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0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4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1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4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3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5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5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5A8C-CCC1-4EE1-B3A0-3F5ED70D89C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B3985-C89E-4C53-BF95-6330218C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4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Ape-x-</a:t>
            </a:r>
            <a:r>
              <a:rPr lang="en-US" altLang="zh-CN" dirty="0" err="1" smtClean="0"/>
              <a:t>grpc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5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bandwidth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644049"/>
              </p:ext>
            </p:extLst>
          </p:nvPr>
        </p:nvGraphicFramePr>
        <p:xfrm>
          <a:off x="838200" y="1991878"/>
          <a:ext cx="10515600" cy="1711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317597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59725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98337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3740594"/>
                    </a:ext>
                  </a:extLst>
                </a:gridCol>
              </a:tblGrid>
              <a:tr h="42797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source/target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202.38.64.174</a:t>
                      </a:r>
                      <a:endParaRPr lang="zh-CN" alt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210.45.64.76</a:t>
                      </a:r>
                      <a:endParaRPr lang="zh-CN" alt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210.45.64.135</a:t>
                      </a:r>
                      <a:endParaRPr lang="zh-CN" alt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34421"/>
                  </a:ext>
                </a:extLst>
              </a:tr>
              <a:tr h="42797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202.38.64.174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47.9Gbits/s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92.2Mbits/s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92.1Mbits/s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56721"/>
                  </a:ext>
                </a:extLst>
              </a:tr>
              <a:tr h="42797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210.45.64.76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89Mbits/s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11.5Gbits/s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885Mbits/s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947258"/>
                  </a:ext>
                </a:extLst>
              </a:tr>
              <a:tr h="42797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210.45.64.135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90.3Mbits/s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935Mbit/s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34.6Gbits/s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29777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0897" y="3987787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Learner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 data size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84*84*4*2*512</a:t>
            </a:r>
            <a:r>
              <a:rPr lang="zh-CN" altLang="en-US" dirty="0" smtClean="0"/>
              <a:t>*</a:t>
            </a:r>
            <a:r>
              <a:rPr lang="en-US" altLang="zh-CN" dirty="0" smtClean="0"/>
              <a:t>32/(1024*1024)&gt;</a:t>
            </a:r>
            <a:r>
              <a:rPr lang="en-US" altLang="zh-CN" dirty="0" smtClean="0">
                <a:solidFill>
                  <a:srgbClr val="FF0000"/>
                </a:solidFill>
              </a:rPr>
              <a:t>882Mbits</a:t>
            </a:r>
          </a:p>
          <a:p>
            <a:r>
              <a:rPr lang="en-US" altLang="zh-CN" dirty="0" smtClean="0"/>
              <a:t>Send meta sample to replay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84*84*4*2*50</a:t>
            </a:r>
            <a:r>
              <a:rPr lang="zh-CN" altLang="en-US" dirty="0" smtClean="0"/>
              <a:t>*</a:t>
            </a:r>
            <a:r>
              <a:rPr lang="en-US" altLang="zh-CN" dirty="0" smtClean="0"/>
              <a:t>32/(1024*1024)&gt;</a:t>
            </a:r>
            <a:r>
              <a:rPr lang="en-US" altLang="zh-CN" dirty="0" smtClean="0">
                <a:solidFill>
                  <a:srgbClr val="FF0000"/>
                </a:solidFill>
              </a:rPr>
              <a:t>86Mbits</a:t>
            </a:r>
          </a:p>
          <a:p>
            <a:r>
              <a:rPr lang="en-US" altLang="zh-CN" dirty="0" smtClean="0"/>
              <a:t>DQN</a:t>
            </a:r>
            <a:r>
              <a:rPr lang="zh-CN" altLang="en-US" dirty="0"/>
              <a:t> </a:t>
            </a:r>
            <a:r>
              <a:rPr lang="en-US" altLang="zh-CN" dirty="0" smtClean="0"/>
              <a:t>NN size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13MBytes = 104Mbits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959272" y="4171012"/>
            <a:ext cx="526473" cy="480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295072" y="5685560"/>
            <a:ext cx="526473" cy="4802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476999" y="5685559"/>
            <a:ext cx="526473" cy="4802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6" idx="3"/>
            <a:endCxn id="7" idx="7"/>
          </p:cNvCxnSpPr>
          <p:nvPr/>
        </p:nvCxnSpPr>
        <p:spPr>
          <a:xfrm flipH="1">
            <a:off x="7744445" y="4580966"/>
            <a:ext cx="1291927" cy="117493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5"/>
            <a:endCxn id="8" idx="0"/>
          </p:cNvCxnSpPr>
          <p:nvPr/>
        </p:nvCxnSpPr>
        <p:spPr>
          <a:xfrm>
            <a:off x="9408645" y="4580966"/>
            <a:ext cx="1331591" cy="11045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6"/>
            <a:endCxn id="8" idx="2"/>
          </p:cNvCxnSpPr>
          <p:nvPr/>
        </p:nvCxnSpPr>
        <p:spPr>
          <a:xfrm flipV="1">
            <a:off x="7821545" y="5925705"/>
            <a:ext cx="2655454" cy="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0"/>
            <a:endCxn id="6" idx="6"/>
          </p:cNvCxnSpPr>
          <p:nvPr/>
        </p:nvCxnSpPr>
        <p:spPr>
          <a:xfrm rot="16200000" flipH="1">
            <a:off x="9234054" y="4159467"/>
            <a:ext cx="240146" cy="263236"/>
          </a:xfrm>
          <a:prstGeom prst="curvedConnector4">
            <a:avLst>
              <a:gd name="adj1" fmla="val -95192"/>
              <a:gd name="adj2" fmla="val 18684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" idx="2"/>
            <a:endCxn id="7" idx="0"/>
          </p:cNvCxnSpPr>
          <p:nvPr/>
        </p:nvCxnSpPr>
        <p:spPr>
          <a:xfrm rot="10800000" flipH="1">
            <a:off x="7295071" y="5685560"/>
            <a:ext cx="263237" cy="240146"/>
          </a:xfrm>
          <a:prstGeom prst="curvedConnector4">
            <a:avLst>
              <a:gd name="adj1" fmla="val -86842"/>
              <a:gd name="adj2" fmla="val 19519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6"/>
            <a:endCxn id="8" idx="4"/>
          </p:cNvCxnSpPr>
          <p:nvPr/>
        </p:nvCxnSpPr>
        <p:spPr>
          <a:xfrm flipH="1">
            <a:off x="10740236" y="5925705"/>
            <a:ext cx="263236" cy="240145"/>
          </a:xfrm>
          <a:prstGeom prst="curvedConnector4">
            <a:avLst>
              <a:gd name="adj1" fmla="val -86842"/>
              <a:gd name="adj2" fmla="val 19519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58917" y="426074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202.38.64.174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87121" y="633565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chemeClr val="accent2"/>
                </a:solidFill>
              </a:rPr>
              <a:t>210.45.64.76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284728" y="631963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chemeClr val="accent6"/>
                </a:solidFill>
              </a:rPr>
              <a:t>210.45.64.135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58534" y="380312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47.9Gbits/s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33394" y="550089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11.5Gbits/s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743075" y="642684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34.6Gbits/s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24243" y="474920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90Mbits/s</a:t>
            </a:r>
            <a:endParaRPr lang="zh-CN" altLang="en-US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8553031" y="552848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900Mbits/s</a:t>
            </a:r>
            <a:endParaRPr lang="zh-CN" altLang="en-US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10104118" y="480133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90Mbits/s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2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Learner-actor-replay</a:t>
            </a:r>
            <a:r>
              <a:rPr lang="zh-CN" altLang="en-US" dirty="0"/>
              <a:t> </a:t>
            </a:r>
            <a:r>
              <a:rPr lang="en-US" altLang="zh-CN" dirty="0" smtClean="0"/>
              <a:t>deploy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418260"/>
              </p:ext>
            </p:extLst>
          </p:nvPr>
        </p:nvGraphicFramePr>
        <p:xfrm>
          <a:off x="237837" y="1690688"/>
          <a:ext cx="1171401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62">
                  <a:extLst>
                    <a:ext uri="{9D8B030D-6E8A-4147-A177-3AD203B41FA5}">
                      <a16:colId xmlns:a16="http://schemas.microsoft.com/office/drawing/2014/main" val="1643397266"/>
                    </a:ext>
                  </a:extLst>
                </a:gridCol>
                <a:gridCol w="1949492">
                  <a:extLst>
                    <a:ext uri="{9D8B030D-6E8A-4147-A177-3AD203B41FA5}">
                      <a16:colId xmlns:a16="http://schemas.microsoft.com/office/drawing/2014/main" val="2090863864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2929019088"/>
                    </a:ext>
                  </a:extLst>
                </a:gridCol>
                <a:gridCol w="1847272">
                  <a:extLst>
                    <a:ext uri="{9D8B030D-6E8A-4147-A177-3AD203B41FA5}">
                      <a16:colId xmlns:a16="http://schemas.microsoft.com/office/drawing/2014/main" val="1253179198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884536084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605270705"/>
                    </a:ext>
                  </a:extLst>
                </a:gridCol>
                <a:gridCol w="1533236">
                  <a:extLst>
                    <a:ext uri="{9D8B030D-6E8A-4147-A177-3AD203B41FA5}">
                      <a16:colId xmlns:a16="http://schemas.microsoft.com/office/drawing/2014/main" val="3834740535"/>
                    </a:ext>
                  </a:extLst>
                </a:gridCol>
                <a:gridCol w="1653310">
                  <a:extLst>
                    <a:ext uri="{9D8B030D-6E8A-4147-A177-3AD203B41FA5}">
                      <a16:colId xmlns:a16="http://schemas.microsoft.com/office/drawing/2014/main" val="83890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202.38.64.174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210.45.64.76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210.45.64.135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BPS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FPS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Forward(521)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Backward(512)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50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Learner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Actor/Replay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313923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0.00165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0.00309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80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Learner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Actor/Replay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3.5 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 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zlib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313923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0.00165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0.00309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20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Learner/Replay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Actor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Actor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313923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0.00165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0.00309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9314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51548"/>
              </p:ext>
            </p:extLst>
          </p:nvPr>
        </p:nvGraphicFramePr>
        <p:xfrm>
          <a:off x="237837" y="3581930"/>
          <a:ext cx="11695545" cy="1478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799">
                  <a:extLst>
                    <a:ext uri="{9D8B030D-6E8A-4147-A177-3AD203B41FA5}">
                      <a16:colId xmlns:a16="http://schemas.microsoft.com/office/drawing/2014/main" val="639064536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751054515"/>
                    </a:ext>
                  </a:extLst>
                </a:gridCol>
                <a:gridCol w="1856509">
                  <a:extLst>
                    <a:ext uri="{9D8B030D-6E8A-4147-A177-3AD203B41FA5}">
                      <a16:colId xmlns:a16="http://schemas.microsoft.com/office/drawing/2014/main" val="3302283245"/>
                    </a:ext>
                  </a:extLst>
                </a:gridCol>
                <a:gridCol w="1893455">
                  <a:extLst>
                    <a:ext uri="{9D8B030D-6E8A-4147-A177-3AD203B41FA5}">
                      <a16:colId xmlns:a16="http://schemas.microsoft.com/office/drawing/2014/main" val="2862620480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3204747072"/>
                    </a:ext>
                  </a:extLst>
                </a:gridCol>
                <a:gridCol w="2087418">
                  <a:extLst>
                    <a:ext uri="{9D8B030D-6E8A-4147-A177-3AD203B41FA5}">
                      <a16:colId xmlns:a16="http://schemas.microsoft.com/office/drawing/2014/main" val="1222921106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val="608411079"/>
                    </a:ext>
                  </a:extLst>
                </a:gridCol>
              </a:tblGrid>
              <a:tr h="3696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</a:t>
                      </a:r>
                      <a:r>
                        <a:rPr lang="en-US" altLang="zh-CN" baseline="0" dirty="0" smtClean="0"/>
                        <a:t> time(</a:t>
                      </a:r>
                      <a:r>
                        <a:rPr lang="en-US" altLang="zh-CN" baseline="0" dirty="0" err="1" smtClean="0"/>
                        <a:t>atari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 time(512)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Update prior(512)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 time(512)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</a:t>
                      </a:r>
                      <a:r>
                        <a:rPr lang="en-US" altLang="zh-CN" baseline="0" dirty="0" smtClean="0"/>
                        <a:t> trans time(512)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Wait </a:t>
                      </a:r>
                      <a:r>
                        <a:rPr lang="en-US" altLang="zh-CN" dirty="0" err="1" smtClean="0">
                          <a:solidFill>
                            <a:srgbClr val="7030A0"/>
                          </a:solidFill>
                        </a:rPr>
                        <a:t>prioQ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232661"/>
                  </a:ext>
                </a:extLst>
              </a:tr>
              <a:tr h="3696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0.005s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0.07s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0.08s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89365"/>
                  </a:ext>
                </a:extLst>
              </a:tr>
              <a:tr h="3696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0.005s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0.03s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0.07s</a:t>
                      </a:r>
                      <a:endParaRPr lang="zh-CN" alt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0.023s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0.08s (</a:t>
                      </a:r>
                      <a:r>
                        <a:rPr lang="en-US" altLang="zh-CN" dirty="0" err="1" smtClean="0">
                          <a:solidFill>
                            <a:srgbClr val="7030A0"/>
                          </a:solidFill>
                        </a:rPr>
                        <a:t>zlib</a:t>
                      </a:r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903478"/>
                  </a:ext>
                </a:extLst>
              </a:tr>
              <a:tr h="36964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0.005s</a:t>
                      </a:r>
                      <a:endParaRPr lang="zh-CN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0.03s</a:t>
                      </a:r>
                      <a:endParaRPr lang="zh-CN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7030A0"/>
                          </a:solidFill>
                        </a:rPr>
                        <a:t>0.07s</a:t>
                      </a:r>
                      <a:endParaRPr lang="zh-CN" altLang="en-US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0.023s</a:t>
                      </a:r>
                      <a:endParaRPr lang="zh-CN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0.018s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7030A0"/>
                          </a:solidFill>
                        </a:rPr>
                        <a:t>0.08s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0056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5542" y="5569528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hardware</a:t>
            </a:r>
            <a:r>
              <a:rPr lang="zh-CN" altLang="en-US" dirty="0" smtClean="0"/>
              <a:t>：</a:t>
            </a:r>
            <a:r>
              <a:rPr lang="pt-BR" altLang="zh-CN" dirty="0" smtClean="0"/>
              <a:t>Intel(R) Xeon(R) Gold 5118 CPU @ 2.30GHz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   GeForce GTX-1080 </a:t>
            </a:r>
            <a:r>
              <a:rPr lang="en-US" altLang="zh-CN" dirty="0" err="1" smtClean="0">
                <a:solidFill>
                  <a:srgbClr val="FF0000"/>
                </a:solidFill>
              </a:rPr>
              <a:t>Ti</a:t>
            </a:r>
            <a:r>
              <a:rPr lang="en-US" altLang="zh-CN" dirty="0" smtClean="0">
                <a:solidFill>
                  <a:srgbClr val="FF0000"/>
                </a:solidFill>
              </a:rPr>
              <a:t> 12 GB GPU</a:t>
            </a:r>
            <a:endParaRPr lang="pt-B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234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 state compression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Compress method</a:t>
            </a:r>
          </a:p>
          <a:p>
            <a:pPr lvl="1"/>
            <a:r>
              <a:rPr lang="en-US" altLang="zh-CN" dirty="0" smtClean="0"/>
              <a:t>python </a:t>
            </a:r>
            <a:r>
              <a:rPr lang="en-US" altLang="zh-CN" dirty="0" err="1" smtClean="0"/>
              <a:t>zlib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compress</a:t>
            </a:r>
          </a:p>
          <a:p>
            <a:pPr lvl="2"/>
            <a:r>
              <a:rPr lang="en-US" altLang="zh-CN" dirty="0" smtClean="0"/>
              <a:t>decompress</a:t>
            </a:r>
          </a:p>
          <a:p>
            <a:pPr lvl="1"/>
            <a:r>
              <a:rPr lang="en-US" altLang="zh-CN" dirty="0" smtClean="0"/>
              <a:t>Compress result</a:t>
            </a:r>
          </a:p>
          <a:p>
            <a:pPr lvl="2"/>
            <a:r>
              <a:rPr lang="en-US" altLang="zh-CN" dirty="0" smtClean="0"/>
              <a:t>Original data: 84*84*4*2*8&gt;441Kbits</a:t>
            </a:r>
          </a:p>
          <a:p>
            <a:pPr lvl="2"/>
            <a:r>
              <a:rPr lang="en-US" altLang="zh-CN" dirty="0" err="1" smtClean="0"/>
              <a:t>Zlib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compress ~25Kbits</a:t>
            </a:r>
          </a:p>
          <a:p>
            <a:pPr lvl="3"/>
            <a:r>
              <a:rPr lang="en-US" altLang="zh-CN" dirty="0" smtClean="0"/>
              <a:t>~20x</a:t>
            </a:r>
          </a:p>
          <a:p>
            <a:pPr lvl="3"/>
            <a:r>
              <a:rPr lang="en-US" altLang="zh-CN" dirty="0" smtClean="0"/>
              <a:t>Compress ~0.0005s per state; ~0.025s per B (50)</a:t>
            </a:r>
          </a:p>
          <a:p>
            <a:pPr lvl="3"/>
            <a:r>
              <a:rPr lang="en-US" altLang="zh-CN" dirty="0" smtClean="0"/>
              <a:t>Decompress ~0.05s per batch (512)</a:t>
            </a:r>
          </a:p>
        </p:txBody>
      </p:sp>
    </p:spTree>
    <p:extLst>
      <p:ext uri="{BB962C8B-B14F-4D97-AF65-F5344CB8AC3E}">
        <p14:creationId xmlns:p14="http://schemas.microsoft.com/office/powerpoint/2010/main" val="345792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Ape-x-</a:t>
            </a:r>
            <a:r>
              <a:rPr lang="en-US" altLang="zh-CN" dirty="0" err="1" smtClean="0"/>
              <a:t>grpc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Replay server:</a:t>
            </a:r>
          </a:p>
          <a:p>
            <a:pPr lvl="1"/>
            <a:r>
              <a:rPr lang="en-US" altLang="zh-CN" dirty="0" smtClean="0"/>
              <a:t>Store priority tree with meta data (</a:t>
            </a:r>
            <a:r>
              <a:rPr lang="en-US" altLang="zh-CN" dirty="0" err="1" smtClean="0"/>
              <a:t>actor_id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data_id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timestamp</a:t>
            </a:r>
            <a:r>
              <a:rPr lang="en-US" altLang="zh-CN" dirty="0" smtClean="0"/>
              <a:t>, priority)</a:t>
            </a:r>
          </a:p>
          <a:p>
            <a:r>
              <a:rPr lang="en-US" altLang="zh-CN" dirty="0" smtClean="0"/>
              <a:t>Actor</a:t>
            </a:r>
          </a:p>
          <a:p>
            <a:pPr lvl="1"/>
            <a:r>
              <a:rPr lang="en-US" altLang="zh-CN" dirty="0" smtClean="0"/>
              <a:t>Store local memory ((</a:t>
            </a:r>
            <a:r>
              <a:rPr lang="en-US" altLang="zh-CN" dirty="0" err="1" smtClean="0"/>
              <a:t>s,a,r,s’,d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FF0000"/>
                </a:solidFill>
              </a:rPr>
              <a:t>timestamp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Learner:</a:t>
            </a:r>
          </a:p>
          <a:p>
            <a:pPr lvl="1"/>
            <a:r>
              <a:rPr lang="en-US" altLang="zh-CN" dirty="0" smtClean="0"/>
              <a:t>Request batch to replay server (512s data using ~0.4s)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61673" y="4987637"/>
            <a:ext cx="1644073" cy="9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Learner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07182" y="4987636"/>
            <a:ext cx="1644073" cy="932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Replay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52691" y="4987636"/>
            <a:ext cx="1644073" cy="9328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405746" y="5190836"/>
            <a:ext cx="1101436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03177" y="479581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sample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92199" y="441510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 real data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53442" y="6085787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Real data streaming</a:t>
            </a:r>
            <a:endParaRPr lang="zh-CN" altLang="en-US" dirty="0"/>
          </a:p>
        </p:txBody>
      </p:sp>
      <p:sp>
        <p:nvSpPr>
          <p:cNvPr id="18" name="右弧形箭头 17"/>
          <p:cNvSpPr/>
          <p:nvPr/>
        </p:nvSpPr>
        <p:spPr>
          <a:xfrm rot="5400000">
            <a:off x="6125834" y="3498689"/>
            <a:ext cx="648623" cy="5543527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405746" y="5734512"/>
            <a:ext cx="1101436" cy="127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05746" y="532086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Meta data</a:t>
            </a:r>
            <a:endParaRPr lang="zh-CN" altLang="en-US" dirty="0"/>
          </a:p>
        </p:txBody>
      </p:sp>
      <p:cxnSp>
        <p:nvCxnSpPr>
          <p:cNvPr id="25" name="曲线连接符 24"/>
          <p:cNvCxnSpPr>
            <a:stCxn id="4" idx="0"/>
            <a:endCxn id="6" idx="0"/>
          </p:cNvCxnSpPr>
          <p:nvPr/>
        </p:nvCxnSpPr>
        <p:spPr>
          <a:xfrm rot="5400000" flipH="1" flipV="1">
            <a:off x="6329219" y="2242128"/>
            <a:ext cx="1" cy="5491018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Ape-x-</a:t>
            </a:r>
            <a:r>
              <a:rPr lang="en-US" altLang="zh-CN" dirty="0" err="1" smtClean="0"/>
              <a:t>grpc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337933"/>
              </p:ext>
            </p:extLst>
          </p:nvPr>
        </p:nvGraphicFramePr>
        <p:xfrm>
          <a:off x="838200" y="2379807"/>
          <a:ext cx="430645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782">
                  <a:extLst>
                    <a:ext uri="{9D8B030D-6E8A-4147-A177-3AD203B41FA5}">
                      <a16:colId xmlns:a16="http://schemas.microsoft.com/office/drawing/2014/main" val="2161218602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118292122"/>
                    </a:ext>
                  </a:extLst>
                </a:gridCol>
                <a:gridCol w="1228437">
                  <a:extLst>
                    <a:ext uri="{9D8B030D-6E8A-4147-A177-3AD203B41FA5}">
                      <a16:colId xmlns:a16="http://schemas.microsoft.com/office/drawing/2014/main" val="1194687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BPS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 BW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3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</a:t>
                      </a:r>
                      <a:r>
                        <a:rPr lang="en-US" altLang="zh-CN" baseline="0" dirty="0" smtClean="0"/>
                        <a:t> State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226MBit/s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88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Compress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2GBit/s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84036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99357" y="1850581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Learner-Replay-Actor(4) </a:t>
            </a:r>
            <a:r>
              <a:rPr lang="zh-CN" altLang="en-US" dirty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bandwidth 47.9GBit/s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62104" y="2959807"/>
            <a:ext cx="1348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Learner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05599" y="5167298"/>
            <a:ext cx="1311565" cy="7864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60508" y="5167298"/>
            <a:ext cx="1311565" cy="7864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215417" y="5167298"/>
            <a:ext cx="1311565" cy="7864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6399" y="3874207"/>
            <a:ext cx="665018" cy="4433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17708" y="3874207"/>
            <a:ext cx="665018" cy="4433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762834" y="3874207"/>
            <a:ext cx="665018" cy="4433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7361382" y="4317553"/>
            <a:ext cx="997526" cy="849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8" idx="0"/>
          </p:cNvCxnSpPr>
          <p:nvPr/>
        </p:nvCxnSpPr>
        <p:spPr>
          <a:xfrm flipH="1">
            <a:off x="9116291" y="4317553"/>
            <a:ext cx="133926" cy="849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2"/>
            <a:endCxn id="9" idx="0"/>
          </p:cNvCxnSpPr>
          <p:nvPr/>
        </p:nvCxnSpPr>
        <p:spPr>
          <a:xfrm>
            <a:off x="10095343" y="4317553"/>
            <a:ext cx="775857" cy="849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弧形箭头 21"/>
          <p:cNvSpPr/>
          <p:nvPr/>
        </p:nvSpPr>
        <p:spPr>
          <a:xfrm rot="13421970">
            <a:off x="7047367" y="3550926"/>
            <a:ext cx="521572" cy="1667121"/>
          </a:xfrm>
          <a:prstGeom prst="curvedLef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88975" y="457623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 data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480903" y="351033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streaming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828884" y="3850034"/>
            <a:ext cx="32327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41096" y="4419600"/>
            <a:ext cx="32327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834185" y="4419600"/>
            <a:ext cx="32327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242333" y="5084618"/>
            <a:ext cx="32327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64368" y="5084618"/>
            <a:ext cx="32327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58515" y="5084618"/>
            <a:ext cx="32327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329390" y="5084618"/>
            <a:ext cx="32327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962081" y="5666509"/>
            <a:ext cx="323272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44886" y="5666509"/>
            <a:ext cx="323272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904835" y="5666509"/>
            <a:ext cx="323272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387640" y="5666509"/>
            <a:ext cx="323272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52156" y="5651673"/>
            <a:ext cx="323272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634961" y="5651673"/>
            <a:ext cx="323272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094910" y="5651673"/>
            <a:ext cx="323272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577715" y="5651673"/>
            <a:ext cx="323272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3" idx="3"/>
            <a:endCxn id="20" idx="7"/>
          </p:cNvCxnSpPr>
          <p:nvPr/>
        </p:nvCxnSpPr>
        <p:spPr>
          <a:xfrm flipH="1">
            <a:off x="3017026" y="4110197"/>
            <a:ext cx="859200" cy="3540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" idx="5"/>
            <a:endCxn id="21" idx="1"/>
          </p:cNvCxnSpPr>
          <p:nvPr/>
        </p:nvCxnSpPr>
        <p:spPr>
          <a:xfrm>
            <a:off x="4104814" y="4110197"/>
            <a:ext cx="776713" cy="3540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849119" y="5641513"/>
            <a:ext cx="987377" cy="37320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75280" y="5651673"/>
            <a:ext cx="885266" cy="37320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124960" y="5621193"/>
            <a:ext cx="885266" cy="37320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25" idx="0"/>
            <a:endCxn id="20" idx="3"/>
          </p:cNvCxnSpPr>
          <p:nvPr/>
        </p:nvCxnSpPr>
        <p:spPr>
          <a:xfrm flipV="1">
            <a:off x="2403969" y="4679763"/>
            <a:ext cx="384469" cy="4048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6" idx="0"/>
            <a:endCxn id="20" idx="5"/>
          </p:cNvCxnSpPr>
          <p:nvPr/>
        </p:nvCxnSpPr>
        <p:spPr>
          <a:xfrm flipH="1" flipV="1">
            <a:off x="3017026" y="4679763"/>
            <a:ext cx="208978" cy="4048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0"/>
            <a:endCxn id="21" idx="3"/>
          </p:cNvCxnSpPr>
          <p:nvPr/>
        </p:nvCxnSpPr>
        <p:spPr>
          <a:xfrm flipV="1">
            <a:off x="4520151" y="4679763"/>
            <a:ext cx="361376" cy="4048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8" idx="0"/>
            <a:endCxn id="21" idx="5"/>
          </p:cNvCxnSpPr>
          <p:nvPr/>
        </p:nvCxnSpPr>
        <p:spPr>
          <a:xfrm flipH="1" flipV="1">
            <a:off x="5110115" y="4679763"/>
            <a:ext cx="380911" cy="4048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9" idx="0"/>
            <a:endCxn id="25" idx="3"/>
          </p:cNvCxnSpPr>
          <p:nvPr/>
        </p:nvCxnSpPr>
        <p:spPr>
          <a:xfrm flipV="1">
            <a:off x="2123717" y="5344781"/>
            <a:ext cx="165958" cy="3217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0" idx="0"/>
            <a:endCxn id="25" idx="5"/>
          </p:cNvCxnSpPr>
          <p:nvPr/>
        </p:nvCxnSpPr>
        <p:spPr>
          <a:xfrm flipH="1" flipV="1">
            <a:off x="2518263" y="5344781"/>
            <a:ext cx="88259" cy="3217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1" idx="0"/>
            <a:endCxn id="26" idx="3"/>
          </p:cNvCxnSpPr>
          <p:nvPr/>
        </p:nvCxnSpPr>
        <p:spPr>
          <a:xfrm flipV="1">
            <a:off x="3066471" y="5344781"/>
            <a:ext cx="45239" cy="3217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2" idx="0"/>
            <a:endCxn id="26" idx="5"/>
          </p:cNvCxnSpPr>
          <p:nvPr/>
        </p:nvCxnSpPr>
        <p:spPr>
          <a:xfrm flipH="1" flipV="1">
            <a:off x="3340298" y="5344781"/>
            <a:ext cx="208978" cy="3217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3" idx="0"/>
            <a:endCxn id="27" idx="3"/>
          </p:cNvCxnSpPr>
          <p:nvPr/>
        </p:nvCxnSpPr>
        <p:spPr>
          <a:xfrm flipV="1">
            <a:off x="4313792" y="5344781"/>
            <a:ext cx="92065" cy="3068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34" idx="0"/>
            <a:endCxn id="27" idx="5"/>
          </p:cNvCxnSpPr>
          <p:nvPr/>
        </p:nvCxnSpPr>
        <p:spPr>
          <a:xfrm flipH="1" flipV="1">
            <a:off x="4634445" y="5344781"/>
            <a:ext cx="162152" cy="3068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5" idx="0"/>
            <a:endCxn id="28" idx="3"/>
          </p:cNvCxnSpPr>
          <p:nvPr/>
        </p:nvCxnSpPr>
        <p:spPr>
          <a:xfrm flipV="1">
            <a:off x="5256546" y="5344781"/>
            <a:ext cx="120186" cy="3068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6" idx="0"/>
            <a:endCxn id="28" idx="5"/>
          </p:cNvCxnSpPr>
          <p:nvPr/>
        </p:nvCxnSpPr>
        <p:spPr>
          <a:xfrm flipH="1" flipV="1">
            <a:off x="5605320" y="5344781"/>
            <a:ext cx="134031" cy="3068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63351" y="3803879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dx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actor_id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actor_size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data_id</a:t>
            </a:r>
            <a:endParaRPr lang="zh-CN" altLang="en-US" dirty="0"/>
          </a:p>
        </p:txBody>
      </p:sp>
      <p:cxnSp>
        <p:nvCxnSpPr>
          <p:cNvPr id="83" name="曲线连接符 82"/>
          <p:cNvCxnSpPr>
            <a:stCxn id="38" idx="2"/>
            <a:endCxn id="7" idx="2"/>
          </p:cNvCxnSpPr>
          <p:nvPr/>
        </p:nvCxnSpPr>
        <p:spPr>
          <a:xfrm rot="5400000" flipH="1" flipV="1">
            <a:off x="4821615" y="3474953"/>
            <a:ext cx="60960" cy="5018574"/>
          </a:xfrm>
          <a:prstGeom prst="curvedConnector3">
            <a:avLst>
              <a:gd name="adj1" fmla="val -991667"/>
            </a:avLst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39" idx="2"/>
            <a:endCxn id="8" idx="2"/>
          </p:cNvCxnSpPr>
          <p:nvPr/>
        </p:nvCxnSpPr>
        <p:spPr>
          <a:xfrm rot="5400000" flipH="1" flipV="1">
            <a:off x="6181542" y="3090131"/>
            <a:ext cx="71120" cy="5798378"/>
          </a:xfrm>
          <a:prstGeom prst="curvedConnector3">
            <a:avLst>
              <a:gd name="adj1" fmla="val -364286"/>
            </a:avLst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40" idx="2"/>
            <a:endCxn id="9" idx="2"/>
          </p:cNvCxnSpPr>
          <p:nvPr/>
        </p:nvCxnSpPr>
        <p:spPr>
          <a:xfrm rot="5400000" flipH="1" flipV="1">
            <a:off x="7699076" y="2822276"/>
            <a:ext cx="40640" cy="6303607"/>
          </a:xfrm>
          <a:prstGeom prst="curvedConnector3">
            <a:avLst>
              <a:gd name="adj1" fmla="val -1487505"/>
            </a:avLst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单圆角矩形 12"/>
          <p:cNvSpPr/>
          <p:nvPr/>
        </p:nvSpPr>
        <p:spPr>
          <a:xfrm>
            <a:off x="7361381" y="976892"/>
            <a:ext cx="3138304" cy="1746534"/>
          </a:xfrm>
          <a:prstGeom prst="snip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437628" y="471740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 data table (hash table)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451266" y="1018396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idx</a:t>
            </a:r>
            <a:r>
              <a:rPr lang="en-US" altLang="zh-CN" dirty="0" smtClean="0"/>
              <a:t>: [s, a, r, s’, d, w,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7453112" y="144416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idx</a:t>
            </a:r>
            <a:r>
              <a:rPr lang="en-US" altLang="zh-CN" dirty="0" smtClean="0"/>
              <a:t>: [s, a, r, s’, d, w,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7451266" y="1850568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idx</a:t>
            </a:r>
            <a:r>
              <a:rPr lang="en-US" altLang="zh-CN" dirty="0" smtClean="0"/>
              <a:t>: [s, a, r, s’, d, w,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447788" y="222635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idx</a:t>
            </a:r>
            <a:r>
              <a:rPr lang="en-US" altLang="zh-CN" dirty="0" smtClean="0"/>
              <a:t>: [s, a, r, s’, d, w,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83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Ape-x-</a:t>
            </a:r>
            <a:r>
              <a:rPr lang="en-US" altLang="zh-CN" dirty="0" err="1" smtClean="0"/>
              <a:t>grpc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cache data time cost using </a:t>
            </a:r>
            <a:r>
              <a:rPr lang="en-US" altLang="zh-CN" dirty="0" err="1" smtClean="0"/>
              <a:t>multiprocess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BPS of cache using </a:t>
            </a:r>
            <a:r>
              <a:rPr lang="en-US" altLang="zh-CN" dirty="0" err="1" smtClean="0"/>
              <a:t>multiprocess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92807"/>
              </p:ext>
            </p:extLst>
          </p:nvPr>
        </p:nvGraphicFramePr>
        <p:xfrm>
          <a:off x="1016001" y="2484583"/>
          <a:ext cx="8405090" cy="103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775">
                  <a:extLst>
                    <a:ext uri="{9D8B030D-6E8A-4147-A177-3AD203B41FA5}">
                      <a16:colId xmlns:a16="http://schemas.microsoft.com/office/drawing/2014/main" val="4093967872"/>
                    </a:ext>
                  </a:extLst>
                </a:gridCol>
                <a:gridCol w="2560001">
                  <a:extLst>
                    <a:ext uri="{9D8B030D-6E8A-4147-A177-3AD203B41FA5}">
                      <a16:colId xmlns:a16="http://schemas.microsoft.com/office/drawing/2014/main" val="238671915"/>
                    </a:ext>
                  </a:extLst>
                </a:gridCol>
                <a:gridCol w="3122314">
                  <a:extLst>
                    <a:ext uri="{9D8B030D-6E8A-4147-A177-3AD203B41FA5}">
                      <a16:colId xmlns:a16="http://schemas.microsoft.com/office/drawing/2014/main" val="266255024"/>
                    </a:ext>
                  </a:extLst>
                </a:gridCol>
              </a:tblGrid>
              <a:tr h="5183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Cache</a:t>
                      </a: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a trans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a cache trans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Update batch trans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588682"/>
                  </a:ext>
                </a:extLst>
              </a:tr>
              <a:tr h="5183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0.001s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0.004s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0.1s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2399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25211"/>
              </p:ext>
            </p:extLst>
          </p:nvPr>
        </p:nvGraphicFramePr>
        <p:xfrm>
          <a:off x="1016001" y="4617100"/>
          <a:ext cx="8405090" cy="103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775">
                  <a:extLst>
                    <a:ext uri="{9D8B030D-6E8A-4147-A177-3AD203B41FA5}">
                      <a16:colId xmlns:a16="http://schemas.microsoft.com/office/drawing/2014/main" val="4093967872"/>
                    </a:ext>
                  </a:extLst>
                </a:gridCol>
                <a:gridCol w="2560001">
                  <a:extLst>
                    <a:ext uri="{9D8B030D-6E8A-4147-A177-3AD203B41FA5}">
                      <a16:colId xmlns:a16="http://schemas.microsoft.com/office/drawing/2014/main" val="238671915"/>
                    </a:ext>
                  </a:extLst>
                </a:gridCol>
                <a:gridCol w="3122314">
                  <a:extLst>
                    <a:ext uri="{9D8B030D-6E8A-4147-A177-3AD203B41FA5}">
                      <a16:colId xmlns:a16="http://schemas.microsoft.com/office/drawing/2014/main" val="266255024"/>
                    </a:ext>
                  </a:extLst>
                </a:gridCol>
              </a:tblGrid>
              <a:tr h="5183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cache</a:t>
                      </a: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trans process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</a:rPr>
                        <a:t>Without</a:t>
                      </a:r>
                      <a:r>
                        <a:rPr lang="en-US" altLang="zh-CN" sz="1800" b="0" baseline="0" dirty="0" smtClean="0">
                          <a:solidFill>
                            <a:srgbClr val="C00000"/>
                          </a:solidFill>
                        </a:rPr>
                        <a:t> c</a:t>
                      </a:r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</a:rPr>
                        <a:t>ache</a:t>
                      </a:r>
                      <a:r>
                        <a:rPr lang="en-US" altLang="zh-CN" sz="1800" b="0" baseline="0" dirty="0" smtClean="0">
                          <a:solidFill>
                            <a:srgbClr val="C00000"/>
                          </a:solidFill>
                        </a:rPr>
                        <a:t> trans</a:t>
                      </a:r>
                      <a:endParaRPr lang="zh-CN" altLang="en-US" sz="1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Without Get</a:t>
                      </a: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cache trans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588682"/>
                  </a:ext>
                </a:extLst>
              </a:tr>
              <a:tr h="5183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</a:rPr>
                        <a:t>15.1</a:t>
                      </a:r>
                      <a:endParaRPr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7.2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2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Ape-x-</a:t>
            </a:r>
            <a:r>
              <a:rPr lang="en-US" altLang="zh-CN" dirty="0" err="1" smtClean="0"/>
              <a:t>grpc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4869874" cy="4351338"/>
          </a:xfrm>
        </p:spPr>
        <p:txBody>
          <a:bodyPr/>
          <a:lstStyle/>
          <a:p>
            <a:r>
              <a:rPr lang="en-US" altLang="zh-CN" dirty="0" err="1" smtClean="0"/>
              <a:t>multiprocess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is costly</a:t>
            </a:r>
          </a:p>
          <a:p>
            <a:pPr lvl="1"/>
            <a:r>
              <a:rPr lang="en-US" altLang="zh-CN" dirty="0" smtClean="0"/>
              <a:t>Each process has its own local cache</a:t>
            </a:r>
          </a:p>
          <a:p>
            <a:pPr lvl="1"/>
            <a:r>
              <a:rPr lang="en-US" altLang="zh-CN" dirty="0" smtClean="0"/>
              <a:t>Array indicate which process cache data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010010110 (1,2,4,7)</a:t>
            </a:r>
          </a:p>
          <a:p>
            <a:pPr lvl="2"/>
            <a:r>
              <a:rPr lang="en-US" altLang="zh-CN" dirty="0" err="1" smtClean="0"/>
              <a:t>Idx</a:t>
            </a:r>
            <a:r>
              <a:rPr lang="en-US" altLang="zh-CN" dirty="0" smtClean="0"/>
              <a:t> |= 2**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Idx</a:t>
            </a:r>
            <a:r>
              <a:rPr lang="en-US" altLang="zh-CN" dirty="0" smtClean="0"/>
              <a:t> &amp; 2**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== 0 ?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BPS=20.5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Problem</a:t>
            </a:r>
          </a:p>
          <a:p>
            <a:pPr lvl="2"/>
            <a:r>
              <a:rPr lang="en-US" altLang="zh-CN" dirty="0" smtClean="0"/>
              <a:t>How to share local cache between processes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8219" y="1247342"/>
            <a:ext cx="4994102" cy="298291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02861" y="1487489"/>
            <a:ext cx="1981200" cy="6664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02861" y="1487489"/>
            <a:ext cx="344979" cy="6664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73421" y="1487489"/>
            <a:ext cx="344979" cy="6664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03341" y="1487489"/>
            <a:ext cx="344979" cy="6664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33341" y="2572905"/>
            <a:ext cx="995219" cy="1338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33341" y="3444240"/>
            <a:ext cx="995219" cy="467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669593" y="16360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 Array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91037" y="261441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13092" y="348574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986451" y="2572905"/>
            <a:ext cx="995219" cy="1338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986451" y="3444240"/>
            <a:ext cx="995219" cy="467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44147" y="261441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066202" y="348574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439561" y="2572905"/>
            <a:ext cx="995219" cy="1338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439561" y="3444240"/>
            <a:ext cx="995219" cy="467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697257" y="261441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519312" y="348574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3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791311" y="573271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Learner (multiprocessing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real data)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653809" y="5112471"/>
            <a:ext cx="1021541" cy="6908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Actor1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224169" y="5112471"/>
            <a:ext cx="1021541" cy="6908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Actor2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8857749" y="5112471"/>
            <a:ext cx="1021541" cy="6908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Actor3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0523683" y="5112471"/>
            <a:ext cx="1021541" cy="6908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Actor4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7" idx="0"/>
            <a:endCxn id="3" idx="2"/>
          </p:cNvCxnSpPr>
          <p:nvPr/>
        </p:nvCxnSpPr>
        <p:spPr>
          <a:xfrm flipV="1">
            <a:off x="6164580" y="4230254"/>
            <a:ext cx="2280690" cy="8822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0"/>
            <a:endCxn id="3" idx="2"/>
          </p:cNvCxnSpPr>
          <p:nvPr/>
        </p:nvCxnSpPr>
        <p:spPr>
          <a:xfrm flipV="1">
            <a:off x="7734940" y="4230254"/>
            <a:ext cx="710330" cy="8822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3" idx="2"/>
          </p:cNvCxnSpPr>
          <p:nvPr/>
        </p:nvCxnSpPr>
        <p:spPr>
          <a:xfrm flipH="1" flipV="1">
            <a:off x="8445270" y="4230254"/>
            <a:ext cx="923250" cy="8822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0"/>
            <a:endCxn id="3" idx="2"/>
          </p:cNvCxnSpPr>
          <p:nvPr/>
        </p:nvCxnSpPr>
        <p:spPr>
          <a:xfrm flipH="1" flipV="1">
            <a:off x="8445270" y="4230254"/>
            <a:ext cx="2589184" cy="8822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976870" y="441360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streaming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17" idx="3"/>
            <a:endCxn id="19" idx="1"/>
          </p:cNvCxnSpPr>
          <p:nvPr/>
        </p:nvCxnSpPr>
        <p:spPr>
          <a:xfrm>
            <a:off x="7493461" y="3670415"/>
            <a:ext cx="492990" cy="750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9" idx="3"/>
            <a:endCxn id="25" idx="1"/>
          </p:cNvCxnSpPr>
          <p:nvPr/>
        </p:nvCxnSpPr>
        <p:spPr>
          <a:xfrm flipV="1">
            <a:off x="8981670" y="3670415"/>
            <a:ext cx="537642" cy="750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299200" y="3313282"/>
            <a:ext cx="4307840" cy="72670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485407" y="284758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How to share?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27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22917</TotalTime>
  <Words>499</Words>
  <Application>Microsoft Office PowerPoint</Application>
  <PresentationFormat>宽屏</PresentationFormat>
  <Paragraphs>185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Ape-x-grpc</vt:lpstr>
      <vt:lpstr>node bandwidth</vt:lpstr>
      <vt:lpstr>Learner-actor-replay deploy</vt:lpstr>
      <vt:lpstr>Environment state compression</vt:lpstr>
      <vt:lpstr>Ape-x-grpc</vt:lpstr>
      <vt:lpstr>Ape-x-grpc</vt:lpstr>
      <vt:lpstr>Ape-x-grpc</vt:lpstr>
      <vt:lpstr>Ape-x-grpc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DistApe-x</dc:title>
  <dc:creator>zhanghongjie101@gmail.com</dc:creator>
  <cp:lastModifiedBy>zhanghongjie101@gmail.com</cp:lastModifiedBy>
  <cp:revision>163</cp:revision>
  <dcterms:created xsi:type="dcterms:W3CDTF">2019-12-25T11:55:03Z</dcterms:created>
  <dcterms:modified xsi:type="dcterms:W3CDTF">2020-07-16T06:29:24Z</dcterms:modified>
</cp:coreProperties>
</file>