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5" r:id="rId2"/>
    <p:sldId id="288" r:id="rId3"/>
    <p:sldId id="263" r:id="rId4"/>
    <p:sldId id="256" r:id="rId5"/>
    <p:sldId id="259" r:id="rId6"/>
    <p:sldId id="287" r:id="rId7"/>
    <p:sldId id="258" r:id="rId8"/>
    <p:sldId id="260" r:id="rId9"/>
    <p:sldId id="261" r:id="rId10"/>
    <p:sldId id="296" r:id="rId11"/>
    <p:sldId id="269" r:id="rId12"/>
    <p:sldId id="293" r:id="rId13"/>
    <p:sldId id="276" r:id="rId14"/>
    <p:sldId id="285" r:id="rId15"/>
    <p:sldId id="272" r:id="rId16"/>
    <p:sldId id="278" r:id="rId17"/>
    <p:sldId id="298" r:id="rId18"/>
    <p:sldId id="280" r:id="rId19"/>
    <p:sldId id="282" r:id="rId20"/>
    <p:sldId id="281" r:id="rId21"/>
    <p:sldId id="273" r:id="rId22"/>
    <p:sldId id="286" r:id="rId23"/>
    <p:sldId id="284" r:id="rId24"/>
    <p:sldId id="289" r:id="rId25"/>
    <p:sldId id="274" r:id="rId26"/>
    <p:sldId id="290" r:id="rId27"/>
    <p:sldId id="283" r:id="rId28"/>
    <p:sldId id="291" r:id="rId29"/>
    <p:sldId id="292" r:id="rId30"/>
    <p:sldId id="275" r:id="rId31"/>
    <p:sldId id="29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E11"/>
    <a:srgbClr val="ECB898"/>
    <a:srgbClr val="EB5E5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99" autoAdjust="0"/>
  </p:normalViewPr>
  <p:slideViewPr>
    <p:cSldViewPr>
      <p:cViewPr>
        <p:scale>
          <a:sx n="75" d="100"/>
          <a:sy n="75" d="100"/>
        </p:scale>
        <p:origin x="-68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6</c:v>
                </c:pt>
                <c:pt idx="1">
                  <c:v>56</c:v>
                </c:pt>
                <c:pt idx="2">
                  <c:v>106</c:v>
                </c:pt>
                <c:pt idx="3">
                  <c:v>156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</c:ser>
        <c:marker val="1"/>
        <c:axId val="108891520"/>
        <c:axId val="108901504"/>
      </c:lineChart>
      <c:catAx>
        <c:axId val="108891520"/>
        <c:scaling>
          <c:orientation val="minMax"/>
        </c:scaling>
        <c:axPos val="b"/>
        <c:numFmt formatCode="General" sourceLinked="1"/>
        <c:tickLblPos val="nextTo"/>
        <c:crossAx val="108901504"/>
        <c:crosses val="autoZero"/>
        <c:auto val="1"/>
        <c:lblAlgn val="ctr"/>
        <c:lblOffset val="100"/>
      </c:catAx>
      <c:valAx>
        <c:axId val="108901504"/>
        <c:scaling>
          <c:orientation val="minMax"/>
        </c:scaling>
        <c:axPos val="l"/>
        <c:majorGridlines/>
        <c:numFmt formatCode="General" sourceLinked="1"/>
        <c:tickLblPos val="nextTo"/>
        <c:crossAx val="108891520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cirros(12.5MB)</c:v>
                </c:pt>
                <c:pt idx="1">
                  <c:v>ubuntu-12.04(658.1MB)</c:v>
                </c:pt>
                <c:pt idx="2">
                  <c:v>windows7(15.0GB)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marker val="1"/>
        <c:axId val="71858432"/>
        <c:axId val="71864320"/>
      </c:lineChart>
      <c:catAx>
        <c:axId val="71858432"/>
        <c:scaling>
          <c:orientation val="minMax"/>
        </c:scaling>
        <c:axPos val="b"/>
        <c:tickLblPos val="nextTo"/>
        <c:crossAx val="71864320"/>
        <c:crosses val="autoZero"/>
        <c:auto val="1"/>
        <c:lblAlgn val="ctr"/>
        <c:lblOffset val="100"/>
      </c:catAx>
      <c:valAx>
        <c:axId val="71864320"/>
        <c:scaling>
          <c:orientation val="minMax"/>
        </c:scaling>
        <c:axPos val="l"/>
        <c:majorGridlines/>
        <c:numFmt formatCode="General" sourceLinked="1"/>
        <c:tickLblPos val="nextTo"/>
        <c:crossAx val="71858432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48899-1EB2-4AF8-A66D-DA67DD7D5D09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128E-417D-43BE-AAAA-5A1D74C850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128E-417D-43BE-AAAA-5A1D74C850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128E-417D-43BE-AAAA-5A1D74C850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Ceph:Linux</a:t>
            </a:r>
            <a:r>
              <a:rPr lang="en-US" altLang="zh-CN" dirty="0" smtClean="0"/>
              <a:t> PB </a:t>
            </a:r>
            <a:r>
              <a:rPr lang="zh-CN" altLang="en-US" dirty="0" smtClean="0"/>
              <a:t>级分布式文件系统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128E-417D-43BE-AAAA-5A1D74C850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67E8-B09E-4F79-9BA2-3A2DD12AA56D}" type="datetimeFigureOut">
              <a:rPr lang="zh-CN" altLang="en-US" smtClean="0"/>
              <a:pPr/>
              <a:t>2015/6/6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C788-3841-4B7B-8DC6-B2ECA783FA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Administrator\Desktop\&#27605;&#19994;&#35774;&#35745;&#24320;&#39064;&#30456;&#20851;&#25991;&#26723;&#27169;&#26495;\&#22522;&#20110;openstack&#30340;&#33258;&#21160;&#21270;&#36816;&#32500;&#31995;&#32479;\&#28436;&#31034;&#35270;&#39057;\&#25925;&#38556;&#33410;&#28857;&#26816;&#27979;.avi" TargetMode="External"/><Relationship Id="rId1" Type="http://schemas.openxmlformats.org/officeDocument/2006/relationships/video" Target="file:///C:\Users\Administrator\Desktop\&#27605;&#19994;&#35774;&#35745;&#24320;&#39064;&#30456;&#20851;&#25991;&#26723;&#27169;&#26495;\&#22522;&#20110;openstack&#30340;&#33258;&#21160;&#21270;&#36816;&#32500;&#31995;&#32479;\&#28436;&#31034;&#35270;&#39057;\&#36890;&#20449;&#19982;&#25104;&#21592;&#31649;&#29702;.avi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&#27605;&#19994;&#35774;&#35745;&#24320;&#39064;&#30456;&#20851;&#25991;&#26723;&#27169;&#26495;\&#22522;&#20110;openstack&#30340;&#33258;&#21160;&#21270;&#36816;&#32500;&#31995;&#32479;\&#28436;&#31034;&#35270;&#39057;\&#32593;&#32476;&#33410;&#28857;&#25925;&#38556;&#24674;&#22797;.av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&#27605;&#19994;&#35774;&#35745;&#24320;&#39064;&#30456;&#20851;&#25991;&#26723;&#27169;&#26495;\&#22522;&#20110;openstack&#30340;&#33258;&#21160;&#21270;&#36816;&#32500;&#31995;&#32479;\&#28436;&#31034;&#35270;&#39057;\&#35745;&#31639;&#33410;&#28857;&#24674;&#22797;.avi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&#27605;&#19994;&#35774;&#35745;&#24320;&#39064;&#30456;&#20851;&#25991;&#26723;&#27169;&#26495;\&#22522;&#20110;openstack&#30340;&#33258;&#21160;&#21270;&#36816;&#32500;&#31995;&#32479;\&#28436;&#31034;&#35270;&#39057;\&#34394;&#25311;&#26426;&#22791;&#20221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&#27605;&#19994;&#35774;&#35745;&#24320;&#39064;&#30456;&#20851;&#25991;&#26723;&#27169;&#26495;\&#22522;&#20110;openstack&#30340;&#33258;&#21160;&#21270;&#36816;&#32500;&#31995;&#32479;\&#28436;&#31034;&#35270;&#39057;\&#30417;&#25511;&#33410;&#28857;&#30340;&#39640;&#21487;&#29992;.av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3042" y="642918"/>
            <a:ext cx="56332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基于</a:t>
            </a:r>
            <a:r>
              <a:rPr lang="en-US" altLang="zh-CN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OpenStack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的自动化运维系统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4071942"/>
            <a:ext cx="5444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校内指导老师：吴映波 副教授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校外指导老师：李京 教授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作者：张红杰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地点：中国科学技术大学网络信息中心</a:t>
            </a:r>
            <a:endParaRPr lang="en-US" altLang="zh-CN" sz="2400" b="1" dirty="0" smtClean="0"/>
          </a:p>
        </p:txBody>
      </p:sp>
      <p:pic>
        <p:nvPicPr>
          <p:cNvPr id="3074" name="Picture 2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357430"/>
            <a:ext cx="1500198" cy="15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3174" y="0"/>
            <a:ext cx="3347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通信层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图片 4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00306"/>
            <a:ext cx="1500198" cy="409629"/>
          </a:xfrm>
          <a:prstGeom prst="rect">
            <a:avLst/>
          </a:prstGeom>
        </p:spPr>
      </p:pic>
      <p:pic>
        <p:nvPicPr>
          <p:cNvPr id="6" name="图片 5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2500306"/>
            <a:ext cx="1500198" cy="409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3000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被监控节点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7950" y="2928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监控节点</a:t>
            </a:r>
            <a:endParaRPr lang="zh-CN" altLang="en-US" dirty="0"/>
          </a:p>
        </p:txBody>
      </p:sp>
      <p:sp>
        <p:nvSpPr>
          <p:cNvPr id="9" name="上弧形箭头 8"/>
          <p:cNvSpPr/>
          <p:nvPr/>
        </p:nvSpPr>
        <p:spPr>
          <a:xfrm>
            <a:off x="2357422" y="1643050"/>
            <a:ext cx="4357718" cy="5715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9058" y="1285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心跳信号</a:t>
            </a:r>
            <a:endParaRPr lang="zh-CN" altLang="en-US" dirty="0"/>
          </a:p>
        </p:txBody>
      </p:sp>
      <p:sp>
        <p:nvSpPr>
          <p:cNvPr id="12" name="右弧形箭头 11"/>
          <p:cNvSpPr/>
          <p:nvPr/>
        </p:nvSpPr>
        <p:spPr>
          <a:xfrm rot="5400000">
            <a:off x="4143360" y="1500186"/>
            <a:ext cx="500066" cy="37861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116" y="3714752"/>
            <a:ext cx="25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ACK</a:t>
            </a:r>
            <a:r>
              <a:rPr lang="zh-CN" altLang="en-US" dirty="0" smtClean="0"/>
              <a:t>回复</a:t>
            </a:r>
            <a:r>
              <a:rPr lang="en-US" altLang="zh-CN" dirty="0" smtClean="0"/>
              <a:t>+</a:t>
            </a:r>
            <a:r>
              <a:rPr lang="zh-CN" altLang="en-US" dirty="0" smtClean="0"/>
              <a:t>集群状态信息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20716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初始化集群状态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207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发送心跳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16" y="21431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新节点加入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16" y="21431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更新集群状态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29454" y="21431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广播新节点加入</a:t>
            </a:r>
            <a:endParaRPr lang="zh-CN" altLang="en-US" dirty="0"/>
          </a:p>
        </p:txBody>
      </p:sp>
      <p:pic>
        <p:nvPicPr>
          <p:cNvPr id="20" name="图片 19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643578"/>
            <a:ext cx="1500198" cy="409629"/>
          </a:xfrm>
          <a:prstGeom prst="rect">
            <a:avLst/>
          </a:prstGeom>
        </p:spPr>
      </p:pic>
      <p:pic>
        <p:nvPicPr>
          <p:cNvPr id="21" name="图片 20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5643578"/>
            <a:ext cx="1500198" cy="409629"/>
          </a:xfrm>
          <a:prstGeom prst="rect">
            <a:avLst/>
          </a:prstGeom>
        </p:spPr>
      </p:pic>
      <p:pic>
        <p:nvPicPr>
          <p:cNvPr id="22" name="图片 21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5643578"/>
            <a:ext cx="1500198" cy="40962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86116" y="5357826"/>
            <a:ext cx="5643602" cy="12858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14942" y="62150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服务器集群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6715140" y="3286124"/>
            <a:ext cx="285752" cy="20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000892" y="4214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广播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2844" y="20716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计算往返时延，改变心跳周期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4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25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故障检测层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07154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节点状态图：</a:t>
            </a:r>
            <a:endParaRPr lang="zh-CN" altLang="en-US" sz="2400" b="1" dirty="0"/>
          </a:p>
        </p:txBody>
      </p:sp>
      <p:sp>
        <p:nvSpPr>
          <p:cNvPr id="15" name="椭圆 14"/>
          <p:cNvSpPr/>
          <p:nvPr/>
        </p:nvSpPr>
        <p:spPr>
          <a:xfrm>
            <a:off x="142844" y="3071810"/>
            <a:ext cx="185742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LEAVE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786050" y="3000372"/>
            <a:ext cx="185742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ALIVE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286380" y="3071810"/>
            <a:ext cx="185742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SUSPECT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143372" y="5214950"/>
            <a:ext cx="185742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929454" y="1500174"/>
            <a:ext cx="200026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DEAD</a:t>
            </a:r>
            <a:endParaRPr lang="zh-CN" altLang="en-US" dirty="0"/>
          </a:p>
        </p:txBody>
      </p:sp>
      <p:sp>
        <p:nvSpPr>
          <p:cNvPr id="20" name="上弧形箭头 19"/>
          <p:cNvSpPr/>
          <p:nvPr/>
        </p:nvSpPr>
        <p:spPr>
          <a:xfrm>
            <a:off x="1423626" y="2643182"/>
            <a:ext cx="1791084" cy="4286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1604" y="2357430"/>
            <a:ext cx="14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收到心跳包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上弧形箭头 21"/>
          <p:cNvSpPr/>
          <p:nvPr/>
        </p:nvSpPr>
        <p:spPr>
          <a:xfrm>
            <a:off x="4209708" y="2643182"/>
            <a:ext cx="1791084" cy="4286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9124" y="2214554"/>
            <a:ext cx="125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心跳超时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上弧形箭头 23"/>
          <p:cNvSpPr/>
          <p:nvPr/>
        </p:nvSpPr>
        <p:spPr>
          <a:xfrm rot="7509925">
            <a:off x="5636658" y="4650702"/>
            <a:ext cx="1928826" cy="3980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0695" y="4572008"/>
            <a:ext cx="19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协同检测为</a:t>
            </a:r>
            <a:r>
              <a:rPr lang="en-US" altLang="zh-CN" b="1" dirty="0" smtClean="0">
                <a:solidFill>
                  <a:srgbClr val="FF0000"/>
                </a:solidFill>
              </a:rPr>
              <a:t>ALIVE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上弧形箭头 25"/>
          <p:cNvSpPr/>
          <p:nvPr/>
        </p:nvSpPr>
        <p:spPr>
          <a:xfrm rot="14264494">
            <a:off x="2646704" y="4637548"/>
            <a:ext cx="1878709" cy="368386"/>
          </a:xfrm>
          <a:prstGeom prst="curvedDownArrow">
            <a:avLst>
              <a:gd name="adj1" fmla="val 25000"/>
              <a:gd name="adj2" fmla="val 50000"/>
              <a:gd name="adj3" fmla="val 30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下弧形箭头 28"/>
          <p:cNvSpPr/>
          <p:nvPr/>
        </p:nvSpPr>
        <p:spPr>
          <a:xfrm rot="19519579">
            <a:off x="7024295" y="2844341"/>
            <a:ext cx="1646780" cy="5963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2330" y="2857496"/>
            <a:ext cx="188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协同检测为</a:t>
            </a:r>
            <a:r>
              <a:rPr lang="en-US" altLang="zh-CN" b="1" dirty="0" smtClean="0">
                <a:solidFill>
                  <a:srgbClr val="FF0000"/>
                </a:solidFill>
              </a:rPr>
              <a:t>DEAD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下弧形箭头 29"/>
          <p:cNvSpPr/>
          <p:nvPr/>
        </p:nvSpPr>
        <p:spPr>
          <a:xfrm>
            <a:off x="3357554" y="4000504"/>
            <a:ext cx="107157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442913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收到心跳包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上弧形箭头 31"/>
          <p:cNvSpPr/>
          <p:nvPr/>
        </p:nvSpPr>
        <p:spPr>
          <a:xfrm rot="10800000">
            <a:off x="4572000" y="3500438"/>
            <a:ext cx="714380" cy="4286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9124" y="39290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收到心跳包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上弧形箭头 27"/>
          <p:cNvSpPr/>
          <p:nvPr/>
        </p:nvSpPr>
        <p:spPr>
          <a:xfrm rot="10800000">
            <a:off x="1571604" y="3857628"/>
            <a:ext cx="1501904" cy="4286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480" y="428625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收到</a:t>
            </a:r>
            <a:r>
              <a:rPr lang="en-US" altLang="zh-CN" b="1" dirty="0" smtClean="0">
                <a:solidFill>
                  <a:srgbClr val="FF0000"/>
                </a:solidFill>
              </a:rPr>
              <a:t>STOP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9" grpId="0" animBg="1"/>
      <p:bldP spid="27" grpId="0"/>
      <p:bldP spid="30" grpId="0" animBg="1"/>
      <p:bldP spid="31" grpId="0"/>
      <p:bldP spid="32" grpId="0" animBg="1"/>
      <p:bldP spid="33" grpId="0"/>
      <p:bldP spid="28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故障检测层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087" y="857232"/>
            <a:ext cx="8861913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节点间的消息定义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TEST:i:TIME:time:RANK:rank</a:t>
            </a:r>
            <a:r>
              <a:rPr lang="en-US" dirty="0" smtClean="0"/>
              <a:t>(</a:t>
            </a:r>
            <a:r>
              <a:rPr lang="zh-CN" altLang="en-US" dirty="0" smtClean="0"/>
              <a:t>监控节点发送的正常心跳包</a:t>
            </a:r>
            <a:r>
              <a:rPr lang="en-US" dirty="0" smtClean="0"/>
              <a:t>)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TEST:i:TIME:time:RANK:rank:SUSPECT:id:ALIVE</a:t>
            </a:r>
            <a:r>
              <a:rPr lang="en-US" dirty="0" smtClean="0"/>
              <a:t>(</a:t>
            </a:r>
            <a:r>
              <a:rPr lang="zh-CN" altLang="en-US" dirty="0" smtClean="0"/>
              <a:t>节点</a:t>
            </a:r>
            <a:r>
              <a:rPr lang="en-US" dirty="0" smtClean="0"/>
              <a:t>PING</a:t>
            </a:r>
            <a:r>
              <a:rPr lang="zh-CN" altLang="en-US" dirty="0" smtClean="0"/>
              <a:t>结果为活动状态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TEST:i:TIME:time:RANK:rank:SUSPECT:id:DEAD</a:t>
            </a:r>
            <a:r>
              <a:rPr lang="en-US" dirty="0" smtClean="0"/>
              <a:t>(</a:t>
            </a:r>
            <a:r>
              <a:rPr lang="zh-CN" altLang="en-US" dirty="0" smtClean="0"/>
              <a:t>节点</a:t>
            </a:r>
            <a:r>
              <a:rPr lang="en-US" dirty="0" smtClean="0"/>
              <a:t>PING</a:t>
            </a:r>
            <a:r>
              <a:rPr lang="zh-CN" altLang="en-US" dirty="0" smtClean="0"/>
              <a:t>结果为故障状态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0">
              <a:lnSpc>
                <a:spcPct val="150000"/>
              </a:lnSpc>
            </a:pP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ACK:TEST:i:TIME:time:RANK:rank</a:t>
            </a:r>
            <a:r>
              <a:rPr lang="en-US" dirty="0" smtClean="0"/>
              <a:t>(</a:t>
            </a:r>
            <a:r>
              <a:rPr lang="zh-CN" altLang="en-US" dirty="0" smtClean="0"/>
              <a:t>监控节点</a:t>
            </a:r>
            <a:r>
              <a:rPr lang="en-US" dirty="0" smtClean="0"/>
              <a:t>ACK</a:t>
            </a:r>
            <a:r>
              <a:rPr lang="zh-CN" altLang="en-US" dirty="0" smtClean="0"/>
              <a:t>回复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ACK:TEST:i:TIME:time:RANK:rank:TABLE:table</a:t>
            </a:r>
            <a:r>
              <a:rPr lang="en-US" dirty="0" smtClean="0"/>
              <a:t>(</a:t>
            </a:r>
            <a:r>
              <a:rPr lang="zh-CN" altLang="en-US" dirty="0" smtClean="0"/>
              <a:t>监控节点第一次</a:t>
            </a:r>
            <a:r>
              <a:rPr lang="en-US" dirty="0" smtClean="0"/>
              <a:t>ACK</a:t>
            </a:r>
            <a:r>
              <a:rPr lang="zh-CN" altLang="en-US" dirty="0" smtClean="0"/>
              <a:t>回复，包含集群状态表</a:t>
            </a:r>
            <a:r>
              <a:rPr lang="en-US" dirty="0" smtClean="0"/>
              <a:t>)</a:t>
            </a:r>
          </a:p>
          <a:p>
            <a:pPr lvl="0">
              <a:lnSpc>
                <a:spcPct val="150000"/>
              </a:lnSpc>
            </a:pP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BROAD:NODE:i:STATUS:ALIVE</a:t>
            </a:r>
            <a:r>
              <a:rPr lang="en-US" dirty="0" smtClean="0"/>
              <a:t>(</a:t>
            </a:r>
            <a:r>
              <a:rPr lang="zh-CN" altLang="en-US" dirty="0" smtClean="0"/>
              <a:t>监控节点广播新节点接加入集群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BROAD:NODE:i:STATUS:SUSPECT</a:t>
            </a:r>
            <a:r>
              <a:rPr lang="en-US" dirty="0" smtClean="0"/>
              <a:t>(</a:t>
            </a:r>
            <a:r>
              <a:rPr lang="zh-CN" altLang="en-US" dirty="0" smtClean="0"/>
              <a:t>监控节点广播怀疑节点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BROAD:NODE:i:STATUS:DEAD</a:t>
            </a:r>
            <a:r>
              <a:rPr lang="en-US" dirty="0" smtClean="0"/>
              <a:t>(</a:t>
            </a:r>
            <a:r>
              <a:rPr lang="zh-CN" altLang="en-US" dirty="0" smtClean="0"/>
              <a:t>监控节点广播节点离开集群</a:t>
            </a:r>
            <a:r>
              <a:rPr lang="en-US" dirty="0" smtClean="0"/>
              <a:t>)</a:t>
            </a:r>
          </a:p>
          <a:p>
            <a:pPr lvl="0">
              <a:lnSpc>
                <a:spcPct val="150000"/>
              </a:lnSpc>
            </a:pP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PING</a:t>
            </a:r>
            <a:r>
              <a:rPr lang="en-US" dirty="0" smtClean="0"/>
              <a:t>(</a:t>
            </a:r>
            <a:r>
              <a:rPr lang="zh-CN" altLang="en-US" dirty="0" smtClean="0"/>
              <a:t>节点向怀疑节点发送</a:t>
            </a:r>
            <a:r>
              <a:rPr lang="en-US" dirty="0" smtClean="0"/>
              <a:t>PING</a:t>
            </a:r>
            <a:r>
              <a:rPr lang="zh-CN" altLang="en-US" dirty="0" smtClean="0"/>
              <a:t>包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PING:ACK</a:t>
            </a:r>
            <a:r>
              <a:rPr lang="en-US" dirty="0" smtClean="0"/>
              <a:t>(</a:t>
            </a:r>
            <a:r>
              <a:rPr lang="zh-CN" altLang="en-US" dirty="0" smtClean="0"/>
              <a:t>节点收到</a:t>
            </a:r>
            <a:r>
              <a:rPr lang="en-US" dirty="0" smtClean="0"/>
              <a:t>PING</a:t>
            </a:r>
            <a:r>
              <a:rPr lang="zh-CN" altLang="en-US" dirty="0" smtClean="0"/>
              <a:t>的</a:t>
            </a:r>
            <a:r>
              <a:rPr lang="en-US" dirty="0" smtClean="0"/>
              <a:t>ACK</a:t>
            </a:r>
            <a:r>
              <a:rPr lang="zh-CN" altLang="en-US" dirty="0" smtClean="0"/>
              <a:t>回复</a:t>
            </a:r>
            <a:r>
              <a:rPr lang="en-US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故障检测层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图片 4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98" y="2571744"/>
            <a:ext cx="1500198" cy="409629"/>
          </a:xfrm>
          <a:prstGeom prst="rect">
            <a:avLst/>
          </a:prstGeom>
        </p:spPr>
      </p:pic>
      <p:pic>
        <p:nvPicPr>
          <p:cNvPr id="6" name="图片 5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50" y="2571744"/>
            <a:ext cx="1500198" cy="409629"/>
          </a:xfrm>
          <a:prstGeom prst="rect">
            <a:avLst/>
          </a:prstGeom>
        </p:spPr>
      </p:pic>
      <p:sp>
        <p:nvSpPr>
          <p:cNvPr id="7" name="上弧形箭头 6"/>
          <p:cNvSpPr/>
          <p:nvPr/>
        </p:nvSpPr>
        <p:spPr>
          <a:xfrm>
            <a:off x="2928958" y="2071678"/>
            <a:ext cx="2714644" cy="5172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710" y="1357298"/>
            <a:ext cx="221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Lost or network delay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心跳超时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71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被监控节点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29486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监控节点</a:t>
            </a:r>
            <a:endParaRPr lang="zh-CN" altLang="en-US" b="1" dirty="0"/>
          </a:p>
        </p:txBody>
      </p:sp>
      <p:pic>
        <p:nvPicPr>
          <p:cNvPr id="12" name="图片 11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82" y="5143512"/>
            <a:ext cx="1500198" cy="409629"/>
          </a:xfrm>
          <a:prstGeom prst="rect">
            <a:avLst/>
          </a:prstGeom>
        </p:spPr>
      </p:pic>
      <p:pic>
        <p:nvPicPr>
          <p:cNvPr id="14" name="图片 13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5357826"/>
            <a:ext cx="1500198" cy="409629"/>
          </a:xfrm>
          <a:prstGeom prst="rect">
            <a:avLst/>
          </a:prstGeom>
        </p:spPr>
      </p:pic>
      <p:pic>
        <p:nvPicPr>
          <p:cNvPr id="15" name="图片 14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94" y="5715016"/>
            <a:ext cx="1500198" cy="409629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6" idx="2"/>
            <a:endCxn id="12" idx="0"/>
          </p:cNvCxnSpPr>
          <p:nvPr/>
        </p:nvCxnSpPr>
        <p:spPr>
          <a:xfrm rot="5400000">
            <a:off x="3740996" y="2776558"/>
            <a:ext cx="2162139" cy="257176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15" idx="0"/>
          </p:cNvCxnSpPr>
          <p:nvPr/>
        </p:nvCxnSpPr>
        <p:spPr>
          <a:xfrm rot="5400000">
            <a:off x="4312500" y="3919566"/>
            <a:ext cx="2733643" cy="85725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14" idx="0"/>
          </p:cNvCxnSpPr>
          <p:nvPr/>
        </p:nvCxnSpPr>
        <p:spPr>
          <a:xfrm rot="16200000" flipH="1">
            <a:off x="5848401" y="3240921"/>
            <a:ext cx="2376453" cy="185735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4908" y="3357562"/>
            <a:ext cx="247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广播节点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b="1" dirty="0" smtClean="0">
                <a:solidFill>
                  <a:srgbClr val="FF0000"/>
                </a:solidFill>
              </a:rPr>
              <a:t>状态</a:t>
            </a:r>
            <a:r>
              <a:rPr lang="en-US" altLang="zh-CN" b="1" dirty="0" smtClean="0">
                <a:solidFill>
                  <a:srgbClr val="FF0000"/>
                </a:solidFill>
              </a:rPr>
              <a:t>SUSPECT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215106" y="5857892"/>
            <a:ext cx="142876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72296" y="5857892"/>
            <a:ext cx="142876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858048" y="5715016"/>
            <a:ext cx="142876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12" idx="0"/>
            <a:endCxn id="5" idx="2"/>
          </p:cNvCxnSpPr>
          <p:nvPr/>
        </p:nvCxnSpPr>
        <p:spPr>
          <a:xfrm rot="16200000" flipV="1">
            <a:off x="1812170" y="3419501"/>
            <a:ext cx="2162139" cy="1285884"/>
          </a:xfrm>
          <a:prstGeom prst="straightConnector1">
            <a:avLst/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0"/>
            <a:endCxn id="5" idx="2"/>
          </p:cNvCxnSpPr>
          <p:nvPr/>
        </p:nvCxnSpPr>
        <p:spPr>
          <a:xfrm rot="16200000" flipV="1">
            <a:off x="2383674" y="2847997"/>
            <a:ext cx="2733643" cy="3000396"/>
          </a:xfrm>
          <a:prstGeom prst="straightConnector1">
            <a:avLst/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4" idx="0"/>
            <a:endCxn id="5" idx="2"/>
          </p:cNvCxnSpPr>
          <p:nvPr/>
        </p:nvCxnSpPr>
        <p:spPr>
          <a:xfrm rot="16200000" flipV="1">
            <a:off x="3919575" y="1312096"/>
            <a:ext cx="2376453" cy="5715008"/>
          </a:xfrm>
          <a:prstGeom prst="straightConnector1">
            <a:avLst/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14512" y="3214686"/>
            <a:ext cx="22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Ping</a:t>
            </a:r>
            <a:r>
              <a:rPr lang="zh-CN" altLang="en-US" b="1" dirty="0" smtClean="0"/>
              <a:t>节点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并等待</a:t>
            </a:r>
            <a:r>
              <a:rPr lang="en-US" altLang="zh-CN" b="1" dirty="0" smtClean="0"/>
              <a:t>ACK</a:t>
            </a:r>
            <a:endParaRPr lang="zh-CN" altLang="en-US" b="1" dirty="0"/>
          </a:p>
        </p:txBody>
      </p:sp>
      <p:cxnSp>
        <p:nvCxnSpPr>
          <p:cNvPr id="49" name="直接箭头连接符 48"/>
          <p:cNvCxnSpPr>
            <a:stCxn id="12" idx="0"/>
            <a:endCxn id="6" idx="2"/>
          </p:cNvCxnSpPr>
          <p:nvPr/>
        </p:nvCxnSpPr>
        <p:spPr>
          <a:xfrm rot="5400000" flipH="1" flipV="1">
            <a:off x="3740996" y="2776559"/>
            <a:ext cx="2162139" cy="2571768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5" idx="0"/>
            <a:endCxn id="6" idx="2"/>
          </p:cNvCxnSpPr>
          <p:nvPr/>
        </p:nvCxnSpPr>
        <p:spPr>
          <a:xfrm rot="5400000" flipH="1" flipV="1">
            <a:off x="4312500" y="3919567"/>
            <a:ext cx="2733643" cy="857256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0"/>
            <a:endCxn id="6" idx="2"/>
          </p:cNvCxnSpPr>
          <p:nvPr/>
        </p:nvCxnSpPr>
        <p:spPr>
          <a:xfrm rot="16200000" flipV="1">
            <a:off x="5848401" y="3240922"/>
            <a:ext cx="2376453" cy="1857356"/>
          </a:xfrm>
          <a:prstGeom prst="straightConnector1">
            <a:avLst/>
          </a:prstGeom>
          <a:ln w="349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72000" y="5214950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返回节点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ping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状态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64366" y="2000240"/>
            <a:ext cx="35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ALIVE then </a:t>
            </a:r>
            <a:r>
              <a:rPr lang="zh-CN" altLang="en-US" dirty="0" smtClean="0"/>
              <a:t>重设超时阈值</a:t>
            </a:r>
            <a:endParaRPr lang="en-US" altLang="zh-CN" dirty="0" smtClean="0"/>
          </a:p>
          <a:p>
            <a:r>
              <a:rPr lang="en-US" altLang="zh-CN" dirty="0" smtClean="0"/>
              <a:t>If DEAD then </a:t>
            </a:r>
            <a:r>
              <a:rPr lang="zh-CN" altLang="en-US" dirty="0" smtClean="0"/>
              <a:t>通知上层；广播</a:t>
            </a:r>
            <a:r>
              <a:rPr lang="en-US" altLang="zh-CN" dirty="0" smtClean="0"/>
              <a:t>DEAD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05613" y="214311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根据投票模型决定节点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的状态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57884" y="2143116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收集所有节点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的结果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29322" y="2143116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节点状态设为</a:t>
            </a:r>
            <a:r>
              <a:rPr lang="en-US" altLang="zh-CN" dirty="0" smtClean="0"/>
              <a:t>SUSPECT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714612" y="5715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857752" y="621508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72396" y="585789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/>
      <p:bldP spid="47" grpId="0"/>
      <p:bldP spid="58" grpId="0"/>
      <p:bldP spid="59" grpId="0"/>
      <p:bldP spid="60" grpId="0"/>
      <p:bldP spid="60" grpId="1"/>
      <p:bldP spid="61" grpId="0"/>
      <p:bldP spid="61" grpId="1"/>
      <p:bldP spid="62" grpId="0"/>
      <p:bldP spid="6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故障检测层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图片 4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714488"/>
            <a:ext cx="1500198" cy="409629"/>
          </a:xfrm>
          <a:prstGeom prst="rect">
            <a:avLst/>
          </a:prstGeom>
        </p:spPr>
      </p:pic>
      <p:pic>
        <p:nvPicPr>
          <p:cNvPr id="6" name="图片 5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1714488"/>
            <a:ext cx="1500198" cy="409629"/>
          </a:xfrm>
          <a:prstGeom prst="rect">
            <a:avLst/>
          </a:prstGeom>
        </p:spPr>
      </p:pic>
      <p:sp>
        <p:nvSpPr>
          <p:cNvPr id="7" name="上弧形箭头 6"/>
          <p:cNvSpPr/>
          <p:nvPr/>
        </p:nvSpPr>
        <p:spPr>
          <a:xfrm>
            <a:off x="3500430" y="1214422"/>
            <a:ext cx="2714644" cy="5172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1714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被监控节点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00958" y="1714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监控节点</a:t>
            </a:r>
            <a:endParaRPr lang="zh-CN" altLang="en-US" b="1" dirty="0"/>
          </a:p>
        </p:txBody>
      </p:sp>
      <p:sp>
        <p:nvSpPr>
          <p:cNvPr id="34" name="上弧形箭头 33"/>
          <p:cNvSpPr/>
          <p:nvPr/>
        </p:nvSpPr>
        <p:spPr>
          <a:xfrm rot="10800000">
            <a:off x="3428960" y="2143116"/>
            <a:ext cx="2714644" cy="5172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72" y="2643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网络流量复杂度：</a:t>
            </a:r>
            <a:endParaRPr lang="zh-CN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4348" y="3286124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个被监控节点，每隔一个心跳周期，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个节点向监控节点发送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个心跳包，由监控节点向被监控节点返回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个包。当检测到故障时，广播节点故障信息，发送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个心跳包。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个节点同时向怀疑节点发送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包，一共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个，返回的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包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个。一个心跳周期，流量使用最坏情况下为</a:t>
            </a:r>
            <a:r>
              <a:rPr lang="en-US" altLang="zh-CN" dirty="0" err="1" smtClean="0"/>
              <a:t>n+n+n+n+n</a:t>
            </a:r>
            <a:r>
              <a:rPr lang="en-US" altLang="zh-CN" dirty="0" smtClean="0"/>
              <a:t>=5n=O(n)</a:t>
            </a:r>
            <a:r>
              <a:rPr lang="zh-CN" altLang="en-US" dirty="0" smtClean="0"/>
              <a:t>。跟集群中的节点数量是线性关系。同时，实时的计算当前网络的</a:t>
            </a:r>
            <a:r>
              <a:rPr lang="en-US" altLang="zh-CN" dirty="0" smtClean="0"/>
              <a:t>RTT</a:t>
            </a:r>
            <a:r>
              <a:rPr lang="zh-CN" altLang="en-US" dirty="0" smtClean="0"/>
              <a:t>，在网络拥塞的时候将心跳周期增长，网络空闲的时候缩短心跳周期和超时阈值，能适应当前网络，保证快速的检测到节点故障，又能减小网络负载。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服务恢复层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000108"/>
            <a:ext cx="217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Neutron</a:t>
            </a:r>
            <a:r>
              <a:rPr lang="zh-CN" altLang="en-US" sz="2400" b="1" dirty="0" smtClean="0"/>
              <a:t>服务：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71472" y="1857364"/>
            <a:ext cx="3786214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0760" y="1785926"/>
            <a:ext cx="2071702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1214414" y="1571612"/>
            <a:ext cx="785818" cy="428628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1538" y="2000240"/>
            <a:ext cx="1143008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</a:t>
            </a:r>
            <a:r>
              <a:rPr lang="en-US" altLang="zh-CN" dirty="0" smtClean="0"/>
              <a:t>-ex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1472" y="2357430"/>
            <a:ext cx="3786214" cy="20002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剪去对角的矩形 11"/>
          <p:cNvSpPr/>
          <p:nvPr/>
        </p:nvSpPr>
        <p:spPr>
          <a:xfrm>
            <a:off x="1285852" y="2357430"/>
            <a:ext cx="714380" cy="428628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4414" y="3071810"/>
            <a:ext cx="857256" cy="571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14" name="剪去对角的矩形 13"/>
          <p:cNvSpPr/>
          <p:nvPr/>
        </p:nvSpPr>
        <p:spPr>
          <a:xfrm>
            <a:off x="1785918" y="4714884"/>
            <a:ext cx="1357322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patch-</a:t>
            </a:r>
            <a:r>
              <a:rPr lang="en-US" altLang="zh-CN" dirty="0" err="1" smtClean="0">
                <a:solidFill>
                  <a:srgbClr val="FF0000"/>
                </a:solidFill>
              </a:rPr>
              <a:t>tun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/>
          <p:cNvCxnSpPr>
            <a:stCxn id="12" idx="1"/>
            <a:endCxn id="13" idx="0"/>
          </p:cNvCxnSpPr>
          <p:nvPr/>
        </p:nvCxnSpPr>
        <p:spPr>
          <a:xfrm rot="5400000">
            <a:off x="1500166" y="2928934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1500960" y="3785396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28926" y="3071810"/>
            <a:ext cx="857256" cy="571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DHCP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0" name="剪去对角的矩形 19"/>
          <p:cNvSpPr/>
          <p:nvPr/>
        </p:nvSpPr>
        <p:spPr>
          <a:xfrm>
            <a:off x="3000364" y="3929066"/>
            <a:ext cx="714380" cy="428628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endCxn id="20" idx="3"/>
          </p:cNvCxnSpPr>
          <p:nvPr/>
        </p:nvCxnSpPr>
        <p:spPr>
          <a:xfrm rot="5400000">
            <a:off x="3215472" y="3785396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0"/>
            <a:endCxn id="11" idx="2"/>
          </p:cNvCxnSpPr>
          <p:nvPr/>
        </p:nvCxnSpPr>
        <p:spPr>
          <a:xfrm rot="16200000" flipH="1">
            <a:off x="1464447" y="3357562"/>
            <a:ext cx="2000264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57224" y="5572140"/>
            <a:ext cx="3214710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br-tun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57224" y="4357694"/>
            <a:ext cx="3214710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br-int</a:t>
            </a:r>
            <a:endParaRPr lang="zh-CN" altLang="en-US" dirty="0"/>
          </a:p>
        </p:txBody>
      </p:sp>
      <p:sp>
        <p:nvSpPr>
          <p:cNvPr id="33" name="剪去对角的矩形 32"/>
          <p:cNvSpPr/>
          <p:nvPr/>
        </p:nvSpPr>
        <p:spPr>
          <a:xfrm>
            <a:off x="1785918" y="5286388"/>
            <a:ext cx="1357322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patch-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1285852" y="3929066"/>
            <a:ext cx="714380" cy="428628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连接符 35"/>
          <p:cNvCxnSpPr>
            <a:stCxn id="14" idx="1"/>
            <a:endCxn id="33" idx="3"/>
          </p:cNvCxnSpPr>
          <p:nvPr/>
        </p:nvCxnSpPr>
        <p:spPr>
          <a:xfrm rot="5400000">
            <a:off x="2321703" y="5143512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剪去对角的矩形 36"/>
          <p:cNvSpPr/>
          <p:nvPr/>
        </p:nvSpPr>
        <p:spPr>
          <a:xfrm>
            <a:off x="2071670" y="5929330"/>
            <a:ext cx="714380" cy="428628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gre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 rot="5400000">
            <a:off x="3750463" y="5822173"/>
            <a:ext cx="785818" cy="428628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eth3</a:t>
            </a:r>
            <a:endParaRPr lang="zh-CN" altLang="en-US" dirty="0"/>
          </a:p>
        </p:txBody>
      </p:sp>
      <p:sp>
        <p:nvSpPr>
          <p:cNvPr id="39" name="剪去对角的矩形 38"/>
          <p:cNvSpPr/>
          <p:nvPr/>
        </p:nvSpPr>
        <p:spPr>
          <a:xfrm rot="16200000">
            <a:off x="5822165" y="5822173"/>
            <a:ext cx="785818" cy="428628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643702" y="1857364"/>
            <a:ext cx="857256" cy="571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VM0</a:t>
            </a:r>
            <a:endParaRPr lang="zh-CN" altLang="en-US" dirty="0"/>
          </a:p>
        </p:txBody>
      </p:sp>
      <p:sp>
        <p:nvSpPr>
          <p:cNvPr id="42" name="剪去对角的矩形 41"/>
          <p:cNvSpPr/>
          <p:nvPr/>
        </p:nvSpPr>
        <p:spPr>
          <a:xfrm>
            <a:off x="6786578" y="2357430"/>
            <a:ext cx="642942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VIF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剪去对角的矩形 42"/>
          <p:cNvSpPr/>
          <p:nvPr/>
        </p:nvSpPr>
        <p:spPr>
          <a:xfrm>
            <a:off x="6643702" y="2928934"/>
            <a:ext cx="857256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vnet0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0826" y="3214686"/>
            <a:ext cx="1143008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qbr</a:t>
            </a:r>
            <a:endParaRPr lang="zh-CN" altLang="en-US" dirty="0"/>
          </a:p>
        </p:txBody>
      </p:sp>
      <p:sp>
        <p:nvSpPr>
          <p:cNvPr id="45" name="剪去对角的矩形 44"/>
          <p:cNvSpPr/>
          <p:nvPr/>
        </p:nvSpPr>
        <p:spPr>
          <a:xfrm>
            <a:off x="6786578" y="3571876"/>
            <a:ext cx="642942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qvb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剪去对角的矩形 45"/>
          <p:cNvSpPr/>
          <p:nvPr/>
        </p:nvSpPr>
        <p:spPr>
          <a:xfrm>
            <a:off x="6786578" y="4071942"/>
            <a:ext cx="642942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qvo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86512" y="4357694"/>
            <a:ext cx="1643074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br-int</a:t>
            </a:r>
            <a:endParaRPr lang="zh-CN" altLang="en-US" dirty="0"/>
          </a:p>
        </p:txBody>
      </p:sp>
      <p:sp>
        <p:nvSpPr>
          <p:cNvPr id="48" name="剪去对角的矩形 47"/>
          <p:cNvSpPr/>
          <p:nvPr/>
        </p:nvSpPr>
        <p:spPr>
          <a:xfrm>
            <a:off x="6429388" y="4714884"/>
            <a:ext cx="1357322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patch-</a:t>
            </a:r>
            <a:r>
              <a:rPr lang="en-US" altLang="zh-CN" dirty="0" err="1" smtClean="0">
                <a:solidFill>
                  <a:srgbClr val="FF0000"/>
                </a:solidFill>
              </a:rPr>
              <a:t>tun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剪去对角的矩形 49"/>
          <p:cNvSpPr/>
          <p:nvPr/>
        </p:nvSpPr>
        <p:spPr>
          <a:xfrm>
            <a:off x="6429388" y="5286388"/>
            <a:ext cx="1357322" cy="285752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patch-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86512" y="5572140"/>
            <a:ext cx="1643074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br-tun</a:t>
            </a:r>
            <a:endParaRPr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6786578" y="5929330"/>
            <a:ext cx="714380" cy="428628"/>
          </a:xfrm>
          <a:prstGeom prst="snip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gre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连接符 54"/>
          <p:cNvCxnSpPr>
            <a:stCxn id="42" idx="1"/>
            <a:endCxn id="43" idx="3"/>
          </p:cNvCxnSpPr>
          <p:nvPr/>
        </p:nvCxnSpPr>
        <p:spPr>
          <a:xfrm rot="5400000">
            <a:off x="6947314" y="2768199"/>
            <a:ext cx="285752" cy="35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5" idx="1"/>
            <a:endCxn id="46" idx="3"/>
          </p:cNvCxnSpPr>
          <p:nvPr/>
        </p:nvCxnSpPr>
        <p:spPr>
          <a:xfrm rot="5400000">
            <a:off x="7000892" y="3964785"/>
            <a:ext cx="21431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8" idx="1"/>
            <a:endCxn id="50" idx="3"/>
          </p:cNvCxnSpPr>
          <p:nvPr/>
        </p:nvCxnSpPr>
        <p:spPr>
          <a:xfrm rot="5400000">
            <a:off x="6965173" y="5143512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786050" y="6000768"/>
            <a:ext cx="4000528" cy="285752"/>
          </a:xfrm>
          <a:prstGeom prst="rect">
            <a:avLst/>
          </a:prstGeom>
          <a:solidFill>
            <a:srgbClr val="EB5E5B">
              <a:alpha val="47059"/>
            </a:srgbClr>
          </a:solidFill>
          <a:ln>
            <a:solidFill>
              <a:srgbClr val="EB5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572000" y="5643578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GRE Tunnel</a:t>
            </a:r>
            <a:endParaRPr lang="zh-CN" altLang="en-US" b="1" dirty="0"/>
          </a:p>
        </p:txBody>
      </p:sp>
      <p:sp>
        <p:nvSpPr>
          <p:cNvPr id="69" name="圆角矩形 68"/>
          <p:cNvSpPr/>
          <p:nvPr/>
        </p:nvSpPr>
        <p:spPr>
          <a:xfrm>
            <a:off x="1000100" y="2928934"/>
            <a:ext cx="1214446" cy="857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标注 69"/>
          <p:cNvSpPr/>
          <p:nvPr/>
        </p:nvSpPr>
        <p:spPr>
          <a:xfrm>
            <a:off x="714348" y="2143116"/>
            <a:ext cx="2357454" cy="969838"/>
          </a:xfrm>
          <a:prstGeom prst="wedgeRoundRect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主要恢复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服务恢复层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217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Neutron</a:t>
            </a:r>
            <a:r>
              <a:rPr lang="zh-CN" altLang="en-US" sz="2400" b="1" dirty="0" smtClean="0"/>
              <a:t>服务：</a:t>
            </a:r>
            <a:endParaRPr lang="zh-CN" altLang="en-US" sz="2400" b="1" dirty="0"/>
          </a:p>
        </p:txBody>
      </p:sp>
      <p:pic>
        <p:nvPicPr>
          <p:cNvPr id="6" name="图片 5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285992"/>
            <a:ext cx="1500198" cy="409629"/>
          </a:xfrm>
          <a:prstGeom prst="rect">
            <a:avLst/>
          </a:prstGeom>
        </p:spPr>
      </p:pic>
      <p:pic>
        <p:nvPicPr>
          <p:cNvPr id="7" name="图片 6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285992"/>
            <a:ext cx="1500198" cy="409629"/>
          </a:xfrm>
          <a:prstGeom prst="rect">
            <a:avLst/>
          </a:prstGeom>
        </p:spPr>
      </p:pic>
      <p:pic>
        <p:nvPicPr>
          <p:cNvPr id="8" name="图片 7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5429264"/>
            <a:ext cx="1500198" cy="409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720" y="23574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主网络节点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9520" y="2285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备份网络节点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9058" y="5929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控制节点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7" idx="1"/>
          </p:cNvCxnSpPr>
          <p:nvPr/>
        </p:nvCxnSpPr>
        <p:spPr>
          <a:xfrm>
            <a:off x="3143240" y="2490807"/>
            <a:ext cx="2571768" cy="1588"/>
          </a:xfrm>
          <a:prstGeom prst="line">
            <a:avLst/>
          </a:prstGeom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7554" y="1643050"/>
            <a:ext cx="221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Pacemaker+Corosync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Neutron-agent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6380" y="5500702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Neutron API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1285852" y="4929198"/>
            <a:ext cx="1343028" cy="118415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7290" y="6143644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Neutron DB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714744" y="3143248"/>
            <a:ext cx="171451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Neutron server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143372" y="4214818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VIP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6" idx="2"/>
            <a:endCxn id="35" idx="0"/>
          </p:cNvCxnSpPr>
          <p:nvPr/>
        </p:nvCxnSpPr>
        <p:spPr>
          <a:xfrm rot="16200000" flipH="1">
            <a:off x="3258757" y="1830004"/>
            <a:ext cx="447627" cy="21788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7" idx="2"/>
            <a:endCxn id="35" idx="0"/>
          </p:cNvCxnSpPr>
          <p:nvPr/>
        </p:nvCxnSpPr>
        <p:spPr>
          <a:xfrm rot="5400000">
            <a:off x="5294741" y="1972881"/>
            <a:ext cx="447627" cy="18931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5" idx="2"/>
            <a:endCxn id="52" idx="0"/>
          </p:cNvCxnSpPr>
          <p:nvPr/>
        </p:nvCxnSpPr>
        <p:spPr>
          <a:xfrm rot="5400000">
            <a:off x="4429124" y="4071942"/>
            <a:ext cx="285752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0"/>
            <a:endCxn id="52" idx="2"/>
          </p:cNvCxnSpPr>
          <p:nvPr/>
        </p:nvCxnSpPr>
        <p:spPr>
          <a:xfrm rot="5400000" flipH="1" flipV="1">
            <a:off x="4196950" y="5054215"/>
            <a:ext cx="714380" cy="35719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5" idx="1"/>
            <a:endCxn id="18" idx="1"/>
          </p:cNvCxnSpPr>
          <p:nvPr/>
        </p:nvCxnSpPr>
        <p:spPr>
          <a:xfrm rot="10800000" flipV="1">
            <a:off x="1957366" y="3536156"/>
            <a:ext cx="1757378" cy="1393041"/>
          </a:xfrm>
          <a:prstGeom prst="straightConnector1">
            <a:avLst/>
          </a:prstGeom>
          <a:ln w="349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u=97776981,3182474297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2786058"/>
            <a:ext cx="500066" cy="378099"/>
          </a:xfrm>
          <a:prstGeom prst="rect">
            <a:avLst/>
          </a:prstGeom>
        </p:spPr>
      </p:pic>
      <p:pic>
        <p:nvPicPr>
          <p:cNvPr id="64" name="图片 63" descr="u=97776981,3182474297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2786058"/>
            <a:ext cx="500066" cy="378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服务恢复层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177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Nova</a:t>
            </a:r>
            <a:r>
              <a:rPr lang="zh-CN" altLang="en-US" sz="2400" b="1" dirty="0" smtClean="0"/>
              <a:t>服务：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857224" y="2143116"/>
            <a:ext cx="1857388" cy="1571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221455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Glance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57290" y="2857496"/>
            <a:ext cx="1071570" cy="7143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5852" y="2786058"/>
            <a:ext cx="1071570" cy="7143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4414" y="2714620"/>
            <a:ext cx="1071570" cy="7143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8992" y="2143116"/>
            <a:ext cx="1857388" cy="15716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9058" y="2214554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Nova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29058" y="3000372"/>
            <a:ext cx="928694" cy="4286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29058" y="2786058"/>
            <a:ext cx="490542" cy="20479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857884" y="2143116"/>
            <a:ext cx="1857388" cy="15716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29388" y="22145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Cinder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6000760" y="2786058"/>
            <a:ext cx="571504" cy="642942"/>
          </a:xfrm>
          <a:prstGeom prst="flowChartMagneticDisk">
            <a:avLst/>
          </a:prstGeom>
          <a:solidFill>
            <a:srgbClr val="ECB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磁盘 21"/>
          <p:cNvSpPr/>
          <p:nvPr/>
        </p:nvSpPr>
        <p:spPr>
          <a:xfrm>
            <a:off x="7072330" y="2786058"/>
            <a:ext cx="571504" cy="642942"/>
          </a:xfrm>
          <a:prstGeom prst="flowChartMagneticDisk">
            <a:avLst/>
          </a:prstGeom>
          <a:solidFill>
            <a:srgbClr val="ECB8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0100" y="4214818"/>
            <a:ext cx="6715172" cy="428628"/>
          </a:xfrm>
          <a:prstGeom prst="rect">
            <a:avLst/>
          </a:prstGeom>
          <a:solidFill>
            <a:srgbClr val="752E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Ceph</a:t>
            </a:r>
            <a:endParaRPr lang="zh-CN" altLang="en-US" dirty="0"/>
          </a:p>
        </p:txBody>
      </p:sp>
      <p:sp>
        <p:nvSpPr>
          <p:cNvPr id="24" name="上下箭头 23"/>
          <p:cNvSpPr/>
          <p:nvPr/>
        </p:nvSpPr>
        <p:spPr>
          <a:xfrm>
            <a:off x="1357290" y="3571876"/>
            <a:ext cx="214314" cy="571504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1857356" y="3571876"/>
            <a:ext cx="214314" cy="571504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7215206" y="3500438"/>
            <a:ext cx="142876" cy="71438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7429520" y="3500438"/>
            <a:ext cx="142876" cy="71438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3" idx="0"/>
            <a:endCxn id="12" idx="3"/>
          </p:cNvCxnSpPr>
          <p:nvPr/>
        </p:nvCxnSpPr>
        <p:spPr>
          <a:xfrm rot="16200000" flipV="1">
            <a:off x="2893207" y="2750339"/>
            <a:ext cx="1000132" cy="19288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7" idx="1"/>
          </p:cNvCxnSpPr>
          <p:nvPr/>
        </p:nvCxnSpPr>
        <p:spPr>
          <a:xfrm>
            <a:off x="2428860" y="3214686"/>
            <a:ext cx="150019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17" idx="3"/>
          </p:cNvCxnSpPr>
          <p:nvPr/>
        </p:nvCxnSpPr>
        <p:spPr>
          <a:xfrm rot="10800000" flipV="1">
            <a:off x="4857752" y="3107528"/>
            <a:ext cx="1143008" cy="107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0"/>
            <a:endCxn id="21" idx="2"/>
          </p:cNvCxnSpPr>
          <p:nvPr/>
        </p:nvCxnSpPr>
        <p:spPr>
          <a:xfrm rot="5400000" flipH="1" flipV="1">
            <a:off x="4625579" y="2839637"/>
            <a:ext cx="1107289" cy="16430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714744" y="2643182"/>
            <a:ext cx="1357322" cy="928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标注 39"/>
          <p:cNvSpPr/>
          <p:nvPr/>
        </p:nvSpPr>
        <p:spPr>
          <a:xfrm>
            <a:off x="3428992" y="2000240"/>
            <a:ext cx="2500330" cy="85725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虚拟机迁移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服务恢复层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177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Nova</a:t>
            </a:r>
            <a:r>
              <a:rPr lang="zh-CN" altLang="en-US" sz="2400" b="1" dirty="0" smtClean="0"/>
              <a:t>服务：</a:t>
            </a:r>
            <a:endParaRPr lang="zh-CN" altLang="en-US" sz="2400" b="1" dirty="0"/>
          </a:p>
        </p:txBody>
      </p:sp>
      <p:pic>
        <p:nvPicPr>
          <p:cNvPr id="10" name="图片 9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428868"/>
            <a:ext cx="1500198" cy="409629"/>
          </a:xfrm>
          <a:prstGeom prst="rect">
            <a:avLst/>
          </a:prstGeom>
        </p:spPr>
      </p:pic>
      <p:pic>
        <p:nvPicPr>
          <p:cNvPr id="11" name="图片 10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1357298"/>
            <a:ext cx="1500198" cy="409629"/>
          </a:xfrm>
          <a:prstGeom prst="rect">
            <a:avLst/>
          </a:prstGeom>
        </p:spPr>
      </p:pic>
      <p:pic>
        <p:nvPicPr>
          <p:cNvPr id="12" name="图片 11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143248"/>
            <a:ext cx="1500198" cy="409629"/>
          </a:xfrm>
          <a:prstGeom prst="rect">
            <a:avLst/>
          </a:prstGeom>
        </p:spPr>
      </p:pic>
      <p:pic>
        <p:nvPicPr>
          <p:cNvPr id="13" name="图片 12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4357694"/>
            <a:ext cx="1500198" cy="409629"/>
          </a:xfrm>
          <a:prstGeom prst="rect">
            <a:avLst/>
          </a:prstGeom>
        </p:spPr>
      </p:pic>
      <p:pic>
        <p:nvPicPr>
          <p:cNvPr id="14" name="图片 13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2500306"/>
            <a:ext cx="1500198" cy="4096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8596" y="242886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计算节点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15272" y="250030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计算节点</a:t>
            </a:r>
            <a:r>
              <a:rPr lang="en-US" altLang="zh-CN" dirty="0" err="1" smtClean="0"/>
              <a:t>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15272" y="31432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计算节点</a:t>
            </a:r>
            <a:r>
              <a:rPr lang="en-US" altLang="zh-CN" dirty="0" err="1" smtClean="0"/>
              <a:t>2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43834" y="435769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计算节点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643702" y="3714752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643702" y="3929066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643702" y="4143380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57620" y="1000108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NFS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857884" y="2214554"/>
            <a:ext cx="3143272" cy="300039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10" idx="0"/>
            <a:endCxn id="11" idx="2"/>
          </p:cNvCxnSpPr>
          <p:nvPr/>
        </p:nvCxnSpPr>
        <p:spPr>
          <a:xfrm rot="5400000" flipH="1" flipV="1">
            <a:off x="3098022" y="1062047"/>
            <a:ext cx="661941" cy="20717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0"/>
            <a:endCxn id="11" idx="2"/>
          </p:cNvCxnSpPr>
          <p:nvPr/>
        </p:nvCxnSpPr>
        <p:spPr>
          <a:xfrm rot="16200000" flipV="1">
            <a:off x="5723369" y="508402"/>
            <a:ext cx="447627" cy="296467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6578" y="4786322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NFS Client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流程图: 磁盘 33"/>
          <p:cNvSpPr/>
          <p:nvPr/>
        </p:nvSpPr>
        <p:spPr>
          <a:xfrm>
            <a:off x="1428728" y="4286256"/>
            <a:ext cx="1071570" cy="928694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00166" y="5286388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Nova DB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37" name="图片 36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4357694"/>
            <a:ext cx="1500198" cy="40962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000496" y="4857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控制节点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7" idx="0"/>
            <a:endCxn id="10" idx="2"/>
          </p:cNvCxnSpPr>
          <p:nvPr/>
        </p:nvCxnSpPr>
        <p:spPr>
          <a:xfrm rot="16200000" flipV="1">
            <a:off x="2705113" y="2526526"/>
            <a:ext cx="1519197" cy="21431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2"/>
            <a:endCxn id="34" idx="1"/>
          </p:cNvCxnSpPr>
          <p:nvPr/>
        </p:nvCxnSpPr>
        <p:spPr>
          <a:xfrm rot="5400000">
            <a:off x="1454948" y="3348062"/>
            <a:ext cx="1447759" cy="42862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u=483517164,2600143592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2357430"/>
            <a:ext cx="642942" cy="53961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286116" y="235743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786182" y="2786058"/>
            <a:ext cx="142876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Nova </a:t>
            </a:r>
          </a:p>
          <a:p>
            <a:pPr algn="ctr"/>
            <a:r>
              <a:rPr lang="en-US" dirty="0" smtClean="0"/>
              <a:t>Scheduling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50" idx="3"/>
            <a:endCxn id="12" idx="1"/>
          </p:cNvCxnSpPr>
          <p:nvPr/>
        </p:nvCxnSpPr>
        <p:spPr>
          <a:xfrm>
            <a:off x="5214942" y="3143248"/>
            <a:ext cx="785818" cy="20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u=483517164,2600143592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143248"/>
            <a:ext cx="642942" cy="53961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357818" y="314324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00496" y="3929066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Nova API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14480" y="2928934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Nova server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 animBg="1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0298" y="0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服务恢复层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14298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心跳检测服务：</a:t>
            </a:r>
            <a:endParaRPr lang="zh-CN" altLang="en-US" sz="2400" b="1" dirty="0"/>
          </a:p>
        </p:txBody>
      </p:sp>
      <p:pic>
        <p:nvPicPr>
          <p:cNvPr id="36" name="图片 35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428868"/>
            <a:ext cx="1500198" cy="409629"/>
          </a:xfrm>
          <a:prstGeom prst="rect">
            <a:avLst/>
          </a:prstGeom>
        </p:spPr>
      </p:pic>
      <p:pic>
        <p:nvPicPr>
          <p:cNvPr id="41" name="图片 40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2428868"/>
            <a:ext cx="1500198" cy="409629"/>
          </a:xfrm>
          <a:prstGeom prst="rect">
            <a:avLst/>
          </a:prstGeom>
        </p:spPr>
      </p:pic>
      <p:sp>
        <p:nvSpPr>
          <p:cNvPr id="44" name="圆角矩形 43"/>
          <p:cNvSpPr/>
          <p:nvPr/>
        </p:nvSpPr>
        <p:spPr>
          <a:xfrm>
            <a:off x="3500430" y="5857892"/>
            <a:ext cx="1857388" cy="8572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节点集群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14414" y="2071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主控制节点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15074" y="2071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备份控制节点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36" idx="3"/>
            <a:endCxn id="41" idx="1"/>
          </p:cNvCxnSpPr>
          <p:nvPr/>
        </p:nvCxnSpPr>
        <p:spPr>
          <a:xfrm>
            <a:off x="2643174" y="2633683"/>
            <a:ext cx="3571900" cy="1588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28992" y="785794"/>
            <a:ext cx="2211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Pacemaker+Corosync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HeartBeat</a:t>
            </a:r>
            <a:r>
              <a:rPr lang="en-US" altLang="zh-CN" b="1" dirty="0" smtClean="0">
                <a:solidFill>
                  <a:srgbClr val="FF0000"/>
                </a:solidFill>
              </a:rPr>
              <a:t>-agent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OpenStack</a:t>
            </a:r>
            <a:r>
              <a:rPr lang="en-US" altLang="zh-CN" b="1" dirty="0" smtClean="0">
                <a:solidFill>
                  <a:srgbClr val="FF0000"/>
                </a:solidFill>
              </a:rPr>
              <a:t> API</a:t>
            </a:r>
            <a:r>
              <a:rPr lang="zh-CN" altLang="en-US" b="1" dirty="0" smtClean="0">
                <a:solidFill>
                  <a:srgbClr val="FF0000"/>
                </a:solidFill>
              </a:rPr>
              <a:t>服务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keystone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界面</a:t>
            </a:r>
            <a:r>
              <a:rPr lang="en-US" altLang="zh-CN" b="1" dirty="0" smtClean="0">
                <a:solidFill>
                  <a:srgbClr val="FF0000"/>
                </a:solidFill>
              </a:rPr>
              <a:t>horizon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数据库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mysql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00496" y="4714884"/>
            <a:ext cx="85725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VIP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3500430" y="3429000"/>
            <a:ext cx="185738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HeartBeat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44" idx="0"/>
            <a:endCxn id="56" idx="2"/>
          </p:cNvCxnSpPr>
          <p:nvPr/>
        </p:nvCxnSpPr>
        <p:spPr>
          <a:xfrm rot="5400000" flipH="1" flipV="1">
            <a:off x="4107653" y="5536421"/>
            <a:ext cx="642942" cy="1588"/>
          </a:xfrm>
          <a:prstGeom prst="line">
            <a:avLst/>
          </a:prstGeom>
          <a:ln w="349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0"/>
            <a:endCxn id="57" idx="2"/>
          </p:cNvCxnSpPr>
          <p:nvPr/>
        </p:nvCxnSpPr>
        <p:spPr>
          <a:xfrm rot="5400000" flipH="1" flipV="1">
            <a:off x="4214810" y="4500570"/>
            <a:ext cx="428628" cy="1588"/>
          </a:xfrm>
          <a:prstGeom prst="line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6" idx="2"/>
            <a:endCxn id="57" idx="0"/>
          </p:cNvCxnSpPr>
          <p:nvPr/>
        </p:nvCxnSpPr>
        <p:spPr>
          <a:xfrm rot="16200000" flipH="1">
            <a:off x="2865848" y="1865723"/>
            <a:ext cx="590503" cy="2536049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1" idx="2"/>
            <a:endCxn id="57" idx="0"/>
          </p:cNvCxnSpPr>
          <p:nvPr/>
        </p:nvCxnSpPr>
        <p:spPr>
          <a:xfrm rot="5400000">
            <a:off x="5401898" y="1865724"/>
            <a:ext cx="590503" cy="2536049"/>
          </a:xfrm>
          <a:prstGeom prst="line">
            <a:avLst/>
          </a:prstGeom>
          <a:ln w="34925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29124" y="535782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UDP</a:t>
            </a:r>
            <a:r>
              <a:rPr lang="zh-CN" altLang="en-US" dirty="0" smtClean="0">
                <a:solidFill>
                  <a:srgbClr val="FF0000"/>
                </a:solidFill>
              </a:rPr>
              <a:t>心跳信号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1670" y="0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项目背景和意义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85860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随着云计算技术及其业务的普及，越来越多的应用被迁入云中。在云环境下，使用普通廉价的服务器集群，集群的数量越大，出现故障的可能性越高。因此，集群中组件故障不是异常而是常态。每天如果通过人工去频繁的更新或者部署及管理这些服务器，势必会浪费大量的时间，而且有可能人为的操作也会造成某些疏忽和遗漏。为了减少云管理人员的维护工作，需要自动的检测服务器的运行状态，当出现故障或者宕机的时候，能够自动的恢复服务，使云服务不间断的提供给用户，同时，需要及时的通知云管理员节点故障，及时维修故障节点。自动化运维必须保证所有节点在任何时候出现故障，都能自动恢复服务。</a:t>
            </a:r>
            <a:endParaRPr lang="en-US" altLang="zh-CN" sz="2400" dirty="0" smtClean="0"/>
          </a:p>
          <a:p>
            <a:r>
              <a:rPr lang="zh-CN" altLang="en-US" sz="2400" dirty="0" smtClean="0"/>
              <a:t>        本课题也是基于北京某公司的云计算项目进行的。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4480" y="0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日志、快照与邮件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28586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b="1" dirty="0" smtClean="0"/>
              <a:t>快照：</a:t>
            </a:r>
            <a:endParaRPr lang="zh-CN" altLang="en-US" sz="2400" b="1" dirty="0"/>
          </a:p>
        </p:txBody>
      </p:sp>
      <p:pic>
        <p:nvPicPr>
          <p:cNvPr id="5" name="图片 4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643182"/>
            <a:ext cx="1500198" cy="409629"/>
          </a:xfrm>
          <a:prstGeom prst="rect">
            <a:avLst/>
          </a:prstGeom>
        </p:spPr>
      </p:pic>
      <p:pic>
        <p:nvPicPr>
          <p:cNvPr id="6" name="图片 5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4214818"/>
            <a:ext cx="1500198" cy="409629"/>
          </a:xfrm>
          <a:prstGeom prst="rect">
            <a:avLst/>
          </a:prstGeom>
        </p:spPr>
      </p:pic>
      <p:pic>
        <p:nvPicPr>
          <p:cNvPr id="7" name="图片 6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357298"/>
            <a:ext cx="1500198" cy="409629"/>
          </a:xfrm>
          <a:prstGeom prst="rect">
            <a:avLst/>
          </a:prstGeom>
        </p:spPr>
      </p:pic>
      <p:pic>
        <p:nvPicPr>
          <p:cNvPr id="8" name="图片 7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2786058"/>
            <a:ext cx="1500198" cy="409629"/>
          </a:xfrm>
          <a:prstGeom prst="rect">
            <a:avLst/>
          </a:prstGeom>
        </p:spPr>
      </p:pic>
      <p:pic>
        <p:nvPicPr>
          <p:cNvPr id="9" name="图片 8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1643050"/>
            <a:ext cx="1500198" cy="409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4546" y="135729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计算节点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15206" y="164305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计算节点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72396" y="27860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计算节点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215074" y="2143116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00826" y="2285992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43702" y="2571744"/>
            <a:ext cx="142876" cy="1428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28728" y="228599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Glance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4714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控制节点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3504" y="4214818"/>
            <a:ext cx="100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Nova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" idx="0"/>
            <a:endCxn id="7" idx="2"/>
          </p:cNvCxnSpPr>
          <p:nvPr/>
        </p:nvCxnSpPr>
        <p:spPr>
          <a:xfrm rot="5400000" flipH="1" flipV="1">
            <a:off x="3026584" y="2990873"/>
            <a:ext cx="2447891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0"/>
            <a:endCxn id="9" idx="2"/>
          </p:cNvCxnSpPr>
          <p:nvPr/>
        </p:nvCxnSpPr>
        <p:spPr>
          <a:xfrm rot="5400000" flipH="1" flipV="1">
            <a:off x="4169592" y="2133617"/>
            <a:ext cx="2162139" cy="20002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0"/>
            <a:endCxn id="8" idx="2"/>
          </p:cNvCxnSpPr>
          <p:nvPr/>
        </p:nvCxnSpPr>
        <p:spPr>
          <a:xfrm rot="5400000" flipH="1" flipV="1">
            <a:off x="4991129" y="2455088"/>
            <a:ext cx="1019131" cy="25003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14810" y="364331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查询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VM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流程图: 磁盘 28"/>
          <p:cNvSpPr/>
          <p:nvPr/>
        </p:nvSpPr>
        <p:spPr>
          <a:xfrm>
            <a:off x="1214414" y="4500570"/>
            <a:ext cx="1000132" cy="78581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42976" y="5286388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Image DB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32" name="直接箭头连接符 31"/>
          <p:cNvCxnSpPr>
            <a:stCxn id="5" idx="2"/>
            <a:endCxn id="29" idx="1"/>
          </p:cNvCxnSpPr>
          <p:nvPr/>
        </p:nvCxnSpPr>
        <p:spPr>
          <a:xfrm rot="5400000">
            <a:off x="1079899" y="3687393"/>
            <a:ext cx="1447759" cy="17859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0"/>
            <a:endCxn id="5" idx="2"/>
          </p:cNvCxnSpPr>
          <p:nvPr/>
        </p:nvCxnSpPr>
        <p:spPr>
          <a:xfrm rot="16200000" flipV="1">
            <a:off x="2490799" y="2455088"/>
            <a:ext cx="1162007" cy="235745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71604" y="328612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VM </a:t>
            </a:r>
            <a:r>
              <a:rPr lang="en-US" altLang="zh-CN" b="1" dirty="0" err="1" smtClean="0"/>
              <a:t>SnapShot</a:t>
            </a:r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786050" y="428625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timer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4480" y="0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日志、快照与邮件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2071678"/>
            <a:ext cx="6072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使用日志记录下故障发生时间和位置，同时记录下故障恢复过程，方便云管理员维护已故障的节点。</a:t>
            </a:r>
            <a:endParaRPr lang="en-US" altLang="zh-CN" sz="2400" dirty="0" smtClean="0"/>
          </a:p>
          <a:p>
            <a:pPr marL="342900" indent="-342900">
              <a:buAutoNum type="arabicPeriod" startAt="2"/>
            </a:pPr>
            <a:r>
              <a:rPr lang="zh-CN" altLang="en-US" sz="2400" dirty="0" smtClean="0"/>
              <a:t>使用邮件向云管理员通知节点发生故障，告知故障时间和具体位置，方便云管理员及时维修节点。</a:t>
            </a:r>
            <a:endParaRPr lang="zh-CN" altLang="en-US" sz="2400" dirty="0"/>
          </a:p>
        </p:txBody>
      </p:sp>
      <p:pic>
        <p:nvPicPr>
          <p:cNvPr id="2051" name="图片 31" descr="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810473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29" descr="QQ截图201505081230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785926"/>
            <a:ext cx="6072230" cy="374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8860" y="0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系统实现模型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图片 8" descr="系统实现模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048"/>
            <a:ext cx="9144000" cy="5607952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125260" y="2855934"/>
            <a:ext cx="2805830" cy="3319398"/>
          </a:xfrm>
          <a:custGeom>
            <a:avLst/>
            <a:gdLst>
              <a:gd name="connsiteX0" fmla="*/ 0 w 2805830"/>
              <a:gd name="connsiteY0" fmla="*/ 1077239 h 3319398"/>
              <a:gd name="connsiteX1" fmla="*/ 0 w 2805830"/>
              <a:gd name="connsiteY1" fmla="*/ 2104373 h 3319398"/>
              <a:gd name="connsiteX2" fmla="*/ 1490598 w 2805830"/>
              <a:gd name="connsiteY2" fmla="*/ 2104373 h 3319398"/>
              <a:gd name="connsiteX3" fmla="*/ 1490598 w 2805830"/>
              <a:gd name="connsiteY3" fmla="*/ 3319398 h 3319398"/>
              <a:gd name="connsiteX4" fmla="*/ 2805830 w 2805830"/>
              <a:gd name="connsiteY4" fmla="*/ 3319398 h 3319398"/>
              <a:gd name="connsiteX5" fmla="*/ 2805830 w 2805830"/>
              <a:gd name="connsiteY5" fmla="*/ 0 h 3319398"/>
              <a:gd name="connsiteX6" fmla="*/ 1453019 w 2805830"/>
              <a:gd name="connsiteY6" fmla="*/ 0 h 3319398"/>
              <a:gd name="connsiteX7" fmla="*/ 1453019 w 2805830"/>
              <a:gd name="connsiteY7" fmla="*/ 1014608 h 3319398"/>
              <a:gd name="connsiteX8" fmla="*/ 0 w 2805830"/>
              <a:gd name="connsiteY8" fmla="*/ 1027134 h 3319398"/>
              <a:gd name="connsiteX9" fmla="*/ 0 w 2805830"/>
              <a:gd name="connsiteY9" fmla="*/ 1077239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5830" h="3319398">
                <a:moveTo>
                  <a:pt x="0" y="1077239"/>
                </a:moveTo>
                <a:lnTo>
                  <a:pt x="0" y="2104373"/>
                </a:lnTo>
                <a:lnTo>
                  <a:pt x="1490598" y="2104373"/>
                </a:lnTo>
                <a:lnTo>
                  <a:pt x="1490598" y="3319398"/>
                </a:lnTo>
                <a:lnTo>
                  <a:pt x="2805830" y="3319398"/>
                </a:lnTo>
                <a:lnTo>
                  <a:pt x="2805830" y="0"/>
                </a:lnTo>
                <a:lnTo>
                  <a:pt x="1453019" y="0"/>
                </a:lnTo>
                <a:lnTo>
                  <a:pt x="1453019" y="1014608"/>
                </a:lnTo>
                <a:lnTo>
                  <a:pt x="0" y="1027134"/>
                </a:lnTo>
                <a:lnTo>
                  <a:pt x="0" y="1077239"/>
                </a:lnTo>
                <a:close/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24" y="44291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被监控节点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86380" y="378619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监控</a:t>
            </a:r>
            <a:r>
              <a:rPr lang="zh-CN" altLang="en-US" sz="2400" b="1" dirty="0" smtClean="0"/>
              <a:t>节点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系统测试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故障检测时间：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5" y="2071678"/>
            <a:ext cx="72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根据网络拥塞情况分为三个等级：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网络状况良好，心跳间隔时间最短，超时的阈值也相对最短。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网络状况一般，心跳间隔比第一种长，超时的阈值也较第一种长。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网络状况拥塞，心跳间隔时间最长，超时的阈值也最长。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7224" y="3714752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云管理员根据实际情况手动设置三个等级时间，系统实时检测当前的网络拥塞情况，自动调整等级，适应当前网络环境。所以故障检测时间依赖于当前的网络延迟和系统时间等级。由于使用了协同检测机制，即使在网络突然延迟很高的情况下仍然能够避免误判。</a:t>
            </a:r>
            <a:endParaRPr lang="zh-CN" altLang="en-US" dirty="0"/>
          </a:p>
        </p:txBody>
      </p:sp>
      <p:pic>
        <p:nvPicPr>
          <p:cNvPr id="8" name="通信与成员管理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071538" y="5143512"/>
            <a:ext cx="2182828" cy="1227841"/>
          </a:xfrm>
          <a:prstGeom prst="rect">
            <a:avLst/>
          </a:prstGeom>
        </p:spPr>
      </p:pic>
      <p:pic>
        <p:nvPicPr>
          <p:cNvPr id="9" name="故障节点检测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5072066" y="5072074"/>
            <a:ext cx="2287133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 fullScrn="1"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系统测试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07154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网络节点故障：</a:t>
            </a:r>
            <a:endParaRPr lang="zh-CN" altLang="en-US" sz="2400" b="1" dirty="0"/>
          </a:p>
        </p:txBody>
      </p:sp>
      <p:pic>
        <p:nvPicPr>
          <p:cNvPr id="5" name="网络节点故障恢复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7290" y="2143116"/>
            <a:ext cx="6953255" cy="3911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系统测试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197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Router</a:t>
            </a:r>
            <a:r>
              <a:rPr lang="zh-CN" altLang="en-US" sz="2400" b="1" dirty="0" smtClean="0"/>
              <a:t>迁移：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7290" y="16430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Routers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1357290" y="3571876"/>
          <a:ext cx="6072230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系统测试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计算节点故障：</a:t>
            </a:r>
            <a:endParaRPr lang="zh-CN" altLang="en-US" sz="2400" b="1" dirty="0"/>
          </a:p>
        </p:txBody>
      </p:sp>
      <p:pic>
        <p:nvPicPr>
          <p:cNvPr id="5" name="计算节点恢复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7290" y="2143116"/>
            <a:ext cx="6858005" cy="3857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系统测试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VM</a:t>
            </a:r>
            <a:r>
              <a:rPr lang="zh-CN" altLang="en-US" sz="2400" b="1" dirty="0" smtClean="0"/>
              <a:t>迁移：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7290" y="171448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Cirros</a:t>
                      </a:r>
                      <a:r>
                        <a:rPr lang="en-US" altLang="zh-CN" dirty="0" smtClean="0"/>
                        <a:t>(12.5MB)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Ubuntu-12.04(658.1MB)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Windows7(15.0GB)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1285852" y="3143248"/>
          <a:ext cx="7000924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系统测试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虚拟机备份：</a:t>
            </a:r>
            <a:endParaRPr lang="zh-CN" altLang="en-US" sz="2400" b="1" dirty="0"/>
          </a:p>
        </p:txBody>
      </p:sp>
      <p:pic>
        <p:nvPicPr>
          <p:cNvPr id="5" name="虚拟机备份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0167" y="2143117"/>
            <a:ext cx="6607272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系统测试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控制节点故障：</a:t>
            </a:r>
            <a:endParaRPr lang="zh-CN" altLang="en-US" sz="2400" b="1" dirty="0"/>
          </a:p>
        </p:txBody>
      </p:sp>
      <p:pic>
        <p:nvPicPr>
          <p:cNvPr id="5" name="监控节点的高可用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7290" y="2071678"/>
            <a:ext cx="673433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1" descr="openstack_havana_conceptual_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060579"/>
            <a:ext cx="6357982" cy="579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14480" y="0"/>
            <a:ext cx="5863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OpenStack</a:t>
            </a:r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9</a:t>
            </a:r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大组件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2285992"/>
            <a:ext cx="3917950" cy="1225550"/>
            <a:chOff x="0" y="0"/>
            <a:chExt cx="6173" cy="1928"/>
          </a:xfrm>
        </p:grpSpPr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0" y="964"/>
              <a:ext cx="306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  <p:sp>
          <p:nvSpPr>
            <p:cNvPr id="9" name="矩形标注1 215"/>
            <p:cNvSpPr>
              <a:spLocks noChangeArrowheads="1"/>
            </p:cNvSpPr>
            <p:nvPr/>
          </p:nvSpPr>
          <p:spPr bwMode="auto">
            <a:xfrm>
              <a:off x="1" y="0"/>
              <a:ext cx="6173" cy="1928"/>
            </a:xfrm>
            <a:prstGeom prst="wedgeRectCallout">
              <a:avLst>
                <a:gd name="adj1" fmla="val 38556"/>
                <a:gd name="adj2" fmla="val -61718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340" y="200"/>
              <a:ext cx="5103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Horizon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（</a:t>
              </a:r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UI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服务）为</a:t>
              </a:r>
              <a:r>
                <a:rPr lang="en-US" altLang="zh-CN" sz="1600" dirty="0" err="1">
                  <a:solidFill>
                    <a:srgbClr val="FFFDDD"/>
                  </a:solidFill>
                  <a:ea typeface="宋体" pitchFamily="2" charset="-122"/>
                </a:rPr>
                <a:t>OpenStack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云提供一个可视化</a:t>
              </a:r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web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界面平台，通过</a:t>
              </a:r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web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界面可以进行控制访问虚拟机资源、网络资源等。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57158" y="4429132"/>
            <a:ext cx="4714875" cy="1708150"/>
            <a:chOff x="0" y="0"/>
            <a:chExt cx="7424" cy="2690"/>
          </a:xfrm>
        </p:grpSpPr>
        <p:sp>
          <p:nvSpPr>
            <p:cNvPr id="12" name="圆角矩形标注3 195"/>
            <p:cNvSpPr>
              <a:spLocks/>
            </p:cNvSpPr>
            <p:nvPr/>
          </p:nvSpPr>
          <p:spPr bwMode="auto">
            <a:xfrm flipH="1" flipV="1">
              <a:off x="0" y="0"/>
              <a:ext cx="7424" cy="2690"/>
            </a:xfrm>
            <a:custGeom>
              <a:avLst/>
              <a:gdLst/>
              <a:ahLst/>
              <a:cxnLst>
                <a:cxn ang="0">
                  <a:pos x="153754" y="0"/>
                </a:cxn>
                <a:cxn ang="0">
                  <a:pos x="781576" y="0"/>
                </a:cxn>
                <a:cxn ang="0">
                  <a:pos x="935330" y="153754"/>
                </a:cxn>
                <a:cxn ang="0">
                  <a:pos x="781576" y="307508"/>
                </a:cxn>
                <a:cxn ang="0">
                  <a:pos x="295997" y="307508"/>
                </a:cxn>
                <a:cxn ang="0">
                  <a:pos x="99282" y="460000"/>
                </a:cxn>
                <a:cxn ang="0">
                  <a:pos x="209707" y="307508"/>
                </a:cxn>
                <a:cxn ang="0">
                  <a:pos x="153754" y="307508"/>
                </a:cxn>
                <a:cxn ang="0">
                  <a:pos x="0" y="153754"/>
                </a:cxn>
                <a:cxn ang="0">
                  <a:pos x="153754" y="0"/>
                </a:cxn>
              </a:cxnLst>
              <a:rect l="0" t="0" r="r" b="b"/>
              <a:pathLst>
                <a:path w="935330" h="460000">
                  <a:moveTo>
                    <a:pt x="153754" y="0"/>
                  </a:moveTo>
                  <a:lnTo>
                    <a:pt x="781576" y="0"/>
                  </a:lnTo>
                  <a:cubicBezTo>
                    <a:pt x="866492" y="0"/>
                    <a:pt x="935330" y="68838"/>
                    <a:pt x="935330" y="153754"/>
                  </a:cubicBezTo>
                  <a:cubicBezTo>
                    <a:pt x="935330" y="238670"/>
                    <a:pt x="866492" y="307508"/>
                    <a:pt x="781576" y="307508"/>
                  </a:cubicBezTo>
                  <a:lnTo>
                    <a:pt x="295997" y="307508"/>
                  </a:lnTo>
                  <a:lnTo>
                    <a:pt x="99282" y="460000"/>
                  </a:lnTo>
                  <a:lnTo>
                    <a:pt x="209707" y="307508"/>
                  </a:lnTo>
                  <a:lnTo>
                    <a:pt x="153754" y="307508"/>
                  </a:lnTo>
                  <a:cubicBezTo>
                    <a:pt x="68838" y="307508"/>
                    <a:pt x="0" y="238670"/>
                    <a:pt x="0" y="153754"/>
                  </a:cubicBezTo>
                  <a:cubicBezTo>
                    <a:pt x="0" y="68838"/>
                    <a:pt x="68838" y="0"/>
                    <a:pt x="153754" y="0"/>
                  </a:cubicBez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0" tIns="0" rIns="180000" bIns="540000" anchor="ctr"/>
            <a:lstStyle/>
            <a:p>
              <a:endParaRPr lang="zh-CN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77" y="1010"/>
              <a:ext cx="6123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FFFDDD"/>
                  </a:solidFill>
                  <a:ea typeface="宋体" pitchFamily="2" charset="-122"/>
                </a:rPr>
                <a:t>Nova</a:t>
              </a:r>
              <a:r>
                <a:rPr lang="zh-CN" altLang="en-US" sz="1600">
                  <a:solidFill>
                    <a:srgbClr val="FFFDDD"/>
                  </a:solidFill>
                  <a:ea typeface="宋体" pitchFamily="2" charset="-122"/>
                </a:rPr>
                <a:t>（计算服务）运行在主机操作系统潜在的虚拟化机制交互的驱动，是一套虚拟化管理程序，可以管理网络和存储，并提供</a:t>
              </a:r>
              <a:r>
                <a:rPr lang="en-US" altLang="zh-CN" sz="1600">
                  <a:solidFill>
                    <a:srgbClr val="FFFDDD"/>
                  </a:solidFill>
                  <a:ea typeface="宋体" pitchFamily="2" charset="-122"/>
                </a:rPr>
                <a:t>web</a:t>
              </a:r>
              <a:r>
                <a:rPr lang="zh-CN" altLang="en-US" sz="1600">
                  <a:solidFill>
                    <a:srgbClr val="FFFDDD"/>
                  </a:solidFill>
                  <a:ea typeface="宋体" pitchFamily="2" charset="-122"/>
                </a:rPr>
                <a:t>的</a:t>
              </a:r>
              <a:r>
                <a:rPr lang="en-US" altLang="zh-CN" sz="1600">
                  <a:solidFill>
                    <a:srgbClr val="FFFDDD"/>
                  </a:solidFill>
                  <a:ea typeface="宋体" pitchFamily="2" charset="-122"/>
                </a:rPr>
                <a:t>api</a:t>
              </a:r>
              <a:r>
                <a:rPr lang="zh-CN" altLang="en-US" sz="1600">
                  <a:solidFill>
                    <a:srgbClr val="FFFDDD"/>
                  </a:solidFill>
                  <a:ea typeface="宋体" pitchFamily="2" charset="-122"/>
                </a:rPr>
                <a:t>和数值计算处理。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929058" y="4643446"/>
            <a:ext cx="4032250" cy="1295400"/>
            <a:chOff x="0" y="0"/>
            <a:chExt cx="6350" cy="2038"/>
          </a:xfrm>
        </p:grpSpPr>
        <p:sp>
          <p:nvSpPr>
            <p:cNvPr id="17" name="矩形标注1 212"/>
            <p:cNvSpPr>
              <a:spLocks noChangeArrowheads="1"/>
            </p:cNvSpPr>
            <p:nvPr/>
          </p:nvSpPr>
          <p:spPr bwMode="auto">
            <a:xfrm>
              <a:off x="0" y="0"/>
              <a:ext cx="6350" cy="2039"/>
            </a:xfrm>
            <a:prstGeom prst="wedgeRectCallout">
              <a:avLst>
                <a:gd name="adj1" fmla="val 28153"/>
                <a:gd name="adj2" fmla="val 82495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40" y="245"/>
              <a:ext cx="6010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Keystone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（认证服务）为运行在</a:t>
              </a:r>
              <a:r>
                <a:rPr lang="en-US" altLang="zh-CN" sz="1600" dirty="0" err="1">
                  <a:solidFill>
                    <a:srgbClr val="FFFDDD"/>
                  </a:solidFill>
                  <a:ea typeface="宋体" pitchFamily="2" charset="-122"/>
                </a:rPr>
                <a:t>OpenStackCompute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上的</a:t>
              </a:r>
              <a:r>
                <a:rPr lang="en-US" altLang="zh-CN" sz="1600" dirty="0" err="1">
                  <a:solidFill>
                    <a:srgbClr val="FFFDDD"/>
                  </a:solidFill>
                  <a:ea typeface="宋体" pitchFamily="2" charset="-122"/>
                </a:rPr>
                <a:t>OpenStack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云提供认证、管理用户等服务，并且为</a:t>
              </a:r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Storage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提供授权服务。</a:t>
              </a: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214942" y="2643182"/>
            <a:ext cx="3041650" cy="1223962"/>
            <a:chOff x="0" y="0"/>
            <a:chExt cx="4790" cy="1926"/>
          </a:xfrm>
        </p:grpSpPr>
        <p:sp>
          <p:nvSpPr>
            <p:cNvPr id="20" name="矩形标注1 202"/>
            <p:cNvSpPr>
              <a:spLocks noChangeArrowheads="1"/>
            </p:cNvSpPr>
            <p:nvPr/>
          </p:nvSpPr>
          <p:spPr bwMode="auto">
            <a:xfrm rot="10800000">
              <a:off x="0" y="0"/>
              <a:ext cx="4790" cy="1927"/>
            </a:xfrm>
            <a:prstGeom prst="wedgeRectCallout">
              <a:avLst>
                <a:gd name="adj1" fmla="val -32620"/>
                <a:gd name="adj2" fmla="val -86477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zh-CN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95" y="1"/>
              <a:ext cx="4074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Swift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（对象存储服务）可扩展的对象存储系统，类似于</a:t>
              </a:r>
              <a:r>
                <a:rPr lang="en-US" altLang="zh-CN" sz="1600" dirty="0">
                  <a:solidFill>
                    <a:srgbClr val="FFFDDD"/>
                  </a:solidFill>
                  <a:ea typeface="宋体" pitchFamily="2" charset="-122"/>
                </a:rPr>
                <a:t>Amazon S3</a:t>
              </a:r>
              <a:r>
                <a:rPr lang="zh-CN" altLang="en-US" sz="1600" dirty="0">
                  <a:solidFill>
                    <a:srgbClr val="FFFDDD"/>
                  </a:solidFill>
                  <a:ea typeface="宋体" pitchFamily="2" charset="-122"/>
                </a:rPr>
                <a:t>，用于创建基于云的弹性存储。</a:t>
              </a: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3071802" y="4286256"/>
            <a:ext cx="3675063" cy="1709737"/>
            <a:chOff x="0" y="0"/>
            <a:chExt cx="5788" cy="2692"/>
          </a:xfrm>
        </p:grpSpPr>
        <p:sp>
          <p:nvSpPr>
            <p:cNvPr id="23" name="圆角矩形标注3 208"/>
            <p:cNvSpPr>
              <a:spLocks/>
            </p:cNvSpPr>
            <p:nvPr/>
          </p:nvSpPr>
          <p:spPr bwMode="auto">
            <a:xfrm rot="10800000">
              <a:off x="0" y="0"/>
              <a:ext cx="5789" cy="2692"/>
            </a:xfrm>
            <a:custGeom>
              <a:avLst/>
              <a:gdLst/>
              <a:ahLst/>
              <a:cxnLst>
                <a:cxn ang="0">
                  <a:pos x="153754" y="0"/>
                </a:cxn>
                <a:cxn ang="0">
                  <a:pos x="781576" y="0"/>
                </a:cxn>
                <a:cxn ang="0">
                  <a:pos x="935330" y="153754"/>
                </a:cxn>
                <a:cxn ang="0">
                  <a:pos x="781576" y="307508"/>
                </a:cxn>
                <a:cxn ang="0">
                  <a:pos x="295997" y="307508"/>
                </a:cxn>
                <a:cxn ang="0">
                  <a:pos x="99282" y="460000"/>
                </a:cxn>
                <a:cxn ang="0">
                  <a:pos x="209707" y="307508"/>
                </a:cxn>
                <a:cxn ang="0">
                  <a:pos x="153754" y="307508"/>
                </a:cxn>
                <a:cxn ang="0">
                  <a:pos x="0" y="153754"/>
                </a:cxn>
                <a:cxn ang="0">
                  <a:pos x="153754" y="0"/>
                </a:cxn>
              </a:cxnLst>
              <a:rect l="0" t="0" r="r" b="b"/>
              <a:pathLst>
                <a:path w="935330" h="460000">
                  <a:moveTo>
                    <a:pt x="153754" y="0"/>
                  </a:moveTo>
                  <a:lnTo>
                    <a:pt x="781576" y="0"/>
                  </a:lnTo>
                  <a:cubicBezTo>
                    <a:pt x="866492" y="0"/>
                    <a:pt x="935330" y="68838"/>
                    <a:pt x="935330" y="153754"/>
                  </a:cubicBezTo>
                  <a:cubicBezTo>
                    <a:pt x="935330" y="238670"/>
                    <a:pt x="866492" y="307508"/>
                    <a:pt x="781576" y="307508"/>
                  </a:cubicBezTo>
                  <a:lnTo>
                    <a:pt x="295997" y="307508"/>
                  </a:lnTo>
                  <a:lnTo>
                    <a:pt x="99282" y="460000"/>
                  </a:lnTo>
                  <a:lnTo>
                    <a:pt x="209707" y="307508"/>
                  </a:lnTo>
                  <a:lnTo>
                    <a:pt x="153754" y="307508"/>
                  </a:lnTo>
                  <a:cubicBezTo>
                    <a:pt x="68838" y="307508"/>
                    <a:pt x="0" y="238670"/>
                    <a:pt x="0" y="153754"/>
                  </a:cubicBezTo>
                  <a:cubicBezTo>
                    <a:pt x="0" y="68838"/>
                    <a:pt x="68838" y="0"/>
                    <a:pt x="153754" y="0"/>
                  </a:cubicBez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0" tIns="0" rIns="180000" bIns="540000" anchor="ctr"/>
            <a:lstStyle/>
            <a:p>
              <a:endParaRPr lang="zh-CN" altLang="en-US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696" y="1156"/>
              <a:ext cx="4516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FDDD"/>
                  </a:solidFill>
                </a:rPr>
                <a:t>Glance（镜像服务）虚拟机镜像的存储、查询和检索系统</a:t>
              </a:r>
              <a:r>
                <a:rPr lang="zh-CN" altLang="en-US">
                  <a:solidFill>
                    <a:srgbClr val="FFFDDD"/>
                  </a:solidFill>
                  <a:ea typeface="宋体" pitchFamily="2" charset="-122"/>
                </a:rPr>
                <a:t>。</a:t>
              </a:r>
              <a:endParaRPr lang="zh-CN" altLang="en-US">
                <a:solidFill>
                  <a:srgbClr val="FFFDDD"/>
                </a:solidFill>
              </a:endParaRPr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714348" y="3214686"/>
            <a:ext cx="3675698" cy="1709737"/>
            <a:chOff x="0" y="0"/>
            <a:chExt cx="5789" cy="2692"/>
          </a:xfrm>
        </p:grpSpPr>
        <p:sp>
          <p:nvSpPr>
            <p:cNvPr id="26" name="圆角矩形标注3 208"/>
            <p:cNvSpPr>
              <a:spLocks/>
            </p:cNvSpPr>
            <p:nvPr/>
          </p:nvSpPr>
          <p:spPr bwMode="auto">
            <a:xfrm rot="10800000">
              <a:off x="0" y="0"/>
              <a:ext cx="5789" cy="2692"/>
            </a:xfrm>
            <a:custGeom>
              <a:avLst/>
              <a:gdLst/>
              <a:ahLst/>
              <a:cxnLst>
                <a:cxn ang="0">
                  <a:pos x="153754" y="0"/>
                </a:cxn>
                <a:cxn ang="0">
                  <a:pos x="781576" y="0"/>
                </a:cxn>
                <a:cxn ang="0">
                  <a:pos x="935330" y="153754"/>
                </a:cxn>
                <a:cxn ang="0">
                  <a:pos x="781576" y="307508"/>
                </a:cxn>
                <a:cxn ang="0">
                  <a:pos x="295997" y="307508"/>
                </a:cxn>
                <a:cxn ang="0">
                  <a:pos x="99282" y="460000"/>
                </a:cxn>
                <a:cxn ang="0">
                  <a:pos x="209707" y="307508"/>
                </a:cxn>
                <a:cxn ang="0">
                  <a:pos x="153754" y="307508"/>
                </a:cxn>
                <a:cxn ang="0">
                  <a:pos x="0" y="153754"/>
                </a:cxn>
                <a:cxn ang="0">
                  <a:pos x="153754" y="0"/>
                </a:cxn>
              </a:cxnLst>
              <a:rect l="0" t="0" r="r" b="b"/>
              <a:pathLst>
                <a:path w="935330" h="460000">
                  <a:moveTo>
                    <a:pt x="153754" y="0"/>
                  </a:moveTo>
                  <a:lnTo>
                    <a:pt x="781576" y="0"/>
                  </a:lnTo>
                  <a:cubicBezTo>
                    <a:pt x="866492" y="0"/>
                    <a:pt x="935330" y="68838"/>
                    <a:pt x="935330" y="153754"/>
                  </a:cubicBezTo>
                  <a:cubicBezTo>
                    <a:pt x="935330" y="238670"/>
                    <a:pt x="866492" y="307508"/>
                    <a:pt x="781576" y="307508"/>
                  </a:cubicBezTo>
                  <a:lnTo>
                    <a:pt x="295997" y="307508"/>
                  </a:lnTo>
                  <a:lnTo>
                    <a:pt x="99282" y="460000"/>
                  </a:lnTo>
                  <a:lnTo>
                    <a:pt x="209707" y="307508"/>
                  </a:lnTo>
                  <a:lnTo>
                    <a:pt x="153754" y="307508"/>
                  </a:lnTo>
                  <a:cubicBezTo>
                    <a:pt x="68838" y="307508"/>
                    <a:pt x="0" y="238670"/>
                    <a:pt x="0" y="153754"/>
                  </a:cubicBezTo>
                  <a:cubicBezTo>
                    <a:pt x="0" y="68838"/>
                    <a:pt x="68838" y="0"/>
                    <a:pt x="153754" y="0"/>
                  </a:cubicBez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0" tIns="0" rIns="180000" bIns="540000" anchor="ctr"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38" y="1156"/>
              <a:ext cx="4874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FFFDDD"/>
                  </a:solidFill>
                </a:rPr>
                <a:t>neutron</a:t>
              </a:r>
              <a:r>
                <a:rPr lang="zh-CN" altLang="en-US" dirty="0" smtClean="0">
                  <a:solidFill>
                    <a:srgbClr val="FFFDDD"/>
                  </a:solidFill>
                </a:rPr>
                <a:t>（网络服务）虚拟网络，虚拟路由器，虚拟</a:t>
              </a:r>
              <a:r>
                <a:rPr lang="en-US" altLang="zh-CN" dirty="0" smtClean="0">
                  <a:solidFill>
                    <a:srgbClr val="FFFDDD"/>
                  </a:solidFill>
                </a:rPr>
                <a:t>DNS</a:t>
              </a:r>
              <a:r>
                <a:rPr lang="zh-CN" altLang="en-US" dirty="0" smtClean="0">
                  <a:solidFill>
                    <a:srgbClr val="FFFDDD"/>
                  </a:solidFill>
                </a:rPr>
                <a:t>，为虚拟机提供网络连接</a:t>
              </a:r>
              <a:endParaRPr lang="zh-CN" altLang="en-US" dirty="0">
                <a:solidFill>
                  <a:srgbClr val="FFFDD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6050" y="0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未解决问题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1500174"/>
            <a:ext cx="750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服务进程级别的故障检测，例如在节点没有故障的情况下检测</a:t>
            </a:r>
            <a:r>
              <a:rPr lang="en-US" altLang="zh-CN" sz="2400" dirty="0" smtClean="0"/>
              <a:t>L3-agent</a:t>
            </a:r>
            <a:r>
              <a:rPr lang="zh-CN" altLang="en-US" sz="2400" dirty="0" smtClean="0"/>
              <a:t>服务是否正常。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虚拟机迁移过程中，内存中的数据会丢失。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虚拟机快照备份时，内存中的数据也会丢失。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主控制节点和备份控制节点间的同步，包括状态表的同步等。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不能自适应的调整超时时间，有多种方法可以实现。例如</a:t>
            </a:r>
            <a:r>
              <a:rPr lang="en-US" altLang="zh-CN" sz="2400" dirty="0" smtClean="0"/>
              <a:t>GM(1,1)</a:t>
            </a:r>
            <a:r>
              <a:rPr lang="zh-CN" altLang="en-US" sz="2400" dirty="0" smtClean="0"/>
              <a:t>灰色预测模型，但各种预测模型的计算量相对较大。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7422" y="2214554"/>
            <a:ext cx="434733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谢 谢</a:t>
            </a:r>
            <a:endParaRPr lang="zh-CN" altLang="en-US" sz="9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0"/>
            <a:ext cx="744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OpenStack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物理机上部署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云形 5"/>
          <p:cNvSpPr/>
          <p:nvPr/>
        </p:nvSpPr>
        <p:spPr>
          <a:xfrm>
            <a:off x="1857356" y="1000108"/>
            <a:ext cx="5143536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 普通用户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5720" y="2571744"/>
            <a:ext cx="4572032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控制节点</a:t>
            </a:r>
            <a:endParaRPr lang="en-US" altLang="zh-CN" dirty="0" smtClean="0"/>
          </a:p>
          <a:p>
            <a:r>
              <a:rPr lang="zh-CN" altLang="en-US" dirty="0" smtClean="0"/>
              <a:t>服务：</a:t>
            </a:r>
            <a:r>
              <a:rPr lang="en-US" altLang="zh-CN" dirty="0" smtClean="0"/>
              <a:t> Nova-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 keystone, Glance, Cinder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-server</a:t>
            </a:r>
          </a:p>
          <a:p>
            <a:r>
              <a:rPr lang="en-US" altLang="zh-CN" dirty="0" smtClean="0"/>
              <a:t>              Dashboard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429256" y="2571744"/>
            <a:ext cx="3286148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网络节点</a:t>
            </a:r>
            <a:endParaRPr lang="en-US" altLang="zh-CN" dirty="0" smtClean="0"/>
          </a:p>
          <a:p>
            <a:r>
              <a:rPr lang="zh-CN" altLang="en-US" dirty="0" smtClean="0"/>
              <a:t>服务：</a:t>
            </a:r>
            <a:r>
              <a:rPr lang="en-US" altLang="zh-CN" dirty="0" smtClean="0"/>
              <a:t>Neutron-server</a:t>
            </a:r>
          </a:p>
          <a:p>
            <a:r>
              <a:rPr lang="en-US" altLang="zh-CN" dirty="0" smtClean="0"/>
              <a:t>             DHCP-agent</a:t>
            </a:r>
          </a:p>
          <a:p>
            <a:r>
              <a:rPr lang="en-US" altLang="zh-CN" dirty="0" smtClean="0"/>
              <a:t>             L3-agent</a:t>
            </a:r>
          </a:p>
          <a:p>
            <a:r>
              <a:rPr lang="en-US" altLang="zh-CN" dirty="0" smtClean="0"/>
              <a:t>             </a:t>
            </a:r>
            <a:r>
              <a:rPr lang="en-US" altLang="zh-CN" dirty="0" err="1" smtClean="0"/>
              <a:t>Openvswitch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7158" y="4643446"/>
            <a:ext cx="192882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Nova-compute</a:t>
            </a:r>
          </a:p>
          <a:p>
            <a:pPr algn="ctr"/>
            <a:r>
              <a:rPr lang="en-US" altLang="zh-CN" dirty="0" err="1" smtClean="0"/>
              <a:t>Openvswitch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857488" y="4643446"/>
            <a:ext cx="192882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Nova-compute</a:t>
            </a:r>
          </a:p>
          <a:p>
            <a:pPr algn="ctr"/>
            <a:r>
              <a:rPr lang="en-US" altLang="zh-CN" dirty="0" err="1" smtClean="0"/>
              <a:t>Openvswitch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500694" y="4643446"/>
            <a:ext cx="192882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Nova-compute</a:t>
            </a:r>
          </a:p>
          <a:p>
            <a:pPr algn="ctr"/>
            <a:r>
              <a:rPr lang="en-US" altLang="zh-CN" dirty="0" err="1" smtClean="0"/>
              <a:t>Openvswitch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28596" y="6215082"/>
            <a:ext cx="64294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428728" y="6215082"/>
            <a:ext cx="64294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71802" y="6215082"/>
            <a:ext cx="64294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715008" y="6215082"/>
            <a:ext cx="64294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786578" y="6215082"/>
            <a:ext cx="64294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</a:t>
            </a:r>
            <a:endParaRPr lang="zh-CN" altLang="en-US" dirty="0"/>
          </a:p>
        </p:txBody>
      </p:sp>
      <p:cxnSp>
        <p:nvCxnSpPr>
          <p:cNvPr id="18" name="直接连接符 17"/>
          <p:cNvCxnSpPr>
            <a:endCxn id="12" idx="0"/>
          </p:cNvCxnSpPr>
          <p:nvPr/>
        </p:nvCxnSpPr>
        <p:spPr>
          <a:xfrm rot="5400000">
            <a:off x="553615" y="5982909"/>
            <a:ext cx="428626" cy="357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071934" y="6215082"/>
            <a:ext cx="642942" cy="3571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1518027" y="5982907"/>
            <a:ext cx="428626" cy="357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3161101" y="5982907"/>
            <a:ext cx="428626" cy="357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5804307" y="5982907"/>
            <a:ext cx="428626" cy="357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6875877" y="5982907"/>
            <a:ext cx="428626" cy="357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4161233" y="5982907"/>
            <a:ext cx="428626" cy="357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643834" y="52149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929586" y="52149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143900" y="52149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29652" y="52149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715404" y="52149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929718" y="521495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42844" y="4357694"/>
            <a:ext cx="900115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3714744" y="4214818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7608115" y="4179099"/>
            <a:ext cx="35719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1357290" y="4500570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4072728" y="4499776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6715934" y="4499776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6200000" flipV="1">
            <a:off x="1071538" y="2071678"/>
            <a:ext cx="642942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6200000" flipV="1">
            <a:off x="1571604" y="2071678"/>
            <a:ext cx="714380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16200000" flipV="1">
            <a:off x="2214546" y="2143116"/>
            <a:ext cx="714380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H="1" flipV="1">
            <a:off x="2928926" y="2214554"/>
            <a:ext cx="642942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5400000" flipH="1" flipV="1">
            <a:off x="3500430" y="2071678"/>
            <a:ext cx="642942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 flipH="1" flipV="1">
            <a:off x="4143372" y="2000240"/>
            <a:ext cx="571504" cy="571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57422" y="2071678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Dashboard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488" y="0"/>
            <a:ext cx="2789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Corosync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1071546"/>
            <a:ext cx="7572428" cy="5572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57224" y="1785926"/>
            <a:ext cx="757242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57224" y="2928934"/>
            <a:ext cx="757242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240" y="1285860"/>
            <a:ext cx="293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Software Vendor Application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1538" y="2214554"/>
            <a:ext cx="13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Service APIs</a:t>
            </a:r>
            <a:endParaRPr lang="zh-CN" altLang="en-US" b="1" dirty="0"/>
          </a:p>
        </p:txBody>
      </p:sp>
      <p:sp>
        <p:nvSpPr>
          <p:cNvPr id="11" name="立方体 10"/>
          <p:cNvSpPr/>
          <p:nvPr/>
        </p:nvSpPr>
        <p:spPr>
          <a:xfrm>
            <a:off x="2786050" y="1928802"/>
            <a:ext cx="1000132" cy="78581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228599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quorum</a:t>
            </a:r>
            <a:endParaRPr lang="zh-CN" altLang="en-US" dirty="0"/>
          </a:p>
        </p:txBody>
      </p:sp>
      <p:sp>
        <p:nvSpPr>
          <p:cNvPr id="13" name="立方体 12"/>
          <p:cNvSpPr/>
          <p:nvPr/>
        </p:nvSpPr>
        <p:spPr>
          <a:xfrm>
            <a:off x="3929058" y="1928802"/>
            <a:ext cx="1000132" cy="78581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71934" y="228599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CPG</a:t>
            </a:r>
            <a:endParaRPr lang="zh-CN" altLang="en-US" dirty="0"/>
          </a:p>
        </p:txBody>
      </p:sp>
      <p:sp>
        <p:nvSpPr>
          <p:cNvPr id="15" name="立方体 14"/>
          <p:cNvSpPr/>
          <p:nvPr/>
        </p:nvSpPr>
        <p:spPr>
          <a:xfrm>
            <a:off x="5072066" y="1928802"/>
            <a:ext cx="1000132" cy="78581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14942" y="2285992"/>
            <a:ext cx="53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EVS</a:t>
            </a:r>
            <a:endParaRPr lang="zh-CN" altLang="en-US" dirty="0"/>
          </a:p>
        </p:txBody>
      </p:sp>
      <p:sp>
        <p:nvSpPr>
          <p:cNvPr id="17" name="立方体 16"/>
          <p:cNvSpPr/>
          <p:nvPr/>
        </p:nvSpPr>
        <p:spPr>
          <a:xfrm>
            <a:off x="6143636" y="1928802"/>
            <a:ext cx="1000132" cy="78581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43636" y="2285992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confdb</a:t>
            </a:r>
            <a:endParaRPr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7286644" y="1928802"/>
            <a:ext cx="1000132" cy="785818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29520" y="2285992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CFG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7224" y="4572008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Corosync</a:t>
            </a:r>
            <a:r>
              <a:rPr lang="en-US" altLang="zh-CN" b="1" dirty="0" smtClean="0"/>
              <a:t> Cluster Engine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929058" y="3000372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29058" y="3500438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29058" y="4000504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Log,service</a:t>
            </a:r>
            <a:r>
              <a:rPr lang="en-US" altLang="zh-CN" dirty="0" smtClean="0">
                <a:solidFill>
                  <a:schemeClr val="tx1"/>
                </a:solidFill>
              </a:rPr>
              <a:t> 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9058" y="4500570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synchronous,object</a:t>
            </a:r>
            <a:r>
              <a:rPr lang="en-US" altLang="zh-CN" dirty="0" smtClean="0">
                <a:solidFill>
                  <a:schemeClr val="tx1"/>
                </a:solidFill>
              </a:rPr>
              <a:t> 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29058" y="5000636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Timer, work scheduling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29058" y="5500702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29058" y="6000768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UDP, </a:t>
            </a:r>
            <a:r>
              <a:rPr lang="en-US" altLang="zh-CN" dirty="0" err="1" smtClean="0">
                <a:solidFill>
                  <a:schemeClr val="tx1"/>
                </a:solidFill>
              </a:rPr>
              <a:t>Infiniband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488" y="0"/>
            <a:ext cx="2789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Corosync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71538" y="2857496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43240" y="1500174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857752" y="1500174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72264" y="2714620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929058" y="4643446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14414" y="3357562"/>
            <a:ext cx="142876" cy="214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714480" y="3357562"/>
            <a:ext cx="142876" cy="214314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286116" y="2000240"/>
            <a:ext cx="142876" cy="214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857620" y="2000240"/>
            <a:ext cx="142876" cy="214314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072066" y="2000240"/>
            <a:ext cx="142876" cy="214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572132" y="2000240"/>
            <a:ext cx="142876" cy="214314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715140" y="3214686"/>
            <a:ext cx="142876" cy="214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286644" y="3214686"/>
            <a:ext cx="142876" cy="214314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43372" y="5143512"/>
            <a:ext cx="142876" cy="214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643438" y="5143512"/>
            <a:ext cx="142876" cy="214314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曲线连接符 49"/>
          <p:cNvCxnSpPr>
            <a:stCxn id="36" idx="2"/>
            <a:endCxn id="38" idx="2"/>
          </p:cNvCxnSpPr>
          <p:nvPr/>
        </p:nvCxnSpPr>
        <p:spPr>
          <a:xfrm rot="5400000" flipH="1" flipV="1">
            <a:off x="2178827" y="1821645"/>
            <a:ext cx="1357322" cy="2143140"/>
          </a:xfrm>
          <a:prstGeom prst="curvedConnector3">
            <a:avLst>
              <a:gd name="adj1" fmla="val -168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38" idx="2"/>
            <a:endCxn id="40" idx="2"/>
          </p:cNvCxnSpPr>
          <p:nvPr/>
        </p:nvCxnSpPr>
        <p:spPr>
          <a:xfrm rot="16200000" flipH="1">
            <a:off x="4786314" y="1357298"/>
            <a:ext cx="1588" cy="1714512"/>
          </a:xfrm>
          <a:prstGeom prst="curvedConnector3">
            <a:avLst>
              <a:gd name="adj1" fmla="val 1439546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40" idx="2"/>
            <a:endCxn id="42" idx="2"/>
          </p:cNvCxnSpPr>
          <p:nvPr/>
        </p:nvCxnSpPr>
        <p:spPr>
          <a:xfrm rot="16200000" flipH="1">
            <a:off x="5893603" y="1964521"/>
            <a:ext cx="1214446" cy="1714512"/>
          </a:xfrm>
          <a:prstGeom prst="curvedConnector3">
            <a:avLst>
              <a:gd name="adj1" fmla="val 1188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42" idx="2"/>
            <a:endCxn id="44" idx="2"/>
          </p:cNvCxnSpPr>
          <p:nvPr/>
        </p:nvCxnSpPr>
        <p:spPr>
          <a:xfrm rot="5400000">
            <a:off x="5072066" y="3071810"/>
            <a:ext cx="1928826" cy="2643206"/>
          </a:xfrm>
          <a:prstGeom prst="curvedConnector3">
            <a:avLst>
              <a:gd name="adj1" fmla="val 943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2"/>
            <a:endCxn id="36" idx="2"/>
          </p:cNvCxnSpPr>
          <p:nvPr/>
        </p:nvCxnSpPr>
        <p:spPr>
          <a:xfrm rot="5400000" flipH="1">
            <a:off x="2357422" y="3000372"/>
            <a:ext cx="1785950" cy="2928958"/>
          </a:xfrm>
          <a:prstGeom prst="curvedConnector3">
            <a:avLst>
              <a:gd name="adj1" fmla="val -1069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0430" y="228599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192.168.10.3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57290" y="378619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192.168.10.2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228599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192.168.10.4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00892" y="357187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192.168.10.5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9124" y="550070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192.168.10.6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86182" y="350043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ring:</a:t>
            </a:r>
            <a:r>
              <a:rPr lang="en-US" altLang="zh-CN" b="1" dirty="0" smtClean="0">
                <a:solidFill>
                  <a:srgbClr val="FF0000"/>
                </a:solidFill>
              </a:rPr>
              <a:t>192.168.10.0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9" name="图片 28" descr="3.png"/>
          <p:cNvPicPr>
            <a:picLocks noChangeAspect="1"/>
          </p:cNvPicPr>
          <p:nvPr/>
        </p:nvPicPr>
        <p:blipFill>
          <a:blip r:embed="rId3"/>
          <a:srcRect r="51563" b="55558"/>
          <a:stretch>
            <a:fillRect/>
          </a:stretch>
        </p:blipFill>
        <p:spPr>
          <a:xfrm>
            <a:off x="1142976" y="1714488"/>
            <a:ext cx="6715140" cy="3463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0232" y="0"/>
            <a:ext cx="5012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Pacemaker Stack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57298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Build </a:t>
            </a:r>
            <a:r>
              <a:rPr lang="en-US" altLang="zh-CN" sz="2800" dirty="0" err="1" smtClean="0"/>
              <a:t>dependancy</a:t>
            </a:r>
            <a:endParaRPr lang="zh-CN" altLang="en-US" sz="28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71472" y="1928802"/>
            <a:ext cx="164307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857752" y="1285860"/>
            <a:ext cx="1000132" cy="5000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CLVM2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143636" y="1285860"/>
            <a:ext cx="1000132" cy="5000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GFS2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29520" y="1285860"/>
            <a:ext cx="1000132" cy="5000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OCFS2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43570" y="2214554"/>
            <a:ext cx="2071702" cy="5000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分布式锁管理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9" idx="2"/>
            <a:endCxn id="12" idx="0"/>
          </p:cNvCxnSpPr>
          <p:nvPr/>
        </p:nvCxnSpPr>
        <p:spPr>
          <a:xfrm rot="16200000" flipH="1">
            <a:off x="5804305" y="1339438"/>
            <a:ext cx="428628" cy="132160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12" idx="0"/>
          </p:cNvCxnSpPr>
          <p:nvPr/>
        </p:nvCxnSpPr>
        <p:spPr>
          <a:xfrm rot="16200000" flipH="1">
            <a:off x="6447247" y="1982380"/>
            <a:ext cx="428628" cy="357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 rot="5400000">
            <a:off x="7090190" y="1375158"/>
            <a:ext cx="428628" cy="125016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28992" y="3143248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Pacemaker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2" idx="2"/>
            <a:endCxn id="26" idx="0"/>
          </p:cNvCxnSpPr>
          <p:nvPr/>
        </p:nvCxnSpPr>
        <p:spPr>
          <a:xfrm rot="5400000">
            <a:off x="5375678" y="1839505"/>
            <a:ext cx="428628" cy="217885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928794" y="4500570"/>
            <a:ext cx="1500198" cy="5000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资源代理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786182" y="5572140"/>
            <a:ext cx="1500198" cy="5000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Glue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857884" y="4286256"/>
            <a:ext cx="2143140" cy="64294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Corosync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6" idx="2"/>
            <a:endCxn id="31" idx="0"/>
          </p:cNvCxnSpPr>
          <p:nvPr/>
        </p:nvCxnSpPr>
        <p:spPr>
          <a:xfrm rot="5400000">
            <a:off x="3232538" y="3232546"/>
            <a:ext cx="714380" cy="18216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2"/>
            <a:endCxn id="32" idx="0"/>
          </p:cNvCxnSpPr>
          <p:nvPr/>
        </p:nvCxnSpPr>
        <p:spPr>
          <a:xfrm rot="16200000" flipH="1">
            <a:off x="3625446" y="4661305"/>
            <a:ext cx="1785950" cy="357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1" idx="2"/>
            <a:endCxn id="32" idx="1"/>
          </p:cNvCxnSpPr>
          <p:nvPr/>
        </p:nvCxnSpPr>
        <p:spPr>
          <a:xfrm rot="16200000" flipH="1">
            <a:off x="2821769" y="4857759"/>
            <a:ext cx="821537" cy="110728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6" idx="2"/>
            <a:endCxn id="38" idx="0"/>
          </p:cNvCxnSpPr>
          <p:nvPr/>
        </p:nvCxnSpPr>
        <p:spPr>
          <a:xfrm rot="16200000" flipH="1">
            <a:off x="5464975" y="2821777"/>
            <a:ext cx="500066" cy="2428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500174"/>
            <a:ext cx="1500198" cy="409629"/>
          </a:xfrm>
          <a:prstGeom prst="rect">
            <a:avLst/>
          </a:prstGeom>
        </p:spPr>
      </p:pic>
      <p:pic>
        <p:nvPicPr>
          <p:cNvPr id="5" name="图片 4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571612"/>
            <a:ext cx="1500198" cy="409629"/>
          </a:xfrm>
          <a:prstGeom prst="rect">
            <a:avLst/>
          </a:prstGeom>
        </p:spPr>
      </p:pic>
      <p:pic>
        <p:nvPicPr>
          <p:cNvPr id="6" name="图片 5" descr="u=346823684,57799569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928802"/>
            <a:ext cx="1500198" cy="409629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4" idx="3"/>
            <a:endCxn id="6" idx="0"/>
          </p:cNvCxnSpPr>
          <p:nvPr/>
        </p:nvCxnSpPr>
        <p:spPr>
          <a:xfrm>
            <a:off x="3143240" y="1704989"/>
            <a:ext cx="821537" cy="22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1"/>
            <a:endCxn id="6" idx="0"/>
          </p:cNvCxnSpPr>
          <p:nvPr/>
        </p:nvCxnSpPr>
        <p:spPr>
          <a:xfrm rot="10800000" flipV="1">
            <a:off x="3964778" y="1776426"/>
            <a:ext cx="892975" cy="15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5918" y="2000240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网络节点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628" y="2000240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235743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监控节点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150017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内网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48" y="150017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内网</a:t>
            </a:r>
            <a:endParaRPr lang="zh-CN" altLang="en-US" dirty="0"/>
          </a:p>
        </p:txBody>
      </p:sp>
      <p:pic>
        <p:nvPicPr>
          <p:cNvPr id="16" name="图片 15" descr="$O5L261LT89T0}YYFWOAR(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2857496"/>
            <a:ext cx="552381" cy="1009524"/>
          </a:xfrm>
          <a:prstGeom prst="rect">
            <a:avLst/>
          </a:prstGeom>
        </p:spPr>
      </p:pic>
      <p:pic>
        <p:nvPicPr>
          <p:cNvPr id="17" name="图片 16" descr="u=483517164,260014359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1142984"/>
            <a:ext cx="642942" cy="53961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715140" y="1000108"/>
            <a:ext cx="1000132" cy="271464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u=483517164,260014359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1928802"/>
            <a:ext cx="642942" cy="539612"/>
          </a:xfrm>
          <a:prstGeom prst="rect">
            <a:avLst/>
          </a:prstGeom>
        </p:spPr>
      </p:pic>
      <p:pic>
        <p:nvPicPr>
          <p:cNvPr id="20" name="图片 19" descr="u=483517164,260014359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2714620"/>
            <a:ext cx="642942" cy="5396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29454" y="3286124"/>
            <a:ext cx="6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>
            <a:stCxn id="5" idx="3"/>
            <a:endCxn id="18" idx="1"/>
          </p:cNvCxnSpPr>
          <p:nvPr/>
        </p:nvCxnSpPr>
        <p:spPr>
          <a:xfrm>
            <a:off x="6357950" y="1776427"/>
            <a:ext cx="357190" cy="58100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8596" y="928670"/>
            <a:ext cx="857256" cy="25003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4" idx="1"/>
            <a:endCxn id="24" idx="3"/>
          </p:cNvCxnSpPr>
          <p:nvPr/>
        </p:nvCxnSpPr>
        <p:spPr>
          <a:xfrm rot="10800000" flipV="1">
            <a:off x="1285852" y="1704989"/>
            <a:ext cx="357190" cy="4738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u=97776981,3182474297&amp;fm=21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1071546"/>
            <a:ext cx="500066" cy="378099"/>
          </a:xfrm>
          <a:prstGeom prst="rect">
            <a:avLst/>
          </a:prstGeom>
        </p:spPr>
      </p:pic>
      <p:pic>
        <p:nvPicPr>
          <p:cNvPr id="28" name="图片 27" descr="u=97776981,3182474297&amp;fm=21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1571612"/>
            <a:ext cx="500066" cy="378099"/>
          </a:xfrm>
          <a:prstGeom prst="rect">
            <a:avLst/>
          </a:prstGeom>
        </p:spPr>
      </p:pic>
      <p:pic>
        <p:nvPicPr>
          <p:cNvPr id="29" name="图片 28" descr="u=97776981,3182474297&amp;fm=21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2071678"/>
            <a:ext cx="500066" cy="378099"/>
          </a:xfrm>
          <a:prstGeom prst="rect">
            <a:avLst/>
          </a:prstGeom>
        </p:spPr>
      </p:pic>
      <p:pic>
        <p:nvPicPr>
          <p:cNvPr id="30" name="图片 29" descr="u=97776981,3182474297&amp;fm=21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2571744"/>
            <a:ext cx="500066" cy="37809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28596" y="3000372"/>
            <a:ext cx="86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routers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云形 53"/>
          <p:cNvSpPr/>
          <p:nvPr/>
        </p:nvSpPr>
        <p:spPr>
          <a:xfrm>
            <a:off x="4286248" y="4000504"/>
            <a:ext cx="857256" cy="1071570"/>
          </a:xfrm>
          <a:prstGeom prst="clou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357686" y="4286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外网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6" idx="2"/>
            <a:endCxn id="16" idx="0"/>
          </p:cNvCxnSpPr>
          <p:nvPr/>
        </p:nvCxnSpPr>
        <p:spPr>
          <a:xfrm rot="16200000" flipH="1">
            <a:off x="3718324" y="2584884"/>
            <a:ext cx="519065" cy="261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6" idx="2"/>
            <a:endCxn id="54" idx="3"/>
          </p:cNvCxnSpPr>
          <p:nvPr/>
        </p:nvCxnSpPr>
        <p:spPr>
          <a:xfrm rot="16200000" flipH="1">
            <a:off x="4255529" y="3602425"/>
            <a:ext cx="194752" cy="7239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57686" y="2928934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防火墙</a:t>
            </a:r>
            <a:endParaRPr lang="zh-CN" altLang="en-US" dirty="0"/>
          </a:p>
        </p:txBody>
      </p:sp>
      <p:pic>
        <p:nvPicPr>
          <p:cNvPr id="63" name="图片 62" descr="@]$BKDQCF29RWHZ%%_(07X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5214950"/>
            <a:ext cx="685714" cy="733333"/>
          </a:xfrm>
          <a:prstGeom prst="rect">
            <a:avLst/>
          </a:prstGeom>
        </p:spPr>
      </p:pic>
      <p:pic>
        <p:nvPicPr>
          <p:cNvPr id="64" name="图片 63" descr="@]$BKDQCF29RWHZ%%_(07X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32" y="5214950"/>
            <a:ext cx="685714" cy="733333"/>
          </a:xfrm>
          <a:prstGeom prst="rect">
            <a:avLst/>
          </a:prstGeom>
        </p:spPr>
      </p:pic>
      <p:pic>
        <p:nvPicPr>
          <p:cNvPr id="65" name="图片 64" descr="@]$BKDQCF29RWHZ%%_(07X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0" y="5214950"/>
            <a:ext cx="685714" cy="73333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714480" y="61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7158" y="5072074"/>
            <a:ext cx="4143404" cy="1500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肘形连接符 72"/>
          <p:cNvCxnSpPr>
            <a:stCxn id="54" idx="2"/>
            <a:endCxn id="67" idx="0"/>
          </p:cNvCxnSpPr>
          <p:nvPr/>
        </p:nvCxnSpPr>
        <p:spPr>
          <a:xfrm rot="10800000" flipV="1">
            <a:off x="2428861" y="4536288"/>
            <a:ext cx="1860047" cy="535785"/>
          </a:xfrm>
          <a:prstGeom prst="bentConnector2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 descr="DHGZ_M47`EE((J2$3]ZC4V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330" y="5286388"/>
            <a:ext cx="642885" cy="92861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929454" y="6286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云管理员</a:t>
            </a:r>
            <a:endParaRPr lang="zh-CN" altLang="en-US" dirty="0"/>
          </a:p>
        </p:txBody>
      </p:sp>
      <p:cxnSp>
        <p:nvCxnSpPr>
          <p:cNvPr id="79" name="肘形连接符 72"/>
          <p:cNvCxnSpPr>
            <a:stCxn id="77" idx="0"/>
            <a:endCxn id="54" idx="0"/>
          </p:cNvCxnSpPr>
          <p:nvPr/>
        </p:nvCxnSpPr>
        <p:spPr>
          <a:xfrm rot="16200000" flipV="1">
            <a:off x="5893233" y="3785847"/>
            <a:ext cx="750099" cy="2250983"/>
          </a:xfrm>
          <a:prstGeom prst="bentConnector2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72330" y="4071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邮件或短信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500298" y="0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系统上下文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00100" y="5715016"/>
            <a:ext cx="2714644" cy="78581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000100" y="4214818"/>
            <a:ext cx="2714644" cy="78581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故障检测层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00100" y="2643182"/>
            <a:ext cx="2714644" cy="78581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服务恢复层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000100" y="1214422"/>
            <a:ext cx="2714644" cy="78581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日志、快照和邮件服务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43438" y="5715016"/>
            <a:ext cx="3071834" cy="8572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发送心跳、状态、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、广播等信息，也进行集群组成员管理</a:t>
            </a:r>
            <a:endParaRPr lang="zh-CN" altLang="en-US" dirty="0"/>
          </a:p>
        </p:txBody>
      </p:sp>
      <p:sp>
        <p:nvSpPr>
          <p:cNvPr id="18" name="左箭头 17"/>
          <p:cNvSpPr/>
          <p:nvPr/>
        </p:nvSpPr>
        <p:spPr>
          <a:xfrm>
            <a:off x="3714744" y="6072206"/>
            <a:ext cx="928694" cy="142876"/>
          </a:xfrm>
          <a:prstGeom prst="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43438" y="4143380"/>
            <a:ext cx="3071834" cy="8572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根据接收到的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包，进行分析决策，判断节点故障</a:t>
            </a:r>
            <a:endParaRPr lang="zh-CN" altLang="en-US" dirty="0"/>
          </a:p>
        </p:txBody>
      </p:sp>
      <p:sp>
        <p:nvSpPr>
          <p:cNvPr id="20" name="左箭头 19"/>
          <p:cNvSpPr/>
          <p:nvPr/>
        </p:nvSpPr>
        <p:spPr>
          <a:xfrm>
            <a:off x="3714744" y="4572008"/>
            <a:ext cx="928694" cy="142876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43438" y="2643182"/>
            <a:ext cx="3071834" cy="85725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不同的节点故障（计算节点和网络节点）使用不同的故障恢复服务进程恢复故障</a:t>
            </a:r>
            <a:endParaRPr lang="zh-CN" altLang="en-US" dirty="0"/>
          </a:p>
        </p:txBody>
      </p:sp>
      <p:sp>
        <p:nvSpPr>
          <p:cNvPr id="22" name="左箭头 21"/>
          <p:cNvSpPr/>
          <p:nvPr/>
        </p:nvSpPr>
        <p:spPr>
          <a:xfrm>
            <a:off x="3714744" y="3000372"/>
            <a:ext cx="928694" cy="142876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43438" y="1142984"/>
            <a:ext cx="3071834" cy="857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记录下故障及恢复日志，使用快照备份虚拟机，使用邮件或短信通知云管理员</a:t>
            </a:r>
            <a:endParaRPr lang="zh-CN" altLang="en-US" dirty="0"/>
          </a:p>
        </p:txBody>
      </p:sp>
      <p:sp>
        <p:nvSpPr>
          <p:cNvPr id="24" name="左箭头 23"/>
          <p:cNvSpPr/>
          <p:nvPr/>
        </p:nvSpPr>
        <p:spPr>
          <a:xfrm>
            <a:off x="3714744" y="1571612"/>
            <a:ext cx="928694" cy="142876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85786" y="5500702"/>
            <a:ext cx="7072362" cy="121444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85786" y="4000504"/>
            <a:ext cx="7072362" cy="1214446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85786" y="2500306"/>
            <a:ext cx="7072362" cy="1214446"/>
          </a:xfrm>
          <a:prstGeom prst="roundRec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85786" y="1000108"/>
            <a:ext cx="7072362" cy="1214446"/>
          </a:xfrm>
          <a:prstGeom prst="round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>
            <a:off x="2214546" y="5000636"/>
            <a:ext cx="214314" cy="714380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2214546" y="3429000"/>
            <a:ext cx="214314" cy="78581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214546" y="2000240"/>
            <a:ext cx="214314" cy="642942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786050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系统架构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1538</Words>
  <Application>Microsoft Office PowerPoint</Application>
  <PresentationFormat>全屏显示(4:3)</PresentationFormat>
  <Paragraphs>319</Paragraphs>
  <Slides>31</Slides>
  <Notes>3</Notes>
  <HiddenSlides>0</HiddenSlides>
  <MMClips>6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201</cp:revision>
  <dcterms:created xsi:type="dcterms:W3CDTF">2015-04-14T06:41:44Z</dcterms:created>
  <dcterms:modified xsi:type="dcterms:W3CDTF">2015-06-06T02:04:43Z</dcterms:modified>
</cp:coreProperties>
</file>