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9" r:id="rId2"/>
    <p:sldId id="256" r:id="rId3"/>
    <p:sldId id="257" r:id="rId4"/>
    <p:sldId id="258" r:id="rId5"/>
    <p:sldId id="263" r:id="rId6"/>
    <p:sldId id="260" r:id="rId7"/>
    <p:sldId id="5492" r:id="rId8"/>
    <p:sldId id="5494" r:id="rId9"/>
    <p:sldId id="264" r:id="rId10"/>
    <p:sldId id="5497" r:id="rId11"/>
    <p:sldId id="5495" r:id="rId12"/>
    <p:sldId id="262" r:id="rId13"/>
    <p:sldId id="5496" r:id="rId14"/>
    <p:sldId id="5500" r:id="rId15"/>
    <p:sldId id="5499" r:id="rId16"/>
    <p:sldId id="5503" r:id="rId17"/>
    <p:sldId id="5505" r:id="rId18"/>
    <p:sldId id="5504" r:id="rId19"/>
    <p:sldId id="5502" r:id="rId20"/>
    <p:sldId id="5501" r:id="rId21"/>
    <p:sldId id="5498" r:id="rId22"/>
    <p:sldId id="550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08" d="100"/>
          <a:sy n="108" d="100"/>
        </p:scale>
        <p:origin x="6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24037;&#20316;&#31807;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altLang="zh-CN" sz="2400" b="1" dirty="0"/>
              <a:t>Y: </a:t>
            </a:r>
            <a:r>
              <a:rPr lang="zh-CN" altLang="en-US" sz="2400" b="1" dirty="0"/>
              <a:t>正常还款数额</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Sheet1!$C$1</c:f>
              <c:strCache>
                <c:ptCount val="1"/>
                <c:pt idx="0">
                  <c:v>是否违约</c:v>
                </c:pt>
              </c:strCache>
            </c:strRef>
          </c:tx>
          <c:spPr>
            <a:ln w="19050" cap="rnd">
              <a:noFill/>
              <a:round/>
            </a:ln>
            <a:effectLst/>
          </c:spPr>
          <c:marker>
            <c:symbol val="circle"/>
            <c:size val="14"/>
            <c:spPr>
              <a:solidFill>
                <a:srgbClr val="0070C0"/>
              </a:solidFill>
              <a:ln w="9525">
                <a:solidFill>
                  <a:schemeClr val="accent1">
                    <a:shade val="50000"/>
                    <a:alpha val="94000"/>
                  </a:schemeClr>
                </a:solidFill>
              </a:ln>
              <a:effectLst/>
            </c:spPr>
          </c:marker>
          <c:trendline>
            <c:spPr>
              <a:ln w="38100" cap="flat" cmpd="sng" algn="ctr">
                <a:solidFill>
                  <a:schemeClr val="bg1"/>
                </a:solidFill>
                <a:prstDash val="solid"/>
                <a:miter lim="800000"/>
              </a:ln>
              <a:effectLst/>
            </c:spPr>
            <c:trendlineType val="linear"/>
            <c:dispRSqr val="0"/>
            <c:dispEq val="0"/>
          </c:trendline>
          <c:xVal>
            <c:numRef>
              <c:f>Sheet1!$B$2:$B$17</c:f>
              <c:numCache>
                <c:formatCode>General</c:formatCode>
                <c:ptCount val="16"/>
                <c:pt idx="0">
                  <c:v>2.816711985500886E-2</c:v>
                </c:pt>
                <c:pt idx="1">
                  <c:v>0.82108363179719113</c:v>
                </c:pt>
                <c:pt idx="2">
                  <c:v>0.68702678658823746</c:v>
                </c:pt>
                <c:pt idx="3">
                  <c:v>0.11027339595172458</c:v>
                </c:pt>
                <c:pt idx="4">
                  <c:v>0.77929244027990219</c:v>
                </c:pt>
                <c:pt idx="5">
                  <c:v>0.42407606340998893</c:v>
                </c:pt>
                <c:pt idx="6">
                  <c:v>0.26791731361081172</c:v>
                </c:pt>
                <c:pt idx="7">
                  <c:v>0.81879023467866274</c:v>
                </c:pt>
                <c:pt idx="8">
                  <c:v>-0.18674358383111933</c:v>
                </c:pt>
                <c:pt idx="9">
                  <c:v>-0.88829596096200525</c:v>
                </c:pt>
                <c:pt idx="10">
                  <c:v>-0.44434955101580631</c:v>
                </c:pt>
                <c:pt idx="11">
                  <c:v>-0.50382436654755147</c:v>
                </c:pt>
                <c:pt idx="12">
                  <c:v>-0.19056276689163765</c:v>
                </c:pt>
                <c:pt idx="13">
                  <c:v>-0.4749488156429631</c:v>
                </c:pt>
                <c:pt idx="14">
                  <c:v>-0.46360921298056412</c:v>
                </c:pt>
                <c:pt idx="15">
                  <c:v>-0.19382032579327091</c:v>
                </c:pt>
              </c:numCache>
            </c:numRef>
          </c:xVal>
          <c:yVal>
            <c:numRef>
              <c:f>Sheet1!$C$2:$C$17</c:f>
              <c:numCache>
                <c:formatCode>General</c:formatCode>
                <c:ptCount val="16"/>
                <c:pt idx="0">
                  <c:v>1</c:v>
                </c:pt>
                <c:pt idx="1">
                  <c:v>1</c:v>
                </c:pt>
                <c:pt idx="2">
                  <c:v>1</c:v>
                </c:pt>
                <c:pt idx="3">
                  <c:v>1</c:v>
                </c:pt>
                <c:pt idx="4">
                  <c:v>1</c:v>
                </c:pt>
                <c:pt idx="5">
                  <c:v>1</c:v>
                </c:pt>
                <c:pt idx="6">
                  <c:v>1</c:v>
                </c:pt>
                <c:pt idx="7">
                  <c:v>1</c:v>
                </c:pt>
                <c:pt idx="8">
                  <c:v>0</c:v>
                </c:pt>
                <c:pt idx="9">
                  <c:v>0</c:v>
                </c:pt>
                <c:pt idx="10">
                  <c:v>0</c:v>
                </c:pt>
                <c:pt idx="11">
                  <c:v>0</c:v>
                </c:pt>
                <c:pt idx="12">
                  <c:v>0</c:v>
                </c:pt>
                <c:pt idx="13">
                  <c:v>0</c:v>
                </c:pt>
                <c:pt idx="14">
                  <c:v>0</c:v>
                </c:pt>
                <c:pt idx="15">
                  <c:v>0</c:v>
                </c:pt>
              </c:numCache>
            </c:numRef>
          </c:yVal>
          <c:smooth val="0"/>
          <c:extLst>
            <c:ext xmlns:c16="http://schemas.microsoft.com/office/drawing/2014/chart" uri="{C3380CC4-5D6E-409C-BE32-E72D297353CC}">
              <c16:uniqueId val="{00000000-A426-40EA-B3CD-07089F3C329E}"/>
            </c:ext>
          </c:extLst>
        </c:ser>
        <c:dLbls>
          <c:showLegendKey val="0"/>
          <c:showVal val="0"/>
          <c:showCatName val="0"/>
          <c:showSerName val="0"/>
          <c:showPercent val="0"/>
          <c:showBubbleSize val="0"/>
        </c:dLbls>
        <c:axId val="1416405151"/>
        <c:axId val="1416397663"/>
      </c:scatterChart>
      <c:valAx>
        <c:axId val="1416405151"/>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altLang="zh-CN" sz="2000" b="1" i="0" baseline="0" dirty="0">
                    <a:effectLst/>
                  </a:rPr>
                  <a:t>X: </a:t>
                </a:r>
                <a:r>
                  <a:rPr lang="zh-CN" altLang="en-US" sz="2000" b="1" i="0" baseline="0" dirty="0">
                    <a:effectLst/>
                  </a:rPr>
                  <a:t>存款</a:t>
                </a:r>
                <a:r>
                  <a:rPr lang="zh-CN" altLang="zh-CN" sz="2000" b="1" i="0" baseline="0" dirty="0">
                    <a:effectLst/>
                  </a:rPr>
                  <a:t>增长率</a:t>
                </a:r>
                <a:endParaRPr lang="zh-CN" altLang="zh-CN" sz="2000" dirty="0">
                  <a:effectLst/>
                </a:endParaRPr>
              </a:p>
            </c:rich>
          </c:tx>
          <c:layout>
            <c:manualLayout>
              <c:xMode val="edge"/>
              <c:yMode val="edge"/>
              <c:x val="0.74657748795557188"/>
              <c:y val="0.83216237427277295"/>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6397663"/>
        <c:crossesAt val="0"/>
        <c:crossBetween val="midCat"/>
      </c:valAx>
      <c:valAx>
        <c:axId val="1416397663"/>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6405151"/>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altLang="zh-CN" sz="2400" b="1" dirty="0"/>
              <a:t>Y: </a:t>
            </a:r>
            <a:r>
              <a:rPr lang="zh-CN" altLang="en-US" sz="2400" b="1" dirty="0"/>
              <a:t>正常还款数额</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Sheet1!$C$1</c:f>
              <c:strCache>
                <c:ptCount val="1"/>
                <c:pt idx="0">
                  <c:v>是否违约</c:v>
                </c:pt>
              </c:strCache>
            </c:strRef>
          </c:tx>
          <c:spPr>
            <a:ln w="19050" cap="rnd">
              <a:noFill/>
              <a:round/>
            </a:ln>
            <a:effectLst/>
          </c:spPr>
          <c:marker>
            <c:symbol val="circle"/>
            <c:size val="14"/>
            <c:spPr>
              <a:solidFill>
                <a:srgbClr val="0070C0"/>
              </a:solidFill>
              <a:ln w="9525">
                <a:solidFill>
                  <a:schemeClr val="accent1">
                    <a:shade val="50000"/>
                    <a:alpha val="94000"/>
                  </a:schemeClr>
                </a:solidFill>
              </a:ln>
              <a:effectLst/>
            </c:spPr>
          </c:marker>
          <c:trendline>
            <c:spPr>
              <a:ln w="38100" cap="flat" cmpd="sng" algn="ctr">
                <a:solidFill>
                  <a:schemeClr val="accent2"/>
                </a:solidFill>
                <a:prstDash val="solid"/>
                <a:miter lim="800000"/>
              </a:ln>
              <a:effectLst/>
            </c:spPr>
            <c:trendlineType val="linear"/>
            <c:dispRSqr val="0"/>
            <c:dispEq val="1"/>
            <c:trendlineLbl>
              <c:layout>
                <c:manualLayout>
                  <c:x val="5.8966731940208877E-2"/>
                  <c:y val="-8.5852070671599598E-2"/>
                </c:manualLayout>
              </c:layout>
              <c:tx>
                <c:rich>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r>
                      <a:rPr lang="en-US" altLang="zh-CN" sz="1400" baseline="0" dirty="0"/>
                      <a:t>y = </a:t>
                    </a:r>
                    <a:r>
                      <a:rPr lang="el-GR" altLang="zh-CN" sz="1400" baseline="0" dirty="0"/>
                      <a:t>0.8171</a:t>
                    </a:r>
                    <a:r>
                      <a:rPr lang="en-US" altLang="zh-CN" sz="1400" baseline="0" dirty="0"/>
                      <a:t>x + 0.4698</a:t>
                    </a:r>
                  </a:p>
                  <a:p>
                    <a:pPr>
                      <a:defRPr sz="2400" b="1"/>
                    </a:pPr>
                    <a:r>
                      <a:rPr lang="en-US" altLang="zh-CN" sz="1400" baseline="0" dirty="0"/>
                      <a:t>y = </a:t>
                    </a:r>
                    <a:r>
                      <a:rPr lang="el-GR" altLang="zh-CN" sz="2400" b="0" i="0" u="none" strike="noStrike" baseline="0" dirty="0">
                        <a:effectLst/>
                      </a:rPr>
                      <a:t>ε</a:t>
                    </a:r>
                    <a:r>
                      <a:rPr lang="zh-CN" altLang="en-US" sz="1400" baseline="0" dirty="0"/>
                      <a:t>（</a:t>
                    </a:r>
                    <a:r>
                      <a:rPr lang="en-US" altLang="zh-CN" sz="1400" baseline="0" dirty="0">
                        <a:solidFill>
                          <a:schemeClr val="tx1"/>
                        </a:solidFill>
                      </a:rPr>
                      <a:t>0.8171x</a:t>
                    </a:r>
                    <a:r>
                      <a:rPr lang="en-US" altLang="zh-CN" sz="1400" baseline="0" dirty="0"/>
                      <a:t> + 0.4698</a:t>
                    </a:r>
                    <a:r>
                      <a:rPr lang="zh-CN" altLang="en-US" sz="1400" baseline="0" dirty="0"/>
                      <a:t>）</a:t>
                    </a:r>
                    <a:endParaRPr lang="en-US" altLang="zh-CN" sz="1400" dirty="0"/>
                  </a:p>
                </c:rich>
              </c:tx>
              <c:numFmt formatCode="General" sourceLinked="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zh-CN"/>
                </a:p>
              </c:txPr>
            </c:trendlineLbl>
          </c:trendline>
          <c:xVal>
            <c:numRef>
              <c:f>Sheet1!$B$2:$B$17</c:f>
              <c:numCache>
                <c:formatCode>General</c:formatCode>
                <c:ptCount val="16"/>
                <c:pt idx="0">
                  <c:v>2.816711985500886E-2</c:v>
                </c:pt>
                <c:pt idx="1">
                  <c:v>0.82108363179719113</c:v>
                </c:pt>
                <c:pt idx="2">
                  <c:v>0.68702678658823746</c:v>
                </c:pt>
                <c:pt idx="3">
                  <c:v>0.11027339595172458</c:v>
                </c:pt>
                <c:pt idx="4">
                  <c:v>0.77929244027990219</c:v>
                </c:pt>
                <c:pt idx="5">
                  <c:v>0.42407606340998893</c:v>
                </c:pt>
                <c:pt idx="6">
                  <c:v>0.26791731361081172</c:v>
                </c:pt>
                <c:pt idx="7">
                  <c:v>0.81879023467866274</c:v>
                </c:pt>
                <c:pt idx="8">
                  <c:v>-0.18674358383111933</c:v>
                </c:pt>
                <c:pt idx="9">
                  <c:v>-0.88829596096200525</c:v>
                </c:pt>
                <c:pt idx="10">
                  <c:v>-0.44434955101580631</c:v>
                </c:pt>
                <c:pt idx="11">
                  <c:v>-0.50382436654755147</c:v>
                </c:pt>
                <c:pt idx="12">
                  <c:v>-0.19056276689163765</c:v>
                </c:pt>
                <c:pt idx="13">
                  <c:v>-0.4749488156429631</c:v>
                </c:pt>
                <c:pt idx="14">
                  <c:v>-0.46360921298056412</c:v>
                </c:pt>
                <c:pt idx="15">
                  <c:v>-0.19382032579327091</c:v>
                </c:pt>
              </c:numCache>
            </c:numRef>
          </c:xVal>
          <c:yVal>
            <c:numRef>
              <c:f>Sheet1!$C$2:$C$17</c:f>
              <c:numCache>
                <c:formatCode>General</c:formatCode>
                <c:ptCount val="16"/>
                <c:pt idx="0">
                  <c:v>1</c:v>
                </c:pt>
                <c:pt idx="1">
                  <c:v>1</c:v>
                </c:pt>
                <c:pt idx="2">
                  <c:v>1</c:v>
                </c:pt>
                <c:pt idx="3">
                  <c:v>1</c:v>
                </c:pt>
                <c:pt idx="4">
                  <c:v>1</c:v>
                </c:pt>
                <c:pt idx="5">
                  <c:v>1</c:v>
                </c:pt>
                <c:pt idx="6">
                  <c:v>1</c:v>
                </c:pt>
                <c:pt idx="7">
                  <c:v>1</c:v>
                </c:pt>
                <c:pt idx="8">
                  <c:v>0</c:v>
                </c:pt>
                <c:pt idx="9">
                  <c:v>0</c:v>
                </c:pt>
                <c:pt idx="10">
                  <c:v>0</c:v>
                </c:pt>
                <c:pt idx="11">
                  <c:v>0</c:v>
                </c:pt>
                <c:pt idx="12">
                  <c:v>0</c:v>
                </c:pt>
                <c:pt idx="13">
                  <c:v>0</c:v>
                </c:pt>
                <c:pt idx="14">
                  <c:v>0</c:v>
                </c:pt>
                <c:pt idx="15">
                  <c:v>0</c:v>
                </c:pt>
              </c:numCache>
            </c:numRef>
          </c:yVal>
          <c:smooth val="0"/>
          <c:extLst>
            <c:ext xmlns:c16="http://schemas.microsoft.com/office/drawing/2014/chart" uri="{C3380CC4-5D6E-409C-BE32-E72D297353CC}">
              <c16:uniqueId val="{00000000-61E5-469A-BD2E-5F3E2FC9FD06}"/>
            </c:ext>
          </c:extLst>
        </c:ser>
        <c:dLbls>
          <c:showLegendKey val="0"/>
          <c:showVal val="0"/>
          <c:showCatName val="0"/>
          <c:showSerName val="0"/>
          <c:showPercent val="0"/>
          <c:showBubbleSize val="0"/>
        </c:dLbls>
        <c:axId val="1416405151"/>
        <c:axId val="1416397663"/>
      </c:scatterChart>
      <c:valAx>
        <c:axId val="1416405151"/>
        <c:scaling>
          <c:orientation val="minMax"/>
        </c:scaling>
        <c:delete val="0"/>
        <c:axPos val="b"/>
        <c:title>
          <c:tx>
            <c:rich>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altLang="zh-CN" sz="2000" b="1" dirty="0"/>
                  <a:t>X: </a:t>
                </a:r>
                <a:r>
                  <a:rPr lang="zh-CN" altLang="en-US" sz="2000" b="1" dirty="0"/>
                  <a:t>存款增长率</a:t>
                </a:r>
              </a:p>
            </c:rich>
          </c:tx>
          <c:layout>
            <c:manualLayout>
              <c:xMode val="edge"/>
              <c:yMode val="edge"/>
              <c:x val="0.74657748795557188"/>
              <c:y val="0.83216237427277295"/>
            </c:manualLayout>
          </c:layout>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6397663"/>
        <c:crossesAt val="0"/>
        <c:crossBetween val="midCat"/>
      </c:valAx>
      <c:valAx>
        <c:axId val="1416397663"/>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16405151"/>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0D2EB-6A37-46EA-BCA5-FD93ABDDAF01}" type="datetimeFigureOut">
              <a:rPr lang="zh-CN" altLang="en-US" smtClean="0"/>
              <a:t>2024/1/29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96BFB-CF64-49FC-8E84-A318B5E040DA}" type="slidenum">
              <a:rPr lang="zh-CN" altLang="en-US" smtClean="0"/>
              <a:t>‹#›</a:t>
            </a:fld>
            <a:endParaRPr lang="zh-CN" altLang="en-US"/>
          </a:p>
        </p:txBody>
      </p:sp>
    </p:spTree>
    <p:extLst>
      <p:ext uri="{BB962C8B-B14F-4D97-AF65-F5344CB8AC3E}">
        <p14:creationId xmlns:p14="http://schemas.microsoft.com/office/powerpoint/2010/main" val="276554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统计学习，神经网络</a:t>
            </a:r>
          </a:p>
        </p:txBody>
      </p:sp>
      <p:sp>
        <p:nvSpPr>
          <p:cNvPr id="4" name="灯片编号占位符 3"/>
          <p:cNvSpPr>
            <a:spLocks noGrp="1"/>
          </p:cNvSpPr>
          <p:nvPr>
            <p:ph type="sldNum" sz="quarter" idx="5"/>
          </p:nvPr>
        </p:nvSpPr>
        <p:spPr/>
        <p:txBody>
          <a:bodyPr/>
          <a:lstStyle/>
          <a:p>
            <a:fld id="{B7296BFB-CF64-49FC-8E84-A318B5E040DA}" type="slidenum">
              <a:rPr lang="zh-CN" altLang="en-US" smtClean="0"/>
              <a:t>1</a:t>
            </a:fld>
            <a:endParaRPr lang="zh-CN" altLang="en-US"/>
          </a:p>
        </p:txBody>
      </p:sp>
    </p:spTree>
    <p:extLst>
      <p:ext uri="{BB962C8B-B14F-4D97-AF65-F5344CB8AC3E}">
        <p14:creationId xmlns:p14="http://schemas.microsoft.com/office/powerpoint/2010/main" val="205581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7296BFB-CF64-49FC-8E84-A318B5E040DA}" type="slidenum">
              <a:rPr lang="zh-CN" altLang="en-US" smtClean="0"/>
              <a:t>16</a:t>
            </a:fld>
            <a:endParaRPr lang="zh-CN" altLang="en-US"/>
          </a:p>
        </p:txBody>
      </p:sp>
    </p:spTree>
    <p:extLst>
      <p:ext uri="{BB962C8B-B14F-4D97-AF65-F5344CB8AC3E}">
        <p14:creationId xmlns:p14="http://schemas.microsoft.com/office/powerpoint/2010/main" val="172195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0D147-E615-2600-3EF5-7064AC8C4E0B}"/>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1B9735-7922-BFB2-BB91-A5049CAC17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307C15-1B03-0019-D11D-01A84DFB9A2F}"/>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85121B2F-C61F-FE4B-D6E7-8ECE733AA4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2125E6-C56B-B8DD-962C-8D582D9D66FB}"/>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3599013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69717-C784-EA5B-680E-84DEC11CCF2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44A1CC-3F5C-2FEA-1972-97B9B060C0F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F99DB4-9B82-CB38-8005-105529C9EEDF}"/>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723FBE64-0AAE-A45C-9445-104CA34C9E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F5AA65E-3A7E-CFEF-1BF1-B729EC0CBDB5}"/>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3953633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EA7E1FF-9191-2B4E-AC5B-5EFCD36CDE5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D6A2AB9-1211-CA5C-5F89-F4B7C5B3EB4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F92A90-9809-B933-04D9-780CF1A8A18C}"/>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371F4267-581A-1A52-D5CC-D5B2908CFD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CB846BC-D0BA-AAE5-7DB1-07005916D4F7}"/>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91245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DD9957-A12E-4D11-A02B-FCC46112CC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2780AB-0DF5-D861-AB02-4DDAE07B9D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4D4140-8AF2-5B31-32EB-0C4E5361A512}"/>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8817BB5C-CE13-FCA6-0209-7BC90AD74B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07F5EA-A1AA-01F5-8FFA-37B35AECBE1F}"/>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399874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83D45-4E42-AAC8-4652-583D417247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307CDC1-CEB4-9B70-731F-7D42890AFA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1928B6A-2765-B05D-F05B-121E637B4321}"/>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B9D45525-3EB3-462D-6C3F-14F24ABB4B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1E5BAE-3776-671A-5700-F2924FC9E051}"/>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2593835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C0998-2F7F-0C7A-8A7A-3EB8ADD3B31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5DDD8A-75E8-52B2-53E1-40F5575EAA0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9F728B-7E00-CC0A-55F4-0DD668DE34B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EA1B75B-3E10-CC5B-EFFB-FF4F282CA2F9}"/>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E34A16DB-1062-D6D3-B688-4F690CE2E7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42DBFB5-8836-2646-DB54-FB812FEC5228}"/>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84474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E3CB6-4D25-D06A-E0D7-FC45285D1F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971F33-0B5D-F5F2-92A2-E37D864691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4CE90E-341D-491A-790A-D029EEEA586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167AFAA-2891-D871-D432-6DB232EBC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BB38AA-3DEA-D78C-61E9-D8E06EBE846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E6EF4BA-D9DF-6F6C-4C5D-E62AFE74D8C4}"/>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8" name="页脚占位符 7">
            <a:extLst>
              <a:ext uri="{FF2B5EF4-FFF2-40B4-BE49-F238E27FC236}">
                <a16:creationId xmlns:a16="http://schemas.microsoft.com/office/drawing/2014/main" id="{A5D64B8E-925F-E730-3DF1-AEDDC10FB39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728F06C-C829-1F83-C134-BB4692B87088}"/>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18267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B78B63-4305-F41C-5E94-F672407A847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01E2A45-1DBF-F660-91FB-6A3DC2E752B9}"/>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4" name="页脚占位符 3">
            <a:extLst>
              <a:ext uri="{FF2B5EF4-FFF2-40B4-BE49-F238E27FC236}">
                <a16:creationId xmlns:a16="http://schemas.microsoft.com/office/drawing/2014/main" id="{DEEACFCD-535B-ED1C-3B22-F4D8DA7A6B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545006F-8DBB-EAF6-FF32-77E2381AD80B}"/>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213197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97CF8CF-0467-9F0C-F838-3E8DF5C2E40C}"/>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3" name="页脚占位符 2">
            <a:extLst>
              <a:ext uri="{FF2B5EF4-FFF2-40B4-BE49-F238E27FC236}">
                <a16:creationId xmlns:a16="http://schemas.microsoft.com/office/drawing/2014/main" id="{AA5E9FD6-77AB-2347-545D-8F4F9FF7BE1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CDA507C-DF8A-0752-4BB3-EAD09D854231}"/>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94682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BB033-8A30-4187-3500-96B277B9BA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5698978-8E1D-5C7B-05D7-80EE4F2F6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3F68D55-7DA8-CE0A-B0BD-A9AA16CFF4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799AED-3F43-23BC-642D-164E865DDB6D}"/>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8D85656D-21D1-9E83-0743-E0ECDDF32C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E9CCA0-97A2-28E1-E5E4-40170A1AF596}"/>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1372160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B5935-8289-15F1-6547-CD064C7507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565624-7635-AB94-3BDF-138BD9E099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380BB9F-47AD-AB5B-B0EA-850828407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C850DE-8C82-029C-6E7D-0D3217F1DD67}"/>
              </a:ext>
            </a:extLst>
          </p:cNvPr>
          <p:cNvSpPr>
            <a:spLocks noGrp="1"/>
          </p:cNvSpPr>
          <p:nvPr>
            <p:ph type="dt" sz="half" idx="10"/>
          </p:nvPr>
        </p:nvSpPr>
        <p:spPr/>
        <p:txBody>
          <a:bodyPr/>
          <a:lstStyle/>
          <a:p>
            <a:fld id="{B00DE0AA-3DB0-4893-8365-B4C98AEA565E}" type="datetimeFigureOut">
              <a:rPr lang="zh-CN" altLang="en-US" smtClean="0"/>
              <a:t>2024/1/29</a:t>
            </a:fld>
            <a:endParaRPr lang="zh-CN" altLang="en-US"/>
          </a:p>
        </p:txBody>
      </p:sp>
      <p:sp>
        <p:nvSpPr>
          <p:cNvPr id="6" name="页脚占位符 5">
            <a:extLst>
              <a:ext uri="{FF2B5EF4-FFF2-40B4-BE49-F238E27FC236}">
                <a16:creationId xmlns:a16="http://schemas.microsoft.com/office/drawing/2014/main" id="{15561F4C-05A1-BF73-9783-70A479CF37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139EB94-A227-B53F-2111-F04F8918CB40}"/>
              </a:ext>
            </a:extLst>
          </p:cNvPr>
          <p:cNvSpPr>
            <a:spLocks noGrp="1"/>
          </p:cNvSpPr>
          <p:nvPr>
            <p:ph type="sldNum" sz="quarter" idx="12"/>
          </p:nvPr>
        </p:nvSpPr>
        <p:spPr/>
        <p:txBody>
          <a:body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4077687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A1A0C84-F9A2-8041-097B-AFED49B9E0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9DE1023-5661-1443-5B52-3E6DB3F8BF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A54286-37B8-EA81-FFE7-467FE1664E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DE0AA-3DB0-4893-8365-B4C98AEA565E}" type="datetimeFigureOut">
              <a:rPr lang="zh-CN" altLang="en-US" smtClean="0"/>
              <a:t>2024/1/29</a:t>
            </a:fld>
            <a:endParaRPr lang="zh-CN" altLang="en-US"/>
          </a:p>
        </p:txBody>
      </p:sp>
      <p:sp>
        <p:nvSpPr>
          <p:cNvPr id="5" name="页脚占位符 4">
            <a:extLst>
              <a:ext uri="{FF2B5EF4-FFF2-40B4-BE49-F238E27FC236}">
                <a16:creationId xmlns:a16="http://schemas.microsoft.com/office/drawing/2014/main" id="{2F50EBDB-A421-52EE-78C9-BA404106C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3C4CC49-A534-601B-4EEF-F11D7A77B9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BFBC1-B242-462E-8802-5FDFB80D6DD8}" type="slidenum">
              <a:rPr lang="zh-CN" altLang="en-US" smtClean="0"/>
              <a:t>‹#›</a:t>
            </a:fld>
            <a:endParaRPr lang="zh-CN" altLang="en-US"/>
          </a:p>
        </p:txBody>
      </p:sp>
    </p:spTree>
    <p:extLst>
      <p:ext uri="{BB962C8B-B14F-4D97-AF65-F5344CB8AC3E}">
        <p14:creationId xmlns:p14="http://schemas.microsoft.com/office/powerpoint/2010/main" val="2968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A1131AD-59A7-A198-2ED0-F7C9584E422E}"/>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lang="zh-CN" altLang="en-US" dirty="0">
                <a:solidFill>
                  <a:sysClr val="windowText" lastClr="000000"/>
                </a:solidFill>
                <a:latin typeface="Open Sans" panose="020B0606030504020204" pitchFamily="34" charset="0"/>
                <a:ea typeface="等线" panose="02010600030101010101" pitchFamily="2" charset="-122"/>
                <a:cs typeface="Open Sans" panose="020B0606030504020204" pitchFamily="34" charset="0"/>
              </a:rPr>
              <a:t>人工智能</a:t>
            </a:r>
            <a:endParaRPr kumimoji="1" lang="zh-CN" altLang="en-US" sz="3600" b="1" i="0" u="none" strike="noStrike" kern="1200" cap="none" spc="-151" normalizeH="0" baseline="0" noProof="0" dirty="0">
              <a:ln>
                <a:noFill/>
              </a:ln>
              <a:solidFill>
                <a:srgbClr val="333F50"/>
              </a:solidFill>
              <a:effectLst/>
              <a:uLnTx/>
              <a:uFillTx/>
              <a:latin typeface="等线" panose="02010600030101010101" pitchFamily="2" charset="-122"/>
              <a:ea typeface="等线" panose="02010600030101010101" pitchFamily="2" charset="-122"/>
              <a:cs typeface="Open Sans"/>
              <a:sym typeface="Open Sans"/>
            </a:endParaRPr>
          </a:p>
        </p:txBody>
      </p:sp>
      <p:grpSp>
        <p:nvGrpSpPr>
          <p:cNvPr id="6" name="Group 4">
            <a:extLst>
              <a:ext uri="{FF2B5EF4-FFF2-40B4-BE49-F238E27FC236}">
                <a16:creationId xmlns:a16="http://schemas.microsoft.com/office/drawing/2014/main" id="{8E02BBEA-C8E7-5288-CB01-83F47EBDAEBD}"/>
              </a:ext>
            </a:extLst>
          </p:cNvPr>
          <p:cNvGrpSpPr/>
          <p:nvPr/>
        </p:nvGrpSpPr>
        <p:grpSpPr>
          <a:xfrm flipV="1">
            <a:off x="4495799" y="843601"/>
            <a:ext cx="3268133" cy="45727"/>
            <a:chOff x="0" y="0"/>
            <a:chExt cx="2017486" cy="45719"/>
          </a:xfrm>
        </p:grpSpPr>
        <p:sp>
          <p:nvSpPr>
            <p:cNvPr id="7" name="Rectangle 5">
              <a:extLst>
                <a:ext uri="{FF2B5EF4-FFF2-40B4-BE49-F238E27FC236}">
                  <a16:creationId xmlns:a16="http://schemas.microsoft.com/office/drawing/2014/main" id="{D89906D8-686F-B5BA-D8EB-ADA3AC66764B}"/>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8" name="Rectangle 6">
              <a:extLst>
                <a:ext uri="{FF2B5EF4-FFF2-40B4-BE49-F238E27FC236}">
                  <a16:creationId xmlns:a16="http://schemas.microsoft.com/office/drawing/2014/main" id="{BF725359-EBCF-2AC5-2CD2-2BE7208E55A3}"/>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10" name="文本框 9">
            <a:extLst>
              <a:ext uri="{FF2B5EF4-FFF2-40B4-BE49-F238E27FC236}">
                <a16:creationId xmlns:a16="http://schemas.microsoft.com/office/drawing/2014/main" id="{BAC7A7B7-45D1-D412-041B-061461C2FCDA}"/>
              </a:ext>
            </a:extLst>
          </p:cNvPr>
          <p:cNvSpPr txBox="1"/>
          <p:nvPr/>
        </p:nvSpPr>
        <p:spPr>
          <a:xfrm>
            <a:off x="685800" y="1454371"/>
            <a:ext cx="11307932" cy="369332"/>
          </a:xfrm>
          <a:prstGeom prst="rect">
            <a:avLst/>
          </a:prstGeom>
          <a:noFill/>
        </p:spPr>
        <p:txBody>
          <a:bodyPr wrap="square">
            <a:spAutoFit/>
          </a:bodyPr>
          <a:lstStyle/>
          <a:p>
            <a:r>
              <a:rPr lang="en-US" altLang="zh-CN" b="1" i="0" dirty="0">
                <a:solidFill>
                  <a:srgbClr val="515151"/>
                </a:solidFill>
                <a:effectLst/>
                <a:latin typeface="黑体" panose="02010609060101010101" pitchFamily="49" charset="-122"/>
                <a:ea typeface="黑体" panose="02010609060101010101" pitchFamily="49" charset="-122"/>
              </a:rPr>
              <a:t>1956</a:t>
            </a:r>
            <a:r>
              <a:rPr lang="zh-CN" altLang="en-US" b="1" i="0" dirty="0">
                <a:solidFill>
                  <a:srgbClr val="515151"/>
                </a:solidFill>
                <a:effectLst/>
                <a:latin typeface="黑体" panose="02010609060101010101" pitchFamily="49" charset="-122"/>
                <a:ea typeface="黑体" panose="02010609060101010101" pitchFamily="49" charset="-122"/>
              </a:rPr>
              <a:t>年的</a:t>
            </a:r>
            <a:r>
              <a:rPr lang="en-US" altLang="zh-CN" b="1" i="0" dirty="0">
                <a:solidFill>
                  <a:srgbClr val="515151"/>
                </a:solidFill>
                <a:effectLst/>
                <a:latin typeface="黑体" panose="02010609060101010101" pitchFamily="49" charset="-122"/>
                <a:ea typeface="黑体" panose="02010609060101010101" pitchFamily="49" charset="-122"/>
              </a:rPr>
              <a:t>Dartmouth</a:t>
            </a:r>
            <a:r>
              <a:rPr lang="zh-CN" altLang="en-US" b="1" dirty="0">
                <a:solidFill>
                  <a:sysClr val="windowText" lastClr="000000"/>
                </a:solidFill>
                <a:latin typeface="黑体" panose="02010609060101010101" pitchFamily="49" charset="-122"/>
                <a:ea typeface="黑体" panose="02010609060101010101" pitchFamily="49" charset="-122"/>
                <a:cs typeface="Open Sans" panose="020B0606030504020204" pitchFamily="34" charset="0"/>
              </a:rPr>
              <a:t>人工智能定义</a:t>
            </a:r>
            <a:r>
              <a:rPr lang="zh-CN" altLang="en-US" b="0" i="0" dirty="0">
                <a:solidFill>
                  <a:srgbClr val="515151"/>
                </a:solidFill>
                <a:effectLst/>
                <a:latin typeface="PT Serif" panose="020B0604020202020204" pitchFamily="18" charset="0"/>
              </a:rPr>
              <a:t>：</a:t>
            </a:r>
            <a:r>
              <a:rPr lang="zh-CN" altLang="en-US" sz="1400" b="0" i="0" dirty="0">
                <a:solidFill>
                  <a:srgbClr val="515151"/>
                </a:solidFill>
                <a:effectLst/>
              </a:rPr>
              <a:t>学习或者智能的任何特性都能够被精确地加以描述，使得机器可以对其进行模拟。</a:t>
            </a:r>
            <a:endParaRPr lang="zh-CN" altLang="en-US" sz="1400" dirty="0"/>
          </a:p>
        </p:txBody>
      </p:sp>
      <p:sp>
        <p:nvSpPr>
          <p:cNvPr id="11" name="文本框 10">
            <a:extLst>
              <a:ext uri="{FF2B5EF4-FFF2-40B4-BE49-F238E27FC236}">
                <a16:creationId xmlns:a16="http://schemas.microsoft.com/office/drawing/2014/main" id="{00F26E4D-5D15-9B9C-4900-C84E1A140BDE}"/>
              </a:ext>
            </a:extLst>
          </p:cNvPr>
          <p:cNvSpPr txBox="1"/>
          <p:nvPr/>
        </p:nvSpPr>
        <p:spPr>
          <a:xfrm>
            <a:off x="685800" y="1933673"/>
            <a:ext cx="11307932" cy="369332"/>
          </a:xfrm>
          <a:prstGeom prst="rect">
            <a:avLst/>
          </a:prstGeom>
          <a:noFill/>
        </p:spPr>
        <p:txBody>
          <a:bodyPr wrap="square">
            <a:spAutoFit/>
          </a:bodyPr>
          <a:lstStyle/>
          <a:p>
            <a:r>
              <a:rPr lang="zh-CN" altLang="en-US" b="1" dirty="0">
                <a:solidFill>
                  <a:sysClr val="windowText" lastClr="000000"/>
                </a:solidFill>
                <a:latin typeface="黑体" panose="02010609060101010101" pitchFamily="49" charset="-122"/>
                <a:ea typeface="黑体" panose="02010609060101010101" pitchFamily="49" charset="-122"/>
                <a:cs typeface="Open Sans" panose="020B0606030504020204" pitchFamily="34" charset="0"/>
              </a:rPr>
              <a:t>人工智能两个主要方向</a:t>
            </a:r>
            <a:r>
              <a:rPr lang="zh-CN" altLang="en-US" b="0" i="0" dirty="0">
                <a:solidFill>
                  <a:srgbClr val="515151"/>
                </a:solidFill>
                <a:effectLst/>
                <a:latin typeface="PT Serif" panose="020B0604020202020204" pitchFamily="18" charset="0"/>
              </a:rPr>
              <a:t>：</a:t>
            </a:r>
            <a:r>
              <a:rPr lang="zh-CN" altLang="en-US" sz="1400" dirty="0">
                <a:solidFill>
                  <a:srgbClr val="515151"/>
                </a:solidFill>
              </a:rPr>
              <a:t>符号主义的人工智能、连接主义和行为主义的人工智能。</a:t>
            </a:r>
          </a:p>
        </p:txBody>
      </p:sp>
      <p:sp>
        <p:nvSpPr>
          <p:cNvPr id="13" name="文本框 12">
            <a:extLst>
              <a:ext uri="{FF2B5EF4-FFF2-40B4-BE49-F238E27FC236}">
                <a16:creationId xmlns:a16="http://schemas.microsoft.com/office/drawing/2014/main" id="{B0B1CDF5-CEA7-C31B-F4F2-DA327DE230A9}"/>
              </a:ext>
            </a:extLst>
          </p:cNvPr>
          <p:cNvSpPr txBox="1"/>
          <p:nvPr/>
        </p:nvSpPr>
        <p:spPr>
          <a:xfrm>
            <a:off x="838200" y="4486562"/>
            <a:ext cx="5061012" cy="2092881"/>
          </a:xfrm>
          <a:prstGeom prst="rect">
            <a:avLst/>
          </a:prstGeom>
          <a:noFill/>
        </p:spPr>
        <p:txBody>
          <a:bodyPr wrap="square">
            <a:spAutoFit/>
          </a:bodyPr>
          <a:lstStyle/>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1943</a:t>
            </a:r>
            <a:r>
              <a:rPr lang="zh-CN" altLang="en-US" sz="1000" b="0" i="0" dirty="0">
                <a:solidFill>
                  <a:srgbClr val="515151"/>
                </a:solidFill>
                <a:effectLst/>
                <a:latin typeface="PT Serif" panose="020A0603040505020204" pitchFamily="18" charset="0"/>
              </a:rPr>
              <a:t>：重写规则</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1954</a:t>
            </a:r>
            <a:r>
              <a:rPr lang="zh-CN" altLang="en-US" sz="1000" b="0" i="0" dirty="0">
                <a:solidFill>
                  <a:srgbClr val="515151"/>
                </a:solidFill>
                <a:effectLst/>
                <a:latin typeface="PT Serif" panose="020A0603040505020204" pitchFamily="18" charset="0"/>
              </a:rPr>
              <a:t>：美国翻译俄罗斯材料，提出机器翻译</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1956</a:t>
            </a:r>
            <a:r>
              <a:rPr lang="zh-CN" altLang="en-US" sz="1000" b="0" i="0" dirty="0">
                <a:solidFill>
                  <a:srgbClr val="515151"/>
                </a:solidFill>
                <a:effectLst/>
                <a:latin typeface="PT Serif" panose="020A0603040505020204" pitchFamily="18" charset="0"/>
              </a:rPr>
              <a:t>：定义人工智能</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1957</a:t>
            </a:r>
            <a:r>
              <a:rPr lang="zh-CN" altLang="en-US" sz="1000" b="0" i="0" dirty="0">
                <a:solidFill>
                  <a:srgbClr val="515151"/>
                </a:solidFill>
                <a:effectLst/>
                <a:latin typeface="PT Serif" panose="020A0603040505020204" pitchFamily="18" charset="0"/>
              </a:rPr>
              <a:t>：句法结构，编码语言的初始雏形</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1958</a:t>
            </a:r>
            <a:r>
              <a:rPr lang="zh-CN" altLang="en-US" sz="1000" b="0" i="0" dirty="0">
                <a:solidFill>
                  <a:srgbClr val="515151"/>
                </a:solidFill>
                <a:effectLst/>
                <a:latin typeface="PT Serif" panose="020A0603040505020204" pitchFamily="18" charset="0"/>
              </a:rPr>
              <a:t>：</a:t>
            </a:r>
            <a:r>
              <a:rPr lang="en-US" altLang="zh-CN" sz="1000" b="0" i="0" dirty="0">
                <a:solidFill>
                  <a:srgbClr val="515151"/>
                </a:solidFill>
                <a:effectLst/>
                <a:latin typeface="PT Serif" panose="020A0603040505020204" pitchFamily="18" charset="0"/>
              </a:rPr>
              <a:t>LISP</a:t>
            </a:r>
            <a:r>
              <a:rPr lang="zh-CN" altLang="en-US" sz="1000" b="0" i="0" dirty="0">
                <a:solidFill>
                  <a:srgbClr val="515151"/>
                </a:solidFill>
                <a:effectLst/>
                <a:latin typeface="PT Serif" panose="020A0603040505020204" pitchFamily="18" charset="0"/>
              </a:rPr>
              <a:t>语言，</a:t>
            </a:r>
            <a:r>
              <a:rPr lang="en-US" altLang="zh-CN" sz="1000" b="0" i="0" dirty="0">
                <a:solidFill>
                  <a:srgbClr val="515151"/>
                </a:solidFill>
                <a:effectLst/>
                <a:latin typeface="PT Serif" panose="020A0603040505020204" pitchFamily="18" charset="0"/>
              </a:rPr>
              <a:t>ECMAS</a:t>
            </a:r>
            <a:r>
              <a:rPr lang="zh-CN" altLang="en-US" sz="1000" b="0" i="0" dirty="0">
                <a:solidFill>
                  <a:srgbClr val="515151"/>
                </a:solidFill>
                <a:effectLst/>
                <a:latin typeface="PT Serif" panose="020A0603040505020204" pitchFamily="18" charset="0"/>
              </a:rPr>
              <a:t>编辑工具</a:t>
            </a:r>
          </a:p>
          <a:p>
            <a:pPr algn="l">
              <a:buFont typeface="Arial" panose="020B0604020202020204" pitchFamily="34" charset="0"/>
              <a:buChar char="•"/>
            </a:pPr>
            <a:r>
              <a:rPr lang="zh-CN" altLang="en-US" sz="1000" b="0" i="0" dirty="0">
                <a:solidFill>
                  <a:srgbClr val="515151"/>
                </a:solidFill>
                <a:effectLst/>
                <a:latin typeface="PT Serif" panose="020A0603040505020204" pitchFamily="18" charset="0"/>
              </a:rPr>
              <a:t>第一个高潮结束，人工智能进入了第一个低谷，知道</a:t>
            </a:r>
            <a:r>
              <a:rPr lang="en-US" altLang="zh-CN" sz="1000" b="0" i="0" dirty="0">
                <a:solidFill>
                  <a:srgbClr val="515151"/>
                </a:solidFill>
                <a:effectLst/>
                <a:latin typeface="PT Serif" panose="020A0603040505020204" pitchFamily="18" charset="0"/>
              </a:rPr>
              <a:t>80</a:t>
            </a:r>
            <a:r>
              <a:rPr lang="zh-CN" altLang="en-US" sz="1000" b="0" i="0" dirty="0">
                <a:solidFill>
                  <a:srgbClr val="515151"/>
                </a:solidFill>
                <a:effectLst/>
                <a:latin typeface="PT Serif" panose="020A0603040505020204" pitchFamily="18" charset="0"/>
              </a:rPr>
              <a:t>年代开始</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1965</a:t>
            </a:r>
            <a:r>
              <a:rPr lang="zh-CN" altLang="en-US" sz="1000" b="0" i="0" dirty="0">
                <a:solidFill>
                  <a:srgbClr val="515151"/>
                </a:solidFill>
                <a:effectLst/>
                <a:latin typeface="PT Serif" panose="020A0603040505020204" pitchFamily="18" charset="0"/>
              </a:rPr>
              <a:t>：机器证明，用机器证明了罗素的定理</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1970</a:t>
            </a:r>
            <a:r>
              <a:rPr lang="zh-CN" altLang="en-US" sz="1000" b="0" i="0" dirty="0">
                <a:solidFill>
                  <a:srgbClr val="515151"/>
                </a:solidFill>
                <a:effectLst/>
                <a:latin typeface="PT Serif" panose="020A0603040505020204" pitchFamily="18" charset="0"/>
              </a:rPr>
              <a:t>：</a:t>
            </a:r>
            <a:r>
              <a:rPr lang="en-US" altLang="zh-CN" sz="1000" b="0" i="0" dirty="0">
                <a:solidFill>
                  <a:srgbClr val="515151"/>
                </a:solidFill>
                <a:effectLst/>
                <a:latin typeface="PT Serif" panose="020A0603040505020204" pitchFamily="18" charset="0"/>
              </a:rPr>
              <a:t>PROLOG</a:t>
            </a:r>
            <a:r>
              <a:rPr lang="zh-CN" altLang="en-US" sz="1000" b="0" i="0" dirty="0">
                <a:solidFill>
                  <a:srgbClr val="515151"/>
                </a:solidFill>
                <a:effectLst/>
                <a:latin typeface="PT Serif" panose="020A0603040505020204" pitchFamily="18" charset="0"/>
              </a:rPr>
              <a:t>提出</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1973</a:t>
            </a:r>
            <a:r>
              <a:rPr lang="zh-CN" altLang="en-US" sz="1000" b="0" i="0" dirty="0">
                <a:solidFill>
                  <a:srgbClr val="515151"/>
                </a:solidFill>
                <a:effectLst/>
                <a:latin typeface="PT Serif" panose="020A0603040505020204" pitchFamily="18" charset="0"/>
              </a:rPr>
              <a:t>：专家系统</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1979</a:t>
            </a:r>
            <a:r>
              <a:rPr lang="zh-CN" altLang="en-US" sz="1000" b="0" i="0" dirty="0">
                <a:solidFill>
                  <a:srgbClr val="515151"/>
                </a:solidFill>
                <a:effectLst/>
                <a:latin typeface="PT Serif" panose="020A0603040505020204" pitchFamily="18" charset="0"/>
              </a:rPr>
              <a:t>：机械化学习，中国平民几何吴教授</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1985</a:t>
            </a:r>
            <a:r>
              <a:rPr lang="zh-CN" altLang="en-US" sz="1000" b="0" i="0" dirty="0">
                <a:solidFill>
                  <a:srgbClr val="515151"/>
                </a:solidFill>
                <a:effectLst/>
                <a:latin typeface="PT Serif" panose="020A0603040505020204" pitchFamily="18" charset="0"/>
              </a:rPr>
              <a:t>：语义知识表示</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1994</a:t>
            </a:r>
            <a:r>
              <a:rPr lang="zh-CN" altLang="en-US" sz="1000" b="0" i="0" dirty="0">
                <a:solidFill>
                  <a:srgbClr val="515151"/>
                </a:solidFill>
                <a:effectLst/>
                <a:latin typeface="PT Serif" panose="020A0603040505020204" pitchFamily="18" charset="0"/>
              </a:rPr>
              <a:t>：智能代理</a:t>
            </a:r>
          </a:p>
          <a:p>
            <a:pPr algn="l">
              <a:buFont typeface="Arial" panose="020B0604020202020204" pitchFamily="34" charset="0"/>
              <a:buChar char="•"/>
            </a:pPr>
            <a:r>
              <a:rPr lang="en-US" altLang="zh-CN" sz="1000" b="0" i="0" dirty="0">
                <a:solidFill>
                  <a:srgbClr val="515151"/>
                </a:solidFill>
                <a:effectLst/>
                <a:latin typeface="PT Serif" panose="020A0603040505020204" pitchFamily="18" charset="0"/>
              </a:rPr>
              <a:t>2011</a:t>
            </a:r>
            <a:r>
              <a:rPr lang="zh-CN" altLang="en-US" sz="1000" b="0" i="0" dirty="0">
                <a:solidFill>
                  <a:srgbClr val="515151"/>
                </a:solidFill>
                <a:effectLst/>
                <a:latin typeface="PT Serif" panose="020A0603040505020204" pitchFamily="18" charset="0"/>
              </a:rPr>
              <a:t>：</a:t>
            </a:r>
            <a:r>
              <a:rPr lang="en-US" altLang="zh-CN" sz="1000" b="0" i="0" dirty="0" err="1">
                <a:solidFill>
                  <a:srgbClr val="515151"/>
                </a:solidFill>
                <a:effectLst/>
                <a:latin typeface="PT Serif" panose="020A0603040505020204" pitchFamily="18" charset="0"/>
              </a:rPr>
              <a:t>DeepQA</a:t>
            </a:r>
            <a:r>
              <a:rPr lang="zh-CN" altLang="en-US" sz="1000" b="0" i="0" dirty="0">
                <a:solidFill>
                  <a:srgbClr val="515151"/>
                </a:solidFill>
                <a:effectLst/>
                <a:latin typeface="PT Serif" panose="020A0603040505020204" pitchFamily="18" charset="0"/>
              </a:rPr>
              <a:t>，</a:t>
            </a:r>
            <a:r>
              <a:rPr lang="en-US" altLang="zh-CN" sz="1000" b="0" i="0" dirty="0">
                <a:solidFill>
                  <a:srgbClr val="515151"/>
                </a:solidFill>
                <a:effectLst/>
                <a:latin typeface="PT Serif" panose="020A0603040505020204" pitchFamily="18" charset="0"/>
              </a:rPr>
              <a:t>IBM</a:t>
            </a:r>
            <a:r>
              <a:rPr lang="zh-CN" altLang="en-US" sz="1000" b="0" i="0" dirty="0">
                <a:solidFill>
                  <a:srgbClr val="515151"/>
                </a:solidFill>
                <a:effectLst/>
                <a:latin typeface="PT Serif" panose="020A0603040505020204" pitchFamily="18" charset="0"/>
              </a:rPr>
              <a:t>快速问答系统，机器在游戏中打败了人类</a:t>
            </a:r>
          </a:p>
        </p:txBody>
      </p:sp>
      <p:sp>
        <p:nvSpPr>
          <p:cNvPr id="15" name="文本框 14">
            <a:extLst>
              <a:ext uri="{FF2B5EF4-FFF2-40B4-BE49-F238E27FC236}">
                <a16:creationId xmlns:a16="http://schemas.microsoft.com/office/drawing/2014/main" id="{1064C31B-9C95-30D4-A24E-DA2823CE141B}"/>
              </a:ext>
            </a:extLst>
          </p:cNvPr>
          <p:cNvSpPr txBox="1"/>
          <p:nvPr/>
        </p:nvSpPr>
        <p:spPr>
          <a:xfrm>
            <a:off x="6051612" y="4483224"/>
            <a:ext cx="6094520" cy="2092881"/>
          </a:xfrm>
          <a:prstGeom prst="rect">
            <a:avLst/>
          </a:prstGeom>
          <a:noFill/>
        </p:spPr>
        <p:txBody>
          <a:bodyPr wrap="square">
            <a:spAutoFit/>
          </a:bodyPr>
          <a:lstStyle/>
          <a:p>
            <a:pPr indent="-285750">
              <a:buFont typeface="Arial" panose="020B0604020202020204" pitchFamily="34" charset="0"/>
              <a:buChar char="•"/>
            </a:pPr>
            <a:r>
              <a:rPr lang="en-US" altLang="zh-CN" sz="1000" dirty="0">
                <a:solidFill>
                  <a:srgbClr val="515151"/>
                </a:solidFill>
                <a:latin typeface="PT Serif" panose="020A0603040505020204" pitchFamily="18" charset="0"/>
              </a:rPr>
              <a:t>1943</a:t>
            </a:r>
            <a:r>
              <a:rPr lang="zh-CN" altLang="en-US" sz="1000" dirty="0">
                <a:solidFill>
                  <a:srgbClr val="515151"/>
                </a:solidFill>
                <a:latin typeface="PT Serif" panose="020A0603040505020204" pitchFamily="18" charset="0"/>
              </a:rPr>
              <a:t>：人工神经元</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1953</a:t>
            </a:r>
            <a:r>
              <a:rPr lang="zh-CN" altLang="en-US" sz="1000" dirty="0">
                <a:solidFill>
                  <a:srgbClr val="515151"/>
                </a:solidFill>
                <a:latin typeface="PT Serif" panose="020A0603040505020204" pitchFamily="18" charset="0"/>
              </a:rPr>
              <a:t>：随机模拟</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1957</a:t>
            </a:r>
            <a:r>
              <a:rPr lang="zh-CN" altLang="en-US" sz="1000" dirty="0">
                <a:solidFill>
                  <a:srgbClr val="515151"/>
                </a:solidFill>
                <a:latin typeface="PT Serif" panose="020A0603040505020204" pitchFamily="18" charset="0"/>
              </a:rPr>
              <a:t>：苏联科学家提出</a:t>
            </a:r>
            <a:r>
              <a:rPr lang="en-US" altLang="zh-CN" sz="1000" dirty="0">
                <a:solidFill>
                  <a:srgbClr val="515151"/>
                </a:solidFill>
                <a:latin typeface="PT Serif" panose="020A0603040505020204" pitchFamily="18" charset="0"/>
              </a:rPr>
              <a:t>Markov</a:t>
            </a:r>
            <a:r>
              <a:rPr lang="zh-CN" altLang="en-US" sz="1000" dirty="0">
                <a:solidFill>
                  <a:srgbClr val="515151"/>
                </a:solidFill>
                <a:latin typeface="PT Serif" panose="020A0603040505020204" pitchFamily="18" charset="0"/>
              </a:rPr>
              <a:t>决策过程，这就是后面强化学习的数学理论</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1959</a:t>
            </a:r>
            <a:r>
              <a:rPr lang="zh-CN" altLang="en-US" sz="1000" dirty="0">
                <a:solidFill>
                  <a:srgbClr val="515151"/>
                </a:solidFill>
                <a:latin typeface="PT Serif" panose="020A0603040505020204" pitchFamily="18" charset="0"/>
              </a:rPr>
              <a:t>：感知器，神经网络</a:t>
            </a:r>
          </a:p>
          <a:p>
            <a:pPr indent="-285750">
              <a:buFont typeface="Arial" panose="020B0604020202020204" pitchFamily="34" charset="0"/>
              <a:buChar char="•"/>
            </a:pPr>
            <a:r>
              <a:rPr lang="zh-CN" altLang="en-US" sz="1000" dirty="0">
                <a:solidFill>
                  <a:srgbClr val="515151"/>
                </a:solidFill>
                <a:latin typeface="PT Serif" panose="020A0603040505020204" pitchFamily="18" charset="0"/>
              </a:rPr>
              <a:t>第一个高潮结束，人工智能进入了第一个低谷</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1965</a:t>
            </a:r>
            <a:r>
              <a:rPr lang="zh-CN" altLang="en-US" sz="1000" dirty="0">
                <a:solidFill>
                  <a:srgbClr val="515151"/>
                </a:solidFill>
                <a:latin typeface="PT Serif" panose="020A0603040505020204" pitchFamily="18" charset="0"/>
              </a:rPr>
              <a:t>：控制论</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1975</a:t>
            </a:r>
            <a:r>
              <a:rPr lang="zh-CN" altLang="en-US" sz="1000" dirty="0">
                <a:solidFill>
                  <a:srgbClr val="515151"/>
                </a:solidFill>
                <a:latin typeface="PT Serif" panose="020A0603040505020204" pitchFamily="18" charset="0"/>
              </a:rPr>
              <a:t>：遗传算法</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1982</a:t>
            </a:r>
            <a:r>
              <a:rPr lang="zh-CN" altLang="en-US" sz="1000" dirty="0">
                <a:solidFill>
                  <a:srgbClr val="515151"/>
                </a:solidFill>
                <a:latin typeface="PT Serif" panose="020A0603040505020204" pitchFamily="18" charset="0"/>
              </a:rPr>
              <a:t>：神经网络，最终因为当时时代下算力不足的原因发展缓慢，后来被支持向量机替换</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1984</a:t>
            </a:r>
            <a:r>
              <a:rPr lang="zh-CN" altLang="en-US" sz="1000" dirty="0">
                <a:solidFill>
                  <a:srgbClr val="515151"/>
                </a:solidFill>
                <a:latin typeface="PT Serif" panose="020A0603040505020204" pitchFamily="18" charset="0"/>
              </a:rPr>
              <a:t>：强化学习，与环境互动，一个标志性的成果</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1995</a:t>
            </a:r>
            <a:r>
              <a:rPr lang="zh-CN" altLang="en-US" sz="1000" dirty="0">
                <a:solidFill>
                  <a:srgbClr val="515151"/>
                </a:solidFill>
                <a:latin typeface="PT Serif" panose="020A0603040505020204" pitchFamily="18" charset="0"/>
              </a:rPr>
              <a:t>：支持向量机，再一次带来了人工智能的热潮</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2006</a:t>
            </a:r>
            <a:r>
              <a:rPr lang="zh-CN" altLang="en-US" sz="1000" dirty="0">
                <a:solidFill>
                  <a:srgbClr val="515151"/>
                </a:solidFill>
                <a:latin typeface="PT Serif" panose="020A0603040505020204" pitchFamily="18" charset="0"/>
              </a:rPr>
              <a:t>：深度学习</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2015</a:t>
            </a:r>
            <a:r>
              <a:rPr lang="zh-CN" altLang="en-US" sz="1000" dirty="0">
                <a:solidFill>
                  <a:srgbClr val="515151"/>
                </a:solidFill>
                <a:latin typeface="PT Serif" panose="020A0603040505020204" pitchFamily="18" charset="0"/>
              </a:rPr>
              <a:t>：</a:t>
            </a:r>
            <a:r>
              <a:rPr lang="en-US" altLang="zh-CN" sz="1000" dirty="0">
                <a:solidFill>
                  <a:srgbClr val="515151"/>
                </a:solidFill>
                <a:latin typeface="PT Serif" panose="020A0603040505020204" pitchFamily="18" charset="0"/>
              </a:rPr>
              <a:t>MIT</a:t>
            </a:r>
            <a:r>
              <a:rPr lang="zh-CN" altLang="en-US" sz="1000" dirty="0">
                <a:solidFill>
                  <a:srgbClr val="515151"/>
                </a:solidFill>
                <a:latin typeface="PT Serif" panose="020A0603040505020204" pitchFamily="18" charset="0"/>
              </a:rPr>
              <a:t>认知心理学家，贝叶斯规划学习：教机器写字，一遍就好了，小量数据即可达成</a:t>
            </a:r>
          </a:p>
          <a:p>
            <a:pPr indent="-285750">
              <a:buFont typeface="Arial" panose="020B0604020202020204" pitchFamily="34" charset="0"/>
              <a:buChar char="•"/>
            </a:pPr>
            <a:r>
              <a:rPr lang="en-US" altLang="zh-CN" sz="1000" dirty="0">
                <a:solidFill>
                  <a:srgbClr val="515151"/>
                </a:solidFill>
                <a:latin typeface="PT Serif" panose="020A0603040505020204" pitchFamily="18" charset="0"/>
              </a:rPr>
              <a:t>2016</a:t>
            </a:r>
            <a:r>
              <a:rPr lang="zh-CN" altLang="en-US" sz="1000" dirty="0">
                <a:solidFill>
                  <a:srgbClr val="515151"/>
                </a:solidFill>
                <a:latin typeface="PT Serif" panose="020A0603040505020204" pitchFamily="18" charset="0"/>
              </a:rPr>
              <a:t>：强化学习、随机模拟、深度学习，</a:t>
            </a:r>
            <a:r>
              <a:rPr lang="en-US" altLang="zh-CN" sz="1000" dirty="0">
                <a:solidFill>
                  <a:srgbClr val="515151"/>
                </a:solidFill>
                <a:latin typeface="PT Serif" panose="020A0603040505020204" pitchFamily="18" charset="0"/>
              </a:rPr>
              <a:t>Google ALPHA GO</a:t>
            </a:r>
          </a:p>
        </p:txBody>
      </p:sp>
      <p:sp>
        <p:nvSpPr>
          <p:cNvPr id="16" name="文本框 15">
            <a:extLst>
              <a:ext uri="{FF2B5EF4-FFF2-40B4-BE49-F238E27FC236}">
                <a16:creationId xmlns:a16="http://schemas.microsoft.com/office/drawing/2014/main" id="{E552906F-159B-F980-A2A6-68F7670F40CD}"/>
              </a:ext>
            </a:extLst>
          </p:cNvPr>
          <p:cNvSpPr txBox="1"/>
          <p:nvPr/>
        </p:nvSpPr>
        <p:spPr>
          <a:xfrm>
            <a:off x="838200" y="3173900"/>
            <a:ext cx="4552025" cy="707886"/>
          </a:xfrm>
          <a:prstGeom prst="rect">
            <a:avLst/>
          </a:prstGeom>
          <a:noFill/>
        </p:spPr>
        <p:txBody>
          <a:bodyPr wrap="square" rtlCol="0">
            <a:spAutoFit/>
          </a:bodyPr>
          <a:lstStyle/>
          <a:p>
            <a:r>
              <a:rPr lang="zh-CN" altLang="en-US" sz="1400" dirty="0"/>
              <a:t>符号主义的数学哲学基础</a:t>
            </a:r>
            <a:r>
              <a:rPr lang="zh-CN" altLang="en-US" dirty="0"/>
              <a:t>：</a:t>
            </a:r>
            <a:endParaRPr lang="en-US" altLang="zh-CN" dirty="0"/>
          </a:p>
          <a:p>
            <a:r>
              <a:rPr lang="zh-CN" altLang="en-US" sz="1100" b="0" i="0" dirty="0">
                <a:solidFill>
                  <a:srgbClr val="7A7A7A"/>
                </a:solidFill>
                <a:effectLst/>
                <a:latin typeface="PT Serif" panose="020A0603040505020204" pitchFamily="18" charset="0"/>
              </a:rPr>
              <a:t>希尔伯特的形式主义：所有数学分支都可以公理化</a:t>
            </a:r>
            <a:endParaRPr lang="en-US" altLang="zh-CN" sz="1100" b="0" i="0" dirty="0">
              <a:solidFill>
                <a:srgbClr val="7A7A7A"/>
              </a:solidFill>
              <a:effectLst/>
              <a:latin typeface="PT Serif" panose="020A0603040505020204" pitchFamily="18" charset="0"/>
            </a:endParaRPr>
          </a:p>
          <a:p>
            <a:r>
              <a:rPr lang="zh-CN" altLang="en-US" sz="1100" b="0" i="0" dirty="0">
                <a:solidFill>
                  <a:srgbClr val="7A7A7A"/>
                </a:solidFill>
                <a:effectLst/>
                <a:latin typeface="PT Serif" panose="020A0603040505020204" pitchFamily="18" charset="0"/>
              </a:rPr>
              <a:t>罗素的逻辑主义：一切数学都是建立在数理逻辑的基础之上。</a:t>
            </a:r>
            <a:endParaRPr lang="zh-CN" altLang="en-US" sz="1100" dirty="0"/>
          </a:p>
        </p:txBody>
      </p:sp>
      <p:sp>
        <p:nvSpPr>
          <p:cNvPr id="17" name="文本框 16">
            <a:extLst>
              <a:ext uri="{FF2B5EF4-FFF2-40B4-BE49-F238E27FC236}">
                <a16:creationId xmlns:a16="http://schemas.microsoft.com/office/drawing/2014/main" id="{C305DDB1-5EC9-9B2E-19F0-DDC11EDA6506}"/>
              </a:ext>
            </a:extLst>
          </p:cNvPr>
          <p:cNvSpPr txBox="1"/>
          <p:nvPr/>
        </p:nvSpPr>
        <p:spPr>
          <a:xfrm>
            <a:off x="6051612" y="3173900"/>
            <a:ext cx="4727359" cy="538609"/>
          </a:xfrm>
          <a:prstGeom prst="rect">
            <a:avLst/>
          </a:prstGeom>
          <a:noFill/>
        </p:spPr>
        <p:txBody>
          <a:bodyPr wrap="square" rtlCol="0">
            <a:spAutoFit/>
          </a:bodyPr>
          <a:lstStyle/>
          <a:p>
            <a:r>
              <a:rPr lang="zh-CN" altLang="en-US" sz="1400" b="0" i="0" dirty="0">
                <a:solidFill>
                  <a:srgbClr val="313131"/>
                </a:solidFill>
                <a:effectLst/>
                <a:latin typeface="PT Sans" panose="020B0503020203020204" pitchFamily="34" charset="0"/>
              </a:rPr>
              <a:t>连接主义和行为主义</a:t>
            </a:r>
            <a:r>
              <a:rPr lang="zh-CN" altLang="en-US" sz="1400" dirty="0"/>
              <a:t>的数学哲学基础</a:t>
            </a:r>
            <a:r>
              <a:rPr lang="zh-CN" altLang="en-US" dirty="0"/>
              <a:t>：</a:t>
            </a:r>
            <a:endParaRPr lang="en-US" altLang="zh-CN" dirty="0"/>
          </a:p>
          <a:p>
            <a:r>
              <a:rPr lang="zh-CN" altLang="en-US" sz="1100" b="0" i="0" dirty="0">
                <a:solidFill>
                  <a:srgbClr val="7A7A7A"/>
                </a:solidFill>
                <a:effectLst/>
                <a:latin typeface="PT Serif" panose="020A0603040505020204" pitchFamily="18" charset="0"/>
              </a:rPr>
              <a:t>布劳威尔的构造主义：存在就是被构造。</a:t>
            </a:r>
            <a:endParaRPr lang="zh-CN" altLang="en-US" sz="1100" dirty="0"/>
          </a:p>
        </p:txBody>
      </p:sp>
      <p:sp>
        <p:nvSpPr>
          <p:cNvPr id="19" name="文本框 18">
            <a:extLst>
              <a:ext uri="{FF2B5EF4-FFF2-40B4-BE49-F238E27FC236}">
                <a16:creationId xmlns:a16="http://schemas.microsoft.com/office/drawing/2014/main" id="{114E8CEB-08CF-A929-48A0-914A9BADAB33}"/>
              </a:ext>
            </a:extLst>
          </p:cNvPr>
          <p:cNvSpPr txBox="1"/>
          <p:nvPr/>
        </p:nvSpPr>
        <p:spPr>
          <a:xfrm>
            <a:off x="838200" y="3926979"/>
            <a:ext cx="4476153" cy="523220"/>
          </a:xfrm>
          <a:prstGeom prst="rect">
            <a:avLst/>
          </a:prstGeom>
          <a:noFill/>
        </p:spPr>
        <p:txBody>
          <a:bodyPr wrap="square">
            <a:spAutoFit/>
          </a:bodyPr>
          <a:lstStyle/>
          <a:p>
            <a:r>
              <a:rPr lang="zh-CN" altLang="en-US" sz="1400" dirty="0">
                <a:solidFill>
                  <a:srgbClr val="515151"/>
                </a:solidFill>
              </a:rPr>
              <a:t>符号主义即定义不同的规则，让机器能够明白事物间的关系，从而推断出其他更多事物的关系。</a:t>
            </a:r>
            <a:endParaRPr lang="en-US" altLang="zh-CN" sz="1400" dirty="0">
              <a:solidFill>
                <a:srgbClr val="515151"/>
              </a:solidFill>
            </a:endParaRPr>
          </a:p>
        </p:txBody>
      </p:sp>
      <p:sp>
        <p:nvSpPr>
          <p:cNvPr id="20" name="文本框 19">
            <a:extLst>
              <a:ext uri="{FF2B5EF4-FFF2-40B4-BE49-F238E27FC236}">
                <a16:creationId xmlns:a16="http://schemas.microsoft.com/office/drawing/2014/main" id="{1072AA71-C905-269A-2ED9-F73DE4EECDFA}"/>
              </a:ext>
            </a:extLst>
          </p:cNvPr>
          <p:cNvSpPr txBox="1"/>
          <p:nvPr/>
        </p:nvSpPr>
        <p:spPr>
          <a:xfrm>
            <a:off x="6051612" y="3926979"/>
            <a:ext cx="5942120" cy="523220"/>
          </a:xfrm>
          <a:prstGeom prst="rect">
            <a:avLst/>
          </a:prstGeom>
          <a:noFill/>
        </p:spPr>
        <p:txBody>
          <a:bodyPr wrap="square" rtlCol="0">
            <a:spAutoFit/>
          </a:bodyPr>
          <a:lstStyle/>
          <a:p>
            <a:r>
              <a:rPr lang="zh-CN" altLang="en-US" sz="1400" dirty="0">
                <a:solidFill>
                  <a:srgbClr val="515151"/>
                </a:solidFill>
              </a:rPr>
              <a:t>连接主义和行为主义即从数据信息中通过连接的方式或者决策行为的方式构造出规则。</a:t>
            </a:r>
          </a:p>
        </p:txBody>
      </p:sp>
    </p:spTree>
    <p:extLst>
      <p:ext uri="{BB962C8B-B14F-4D97-AF65-F5344CB8AC3E}">
        <p14:creationId xmlns:p14="http://schemas.microsoft.com/office/powerpoint/2010/main" val="48580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C835ED-4D75-69B3-0683-12A5E21A13F6}"/>
              </a:ext>
            </a:extLst>
          </p:cNvPr>
          <p:cNvSpPr txBox="1"/>
          <p:nvPr/>
        </p:nvSpPr>
        <p:spPr>
          <a:xfrm>
            <a:off x="838200" y="258596"/>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1" lang="zh-CN" altLang="en-US" sz="3600" b="1" i="0" u="none" strike="noStrike" kern="1200" cap="none" spc="-151" normalizeH="0" baseline="0" noProof="0" dirty="0">
                <a:ln>
                  <a:noFill/>
                </a:ln>
                <a:solidFill>
                  <a:sysClr val="windowText" lastClr="000000"/>
                </a:solidFill>
                <a:effectLst/>
                <a:uLnTx/>
                <a:uFillTx/>
                <a:latin typeface="Open Sans" panose="020B0606030504020204" pitchFamily="34" charset="0"/>
                <a:ea typeface="等线" panose="02010600030101010101" pitchFamily="2" charset="-122"/>
                <a:cs typeface="Open Sans" panose="020B0606030504020204" pitchFamily="34" charset="0"/>
                <a:sym typeface="Open Sans"/>
              </a:rPr>
              <a:t>单变量线性回归理论推导</a:t>
            </a:r>
            <a:endParaRPr kumimoji="1" lang="zh-CN" altLang="en-US" sz="3600" b="1" i="0" u="none" strike="noStrike" kern="1200" cap="none" spc="-151" normalizeH="0" baseline="0" noProof="0" dirty="0">
              <a:ln>
                <a:noFill/>
              </a:ln>
              <a:solidFill>
                <a:srgbClr val="333F50"/>
              </a:solidFill>
              <a:effectLst/>
              <a:uLnTx/>
              <a:uFillTx/>
              <a:latin typeface="等线" panose="02010600030101010101" pitchFamily="2" charset="-122"/>
              <a:ea typeface="等线" panose="02010600030101010101" pitchFamily="2" charset="-122"/>
              <a:cs typeface="Open Sans"/>
              <a:sym typeface="Open Sans"/>
            </a:endParaRPr>
          </a:p>
        </p:txBody>
      </p:sp>
      <p:grpSp>
        <p:nvGrpSpPr>
          <p:cNvPr id="5" name="Group 4">
            <a:extLst>
              <a:ext uri="{FF2B5EF4-FFF2-40B4-BE49-F238E27FC236}">
                <a16:creationId xmlns:a16="http://schemas.microsoft.com/office/drawing/2014/main" id="{B902EF75-0EBE-7822-2813-28FAA4792F97}"/>
              </a:ext>
            </a:extLst>
          </p:cNvPr>
          <p:cNvGrpSpPr/>
          <p:nvPr/>
        </p:nvGrpSpPr>
        <p:grpSpPr>
          <a:xfrm flipV="1">
            <a:off x="4495799" y="823640"/>
            <a:ext cx="3268133" cy="45727"/>
            <a:chOff x="0" y="0"/>
            <a:chExt cx="2017486" cy="45719"/>
          </a:xfrm>
        </p:grpSpPr>
        <p:sp>
          <p:nvSpPr>
            <p:cNvPr id="6" name="Rectangle 5">
              <a:extLst>
                <a:ext uri="{FF2B5EF4-FFF2-40B4-BE49-F238E27FC236}">
                  <a16:creationId xmlns:a16="http://schemas.microsoft.com/office/drawing/2014/main" id="{4C0AD429-6F82-5754-A098-1F7795172D84}"/>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9EB78A7C-9DFE-5EE5-FC71-FF80320AADD7}"/>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3" name="文本框 2">
            <a:extLst>
              <a:ext uri="{FF2B5EF4-FFF2-40B4-BE49-F238E27FC236}">
                <a16:creationId xmlns:a16="http://schemas.microsoft.com/office/drawing/2014/main" id="{A3DA8B37-BC50-4250-9129-EC28B33613D9}"/>
              </a:ext>
            </a:extLst>
          </p:cNvPr>
          <p:cNvSpPr txBox="1"/>
          <p:nvPr/>
        </p:nvSpPr>
        <p:spPr>
          <a:xfrm>
            <a:off x="488271" y="1044775"/>
            <a:ext cx="11585359" cy="1415772"/>
          </a:xfrm>
          <a:prstGeom prst="rect">
            <a:avLst/>
          </a:prstGeom>
          <a:noFill/>
        </p:spPr>
        <p:txBody>
          <a:bodyPr wrap="square">
            <a:spAutoFit/>
          </a:bodyPr>
          <a:lstStyle/>
          <a:p>
            <a:r>
              <a:rPr lang="zh-CN" altLang="en-US" sz="2000" b="1" dirty="0"/>
              <a:t>梯度下降</a:t>
            </a:r>
            <a:r>
              <a:rPr lang="zh-CN" altLang="en-US" dirty="0"/>
              <a:t>：</a:t>
            </a:r>
            <a:r>
              <a:rPr lang="zh-CN" altLang="en-US" sz="1400" dirty="0"/>
              <a:t>一个用来求函数最小值的算法，我们将使用梯度下降算法来求出代价函数的最小值。</a:t>
            </a:r>
          </a:p>
          <a:p>
            <a:endParaRPr lang="zh-CN" altLang="en-US" dirty="0"/>
          </a:p>
          <a:p>
            <a:r>
              <a:rPr lang="zh-CN" altLang="en-US" sz="1200" dirty="0"/>
              <a:t>梯度下降背后的思想是：开始时我们随机选择一个参数的组合，计算代价函数，然后我们寻找下一个能让代价函数值下降最多的参数组合。我们持续这么做直到到到一个局部最小值，因为我们并没有尝试完所有的参数组合，所以不能确定我们得到的局部最小值是否是全局最小值，选择不同的初始参数组合，可能会找到不同的局部最小值。</a:t>
            </a:r>
            <a:endParaRPr lang="zh-CN" altLang="en-US" dirty="0"/>
          </a:p>
          <a:p>
            <a:endParaRPr lang="en-US" altLang="zh-CN" sz="1200" dirty="0"/>
          </a:p>
          <a:p>
            <a:r>
              <a:rPr lang="en-US" altLang="zh-CN" sz="1200" dirty="0"/>
              <a:t>Tips</a:t>
            </a:r>
            <a:r>
              <a:rPr lang="zh-CN" altLang="en-US" sz="1200" dirty="0"/>
              <a:t>：凸函数具有唯一的一个全局最小值。</a:t>
            </a:r>
          </a:p>
        </p:txBody>
      </p:sp>
      <p:pic>
        <p:nvPicPr>
          <p:cNvPr id="10" name="图片 9">
            <a:extLst>
              <a:ext uri="{FF2B5EF4-FFF2-40B4-BE49-F238E27FC236}">
                <a16:creationId xmlns:a16="http://schemas.microsoft.com/office/drawing/2014/main" id="{D94A8565-99E8-0D24-349D-3092E99B4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41" y="2951316"/>
            <a:ext cx="6810375" cy="3476625"/>
          </a:xfrm>
          <a:prstGeom prst="rect">
            <a:avLst/>
          </a:prstGeom>
        </p:spPr>
      </p:pic>
      <p:sp>
        <p:nvSpPr>
          <p:cNvPr id="12" name="Rectangle 1">
            <a:extLst>
              <a:ext uri="{FF2B5EF4-FFF2-40B4-BE49-F238E27FC236}">
                <a16:creationId xmlns:a16="http://schemas.microsoft.com/office/drawing/2014/main" id="{B2C137D9-D4EC-2339-EEFC-370E07657172}"/>
              </a:ext>
            </a:extLst>
          </p:cNvPr>
          <p:cNvSpPr>
            <a:spLocks noChangeArrowheads="1"/>
          </p:cNvSpPr>
          <p:nvPr/>
        </p:nvSpPr>
        <p:spPr bwMode="auto">
          <a:xfrm>
            <a:off x="7359586" y="2635954"/>
            <a:ext cx="462526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dirty="0">
                <a:latin typeface="+mn-lt"/>
              </a:rPr>
              <a:t>w、b 为要计算的参数，</a:t>
            </a:r>
            <a:endParaRPr lang="en-US" altLang="zh-CN"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dirty="0">
                <a:latin typeface="+mn-lt"/>
              </a:rPr>
              <a:t>α 为步长 ，剩下为代价函数对参数的求导（是下降最快的方向）</a:t>
            </a:r>
            <a:endParaRPr lang="en-US" altLang="zh-CN"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dirty="0">
                <a:latin typeface="+mn-lt"/>
              </a:rPr>
              <a:t>当</a:t>
            </a:r>
            <a:r>
              <a:rPr lang="zh-CN" altLang="en-US" sz="1200" dirty="0">
                <a:latin typeface="+mn-lt"/>
              </a:rPr>
              <a:t>偏</a:t>
            </a:r>
            <a:r>
              <a:rPr lang="zh-CN" altLang="zh-CN" sz="1200" dirty="0">
                <a:latin typeface="+mn-lt"/>
              </a:rPr>
              <a:t>导数为0的时候</a:t>
            </a:r>
            <a:r>
              <a:rPr lang="zh-CN" altLang="en-US" sz="1200" dirty="0">
                <a:latin typeface="+mn-lt"/>
              </a:rPr>
              <a:t>就</a:t>
            </a:r>
            <a:r>
              <a:rPr lang="zh-CN" altLang="zh-CN" sz="1200" dirty="0">
                <a:latin typeface="+mn-lt"/>
              </a:rPr>
              <a:t>到达了代价函数局部最小点。梯度下降完成</a:t>
            </a:r>
            <a:endParaRPr lang="en-US" altLang="zh-CN"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dirty="0">
                <a:latin typeface="+mn-lt"/>
              </a:rPr>
              <a:t>所有参数同步更新，而不是先更新w，再用更新后的w去计算b。</a:t>
            </a:r>
            <a:endParaRPr lang="en-US" altLang="zh-CN"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sz="12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sz="1200" dirty="0">
                <a:latin typeface="+mn-lt"/>
              </a:rPr>
              <a:t>α 过小，计算很慢，α 过大，可能导致函数不收敛甚至发散，就是直接跨过了函数最低点。</a:t>
            </a:r>
          </a:p>
        </p:txBody>
      </p:sp>
      <p:pic>
        <p:nvPicPr>
          <p:cNvPr id="16" name="图片 15">
            <a:extLst>
              <a:ext uri="{FF2B5EF4-FFF2-40B4-BE49-F238E27FC236}">
                <a16:creationId xmlns:a16="http://schemas.microsoft.com/office/drawing/2014/main" id="{20F8738C-6279-E435-0986-649F7A12B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4694" y="4750354"/>
            <a:ext cx="3915051" cy="1943410"/>
          </a:xfrm>
          <a:prstGeom prst="rect">
            <a:avLst/>
          </a:prstGeom>
        </p:spPr>
      </p:pic>
    </p:spTree>
    <p:extLst>
      <p:ext uri="{BB962C8B-B14F-4D97-AF65-F5344CB8AC3E}">
        <p14:creationId xmlns:p14="http://schemas.microsoft.com/office/powerpoint/2010/main" val="4056043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769424E-A007-6740-114E-773CA6256502}"/>
              </a:ext>
            </a:extLst>
          </p:cNvPr>
          <p:cNvSpPr txBox="1"/>
          <p:nvPr/>
        </p:nvSpPr>
        <p:spPr>
          <a:xfrm>
            <a:off x="745723" y="2716568"/>
            <a:ext cx="11105966" cy="923330"/>
          </a:xfrm>
          <a:prstGeom prst="rect">
            <a:avLst/>
          </a:prstGeom>
          <a:noFill/>
        </p:spPr>
        <p:txBody>
          <a:bodyPr wrap="square" rtlCol="0">
            <a:spAutoFit/>
          </a:bodyPr>
          <a:lstStyle/>
          <a:p>
            <a:r>
              <a:rPr lang="zh-CN" altLang="en-US" dirty="0"/>
              <a:t>其他线性模型，树模型，支持向量机，集成模型，聚类模型，降维模型，强化学习模型原理和使用。</a:t>
            </a:r>
            <a:endParaRPr lang="en-US" altLang="zh-CN" dirty="0"/>
          </a:p>
          <a:p>
            <a:endParaRPr lang="en-US" altLang="zh-CN" dirty="0"/>
          </a:p>
          <a:p>
            <a:r>
              <a:rPr lang="zh-CN" altLang="en-US" dirty="0"/>
              <a:t>限于时间和篇幅原因，这里就不介绍了，感兴趣大家可以自行了解。</a:t>
            </a:r>
          </a:p>
        </p:txBody>
      </p:sp>
    </p:spTree>
    <p:extLst>
      <p:ext uri="{BB962C8B-B14F-4D97-AF65-F5344CB8AC3E}">
        <p14:creationId xmlns:p14="http://schemas.microsoft.com/office/powerpoint/2010/main" val="3934980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5D998E2-45E3-4194-5858-0B9C1C528E0C}"/>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机器学习流程</a:t>
            </a:r>
          </a:p>
        </p:txBody>
      </p:sp>
      <p:grpSp>
        <p:nvGrpSpPr>
          <p:cNvPr id="5" name="Group 4">
            <a:extLst>
              <a:ext uri="{FF2B5EF4-FFF2-40B4-BE49-F238E27FC236}">
                <a16:creationId xmlns:a16="http://schemas.microsoft.com/office/drawing/2014/main" id="{197D9667-2E2B-06BA-1E4C-950766339181}"/>
              </a:ext>
            </a:extLst>
          </p:cNvPr>
          <p:cNvGrpSpPr/>
          <p:nvPr/>
        </p:nvGrpSpPr>
        <p:grpSpPr>
          <a:xfrm flipV="1">
            <a:off x="4495799" y="836513"/>
            <a:ext cx="3268133" cy="45727"/>
            <a:chOff x="0" y="0"/>
            <a:chExt cx="2017486" cy="45719"/>
          </a:xfrm>
        </p:grpSpPr>
        <p:sp>
          <p:nvSpPr>
            <p:cNvPr id="6" name="Rectangle 5">
              <a:extLst>
                <a:ext uri="{FF2B5EF4-FFF2-40B4-BE49-F238E27FC236}">
                  <a16:creationId xmlns:a16="http://schemas.microsoft.com/office/drawing/2014/main" id="{8AA4E916-9116-0CBD-21E3-1D42F686E521}"/>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29A4CEDD-0F8B-4B42-8E6D-31BE9A9B720D}"/>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8" name="标题 1">
            <a:extLst>
              <a:ext uri="{FF2B5EF4-FFF2-40B4-BE49-F238E27FC236}">
                <a16:creationId xmlns:a16="http://schemas.microsoft.com/office/drawing/2014/main" id="{828D6CC0-1CE2-4284-192F-F16EA7D22B08}"/>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defRPr/>
            </a:pPr>
            <a:endParaRPr kumimoji="1" lang="zh-CN" altLang="en-US" sz="3600" b="1" i="0" u="none" strike="noStrike" kern="0" cap="none" spc="-151" normalizeH="0" baseline="0" noProof="0" dirty="0">
              <a:ln>
                <a:noFill/>
              </a:ln>
              <a:solidFill>
                <a:srgbClr val="333F50"/>
              </a:solidFill>
              <a:effectLst/>
              <a:uLnTx/>
              <a:uFillTx/>
              <a:latin typeface="微软雅黑" panose="020B0503020204020204" pitchFamily="34" charset="-122"/>
              <a:ea typeface="微软雅黑" panose="020B0503020204020204" pitchFamily="34" charset="-122"/>
              <a:sym typeface="Open Sans"/>
            </a:endParaRPr>
          </a:p>
        </p:txBody>
      </p:sp>
      <p:sp>
        <p:nvSpPr>
          <p:cNvPr id="9" name="Rounded Rectangle 3">
            <a:extLst>
              <a:ext uri="{FF2B5EF4-FFF2-40B4-BE49-F238E27FC236}">
                <a16:creationId xmlns:a16="http://schemas.microsoft.com/office/drawing/2014/main" id="{48F9D490-1017-7463-076E-5F4DEA77464B}"/>
              </a:ext>
            </a:extLst>
          </p:cNvPr>
          <p:cNvSpPr/>
          <p:nvPr/>
        </p:nvSpPr>
        <p:spPr>
          <a:xfrm>
            <a:off x="838200" y="1805243"/>
            <a:ext cx="840827" cy="609600"/>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数据获取</a:t>
            </a:r>
            <a:endParaRPr kumimoji="0" 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0" name="Rounded Rectangle 4">
            <a:extLst>
              <a:ext uri="{FF2B5EF4-FFF2-40B4-BE49-F238E27FC236}">
                <a16:creationId xmlns:a16="http://schemas.microsoft.com/office/drawing/2014/main" id="{8A0E132E-2676-D4AF-5733-0324714ABAC6}"/>
              </a:ext>
            </a:extLst>
          </p:cNvPr>
          <p:cNvSpPr/>
          <p:nvPr/>
        </p:nvSpPr>
        <p:spPr>
          <a:xfrm>
            <a:off x="2170386" y="1805243"/>
            <a:ext cx="840827" cy="609600"/>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lang="zh-CN" altLang="en-US" kern="0" dirty="0">
                <a:solidFill>
                  <a:prstClr val="white"/>
                </a:solidFill>
                <a:latin typeface="微软雅黑" panose="020B0503020204020204" pitchFamily="34" charset="-122"/>
                <a:ea typeface="微软雅黑" panose="020B0503020204020204" pitchFamily="34" charset="-122"/>
              </a:rPr>
              <a:t>预处理</a:t>
            </a:r>
            <a:endParaRPr kumimoji="0" 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1" name="Rounded Rectangle 5">
            <a:extLst>
              <a:ext uri="{FF2B5EF4-FFF2-40B4-BE49-F238E27FC236}">
                <a16:creationId xmlns:a16="http://schemas.microsoft.com/office/drawing/2014/main" id="{21A11C25-97CA-2057-7A91-CB7CD2F56DCC}"/>
              </a:ext>
            </a:extLst>
          </p:cNvPr>
          <p:cNvSpPr/>
          <p:nvPr/>
        </p:nvSpPr>
        <p:spPr>
          <a:xfrm>
            <a:off x="3510454" y="1805243"/>
            <a:ext cx="840827" cy="609600"/>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数据分析</a:t>
            </a:r>
            <a:endParaRPr kumimoji="0" 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2" name="Rounded Rectangle 6">
            <a:extLst>
              <a:ext uri="{FF2B5EF4-FFF2-40B4-BE49-F238E27FC236}">
                <a16:creationId xmlns:a16="http://schemas.microsoft.com/office/drawing/2014/main" id="{50526FA8-7539-50A6-E8A8-2E47354C775F}"/>
              </a:ext>
            </a:extLst>
          </p:cNvPr>
          <p:cNvSpPr/>
          <p:nvPr/>
        </p:nvSpPr>
        <p:spPr>
          <a:xfrm>
            <a:off x="4850522" y="1805243"/>
            <a:ext cx="840827" cy="609600"/>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特征工程</a:t>
            </a:r>
            <a:endParaRPr kumimoji="0" lang="en-US" altLang="zh-CN"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3" name="Rounded Rectangle 7">
            <a:extLst>
              <a:ext uri="{FF2B5EF4-FFF2-40B4-BE49-F238E27FC236}">
                <a16:creationId xmlns:a16="http://schemas.microsoft.com/office/drawing/2014/main" id="{E0D140BE-DAE8-39F2-0DA7-D2834C4EC63B}"/>
              </a:ext>
            </a:extLst>
          </p:cNvPr>
          <p:cNvSpPr/>
          <p:nvPr/>
        </p:nvSpPr>
        <p:spPr>
          <a:xfrm>
            <a:off x="6190590" y="1781075"/>
            <a:ext cx="1308538" cy="609600"/>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选择机器学习模型</a:t>
            </a:r>
            <a:endParaRPr kumimoji="0" 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4" name="Rounded Rectangle 8">
            <a:extLst>
              <a:ext uri="{FF2B5EF4-FFF2-40B4-BE49-F238E27FC236}">
                <a16:creationId xmlns:a16="http://schemas.microsoft.com/office/drawing/2014/main" id="{4ED2DF15-FF6E-729D-6EB9-1CAC379EA2D7}"/>
              </a:ext>
            </a:extLst>
          </p:cNvPr>
          <p:cNvSpPr/>
          <p:nvPr/>
        </p:nvSpPr>
        <p:spPr>
          <a:xfrm>
            <a:off x="7998368" y="836512"/>
            <a:ext cx="825065" cy="609600"/>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模型调参</a:t>
            </a:r>
            <a:endParaRPr kumimoji="0" 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5" name="Rounded Rectangle 9">
            <a:extLst>
              <a:ext uri="{FF2B5EF4-FFF2-40B4-BE49-F238E27FC236}">
                <a16:creationId xmlns:a16="http://schemas.microsoft.com/office/drawing/2014/main" id="{0B4A8FCB-275C-1C79-2BD7-4AA967A45875}"/>
              </a:ext>
            </a:extLst>
          </p:cNvPr>
          <p:cNvSpPr/>
          <p:nvPr/>
        </p:nvSpPr>
        <p:spPr>
          <a:xfrm>
            <a:off x="7998368" y="1781075"/>
            <a:ext cx="825065" cy="609600"/>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模型训练</a:t>
            </a:r>
            <a:endParaRPr kumimoji="0" 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6" name="Rounded Rectangle 10">
            <a:extLst>
              <a:ext uri="{FF2B5EF4-FFF2-40B4-BE49-F238E27FC236}">
                <a16:creationId xmlns:a16="http://schemas.microsoft.com/office/drawing/2014/main" id="{C85A954F-14D0-93F5-153D-90EC7D69FDDF}"/>
              </a:ext>
            </a:extLst>
          </p:cNvPr>
          <p:cNvSpPr/>
          <p:nvPr/>
        </p:nvSpPr>
        <p:spPr>
          <a:xfrm>
            <a:off x="9322673" y="1760054"/>
            <a:ext cx="825065" cy="609600"/>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模型</a:t>
            </a:r>
            <a:r>
              <a:rPr lang="zh-CN" altLang="en-US" kern="0" dirty="0">
                <a:solidFill>
                  <a:prstClr val="white"/>
                </a:solidFill>
                <a:latin typeface="微软雅黑" panose="020B0503020204020204" pitchFamily="34" charset="-122"/>
                <a:ea typeface="微软雅黑" panose="020B0503020204020204" pitchFamily="34" charset="-122"/>
              </a:rPr>
              <a:t>评价</a:t>
            </a:r>
            <a:endParaRPr kumimoji="0" 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7" name="Right Arrow 11">
            <a:extLst>
              <a:ext uri="{FF2B5EF4-FFF2-40B4-BE49-F238E27FC236}">
                <a16:creationId xmlns:a16="http://schemas.microsoft.com/office/drawing/2014/main" id="{178A7146-0A7C-B38C-2832-E5BCEB9E226F}"/>
              </a:ext>
            </a:extLst>
          </p:cNvPr>
          <p:cNvSpPr/>
          <p:nvPr/>
        </p:nvSpPr>
        <p:spPr>
          <a:xfrm>
            <a:off x="1815660" y="2085875"/>
            <a:ext cx="262759" cy="118761"/>
          </a:xfrm>
          <a:prstGeom prst="rightArrow">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8" name="Right Arrow 16">
            <a:extLst>
              <a:ext uri="{FF2B5EF4-FFF2-40B4-BE49-F238E27FC236}">
                <a16:creationId xmlns:a16="http://schemas.microsoft.com/office/drawing/2014/main" id="{6229D95A-2102-1349-85E7-37CE6B4FDDD8}"/>
              </a:ext>
            </a:extLst>
          </p:cNvPr>
          <p:cNvSpPr/>
          <p:nvPr/>
        </p:nvSpPr>
        <p:spPr>
          <a:xfrm>
            <a:off x="3092670" y="2085874"/>
            <a:ext cx="262759" cy="118761"/>
          </a:xfrm>
          <a:prstGeom prst="rightArrow">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Right Arrow 17">
            <a:extLst>
              <a:ext uri="{FF2B5EF4-FFF2-40B4-BE49-F238E27FC236}">
                <a16:creationId xmlns:a16="http://schemas.microsoft.com/office/drawing/2014/main" id="{E01BC771-FFBD-5EEF-0416-AD12CA71416A}"/>
              </a:ext>
            </a:extLst>
          </p:cNvPr>
          <p:cNvSpPr/>
          <p:nvPr/>
        </p:nvSpPr>
        <p:spPr>
          <a:xfrm>
            <a:off x="4495799" y="2045407"/>
            <a:ext cx="262759" cy="118761"/>
          </a:xfrm>
          <a:prstGeom prst="rightArrow">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Right Arrow 18">
            <a:extLst>
              <a:ext uri="{FF2B5EF4-FFF2-40B4-BE49-F238E27FC236}">
                <a16:creationId xmlns:a16="http://schemas.microsoft.com/office/drawing/2014/main" id="{102784AF-224E-53D0-D46B-83E0413A5C5A}"/>
              </a:ext>
            </a:extLst>
          </p:cNvPr>
          <p:cNvSpPr/>
          <p:nvPr/>
        </p:nvSpPr>
        <p:spPr>
          <a:xfrm>
            <a:off x="5835867" y="2028602"/>
            <a:ext cx="262759" cy="118761"/>
          </a:xfrm>
          <a:prstGeom prst="rightArrow">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 name="Right Arrow 19">
            <a:extLst>
              <a:ext uri="{FF2B5EF4-FFF2-40B4-BE49-F238E27FC236}">
                <a16:creationId xmlns:a16="http://schemas.microsoft.com/office/drawing/2014/main" id="{E09B12E1-BD3A-BAEC-28B1-5EB0804EA9A4}"/>
              </a:ext>
            </a:extLst>
          </p:cNvPr>
          <p:cNvSpPr/>
          <p:nvPr/>
        </p:nvSpPr>
        <p:spPr>
          <a:xfrm>
            <a:off x="7617368" y="2064854"/>
            <a:ext cx="262759" cy="118761"/>
          </a:xfrm>
          <a:prstGeom prst="rightArrow">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Right Arrow 20">
            <a:extLst>
              <a:ext uri="{FF2B5EF4-FFF2-40B4-BE49-F238E27FC236}">
                <a16:creationId xmlns:a16="http://schemas.microsoft.com/office/drawing/2014/main" id="{C2B56FCC-8538-6C34-811D-DA6A22355A82}"/>
              </a:ext>
            </a:extLst>
          </p:cNvPr>
          <p:cNvSpPr/>
          <p:nvPr/>
        </p:nvSpPr>
        <p:spPr>
          <a:xfrm>
            <a:off x="8915396" y="2050662"/>
            <a:ext cx="262759" cy="118761"/>
          </a:xfrm>
          <a:prstGeom prst="rightArrow">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3" name="Right Arrow 23">
            <a:extLst>
              <a:ext uri="{FF2B5EF4-FFF2-40B4-BE49-F238E27FC236}">
                <a16:creationId xmlns:a16="http://schemas.microsoft.com/office/drawing/2014/main" id="{A9195E6D-91C4-C09B-CC55-990BAE713084}"/>
              </a:ext>
            </a:extLst>
          </p:cNvPr>
          <p:cNvSpPr/>
          <p:nvPr/>
        </p:nvSpPr>
        <p:spPr>
          <a:xfrm rot="5400000">
            <a:off x="8410379" y="1569294"/>
            <a:ext cx="262759" cy="118761"/>
          </a:xfrm>
          <a:prstGeom prst="rightArrow">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4" name="Right Arrow 24">
            <a:extLst>
              <a:ext uri="{FF2B5EF4-FFF2-40B4-BE49-F238E27FC236}">
                <a16:creationId xmlns:a16="http://schemas.microsoft.com/office/drawing/2014/main" id="{5C62619E-4EA2-65AE-D536-19D1A34F0A97}"/>
              </a:ext>
            </a:extLst>
          </p:cNvPr>
          <p:cNvSpPr/>
          <p:nvPr/>
        </p:nvSpPr>
        <p:spPr>
          <a:xfrm rot="16200000">
            <a:off x="8160760" y="1585580"/>
            <a:ext cx="262759" cy="118761"/>
          </a:xfrm>
          <a:prstGeom prst="rightArrow">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DAD887BA-30E2-6377-4DD7-099B6B26B029}"/>
              </a:ext>
            </a:extLst>
          </p:cNvPr>
          <p:cNvSpPr/>
          <p:nvPr/>
        </p:nvSpPr>
        <p:spPr>
          <a:xfrm>
            <a:off x="1114085" y="2652465"/>
            <a:ext cx="10980748" cy="3367397"/>
          </a:xfrm>
          <a:prstGeom prst="rect">
            <a:avLst/>
          </a:prstGeom>
        </p:spPr>
        <p:txBody>
          <a:bodyPr wrap="square">
            <a:spAutoFit/>
          </a:bodyPr>
          <a:lstStyle/>
          <a:p>
            <a:pPr>
              <a:lnSpc>
                <a:spcPct val="150000"/>
              </a:lnSpc>
            </a:pPr>
            <a:r>
              <a:rPr lang="zh-CN" altLang="en-US"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我们在</a:t>
            </a:r>
            <a:r>
              <a:rPr lang="zh-CN" altLang="en-US" b="1"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拿到一个机器学习问题之后，要做的第一件事就是制作出我们的机器学习项目清单</a:t>
            </a:r>
            <a:r>
              <a:rPr lang="zh-CN" altLang="en-US"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1</a:t>
            </a:r>
            <a:r>
              <a:rPr lang="zh-CN" altLang="en-US"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、数据预处理</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2</a:t>
            </a:r>
            <a:r>
              <a:rPr lang="zh-CN" altLang="en-US"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、探索性数据分析</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3</a:t>
            </a:r>
            <a:r>
              <a:rPr lang="zh-CN" altLang="en-US"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、特征工程，实际工作量的</a:t>
            </a:r>
            <a:r>
              <a:rPr lang="en-US" altLang="zh-CN"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60%-80%</a:t>
            </a:r>
            <a:endParaRPr lang="zh-CN" altLang="en-US" dirty="0">
              <a:solidFill>
                <a:srgbClr val="000000"/>
              </a:solidFill>
              <a:latin typeface="微软雅黑" panose="020B0503020204020204" pitchFamily="34" charset="-122"/>
              <a:ea typeface="微软雅黑" panose="020B0503020204020204" pitchFamily="34" charset="-122"/>
              <a:cs typeface="Open Sans" panose="020B0606030504020204" pitchFamily="34" charset="0"/>
            </a:endParaRP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4</a:t>
            </a:r>
            <a:r>
              <a:rPr lang="zh-CN" altLang="en-US"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、基于性能指标比较几种机器学习模型</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5</a:t>
            </a:r>
            <a:r>
              <a:rPr lang="zh-CN" altLang="en-US"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、对最佳模型执行超参数调整</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6</a:t>
            </a:r>
            <a:r>
              <a:rPr lang="zh-CN" altLang="en-US"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、在测试集上评估最佳模型</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8</a:t>
            </a:r>
            <a:r>
              <a:rPr lang="zh-CN" altLang="en-US" dirty="0">
                <a:solidFill>
                  <a:srgbClr val="000000"/>
                </a:solidFill>
                <a:latin typeface="微软雅黑" panose="020B0503020204020204" pitchFamily="34" charset="-122"/>
                <a:ea typeface="微软雅黑" panose="020B0503020204020204" pitchFamily="34" charset="-122"/>
                <a:cs typeface="Open Sans" panose="020B0606030504020204" pitchFamily="34" charset="0"/>
              </a:rPr>
              <a:t>、模型部署或者预测出结果数据</a:t>
            </a:r>
          </a:p>
        </p:txBody>
      </p:sp>
      <p:sp>
        <p:nvSpPr>
          <p:cNvPr id="2" name="Rounded Rectangle 10">
            <a:extLst>
              <a:ext uri="{FF2B5EF4-FFF2-40B4-BE49-F238E27FC236}">
                <a16:creationId xmlns:a16="http://schemas.microsoft.com/office/drawing/2014/main" id="{8D11AE00-0646-45AE-583C-14E60EAA4AC6}"/>
              </a:ext>
            </a:extLst>
          </p:cNvPr>
          <p:cNvSpPr/>
          <p:nvPr/>
        </p:nvSpPr>
        <p:spPr>
          <a:xfrm>
            <a:off x="10646978" y="1759144"/>
            <a:ext cx="825065" cy="609600"/>
          </a:xfrm>
          <a:prstGeom prst="round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模型部署</a:t>
            </a:r>
            <a:endParaRPr kumimoji="0" lang="en-US" sz="18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3" name="Right Arrow 20">
            <a:extLst>
              <a:ext uri="{FF2B5EF4-FFF2-40B4-BE49-F238E27FC236}">
                <a16:creationId xmlns:a16="http://schemas.microsoft.com/office/drawing/2014/main" id="{56138CE2-A922-1575-5647-328B059A47BE}"/>
              </a:ext>
            </a:extLst>
          </p:cNvPr>
          <p:cNvSpPr/>
          <p:nvPr/>
        </p:nvSpPr>
        <p:spPr>
          <a:xfrm>
            <a:off x="10239701" y="2049752"/>
            <a:ext cx="262759" cy="118761"/>
          </a:xfrm>
          <a:prstGeom prst="rightArrow">
            <a:avLst/>
          </a:prstGeom>
          <a:solidFill>
            <a:srgbClr val="70AD47"/>
          </a:solidFill>
          <a:ln w="12700" cap="flat" cmpd="sng" algn="ctr">
            <a:solidFill>
              <a:srgbClr val="70AD47">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050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74E7CEC-C71B-CD0C-A31F-EBBE83D8F3CB}"/>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数据预处理</a:t>
            </a:r>
          </a:p>
        </p:txBody>
      </p:sp>
      <p:grpSp>
        <p:nvGrpSpPr>
          <p:cNvPr id="5" name="Group 4">
            <a:extLst>
              <a:ext uri="{FF2B5EF4-FFF2-40B4-BE49-F238E27FC236}">
                <a16:creationId xmlns:a16="http://schemas.microsoft.com/office/drawing/2014/main" id="{6281EED3-3BCB-6F98-5E5C-0FB843347389}"/>
              </a:ext>
            </a:extLst>
          </p:cNvPr>
          <p:cNvGrpSpPr/>
          <p:nvPr/>
        </p:nvGrpSpPr>
        <p:grpSpPr>
          <a:xfrm flipV="1">
            <a:off x="4495799" y="836513"/>
            <a:ext cx="3268133" cy="45727"/>
            <a:chOff x="0" y="0"/>
            <a:chExt cx="2017486" cy="45719"/>
          </a:xfrm>
        </p:grpSpPr>
        <p:sp>
          <p:nvSpPr>
            <p:cNvPr id="6" name="Rectangle 5">
              <a:extLst>
                <a:ext uri="{FF2B5EF4-FFF2-40B4-BE49-F238E27FC236}">
                  <a16:creationId xmlns:a16="http://schemas.microsoft.com/office/drawing/2014/main" id="{E7A8D422-266D-4746-F6C5-CB0E822386C3}"/>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45F6FFF2-6AB8-1F0B-82BA-CF1E1C759F0E}"/>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8" name="标题 1">
            <a:extLst>
              <a:ext uri="{FF2B5EF4-FFF2-40B4-BE49-F238E27FC236}">
                <a16:creationId xmlns:a16="http://schemas.microsoft.com/office/drawing/2014/main" id="{8622ADE6-6D6D-1F68-D980-044FE239C200}"/>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defRPr/>
            </a:pPr>
            <a:endParaRPr kumimoji="1" lang="zh-CN" altLang="en-US" sz="3600" b="1" i="0" u="none" strike="noStrike" kern="0" cap="none" spc="-151" normalizeH="0" baseline="0" noProof="0" dirty="0">
              <a:ln>
                <a:noFill/>
              </a:ln>
              <a:solidFill>
                <a:srgbClr val="333F50"/>
              </a:solidFill>
              <a:effectLst/>
              <a:uLnTx/>
              <a:uFillTx/>
              <a:latin typeface="微软雅黑" panose="020B0503020204020204" pitchFamily="34" charset="-122"/>
              <a:ea typeface="微软雅黑" panose="020B0503020204020204" pitchFamily="34" charset="-122"/>
              <a:sym typeface="Open Sans"/>
            </a:endParaRPr>
          </a:p>
        </p:txBody>
      </p:sp>
      <p:sp>
        <p:nvSpPr>
          <p:cNvPr id="9" name="文本框 8">
            <a:extLst>
              <a:ext uri="{FF2B5EF4-FFF2-40B4-BE49-F238E27FC236}">
                <a16:creationId xmlns:a16="http://schemas.microsoft.com/office/drawing/2014/main" id="{1293EB56-6974-754D-3E36-D8585E42B8BD}"/>
              </a:ext>
            </a:extLst>
          </p:cNvPr>
          <p:cNvSpPr txBox="1"/>
          <p:nvPr/>
        </p:nvSpPr>
        <p:spPr>
          <a:xfrm>
            <a:off x="544867" y="1028343"/>
            <a:ext cx="11102266" cy="5355312"/>
          </a:xfrm>
          <a:prstGeom prst="rect">
            <a:avLst/>
          </a:prstGeom>
          <a:noFill/>
        </p:spPr>
        <p:txBody>
          <a:bodyPr wrap="square" rtlCol="0">
            <a:spAutoFit/>
          </a:bodyPr>
          <a:lstStyle/>
          <a:p>
            <a:r>
              <a:rPr lang="zh-CN" altLang="en-US" dirty="0"/>
              <a:t>数据预处理目的：清洗错误数据，整理数据格式。</a:t>
            </a:r>
            <a:endParaRPr lang="en-US" altLang="zh-CN" dirty="0"/>
          </a:p>
          <a:p>
            <a:endParaRPr lang="en-US" altLang="zh-CN" dirty="0"/>
          </a:p>
          <a:p>
            <a:r>
              <a:rPr lang="zh-CN" altLang="en-US" dirty="0"/>
              <a:t>数据预处理操作：处理单一值、重复值、缺失值、异常值数据，对时间特征、字符串特征等进行变换处理。</a:t>
            </a:r>
            <a:endParaRPr lang="en-US" altLang="zh-CN" dirty="0"/>
          </a:p>
          <a:p>
            <a:endParaRPr lang="en-US" altLang="zh-CN" dirty="0"/>
          </a:p>
          <a:p>
            <a:endParaRPr lang="en-US" altLang="zh-CN" dirty="0"/>
          </a:p>
          <a:p>
            <a:endParaRPr lang="en-US" altLang="zh-CN" dirty="0"/>
          </a:p>
          <a:p>
            <a:r>
              <a:rPr lang="zh-CN" altLang="en-US" dirty="0">
                <a:solidFill>
                  <a:srgbClr val="00B050"/>
                </a:solidFill>
              </a:rPr>
              <a:t>以处理缺失值为例</a:t>
            </a:r>
            <a:r>
              <a:rPr lang="zh-CN" altLang="en-US" dirty="0"/>
              <a:t>，处理缺失值的方法包括：</a:t>
            </a:r>
            <a:endParaRPr lang="en-US" altLang="zh-CN" dirty="0"/>
          </a:p>
          <a:p>
            <a:endParaRPr lang="en-US" altLang="zh-CN" dirty="0"/>
          </a:p>
          <a:p>
            <a:r>
              <a:rPr lang="en-US" altLang="zh-CN" sz="1200" dirty="0"/>
              <a:t>1</a:t>
            </a:r>
            <a:r>
              <a:rPr lang="zh-CN" altLang="en-US" sz="1200" dirty="0"/>
              <a:t>、不进行处理：当缺失值较少，模型又可以自行处理缺失值的时候，可以不进行处理。</a:t>
            </a:r>
            <a:endParaRPr lang="en-US" altLang="zh-CN" sz="1200" dirty="0"/>
          </a:p>
          <a:p>
            <a:r>
              <a:rPr lang="en-US" altLang="zh-CN" sz="1200" dirty="0"/>
              <a:t>2</a:t>
            </a:r>
            <a:r>
              <a:rPr lang="zh-CN" altLang="en-US" sz="1200" dirty="0"/>
              <a:t>、缺失值删除：缺失比例超过</a:t>
            </a:r>
            <a:r>
              <a:rPr lang="en-US" altLang="zh-CN" sz="1200" dirty="0"/>
              <a:t>60%-90%</a:t>
            </a:r>
            <a:r>
              <a:rPr lang="zh-CN" altLang="en-US" sz="1200" dirty="0"/>
              <a:t>的特征，考虑直接删除掉，因为其中的信息一般很少。</a:t>
            </a:r>
            <a:endParaRPr lang="en-US" altLang="zh-CN" sz="1200" dirty="0"/>
          </a:p>
          <a:p>
            <a:r>
              <a:rPr lang="en-US" altLang="zh-CN" sz="1200" dirty="0"/>
              <a:t>3</a:t>
            </a:r>
            <a:r>
              <a:rPr lang="zh-CN" altLang="en-US" sz="1200" dirty="0"/>
              <a:t>、缺失值删除：大量样本中，少量带缺失值的行，直接删除这些样本数据。</a:t>
            </a:r>
            <a:endParaRPr lang="en-US" altLang="zh-CN" sz="1200" dirty="0"/>
          </a:p>
          <a:p>
            <a:r>
              <a:rPr lang="en-US" altLang="zh-CN" sz="1200" dirty="0"/>
              <a:t>4</a:t>
            </a:r>
            <a:r>
              <a:rPr lang="zh-CN" altLang="en-US" sz="1200" dirty="0"/>
              <a:t>、缺失值填充：这也是最常用的处理缺失值的方法，根据场景和特征重要性的不同，可以采用固定值填充，均值、中位数、众数填充，插值填充、使用模型预测缺失值填充、使用</a:t>
            </a:r>
            <a:r>
              <a:rPr lang="en-US" altLang="zh-CN" sz="1200" dirty="0"/>
              <a:t>KNNImputer</a:t>
            </a:r>
            <a:r>
              <a:rPr lang="zh-CN" altLang="en-US" sz="1200" dirty="0"/>
              <a:t>填充。</a:t>
            </a:r>
            <a:endParaRPr lang="en-US" altLang="zh-CN" sz="1200" dirty="0"/>
          </a:p>
          <a:p>
            <a:r>
              <a:rPr lang="en-US" altLang="zh-CN" sz="1200" dirty="0"/>
              <a:t>5</a:t>
            </a:r>
            <a:r>
              <a:rPr lang="zh-CN" altLang="en-US" sz="1200" dirty="0"/>
              <a:t>、缺失值有意义：有些数据的缺失值不是失误造成的，而是有具体的业务含义。如用户</a:t>
            </a:r>
            <a:r>
              <a:rPr lang="en-US" altLang="zh-CN" sz="1200" dirty="0"/>
              <a:t>id</a:t>
            </a:r>
            <a:r>
              <a:rPr lang="zh-CN" altLang="en-US" sz="1200" dirty="0"/>
              <a:t>是否缺失代表了该用户是否登录。可以根据业务意义进行处理。</a:t>
            </a:r>
            <a:endParaRPr lang="en-US" altLang="zh-CN" sz="1200" dirty="0"/>
          </a:p>
          <a:p>
            <a:endParaRPr lang="en-US" altLang="zh-CN" dirty="0"/>
          </a:p>
          <a:p>
            <a:endParaRPr lang="en-US" altLang="zh-CN" dirty="0"/>
          </a:p>
          <a:p>
            <a:endParaRPr lang="en-US" altLang="zh-CN" dirty="0"/>
          </a:p>
          <a:p>
            <a:r>
              <a:rPr lang="zh-CN" altLang="en-US" dirty="0"/>
              <a:t>以缺失值填充固定值为例，示例代码如下：</a:t>
            </a:r>
            <a:endParaRPr lang="en-US" altLang="zh-CN" dirty="0"/>
          </a:p>
          <a:p>
            <a:endParaRPr lang="en-US" altLang="zh-CN" dirty="0"/>
          </a:p>
          <a:p>
            <a:r>
              <a:rPr lang="en-US" altLang="zh-CN" sz="1200" dirty="0"/>
              <a:t>from sklearn.impute import SimpleImputer</a:t>
            </a:r>
          </a:p>
          <a:p>
            <a:r>
              <a:rPr lang="en-US" altLang="zh-CN" sz="1200" dirty="0"/>
              <a:t>imp = SimpleImputer(strategy="constant",fill_value=0)</a:t>
            </a:r>
          </a:p>
          <a:p>
            <a:r>
              <a:rPr lang="en-US" altLang="zh-CN" sz="1200" dirty="0"/>
              <a:t>imp = imp.fit_transform(Age)</a:t>
            </a:r>
          </a:p>
        </p:txBody>
      </p:sp>
    </p:spTree>
    <p:extLst>
      <p:ext uri="{BB962C8B-B14F-4D97-AF65-F5344CB8AC3E}">
        <p14:creationId xmlns:p14="http://schemas.microsoft.com/office/powerpoint/2010/main" val="425694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66EEDFD-7E48-7494-0EAE-96B7063DD583}"/>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数据探索性分析</a:t>
            </a:r>
          </a:p>
        </p:txBody>
      </p:sp>
      <p:grpSp>
        <p:nvGrpSpPr>
          <p:cNvPr id="5" name="Group 4">
            <a:extLst>
              <a:ext uri="{FF2B5EF4-FFF2-40B4-BE49-F238E27FC236}">
                <a16:creationId xmlns:a16="http://schemas.microsoft.com/office/drawing/2014/main" id="{18786B25-49D4-19E9-F0A8-BE4052EB4530}"/>
              </a:ext>
            </a:extLst>
          </p:cNvPr>
          <p:cNvGrpSpPr/>
          <p:nvPr/>
        </p:nvGrpSpPr>
        <p:grpSpPr>
          <a:xfrm flipV="1">
            <a:off x="4495799" y="836513"/>
            <a:ext cx="3268133" cy="45727"/>
            <a:chOff x="0" y="0"/>
            <a:chExt cx="2017486" cy="45719"/>
          </a:xfrm>
        </p:grpSpPr>
        <p:sp>
          <p:nvSpPr>
            <p:cNvPr id="6" name="Rectangle 5">
              <a:extLst>
                <a:ext uri="{FF2B5EF4-FFF2-40B4-BE49-F238E27FC236}">
                  <a16:creationId xmlns:a16="http://schemas.microsoft.com/office/drawing/2014/main" id="{83A186BC-927C-F3EA-4092-A0AB00EA29EA}"/>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87EFAD49-5FE7-6D79-B939-17B0E449D663}"/>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8" name="标题 1">
            <a:extLst>
              <a:ext uri="{FF2B5EF4-FFF2-40B4-BE49-F238E27FC236}">
                <a16:creationId xmlns:a16="http://schemas.microsoft.com/office/drawing/2014/main" id="{3385AA82-56B6-2300-F110-C99498CE91B0}"/>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defRPr/>
            </a:pPr>
            <a:endParaRPr kumimoji="1" lang="zh-CN" altLang="en-US" sz="3600" b="1" i="0" u="none" strike="noStrike" kern="0" cap="none" spc="-151" normalizeH="0" baseline="0" noProof="0" dirty="0">
              <a:ln>
                <a:noFill/>
              </a:ln>
              <a:solidFill>
                <a:srgbClr val="333F50"/>
              </a:solidFill>
              <a:effectLst/>
              <a:uLnTx/>
              <a:uFillTx/>
              <a:latin typeface="微软雅黑" panose="020B0503020204020204" pitchFamily="34" charset="-122"/>
              <a:ea typeface="微软雅黑" panose="020B0503020204020204" pitchFamily="34" charset="-122"/>
              <a:sym typeface="Open Sans"/>
            </a:endParaRPr>
          </a:p>
        </p:txBody>
      </p:sp>
      <p:sp>
        <p:nvSpPr>
          <p:cNvPr id="9" name="文本框 8">
            <a:extLst>
              <a:ext uri="{FF2B5EF4-FFF2-40B4-BE49-F238E27FC236}">
                <a16:creationId xmlns:a16="http://schemas.microsoft.com/office/drawing/2014/main" id="{CD988E49-FA0A-5FE6-0BA4-78103C39146A}"/>
              </a:ext>
            </a:extLst>
          </p:cNvPr>
          <p:cNvSpPr txBox="1"/>
          <p:nvPr/>
        </p:nvSpPr>
        <p:spPr>
          <a:xfrm>
            <a:off x="624498" y="1146055"/>
            <a:ext cx="10943003" cy="3600986"/>
          </a:xfrm>
          <a:prstGeom prst="rect">
            <a:avLst/>
          </a:prstGeom>
          <a:noFill/>
        </p:spPr>
        <p:txBody>
          <a:bodyPr wrap="square" rtlCol="0">
            <a:spAutoFit/>
          </a:bodyPr>
          <a:lstStyle/>
          <a:p>
            <a:r>
              <a:rPr lang="en-US" altLang="zh-CN" sz="1200" b="0" i="0" dirty="0">
                <a:solidFill>
                  <a:srgbClr val="121212"/>
                </a:solidFill>
                <a:effectLst/>
                <a:latin typeface="-apple-system"/>
              </a:rPr>
              <a:t>EDA</a:t>
            </a:r>
            <a:r>
              <a:rPr lang="zh-CN" altLang="en-US" sz="1200" b="0" i="0" dirty="0">
                <a:solidFill>
                  <a:srgbClr val="121212"/>
                </a:solidFill>
                <a:effectLst/>
                <a:latin typeface="-apple-system"/>
              </a:rPr>
              <a:t>作用：通过了解数据集，了解变量间的相互关系以及变量与预测值之间的关系，从而帮助我们后期更好地进行特征工程和建立模型</a:t>
            </a:r>
            <a:endParaRPr lang="en-US" altLang="zh-CN" sz="1200" b="0" i="0" dirty="0">
              <a:solidFill>
                <a:srgbClr val="121212"/>
              </a:solidFill>
              <a:effectLst/>
              <a:latin typeface="-apple-system"/>
            </a:endParaRPr>
          </a:p>
          <a:p>
            <a:endParaRPr lang="en-US" altLang="zh-CN" sz="1200" dirty="0">
              <a:solidFill>
                <a:srgbClr val="121212"/>
              </a:solidFill>
              <a:latin typeface="-apple-system"/>
            </a:endParaRPr>
          </a:p>
          <a:p>
            <a:endParaRPr lang="en-US" altLang="zh-CN" sz="1200" dirty="0">
              <a:solidFill>
                <a:srgbClr val="121212"/>
              </a:solidFill>
              <a:latin typeface="-apple-system"/>
            </a:endParaRPr>
          </a:p>
          <a:p>
            <a:r>
              <a:rPr lang="en-US" altLang="zh-CN" sz="1200" b="0" i="0" dirty="0">
                <a:solidFill>
                  <a:srgbClr val="121212"/>
                </a:solidFill>
                <a:effectLst/>
                <a:latin typeface="-apple-system"/>
              </a:rPr>
              <a:t>EDA</a:t>
            </a:r>
            <a:r>
              <a:rPr lang="zh-CN" altLang="en-US" sz="1200" b="0" i="0" dirty="0">
                <a:solidFill>
                  <a:srgbClr val="121212"/>
                </a:solidFill>
                <a:effectLst/>
                <a:latin typeface="-apple-system"/>
              </a:rPr>
              <a:t>包括：对数据集大小、数据量、特征数量，特征数据类型、数据值等基本信息的查看，也有正负样本比、特征值频度统计、特征统计指标，特征数据分布、特征间相关性、特征与</a:t>
            </a:r>
            <a:r>
              <a:rPr lang="en-US" altLang="zh-CN" sz="1200" b="0" i="0" dirty="0">
                <a:solidFill>
                  <a:srgbClr val="121212"/>
                </a:solidFill>
                <a:effectLst/>
                <a:latin typeface="-apple-system"/>
              </a:rPr>
              <a:t>label</a:t>
            </a:r>
            <a:r>
              <a:rPr lang="zh-CN" altLang="en-US" sz="1200" b="0" i="0" dirty="0">
                <a:solidFill>
                  <a:srgbClr val="121212"/>
                </a:solidFill>
                <a:effectLst/>
                <a:latin typeface="-apple-system"/>
              </a:rPr>
              <a:t>相关性等复杂指标的查看。</a:t>
            </a:r>
            <a:endParaRPr lang="en-US" altLang="zh-CN" sz="1200" b="0" i="0" dirty="0">
              <a:solidFill>
                <a:srgbClr val="121212"/>
              </a:solidFill>
              <a:effectLst/>
              <a:latin typeface="-apple-system"/>
            </a:endParaRPr>
          </a:p>
          <a:p>
            <a:endParaRPr lang="en-US" altLang="zh-CN" sz="1200" dirty="0">
              <a:solidFill>
                <a:srgbClr val="121212"/>
              </a:solidFill>
              <a:latin typeface="-apple-system"/>
            </a:endParaRPr>
          </a:p>
          <a:p>
            <a:endParaRPr lang="en-US" altLang="zh-CN" sz="1200" dirty="0">
              <a:solidFill>
                <a:srgbClr val="121212"/>
              </a:solidFill>
              <a:latin typeface="-apple-system"/>
            </a:endParaRPr>
          </a:p>
          <a:p>
            <a:r>
              <a:rPr lang="zh-CN" altLang="en-US" sz="1200" dirty="0">
                <a:solidFill>
                  <a:srgbClr val="121212"/>
                </a:solidFill>
                <a:latin typeface="-apple-system"/>
              </a:rPr>
              <a:t>探索性数据分析可以通过打印统计值，画图，打印统计表等多种方式帮助我们更好的理解数据。</a:t>
            </a:r>
            <a:endParaRPr lang="en-US" altLang="zh-CN" sz="1200" dirty="0">
              <a:solidFill>
                <a:srgbClr val="121212"/>
              </a:solidFill>
              <a:latin typeface="-apple-system"/>
            </a:endParaRPr>
          </a:p>
          <a:p>
            <a:endParaRPr lang="en-US" altLang="zh-CN" sz="1200" dirty="0">
              <a:solidFill>
                <a:srgbClr val="121212"/>
              </a:solidFill>
              <a:latin typeface="-apple-system"/>
            </a:endParaRPr>
          </a:p>
          <a:p>
            <a:endParaRPr lang="en-US" altLang="zh-CN" sz="1200" dirty="0">
              <a:solidFill>
                <a:srgbClr val="121212"/>
              </a:solidFill>
              <a:latin typeface="-apple-system"/>
            </a:endParaRPr>
          </a:p>
          <a:p>
            <a:endParaRPr lang="en-US" altLang="zh-CN" sz="1200" dirty="0">
              <a:solidFill>
                <a:srgbClr val="121212"/>
              </a:solidFill>
              <a:latin typeface="-apple-system"/>
            </a:endParaRPr>
          </a:p>
          <a:p>
            <a:r>
              <a:rPr lang="zh-CN" altLang="en-US" sz="1200" dirty="0">
                <a:solidFill>
                  <a:srgbClr val="00B050"/>
                </a:solidFill>
                <a:latin typeface="-apple-system"/>
              </a:rPr>
              <a:t>以查看特征间相关性为例：</a:t>
            </a:r>
            <a:endParaRPr lang="en-US" altLang="zh-CN" sz="1200" dirty="0">
              <a:solidFill>
                <a:srgbClr val="00B050"/>
              </a:solidFill>
              <a:latin typeface="-apple-system"/>
            </a:endParaRPr>
          </a:p>
          <a:p>
            <a:endParaRPr lang="en-US" altLang="zh-CN" sz="1200" dirty="0">
              <a:solidFill>
                <a:srgbClr val="121212"/>
              </a:solidFill>
              <a:latin typeface="-apple-system"/>
            </a:endParaRPr>
          </a:p>
          <a:p>
            <a:endParaRPr lang="en-US" altLang="zh-CN" sz="1200" dirty="0">
              <a:solidFill>
                <a:srgbClr val="121212"/>
              </a:solidFill>
              <a:latin typeface="-apple-system"/>
            </a:endParaRPr>
          </a:p>
          <a:p>
            <a:endParaRPr lang="en-US" altLang="zh-CN" sz="1200" dirty="0">
              <a:solidFill>
                <a:srgbClr val="121212"/>
              </a:solidFill>
              <a:latin typeface="-apple-system"/>
            </a:endParaRPr>
          </a:p>
          <a:p>
            <a:endParaRPr lang="en-US" altLang="zh-CN" sz="1200" dirty="0">
              <a:solidFill>
                <a:srgbClr val="121212"/>
              </a:solidFill>
              <a:latin typeface="-apple-system"/>
            </a:endParaRPr>
          </a:p>
          <a:p>
            <a:endParaRPr lang="en-US" altLang="zh-CN" sz="1200" dirty="0">
              <a:solidFill>
                <a:srgbClr val="121212"/>
              </a:solidFill>
              <a:latin typeface="-apple-system"/>
            </a:endParaRPr>
          </a:p>
          <a:p>
            <a:endParaRPr lang="en-US" altLang="zh-CN" sz="1200" dirty="0">
              <a:solidFill>
                <a:srgbClr val="121212"/>
              </a:solidFill>
              <a:latin typeface="-apple-system"/>
            </a:endParaRPr>
          </a:p>
          <a:p>
            <a:endParaRPr lang="zh-CN" altLang="en-US" sz="1200" dirty="0"/>
          </a:p>
        </p:txBody>
      </p:sp>
      <p:pic>
        <p:nvPicPr>
          <p:cNvPr id="3" name="图片 2">
            <a:extLst>
              <a:ext uri="{FF2B5EF4-FFF2-40B4-BE49-F238E27FC236}">
                <a16:creationId xmlns:a16="http://schemas.microsoft.com/office/drawing/2014/main" id="{37100892-9669-3B6D-A498-AF01ED2A7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366" y="3952440"/>
            <a:ext cx="6905036" cy="1939677"/>
          </a:xfrm>
          <a:prstGeom prst="rect">
            <a:avLst/>
          </a:prstGeom>
        </p:spPr>
      </p:pic>
      <p:pic>
        <p:nvPicPr>
          <p:cNvPr id="11" name="图片 10">
            <a:extLst>
              <a:ext uri="{FF2B5EF4-FFF2-40B4-BE49-F238E27FC236}">
                <a16:creationId xmlns:a16="http://schemas.microsoft.com/office/drawing/2014/main" id="{78563052-6B15-99DF-BF50-73E710DCFF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934" y="2361303"/>
            <a:ext cx="4147837" cy="4218140"/>
          </a:xfrm>
          <a:prstGeom prst="rect">
            <a:avLst/>
          </a:prstGeom>
        </p:spPr>
      </p:pic>
    </p:spTree>
    <p:extLst>
      <p:ext uri="{BB962C8B-B14F-4D97-AF65-F5344CB8AC3E}">
        <p14:creationId xmlns:p14="http://schemas.microsoft.com/office/powerpoint/2010/main" val="3027140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CCDB7B5-B358-B977-D978-27E19DFEC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281" y="1045908"/>
            <a:ext cx="8247460" cy="5334367"/>
          </a:xfrm>
          <a:prstGeom prst="rect">
            <a:avLst/>
          </a:prstGeom>
        </p:spPr>
      </p:pic>
      <p:sp>
        <p:nvSpPr>
          <p:cNvPr id="4" name="标题 1">
            <a:extLst>
              <a:ext uri="{FF2B5EF4-FFF2-40B4-BE49-F238E27FC236}">
                <a16:creationId xmlns:a16="http://schemas.microsoft.com/office/drawing/2014/main" id="{6B774C39-5823-FB4A-B681-344ACB582A2C}"/>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数据探索性分析</a:t>
            </a:r>
          </a:p>
        </p:txBody>
      </p:sp>
      <p:grpSp>
        <p:nvGrpSpPr>
          <p:cNvPr id="6" name="Group 4">
            <a:extLst>
              <a:ext uri="{FF2B5EF4-FFF2-40B4-BE49-F238E27FC236}">
                <a16:creationId xmlns:a16="http://schemas.microsoft.com/office/drawing/2014/main" id="{42DCE01F-4FCC-750E-212F-80909FB8BCB8}"/>
              </a:ext>
            </a:extLst>
          </p:cNvPr>
          <p:cNvGrpSpPr/>
          <p:nvPr/>
        </p:nvGrpSpPr>
        <p:grpSpPr>
          <a:xfrm flipV="1">
            <a:off x="4495799" y="836513"/>
            <a:ext cx="3268133" cy="45727"/>
            <a:chOff x="0" y="0"/>
            <a:chExt cx="2017486" cy="45719"/>
          </a:xfrm>
        </p:grpSpPr>
        <p:sp>
          <p:nvSpPr>
            <p:cNvPr id="7" name="Rectangle 5">
              <a:extLst>
                <a:ext uri="{FF2B5EF4-FFF2-40B4-BE49-F238E27FC236}">
                  <a16:creationId xmlns:a16="http://schemas.microsoft.com/office/drawing/2014/main" id="{BBAE6A8F-8511-C8B4-F5AA-340F1713AD2E}"/>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8" name="Rectangle 6">
              <a:extLst>
                <a:ext uri="{FF2B5EF4-FFF2-40B4-BE49-F238E27FC236}">
                  <a16:creationId xmlns:a16="http://schemas.microsoft.com/office/drawing/2014/main" id="{F8EDFE94-3AE1-516E-1638-E76CA997F139}"/>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9" name="标题 1">
            <a:extLst>
              <a:ext uri="{FF2B5EF4-FFF2-40B4-BE49-F238E27FC236}">
                <a16:creationId xmlns:a16="http://schemas.microsoft.com/office/drawing/2014/main" id="{7D78E4DC-307C-01BD-EE71-B544704D98B6}"/>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defRPr/>
            </a:pPr>
            <a:endParaRPr kumimoji="1" lang="zh-CN" altLang="en-US" sz="3600" b="1" i="0" u="none" strike="noStrike" kern="0" cap="none" spc="-151" normalizeH="0" baseline="0" noProof="0" dirty="0">
              <a:ln>
                <a:noFill/>
              </a:ln>
              <a:solidFill>
                <a:srgbClr val="333F50"/>
              </a:solidFill>
              <a:effectLst/>
              <a:uLnTx/>
              <a:uFillTx/>
              <a:latin typeface="微软雅黑" panose="020B0503020204020204" pitchFamily="34" charset="-122"/>
              <a:ea typeface="微软雅黑" panose="020B0503020204020204" pitchFamily="34" charset="-122"/>
              <a:sym typeface="Open Sans"/>
            </a:endParaRPr>
          </a:p>
        </p:txBody>
      </p:sp>
    </p:spTree>
    <p:extLst>
      <p:ext uri="{BB962C8B-B14F-4D97-AF65-F5344CB8AC3E}">
        <p14:creationId xmlns:p14="http://schemas.microsoft.com/office/powerpoint/2010/main" val="192025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00F615AD-5874-A7F8-9E7D-47412FA815CB}"/>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特征工程</a:t>
            </a:r>
          </a:p>
        </p:txBody>
      </p:sp>
      <p:grpSp>
        <p:nvGrpSpPr>
          <p:cNvPr id="5" name="Group 4">
            <a:extLst>
              <a:ext uri="{FF2B5EF4-FFF2-40B4-BE49-F238E27FC236}">
                <a16:creationId xmlns:a16="http://schemas.microsoft.com/office/drawing/2014/main" id="{FF93BE21-6CFA-C111-1FA0-3332E14A4C2D}"/>
              </a:ext>
            </a:extLst>
          </p:cNvPr>
          <p:cNvGrpSpPr/>
          <p:nvPr/>
        </p:nvGrpSpPr>
        <p:grpSpPr>
          <a:xfrm flipV="1">
            <a:off x="4495799" y="836513"/>
            <a:ext cx="3268133" cy="45727"/>
            <a:chOff x="0" y="0"/>
            <a:chExt cx="2017486" cy="45719"/>
          </a:xfrm>
        </p:grpSpPr>
        <p:sp>
          <p:nvSpPr>
            <p:cNvPr id="6" name="Rectangle 5">
              <a:extLst>
                <a:ext uri="{FF2B5EF4-FFF2-40B4-BE49-F238E27FC236}">
                  <a16:creationId xmlns:a16="http://schemas.microsoft.com/office/drawing/2014/main" id="{5FD67EB7-EA90-3529-D1F8-C5E76259C3A5}"/>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5B5DD760-44C8-ED86-699A-9A871241F5CE}"/>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8" name="标题 1">
            <a:extLst>
              <a:ext uri="{FF2B5EF4-FFF2-40B4-BE49-F238E27FC236}">
                <a16:creationId xmlns:a16="http://schemas.microsoft.com/office/drawing/2014/main" id="{1D6FFFE7-961A-0B79-6473-5E1984EB2FC6}"/>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defRPr/>
            </a:pPr>
            <a:endParaRPr kumimoji="1" lang="zh-CN" altLang="en-US" sz="3600" b="1" i="0" u="none" strike="noStrike" kern="0" cap="none" spc="-151" normalizeH="0" baseline="0" noProof="0" dirty="0">
              <a:ln>
                <a:noFill/>
              </a:ln>
              <a:solidFill>
                <a:srgbClr val="333F50"/>
              </a:solidFill>
              <a:effectLst/>
              <a:uLnTx/>
              <a:uFillTx/>
              <a:latin typeface="微软雅黑" panose="020B0503020204020204" pitchFamily="34" charset="-122"/>
              <a:ea typeface="微软雅黑" panose="020B0503020204020204" pitchFamily="34" charset="-122"/>
              <a:sym typeface="Open Sans"/>
            </a:endParaRPr>
          </a:p>
        </p:txBody>
      </p:sp>
      <p:sp>
        <p:nvSpPr>
          <p:cNvPr id="10" name="文本框 9">
            <a:extLst>
              <a:ext uri="{FF2B5EF4-FFF2-40B4-BE49-F238E27FC236}">
                <a16:creationId xmlns:a16="http://schemas.microsoft.com/office/drawing/2014/main" id="{A9294A7C-F56F-77EB-C76F-3A3A046C0A5F}"/>
              </a:ext>
            </a:extLst>
          </p:cNvPr>
          <p:cNvSpPr txBox="1"/>
          <p:nvPr/>
        </p:nvSpPr>
        <p:spPr>
          <a:xfrm>
            <a:off x="639192" y="1127464"/>
            <a:ext cx="11461072" cy="4247317"/>
          </a:xfrm>
          <a:prstGeom prst="rect">
            <a:avLst/>
          </a:prstGeom>
          <a:noFill/>
        </p:spPr>
        <p:txBody>
          <a:bodyPr wrap="square">
            <a:spAutoFit/>
          </a:bodyPr>
          <a:lstStyle/>
          <a:p>
            <a:r>
              <a:rPr lang="zh-CN" altLang="en-US" b="0" i="0" dirty="0">
                <a:solidFill>
                  <a:srgbClr val="202124"/>
                </a:solidFill>
                <a:effectLst/>
                <a:latin typeface="arial" panose="020B0604020202020204" pitchFamily="34" charset="0"/>
              </a:rPr>
              <a:t>特征工程</a:t>
            </a:r>
            <a:r>
              <a:rPr lang="zh-CN" altLang="en-US" dirty="0">
                <a:solidFill>
                  <a:srgbClr val="202124"/>
                </a:solidFill>
                <a:latin typeface="arial" panose="020B0604020202020204" pitchFamily="34" charset="0"/>
              </a:rPr>
              <a:t>本质是一项工程活动，它目的是最大限度地从原始数据中提取并加工特征以供模型或者算法使用。</a:t>
            </a:r>
            <a:endParaRPr lang="en-US" altLang="zh-CN" dirty="0">
              <a:solidFill>
                <a:srgbClr val="202124"/>
              </a:solidFill>
              <a:latin typeface="arial" panose="020B0604020202020204" pitchFamily="34" charset="0"/>
            </a:endParaRPr>
          </a:p>
          <a:p>
            <a:endParaRPr lang="en-US" altLang="zh-CN" b="0" i="0" dirty="0">
              <a:solidFill>
                <a:srgbClr val="202124"/>
              </a:solidFill>
              <a:effectLst/>
              <a:latin typeface="arial" panose="020B0604020202020204" pitchFamily="34" charset="0"/>
            </a:endParaRPr>
          </a:p>
          <a:p>
            <a:r>
              <a:rPr lang="zh-CN" altLang="en-US" sz="1200" b="0" i="0" dirty="0">
                <a:solidFill>
                  <a:srgbClr val="202124"/>
                </a:solidFill>
                <a:effectLst/>
                <a:latin typeface="arial" panose="020B0604020202020204" pitchFamily="34" charset="0"/>
              </a:rPr>
              <a:t>“数据和特征决定了机器学习的上限，而模型和算法只是逼近这个上限而已”，从而可见特征工程的重要性。</a:t>
            </a:r>
            <a:endParaRPr lang="en-US" altLang="zh-CN" sz="1200" b="0" i="0" dirty="0">
              <a:solidFill>
                <a:srgbClr val="202124"/>
              </a:solidFill>
              <a:effectLst/>
              <a:latin typeface="arial" panose="020B0604020202020204" pitchFamily="34" charset="0"/>
            </a:endParaRPr>
          </a:p>
          <a:p>
            <a:r>
              <a:rPr lang="zh-CN" altLang="en-US" sz="1200" b="0" i="0" dirty="0">
                <a:solidFill>
                  <a:srgbClr val="202124"/>
                </a:solidFill>
                <a:effectLst/>
                <a:latin typeface="arial" panose="020B0604020202020204" pitchFamily="34" charset="0"/>
              </a:rPr>
              <a:t>对于结构化数据建模，即使用深度学习模型，特征工程也是比模型本身要重要的。</a:t>
            </a:r>
            <a:endParaRPr lang="en-US" altLang="zh-CN" sz="1200" b="0" i="0" dirty="0">
              <a:solidFill>
                <a:srgbClr val="202124"/>
              </a:solidFill>
              <a:effectLst/>
              <a:latin typeface="arial" panose="020B0604020202020204" pitchFamily="34" charset="0"/>
            </a:endParaRPr>
          </a:p>
          <a:p>
            <a:endParaRPr lang="en-US" altLang="zh-CN" sz="1200" dirty="0">
              <a:solidFill>
                <a:srgbClr val="202124"/>
              </a:solidFill>
              <a:latin typeface="arial" panose="020B0604020202020204" pitchFamily="34" charset="0"/>
            </a:endParaRPr>
          </a:p>
          <a:p>
            <a:endParaRPr lang="en-US" altLang="zh-CN" sz="1200" dirty="0">
              <a:solidFill>
                <a:srgbClr val="202124"/>
              </a:solidFill>
              <a:latin typeface="arial" panose="020B0604020202020204" pitchFamily="34" charset="0"/>
            </a:endParaRPr>
          </a:p>
          <a:p>
            <a:r>
              <a:rPr lang="zh-CN" altLang="en-US" dirty="0">
                <a:solidFill>
                  <a:srgbClr val="202124"/>
                </a:solidFill>
                <a:latin typeface="arial" panose="020B0604020202020204" pitchFamily="34" charset="0"/>
              </a:rPr>
              <a:t>特征工程：数值化，离散化，无量纲化，特征选择，特征衍生，特征降维等方法。</a:t>
            </a:r>
            <a:endParaRPr lang="en-US" altLang="zh-CN" dirty="0">
              <a:solidFill>
                <a:srgbClr val="202124"/>
              </a:solidFill>
              <a:latin typeface="arial" panose="020B0604020202020204" pitchFamily="34" charset="0"/>
            </a:endParaRPr>
          </a:p>
          <a:p>
            <a:r>
              <a:rPr lang="zh-CN" altLang="en-US" dirty="0">
                <a:solidFill>
                  <a:srgbClr val="202124"/>
                </a:solidFill>
                <a:latin typeface="arial" panose="020B0604020202020204" pitchFamily="34" charset="0"/>
              </a:rPr>
              <a:t>结构化特征：类别型特征，数值型特征（连续数值型特征，离散数值型特征）</a:t>
            </a:r>
            <a:endParaRPr lang="en-US" altLang="zh-CN" dirty="0">
              <a:solidFill>
                <a:srgbClr val="202124"/>
              </a:solidFill>
              <a:latin typeface="arial" panose="020B0604020202020204" pitchFamily="34" charset="0"/>
            </a:endParaRPr>
          </a:p>
          <a:p>
            <a:endParaRPr lang="en-US" altLang="zh-CN" dirty="0">
              <a:solidFill>
                <a:srgbClr val="202124"/>
              </a:solidFill>
              <a:latin typeface="arial" panose="020B0604020202020204" pitchFamily="34" charset="0"/>
            </a:endParaRPr>
          </a:p>
          <a:p>
            <a:endParaRPr lang="en-US" altLang="zh-CN" dirty="0">
              <a:solidFill>
                <a:srgbClr val="202124"/>
              </a:solidFill>
              <a:latin typeface="arial" panose="020B0604020202020204" pitchFamily="34" charset="0"/>
            </a:endParaRPr>
          </a:p>
          <a:p>
            <a:r>
              <a:rPr lang="zh-CN" altLang="en-US" dirty="0">
                <a:solidFill>
                  <a:srgbClr val="00B050"/>
                </a:solidFill>
                <a:latin typeface="arial" panose="020B0604020202020204" pitchFamily="34" charset="0"/>
              </a:rPr>
              <a:t>以数值化为例：</a:t>
            </a:r>
            <a:r>
              <a:rPr lang="zh-CN" altLang="en-US" dirty="0">
                <a:solidFill>
                  <a:srgbClr val="202124"/>
                </a:solidFill>
                <a:latin typeface="arial" panose="020B0604020202020204" pitchFamily="34" charset="0"/>
              </a:rPr>
              <a:t>数值化是把类别型特征转化为数值型特征的方法。</a:t>
            </a:r>
            <a:endParaRPr lang="en-US" altLang="zh-CN" dirty="0">
              <a:solidFill>
                <a:srgbClr val="202124"/>
              </a:solidFill>
              <a:latin typeface="arial" panose="020B0604020202020204" pitchFamily="34" charset="0"/>
            </a:endParaRPr>
          </a:p>
          <a:p>
            <a:endParaRPr lang="en-US" altLang="zh-CN" sz="1200" dirty="0">
              <a:solidFill>
                <a:srgbClr val="202124"/>
              </a:solidFill>
              <a:latin typeface="arial" panose="020B0604020202020204" pitchFamily="34" charset="0"/>
            </a:endParaRPr>
          </a:p>
          <a:p>
            <a:r>
              <a:rPr lang="zh-CN" altLang="en-US" sz="1200" dirty="0">
                <a:solidFill>
                  <a:srgbClr val="202124"/>
                </a:solidFill>
                <a:latin typeface="arial" panose="020B0604020202020204" pitchFamily="34" charset="0"/>
              </a:rPr>
              <a:t>数值化的作用一是很多模型不能直接处理类别型特征，需要数值化提前帮助模型处理数据。二是起到对特征编码的作用，帮助模型获取更多的信息。</a:t>
            </a:r>
            <a:endParaRPr lang="en-US" altLang="zh-CN" sz="1200" dirty="0">
              <a:solidFill>
                <a:srgbClr val="202124"/>
              </a:solidFill>
              <a:latin typeface="arial" panose="020B0604020202020204" pitchFamily="34" charset="0"/>
            </a:endParaRPr>
          </a:p>
          <a:p>
            <a:endParaRPr lang="en-US" altLang="zh-CN" sz="1200" dirty="0">
              <a:solidFill>
                <a:srgbClr val="202124"/>
              </a:solidFill>
              <a:latin typeface="arial" panose="020B0604020202020204" pitchFamily="34" charset="0"/>
            </a:endParaRPr>
          </a:p>
          <a:p>
            <a:r>
              <a:rPr lang="zh-CN" altLang="en-US" sz="1200" dirty="0">
                <a:solidFill>
                  <a:srgbClr val="202124"/>
                </a:solidFill>
                <a:latin typeface="arial" panose="020B0604020202020204" pitchFamily="34" charset="0"/>
              </a:rPr>
              <a:t>数值化或者叫特征编码最常用的两个方法 就是 </a:t>
            </a:r>
            <a:r>
              <a:rPr lang="en-US" altLang="zh-CN" sz="1200" dirty="0">
                <a:solidFill>
                  <a:srgbClr val="202124"/>
                </a:solidFill>
                <a:latin typeface="arial" panose="020B0604020202020204" pitchFamily="34" charset="0"/>
              </a:rPr>
              <a:t>LabelEncoder </a:t>
            </a:r>
            <a:r>
              <a:rPr lang="zh-CN" altLang="en-US" sz="1200" dirty="0">
                <a:solidFill>
                  <a:srgbClr val="202124"/>
                </a:solidFill>
                <a:latin typeface="arial" panose="020B0604020202020204" pitchFamily="34" charset="0"/>
              </a:rPr>
              <a:t>和 </a:t>
            </a:r>
            <a:r>
              <a:rPr lang="en-US" altLang="zh-CN" sz="1200" dirty="0">
                <a:solidFill>
                  <a:srgbClr val="202124"/>
                </a:solidFill>
                <a:latin typeface="arial" panose="020B0604020202020204" pitchFamily="34" charset="0"/>
              </a:rPr>
              <a:t>OneHotEncoder</a:t>
            </a:r>
            <a:r>
              <a:rPr lang="zh-CN" altLang="en-US" sz="1200" dirty="0">
                <a:solidFill>
                  <a:srgbClr val="202124"/>
                </a:solidFill>
                <a:latin typeface="arial" panose="020B0604020202020204" pitchFamily="34" charset="0"/>
              </a:rPr>
              <a:t>，除此之外，对于高基数特征的编码还包括特征哈希、</a:t>
            </a:r>
            <a:r>
              <a:rPr lang="en-US" altLang="zh-CN" sz="1200" dirty="0">
                <a:solidFill>
                  <a:srgbClr val="202124"/>
                </a:solidFill>
                <a:latin typeface="arial" panose="020B0604020202020204" pitchFamily="34" charset="0"/>
              </a:rPr>
              <a:t>Bin-counting</a:t>
            </a:r>
            <a:r>
              <a:rPr lang="zh-CN" altLang="en-US" sz="1200" dirty="0">
                <a:solidFill>
                  <a:srgbClr val="202124"/>
                </a:solidFill>
                <a:latin typeface="arial" panose="020B0604020202020204" pitchFamily="34" charset="0"/>
              </a:rPr>
              <a:t>、</a:t>
            </a:r>
            <a:r>
              <a:rPr lang="en-US" altLang="zh-CN" sz="1200" dirty="0">
                <a:solidFill>
                  <a:srgbClr val="202124"/>
                </a:solidFill>
                <a:latin typeface="arial" panose="020B0604020202020204" pitchFamily="34" charset="0"/>
              </a:rPr>
              <a:t>MeanEncoder</a:t>
            </a:r>
            <a:r>
              <a:rPr lang="zh-CN" altLang="en-US" sz="1200" dirty="0">
                <a:solidFill>
                  <a:srgbClr val="202124"/>
                </a:solidFill>
                <a:latin typeface="arial" panose="020B0604020202020204" pitchFamily="34" charset="0"/>
              </a:rPr>
              <a:t>等。</a:t>
            </a:r>
            <a:endParaRPr lang="en-US" altLang="zh-CN" sz="1200" dirty="0">
              <a:solidFill>
                <a:srgbClr val="202124"/>
              </a:solidFill>
              <a:latin typeface="arial" panose="020B0604020202020204" pitchFamily="34" charset="0"/>
            </a:endParaRPr>
          </a:p>
          <a:p>
            <a:endParaRPr lang="en-US" altLang="zh-CN" sz="1200" dirty="0">
              <a:solidFill>
                <a:srgbClr val="202124"/>
              </a:solidFill>
              <a:latin typeface="arial" panose="020B0604020202020204" pitchFamily="34" charset="0"/>
            </a:endParaRPr>
          </a:p>
          <a:p>
            <a:endParaRPr lang="en-US" altLang="zh-CN" sz="1200" dirty="0">
              <a:solidFill>
                <a:srgbClr val="202124"/>
              </a:solidFill>
              <a:latin typeface="arial" panose="020B0604020202020204" pitchFamily="34" charset="0"/>
            </a:endParaRPr>
          </a:p>
          <a:p>
            <a:r>
              <a:rPr lang="en-US" altLang="zh-CN" sz="1200" dirty="0">
                <a:solidFill>
                  <a:srgbClr val="202124"/>
                </a:solidFill>
                <a:latin typeface="arial" panose="020B0604020202020204" pitchFamily="34" charset="0"/>
              </a:rPr>
              <a:t>LabelEncoder</a:t>
            </a:r>
            <a:r>
              <a:rPr lang="zh-CN" altLang="en-US" sz="1200" dirty="0">
                <a:solidFill>
                  <a:srgbClr val="202124"/>
                </a:solidFill>
                <a:latin typeface="arial" panose="020B0604020202020204" pitchFamily="34" charset="0"/>
              </a:rPr>
              <a:t>是对有序特征进行编码，如一级、二级编码成</a:t>
            </a:r>
            <a:r>
              <a:rPr lang="en-US" altLang="zh-CN" sz="1200" dirty="0">
                <a:solidFill>
                  <a:srgbClr val="202124"/>
                </a:solidFill>
                <a:latin typeface="arial" panose="020B0604020202020204" pitchFamily="34" charset="0"/>
              </a:rPr>
              <a:t>1</a:t>
            </a:r>
            <a:r>
              <a:rPr lang="zh-CN" altLang="en-US" sz="1200" dirty="0">
                <a:solidFill>
                  <a:srgbClr val="202124"/>
                </a:solidFill>
                <a:latin typeface="arial" panose="020B0604020202020204" pitchFamily="34" charset="0"/>
              </a:rPr>
              <a:t>、</a:t>
            </a:r>
            <a:r>
              <a:rPr lang="en-US" altLang="zh-CN" sz="1200" dirty="0">
                <a:solidFill>
                  <a:srgbClr val="202124"/>
                </a:solidFill>
                <a:latin typeface="arial" panose="020B0604020202020204" pitchFamily="34" charset="0"/>
              </a:rPr>
              <a:t>2</a:t>
            </a:r>
            <a:r>
              <a:rPr lang="zh-CN" altLang="en-US" sz="1200" dirty="0">
                <a:solidFill>
                  <a:srgbClr val="202124"/>
                </a:solidFill>
                <a:latin typeface="arial" panose="020B0604020202020204" pitchFamily="34" charset="0"/>
              </a:rPr>
              <a:t>。因为数值大小不同本身是有意义的的，所以使用</a:t>
            </a:r>
            <a:r>
              <a:rPr lang="en-US" altLang="zh-CN" sz="1200" dirty="0">
                <a:solidFill>
                  <a:srgbClr val="202124"/>
                </a:solidFill>
                <a:latin typeface="arial" panose="020B0604020202020204" pitchFamily="34" charset="0"/>
              </a:rPr>
              <a:t>LabelEncoder</a:t>
            </a:r>
            <a:r>
              <a:rPr lang="zh-CN" altLang="en-US" sz="1200" dirty="0">
                <a:solidFill>
                  <a:srgbClr val="202124"/>
                </a:solidFill>
                <a:latin typeface="arial" panose="020B0604020202020204" pitchFamily="34" charset="0"/>
              </a:rPr>
              <a:t>。</a:t>
            </a:r>
            <a:endParaRPr lang="en-US" altLang="zh-CN" sz="1200" dirty="0">
              <a:solidFill>
                <a:srgbClr val="202124"/>
              </a:solidFill>
              <a:latin typeface="arial" panose="020B0604020202020204" pitchFamily="34" charset="0"/>
            </a:endParaRPr>
          </a:p>
          <a:p>
            <a:r>
              <a:rPr lang="en-US" altLang="zh-CN" sz="1200" dirty="0">
                <a:solidFill>
                  <a:srgbClr val="202124"/>
                </a:solidFill>
                <a:latin typeface="arial" panose="020B0604020202020204" pitchFamily="34" charset="0"/>
              </a:rPr>
              <a:t>LabelEncoder</a:t>
            </a:r>
            <a:r>
              <a:rPr lang="zh-CN" altLang="en-US" sz="1200" dirty="0">
                <a:solidFill>
                  <a:srgbClr val="202124"/>
                </a:solidFill>
                <a:latin typeface="arial" panose="020B0604020202020204" pitchFamily="34" charset="0"/>
              </a:rPr>
              <a:t>是对无序特征进行编码，如红绿蓝编码成</a:t>
            </a:r>
            <a:r>
              <a:rPr lang="en-US" altLang="zh-CN" sz="1200" dirty="0">
                <a:solidFill>
                  <a:srgbClr val="202124"/>
                </a:solidFill>
                <a:latin typeface="arial" panose="020B0604020202020204" pitchFamily="34" charset="0"/>
              </a:rPr>
              <a:t>100</a:t>
            </a:r>
            <a:r>
              <a:rPr lang="zh-CN" altLang="en-US" sz="1200" dirty="0">
                <a:solidFill>
                  <a:srgbClr val="202124"/>
                </a:solidFill>
                <a:latin typeface="arial" panose="020B0604020202020204" pitchFamily="34" charset="0"/>
              </a:rPr>
              <a:t>，</a:t>
            </a:r>
            <a:r>
              <a:rPr lang="en-US" altLang="zh-CN" sz="1200" dirty="0">
                <a:solidFill>
                  <a:srgbClr val="202124"/>
                </a:solidFill>
                <a:latin typeface="arial" panose="020B0604020202020204" pitchFamily="34" charset="0"/>
              </a:rPr>
              <a:t>010</a:t>
            </a:r>
            <a:r>
              <a:rPr lang="zh-CN" altLang="en-US" sz="1200" dirty="0">
                <a:solidFill>
                  <a:srgbClr val="202124"/>
                </a:solidFill>
                <a:latin typeface="arial" panose="020B0604020202020204" pitchFamily="34" charset="0"/>
              </a:rPr>
              <a:t>，</a:t>
            </a:r>
            <a:r>
              <a:rPr lang="en-US" altLang="zh-CN" sz="1200" dirty="0">
                <a:solidFill>
                  <a:srgbClr val="202124"/>
                </a:solidFill>
                <a:latin typeface="arial" panose="020B0604020202020204" pitchFamily="34" charset="0"/>
              </a:rPr>
              <a:t>001</a:t>
            </a:r>
            <a:r>
              <a:rPr lang="zh-CN" altLang="en-US" sz="1200" dirty="0">
                <a:solidFill>
                  <a:srgbClr val="202124"/>
                </a:solidFill>
                <a:latin typeface="arial" panose="020B0604020202020204" pitchFamily="34" charset="0"/>
              </a:rPr>
              <a:t>。这种编码方式不会红绿蓝这种同级别的特征编码成大小不同的数字，造成模型识别的偏差。</a:t>
            </a:r>
            <a:endParaRPr lang="en-US" altLang="zh-CN" sz="1200" dirty="0">
              <a:solidFill>
                <a:srgbClr val="202124"/>
              </a:solidFill>
              <a:latin typeface="arial" panose="020B0604020202020204" pitchFamily="34" charset="0"/>
            </a:endParaRPr>
          </a:p>
        </p:txBody>
      </p:sp>
      <p:sp>
        <p:nvSpPr>
          <p:cNvPr id="11" name="文本框 10">
            <a:extLst>
              <a:ext uri="{FF2B5EF4-FFF2-40B4-BE49-F238E27FC236}">
                <a16:creationId xmlns:a16="http://schemas.microsoft.com/office/drawing/2014/main" id="{337D69D1-E0A6-3BD6-61DA-1A583D0A397F}"/>
              </a:ext>
            </a:extLst>
          </p:cNvPr>
          <p:cNvSpPr txBox="1"/>
          <p:nvPr/>
        </p:nvSpPr>
        <p:spPr>
          <a:xfrm>
            <a:off x="639192" y="5642198"/>
            <a:ext cx="3379451" cy="830997"/>
          </a:xfrm>
          <a:prstGeom prst="rect">
            <a:avLst/>
          </a:prstGeom>
          <a:noFill/>
        </p:spPr>
        <p:txBody>
          <a:bodyPr wrap="none" rtlCol="0">
            <a:spAutoFit/>
          </a:bodyPr>
          <a:lstStyle/>
          <a:p>
            <a:r>
              <a:rPr lang="en-US" altLang="zh-CN" sz="1200" dirty="0"/>
              <a:t>from sklearn.preprocessing import LabelEncoder</a:t>
            </a:r>
          </a:p>
          <a:p>
            <a:endParaRPr lang="en-US" altLang="zh-CN" sz="1200" dirty="0"/>
          </a:p>
          <a:p>
            <a:r>
              <a:rPr lang="en-US" altLang="zh-CN" sz="1200" dirty="0"/>
              <a:t>le = LabelEncoder()</a:t>
            </a:r>
          </a:p>
          <a:p>
            <a:r>
              <a:rPr lang="en-US" altLang="zh-CN" sz="1200" dirty="0"/>
              <a:t>app_train[col] = le.fit_transform(app_train[col])</a:t>
            </a:r>
            <a:endParaRPr lang="zh-CN" altLang="en-US" sz="1200" dirty="0"/>
          </a:p>
        </p:txBody>
      </p:sp>
      <p:sp>
        <p:nvSpPr>
          <p:cNvPr id="12" name="文本框 11">
            <a:extLst>
              <a:ext uri="{FF2B5EF4-FFF2-40B4-BE49-F238E27FC236}">
                <a16:creationId xmlns:a16="http://schemas.microsoft.com/office/drawing/2014/main" id="{E4ABE532-E68F-380F-D07E-52EB2F6E79E4}"/>
              </a:ext>
            </a:extLst>
          </p:cNvPr>
          <p:cNvSpPr txBox="1"/>
          <p:nvPr/>
        </p:nvSpPr>
        <p:spPr>
          <a:xfrm>
            <a:off x="6369728" y="5641585"/>
            <a:ext cx="4597734" cy="830997"/>
          </a:xfrm>
          <a:prstGeom prst="rect">
            <a:avLst/>
          </a:prstGeom>
          <a:noFill/>
        </p:spPr>
        <p:txBody>
          <a:bodyPr wrap="none" rtlCol="0">
            <a:spAutoFit/>
          </a:bodyPr>
          <a:lstStyle/>
          <a:p>
            <a:r>
              <a:rPr lang="en-US" altLang="zh-CN" sz="1200" dirty="0"/>
              <a:t>from sklearn.preprocessing import OneHotEncoder</a:t>
            </a:r>
          </a:p>
          <a:p>
            <a:endParaRPr lang="en-US" altLang="zh-CN" sz="1200" dirty="0"/>
          </a:p>
          <a:p>
            <a:r>
              <a:rPr lang="en-US" altLang="zh-CN" sz="1200" dirty="0"/>
              <a:t>onehot = OneHotEncoder(sparse=False,handle_unknown='ignore')</a:t>
            </a:r>
          </a:p>
          <a:p>
            <a:r>
              <a:rPr lang="en-US" altLang="zh-CN" sz="1200" dirty="0"/>
              <a:t>onehot.fit_transform(df)</a:t>
            </a:r>
            <a:endParaRPr lang="zh-CN" altLang="en-US" sz="1200" dirty="0"/>
          </a:p>
        </p:txBody>
      </p:sp>
      <p:sp>
        <p:nvSpPr>
          <p:cNvPr id="14" name="文本框 13">
            <a:extLst>
              <a:ext uri="{FF2B5EF4-FFF2-40B4-BE49-F238E27FC236}">
                <a16:creationId xmlns:a16="http://schemas.microsoft.com/office/drawing/2014/main" id="{6964AEF3-3D71-E98B-9063-7170D65D6A33}"/>
              </a:ext>
            </a:extLst>
          </p:cNvPr>
          <p:cNvSpPr txBox="1"/>
          <p:nvPr/>
        </p:nvSpPr>
        <p:spPr>
          <a:xfrm>
            <a:off x="2328917" y="6579443"/>
            <a:ext cx="6094520" cy="276999"/>
          </a:xfrm>
          <a:prstGeom prst="rect">
            <a:avLst/>
          </a:prstGeom>
          <a:noFill/>
        </p:spPr>
        <p:txBody>
          <a:bodyPr wrap="square">
            <a:spAutoFit/>
          </a:bodyPr>
          <a:lstStyle/>
          <a:p>
            <a:r>
              <a:rPr lang="zh-CN" altLang="en-US" sz="1200" dirty="0"/>
              <a:t>特征工程每种方法都是必要的需要掌握的，这里限于时间和篇幅，也不过多介绍了</a:t>
            </a:r>
          </a:p>
        </p:txBody>
      </p:sp>
    </p:spTree>
    <p:extLst>
      <p:ext uri="{BB962C8B-B14F-4D97-AF65-F5344CB8AC3E}">
        <p14:creationId xmlns:p14="http://schemas.microsoft.com/office/powerpoint/2010/main" val="299645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200B7F2D-A9BC-F384-7E72-C4F0A139CADE}"/>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模型训练</a:t>
            </a:r>
          </a:p>
        </p:txBody>
      </p:sp>
      <p:grpSp>
        <p:nvGrpSpPr>
          <p:cNvPr id="5" name="Group 4">
            <a:extLst>
              <a:ext uri="{FF2B5EF4-FFF2-40B4-BE49-F238E27FC236}">
                <a16:creationId xmlns:a16="http://schemas.microsoft.com/office/drawing/2014/main" id="{5D036E34-50CC-AA62-F575-2356D6808601}"/>
              </a:ext>
            </a:extLst>
          </p:cNvPr>
          <p:cNvGrpSpPr/>
          <p:nvPr/>
        </p:nvGrpSpPr>
        <p:grpSpPr>
          <a:xfrm flipV="1">
            <a:off x="4495799" y="836513"/>
            <a:ext cx="3268133" cy="45727"/>
            <a:chOff x="0" y="0"/>
            <a:chExt cx="2017486" cy="45719"/>
          </a:xfrm>
        </p:grpSpPr>
        <p:sp>
          <p:nvSpPr>
            <p:cNvPr id="6" name="Rectangle 5">
              <a:extLst>
                <a:ext uri="{FF2B5EF4-FFF2-40B4-BE49-F238E27FC236}">
                  <a16:creationId xmlns:a16="http://schemas.microsoft.com/office/drawing/2014/main" id="{017E2465-754C-45FC-51DF-C3B9E1545EA7}"/>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169C2EFE-89B0-DBBC-AB8A-05578176D84E}"/>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8" name="标题 1">
            <a:extLst>
              <a:ext uri="{FF2B5EF4-FFF2-40B4-BE49-F238E27FC236}">
                <a16:creationId xmlns:a16="http://schemas.microsoft.com/office/drawing/2014/main" id="{6BC8325E-B115-7DF1-1FA0-C3407290C484}"/>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defRPr/>
            </a:pPr>
            <a:endParaRPr kumimoji="1" lang="zh-CN" altLang="en-US" sz="3600" b="1" i="0" u="none" strike="noStrike" kern="0" cap="none" spc="-151" normalizeH="0" baseline="0" noProof="0" dirty="0">
              <a:ln>
                <a:noFill/>
              </a:ln>
              <a:solidFill>
                <a:srgbClr val="333F50"/>
              </a:solidFill>
              <a:effectLst/>
              <a:uLnTx/>
              <a:uFillTx/>
              <a:latin typeface="微软雅黑" panose="020B0503020204020204" pitchFamily="34" charset="-122"/>
              <a:ea typeface="微软雅黑" panose="020B0503020204020204" pitchFamily="34" charset="-122"/>
              <a:sym typeface="Open Sans"/>
            </a:endParaRPr>
          </a:p>
        </p:txBody>
      </p:sp>
      <p:sp>
        <p:nvSpPr>
          <p:cNvPr id="9" name="文本框 8">
            <a:extLst>
              <a:ext uri="{FF2B5EF4-FFF2-40B4-BE49-F238E27FC236}">
                <a16:creationId xmlns:a16="http://schemas.microsoft.com/office/drawing/2014/main" id="{7E186D41-4B1A-FFB4-F5D0-AB47BFE02D67}"/>
              </a:ext>
            </a:extLst>
          </p:cNvPr>
          <p:cNvSpPr txBox="1"/>
          <p:nvPr/>
        </p:nvSpPr>
        <p:spPr>
          <a:xfrm>
            <a:off x="374883" y="1146055"/>
            <a:ext cx="8172430" cy="461665"/>
          </a:xfrm>
          <a:prstGeom prst="rect">
            <a:avLst/>
          </a:prstGeom>
          <a:noFill/>
        </p:spPr>
        <p:txBody>
          <a:bodyPr wrap="none" rtlCol="0">
            <a:spAutoFit/>
          </a:bodyPr>
          <a:lstStyle/>
          <a:p>
            <a:r>
              <a:rPr lang="zh-CN" altLang="en-US" sz="1200" dirty="0"/>
              <a:t>不同的模型适用于不同的场景，想要得到好的模型效果，需要选择合适的模型。</a:t>
            </a:r>
            <a:endParaRPr lang="en-US" altLang="zh-CN" sz="1200" dirty="0"/>
          </a:p>
          <a:p>
            <a:r>
              <a:rPr lang="zh-CN" altLang="en-US" sz="1200" dirty="0"/>
              <a:t>一般方法是多选择几个模型进行训练，选择得分最高的模型作为</a:t>
            </a:r>
            <a:r>
              <a:rPr lang="en-US" altLang="zh-CN" sz="1200" dirty="0"/>
              <a:t>baseline</a:t>
            </a:r>
            <a:r>
              <a:rPr lang="zh-CN" altLang="en-US" sz="1200" dirty="0"/>
              <a:t>，或者根据经验，选择业内经常使用的模型。</a:t>
            </a:r>
          </a:p>
        </p:txBody>
      </p:sp>
      <p:sp>
        <p:nvSpPr>
          <p:cNvPr id="10" name="文本框 9">
            <a:extLst>
              <a:ext uri="{FF2B5EF4-FFF2-40B4-BE49-F238E27FC236}">
                <a16:creationId xmlns:a16="http://schemas.microsoft.com/office/drawing/2014/main" id="{57593E20-B249-345F-B4E2-0A3A1F7AE1B0}"/>
              </a:ext>
            </a:extLst>
          </p:cNvPr>
          <p:cNvSpPr txBox="1"/>
          <p:nvPr/>
        </p:nvSpPr>
        <p:spPr>
          <a:xfrm>
            <a:off x="391951" y="1659169"/>
            <a:ext cx="11645482" cy="646331"/>
          </a:xfrm>
          <a:prstGeom prst="rect">
            <a:avLst/>
          </a:prstGeom>
          <a:noFill/>
        </p:spPr>
        <p:txBody>
          <a:bodyPr wrap="square" rtlCol="0">
            <a:spAutoFit/>
          </a:bodyPr>
          <a:lstStyle/>
          <a:p>
            <a:r>
              <a:rPr lang="zh-CN" altLang="en-US" sz="1200" dirty="0">
                <a:solidFill>
                  <a:srgbClr val="00B050"/>
                </a:solidFill>
              </a:rPr>
              <a:t>以常见的二分类任务为例，选择</a:t>
            </a:r>
            <a:r>
              <a:rPr lang="en-US" altLang="zh-CN" sz="1200" dirty="0">
                <a:solidFill>
                  <a:srgbClr val="00B050"/>
                </a:solidFill>
              </a:rPr>
              <a:t>GBDT</a:t>
            </a:r>
            <a:r>
              <a:rPr lang="zh-CN" altLang="en-US" sz="1200" dirty="0">
                <a:solidFill>
                  <a:srgbClr val="00B050"/>
                </a:solidFill>
              </a:rPr>
              <a:t>的工程优化后的</a:t>
            </a:r>
            <a:r>
              <a:rPr lang="en-US" altLang="zh-CN" sz="1200" dirty="0">
                <a:solidFill>
                  <a:srgbClr val="00B050"/>
                </a:solidFill>
              </a:rPr>
              <a:t>XGBoost</a:t>
            </a:r>
            <a:r>
              <a:rPr lang="zh-CN" altLang="en-US" sz="1200" dirty="0">
                <a:solidFill>
                  <a:srgbClr val="00B050"/>
                </a:solidFill>
              </a:rPr>
              <a:t>模型进行介绍。</a:t>
            </a:r>
            <a:endParaRPr lang="en-US" altLang="zh-CN" sz="1200" dirty="0">
              <a:solidFill>
                <a:srgbClr val="00B050"/>
              </a:solidFill>
            </a:endParaRPr>
          </a:p>
          <a:p>
            <a:r>
              <a:rPr lang="en-US" altLang="zh-CN" sz="1200" dirty="0">
                <a:solidFill>
                  <a:srgbClr val="00B050"/>
                </a:solidFill>
              </a:rPr>
              <a:t> </a:t>
            </a:r>
          </a:p>
          <a:p>
            <a:r>
              <a:rPr lang="en-US" altLang="zh-CN" sz="1200" dirty="0"/>
              <a:t>GBDT</a:t>
            </a:r>
            <a:r>
              <a:rPr lang="zh-CN" altLang="en-US" sz="1200" dirty="0"/>
              <a:t>全称梯度提升决策树，是一种</a:t>
            </a:r>
            <a:r>
              <a:rPr lang="en-US" altLang="zh-CN" sz="1200" dirty="0"/>
              <a:t>boosting</a:t>
            </a:r>
            <a:r>
              <a:rPr lang="zh-CN" altLang="en-US" sz="1200" dirty="0"/>
              <a:t>的集成模型。模型原理这里先不介绍了。</a:t>
            </a:r>
          </a:p>
        </p:txBody>
      </p:sp>
      <p:sp>
        <p:nvSpPr>
          <p:cNvPr id="12" name="文本框 11">
            <a:extLst>
              <a:ext uri="{FF2B5EF4-FFF2-40B4-BE49-F238E27FC236}">
                <a16:creationId xmlns:a16="http://schemas.microsoft.com/office/drawing/2014/main" id="{3B01F251-292C-3662-29A5-1E7FCC5C8465}"/>
              </a:ext>
            </a:extLst>
          </p:cNvPr>
          <p:cNvSpPr txBox="1"/>
          <p:nvPr/>
        </p:nvSpPr>
        <p:spPr>
          <a:xfrm>
            <a:off x="838200" y="2459851"/>
            <a:ext cx="2661280" cy="2492990"/>
          </a:xfrm>
          <a:prstGeom prst="rect">
            <a:avLst/>
          </a:prstGeom>
          <a:noFill/>
        </p:spPr>
        <p:txBody>
          <a:bodyPr wrap="square">
            <a:spAutoFit/>
          </a:bodyPr>
          <a:lstStyle/>
          <a:p>
            <a:r>
              <a:rPr lang="zh-CN" altLang="en-US" sz="1200" dirty="0"/>
              <a:t>模型定义</a:t>
            </a:r>
            <a:endParaRPr lang="en-US" altLang="zh-CN" sz="1200" dirty="0"/>
          </a:p>
          <a:p>
            <a:endParaRPr lang="en-US" altLang="zh-CN" sz="1200" dirty="0"/>
          </a:p>
          <a:p>
            <a:r>
              <a:rPr lang="zh-CN" altLang="en-US" sz="1200" dirty="0"/>
              <a:t>import xgboost</a:t>
            </a:r>
          </a:p>
          <a:p>
            <a:r>
              <a:rPr lang="zh-CN" altLang="en-US" sz="1200" dirty="0"/>
              <a:t>clf = xgboost.XGBClassifier()</a:t>
            </a:r>
          </a:p>
          <a:p>
            <a:endParaRPr lang="en-US" altLang="zh-CN" sz="1200" dirty="0"/>
          </a:p>
          <a:p>
            <a:endParaRPr lang="en-US" altLang="zh-CN" sz="1200" dirty="0"/>
          </a:p>
          <a:p>
            <a:r>
              <a:rPr lang="zh-CN" altLang="en-US" sz="1200" dirty="0"/>
              <a:t>模型训练</a:t>
            </a:r>
            <a:endParaRPr lang="en-US" altLang="zh-CN" sz="1200" dirty="0"/>
          </a:p>
          <a:p>
            <a:endParaRPr lang="en-US" altLang="zh-CN" sz="1200" dirty="0"/>
          </a:p>
          <a:p>
            <a:r>
              <a:rPr lang="zh-CN" altLang="en-US" sz="1200" dirty="0"/>
              <a:t>clf.fit(X_train,y_train)</a:t>
            </a:r>
            <a:endParaRPr lang="en-US" altLang="zh-CN" sz="1200" dirty="0"/>
          </a:p>
          <a:p>
            <a:endParaRPr lang="en-US" altLang="zh-CN" sz="1200" dirty="0"/>
          </a:p>
          <a:p>
            <a:r>
              <a:rPr lang="zh-CN" altLang="en-US" sz="1200" dirty="0"/>
              <a:t>模型预测</a:t>
            </a:r>
          </a:p>
          <a:p>
            <a:r>
              <a:rPr lang="zh-CN" altLang="en-US" sz="1200" dirty="0"/>
              <a:t>y_prob = clf.predict_proba(X_test)[:,1]                          </a:t>
            </a:r>
          </a:p>
          <a:p>
            <a:r>
              <a:rPr lang="zh-CN" altLang="en-US" sz="1200" dirty="0"/>
              <a:t>y_pred = clf.predict(X_test)                                        </a:t>
            </a:r>
          </a:p>
        </p:txBody>
      </p:sp>
      <p:sp>
        <p:nvSpPr>
          <p:cNvPr id="14" name="文本框 13">
            <a:extLst>
              <a:ext uri="{FF2B5EF4-FFF2-40B4-BE49-F238E27FC236}">
                <a16:creationId xmlns:a16="http://schemas.microsoft.com/office/drawing/2014/main" id="{614F184A-AFB8-F418-2355-C87858335DCB}"/>
              </a:ext>
            </a:extLst>
          </p:cNvPr>
          <p:cNvSpPr txBox="1"/>
          <p:nvPr/>
        </p:nvSpPr>
        <p:spPr>
          <a:xfrm>
            <a:off x="5722597" y="2829183"/>
            <a:ext cx="6094520" cy="1754326"/>
          </a:xfrm>
          <a:prstGeom prst="rect">
            <a:avLst/>
          </a:prstGeom>
          <a:noFill/>
        </p:spPr>
        <p:txBody>
          <a:bodyPr wrap="square">
            <a:spAutoFit/>
          </a:bodyPr>
          <a:lstStyle/>
          <a:p>
            <a:r>
              <a:rPr lang="zh-CN" altLang="en-US" sz="1200" dirty="0"/>
              <a:t>获取特征重要性 图表</a:t>
            </a:r>
            <a:endParaRPr lang="en-US" altLang="zh-CN" sz="1200" dirty="0"/>
          </a:p>
          <a:p>
            <a:endParaRPr lang="zh-CN" altLang="en-US" sz="1200" dirty="0"/>
          </a:p>
          <a:p>
            <a:r>
              <a:rPr lang="zh-CN" altLang="en-US" sz="1200" dirty="0"/>
              <a:t>from xgboost import plot_importance</a:t>
            </a:r>
          </a:p>
          <a:p>
            <a:r>
              <a:rPr lang="zh-CN" altLang="en-US" sz="1200" dirty="0"/>
              <a:t>plot_importance(clf,max_num_features=5)</a:t>
            </a:r>
          </a:p>
          <a:p>
            <a:endParaRPr lang="zh-CN" altLang="en-US" sz="1200" dirty="0"/>
          </a:p>
          <a:p>
            <a:r>
              <a:rPr lang="zh-CN" altLang="en-US" sz="1200" dirty="0"/>
              <a:t>df_importance = pd.DataFrame()          </a:t>
            </a:r>
          </a:p>
          <a:p>
            <a:r>
              <a:rPr lang="zh-CN" altLang="en-US" sz="1200" dirty="0"/>
              <a:t>df_importance['column_name'] = train_x.columns</a:t>
            </a:r>
          </a:p>
          <a:p>
            <a:r>
              <a:rPr lang="zh-CN" altLang="en-US" sz="1200" dirty="0"/>
              <a:t>df_importance['importance'] = model.feature_importances_</a:t>
            </a:r>
          </a:p>
          <a:p>
            <a:r>
              <a:rPr lang="zh-CN" altLang="en-US" sz="1200" dirty="0"/>
              <a:t>df_importance.sort_values(by='importance’)</a:t>
            </a:r>
            <a:endParaRPr lang="en-US" altLang="zh-CN" sz="1200" dirty="0"/>
          </a:p>
        </p:txBody>
      </p:sp>
      <p:sp>
        <p:nvSpPr>
          <p:cNvPr id="15" name="文本框 14">
            <a:extLst>
              <a:ext uri="{FF2B5EF4-FFF2-40B4-BE49-F238E27FC236}">
                <a16:creationId xmlns:a16="http://schemas.microsoft.com/office/drawing/2014/main" id="{49146A94-C0CE-EC65-E6E3-C442381F0B4A}"/>
              </a:ext>
            </a:extLst>
          </p:cNvPr>
          <p:cNvSpPr txBox="1"/>
          <p:nvPr/>
        </p:nvSpPr>
        <p:spPr>
          <a:xfrm>
            <a:off x="391951" y="5240407"/>
            <a:ext cx="8207696" cy="1384995"/>
          </a:xfrm>
          <a:prstGeom prst="rect">
            <a:avLst/>
          </a:prstGeom>
          <a:noFill/>
        </p:spPr>
        <p:txBody>
          <a:bodyPr wrap="none" rtlCol="0">
            <a:spAutoFit/>
          </a:bodyPr>
          <a:lstStyle/>
          <a:p>
            <a:r>
              <a:rPr lang="zh-CN" altLang="en-US" sz="1200" dirty="0">
                <a:solidFill>
                  <a:srgbClr val="00B050"/>
                </a:solidFill>
              </a:rPr>
              <a:t>除了模型原理外，实际使用的模型在实际的工业化落地中，还存在很多工程上的优化。典型如</a:t>
            </a:r>
            <a:r>
              <a:rPr lang="en-US" altLang="zh-CN" sz="1200" dirty="0">
                <a:solidFill>
                  <a:srgbClr val="00B050"/>
                </a:solidFill>
              </a:rPr>
              <a:t>XGBoost</a:t>
            </a:r>
            <a:r>
              <a:rPr lang="zh-CN" altLang="en-US" sz="1200" dirty="0">
                <a:solidFill>
                  <a:srgbClr val="00B050"/>
                </a:solidFill>
              </a:rPr>
              <a:t>对</a:t>
            </a:r>
            <a:r>
              <a:rPr lang="en-US" altLang="zh-CN" sz="1200" dirty="0">
                <a:solidFill>
                  <a:srgbClr val="00B050"/>
                </a:solidFill>
              </a:rPr>
              <a:t>GBDT</a:t>
            </a:r>
            <a:r>
              <a:rPr lang="zh-CN" altLang="en-US" sz="1200" dirty="0">
                <a:solidFill>
                  <a:srgbClr val="00B050"/>
                </a:solidFill>
              </a:rPr>
              <a:t>的优化</a:t>
            </a:r>
            <a:r>
              <a:rPr lang="zh-CN" altLang="en-US" sz="1200" dirty="0"/>
              <a:t>：</a:t>
            </a:r>
            <a:endParaRPr lang="en-US" altLang="zh-CN" sz="1200" dirty="0"/>
          </a:p>
          <a:p>
            <a:r>
              <a:rPr lang="en-US" altLang="zh-CN" sz="1200" dirty="0"/>
              <a:t>  </a:t>
            </a:r>
          </a:p>
          <a:p>
            <a:r>
              <a:rPr lang="en-US" altLang="zh-CN" sz="1200" dirty="0"/>
              <a:t>1</a:t>
            </a:r>
            <a:r>
              <a:rPr lang="zh-CN" altLang="en-US" sz="1200" dirty="0"/>
              <a:t>、传统</a:t>
            </a:r>
            <a:r>
              <a:rPr lang="en-US" altLang="zh-CN" sz="1200" dirty="0"/>
              <a:t>GBDT</a:t>
            </a:r>
            <a:r>
              <a:rPr lang="zh-CN" altLang="en-US" sz="1200" dirty="0"/>
              <a:t>以</a:t>
            </a:r>
            <a:r>
              <a:rPr lang="en-US" altLang="zh-CN" sz="1200" dirty="0"/>
              <a:t>CART</a:t>
            </a:r>
            <a:r>
              <a:rPr lang="zh-CN" altLang="en-US" sz="1200" dirty="0"/>
              <a:t>作为基分类器，</a:t>
            </a:r>
            <a:r>
              <a:rPr lang="en-US" altLang="zh-CN" sz="1200" dirty="0"/>
              <a:t>xgboost</a:t>
            </a:r>
            <a:r>
              <a:rPr lang="zh-CN" altLang="en-US" sz="1200" dirty="0"/>
              <a:t>还支持线性分类器。</a:t>
            </a:r>
            <a:endParaRPr lang="en-US" altLang="zh-CN" sz="1200" dirty="0"/>
          </a:p>
          <a:p>
            <a:r>
              <a:rPr lang="en-US" altLang="zh-CN" sz="1200" dirty="0"/>
              <a:t>2</a:t>
            </a:r>
            <a:r>
              <a:rPr lang="zh-CN" altLang="en-US" sz="1200" dirty="0"/>
              <a:t>、</a:t>
            </a:r>
            <a:r>
              <a:rPr lang="en-US" altLang="zh-CN" sz="1200" b="0" i="0" dirty="0">
                <a:solidFill>
                  <a:srgbClr val="121212"/>
                </a:solidFill>
                <a:effectLst/>
                <a:latin typeface="-apple-system"/>
              </a:rPr>
              <a:t>xgboost</a:t>
            </a:r>
            <a:r>
              <a:rPr lang="zh-CN" altLang="en-US" sz="1200" b="0" i="0" dirty="0">
                <a:solidFill>
                  <a:srgbClr val="121212"/>
                </a:solidFill>
                <a:effectLst/>
                <a:latin typeface="-apple-system"/>
              </a:rPr>
              <a:t>在代价函数里加入了正则项，用于控制模型的复杂度。</a:t>
            </a:r>
            <a:endParaRPr lang="en-US" altLang="zh-CN" sz="1200" b="0" i="0" dirty="0">
              <a:solidFill>
                <a:srgbClr val="121212"/>
              </a:solidFill>
              <a:effectLst/>
              <a:latin typeface="-apple-system"/>
            </a:endParaRPr>
          </a:p>
          <a:p>
            <a:r>
              <a:rPr lang="en-US" altLang="zh-CN" sz="1200" dirty="0">
                <a:solidFill>
                  <a:srgbClr val="121212"/>
                </a:solidFill>
                <a:latin typeface="-apple-system"/>
              </a:rPr>
              <a:t>3</a:t>
            </a:r>
            <a:r>
              <a:rPr lang="zh-CN" altLang="en-US" sz="1200" dirty="0">
                <a:solidFill>
                  <a:srgbClr val="121212"/>
                </a:solidFill>
                <a:latin typeface="-apple-system"/>
              </a:rPr>
              <a:t>、</a:t>
            </a:r>
            <a:r>
              <a:rPr lang="zh-CN" altLang="en-US" sz="1200" b="0" i="0" dirty="0">
                <a:solidFill>
                  <a:srgbClr val="121212"/>
                </a:solidFill>
                <a:effectLst/>
                <a:latin typeface="-apple-system"/>
              </a:rPr>
              <a:t>列抽样（</a:t>
            </a:r>
            <a:r>
              <a:rPr lang="en-US" altLang="zh-CN" sz="1200" b="0" i="0" dirty="0">
                <a:solidFill>
                  <a:srgbClr val="121212"/>
                </a:solidFill>
                <a:effectLst/>
                <a:latin typeface="-apple-system"/>
              </a:rPr>
              <a:t>column subsampling</a:t>
            </a:r>
            <a:r>
              <a:rPr lang="zh-CN" altLang="en-US" sz="1200" b="0" i="0" dirty="0">
                <a:solidFill>
                  <a:srgbClr val="121212"/>
                </a:solidFill>
                <a:effectLst/>
                <a:latin typeface="-apple-system"/>
              </a:rPr>
              <a:t>）。</a:t>
            </a:r>
            <a:endParaRPr lang="en-US" altLang="zh-CN" sz="1200" b="0" i="0" dirty="0">
              <a:solidFill>
                <a:srgbClr val="121212"/>
              </a:solidFill>
              <a:effectLst/>
              <a:latin typeface="-apple-system"/>
            </a:endParaRPr>
          </a:p>
          <a:p>
            <a:r>
              <a:rPr lang="en-US" altLang="zh-CN" sz="1200" dirty="0">
                <a:solidFill>
                  <a:srgbClr val="121212"/>
                </a:solidFill>
                <a:latin typeface="-apple-system"/>
              </a:rPr>
              <a:t>4</a:t>
            </a:r>
            <a:r>
              <a:rPr lang="zh-CN" altLang="en-US" sz="1200" dirty="0">
                <a:solidFill>
                  <a:srgbClr val="121212"/>
                </a:solidFill>
                <a:latin typeface="-apple-system"/>
              </a:rPr>
              <a:t>、</a:t>
            </a:r>
            <a:r>
              <a:rPr lang="zh-CN" altLang="en-US" sz="1200" b="0" i="0" dirty="0">
                <a:solidFill>
                  <a:srgbClr val="121212"/>
                </a:solidFill>
                <a:effectLst/>
                <a:latin typeface="-apple-system"/>
              </a:rPr>
              <a:t>对缺失值的处理。</a:t>
            </a:r>
            <a:endParaRPr lang="en-US" altLang="zh-CN" sz="1200" b="0" i="0" dirty="0">
              <a:solidFill>
                <a:srgbClr val="121212"/>
              </a:solidFill>
              <a:effectLst/>
              <a:latin typeface="-apple-system"/>
            </a:endParaRPr>
          </a:p>
          <a:p>
            <a:r>
              <a:rPr lang="en-US" altLang="zh-CN" sz="1200" dirty="0">
                <a:solidFill>
                  <a:srgbClr val="121212"/>
                </a:solidFill>
                <a:latin typeface="-apple-system"/>
              </a:rPr>
              <a:t>5</a:t>
            </a:r>
            <a:r>
              <a:rPr lang="zh-CN" altLang="en-US" sz="1200" dirty="0">
                <a:solidFill>
                  <a:srgbClr val="121212"/>
                </a:solidFill>
                <a:latin typeface="-apple-system"/>
              </a:rPr>
              <a:t>、</a:t>
            </a:r>
            <a:r>
              <a:rPr lang="zh-CN" altLang="en-US" sz="1200" b="0" i="0" dirty="0">
                <a:solidFill>
                  <a:srgbClr val="121212"/>
                </a:solidFill>
                <a:effectLst/>
                <a:latin typeface="-apple-system"/>
              </a:rPr>
              <a:t>在特征粒度上的支持并行，</a:t>
            </a:r>
            <a:r>
              <a:rPr lang="en-US" altLang="zh-CN" sz="1200" b="0" i="0" dirty="0">
                <a:solidFill>
                  <a:srgbClr val="121212"/>
                </a:solidFill>
                <a:effectLst/>
                <a:latin typeface="-apple-system"/>
              </a:rPr>
              <a:t>tree</a:t>
            </a:r>
            <a:r>
              <a:rPr lang="zh-CN" altLang="en-US" sz="1200" b="0" i="0" dirty="0">
                <a:solidFill>
                  <a:srgbClr val="121212"/>
                </a:solidFill>
                <a:effectLst/>
                <a:latin typeface="-apple-system"/>
              </a:rPr>
              <a:t>粒度上仍遵循</a:t>
            </a:r>
            <a:r>
              <a:rPr lang="en-US" altLang="zh-CN" sz="1200" b="0" i="0" dirty="0">
                <a:solidFill>
                  <a:srgbClr val="121212"/>
                </a:solidFill>
                <a:effectLst/>
                <a:latin typeface="-apple-system"/>
              </a:rPr>
              <a:t>boosting</a:t>
            </a:r>
            <a:r>
              <a:rPr lang="zh-CN" altLang="en-US" sz="1200" dirty="0">
                <a:solidFill>
                  <a:srgbClr val="121212"/>
                </a:solidFill>
                <a:latin typeface="-apple-system"/>
              </a:rPr>
              <a:t>集成模型结构串行执行。</a:t>
            </a:r>
            <a:endParaRPr lang="zh-CN" altLang="en-US" sz="1200" dirty="0"/>
          </a:p>
        </p:txBody>
      </p:sp>
    </p:spTree>
    <p:extLst>
      <p:ext uri="{BB962C8B-B14F-4D97-AF65-F5344CB8AC3E}">
        <p14:creationId xmlns:p14="http://schemas.microsoft.com/office/powerpoint/2010/main" val="249523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89AC287-41F4-D278-0B51-D87F900947EE}"/>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超参数搜索</a:t>
            </a:r>
          </a:p>
        </p:txBody>
      </p:sp>
      <p:grpSp>
        <p:nvGrpSpPr>
          <p:cNvPr id="5" name="Group 4">
            <a:extLst>
              <a:ext uri="{FF2B5EF4-FFF2-40B4-BE49-F238E27FC236}">
                <a16:creationId xmlns:a16="http://schemas.microsoft.com/office/drawing/2014/main" id="{1B21A151-DE99-37A7-B1FF-F48F57F99ACB}"/>
              </a:ext>
            </a:extLst>
          </p:cNvPr>
          <p:cNvGrpSpPr/>
          <p:nvPr/>
        </p:nvGrpSpPr>
        <p:grpSpPr>
          <a:xfrm flipV="1">
            <a:off x="4495799" y="836513"/>
            <a:ext cx="3268133" cy="45727"/>
            <a:chOff x="0" y="0"/>
            <a:chExt cx="2017486" cy="45719"/>
          </a:xfrm>
        </p:grpSpPr>
        <p:sp>
          <p:nvSpPr>
            <p:cNvPr id="6" name="Rectangle 5">
              <a:extLst>
                <a:ext uri="{FF2B5EF4-FFF2-40B4-BE49-F238E27FC236}">
                  <a16:creationId xmlns:a16="http://schemas.microsoft.com/office/drawing/2014/main" id="{E98C8D4D-0E71-C8E0-0A6D-09E3DD6BDDF7}"/>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84F0EA37-15DD-FBB8-6598-0A7D02CDFE68}"/>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8" name="标题 1">
            <a:extLst>
              <a:ext uri="{FF2B5EF4-FFF2-40B4-BE49-F238E27FC236}">
                <a16:creationId xmlns:a16="http://schemas.microsoft.com/office/drawing/2014/main" id="{0BAAED57-2FD6-4F76-75AB-9FD717D4980A}"/>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defRPr/>
            </a:pPr>
            <a:endParaRPr kumimoji="1" lang="zh-CN" altLang="en-US" sz="3600" b="1" i="0" u="none" strike="noStrike" kern="0" cap="none" spc="-151" normalizeH="0" baseline="0" noProof="0" dirty="0">
              <a:ln>
                <a:noFill/>
              </a:ln>
              <a:solidFill>
                <a:srgbClr val="333F50"/>
              </a:solidFill>
              <a:effectLst/>
              <a:uLnTx/>
              <a:uFillTx/>
              <a:latin typeface="微软雅黑" panose="020B0503020204020204" pitchFamily="34" charset="-122"/>
              <a:ea typeface="微软雅黑" panose="020B0503020204020204" pitchFamily="34" charset="-122"/>
              <a:sym typeface="Open Sans"/>
            </a:endParaRPr>
          </a:p>
        </p:txBody>
      </p:sp>
      <p:sp>
        <p:nvSpPr>
          <p:cNvPr id="9" name="文本框 8">
            <a:extLst>
              <a:ext uri="{FF2B5EF4-FFF2-40B4-BE49-F238E27FC236}">
                <a16:creationId xmlns:a16="http://schemas.microsoft.com/office/drawing/2014/main" id="{97A1384A-9831-EC5C-10D6-DD78315A2949}"/>
              </a:ext>
            </a:extLst>
          </p:cNvPr>
          <p:cNvSpPr txBox="1"/>
          <p:nvPr/>
        </p:nvSpPr>
        <p:spPr>
          <a:xfrm>
            <a:off x="435006" y="1242874"/>
            <a:ext cx="10515600" cy="1569660"/>
          </a:xfrm>
          <a:prstGeom prst="rect">
            <a:avLst/>
          </a:prstGeom>
          <a:noFill/>
        </p:spPr>
        <p:txBody>
          <a:bodyPr wrap="square" rtlCol="0">
            <a:spAutoFit/>
          </a:bodyPr>
          <a:lstStyle/>
          <a:p>
            <a:r>
              <a:rPr lang="zh-CN" altLang="en-US" sz="1200" dirty="0"/>
              <a:t>每个模型在模型定义的时候，都可以设置超参数，超参数与参数不同。</a:t>
            </a:r>
            <a:endParaRPr lang="en-US" altLang="zh-CN" sz="1200" dirty="0"/>
          </a:p>
          <a:p>
            <a:r>
              <a:rPr lang="zh-CN" altLang="en-US" sz="1200" dirty="0"/>
              <a:t>参数是模型需要训练的值，是线性模型中</a:t>
            </a:r>
            <a:r>
              <a:rPr lang="en-US" altLang="zh-CN" sz="1200" dirty="0"/>
              <a:t>ax+b</a:t>
            </a:r>
            <a:r>
              <a:rPr lang="zh-CN" altLang="en-US" sz="1200" dirty="0"/>
              <a:t>的 </a:t>
            </a:r>
            <a:r>
              <a:rPr lang="en-US" altLang="zh-CN" sz="1200" dirty="0"/>
              <a:t>ab</a:t>
            </a:r>
            <a:r>
              <a:rPr lang="zh-CN" altLang="en-US" sz="1200" dirty="0"/>
              <a:t>。</a:t>
            </a:r>
            <a:endParaRPr lang="en-US" altLang="zh-CN" sz="1200" dirty="0"/>
          </a:p>
          <a:p>
            <a:r>
              <a:rPr lang="zh-CN" altLang="en-US" sz="1200" dirty="0"/>
              <a:t>超参数是模型本身的参数设置，如线性模型的梯度下降法迭代次数或者停止迭代的标准。</a:t>
            </a:r>
            <a:endParaRPr lang="en-US" altLang="zh-CN" sz="1200" dirty="0"/>
          </a:p>
          <a:p>
            <a:endParaRPr lang="en-US" altLang="zh-CN" sz="1200" dirty="0"/>
          </a:p>
          <a:p>
            <a:r>
              <a:rPr lang="zh-CN" altLang="en-US" sz="1200" dirty="0"/>
              <a:t>超参数需要在模型训练前提前定义好，确定的方法就是使用不同超参数多次训练，比较结果。</a:t>
            </a:r>
            <a:endParaRPr lang="en-US" altLang="zh-CN" sz="1200" dirty="0"/>
          </a:p>
          <a:p>
            <a:r>
              <a:rPr lang="zh-CN" altLang="en-US" sz="1200" dirty="0"/>
              <a:t>所以先超参搜索，交叉验证完，才进行模型训练，模型预测，模型评价等。</a:t>
            </a:r>
            <a:endParaRPr lang="en-US" altLang="zh-CN" sz="1200" dirty="0"/>
          </a:p>
          <a:p>
            <a:endParaRPr lang="en-US" altLang="zh-CN" sz="1200" dirty="0"/>
          </a:p>
          <a:p>
            <a:r>
              <a:rPr lang="zh-CN" altLang="en-US" sz="1200" dirty="0"/>
              <a:t>超参数搜索根据搜索方式的不同还可以分为网格搜索，随机搜索等。</a:t>
            </a:r>
          </a:p>
        </p:txBody>
      </p:sp>
      <p:sp>
        <p:nvSpPr>
          <p:cNvPr id="11" name="文本框 10">
            <a:extLst>
              <a:ext uri="{FF2B5EF4-FFF2-40B4-BE49-F238E27FC236}">
                <a16:creationId xmlns:a16="http://schemas.microsoft.com/office/drawing/2014/main" id="{80D46244-CA3C-D9AB-9555-6762AAFE3903}"/>
              </a:ext>
            </a:extLst>
          </p:cNvPr>
          <p:cNvSpPr txBox="1"/>
          <p:nvPr/>
        </p:nvSpPr>
        <p:spPr>
          <a:xfrm>
            <a:off x="435006" y="2917481"/>
            <a:ext cx="4367813" cy="3785652"/>
          </a:xfrm>
          <a:prstGeom prst="rect">
            <a:avLst/>
          </a:prstGeom>
          <a:noFill/>
        </p:spPr>
        <p:txBody>
          <a:bodyPr wrap="square">
            <a:spAutoFit/>
          </a:bodyPr>
          <a:lstStyle/>
          <a:p>
            <a:r>
              <a:rPr lang="zh-CN" altLang="en-US" sz="1200" dirty="0"/>
              <a:t>网格搜索代码示例：</a:t>
            </a:r>
            <a:endParaRPr lang="en-US" altLang="zh-CN" sz="1200" dirty="0"/>
          </a:p>
          <a:p>
            <a:endParaRPr lang="en-US" altLang="zh-CN" sz="1200" dirty="0"/>
          </a:p>
          <a:p>
            <a:r>
              <a:rPr lang="zh-CN" altLang="en-US" sz="1200" dirty="0"/>
              <a:t>from sklearn.datasets import load_iris</a:t>
            </a:r>
          </a:p>
          <a:p>
            <a:r>
              <a:rPr lang="zh-CN" altLang="en-US" sz="1200" dirty="0"/>
              <a:t>from sklearn.svm import SVC</a:t>
            </a:r>
          </a:p>
          <a:p>
            <a:r>
              <a:rPr lang="zh-CN" altLang="en-US" sz="1200" dirty="0"/>
              <a:t>from sklearn.model_selection import GridSearchCV, KFold</a:t>
            </a:r>
          </a:p>
          <a:p>
            <a:endParaRPr lang="zh-CN" altLang="en-US" sz="1200" dirty="0"/>
          </a:p>
          <a:p>
            <a:r>
              <a:rPr lang="zh-CN" altLang="en-US" sz="1200" dirty="0"/>
              <a:t>iris = load_iris()</a:t>
            </a:r>
          </a:p>
          <a:p>
            <a:r>
              <a:rPr lang="zh-CN" altLang="en-US" sz="1200" dirty="0"/>
              <a:t>X_iris = iris.data</a:t>
            </a:r>
          </a:p>
          <a:p>
            <a:r>
              <a:rPr lang="zh-CN" altLang="en-US" sz="1200" dirty="0"/>
              <a:t>y_iris = iris.target</a:t>
            </a:r>
          </a:p>
          <a:p>
            <a:endParaRPr lang="zh-CN" altLang="en-US" sz="1200" dirty="0"/>
          </a:p>
          <a:p>
            <a:r>
              <a:rPr lang="zh-CN" altLang="en-US" sz="1200" dirty="0">
                <a:solidFill>
                  <a:srgbClr val="FF0000"/>
                </a:solidFill>
              </a:rPr>
              <a:t>p_grid = {"C": [1, 10, 100],"gamma": [.01, .1]}</a:t>
            </a:r>
          </a:p>
          <a:p>
            <a:r>
              <a:rPr lang="zh-CN" altLang="en-US" sz="1200" dirty="0"/>
              <a:t>svm = SVC(kernel="rbf")</a:t>
            </a:r>
          </a:p>
          <a:p>
            <a:r>
              <a:rPr lang="zh-CN" altLang="en-US" sz="1200" dirty="0"/>
              <a:t>cv = KFold(n_splits=4, shuffle=True, random_state=i)</a:t>
            </a:r>
          </a:p>
          <a:p>
            <a:r>
              <a:rPr lang="zh-CN" altLang="en-US" sz="1200" dirty="0"/>
              <a:t> </a:t>
            </a:r>
          </a:p>
          <a:p>
            <a:r>
              <a:rPr lang="zh-CN" altLang="en-US" sz="1200" dirty="0"/>
              <a:t>clf = GridSearchCV(estimator=svm, param_grid=p_grid, cv=cv)</a:t>
            </a:r>
          </a:p>
          <a:p>
            <a:r>
              <a:rPr lang="zh-CN" altLang="en-US" sz="1200" dirty="0"/>
              <a:t>clf.fit(X_iris, y_iris)</a:t>
            </a:r>
          </a:p>
          <a:p>
            <a:endParaRPr lang="zh-CN" altLang="en-US" sz="1200" dirty="0"/>
          </a:p>
          <a:p>
            <a:r>
              <a:rPr lang="zh-CN" altLang="en-US" sz="1200" dirty="0"/>
              <a:t>print(clf.best_score_)</a:t>
            </a:r>
          </a:p>
          <a:p>
            <a:r>
              <a:rPr lang="zh-CN" altLang="en-US" sz="1200" dirty="0"/>
              <a:t>print(clf.best_params_)</a:t>
            </a:r>
          </a:p>
          <a:p>
            <a:r>
              <a:rPr lang="zh-CN" altLang="en-US" sz="1200" dirty="0"/>
              <a:t>clf = clf.best_estimator_</a:t>
            </a:r>
          </a:p>
        </p:txBody>
      </p:sp>
    </p:spTree>
    <p:extLst>
      <p:ext uri="{BB962C8B-B14F-4D97-AF65-F5344CB8AC3E}">
        <p14:creationId xmlns:p14="http://schemas.microsoft.com/office/powerpoint/2010/main" val="3222077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8C2179-6AEF-4AC0-CA01-0C1C5420EAC6}"/>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模型评价</a:t>
            </a:r>
          </a:p>
        </p:txBody>
      </p:sp>
      <p:grpSp>
        <p:nvGrpSpPr>
          <p:cNvPr id="5" name="Group 4">
            <a:extLst>
              <a:ext uri="{FF2B5EF4-FFF2-40B4-BE49-F238E27FC236}">
                <a16:creationId xmlns:a16="http://schemas.microsoft.com/office/drawing/2014/main" id="{D4B169D6-E964-46CD-705C-6807328195B1}"/>
              </a:ext>
            </a:extLst>
          </p:cNvPr>
          <p:cNvGrpSpPr/>
          <p:nvPr/>
        </p:nvGrpSpPr>
        <p:grpSpPr>
          <a:xfrm flipV="1">
            <a:off x="4495799" y="836513"/>
            <a:ext cx="3268133" cy="45727"/>
            <a:chOff x="0" y="0"/>
            <a:chExt cx="2017486" cy="45719"/>
          </a:xfrm>
        </p:grpSpPr>
        <p:sp>
          <p:nvSpPr>
            <p:cNvPr id="6" name="Rectangle 5">
              <a:extLst>
                <a:ext uri="{FF2B5EF4-FFF2-40B4-BE49-F238E27FC236}">
                  <a16:creationId xmlns:a16="http://schemas.microsoft.com/office/drawing/2014/main" id="{0DA06BCF-CCC3-DA82-FB69-362AB62A95E4}"/>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691D43FD-886A-D0E2-1F25-6A8F696CCCB3}"/>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8" name="标题 1">
            <a:extLst>
              <a:ext uri="{FF2B5EF4-FFF2-40B4-BE49-F238E27FC236}">
                <a16:creationId xmlns:a16="http://schemas.microsoft.com/office/drawing/2014/main" id="{A5ECAAE2-7770-39B0-A6DC-776F8F52505A}"/>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defRPr/>
            </a:pPr>
            <a:endParaRPr kumimoji="1" lang="zh-CN" altLang="en-US" sz="3600" b="1" i="0" u="none" strike="noStrike" kern="0" cap="none" spc="-151" normalizeH="0" baseline="0" noProof="0" dirty="0">
              <a:ln>
                <a:noFill/>
              </a:ln>
              <a:solidFill>
                <a:srgbClr val="333F50"/>
              </a:solidFill>
              <a:effectLst/>
              <a:uLnTx/>
              <a:uFillTx/>
              <a:latin typeface="微软雅黑" panose="020B0503020204020204" pitchFamily="34" charset="-122"/>
              <a:ea typeface="微软雅黑" panose="020B0503020204020204" pitchFamily="34" charset="-122"/>
              <a:sym typeface="Open Sans"/>
            </a:endParaRPr>
          </a:p>
        </p:txBody>
      </p:sp>
      <p:sp>
        <p:nvSpPr>
          <p:cNvPr id="9" name="文本框 8">
            <a:extLst>
              <a:ext uri="{FF2B5EF4-FFF2-40B4-BE49-F238E27FC236}">
                <a16:creationId xmlns:a16="http://schemas.microsoft.com/office/drawing/2014/main" id="{6F513EFF-D045-E2C6-7DEB-8ACD83059A14}"/>
              </a:ext>
            </a:extLst>
          </p:cNvPr>
          <p:cNvSpPr txBox="1"/>
          <p:nvPr/>
        </p:nvSpPr>
        <p:spPr>
          <a:xfrm>
            <a:off x="838200" y="1145219"/>
            <a:ext cx="10515600" cy="1938992"/>
          </a:xfrm>
          <a:prstGeom prst="rect">
            <a:avLst/>
          </a:prstGeom>
          <a:noFill/>
        </p:spPr>
        <p:txBody>
          <a:bodyPr wrap="square" rtlCol="0">
            <a:spAutoFit/>
          </a:bodyPr>
          <a:lstStyle/>
          <a:p>
            <a:r>
              <a:rPr lang="zh-CN" altLang="en-US" sz="1200" dirty="0"/>
              <a:t>对于不同的模型类型，如分类模型，回归模型，聚类模型等，从不同的角度，有不同的评价指标。</a:t>
            </a:r>
            <a:endParaRPr lang="en-US" altLang="zh-CN" sz="1200" dirty="0"/>
          </a:p>
          <a:p>
            <a:endParaRPr lang="en-US" altLang="zh-CN" sz="1200" dirty="0"/>
          </a:p>
          <a:p>
            <a:endParaRPr lang="en-US" altLang="zh-CN" sz="1200" dirty="0"/>
          </a:p>
          <a:p>
            <a:r>
              <a:rPr lang="zh-CN" altLang="en-US" sz="1200" dirty="0"/>
              <a:t>模型评价前要先把数据集分为训练集和测试集，训练集数据用于训练模型，测试集数据用于计算模型指标。</a:t>
            </a:r>
            <a:endParaRPr lang="en-US" altLang="zh-CN" sz="1200" dirty="0"/>
          </a:p>
          <a:p>
            <a:r>
              <a:rPr lang="zh-CN" altLang="en-US" sz="1200" dirty="0"/>
              <a:t>之所以不能直接使用训练集数据进行模型评价，是因为模型本身就是在训练集上表现最好训练出来的，直接使用训练集进行模型评价，评价指标不真实。</a:t>
            </a:r>
            <a:endParaRPr lang="en-US" altLang="zh-CN" sz="1200" dirty="0"/>
          </a:p>
          <a:p>
            <a:endParaRPr lang="en-US" altLang="zh-CN" sz="1200" dirty="0"/>
          </a:p>
          <a:p>
            <a:endParaRPr lang="en-US" altLang="zh-CN" sz="1200" dirty="0"/>
          </a:p>
          <a:p>
            <a:r>
              <a:rPr lang="zh-CN" altLang="en-US" sz="1200" dirty="0">
                <a:solidFill>
                  <a:srgbClr val="00B050"/>
                </a:solidFill>
              </a:rPr>
              <a:t>限于篇幅，主要介绍常用的二分类模型评价指标。</a:t>
            </a:r>
            <a:endParaRPr lang="en-US" altLang="zh-CN" sz="1200" dirty="0">
              <a:solidFill>
                <a:srgbClr val="00B050"/>
              </a:solidFill>
            </a:endParaRPr>
          </a:p>
          <a:p>
            <a:endParaRPr lang="en-US" altLang="zh-CN" sz="1200" dirty="0">
              <a:solidFill>
                <a:srgbClr val="00B050"/>
              </a:solidFill>
            </a:endParaRPr>
          </a:p>
          <a:p>
            <a:r>
              <a:rPr lang="zh-CN" altLang="en-US" sz="1200" dirty="0"/>
              <a:t>二分类模型的评价指标：</a:t>
            </a:r>
            <a:r>
              <a:rPr lang="en-US" altLang="zh-CN" sz="1200" dirty="0"/>
              <a:t>accuracy</a:t>
            </a:r>
            <a:r>
              <a:rPr lang="zh-CN" altLang="en-US" sz="1200" dirty="0"/>
              <a:t>、</a:t>
            </a:r>
            <a:r>
              <a:rPr lang="en-US" altLang="zh-CN" sz="1200" dirty="0"/>
              <a:t> precision</a:t>
            </a:r>
            <a:r>
              <a:rPr lang="zh-CN" altLang="en-US" sz="1200" dirty="0"/>
              <a:t>、</a:t>
            </a:r>
            <a:r>
              <a:rPr lang="en-US" altLang="zh-CN" sz="1200" dirty="0"/>
              <a:t>recall</a:t>
            </a:r>
            <a:r>
              <a:rPr lang="zh-CN" altLang="en-US" sz="1200" dirty="0"/>
              <a:t>、</a:t>
            </a:r>
            <a:r>
              <a:rPr lang="en-US" altLang="zh-CN" sz="1200" dirty="0"/>
              <a:t>f1</a:t>
            </a:r>
            <a:r>
              <a:rPr lang="zh-CN" altLang="en-US" sz="1200" dirty="0"/>
              <a:t>、</a:t>
            </a:r>
            <a:r>
              <a:rPr lang="en-US" altLang="zh-CN" sz="1200" dirty="0"/>
              <a:t>AUC</a:t>
            </a:r>
            <a:r>
              <a:rPr lang="zh-CN" altLang="en-US" sz="1200" dirty="0"/>
              <a:t>等。</a:t>
            </a:r>
          </a:p>
        </p:txBody>
      </p:sp>
      <p:sp>
        <p:nvSpPr>
          <p:cNvPr id="12" name="Rectangle 3">
            <a:extLst>
              <a:ext uri="{FF2B5EF4-FFF2-40B4-BE49-F238E27FC236}">
                <a16:creationId xmlns:a16="http://schemas.microsoft.com/office/drawing/2014/main" id="{5BEC2369-D024-4C0C-813A-83F19AA9AF86}"/>
              </a:ext>
            </a:extLst>
          </p:cNvPr>
          <p:cNvSpPr>
            <a:spLocks noChangeArrowheads="1"/>
          </p:cNvSpPr>
          <p:nvPr/>
        </p:nvSpPr>
        <p:spPr bwMode="auto">
          <a:xfrm>
            <a:off x="838200" y="3773790"/>
            <a:ext cx="498726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chemeClr val="tx1"/>
                </a:solidFill>
                <a:effectLst/>
                <a:latin typeface="Arial" panose="020B0604020202020204" pitchFamily="34" charset="0"/>
              </a:rPr>
              <a:t>假设我们手上有</a:t>
            </a:r>
            <a:r>
              <a:rPr kumimoji="0" lang="en-US" altLang="zh-CN" sz="1200" b="0" i="0" u="none" strike="noStrike" cap="none" normalizeH="0" baseline="0" dirty="0">
                <a:ln>
                  <a:noFill/>
                </a:ln>
                <a:solidFill>
                  <a:schemeClr val="tx1"/>
                </a:solidFill>
                <a:effectLst/>
                <a:latin typeface="Arial" panose="020B0604020202020204" pitchFamily="34" charset="0"/>
              </a:rPr>
              <a:t>60</a:t>
            </a:r>
            <a:r>
              <a:rPr kumimoji="0" lang="zh-CN" altLang="en-US" sz="1200" b="0" i="0" u="none" strike="noStrike" cap="none" normalizeH="0" baseline="0" dirty="0">
                <a:ln>
                  <a:noFill/>
                </a:ln>
                <a:solidFill>
                  <a:schemeClr val="tx1"/>
                </a:solidFill>
                <a:effectLst/>
                <a:latin typeface="Arial" panose="020B0604020202020204" pitchFamily="34" charset="0"/>
              </a:rPr>
              <a:t>个正样本，</a:t>
            </a:r>
            <a:r>
              <a:rPr kumimoji="0" lang="en-US" altLang="zh-CN" sz="1200" b="0" i="0" u="none" strike="noStrike" cap="none" normalizeH="0" baseline="0" dirty="0">
                <a:ln>
                  <a:noFill/>
                </a:ln>
                <a:solidFill>
                  <a:schemeClr val="tx1"/>
                </a:solidFill>
                <a:effectLst/>
                <a:latin typeface="Arial" panose="020B0604020202020204" pitchFamily="34" charset="0"/>
              </a:rPr>
              <a:t>40</a:t>
            </a:r>
            <a:r>
              <a:rPr kumimoji="0" lang="zh-CN" altLang="en-US" sz="1200" b="0" i="0" u="none" strike="noStrike" cap="none" normalizeH="0" baseline="0" dirty="0">
                <a:ln>
                  <a:noFill/>
                </a:ln>
                <a:solidFill>
                  <a:schemeClr val="tx1"/>
                </a:solidFill>
                <a:effectLst/>
                <a:latin typeface="Arial" panose="020B0604020202020204" pitchFamily="34" charset="0"/>
              </a:rPr>
              <a:t>个负样本，我们要找出所有的正样本，</a:t>
            </a:r>
            <a:endParaRPr kumimoji="0" lang="en-US"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latin typeface="Arial" panose="020B0604020202020204" pitchFamily="34" charset="0"/>
              </a:rPr>
              <a:t>模型认为</a:t>
            </a:r>
            <a:r>
              <a:rPr kumimoji="0" lang="en-US" altLang="zh-CN" sz="1200" b="0" i="0" u="none" strike="noStrike" cap="none" normalizeH="0" baseline="0" dirty="0">
                <a:ln>
                  <a:noFill/>
                </a:ln>
                <a:solidFill>
                  <a:schemeClr val="tx1"/>
                </a:solidFill>
                <a:effectLst/>
                <a:latin typeface="Arial" panose="020B0604020202020204" pitchFamily="34" charset="0"/>
              </a:rPr>
              <a:t>50</a:t>
            </a:r>
            <a:r>
              <a:rPr kumimoji="0" lang="zh-CN" altLang="en-US" sz="1200" b="0" i="0" u="none" strike="noStrike" cap="none" normalizeH="0" baseline="0" dirty="0">
                <a:ln>
                  <a:noFill/>
                </a:ln>
                <a:solidFill>
                  <a:schemeClr val="tx1"/>
                </a:solidFill>
                <a:effectLst/>
                <a:latin typeface="Arial" panose="020B0604020202020204" pitchFamily="34" charset="0"/>
              </a:rPr>
              <a:t>个个样本为正，其中只有</a:t>
            </a:r>
            <a:r>
              <a:rPr kumimoji="0" lang="en-US" altLang="zh-CN" sz="1200" b="0" i="0" u="none" strike="noStrike" cap="none" normalizeH="0" baseline="0" dirty="0">
                <a:ln>
                  <a:noFill/>
                </a:ln>
                <a:solidFill>
                  <a:schemeClr val="tx1"/>
                </a:solidFill>
                <a:effectLst/>
                <a:latin typeface="Arial" panose="020B0604020202020204" pitchFamily="34" charset="0"/>
              </a:rPr>
              <a:t>40</a:t>
            </a:r>
            <a:r>
              <a:rPr kumimoji="0" lang="zh-CN" altLang="en-US" sz="1200" b="0" i="0" u="none" strike="noStrike" cap="none" normalizeH="0" baseline="0" dirty="0">
                <a:ln>
                  <a:noFill/>
                </a:ln>
                <a:solidFill>
                  <a:schemeClr val="tx1"/>
                </a:solidFill>
                <a:effectLst/>
                <a:latin typeface="Arial" panose="020B0604020202020204" pitchFamily="34" charset="0"/>
              </a:rPr>
              <a:t>个是真正的正样本。</a:t>
            </a:r>
            <a:endParaRPr kumimoji="0" lang="en-US"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rPr>
              <a:t>TP: </a:t>
            </a:r>
            <a:r>
              <a:rPr kumimoji="0" lang="zh-CN" altLang="en-US" sz="1200" b="0" i="0" u="none" strike="noStrike" cap="none" normalizeH="0" baseline="0" dirty="0">
                <a:ln>
                  <a:noFill/>
                </a:ln>
                <a:solidFill>
                  <a:schemeClr val="tx1"/>
                </a:solidFill>
                <a:effectLst/>
                <a:latin typeface="Arial" panose="020B0604020202020204" pitchFamily="34" charset="0"/>
              </a:rPr>
              <a:t>将正类预测为正类数  </a:t>
            </a:r>
            <a:r>
              <a:rPr kumimoji="0" lang="en-US" altLang="zh-CN" sz="1200" b="0" i="0" u="none" strike="noStrike" cap="none" normalizeH="0" baseline="0" dirty="0">
                <a:ln>
                  <a:noFill/>
                </a:ln>
                <a:solidFill>
                  <a:schemeClr val="tx1"/>
                </a:solidFill>
                <a:effectLst/>
                <a:latin typeface="Arial" panose="020B0604020202020204" pitchFamily="34" charset="0"/>
              </a:rPr>
              <a:t>40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rPr>
              <a:t>FN: </a:t>
            </a:r>
            <a:r>
              <a:rPr kumimoji="0" lang="zh-CN" altLang="en-US" sz="1200" b="0" i="0" u="none" strike="noStrike" cap="none" normalizeH="0" baseline="0" dirty="0">
                <a:ln>
                  <a:noFill/>
                </a:ln>
                <a:solidFill>
                  <a:schemeClr val="tx1"/>
                </a:solidFill>
                <a:effectLst/>
                <a:latin typeface="Arial" panose="020B0604020202020204" pitchFamily="34" charset="0"/>
              </a:rPr>
              <a:t>将正类预测为负类数  </a:t>
            </a:r>
            <a:r>
              <a:rPr kumimoji="0" lang="en-US" altLang="zh-CN" sz="1200" b="0" i="0" u="none" strike="noStrike" cap="none" normalizeH="0" baseline="0" dirty="0">
                <a:ln>
                  <a:noFill/>
                </a:ln>
                <a:solidFill>
                  <a:schemeClr val="tx1"/>
                </a:solidFill>
                <a:effectLst/>
                <a:latin typeface="Arial" panose="020B0604020202020204" pitchFamily="34" charset="0"/>
              </a:rPr>
              <a:t>20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rPr>
              <a:t>FP: </a:t>
            </a:r>
            <a:r>
              <a:rPr kumimoji="0" lang="zh-CN" altLang="en-US" sz="1200" b="0" i="0" u="none" strike="noStrike" cap="none" normalizeH="0" baseline="0" dirty="0">
                <a:ln>
                  <a:noFill/>
                </a:ln>
                <a:solidFill>
                  <a:schemeClr val="tx1"/>
                </a:solidFill>
                <a:effectLst/>
                <a:latin typeface="Arial" panose="020B0604020202020204" pitchFamily="34" charset="0"/>
              </a:rPr>
              <a:t>将负类预测为正类数  </a:t>
            </a:r>
            <a:r>
              <a:rPr kumimoji="0" lang="en-US" altLang="zh-CN" sz="1200" b="0" i="0" u="none" strike="noStrike" cap="none" normalizeH="0" baseline="0" dirty="0">
                <a:ln>
                  <a:noFill/>
                </a:ln>
                <a:solidFill>
                  <a:schemeClr val="tx1"/>
                </a:solidFill>
                <a:effectLst/>
                <a:latin typeface="Arial" panose="020B0604020202020204" pitchFamily="34" charset="0"/>
              </a:rPr>
              <a:t>10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dirty="0">
                <a:ln>
                  <a:noFill/>
                </a:ln>
                <a:solidFill>
                  <a:schemeClr val="tx1"/>
                </a:solidFill>
                <a:effectLst/>
                <a:latin typeface="Arial" panose="020B0604020202020204" pitchFamily="34" charset="0"/>
              </a:rPr>
              <a:t>TN: </a:t>
            </a:r>
            <a:r>
              <a:rPr kumimoji="0" lang="zh-CN" altLang="en-US" sz="1200" b="0" i="0" u="none" strike="noStrike" cap="none" normalizeH="0" baseline="0" dirty="0">
                <a:ln>
                  <a:noFill/>
                </a:ln>
                <a:solidFill>
                  <a:schemeClr val="tx1"/>
                </a:solidFill>
                <a:effectLst/>
                <a:latin typeface="Arial" panose="020B0604020202020204" pitchFamily="34" charset="0"/>
              </a:rPr>
              <a:t>将负类预测为负类数  </a:t>
            </a:r>
            <a:r>
              <a:rPr kumimoji="0" lang="en-US" altLang="zh-CN" sz="1200" b="0" i="0" u="none" strike="noStrike" cap="none" normalizeH="0" baseline="0" dirty="0">
                <a:ln>
                  <a:noFill/>
                </a:ln>
                <a:solidFill>
                  <a:schemeClr val="tx1"/>
                </a:solidFill>
                <a:effectLst/>
                <a:latin typeface="Arial" panose="020B0604020202020204" pitchFamily="34" charset="0"/>
              </a:rPr>
              <a:t>30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Arial" panose="020B0604020202020204" pitchFamily="34" charset="0"/>
              </a:rPr>
              <a:t>准确率</a:t>
            </a:r>
            <a:r>
              <a:rPr kumimoji="0" lang="zh-CN" altLang="zh-CN" sz="1200" b="0" i="0" u="none" strike="noStrike" cap="none" normalizeH="0" baseline="0" dirty="0">
                <a:ln>
                  <a:noFill/>
                </a:ln>
                <a:solidFill>
                  <a:schemeClr val="tx1"/>
                </a:solidFill>
                <a:effectLst/>
                <a:latin typeface="Arial" panose="020B0604020202020204" pitchFamily="34" charset="0"/>
              </a:rPr>
              <a:t>(accuracy) = 预测对的/所有 = (TP+TN)/(TP+FN+FP+TN) = 70%</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Arial" panose="020B0604020202020204" pitchFamily="34" charset="0"/>
              </a:rPr>
              <a:t>精确率</a:t>
            </a:r>
            <a:r>
              <a:rPr kumimoji="0" lang="zh-CN" altLang="zh-CN" sz="1200" b="0" i="0" u="none" strike="noStrike" cap="none" normalizeH="0" baseline="0" dirty="0">
                <a:ln>
                  <a:noFill/>
                </a:ln>
                <a:solidFill>
                  <a:schemeClr val="tx1"/>
                </a:solidFill>
                <a:effectLst/>
                <a:latin typeface="Arial" panose="020B0604020202020204" pitchFamily="34" charset="0"/>
              </a:rPr>
              <a:t>(precision) = TP/(TP+FP) = 80%</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chemeClr val="tx1"/>
                </a:solidFill>
                <a:effectLst/>
                <a:latin typeface="Arial" panose="020B0604020202020204" pitchFamily="34" charset="0"/>
              </a:rPr>
              <a:t>召回率</a:t>
            </a:r>
            <a:r>
              <a:rPr kumimoji="0" lang="zh-CN" altLang="zh-CN" sz="1200" b="0" i="0" u="none" strike="noStrike" cap="none" normalizeH="0" baseline="0" dirty="0">
                <a:ln>
                  <a:noFill/>
                </a:ln>
                <a:solidFill>
                  <a:schemeClr val="tx1"/>
                </a:solidFill>
                <a:effectLst/>
                <a:latin typeface="Arial" panose="020B0604020202020204" pitchFamily="34" charset="0"/>
              </a:rPr>
              <a:t>(recall) = TP/(TP+FN) = 2/3</a:t>
            </a:r>
          </a:p>
        </p:txBody>
      </p:sp>
    </p:spTree>
    <p:extLst>
      <p:ext uri="{BB962C8B-B14F-4D97-AF65-F5344CB8AC3E}">
        <p14:creationId xmlns:p14="http://schemas.microsoft.com/office/powerpoint/2010/main" val="285684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1">
            <a:extLst>
              <a:ext uri="{FF2B5EF4-FFF2-40B4-BE49-F238E27FC236}">
                <a16:creationId xmlns:a16="http://schemas.microsoft.com/office/drawing/2014/main" id="{23D82B72-1A1A-A75F-23CD-15CBBCF4F3D5}"/>
              </a:ext>
            </a:extLst>
          </p:cNvPr>
          <p:cNvSpPr txBox="1">
            <a:spLocks/>
          </p:cNvSpPr>
          <p:nvPr/>
        </p:nvSpPr>
        <p:spPr>
          <a:xfrm>
            <a:off x="9862968" y="6449071"/>
            <a:ext cx="249373" cy="269241"/>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F13ED623-2444-8D48-81E9-910FBA4EAD23}" type="slidenum">
              <a:rPr kumimoji="1" lang="zh-CN" altLang="en-US" sz="1000" smtClean="0">
                <a:solidFill>
                  <a:srgbClr val="FFFFFF"/>
                </a:solidFill>
                <a:latin typeface="Open Sans"/>
                <a:cs typeface="Open Sans"/>
                <a:sym typeface="Open Sans"/>
              </a:rPr>
              <a:pPr algn="ctr"/>
              <a:t>2</a:t>
            </a:fld>
            <a:endParaRPr kumimoji="1" lang="zh-CN" altLang="en-US" sz="1000">
              <a:solidFill>
                <a:srgbClr val="FFFFFF"/>
              </a:solidFill>
              <a:latin typeface="Open Sans"/>
              <a:cs typeface="Open Sans"/>
              <a:sym typeface="Open Sans"/>
            </a:endParaRPr>
          </a:p>
        </p:txBody>
      </p:sp>
      <p:sp>
        <p:nvSpPr>
          <p:cNvPr id="5" name="标题 1">
            <a:extLst>
              <a:ext uri="{FF2B5EF4-FFF2-40B4-BE49-F238E27FC236}">
                <a16:creationId xmlns:a16="http://schemas.microsoft.com/office/drawing/2014/main" id="{DC92ABEF-B140-6693-5760-061E2FE11709}"/>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1" lang="zh-CN" altLang="en-US" sz="3600" b="1" i="0" u="none" strike="noStrike" kern="1200" cap="none" spc="-151" normalizeH="0" baseline="0" noProof="0" dirty="0">
                <a:ln>
                  <a:noFill/>
                </a:ln>
                <a:solidFill>
                  <a:sysClr val="windowText" lastClr="000000"/>
                </a:solidFill>
                <a:effectLst/>
                <a:uLnTx/>
                <a:uFillTx/>
                <a:latin typeface="Open Sans" panose="020B0606030504020204" pitchFamily="34" charset="0"/>
                <a:ea typeface="等线" panose="02010600030101010101" pitchFamily="2" charset="-122"/>
                <a:cs typeface="Open Sans" panose="020B0606030504020204" pitchFamily="34" charset="0"/>
                <a:sym typeface="Open Sans"/>
              </a:rPr>
              <a:t>人工智能与机器学习</a:t>
            </a:r>
            <a:endParaRPr kumimoji="1" lang="zh-CN" altLang="en-US" sz="3600" b="1" i="0" u="none" strike="noStrike" kern="1200" cap="none" spc="-151" normalizeH="0" baseline="0" noProof="0" dirty="0">
              <a:ln>
                <a:noFill/>
              </a:ln>
              <a:solidFill>
                <a:srgbClr val="333F50"/>
              </a:solidFill>
              <a:effectLst/>
              <a:uLnTx/>
              <a:uFillTx/>
              <a:latin typeface="等线" panose="02010600030101010101" pitchFamily="2" charset="-122"/>
              <a:ea typeface="等线" panose="02010600030101010101" pitchFamily="2" charset="-122"/>
              <a:cs typeface="Open Sans"/>
              <a:sym typeface="Open Sans"/>
            </a:endParaRPr>
          </a:p>
        </p:txBody>
      </p:sp>
      <p:sp>
        <p:nvSpPr>
          <p:cNvPr id="6" name="Content Placeholder 2">
            <a:extLst>
              <a:ext uri="{FF2B5EF4-FFF2-40B4-BE49-F238E27FC236}">
                <a16:creationId xmlns:a16="http://schemas.microsoft.com/office/drawing/2014/main" id="{58743E9B-68A8-0F1B-742A-62610290D9C4}"/>
              </a:ext>
            </a:extLst>
          </p:cNvPr>
          <p:cNvSpPr txBox="1"/>
          <p:nvPr/>
        </p:nvSpPr>
        <p:spPr>
          <a:xfrm>
            <a:off x="838200" y="129196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ysClr val="windowText" lastClr="000000"/>
                </a:solidFill>
                <a:effectLst/>
                <a:uLnTx/>
                <a:uFillTx/>
                <a:latin typeface="Open Sans" panose="020B0606030504020204" pitchFamily="34" charset="0"/>
                <a:ea typeface="等线" panose="02010600030101010101" pitchFamily="2" charset="-122"/>
                <a:cs typeface="Open Sans" panose="020B0606030504020204" pitchFamily="34" charset="0"/>
              </a:rPr>
              <a:t>机器学习是人工智能</a:t>
            </a:r>
            <a:r>
              <a:rPr kumimoji="0" lang="en-US" altLang="zh-CN" sz="2400" b="1" i="0" u="none" strike="noStrike" kern="120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(AI)</a:t>
            </a:r>
            <a:r>
              <a:rPr kumimoji="0" lang="zh-CN" altLang="en-US" sz="2400" b="1" i="0" u="none" strike="noStrike" kern="1200" cap="none" spc="0" normalizeH="0" baseline="0" noProof="0" dirty="0">
                <a:ln>
                  <a:noFill/>
                </a:ln>
                <a:solidFill>
                  <a:sysClr val="windowText" lastClr="000000"/>
                </a:solidFill>
                <a:effectLst/>
                <a:uLnTx/>
                <a:uFillTx/>
                <a:latin typeface="Open Sans" panose="020B0606030504020204" pitchFamily="34" charset="0"/>
                <a:ea typeface="等线" panose="02010600030101010101" pitchFamily="2" charset="-122"/>
                <a:cs typeface="Open Sans" panose="020B0606030504020204" pitchFamily="34" charset="0"/>
              </a:rPr>
              <a:t>的核心</a:t>
            </a:r>
            <a:r>
              <a:rPr kumimoji="0" lang="en-US" altLang="zh-CN" sz="2400" b="1" i="0" u="none" strike="noStrike" kern="120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a:t>
            </a:r>
            <a:r>
              <a:rPr kumimoji="0" lang="zh-CN" altLang="en-US" sz="2400" b="1" i="0" u="none" strike="noStrike" kern="1200" cap="none" spc="0" normalizeH="0" baseline="0" noProof="0" dirty="0">
                <a:ln>
                  <a:noFill/>
                </a:ln>
                <a:solidFill>
                  <a:sysClr val="windowText" lastClr="000000"/>
                </a:solidFill>
                <a:effectLst/>
                <a:uLnTx/>
                <a:uFillTx/>
                <a:latin typeface="Open Sans" panose="020B0606030504020204" pitchFamily="34" charset="0"/>
                <a:ea typeface="等线" panose="02010600030101010101" pitchFamily="2" charset="-122"/>
                <a:cs typeface="Open Sans" panose="020B0606030504020204" pitchFamily="34" charset="0"/>
              </a:rPr>
              <a:t> 研究如何让计算机从数据学习规律</a:t>
            </a:r>
            <a:endParaRPr kumimoji="0" lang="en-US" altLang="zh-CN" sz="2400" b="1" i="0" u="none" strike="noStrike" kern="1200" cap="none" spc="0" normalizeH="0" baseline="0" noProof="0" dirty="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228600" marR="0" lvl="0" indent="-228600" algn="l" defTabSz="914400" rtl="0" eaLnBrk="1" fontAlgn="auto" latinLnBrk="0" hangingPunct="1">
              <a:lnSpc>
                <a:spcPct val="110000"/>
              </a:lnSpc>
              <a:spcBef>
                <a:spcPts val="1000"/>
              </a:spcBef>
              <a:spcAft>
                <a:spcPts val="0"/>
              </a:spcAft>
              <a:buClrTx/>
              <a:buSzTx/>
              <a:buFont typeface="Arial" panose="020B0604020202020204" pitchFamily="34" charset="0"/>
              <a:buChar char="•"/>
              <a:tabLst/>
              <a:defRPr/>
            </a:pPr>
            <a:endParaRPr kumimoji="0" lang="en-US" sz="2400" b="1" i="0" u="none" strike="noStrike" kern="1200" cap="none" spc="0" normalizeH="0" baseline="0" noProof="0" dirty="0">
              <a:ln>
                <a:noFill/>
              </a:ln>
              <a:solidFill>
                <a:sysClr val="windowText" lastClr="000000"/>
              </a:solidFill>
              <a:effectLst/>
              <a:uLnTx/>
              <a:uFillTx/>
              <a:latin typeface="Calibri" panose="020F0502020204030204"/>
              <a:ea typeface="+mn-ea"/>
              <a:cs typeface="Calibri"/>
            </a:endParaRPr>
          </a:p>
        </p:txBody>
      </p:sp>
      <p:sp>
        <p:nvSpPr>
          <p:cNvPr id="7" name="TextBox 8">
            <a:extLst>
              <a:ext uri="{FF2B5EF4-FFF2-40B4-BE49-F238E27FC236}">
                <a16:creationId xmlns:a16="http://schemas.microsoft.com/office/drawing/2014/main" id="{A284BD0D-B201-09C3-C834-94293C3B1816}"/>
              </a:ext>
            </a:extLst>
          </p:cNvPr>
          <p:cNvSpPr txBox="1"/>
          <p:nvPr/>
        </p:nvSpPr>
        <p:spPr>
          <a:xfrm>
            <a:off x="5687880" y="2793544"/>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Calibri" panose="020F0502020204030204"/>
                <a:cs typeface="Calibri"/>
              </a:rPr>
              <a:t>人工智能</a:t>
            </a:r>
            <a:endParaRPr kumimoji="0" lang="en-US" sz="1800" b="1" i="0" u="none" strike="noStrike" kern="0" cap="none" spc="0" normalizeH="0" baseline="0" noProof="0" dirty="0">
              <a:ln>
                <a:noFill/>
              </a:ln>
              <a:solidFill>
                <a:prstClr val="white"/>
              </a:solidFill>
              <a:effectLst/>
              <a:uLnTx/>
              <a:uFillTx/>
              <a:latin typeface="Calibri" panose="020F0502020204030204"/>
              <a:cs typeface="Calibri"/>
            </a:endParaRPr>
          </a:p>
        </p:txBody>
      </p:sp>
      <p:sp>
        <p:nvSpPr>
          <p:cNvPr id="8" name="TextBox 9">
            <a:extLst>
              <a:ext uri="{FF2B5EF4-FFF2-40B4-BE49-F238E27FC236}">
                <a16:creationId xmlns:a16="http://schemas.microsoft.com/office/drawing/2014/main" id="{566567F3-310C-0F8C-68F3-A2F775F9CA6F}"/>
              </a:ext>
            </a:extLst>
          </p:cNvPr>
          <p:cNvSpPr txBox="1"/>
          <p:nvPr/>
        </p:nvSpPr>
        <p:spPr>
          <a:xfrm>
            <a:off x="5687880" y="4492433"/>
            <a:ext cx="11330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Calibri" panose="020F0502020204030204"/>
                <a:cs typeface="Calibri"/>
              </a:rPr>
              <a:t>机器学习</a:t>
            </a:r>
            <a:endParaRPr kumimoji="0" lang="en-US" sz="1800" b="1" i="0" u="none" strike="noStrike" kern="0" cap="none" spc="0" normalizeH="0" baseline="0" noProof="0" dirty="0">
              <a:ln>
                <a:noFill/>
              </a:ln>
              <a:solidFill>
                <a:prstClr val="white"/>
              </a:solidFill>
              <a:effectLst/>
              <a:uLnTx/>
              <a:uFillTx/>
              <a:latin typeface="Calibri" panose="020F0502020204030204"/>
              <a:cs typeface="Calibri"/>
            </a:endParaRPr>
          </a:p>
        </p:txBody>
      </p:sp>
      <p:grpSp>
        <p:nvGrpSpPr>
          <p:cNvPr id="9" name="Group 4">
            <a:extLst>
              <a:ext uri="{FF2B5EF4-FFF2-40B4-BE49-F238E27FC236}">
                <a16:creationId xmlns:a16="http://schemas.microsoft.com/office/drawing/2014/main" id="{34396E46-6A81-5B05-777C-7CB1F9A89A1D}"/>
              </a:ext>
            </a:extLst>
          </p:cNvPr>
          <p:cNvGrpSpPr/>
          <p:nvPr/>
        </p:nvGrpSpPr>
        <p:grpSpPr>
          <a:xfrm flipV="1">
            <a:off x="4495799" y="843601"/>
            <a:ext cx="3268133" cy="45727"/>
            <a:chOff x="0" y="0"/>
            <a:chExt cx="2017486" cy="45719"/>
          </a:xfrm>
        </p:grpSpPr>
        <p:sp>
          <p:nvSpPr>
            <p:cNvPr id="10" name="Rectangle 5">
              <a:extLst>
                <a:ext uri="{FF2B5EF4-FFF2-40B4-BE49-F238E27FC236}">
                  <a16:creationId xmlns:a16="http://schemas.microsoft.com/office/drawing/2014/main" id="{093D22D1-3D28-D886-623C-143E07B9E639}"/>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11" name="Rectangle 6">
              <a:extLst>
                <a:ext uri="{FF2B5EF4-FFF2-40B4-BE49-F238E27FC236}">
                  <a16:creationId xmlns:a16="http://schemas.microsoft.com/office/drawing/2014/main" id="{87141517-6E8D-436F-00AE-0B50ABDDB7D6}"/>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grpSp>
        <p:nvGrpSpPr>
          <p:cNvPr id="12" name="Group 12">
            <a:extLst>
              <a:ext uri="{FF2B5EF4-FFF2-40B4-BE49-F238E27FC236}">
                <a16:creationId xmlns:a16="http://schemas.microsoft.com/office/drawing/2014/main" id="{CDD4CF24-0FC1-872A-C00D-A65ED9E18C17}"/>
              </a:ext>
            </a:extLst>
          </p:cNvPr>
          <p:cNvGrpSpPr/>
          <p:nvPr/>
        </p:nvGrpSpPr>
        <p:grpSpPr>
          <a:xfrm>
            <a:off x="1129956" y="2005068"/>
            <a:ext cx="3909849" cy="4009331"/>
            <a:chOff x="4037201" y="2721576"/>
            <a:chExt cx="3909849" cy="4009331"/>
          </a:xfrm>
        </p:grpSpPr>
        <p:grpSp>
          <p:nvGrpSpPr>
            <p:cNvPr id="13" name="Group 7">
              <a:extLst>
                <a:ext uri="{FF2B5EF4-FFF2-40B4-BE49-F238E27FC236}">
                  <a16:creationId xmlns:a16="http://schemas.microsoft.com/office/drawing/2014/main" id="{6617D4D8-8E2A-6698-4020-2297FE934C1B}"/>
                </a:ext>
              </a:extLst>
            </p:cNvPr>
            <p:cNvGrpSpPr/>
            <p:nvPr/>
          </p:nvGrpSpPr>
          <p:grpSpPr>
            <a:xfrm>
              <a:off x="4037201" y="2721576"/>
              <a:ext cx="3909849" cy="4009331"/>
              <a:chOff x="3510455" y="2584943"/>
              <a:chExt cx="3909849" cy="4009331"/>
            </a:xfrm>
          </p:grpSpPr>
          <p:sp>
            <p:nvSpPr>
              <p:cNvPr id="17" name="Oval 3">
                <a:extLst>
                  <a:ext uri="{FF2B5EF4-FFF2-40B4-BE49-F238E27FC236}">
                    <a16:creationId xmlns:a16="http://schemas.microsoft.com/office/drawing/2014/main" id="{BDD3BD97-3A98-C243-273E-C33622C0EFF0}"/>
                  </a:ext>
                </a:extLst>
              </p:cNvPr>
              <p:cNvSpPr/>
              <p:nvPr/>
            </p:nvSpPr>
            <p:spPr>
              <a:xfrm>
                <a:off x="3510455" y="2584943"/>
                <a:ext cx="3909849" cy="4001923"/>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Calibri"/>
                </a:endParaRPr>
              </a:p>
            </p:txBody>
          </p:sp>
          <p:sp>
            <p:nvSpPr>
              <p:cNvPr id="18" name="Oval 4">
                <a:extLst>
                  <a:ext uri="{FF2B5EF4-FFF2-40B4-BE49-F238E27FC236}">
                    <a16:creationId xmlns:a16="http://schemas.microsoft.com/office/drawing/2014/main" id="{7DBA8891-3359-F274-7421-8651C8D30140}"/>
                  </a:ext>
                </a:extLst>
              </p:cNvPr>
              <p:cNvSpPr/>
              <p:nvPr/>
            </p:nvSpPr>
            <p:spPr>
              <a:xfrm>
                <a:off x="4201510" y="3954025"/>
                <a:ext cx="2527738" cy="2632841"/>
              </a:xfrm>
              <a:prstGeom prst="ellipse">
                <a:avLst/>
              </a:prstGeom>
              <a:solidFill>
                <a:srgbClr val="ED7D31"/>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Calibri" panose="020F0502020204030204"/>
                  <a:ea typeface="+mn-ea"/>
                  <a:cs typeface="Calibri"/>
                </a:endParaRPr>
              </a:p>
            </p:txBody>
          </p:sp>
          <p:sp>
            <p:nvSpPr>
              <p:cNvPr id="19" name="Oval 5">
                <a:extLst>
                  <a:ext uri="{FF2B5EF4-FFF2-40B4-BE49-F238E27FC236}">
                    <a16:creationId xmlns:a16="http://schemas.microsoft.com/office/drawing/2014/main" id="{35D9CE11-BD8D-FEAC-BFEE-263C44570B64}"/>
                  </a:ext>
                </a:extLst>
              </p:cNvPr>
              <p:cNvSpPr/>
              <p:nvPr/>
            </p:nvSpPr>
            <p:spPr>
              <a:xfrm>
                <a:off x="4619296" y="4902109"/>
                <a:ext cx="1692165" cy="1692165"/>
              </a:xfrm>
              <a:prstGeom prst="ellipse">
                <a:avLst/>
              </a:prstGeom>
              <a:solidFill>
                <a:srgbClr val="92D050"/>
              </a:solidFill>
              <a:ln w="12700" cap="flat" cmpd="sng" algn="ctr">
                <a:solidFill>
                  <a:srgbClr val="4472C4">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Calibri"/>
                </a:endParaRPr>
              </a:p>
            </p:txBody>
          </p:sp>
        </p:grpSp>
        <p:sp>
          <p:nvSpPr>
            <p:cNvPr id="14" name="TextBox 8">
              <a:extLst>
                <a:ext uri="{FF2B5EF4-FFF2-40B4-BE49-F238E27FC236}">
                  <a16:creationId xmlns:a16="http://schemas.microsoft.com/office/drawing/2014/main" id="{F2B802BD-7890-6CB3-DB28-30BFD69B4006}"/>
                </a:ext>
              </a:extLst>
            </p:cNvPr>
            <p:cNvSpPr txBox="1"/>
            <p:nvPr/>
          </p:nvSpPr>
          <p:spPr>
            <a:xfrm>
              <a:off x="5425625" y="3318689"/>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cs typeface="Calibri"/>
                </a:rPr>
                <a:t>人工智能</a:t>
              </a:r>
              <a:endParaRPr kumimoji="0" lang="en-US" sz="1800" b="0" i="0" u="none" strike="noStrike" kern="0" cap="none" spc="0" normalizeH="0" baseline="0" noProof="0" dirty="0">
                <a:ln>
                  <a:noFill/>
                </a:ln>
                <a:solidFill>
                  <a:prstClr val="white"/>
                </a:solidFill>
                <a:effectLst/>
                <a:uLnTx/>
                <a:uFillTx/>
                <a:latin typeface="Calibri" panose="020F0502020204030204"/>
                <a:cs typeface="Calibri"/>
              </a:endParaRPr>
            </a:p>
          </p:txBody>
        </p:sp>
        <p:sp>
          <p:nvSpPr>
            <p:cNvPr id="15" name="TextBox 9">
              <a:extLst>
                <a:ext uri="{FF2B5EF4-FFF2-40B4-BE49-F238E27FC236}">
                  <a16:creationId xmlns:a16="http://schemas.microsoft.com/office/drawing/2014/main" id="{90F76031-BF34-8D68-BA1C-E51AB3198EA4}"/>
                </a:ext>
              </a:extLst>
            </p:cNvPr>
            <p:cNvSpPr txBox="1"/>
            <p:nvPr/>
          </p:nvSpPr>
          <p:spPr>
            <a:xfrm>
              <a:off x="5425625" y="4275708"/>
              <a:ext cx="11330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cs typeface="Calibri"/>
                </a:rPr>
                <a:t>机器学习</a:t>
              </a:r>
              <a:endParaRPr kumimoji="0" lang="en-US" sz="1800" b="0" i="0" u="none" strike="noStrike" kern="0" cap="none" spc="0" normalizeH="0" baseline="0" noProof="0" dirty="0">
                <a:ln>
                  <a:noFill/>
                </a:ln>
                <a:solidFill>
                  <a:prstClr val="white"/>
                </a:solidFill>
                <a:effectLst/>
                <a:uLnTx/>
                <a:uFillTx/>
                <a:latin typeface="Calibri" panose="020F0502020204030204"/>
                <a:cs typeface="Calibri"/>
              </a:endParaRPr>
            </a:p>
          </p:txBody>
        </p:sp>
        <p:sp>
          <p:nvSpPr>
            <p:cNvPr id="16" name="TextBox 10">
              <a:extLst>
                <a:ext uri="{FF2B5EF4-FFF2-40B4-BE49-F238E27FC236}">
                  <a16:creationId xmlns:a16="http://schemas.microsoft.com/office/drawing/2014/main" id="{1A913465-A191-6CB4-19DF-DF6FE26EBE9D}"/>
                </a:ext>
              </a:extLst>
            </p:cNvPr>
            <p:cNvSpPr txBox="1"/>
            <p:nvPr/>
          </p:nvSpPr>
          <p:spPr>
            <a:xfrm>
              <a:off x="5438126" y="5700158"/>
              <a:ext cx="110799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white"/>
                  </a:solidFill>
                  <a:effectLst/>
                  <a:uLnTx/>
                  <a:uFillTx/>
                  <a:latin typeface="Calibri" panose="020F0502020204030204"/>
                  <a:cs typeface="Calibri"/>
                </a:rPr>
                <a:t>深度学习</a:t>
              </a:r>
              <a:endParaRPr kumimoji="0" lang="en-US" sz="1800" b="0" i="0" u="none" strike="noStrike" kern="0" cap="none" spc="0" normalizeH="0" baseline="0" noProof="0" dirty="0">
                <a:ln>
                  <a:noFill/>
                </a:ln>
                <a:solidFill>
                  <a:prstClr val="white"/>
                </a:solidFill>
                <a:effectLst/>
                <a:uLnTx/>
                <a:uFillTx/>
                <a:latin typeface="Calibri" panose="020F0502020204030204"/>
                <a:cs typeface="Calibri"/>
              </a:endParaRPr>
            </a:p>
          </p:txBody>
        </p:sp>
      </p:grpSp>
      <p:pic>
        <p:nvPicPr>
          <p:cNvPr id="1026" name="Picture 2" descr="人工智能和机器学习、深度学习的关联_子非鱼leo的博客-CSDN博客">
            <a:extLst>
              <a:ext uri="{FF2B5EF4-FFF2-40B4-BE49-F238E27FC236}">
                <a16:creationId xmlns:a16="http://schemas.microsoft.com/office/drawing/2014/main" id="{6CC82EEC-1A03-3680-8032-02799FC529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4617" y="2516715"/>
            <a:ext cx="5695225" cy="2836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45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47A27E1-F89C-885C-1EB8-A746900162F5}"/>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模型部署</a:t>
            </a:r>
          </a:p>
        </p:txBody>
      </p:sp>
      <p:grpSp>
        <p:nvGrpSpPr>
          <p:cNvPr id="5" name="Group 4">
            <a:extLst>
              <a:ext uri="{FF2B5EF4-FFF2-40B4-BE49-F238E27FC236}">
                <a16:creationId xmlns:a16="http://schemas.microsoft.com/office/drawing/2014/main" id="{C0C167F2-3D82-F53A-412B-9ECA9BD1FC5D}"/>
              </a:ext>
            </a:extLst>
          </p:cNvPr>
          <p:cNvGrpSpPr/>
          <p:nvPr/>
        </p:nvGrpSpPr>
        <p:grpSpPr>
          <a:xfrm flipV="1">
            <a:off x="4495799" y="836513"/>
            <a:ext cx="3268133" cy="45727"/>
            <a:chOff x="0" y="0"/>
            <a:chExt cx="2017486" cy="45719"/>
          </a:xfrm>
        </p:grpSpPr>
        <p:sp>
          <p:nvSpPr>
            <p:cNvPr id="6" name="Rectangle 5">
              <a:extLst>
                <a:ext uri="{FF2B5EF4-FFF2-40B4-BE49-F238E27FC236}">
                  <a16:creationId xmlns:a16="http://schemas.microsoft.com/office/drawing/2014/main" id="{CEF29E41-E4D5-0E66-E816-265C5F262677}"/>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4411B7BF-DD08-A631-7E3E-EA4ABF276706}"/>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8" name="标题 1">
            <a:extLst>
              <a:ext uri="{FF2B5EF4-FFF2-40B4-BE49-F238E27FC236}">
                <a16:creationId xmlns:a16="http://schemas.microsoft.com/office/drawing/2014/main" id="{0D8E7E09-32E7-C4C1-A859-C03E9C220618}"/>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defRPr/>
            </a:pPr>
            <a:endParaRPr kumimoji="1" lang="zh-CN" altLang="en-US" sz="3600" b="1" i="0" u="none" strike="noStrike" kern="0" cap="none" spc="-151" normalizeH="0" baseline="0" noProof="0" dirty="0">
              <a:ln>
                <a:noFill/>
              </a:ln>
              <a:solidFill>
                <a:srgbClr val="333F50"/>
              </a:solidFill>
              <a:effectLst/>
              <a:uLnTx/>
              <a:uFillTx/>
              <a:latin typeface="微软雅黑" panose="020B0503020204020204" pitchFamily="34" charset="-122"/>
              <a:ea typeface="微软雅黑" panose="020B0503020204020204" pitchFamily="34" charset="-122"/>
              <a:sym typeface="Open Sans"/>
            </a:endParaRPr>
          </a:p>
        </p:txBody>
      </p:sp>
      <p:sp>
        <p:nvSpPr>
          <p:cNvPr id="9" name="文本框 8">
            <a:extLst>
              <a:ext uri="{FF2B5EF4-FFF2-40B4-BE49-F238E27FC236}">
                <a16:creationId xmlns:a16="http://schemas.microsoft.com/office/drawing/2014/main" id="{A0A5CFC6-905F-5EB5-A79E-E3DAA0089B0D}"/>
              </a:ext>
            </a:extLst>
          </p:cNvPr>
          <p:cNvSpPr txBox="1"/>
          <p:nvPr/>
        </p:nvSpPr>
        <p:spPr>
          <a:xfrm>
            <a:off x="838200" y="1440195"/>
            <a:ext cx="10515600" cy="2585323"/>
          </a:xfrm>
          <a:prstGeom prst="rect">
            <a:avLst/>
          </a:prstGeom>
          <a:noFill/>
        </p:spPr>
        <p:txBody>
          <a:bodyPr wrap="square" rtlCol="0">
            <a:spAutoFit/>
          </a:bodyPr>
          <a:lstStyle/>
          <a:p>
            <a:r>
              <a:rPr lang="zh-CN" altLang="en-US" sz="1200" dirty="0"/>
              <a:t>模型部署属于模型工程化的部分，在一些公司是有专门工程人员进行模型部署的。</a:t>
            </a:r>
            <a:endParaRPr lang="en-US" altLang="zh-CN" sz="1200" dirty="0"/>
          </a:p>
          <a:p>
            <a:endParaRPr lang="en-US" altLang="zh-CN" sz="1200" dirty="0"/>
          </a:p>
          <a:p>
            <a:endParaRPr lang="en-US" altLang="zh-CN" sz="1200" dirty="0"/>
          </a:p>
          <a:p>
            <a:endParaRPr lang="en-US" altLang="zh-CN" sz="1200" dirty="0"/>
          </a:p>
          <a:p>
            <a:r>
              <a:rPr lang="zh-CN" altLang="en-US" sz="1200" dirty="0"/>
              <a:t>有些场景下，我们需要的是模型预测的结果，有些场景下，我们需要模型文件本身来进行预测。</a:t>
            </a:r>
            <a:endParaRPr lang="en-US" altLang="zh-CN" sz="1200" dirty="0"/>
          </a:p>
          <a:p>
            <a:endParaRPr lang="en-US" altLang="zh-CN" sz="1200" dirty="0"/>
          </a:p>
          <a:p>
            <a:r>
              <a:rPr lang="zh-CN" altLang="en-US" sz="1200" dirty="0"/>
              <a:t>根据要求的不同，模型部署的方法有定时脚本调度，提供接口调用模型，通过</a:t>
            </a:r>
            <a:r>
              <a:rPr lang="en-US" altLang="zh-CN" sz="1200" dirty="0"/>
              <a:t>pmml</a:t>
            </a:r>
            <a:r>
              <a:rPr lang="zh-CN" altLang="en-US" sz="1200" dirty="0"/>
              <a:t>方式跨平台调用，使用</a:t>
            </a:r>
            <a:r>
              <a:rPr lang="en-US" altLang="zh-CN" sz="1200" dirty="0"/>
              <a:t>seldon core</a:t>
            </a:r>
            <a:r>
              <a:rPr lang="zh-CN" altLang="en-US" sz="1200" dirty="0"/>
              <a:t>等开源框架部署等方法。</a:t>
            </a:r>
            <a:endParaRPr lang="en-US" altLang="zh-CN" sz="1200" dirty="0"/>
          </a:p>
          <a:p>
            <a:endParaRPr lang="en-US" altLang="zh-CN" dirty="0"/>
          </a:p>
          <a:p>
            <a:endParaRPr lang="en-US" altLang="zh-CN" dirty="0"/>
          </a:p>
          <a:p>
            <a:endParaRPr lang="en-US" altLang="zh-CN" dirty="0"/>
          </a:p>
          <a:p>
            <a:r>
              <a:rPr lang="zh-CN" altLang="en-US" sz="1200" dirty="0"/>
              <a:t>在各种语言的机器学习包种，一般会存在一个</a:t>
            </a:r>
            <a:r>
              <a:rPr lang="en-US" altLang="zh-CN" sz="1200" dirty="0"/>
              <a:t>pipeline</a:t>
            </a:r>
            <a:r>
              <a:rPr lang="zh-CN" altLang="en-US" sz="1200" dirty="0"/>
              <a:t>的概念，就是把特征工程到模型预测的所有操作数据的步骤统一封装，封装好的</a:t>
            </a:r>
            <a:r>
              <a:rPr lang="en-US" altLang="zh-CN" sz="1200" dirty="0"/>
              <a:t>pipeline</a:t>
            </a:r>
            <a:r>
              <a:rPr lang="zh-CN" altLang="en-US" sz="1200" dirty="0"/>
              <a:t>可以看成是一个整理的模型，便于部署使用</a:t>
            </a:r>
            <a:endParaRPr lang="en-US" altLang="zh-CN" sz="1200" dirty="0"/>
          </a:p>
        </p:txBody>
      </p:sp>
    </p:spTree>
    <p:extLst>
      <p:ext uri="{BB962C8B-B14F-4D97-AF65-F5344CB8AC3E}">
        <p14:creationId xmlns:p14="http://schemas.microsoft.com/office/powerpoint/2010/main" val="210648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6E730DCB-637F-60B3-B645-E9836F8FF300}"/>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代码示例</a:t>
            </a:r>
          </a:p>
        </p:txBody>
      </p:sp>
      <p:grpSp>
        <p:nvGrpSpPr>
          <p:cNvPr id="5" name="Group 4">
            <a:extLst>
              <a:ext uri="{FF2B5EF4-FFF2-40B4-BE49-F238E27FC236}">
                <a16:creationId xmlns:a16="http://schemas.microsoft.com/office/drawing/2014/main" id="{0BFC389C-2111-FF53-EA04-B058A322BDE5}"/>
              </a:ext>
            </a:extLst>
          </p:cNvPr>
          <p:cNvGrpSpPr/>
          <p:nvPr/>
        </p:nvGrpSpPr>
        <p:grpSpPr>
          <a:xfrm flipV="1">
            <a:off x="4495799" y="836513"/>
            <a:ext cx="3268133" cy="45727"/>
            <a:chOff x="0" y="0"/>
            <a:chExt cx="2017486" cy="45719"/>
          </a:xfrm>
        </p:grpSpPr>
        <p:sp>
          <p:nvSpPr>
            <p:cNvPr id="6" name="Rectangle 5">
              <a:extLst>
                <a:ext uri="{FF2B5EF4-FFF2-40B4-BE49-F238E27FC236}">
                  <a16:creationId xmlns:a16="http://schemas.microsoft.com/office/drawing/2014/main" id="{4813FE42-340A-BD56-734A-8F79755833D1}"/>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B67138E8-2E32-0FD7-3961-4C6752E05F02}"/>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8" name="标题 1">
            <a:extLst>
              <a:ext uri="{FF2B5EF4-FFF2-40B4-BE49-F238E27FC236}">
                <a16:creationId xmlns:a16="http://schemas.microsoft.com/office/drawing/2014/main" id="{98A3D4F9-0B00-8A8C-5B03-1C2469377088}"/>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defRPr/>
            </a:pPr>
            <a:endParaRPr kumimoji="1" lang="zh-CN" altLang="en-US" sz="3600" b="1" i="0" u="none" strike="noStrike" kern="0" cap="none" spc="-151" normalizeH="0" baseline="0" noProof="0" dirty="0">
              <a:ln>
                <a:noFill/>
              </a:ln>
              <a:solidFill>
                <a:srgbClr val="333F50"/>
              </a:solidFill>
              <a:effectLst/>
              <a:uLnTx/>
              <a:uFillTx/>
              <a:latin typeface="微软雅黑" panose="020B0503020204020204" pitchFamily="34" charset="-122"/>
              <a:ea typeface="微软雅黑" panose="020B0503020204020204" pitchFamily="34" charset="-122"/>
              <a:sym typeface="Open Sans"/>
            </a:endParaRPr>
          </a:p>
        </p:txBody>
      </p:sp>
      <p:sp>
        <p:nvSpPr>
          <p:cNvPr id="13" name="文本框 12">
            <a:extLst>
              <a:ext uri="{FF2B5EF4-FFF2-40B4-BE49-F238E27FC236}">
                <a16:creationId xmlns:a16="http://schemas.microsoft.com/office/drawing/2014/main" id="{92E890D8-9D53-150F-370E-A93EC6129266}"/>
              </a:ext>
            </a:extLst>
          </p:cNvPr>
          <p:cNvSpPr txBox="1"/>
          <p:nvPr/>
        </p:nvSpPr>
        <p:spPr>
          <a:xfrm>
            <a:off x="1828166" y="2119139"/>
            <a:ext cx="3377848" cy="4770537"/>
          </a:xfrm>
          <a:prstGeom prst="rect">
            <a:avLst/>
          </a:prstGeom>
          <a:noFill/>
        </p:spPr>
        <p:txBody>
          <a:bodyPr wrap="none" rtlCol="0">
            <a:spAutoFit/>
          </a:bodyPr>
          <a:lstStyle/>
          <a:p>
            <a:r>
              <a:rPr lang="en-US" altLang="zh-CN" sz="800" dirty="0"/>
              <a:t>import </a:t>
            </a:r>
            <a:r>
              <a:rPr lang="en-US" altLang="zh-CN" sz="800" dirty="0" err="1"/>
              <a:t>numpy</a:t>
            </a:r>
            <a:r>
              <a:rPr lang="en-US" altLang="zh-CN" sz="800" dirty="0"/>
              <a:t> as np</a:t>
            </a:r>
          </a:p>
          <a:p>
            <a:r>
              <a:rPr lang="en-US" altLang="zh-CN" sz="800" dirty="0"/>
              <a:t>import pandas as pd</a:t>
            </a:r>
          </a:p>
          <a:p>
            <a:r>
              <a:rPr lang="en-US" altLang="zh-CN" sz="800" dirty="0"/>
              <a:t>import seaborn as </a:t>
            </a:r>
            <a:r>
              <a:rPr lang="en-US" altLang="zh-CN" sz="800" dirty="0" err="1"/>
              <a:t>sns</a:t>
            </a:r>
            <a:endParaRPr lang="en-US" altLang="zh-CN" sz="800" dirty="0"/>
          </a:p>
          <a:p>
            <a:r>
              <a:rPr lang="en-US" altLang="zh-CN" sz="800" dirty="0"/>
              <a:t>import </a:t>
            </a:r>
            <a:r>
              <a:rPr lang="en-US" altLang="zh-CN" sz="800" dirty="0" err="1"/>
              <a:t>matplotlib.pyplot</a:t>
            </a:r>
            <a:r>
              <a:rPr lang="en-US" altLang="zh-CN" sz="800" dirty="0"/>
              <a:t> as </a:t>
            </a:r>
            <a:r>
              <a:rPr lang="en-US" altLang="zh-CN" sz="800" dirty="0" err="1"/>
              <a:t>plt</a:t>
            </a:r>
            <a:endParaRPr lang="en-US" altLang="zh-CN" sz="800" dirty="0"/>
          </a:p>
          <a:p>
            <a:r>
              <a:rPr lang="en-US" altLang="zh-CN" sz="800" dirty="0"/>
              <a:t>import </a:t>
            </a:r>
            <a:r>
              <a:rPr lang="en-US" altLang="zh-CN" sz="800" dirty="0" err="1"/>
              <a:t>pandas_profiling</a:t>
            </a:r>
            <a:endParaRPr lang="en-US" altLang="zh-CN" sz="800" dirty="0"/>
          </a:p>
          <a:p>
            <a:r>
              <a:rPr lang="en-US" altLang="zh-CN" sz="800" dirty="0"/>
              <a:t>from </a:t>
            </a:r>
            <a:r>
              <a:rPr lang="en-US" altLang="zh-CN" sz="800" dirty="0" err="1"/>
              <a:t>sklearn.model_selection</a:t>
            </a:r>
            <a:r>
              <a:rPr lang="en-US" altLang="zh-CN" sz="800" dirty="0"/>
              <a:t> import </a:t>
            </a:r>
            <a:r>
              <a:rPr lang="en-US" altLang="zh-CN" sz="800" dirty="0" err="1"/>
              <a:t>KFold</a:t>
            </a:r>
            <a:endParaRPr lang="en-US" altLang="zh-CN" sz="800" dirty="0"/>
          </a:p>
          <a:p>
            <a:r>
              <a:rPr lang="en-US" altLang="zh-CN" sz="800" dirty="0"/>
              <a:t>from sklearn.preprocessing import OneHotEncoder</a:t>
            </a:r>
          </a:p>
          <a:p>
            <a:r>
              <a:rPr lang="en-US" altLang="zh-CN" sz="800" dirty="0" err="1"/>
              <a:t>pd.options.display.max_columns</a:t>
            </a:r>
            <a:r>
              <a:rPr lang="en-US" altLang="zh-CN" sz="800" dirty="0"/>
              <a:t> = None</a:t>
            </a:r>
          </a:p>
          <a:p>
            <a:endParaRPr lang="en-US" altLang="zh-CN" sz="800" dirty="0"/>
          </a:p>
          <a:p>
            <a:r>
              <a:rPr lang="en-US" altLang="zh-CN" sz="800" dirty="0"/>
              <a:t>#</a:t>
            </a:r>
            <a:r>
              <a:rPr lang="zh-CN" altLang="en-US" sz="800" dirty="0"/>
              <a:t>读入数据</a:t>
            </a:r>
          </a:p>
          <a:p>
            <a:r>
              <a:rPr lang="en-US" altLang="zh-CN" sz="800" dirty="0" err="1"/>
              <a:t>train_data</a:t>
            </a:r>
            <a:r>
              <a:rPr lang="en-US" altLang="zh-CN" sz="800" dirty="0"/>
              <a:t> = </a:t>
            </a:r>
            <a:r>
              <a:rPr lang="en-US" altLang="zh-CN" sz="800" dirty="0" err="1"/>
              <a:t>pd.read_csv</a:t>
            </a:r>
            <a:r>
              <a:rPr lang="en-US" altLang="zh-CN" sz="800" dirty="0"/>
              <a:t>("train.csv")</a:t>
            </a:r>
          </a:p>
          <a:p>
            <a:r>
              <a:rPr lang="en-US" altLang="zh-CN" sz="800" dirty="0" err="1"/>
              <a:t>test_data</a:t>
            </a:r>
            <a:r>
              <a:rPr lang="en-US" altLang="zh-CN" sz="800" dirty="0"/>
              <a:t> = </a:t>
            </a:r>
            <a:r>
              <a:rPr lang="en-US" altLang="zh-CN" sz="800" dirty="0" err="1"/>
              <a:t>pd.read_csv</a:t>
            </a:r>
            <a:r>
              <a:rPr lang="en-US" altLang="zh-CN" sz="800" dirty="0"/>
              <a:t>("test.csv")</a:t>
            </a:r>
          </a:p>
          <a:p>
            <a:endParaRPr lang="en-US" altLang="zh-CN" sz="800" dirty="0"/>
          </a:p>
          <a:p>
            <a:r>
              <a:rPr lang="en-US" altLang="zh-CN" sz="800" dirty="0"/>
              <a:t>#</a:t>
            </a:r>
            <a:r>
              <a:rPr lang="zh-CN" altLang="en-US" sz="800" dirty="0"/>
              <a:t>查看数据是否平衡</a:t>
            </a:r>
          </a:p>
          <a:p>
            <a:r>
              <a:rPr lang="en-US" altLang="zh-CN" sz="800" dirty="0"/>
              <a:t>print(</a:t>
            </a:r>
            <a:r>
              <a:rPr lang="en-US" altLang="zh-CN" sz="800" dirty="0" err="1"/>
              <a:t>train_data</a:t>
            </a:r>
            <a:r>
              <a:rPr lang="en-US" altLang="zh-CN" sz="800" dirty="0"/>
              <a:t>["Survived"].</a:t>
            </a:r>
            <a:r>
              <a:rPr lang="en-US" altLang="zh-CN" sz="800" dirty="0" err="1"/>
              <a:t>value_counts</a:t>
            </a:r>
            <a:r>
              <a:rPr lang="en-US" altLang="zh-CN" sz="800" dirty="0"/>
              <a:t>())</a:t>
            </a:r>
          </a:p>
          <a:p>
            <a:endParaRPr lang="en-US" altLang="zh-CN" sz="800" dirty="0"/>
          </a:p>
          <a:p>
            <a:r>
              <a:rPr lang="en-US" altLang="zh-CN" sz="800" dirty="0"/>
              <a:t>#</a:t>
            </a:r>
            <a:r>
              <a:rPr lang="zh-CN" altLang="en-US" sz="800" dirty="0"/>
              <a:t>查看数值型还是类别型</a:t>
            </a:r>
          </a:p>
          <a:p>
            <a:r>
              <a:rPr lang="en-US" altLang="zh-CN" sz="800" dirty="0"/>
              <a:t>print(</a:t>
            </a:r>
            <a:r>
              <a:rPr lang="en-US" altLang="zh-CN" sz="800" dirty="0" err="1"/>
              <a:t>train_data.dtypes</a:t>
            </a:r>
            <a:r>
              <a:rPr lang="en-US" altLang="zh-CN" sz="800" dirty="0"/>
              <a:t>)</a:t>
            </a:r>
          </a:p>
          <a:p>
            <a:endParaRPr lang="en-US" altLang="zh-CN" sz="800" dirty="0"/>
          </a:p>
          <a:p>
            <a:r>
              <a:rPr lang="en-US" altLang="zh-CN" sz="800" dirty="0"/>
              <a:t>#</a:t>
            </a:r>
            <a:r>
              <a:rPr lang="zh-CN" altLang="en-US" sz="800" dirty="0"/>
              <a:t>查看缺失值，结合分析出异常值，</a:t>
            </a:r>
            <a:r>
              <a:rPr lang="en-US" altLang="zh-CN" sz="800" dirty="0"/>
              <a:t>0</a:t>
            </a:r>
            <a:r>
              <a:rPr lang="zh-CN" altLang="en-US" sz="800" dirty="0"/>
              <a:t>值，查看高基数特征，整体相关性</a:t>
            </a:r>
          </a:p>
          <a:p>
            <a:r>
              <a:rPr lang="en-US" altLang="zh-CN" sz="800" dirty="0"/>
              <a:t># if __name__ == '__main__':</a:t>
            </a:r>
          </a:p>
          <a:p>
            <a:r>
              <a:rPr lang="en-US" altLang="zh-CN" sz="800" dirty="0"/>
              <a:t>#     </a:t>
            </a:r>
            <a:r>
              <a:rPr lang="en-US" altLang="zh-CN" sz="800" dirty="0" err="1"/>
              <a:t>pfr</a:t>
            </a:r>
            <a:r>
              <a:rPr lang="en-US" altLang="zh-CN" sz="800" dirty="0"/>
              <a:t> = </a:t>
            </a:r>
            <a:r>
              <a:rPr lang="en-US" altLang="zh-CN" sz="800" dirty="0" err="1"/>
              <a:t>pandas_profiling.ProfileReport</a:t>
            </a:r>
            <a:r>
              <a:rPr lang="en-US" altLang="zh-CN" sz="800" dirty="0"/>
              <a:t>(</a:t>
            </a:r>
            <a:r>
              <a:rPr lang="en-US" altLang="zh-CN" sz="800" dirty="0" err="1"/>
              <a:t>train_data</a:t>
            </a:r>
            <a:r>
              <a:rPr lang="en-US" altLang="zh-CN" sz="800" dirty="0"/>
              <a:t>)</a:t>
            </a:r>
          </a:p>
          <a:p>
            <a:r>
              <a:rPr lang="en-US" altLang="zh-CN" sz="800" dirty="0"/>
              <a:t>#     </a:t>
            </a:r>
            <a:r>
              <a:rPr lang="en-US" altLang="zh-CN" sz="800" dirty="0" err="1"/>
              <a:t>pfr.to_file</a:t>
            </a:r>
            <a:r>
              <a:rPr lang="en-US" altLang="zh-CN" sz="800" dirty="0"/>
              <a:t>("./example_train.html")</a:t>
            </a:r>
          </a:p>
          <a:p>
            <a:r>
              <a:rPr lang="en-US" altLang="zh-CN" sz="800" dirty="0"/>
              <a:t>#     </a:t>
            </a:r>
            <a:r>
              <a:rPr lang="en-US" altLang="zh-CN" sz="800" dirty="0" err="1"/>
              <a:t>pfr</a:t>
            </a:r>
            <a:r>
              <a:rPr lang="en-US" altLang="zh-CN" sz="800" dirty="0"/>
              <a:t> = </a:t>
            </a:r>
            <a:r>
              <a:rPr lang="en-US" altLang="zh-CN" sz="800" dirty="0" err="1"/>
              <a:t>pandas_profiling.ProfileReport</a:t>
            </a:r>
            <a:r>
              <a:rPr lang="en-US" altLang="zh-CN" sz="800" dirty="0"/>
              <a:t>(</a:t>
            </a:r>
            <a:r>
              <a:rPr lang="en-US" altLang="zh-CN" sz="800" dirty="0" err="1"/>
              <a:t>test_data</a:t>
            </a:r>
            <a:r>
              <a:rPr lang="en-US" altLang="zh-CN" sz="800" dirty="0"/>
              <a:t>)</a:t>
            </a:r>
          </a:p>
          <a:p>
            <a:r>
              <a:rPr lang="en-US" altLang="zh-CN" sz="800" dirty="0"/>
              <a:t>#     </a:t>
            </a:r>
            <a:r>
              <a:rPr lang="en-US" altLang="zh-CN" sz="800" dirty="0" err="1"/>
              <a:t>pfr.to_file</a:t>
            </a:r>
            <a:r>
              <a:rPr lang="en-US" altLang="zh-CN" sz="800" dirty="0"/>
              <a:t>("./example_test.html")</a:t>
            </a:r>
          </a:p>
          <a:p>
            <a:endParaRPr lang="en-US" altLang="zh-CN" sz="800" dirty="0"/>
          </a:p>
          <a:p>
            <a:endParaRPr lang="en-US" altLang="zh-CN" sz="800" dirty="0"/>
          </a:p>
          <a:p>
            <a:r>
              <a:rPr lang="en-US" altLang="zh-CN" sz="800" dirty="0"/>
              <a:t>#</a:t>
            </a:r>
            <a:r>
              <a:rPr lang="zh-CN" altLang="en-US" sz="800" dirty="0"/>
              <a:t>缺失值处理</a:t>
            </a:r>
          </a:p>
          <a:p>
            <a:r>
              <a:rPr lang="en-US" altLang="zh-CN" sz="800" dirty="0" err="1"/>
              <a:t>train_data</a:t>
            </a:r>
            <a:r>
              <a:rPr lang="en-US" altLang="zh-CN" sz="800" dirty="0"/>
              <a:t> = </a:t>
            </a:r>
            <a:r>
              <a:rPr lang="en-US" altLang="zh-CN" sz="800" dirty="0" err="1"/>
              <a:t>train_data.drop</a:t>
            </a:r>
            <a:r>
              <a:rPr lang="en-US" altLang="zh-CN" sz="800" dirty="0"/>
              <a:t>(['Cabin'],axis=1)</a:t>
            </a:r>
          </a:p>
          <a:p>
            <a:endParaRPr lang="en-US" altLang="zh-CN" sz="800" dirty="0"/>
          </a:p>
          <a:p>
            <a:r>
              <a:rPr lang="en-US" altLang="zh-CN" sz="800" dirty="0"/>
              <a:t>#</a:t>
            </a:r>
            <a:r>
              <a:rPr lang="zh-CN" altLang="en-US" sz="800" dirty="0"/>
              <a:t>数值化</a:t>
            </a:r>
          </a:p>
          <a:p>
            <a:r>
              <a:rPr lang="en-US" altLang="zh-CN" sz="800" dirty="0" err="1"/>
              <a:t>train_data</a:t>
            </a:r>
            <a:r>
              <a:rPr lang="en-US" altLang="zh-CN" sz="800" dirty="0"/>
              <a:t> = </a:t>
            </a:r>
            <a:r>
              <a:rPr lang="en-US" altLang="zh-CN" sz="800" dirty="0" err="1"/>
              <a:t>train_data.drop</a:t>
            </a:r>
            <a:r>
              <a:rPr lang="en-US" altLang="zh-CN" sz="800" dirty="0"/>
              <a:t>(['</a:t>
            </a:r>
            <a:r>
              <a:rPr lang="en-US" altLang="zh-CN" sz="800" dirty="0" err="1"/>
              <a:t>Name','Ticket</a:t>
            </a:r>
            <a:r>
              <a:rPr lang="en-US" altLang="zh-CN" sz="800" dirty="0"/>
              <a:t>'],axis=1)</a:t>
            </a:r>
          </a:p>
          <a:p>
            <a:r>
              <a:rPr lang="en-US" altLang="zh-CN" sz="800" dirty="0" err="1"/>
              <a:t>train_onehot</a:t>
            </a:r>
            <a:r>
              <a:rPr lang="en-US" altLang="zh-CN" sz="800" dirty="0"/>
              <a:t> = </a:t>
            </a:r>
            <a:r>
              <a:rPr lang="en-US" altLang="zh-CN" sz="800" dirty="0" err="1"/>
              <a:t>pd.get_dummies</a:t>
            </a:r>
            <a:r>
              <a:rPr lang="en-US" altLang="zh-CN" sz="800" dirty="0"/>
              <a:t>(</a:t>
            </a:r>
            <a:r>
              <a:rPr lang="en-US" altLang="zh-CN" sz="800" dirty="0" err="1"/>
              <a:t>train_data</a:t>
            </a:r>
            <a:r>
              <a:rPr lang="en-US" altLang="zh-CN" sz="800" dirty="0"/>
              <a:t>[['</a:t>
            </a:r>
            <a:r>
              <a:rPr lang="en-US" altLang="zh-CN" sz="800" dirty="0" err="1"/>
              <a:t>Sex','Embarked</a:t>
            </a:r>
            <a:r>
              <a:rPr lang="en-US" altLang="zh-CN" sz="800" dirty="0"/>
              <a:t>']])</a:t>
            </a:r>
          </a:p>
          <a:p>
            <a:endParaRPr lang="en-US" altLang="zh-CN" sz="800" dirty="0"/>
          </a:p>
          <a:p>
            <a:r>
              <a:rPr lang="en-US" altLang="zh-CN" sz="800" dirty="0" err="1"/>
              <a:t>train_data</a:t>
            </a:r>
            <a:r>
              <a:rPr lang="en-US" altLang="zh-CN" sz="800" dirty="0"/>
              <a:t> = </a:t>
            </a:r>
            <a:r>
              <a:rPr lang="en-US" altLang="zh-CN" sz="800" dirty="0" err="1"/>
              <a:t>pd.concat</a:t>
            </a:r>
            <a:r>
              <a:rPr lang="en-US" altLang="zh-CN" sz="800" dirty="0"/>
              <a:t>([</a:t>
            </a:r>
            <a:r>
              <a:rPr lang="en-US" altLang="zh-CN" sz="800" dirty="0" err="1"/>
              <a:t>train_data,train_onehot</a:t>
            </a:r>
            <a:r>
              <a:rPr lang="en-US" altLang="zh-CN" sz="800" dirty="0"/>
              <a:t>],axis=1)</a:t>
            </a:r>
          </a:p>
          <a:p>
            <a:r>
              <a:rPr lang="en-US" altLang="zh-CN" sz="800" dirty="0" err="1"/>
              <a:t>train_data</a:t>
            </a:r>
            <a:r>
              <a:rPr lang="en-US" altLang="zh-CN" sz="800" dirty="0"/>
              <a:t> = </a:t>
            </a:r>
            <a:r>
              <a:rPr lang="en-US" altLang="zh-CN" sz="800" dirty="0" err="1"/>
              <a:t>train_data.drop</a:t>
            </a:r>
            <a:r>
              <a:rPr lang="en-US" altLang="zh-CN" sz="800" dirty="0"/>
              <a:t>(['</a:t>
            </a:r>
            <a:r>
              <a:rPr lang="en-US" altLang="zh-CN" sz="800" dirty="0" err="1"/>
              <a:t>Sex','Embarked</a:t>
            </a:r>
            <a:r>
              <a:rPr lang="en-US" altLang="zh-CN" sz="800" dirty="0"/>
              <a:t>'],axis=1)</a:t>
            </a:r>
          </a:p>
          <a:p>
            <a:endParaRPr lang="en-US" altLang="zh-CN" sz="800" dirty="0"/>
          </a:p>
          <a:p>
            <a:endParaRPr lang="zh-CN" altLang="en-US" sz="800" dirty="0"/>
          </a:p>
        </p:txBody>
      </p:sp>
      <p:sp>
        <p:nvSpPr>
          <p:cNvPr id="15" name="文本框 14">
            <a:extLst>
              <a:ext uri="{FF2B5EF4-FFF2-40B4-BE49-F238E27FC236}">
                <a16:creationId xmlns:a16="http://schemas.microsoft.com/office/drawing/2014/main" id="{667CA4B7-948C-7647-DFCB-6B33C725AB39}"/>
              </a:ext>
            </a:extLst>
          </p:cNvPr>
          <p:cNvSpPr txBox="1"/>
          <p:nvPr/>
        </p:nvSpPr>
        <p:spPr>
          <a:xfrm>
            <a:off x="7216808" y="2270209"/>
            <a:ext cx="3844876" cy="4278094"/>
          </a:xfrm>
          <a:prstGeom prst="rect">
            <a:avLst/>
          </a:prstGeom>
          <a:noFill/>
        </p:spPr>
        <p:txBody>
          <a:bodyPr wrap="square">
            <a:spAutoFit/>
          </a:bodyPr>
          <a:lstStyle/>
          <a:p>
            <a:r>
              <a:rPr lang="zh-CN" altLang="en-US" sz="800" dirty="0"/>
              <a:t>#只对数值型起作用，0.1以下认为没有相关性，0.5以上认为强相关</a:t>
            </a:r>
          </a:p>
          <a:p>
            <a:r>
              <a:rPr lang="zh-CN" altLang="en-US" sz="800" dirty="0"/>
              <a:t>correlations = train_data.corr()['Survived'].sort_values()</a:t>
            </a:r>
          </a:p>
          <a:p>
            <a:r>
              <a:rPr lang="zh-CN" altLang="en-US" sz="800" dirty="0"/>
              <a:t>print(correlations)</a:t>
            </a:r>
          </a:p>
          <a:p>
            <a:r>
              <a:rPr lang="zh-CN" altLang="en-US" sz="800" dirty="0"/>
              <a:t>#进一步查看与label的相关性</a:t>
            </a:r>
          </a:p>
          <a:p>
            <a:r>
              <a:rPr lang="zh-CN" altLang="en-US" sz="800" dirty="0"/>
              <a:t>def kde_target(df, lable, var_name):</a:t>
            </a:r>
          </a:p>
          <a:p>
            <a:r>
              <a:rPr lang="zh-CN" altLang="en-US" sz="800" dirty="0"/>
              <a:t>    plt.figure(figsize = (12, 6))</a:t>
            </a:r>
          </a:p>
          <a:p>
            <a:r>
              <a:rPr lang="zh-CN" altLang="en-US" sz="800" dirty="0"/>
              <a:t>    sns.kdeplot(df.ix[df[lable] == 0, var_name], label = '0')</a:t>
            </a:r>
          </a:p>
          <a:p>
            <a:r>
              <a:rPr lang="zh-CN" altLang="en-US" sz="800" dirty="0"/>
              <a:t>    sns.kdeplot(df.ix[df[lable] == 1, var_name], label = '1')</a:t>
            </a:r>
          </a:p>
          <a:p>
            <a:r>
              <a:rPr lang="zh-CN" altLang="en-US" sz="800" dirty="0"/>
              <a:t>    plt.xlabel(var_name); plt.ylabel('Density'); plt.title('%s Distribution' % var_name)</a:t>
            </a:r>
          </a:p>
          <a:p>
            <a:r>
              <a:rPr lang="zh-CN" altLang="en-US" sz="800" dirty="0"/>
              <a:t>    plt.legend()#加上图例</a:t>
            </a:r>
          </a:p>
          <a:p>
            <a:r>
              <a:rPr lang="zh-CN" altLang="en-US" sz="800" dirty="0"/>
              <a:t>    plt.show()</a:t>
            </a:r>
          </a:p>
          <a:p>
            <a:r>
              <a:rPr lang="zh-CN" altLang="en-US" sz="800" dirty="0"/>
              <a:t>kde_target(train_data,"Survived","Parch")</a:t>
            </a:r>
          </a:p>
          <a:p>
            <a:r>
              <a:rPr lang="zh-CN" altLang="en-US" sz="800" dirty="0"/>
              <a:t>kde_target(train_data,"Survived","SibSp")</a:t>
            </a:r>
          </a:p>
          <a:p>
            <a:r>
              <a:rPr lang="zh-CN" altLang="en-US" sz="800" dirty="0"/>
              <a:t>kde_target(train_data,"Survived","PassengerId")</a:t>
            </a:r>
          </a:p>
          <a:p>
            <a:r>
              <a:rPr lang="zh-CN" altLang="en-US" sz="800" dirty="0"/>
              <a:t>kde_target(train_data,"Survived","Age")</a:t>
            </a:r>
          </a:p>
          <a:p>
            <a:r>
              <a:rPr lang="zh-CN" altLang="en-US" sz="800" dirty="0"/>
              <a:t>kde_target(train_data,"Survived","Embarked_Q")</a:t>
            </a:r>
          </a:p>
          <a:p>
            <a:endParaRPr lang="zh-CN" altLang="en-US" sz="800" dirty="0"/>
          </a:p>
          <a:p>
            <a:r>
              <a:rPr lang="zh-CN" altLang="en-US" sz="800" dirty="0"/>
              <a:t>train_data = train_data.drop(['Age','Embarked_Q','PassengerId'],axis=1)</a:t>
            </a:r>
            <a:endParaRPr lang="en-US" altLang="zh-CN" sz="800" dirty="0"/>
          </a:p>
          <a:p>
            <a:endParaRPr lang="en-US" altLang="zh-CN" sz="800" dirty="0"/>
          </a:p>
          <a:p>
            <a:r>
              <a:rPr lang="en-US" altLang="zh-CN" sz="800" dirty="0"/>
              <a:t>#</a:t>
            </a:r>
            <a:r>
              <a:rPr lang="zh-CN" altLang="en-US" sz="800" dirty="0"/>
              <a:t>删除线性相关变量，看热力图</a:t>
            </a:r>
          </a:p>
          <a:p>
            <a:r>
              <a:rPr lang="en-US" altLang="zh-CN" sz="800" dirty="0"/>
              <a:t>def test(df):</a:t>
            </a:r>
          </a:p>
          <a:p>
            <a:r>
              <a:rPr lang="en-US" altLang="zh-CN" sz="800" dirty="0"/>
              <a:t>    </a:t>
            </a:r>
            <a:r>
              <a:rPr lang="en-US" altLang="zh-CN" sz="800" dirty="0" err="1"/>
              <a:t>dfData</a:t>
            </a:r>
            <a:r>
              <a:rPr lang="en-US" altLang="zh-CN" sz="800" dirty="0"/>
              <a:t> = </a:t>
            </a:r>
            <a:r>
              <a:rPr lang="en-US" altLang="zh-CN" sz="800" dirty="0" err="1"/>
              <a:t>df.corr</a:t>
            </a:r>
            <a:r>
              <a:rPr lang="en-US" altLang="zh-CN" sz="800" dirty="0"/>
              <a:t>()</a:t>
            </a:r>
          </a:p>
          <a:p>
            <a:r>
              <a:rPr lang="en-US" altLang="zh-CN" sz="800" dirty="0"/>
              <a:t>    </a:t>
            </a:r>
            <a:r>
              <a:rPr lang="en-US" altLang="zh-CN" sz="800" dirty="0" err="1"/>
              <a:t>plt.subplots</a:t>
            </a:r>
            <a:r>
              <a:rPr lang="en-US" altLang="zh-CN" sz="800" dirty="0"/>
              <a:t>(</a:t>
            </a:r>
            <a:r>
              <a:rPr lang="en-US" altLang="zh-CN" sz="800" dirty="0" err="1"/>
              <a:t>figsize</a:t>
            </a:r>
            <a:r>
              <a:rPr lang="en-US" altLang="zh-CN" sz="800" dirty="0"/>
              <a:t>=(9, 9)) # </a:t>
            </a:r>
            <a:r>
              <a:rPr lang="zh-CN" altLang="en-US" sz="800" dirty="0"/>
              <a:t>设置画面大小</a:t>
            </a:r>
          </a:p>
          <a:p>
            <a:r>
              <a:rPr lang="zh-CN" altLang="en-US" sz="800" dirty="0"/>
              <a:t>    </a:t>
            </a:r>
            <a:r>
              <a:rPr lang="en-US" altLang="zh-CN" sz="800" dirty="0" err="1"/>
              <a:t>sns.heatmap</a:t>
            </a:r>
            <a:r>
              <a:rPr lang="en-US" altLang="zh-CN" sz="800" dirty="0"/>
              <a:t>(</a:t>
            </a:r>
            <a:r>
              <a:rPr lang="en-US" altLang="zh-CN" sz="800" dirty="0" err="1"/>
              <a:t>dfData</a:t>
            </a:r>
            <a:r>
              <a:rPr lang="en-US" altLang="zh-CN" sz="800" dirty="0"/>
              <a:t>, </a:t>
            </a:r>
            <a:r>
              <a:rPr lang="en-US" altLang="zh-CN" sz="800" dirty="0" err="1"/>
              <a:t>annot</a:t>
            </a:r>
            <a:r>
              <a:rPr lang="en-US" altLang="zh-CN" sz="800" dirty="0"/>
              <a:t>=True, </a:t>
            </a:r>
            <a:r>
              <a:rPr lang="en-US" altLang="zh-CN" sz="800" dirty="0" err="1"/>
              <a:t>vmax</a:t>
            </a:r>
            <a:r>
              <a:rPr lang="en-US" altLang="zh-CN" sz="800" dirty="0"/>
              <a:t>=1, square=True, </a:t>
            </a:r>
            <a:r>
              <a:rPr lang="en-US" altLang="zh-CN" sz="800" dirty="0" err="1"/>
              <a:t>cmap</a:t>
            </a:r>
            <a:r>
              <a:rPr lang="en-US" altLang="zh-CN" sz="800" dirty="0"/>
              <a:t>="Blues")</a:t>
            </a:r>
          </a:p>
          <a:p>
            <a:r>
              <a:rPr lang="en-US" altLang="zh-CN" sz="800" dirty="0"/>
              <a:t>    </a:t>
            </a:r>
            <a:r>
              <a:rPr lang="en-US" altLang="zh-CN" sz="800" dirty="0" err="1"/>
              <a:t>plt.show</a:t>
            </a:r>
            <a:r>
              <a:rPr lang="en-US" altLang="zh-CN" sz="800" dirty="0"/>
              <a:t>()</a:t>
            </a:r>
          </a:p>
          <a:p>
            <a:r>
              <a:rPr lang="en-US" altLang="zh-CN" sz="800" dirty="0"/>
              <a:t>test(</a:t>
            </a:r>
            <a:r>
              <a:rPr lang="en-US" altLang="zh-CN" sz="800" dirty="0" err="1"/>
              <a:t>train_data</a:t>
            </a:r>
            <a:r>
              <a:rPr lang="en-US" altLang="zh-CN" sz="800" dirty="0"/>
              <a:t>)</a:t>
            </a:r>
          </a:p>
          <a:p>
            <a:endParaRPr lang="en-US" altLang="zh-CN" sz="800" dirty="0"/>
          </a:p>
          <a:p>
            <a:r>
              <a:rPr lang="en-US" altLang="zh-CN" sz="800" dirty="0"/>
              <a:t>#</a:t>
            </a:r>
            <a:r>
              <a:rPr lang="zh-CN" altLang="en-US" sz="800" dirty="0"/>
              <a:t>选出</a:t>
            </a:r>
            <a:r>
              <a:rPr lang="en-US" altLang="zh-CN" sz="800" dirty="0"/>
              <a:t>x</a:t>
            </a:r>
            <a:r>
              <a:rPr lang="zh-CN" altLang="en-US" sz="800" dirty="0"/>
              <a:t>和</a:t>
            </a:r>
            <a:r>
              <a:rPr lang="en-US" altLang="zh-CN" sz="800" dirty="0"/>
              <a:t>y</a:t>
            </a:r>
          </a:p>
          <a:p>
            <a:r>
              <a:rPr lang="en-US" altLang="zh-CN" sz="800" dirty="0"/>
              <a:t>x = </a:t>
            </a:r>
            <a:r>
              <a:rPr lang="en-US" altLang="zh-CN" sz="800" dirty="0" err="1"/>
              <a:t>train_data.drop</a:t>
            </a:r>
            <a:r>
              <a:rPr lang="en-US" altLang="zh-CN" sz="800" dirty="0"/>
              <a:t>(["Survived"],axis=1)</a:t>
            </a:r>
          </a:p>
          <a:p>
            <a:r>
              <a:rPr lang="en-US" altLang="zh-CN" sz="800" dirty="0"/>
              <a:t>y = </a:t>
            </a:r>
            <a:r>
              <a:rPr lang="en-US" altLang="zh-CN" sz="800" dirty="0" err="1"/>
              <a:t>train_data</a:t>
            </a:r>
            <a:r>
              <a:rPr lang="en-US" altLang="zh-CN" sz="800" dirty="0"/>
              <a:t>['Survived']</a:t>
            </a:r>
          </a:p>
          <a:p>
            <a:endParaRPr lang="en-US" altLang="zh-CN" sz="800" dirty="0"/>
          </a:p>
          <a:p>
            <a:r>
              <a:rPr lang="en-US" altLang="zh-CN" sz="800" dirty="0"/>
              <a:t>#</a:t>
            </a:r>
            <a:r>
              <a:rPr lang="zh-CN" altLang="en-US" sz="800" dirty="0"/>
              <a:t>切分训练集和测试集</a:t>
            </a:r>
          </a:p>
          <a:p>
            <a:r>
              <a:rPr lang="en-US" altLang="zh-CN" sz="800" dirty="0"/>
              <a:t>from </a:t>
            </a:r>
            <a:r>
              <a:rPr lang="en-US" altLang="zh-CN" sz="800" dirty="0" err="1"/>
              <a:t>sklearn.model_selection</a:t>
            </a:r>
            <a:r>
              <a:rPr lang="en-US" altLang="zh-CN" sz="800" dirty="0"/>
              <a:t> import </a:t>
            </a:r>
            <a:r>
              <a:rPr lang="en-US" altLang="zh-CN" sz="800" dirty="0" err="1"/>
              <a:t>train_test_split</a:t>
            </a:r>
            <a:endParaRPr lang="en-US" altLang="zh-CN" sz="800" dirty="0"/>
          </a:p>
          <a:p>
            <a:r>
              <a:rPr lang="en-US" altLang="zh-CN" sz="800" dirty="0" err="1"/>
              <a:t>X_train</a:t>
            </a:r>
            <a:r>
              <a:rPr lang="en-US" altLang="zh-CN" sz="800" dirty="0"/>
              <a:t>, </a:t>
            </a:r>
            <a:r>
              <a:rPr lang="en-US" altLang="zh-CN" sz="800" dirty="0" err="1"/>
              <a:t>X_test</a:t>
            </a:r>
            <a:r>
              <a:rPr lang="en-US" altLang="zh-CN" sz="800" dirty="0"/>
              <a:t>, </a:t>
            </a:r>
            <a:r>
              <a:rPr lang="en-US" altLang="zh-CN" sz="800" dirty="0" err="1"/>
              <a:t>y_train</a:t>
            </a:r>
            <a:r>
              <a:rPr lang="en-US" altLang="zh-CN" sz="800" dirty="0"/>
              <a:t>, </a:t>
            </a:r>
            <a:r>
              <a:rPr lang="en-US" altLang="zh-CN" sz="800" dirty="0" err="1"/>
              <a:t>y_test</a:t>
            </a:r>
            <a:r>
              <a:rPr lang="en-US" altLang="zh-CN" sz="800" dirty="0"/>
              <a:t> = </a:t>
            </a:r>
            <a:r>
              <a:rPr lang="en-US" altLang="zh-CN" sz="800" dirty="0" err="1"/>
              <a:t>train_test_split</a:t>
            </a:r>
            <a:r>
              <a:rPr lang="en-US" altLang="zh-CN" sz="800" dirty="0"/>
              <a:t>(x, y, </a:t>
            </a:r>
            <a:r>
              <a:rPr lang="en-US" altLang="zh-CN" sz="800" dirty="0" err="1"/>
              <a:t>test_size</a:t>
            </a:r>
            <a:r>
              <a:rPr lang="en-US" altLang="zh-CN" sz="800" dirty="0"/>
              <a:t>=0.2,random_state=42)</a:t>
            </a:r>
            <a:endParaRPr lang="zh-CN" altLang="en-US" sz="800" dirty="0"/>
          </a:p>
        </p:txBody>
      </p:sp>
      <p:sp>
        <p:nvSpPr>
          <p:cNvPr id="18" name="文本框 17">
            <a:extLst>
              <a:ext uri="{FF2B5EF4-FFF2-40B4-BE49-F238E27FC236}">
                <a16:creationId xmlns:a16="http://schemas.microsoft.com/office/drawing/2014/main" id="{402F9A54-B328-1AEC-661E-E8129DEF3B4F}"/>
              </a:ext>
            </a:extLst>
          </p:cNvPr>
          <p:cNvSpPr txBox="1"/>
          <p:nvPr/>
        </p:nvSpPr>
        <p:spPr>
          <a:xfrm>
            <a:off x="838200" y="1160726"/>
            <a:ext cx="6486071" cy="830997"/>
          </a:xfrm>
          <a:prstGeom prst="rect">
            <a:avLst/>
          </a:prstGeom>
          <a:noFill/>
        </p:spPr>
        <p:txBody>
          <a:bodyPr wrap="none" rtlCol="0">
            <a:spAutoFit/>
          </a:bodyPr>
          <a:lstStyle/>
          <a:p>
            <a:r>
              <a:rPr lang="zh-CN" altLang="en-US" sz="1200" dirty="0"/>
              <a:t>理论知识入门可以去看吴恩达的机器学习视频。</a:t>
            </a:r>
            <a:endParaRPr lang="en-US" altLang="zh-CN" sz="1200" dirty="0"/>
          </a:p>
          <a:p>
            <a:r>
              <a:rPr lang="zh-CN" altLang="en-US" sz="1200" dirty="0"/>
              <a:t>工作中快速入门的话，可以去学习</a:t>
            </a:r>
            <a:r>
              <a:rPr lang="en-US" altLang="zh-CN" sz="1200" dirty="0"/>
              <a:t>pandas</a:t>
            </a:r>
            <a:r>
              <a:rPr lang="zh-CN" altLang="en-US" sz="1200" dirty="0"/>
              <a:t>和</a:t>
            </a:r>
            <a:r>
              <a:rPr lang="en-US" altLang="zh-CN" sz="1200" dirty="0"/>
              <a:t>sklearn</a:t>
            </a:r>
            <a:r>
              <a:rPr lang="zh-CN" altLang="en-US" sz="1200" dirty="0"/>
              <a:t>两个包，在</a:t>
            </a:r>
            <a:r>
              <a:rPr lang="en-US" altLang="zh-CN" sz="1200" dirty="0"/>
              <a:t>kaggle</a:t>
            </a:r>
            <a:r>
              <a:rPr lang="zh-CN" altLang="en-US" sz="1200" dirty="0"/>
              <a:t>平台上去做做比赛项目。</a:t>
            </a:r>
            <a:endParaRPr lang="en-US" altLang="zh-CN" sz="1200" dirty="0"/>
          </a:p>
          <a:p>
            <a:endParaRPr lang="en-US" altLang="zh-CN" sz="1200" dirty="0"/>
          </a:p>
          <a:p>
            <a:r>
              <a:rPr lang="zh-CN" altLang="en-US" sz="1200" dirty="0">
                <a:solidFill>
                  <a:srgbClr val="00B050"/>
                </a:solidFill>
              </a:rPr>
              <a:t>下面的代码就是</a:t>
            </a:r>
            <a:r>
              <a:rPr lang="en-US" altLang="zh-CN" sz="1200" dirty="0">
                <a:solidFill>
                  <a:srgbClr val="00B050"/>
                </a:solidFill>
              </a:rPr>
              <a:t>kaggle</a:t>
            </a:r>
            <a:r>
              <a:rPr lang="zh-CN" altLang="en-US" sz="1200" dirty="0">
                <a:solidFill>
                  <a:srgbClr val="00B050"/>
                </a:solidFill>
              </a:rPr>
              <a:t>中入门比赛泰坦尼克幸存者预测的代码示例。</a:t>
            </a:r>
          </a:p>
        </p:txBody>
      </p:sp>
    </p:spTree>
    <p:extLst>
      <p:ext uri="{BB962C8B-B14F-4D97-AF65-F5344CB8AC3E}">
        <p14:creationId xmlns:p14="http://schemas.microsoft.com/office/powerpoint/2010/main" val="413597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268F9A4-87AC-5197-7655-0C4C12E0AD7A}"/>
              </a:ext>
            </a:extLst>
          </p:cNvPr>
          <p:cNvSpPr txBox="1"/>
          <p:nvPr/>
        </p:nvSpPr>
        <p:spPr>
          <a:xfrm>
            <a:off x="150074" y="346229"/>
            <a:ext cx="5505002" cy="6370975"/>
          </a:xfrm>
          <a:prstGeom prst="rect">
            <a:avLst/>
          </a:prstGeom>
          <a:noFill/>
        </p:spPr>
        <p:txBody>
          <a:bodyPr wrap="square">
            <a:spAutoFit/>
          </a:bodyPr>
          <a:lstStyle/>
          <a:p>
            <a:r>
              <a:rPr lang="zh-CN" altLang="en-US" sz="800" dirty="0"/>
              <a:t>#模型融合</a:t>
            </a:r>
          </a:p>
          <a:p>
            <a:r>
              <a:rPr lang="zh-CN" altLang="en-US" sz="800" dirty="0"/>
              <a:t>    # 导入一级模型</a:t>
            </a:r>
          </a:p>
          <a:p>
            <a:r>
              <a:rPr lang="zh-CN" altLang="en-US" sz="800" dirty="0"/>
              <a:t>from sklearn.ensemble import (RandomForestClassifier, AdaBoostClassifier,GradientBoostingClassifier, ExtraTreesClassifier)</a:t>
            </a:r>
          </a:p>
          <a:p>
            <a:r>
              <a:rPr lang="zh-CN" altLang="en-US" sz="800" dirty="0"/>
              <a:t>import xgboost as xgb</a:t>
            </a:r>
          </a:p>
          <a:p>
            <a:r>
              <a:rPr lang="zh-CN" altLang="en-US" sz="800" dirty="0"/>
              <a:t>from sklearn.svm import SVC</a:t>
            </a:r>
          </a:p>
          <a:p>
            <a:r>
              <a:rPr lang="zh-CN" altLang="en-US" sz="800" dirty="0"/>
              <a:t>rf_model = RandomForestClassifier(random_state=42)</a:t>
            </a:r>
          </a:p>
          <a:p>
            <a:r>
              <a:rPr lang="zh-CN" altLang="en-US" sz="800" dirty="0"/>
              <a:t>adb_model = AdaBoostClassifier(random_state=42)</a:t>
            </a:r>
          </a:p>
          <a:p>
            <a:r>
              <a:rPr lang="zh-CN" altLang="en-US" sz="800" dirty="0"/>
              <a:t>gdbc_model = GradientBoostingClassifier(random_state=42)</a:t>
            </a:r>
          </a:p>
          <a:p>
            <a:r>
              <a:rPr lang="zh-CN" altLang="en-US" sz="800" dirty="0"/>
              <a:t>et_model = ExtraTreesClassifier(random_state=42)</a:t>
            </a:r>
          </a:p>
          <a:p>
            <a:r>
              <a:rPr lang="zh-CN" altLang="en-US" sz="800" dirty="0"/>
              <a:t>svc_model = SVC(random_state=42)</a:t>
            </a:r>
          </a:p>
          <a:p>
            <a:r>
              <a:rPr lang="zh-CN" altLang="en-US" sz="800" dirty="0"/>
              <a:t>xgb_model = xgb.XGBClassifier(seed=42,max_depth=3,learning_rate=0.1,n_estimators=40,random_state=42)</a:t>
            </a:r>
          </a:p>
          <a:p>
            <a:r>
              <a:rPr lang="zh-CN" altLang="en-US" sz="800" dirty="0"/>
              <a:t>    #模型预测方法</a:t>
            </a:r>
          </a:p>
          <a:p>
            <a:r>
              <a:rPr lang="zh-CN" altLang="en-US" sz="800" dirty="0"/>
              <a:t>def get_stacking(clf, x_train, y_train, x_test, n_folds=10):</a:t>
            </a:r>
          </a:p>
          <a:p>
            <a:r>
              <a:rPr lang="zh-CN" altLang="en-US" sz="800" dirty="0"/>
              <a:t>    train_num, test_num = x_train.shape[0], x_test.shape[0]</a:t>
            </a:r>
          </a:p>
          <a:p>
            <a:r>
              <a:rPr lang="zh-CN" altLang="en-US" sz="800" dirty="0"/>
              <a:t>    second_train = np.zeros((train_num,))</a:t>
            </a:r>
          </a:p>
          <a:p>
            <a:r>
              <a:rPr lang="zh-CN" altLang="en-US" sz="800" dirty="0"/>
              <a:t>    second_test = np.zeros((test_num,))</a:t>
            </a:r>
          </a:p>
          <a:p>
            <a:r>
              <a:rPr lang="zh-CN" altLang="en-US" sz="800" dirty="0"/>
              <a:t>    test_nfolds = np.zeros((test_num, n_folds))</a:t>
            </a:r>
          </a:p>
          <a:p>
            <a:r>
              <a:rPr lang="zh-CN" altLang="en-US" sz="800" dirty="0"/>
              <a:t>    kf = KFold(n_splits=n_folds)</a:t>
            </a:r>
          </a:p>
          <a:p>
            <a:r>
              <a:rPr lang="zh-CN" altLang="en-US" sz="800" dirty="0"/>
              <a:t>    for i, (train_index, test_index) in enumerate(kf.split(x_train)):</a:t>
            </a:r>
          </a:p>
          <a:p>
            <a:r>
              <a:rPr lang="zh-CN" altLang="en-US" sz="800" dirty="0"/>
              <a:t>        x_tra, y_tra = x_train[train_index], y_train[train_index]</a:t>
            </a:r>
          </a:p>
          <a:p>
            <a:r>
              <a:rPr lang="zh-CN" altLang="en-US" sz="800" dirty="0"/>
              <a:t>        x_tst, y_tst = x_train[test_index], y_train[test_index]</a:t>
            </a:r>
          </a:p>
          <a:p>
            <a:r>
              <a:rPr lang="zh-CN" altLang="en-US" sz="800" dirty="0"/>
              <a:t>        clf.fit(x_tra, y_tra)</a:t>
            </a:r>
          </a:p>
          <a:p>
            <a:r>
              <a:rPr lang="zh-CN" altLang="en-US" sz="800" dirty="0"/>
              <a:t>        second_train[test_index] = clf.predict(x_tst)</a:t>
            </a:r>
          </a:p>
          <a:p>
            <a:r>
              <a:rPr lang="zh-CN" altLang="en-US" sz="800" dirty="0"/>
              <a:t>        test_nfolds[:, i] = clf.predict(x_test)</a:t>
            </a:r>
          </a:p>
          <a:p>
            <a:r>
              <a:rPr lang="zh-CN" altLang="en-US" sz="800" dirty="0"/>
              <a:t>        second_test[:] = test_nfolds.mean(axis=1)</a:t>
            </a:r>
          </a:p>
          <a:p>
            <a:r>
              <a:rPr lang="zh-CN" altLang="en-US" sz="800" dirty="0"/>
              <a:t>    return second_train, second_test</a:t>
            </a:r>
          </a:p>
          <a:p>
            <a:r>
              <a:rPr lang="zh-CN" altLang="en-US" sz="800" dirty="0"/>
              <a:t>    #存放所有模型的结果</a:t>
            </a:r>
          </a:p>
          <a:p>
            <a:r>
              <a:rPr lang="zh-CN" altLang="en-US" sz="800" dirty="0"/>
              <a:t>train_sets = []</a:t>
            </a:r>
          </a:p>
          <a:p>
            <a:r>
              <a:rPr lang="zh-CN" altLang="en-US" sz="800" dirty="0"/>
              <a:t>test_sets = []</a:t>
            </a:r>
          </a:p>
          <a:p>
            <a:r>
              <a:rPr lang="zh-CN" altLang="en-US" sz="800" dirty="0"/>
              <a:t>for clf in [rf_model, adb_model, gdbc_model, et_model, svc_model , xgb_model]:</a:t>
            </a:r>
          </a:p>
          <a:p>
            <a:r>
              <a:rPr lang="zh-CN" altLang="en-US" sz="800" dirty="0"/>
              <a:t>    train_set, test_set = get_stacking(clf, X_train.values, y_train.values, X_test.values)</a:t>
            </a:r>
          </a:p>
          <a:p>
            <a:r>
              <a:rPr lang="zh-CN" altLang="en-US" sz="800" dirty="0"/>
              <a:t>    train_sets.append(train_set)</a:t>
            </a:r>
          </a:p>
          <a:p>
            <a:r>
              <a:rPr lang="zh-CN" altLang="en-US" sz="800" dirty="0"/>
              <a:t>    test_sets.append(test_set)</a:t>
            </a:r>
          </a:p>
          <a:p>
            <a:r>
              <a:rPr lang="zh-CN" altLang="en-US" sz="800" dirty="0"/>
              <a:t>    #把所有训练集结果按列合并</a:t>
            </a:r>
          </a:p>
          <a:p>
            <a:r>
              <a:rPr lang="zh-CN" altLang="en-US" sz="800" dirty="0"/>
              <a:t>meta_train = np.concatenate([result_set.reshape(-1,1) for result_set in train_sets], axis=1)</a:t>
            </a:r>
          </a:p>
          <a:p>
            <a:r>
              <a:rPr lang="zh-CN" altLang="en-US" sz="800" dirty="0"/>
              <a:t>meta_test = np.concatenate([y_test_set.reshape(-1,1) for y_test_set in test_sets], axis=1)</a:t>
            </a:r>
          </a:p>
          <a:p>
            <a:r>
              <a:rPr lang="zh-CN" altLang="en-US" sz="800" dirty="0"/>
              <a:t>    #二级分类器</a:t>
            </a:r>
          </a:p>
          <a:p>
            <a:r>
              <a:rPr lang="zh-CN" altLang="en-US" sz="800" dirty="0"/>
              <a:t>from xgboost import XGBClassifier</a:t>
            </a:r>
          </a:p>
          <a:p>
            <a:r>
              <a:rPr lang="zh-CN" altLang="en-US" sz="800" dirty="0"/>
              <a:t>xgb = XGBClassifier( colsample_bytree=0.8,</a:t>
            </a:r>
          </a:p>
          <a:p>
            <a:r>
              <a:rPr lang="zh-CN" altLang="en-US" sz="800" dirty="0"/>
              <a:t>                    gamma=5,</a:t>
            </a:r>
          </a:p>
          <a:p>
            <a:r>
              <a:rPr lang="zh-CN" altLang="en-US" sz="800" dirty="0"/>
              <a:t>                    learning_rate=0.05,</a:t>
            </a:r>
          </a:p>
          <a:p>
            <a:r>
              <a:rPr lang="zh-CN" altLang="en-US" sz="800" dirty="0"/>
              <a:t>                    max_depth=3,</a:t>
            </a:r>
          </a:p>
          <a:p>
            <a:r>
              <a:rPr lang="zh-CN" altLang="en-US" sz="800" dirty="0"/>
              <a:t>                    min_child_weight=2,</a:t>
            </a:r>
          </a:p>
          <a:p>
            <a:r>
              <a:rPr lang="zh-CN" altLang="en-US" sz="800" dirty="0"/>
              <a:t>                    n_estimators=600,</a:t>
            </a:r>
          </a:p>
          <a:p>
            <a:r>
              <a:rPr lang="zh-CN" altLang="en-US" sz="800" dirty="0"/>
              <a:t>                    random_state=42,</a:t>
            </a:r>
          </a:p>
          <a:p>
            <a:r>
              <a:rPr lang="zh-CN" altLang="en-US" sz="800" dirty="0"/>
              <a:t>                    reg_alpha=2,</a:t>
            </a:r>
          </a:p>
          <a:p>
            <a:r>
              <a:rPr lang="zh-CN" altLang="en-US" sz="800" dirty="0"/>
              <a:t>                    reg_lambda=2,</a:t>
            </a:r>
          </a:p>
          <a:p>
            <a:r>
              <a:rPr lang="zh-CN" altLang="en-US" sz="800" dirty="0"/>
              <a:t>                    subsample=0.75)</a:t>
            </a:r>
          </a:p>
          <a:p>
            <a:r>
              <a:rPr lang="zh-CN" altLang="en-US" sz="800" dirty="0"/>
              <a:t>xgb.fit(meta_train, y_train)</a:t>
            </a:r>
          </a:p>
          <a:p>
            <a:r>
              <a:rPr lang="zh-CN" altLang="en-US" sz="800" dirty="0"/>
              <a:t>y_score = xgb.predict(meta_train)</a:t>
            </a:r>
          </a:p>
          <a:p>
            <a:r>
              <a:rPr lang="zh-CN" altLang="en-US" sz="800" dirty="0"/>
              <a:t>y_score_test = xgb.predict(meta_test)</a:t>
            </a:r>
          </a:p>
        </p:txBody>
      </p:sp>
      <p:sp>
        <p:nvSpPr>
          <p:cNvPr id="7" name="文本框 6">
            <a:extLst>
              <a:ext uri="{FF2B5EF4-FFF2-40B4-BE49-F238E27FC236}">
                <a16:creationId xmlns:a16="http://schemas.microsoft.com/office/drawing/2014/main" id="{FD3594CE-1B6D-047D-D10C-1B6722C67DCF}"/>
              </a:ext>
            </a:extLst>
          </p:cNvPr>
          <p:cNvSpPr txBox="1"/>
          <p:nvPr/>
        </p:nvSpPr>
        <p:spPr>
          <a:xfrm>
            <a:off x="6198834" y="532660"/>
            <a:ext cx="6094520" cy="5509200"/>
          </a:xfrm>
          <a:prstGeom prst="rect">
            <a:avLst/>
          </a:prstGeom>
          <a:noFill/>
        </p:spPr>
        <p:txBody>
          <a:bodyPr wrap="square">
            <a:spAutoFit/>
          </a:bodyPr>
          <a:lstStyle/>
          <a:p>
            <a:r>
              <a:rPr lang="zh-CN" altLang="en-US" sz="800" dirty="0"/>
              <a:t># #搜索超参数</a:t>
            </a:r>
          </a:p>
          <a:p>
            <a:r>
              <a:rPr lang="zh-CN" altLang="en-US" sz="800" dirty="0"/>
              <a:t># import xgboost as xgb</a:t>
            </a:r>
          </a:p>
          <a:p>
            <a:r>
              <a:rPr lang="zh-CN" altLang="en-US" sz="800" dirty="0"/>
              <a:t># from sklearn.model_selection import StratifiedKFold</a:t>
            </a:r>
          </a:p>
          <a:p>
            <a:r>
              <a:rPr lang="zh-CN" altLang="en-US" sz="800" dirty="0"/>
              <a:t># from sklearn.model_selection import GridSearchCV</a:t>
            </a:r>
          </a:p>
          <a:p>
            <a:r>
              <a:rPr lang="zh-CN" altLang="en-US" sz="800" dirty="0"/>
              <a:t># xgb_model = xgb.XGBClassifier(seed=42)</a:t>
            </a:r>
          </a:p>
          <a:p>
            <a:r>
              <a:rPr lang="zh-CN" altLang="en-US" sz="800" dirty="0"/>
              <a:t># max_depth = [3]</a:t>
            </a:r>
          </a:p>
          <a:p>
            <a:r>
              <a:rPr lang="zh-CN" altLang="en-US" sz="800" dirty="0"/>
              <a:t># learning_rate = [0.1]</a:t>
            </a:r>
          </a:p>
          <a:p>
            <a:r>
              <a:rPr lang="zh-CN" altLang="en-US" sz="800" dirty="0"/>
              <a:t># n_estimators = [40]</a:t>
            </a:r>
          </a:p>
          <a:p>
            <a:r>
              <a:rPr lang="zh-CN" altLang="en-US" sz="800" dirty="0"/>
              <a:t># param_grid = dict(max_depth = max_depth,learning_rate = learning_rate,n_estimators =n_estimators)</a:t>
            </a:r>
          </a:p>
          <a:p>
            <a:r>
              <a:rPr lang="zh-CN" altLang="en-US" sz="800" dirty="0"/>
              <a:t># kflod = StratifiedKFold(n_splits=10, shuffle=True, random_state=42)</a:t>
            </a:r>
          </a:p>
          <a:p>
            <a:r>
              <a:rPr lang="zh-CN" altLang="en-US" sz="800" dirty="0"/>
              <a:t>#</a:t>
            </a:r>
          </a:p>
          <a:p>
            <a:r>
              <a:rPr lang="zh-CN" altLang="en-US" sz="800" dirty="0"/>
              <a:t># # 训练模型</a:t>
            </a:r>
          </a:p>
          <a:p>
            <a:r>
              <a:rPr lang="zh-CN" altLang="en-US" sz="800" dirty="0"/>
              <a:t># grid_search = GridSearchCV(xgb_model,param_grid,cv = kflod)</a:t>
            </a:r>
          </a:p>
          <a:p>
            <a:r>
              <a:rPr lang="zh-CN" altLang="en-US" sz="800" dirty="0"/>
              <a:t># grid_search = grid_search.fit(X_train, y_train)</a:t>
            </a:r>
          </a:p>
          <a:p>
            <a:r>
              <a:rPr lang="zh-CN" altLang="en-US" sz="800" dirty="0"/>
              <a:t># xgb_model = grid_search.best_estimator_</a:t>
            </a:r>
          </a:p>
          <a:p>
            <a:r>
              <a:rPr lang="zh-CN" altLang="en-US" sz="800" dirty="0"/>
              <a:t># print(grid_search.best_params_)</a:t>
            </a:r>
          </a:p>
          <a:p>
            <a:r>
              <a:rPr lang="zh-CN" altLang="en-US" sz="800" dirty="0"/>
              <a:t>#</a:t>
            </a:r>
          </a:p>
          <a:p>
            <a:r>
              <a:rPr lang="zh-CN" altLang="en-US" sz="800" dirty="0"/>
              <a:t># pred_test = xgb_model.predict(X_test)</a:t>
            </a:r>
            <a:endParaRPr lang="en-US" altLang="zh-CN" sz="800" dirty="0"/>
          </a:p>
          <a:p>
            <a:endParaRPr lang="en-US" altLang="zh-CN" sz="800" dirty="0"/>
          </a:p>
          <a:p>
            <a:r>
              <a:rPr lang="en-US" altLang="zh-CN" sz="800" dirty="0"/>
              <a:t>#</a:t>
            </a:r>
            <a:r>
              <a:rPr lang="zh-CN" altLang="en-US" sz="800" dirty="0"/>
              <a:t>预测验证集上的得分</a:t>
            </a:r>
          </a:p>
          <a:p>
            <a:r>
              <a:rPr lang="en-US" altLang="zh-CN" sz="800" dirty="0"/>
              <a:t>from sklearn import metrics</a:t>
            </a:r>
          </a:p>
          <a:p>
            <a:r>
              <a:rPr lang="en-US" altLang="zh-CN" sz="800" dirty="0"/>
              <a:t>print(</a:t>
            </a:r>
            <a:r>
              <a:rPr lang="en-US" altLang="zh-CN" sz="800" dirty="0" err="1"/>
              <a:t>metrics.accuracy_score</a:t>
            </a:r>
            <a:r>
              <a:rPr lang="en-US" altLang="zh-CN" sz="800" dirty="0"/>
              <a:t>(</a:t>
            </a:r>
            <a:r>
              <a:rPr lang="en-US" altLang="zh-CN" sz="800" dirty="0" err="1"/>
              <a:t>y_test</a:t>
            </a:r>
            <a:r>
              <a:rPr lang="en-US" altLang="zh-CN" sz="800" dirty="0"/>
              <a:t>, </a:t>
            </a:r>
            <a:r>
              <a:rPr lang="en-US" altLang="zh-CN" sz="800" dirty="0" err="1"/>
              <a:t>y_score_test</a:t>
            </a:r>
            <a:r>
              <a:rPr lang="en-US" altLang="zh-CN" sz="800" dirty="0"/>
              <a:t>))</a:t>
            </a:r>
          </a:p>
          <a:p>
            <a:r>
              <a:rPr lang="en-US" altLang="zh-CN" sz="800" dirty="0"/>
              <a:t>print(</a:t>
            </a:r>
            <a:r>
              <a:rPr lang="en-US" altLang="zh-CN" sz="800" dirty="0" err="1"/>
              <a:t>metrics.accuracy_score</a:t>
            </a:r>
            <a:r>
              <a:rPr lang="en-US" altLang="zh-CN" sz="800" dirty="0"/>
              <a:t>(</a:t>
            </a:r>
            <a:r>
              <a:rPr lang="en-US" altLang="zh-CN" sz="800" dirty="0" err="1"/>
              <a:t>y_train</a:t>
            </a:r>
            <a:r>
              <a:rPr lang="en-US" altLang="zh-CN" sz="800" dirty="0"/>
              <a:t>, </a:t>
            </a:r>
            <a:r>
              <a:rPr lang="en-US" altLang="zh-CN" sz="800" dirty="0" err="1"/>
              <a:t>y_score</a:t>
            </a:r>
            <a:r>
              <a:rPr lang="en-US" altLang="zh-CN" sz="800" dirty="0"/>
              <a:t>))</a:t>
            </a:r>
          </a:p>
          <a:p>
            <a:endParaRPr lang="en-US" altLang="zh-CN" sz="800" dirty="0"/>
          </a:p>
          <a:p>
            <a:r>
              <a:rPr lang="en-US" altLang="zh-CN" sz="800" dirty="0"/>
              <a:t>#</a:t>
            </a:r>
            <a:r>
              <a:rPr lang="zh-CN" altLang="en-US" sz="800" dirty="0"/>
              <a:t>对测试集也做相关操作</a:t>
            </a:r>
          </a:p>
          <a:p>
            <a:r>
              <a:rPr lang="en-US" altLang="zh-CN" sz="800" dirty="0" err="1"/>
              <a:t>test_data</a:t>
            </a:r>
            <a:r>
              <a:rPr lang="en-US" altLang="zh-CN" sz="800" dirty="0"/>
              <a:t> = </a:t>
            </a:r>
            <a:r>
              <a:rPr lang="en-US" altLang="zh-CN" sz="800" dirty="0" err="1"/>
              <a:t>test_data.drop</a:t>
            </a:r>
            <a:r>
              <a:rPr lang="en-US" altLang="zh-CN" sz="800" dirty="0"/>
              <a:t>(['</a:t>
            </a:r>
            <a:r>
              <a:rPr lang="en-US" altLang="zh-CN" sz="800" dirty="0" err="1"/>
              <a:t>Cabin','Name','Ticket</a:t>
            </a:r>
            <a:r>
              <a:rPr lang="en-US" altLang="zh-CN" sz="800" dirty="0"/>
              <a:t>'],axis=1)</a:t>
            </a:r>
          </a:p>
          <a:p>
            <a:r>
              <a:rPr lang="en-US" altLang="zh-CN" sz="800" dirty="0" err="1"/>
              <a:t>test_onehot</a:t>
            </a:r>
            <a:r>
              <a:rPr lang="en-US" altLang="zh-CN" sz="800" dirty="0"/>
              <a:t> = </a:t>
            </a:r>
            <a:r>
              <a:rPr lang="en-US" altLang="zh-CN" sz="800" dirty="0" err="1"/>
              <a:t>pd.get_dummies</a:t>
            </a:r>
            <a:r>
              <a:rPr lang="en-US" altLang="zh-CN" sz="800" dirty="0"/>
              <a:t>(</a:t>
            </a:r>
            <a:r>
              <a:rPr lang="en-US" altLang="zh-CN" sz="800" dirty="0" err="1"/>
              <a:t>test_data</a:t>
            </a:r>
            <a:r>
              <a:rPr lang="en-US" altLang="zh-CN" sz="800" dirty="0"/>
              <a:t>[['</a:t>
            </a:r>
            <a:r>
              <a:rPr lang="en-US" altLang="zh-CN" sz="800" dirty="0" err="1"/>
              <a:t>Sex','Embarked</a:t>
            </a:r>
            <a:r>
              <a:rPr lang="en-US" altLang="zh-CN" sz="800" dirty="0"/>
              <a:t>']])</a:t>
            </a:r>
          </a:p>
          <a:p>
            <a:r>
              <a:rPr lang="en-US" altLang="zh-CN" sz="800" dirty="0" err="1"/>
              <a:t>test_data</a:t>
            </a:r>
            <a:r>
              <a:rPr lang="en-US" altLang="zh-CN" sz="800" dirty="0"/>
              <a:t> = </a:t>
            </a:r>
            <a:r>
              <a:rPr lang="en-US" altLang="zh-CN" sz="800" dirty="0" err="1"/>
              <a:t>pd.concat</a:t>
            </a:r>
            <a:r>
              <a:rPr lang="en-US" altLang="zh-CN" sz="800" dirty="0"/>
              <a:t>([</a:t>
            </a:r>
            <a:r>
              <a:rPr lang="en-US" altLang="zh-CN" sz="800" dirty="0" err="1"/>
              <a:t>test_data,test_onehot</a:t>
            </a:r>
            <a:r>
              <a:rPr lang="en-US" altLang="zh-CN" sz="800" dirty="0"/>
              <a:t>],axis=1)</a:t>
            </a:r>
          </a:p>
          <a:p>
            <a:r>
              <a:rPr lang="en-US" altLang="zh-CN" sz="800" dirty="0" err="1"/>
              <a:t>PassengerId</a:t>
            </a:r>
            <a:r>
              <a:rPr lang="en-US" altLang="zh-CN" sz="800" dirty="0"/>
              <a:t> = </a:t>
            </a:r>
            <a:r>
              <a:rPr lang="en-US" altLang="zh-CN" sz="800" dirty="0" err="1"/>
              <a:t>test_data</a:t>
            </a:r>
            <a:r>
              <a:rPr lang="en-US" altLang="zh-CN" sz="800" dirty="0"/>
              <a:t>['</a:t>
            </a:r>
            <a:r>
              <a:rPr lang="en-US" altLang="zh-CN" sz="800" dirty="0" err="1"/>
              <a:t>PassengerId</a:t>
            </a:r>
            <a:r>
              <a:rPr lang="en-US" altLang="zh-CN" sz="800" dirty="0"/>
              <a:t>']</a:t>
            </a:r>
          </a:p>
          <a:p>
            <a:r>
              <a:rPr lang="en-US" altLang="zh-CN" sz="800" dirty="0" err="1"/>
              <a:t>test_data</a:t>
            </a:r>
            <a:r>
              <a:rPr lang="en-US" altLang="zh-CN" sz="800" dirty="0"/>
              <a:t> = </a:t>
            </a:r>
            <a:r>
              <a:rPr lang="en-US" altLang="zh-CN" sz="800" dirty="0" err="1"/>
              <a:t>test_data.drop</a:t>
            </a:r>
            <a:r>
              <a:rPr lang="en-US" altLang="zh-CN" sz="800" dirty="0"/>
              <a:t>(['Sex','Embarked','Age','Embarked_Q','</a:t>
            </a:r>
            <a:r>
              <a:rPr lang="en-US" altLang="zh-CN" sz="800" dirty="0" err="1"/>
              <a:t>PassengerId</a:t>
            </a:r>
            <a:r>
              <a:rPr lang="en-US" altLang="zh-CN" sz="800" dirty="0"/>
              <a:t>'],axis=1)</a:t>
            </a:r>
          </a:p>
          <a:p>
            <a:endParaRPr lang="en-US" altLang="zh-CN" sz="800" dirty="0"/>
          </a:p>
          <a:p>
            <a:r>
              <a:rPr lang="en-US" altLang="zh-CN" sz="800" dirty="0"/>
              <a:t>    #</a:t>
            </a:r>
            <a:r>
              <a:rPr lang="zh-CN" altLang="en-US" sz="800" dirty="0"/>
              <a:t>模型融合，一级模型预测</a:t>
            </a:r>
          </a:p>
          <a:p>
            <a:r>
              <a:rPr lang="en-US" altLang="zh-CN" sz="800" dirty="0" err="1"/>
              <a:t>test_data</a:t>
            </a:r>
            <a:r>
              <a:rPr lang="en-US" altLang="zh-CN" sz="800" dirty="0"/>
              <a:t> = </a:t>
            </a:r>
            <a:r>
              <a:rPr lang="en-US" altLang="zh-CN" sz="800" dirty="0" err="1"/>
              <a:t>test_data.fillna</a:t>
            </a:r>
            <a:r>
              <a:rPr lang="en-US" altLang="zh-CN" sz="800" dirty="0"/>
              <a:t>(0)</a:t>
            </a:r>
          </a:p>
          <a:p>
            <a:r>
              <a:rPr lang="en-US" altLang="zh-CN" sz="800" dirty="0"/>
              <a:t>sets = []</a:t>
            </a:r>
          </a:p>
          <a:p>
            <a:r>
              <a:rPr lang="en-US" altLang="zh-CN" sz="800" dirty="0"/>
              <a:t>for </a:t>
            </a:r>
            <a:r>
              <a:rPr lang="en-US" altLang="zh-CN" sz="800" dirty="0" err="1"/>
              <a:t>clf</a:t>
            </a:r>
            <a:r>
              <a:rPr lang="en-US" altLang="zh-CN" sz="800" dirty="0"/>
              <a:t> in [</a:t>
            </a:r>
            <a:r>
              <a:rPr lang="en-US" altLang="zh-CN" sz="800" dirty="0" err="1"/>
              <a:t>rf_model</a:t>
            </a:r>
            <a:r>
              <a:rPr lang="en-US" altLang="zh-CN" sz="800" dirty="0"/>
              <a:t>, </a:t>
            </a:r>
            <a:r>
              <a:rPr lang="en-US" altLang="zh-CN" sz="800" dirty="0" err="1"/>
              <a:t>adb_model</a:t>
            </a:r>
            <a:r>
              <a:rPr lang="en-US" altLang="zh-CN" sz="800" dirty="0"/>
              <a:t>, </a:t>
            </a:r>
            <a:r>
              <a:rPr lang="en-US" altLang="zh-CN" sz="800" dirty="0" err="1"/>
              <a:t>gdbc_model</a:t>
            </a:r>
            <a:r>
              <a:rPr lang="en-US" altLang="zh-CN" sz="800" dirty="0"/>
              <a:t>, </a:t>
            </a:r>
            <a:r>
              <a:rPr lang="en-US" altLang="zh-CN" sz="800" dirty="0" err="1"/>
              <a:t>et_model</a:t>
            </a:r>
            <a:r>
              <a:rPr lang="en-US" altLang="zh-CN" sz="800" dirty="0"/>
              <a:t>, </a:t>
            </a:r>
            <a:r>
              <a:rPr lang="en-US" altLang="zh-CN" sz="800" dirty="0" err="1"/>
              <a:t>svc_model</a:t>
            </a:r>
            <a:r>
              <a:rPr lang="en-US" altLang="zh-CN" sz="800" dirty="0"/>
              <a:t> , </a:t>
            </a:r>
            <a:r>
              <a:rPr lang="en-US" altLang="zh-CN" sz="800" dirty="0" err="1"/>
              <a:t>xgb_model</a:t>
            </a:r>
            <a:r>
              <a:rPr lang="en-US" altLang="zh-CN" sz="800" dirty="0"/>
              <a:t>]:</a:t>
            </a:r>
          </a:p>
          <a:p>
            <a:r>
              <a:rPr lang="en-US" altLang="zh-CN" sz="800" dirty="0"/>
              <a:t>    set = </a:t>
            </a:r>
            <a:r>
              <a:rPr lang="en-US" altLang="zh-CN" sz="800" dirty="0" err="1"/>
              <a:t>clf.predict</a:t>
            </a:r>
            <a:r>
              <a:rPr lang="en-US" altLang="zh-CN" sz="800" dirty="0"/>
              <a:t>(</a:t>
            </a:r>
            <a:r>
              <a:rPr lang="en-US" altLang="zh-CN" sz="800" dirty="0" err="1"/>
              <a:t>test_data.values</a:t>
            </a:r>
            <a:r>
              <a:rPr lang="en-US" altLang="zh-CN" sz="800" dirty="0"/>
              <a:t>)</a:t>
            </a:r>
          </a:p>
          <a:p>
            <a:r>
              <a:rPr lang="en-US" altLang="zh-CN" sz="800" dirty="0"/>
              <a:t>    </a:t>
            </a:r>
            <a:r>
              <a:rPr lang="en-US" altLang="zh-CN" sz="800" dirty="0" err="1"/>
              <a:t>sets.append</a:t>
            </a:r>
            <a:r>
              <a:rPr lang="en-US" altLang="zh-CN" sz="800" dirty="0"/>
              <a:t>(set)</a:t>
            </a:r>
          </a:p>
          <a:p>
            <a:r>
              <a:rPr lang="en-US" altLang="zh-CN" sz="800" dirty="0"/>
              <a:t>data = </a:t>
            </a:r>
            <a:r>
              <a:rPr lang="en-US" altLang="zh-CN" sz="800" dirty="0" err="1"/>
              <a:t>np.concatenate</a:t>
            </a:r>
            <a:r>
              <a:rPr lang="en-US" altLang="zh-CN" sz="800" dirty="0"/>
              <a:t>([</a:t>
            </a:r>
            <a:r>
              <a:rPr lang="en-US" altLang="zh-CN" sz="800" dirty="0" err="1"/>
              <a:t>y_test_set.reshape</a:t>
            </a:r>
            <a:r>
              <a:rPr lang="en-US" altLang="zh-CN" sz="800" dirty="0"/>
              <a:t>(-1,1) for </a:t>
            </a:r>
            <a:r>
              <a:rPr lang="en-US" altLang="zh-CN" sz="800" dirty="0" err="1"/>
              <a:t>y_test_set</a:t>
            </a:r>
            <a:r>
              <a:rPr lang="en-US" altLang="zh-CN" sz="800" dirty="0"/>
              <a:t> in sets], axis=1)</a:t>
            </a:r>
          </a:p>
          <a:p>
            <a:endParaRPr lang="en-US" altLang="zh-CN" sz="800" dirty="0"/>
          </a:p>
          <a:p>
            <a:r>
              <a:rPr lang="en-US" altLang="zh-CN" sz="800" dirty="0"/>
              <a:t>#</a:t>
            </a:r>
            <a:r>
              <a:rPr lang="zh-CN" altLang="en-US" sz="800" dirty="0"/>
              <a:t>测试集预测保存</a:t>
            </a:r>
          </a:p>
          <a:p>
            <a:r>
              <a:rPr lang="en-US" altLang="zh-CN" sz="800" dirty="0"/>
              <a:t>predictions = </a:t>
            </a:r>
            <a:r>
              <a:rPr lang="en-US" altLang="zh-CN" sz="800" dirty="0" err="1"/>
              <a:t>xgb.predict</a:t>
            </a:r>
            <a:r>
              <a:rPr lang="en-US" altLang="zh-CN" sz="800" dirty="0"/>
              <a:t>(data)</a:t>
            </a:r>
          </a:p>
          <a:p>
            <a:r>
              <a:rPr lang="en-US" altLang="zh-CN" sz="800" dirty="0"/>
              <a:t>output = </a:t>
            </a:r>
            <a:r>
              <a:rPr lang="en-US" altLang="zh-CN" sz="800" dirty="0" err="1"/>
              <a:t>pd.DataFrame</a:t>
            </a:r>
            <a:r>
              <a:rPr lang="en-US" altLang="zh-CN" sz="800" dirty="0"/>
              <a:t>({'</a:t>
            </a:r>
            <a:r>
              <a:rPr lang="en-US" altLang="zh-CN" sz="800" dirty="0" err="1"/>
              <a:t>PassengerId</a:t>
            </a:r>
            <a:r>
              <a:rPr lang="en-US" altLang="zh-CN" sz="800" dirty="0"/>
              <a:t>': </a:t>
            </a:r>
            <a:r>
              <a:rPr lang="en-US" altLang="zh-CN" sz="800" dirty="0" err="1"/>
              <a:t>PassengerId</a:t>
            </a:r>
            <a:r>
              <a:rPr lang="en-US" altLang="zh-CN" sz="800" dirty="0"/>
              <a:t>, 'Survived': predictions})</a:t>
            </a:r>
          </a:p>
          <a:p>
            <a:r>
              <a:rPr lang="en-US" altLang="zh-CN" sz="800" dirty="0" err="1"/>
              <a:t>output.to_csv</a:t>
            </a:r>
            <a:r>
              <a:rPr lang="en-US" altLang="zh-CN" sz="800" dirty="0"/>
              <a:t>('my_submission.csv', index=False)</a:t>
            </a:r>
          </a:p>
          <a:p>
            <a:r>
              <a:rPr lang="en-US" altLang="zh-CN" sz="800" dirty="0"/>
              <a:t>print("Your submission was successfully saved!")</a:t>
            </a:r>
            <a:endParaRPr lang="zh-CN" altLang="en-US" sz="800" dirty="0"/>
          </a:p>
        </p:txBody>
      </p:sp>
    </p:spTree>
    <p:extLst>
      <p:ext uri="{BB962C8B-B14F-4D97-AF65-F5344CB8AC3E}">
        <p14:creationId xmlns:p14="http://schemas.microsoft.com/office/powerpoint/2010/main" val="288610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FCD39F-9220-051D-8EC8-A798B8BEA4BB}"/>
              </a:ext>
            </a:extLst>
          </p:cNvPr>
          <p:cNvSpPr txBox="1"/>
          <p:nvPr/>
        </p:nvSpPr>
        <p:spPr>
          <a:xfrm>
            <a:off x="314419" y="2221421"/>
            <a:ext cx="6750566" cy="369332"/>
          </a:xfrm>
          <a:prstGeom prst="rect">
            <a:avLst/>
          </a:prstGeom>
          <a:noFill/>
        </p:spPr>
        <p:txBody>
          <a:bodyPr wrap="none" rtlCol="0">
            <a:spAutoFit/>
          </a:bodyPr>
          <a:lstStyle/>
          <a:p>
            <a:r>
              <a:rPr lang="zh-CN" altLang="en-US" b="1" dirty="0">
                <a:latin typeface="黑体" panose="02010609060101010101" pitchFamily="49" charset="-122"/>
                <a:ea typeface="黑体" panose="02010609060101010101" pitchFamily="49" charset="-122"/>
              </a:rPr>
              <a:t>机器学习简单定义</a:t>
            </a:r>
            <a:r>
              <a:rPr lang="zh-CN" altLang="en-US" dirty="0"/>
              <a:t>：</a:t>
            </a:r>
            <a:r>
              <a:rPr lang="zh-CN" altLang="en-US" sz="1400" dirty="0"/>
              <a:t>在进行特定编程的情况下，给予计算机学习能力的领域。</a:t>
            </a:r>
          </a:p>
        </p:txBody>
      </p:sp>
      <p:sp>
        <p:nvSpPr>
          <p:cNvPr id="5" name="文本框 4">
            <a:extLst>
              <a:ext uri="{FF2B5EF4-FFF2-40B4-BE49-F238E27FC236}">
                <a16:creationId xmlns:a16="http://schemas.microsoft.com/office/drawing/2014/main" id="{7F079D82-55A7-57BB-2943-AB438EE0EA6D}"/>
              </a:ext>
            </a:extLst>
          </p:cNvPr>
          <p:cNvSpPr txBox="1"/>
          <p:nvPr/>
        </p:nvSpPr>
        <p:spPr>
          <a:xfrm>
            <a:off x="314419" y="2595079"/>
            <a:ext cx="6750566" cy="584775"/>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准确定义</a:t>
            </a:r>
            <a:r>
              <a:rPr lang="zh-CN" altLang="en-US" dirty="0"/>
              <a:t>：</a:t>
            </a:r>
            <a:r>
              <a:rPr lang="zh-CN" altLang="en-US" sz="1400" dirty="0"/>
              <a:t>一个程序被认为能从经验</a:t>
            </a:r>
            <a:r>
              <a:rPr lang="en-US" altLang="zh-CN" sz="1400" dirty="0"/>
              <a:t>E</a:t>
            </a:r>
            <a:r>
              <a:rPr lang="zh-CN" altLang="en-US" sz="1400" dirty="0"/>
              <a:t>中学习，解决任务</a:t>
            </a:r>
            <a:r>
              <a:rPr lang="en-US" altLang="zh-CN" sz="1400" dirty="0"/>
              <a:t>T</a:t>
            </a:r>
            <a:r>
              <a:rPr lang="zh-CN" altLang="en-US" sz="1400" dirty="0"/>
              <a:t>，达到性能度量值</a:t>
            </a:r>
            <a:r>
              <a:rPr lang="en-US" altLang="zh-CN" sz="1400" dirty="0"/>
              <a:t>P</a:t>
            </a:r>
            <a:r>
              <a:rPr lang="zh-CN" altLang="en-US" sz="1400" dirty="0"/>
              <a:t>，当且仅当，有了经验</a:t>
            </a:r>
            <a:r>
              <a:rPr lang="en-US" altLang="zh-CN" sz="1400" dirty="0"/>
              <a:t>E</a:t>
            </a:r>
            <a:r>
              <a:rPr lang="zh-CN" altLang="en-US" sz="1400" dirty="0"/>
              <a:t>后，经过</a:t>
            </a:r>
            <a:r>
              <a:rPr lang="en-US" altLang="zh-CN" sz="1400" dirty="0"/>
              <a:t>P</a:t>
            </a:r>
            <a:r>
              <a:rPr lang="zh-CN" altLang="en-US" sz="1400" dirty="0"/>
              <a:t>评判，程序在处理</a:t>
            </a:r>
            <a:r>
              <a:rPr lang="en-US" altLang="zh-CN" sz="1400" dirty="0"/>
              <a:t>T</a:t>
            </a:r>
            <a:r>
              <a:rPr lang="zh-CN" altLang="en-US" sz="1400" dirty="0"/>
              <a:t>时的性能有所提升。</a:t>
            </a:r>
          </a:p>
        </p:txBody>
      </p:sp>
      <p:sp>
        <p:nvSpPr>
          <p:cNvPr id="6" name="标题 1">
            <a:extLst>
              <a:ext uri="{FF2B5EF4-FFF2-40B4-BE49-F238E27FC236}">
                <a16:creationId xmlns:a16="http://schemas.microsoft.com/office/drawing/2014/main" id="{30B51B3C-5243-5C9C-125A-2B4503BAF5CA}"/>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1" lang="zh-CN" altLang="en-US" sz="3600" b="1" i="0" u="none" strike="noStrike" kern="1200" cap="none" spc="-151" normalizeH="0" baseline="0" noProof="0" dirty="0">
                <a:ln>
                  <a:noFill/>
                </a:ln>
                <a:solidFill>
                  <a:sysClr val="windowText" lastClr="000000"/>
                </a:solidFill>
                <a:effectLst/>
                <a:uLnTx/>
                <a:uFillTx/>
                <a:latin typeface="Open Sans" panose="020B0606030504020204" pitchFamily="34" charset="0"/>
                <a:ea typeface="等线" panose="02010600030101010101" pitchFamily="2" charset="-122"/>
                <a:cs typeface="Open Sans" panose="020B0606030504020204" pitchFamily="34" charset="0"/>
                <a:sym typeface="Open Sans"/>
              </a:rPr>
              <a:t>机器学习</a:t>
            </a:r>
            <a:endParaRPr kumimoji="1" lang="zh-CN" altLang="en-US" sz="3600" b="1" i="0" u="none" strike="noStrike" kern="1200" cap="none" spc="-151" normalizeH="0" baseline="0" noProof="0" dirty="0">
              <a:ln>
                <a:noFill/>
              </a:ln>
              <a:solidFill>
                <a:srgbClr val="333F50"/>
              </a:solidFill>
              <a:effectLst/>
              <a:uLnTx/>
              <a:uFillTx/>
              <a:latin typeface="等线" panose="02010600030101010101" pitchFamily="2" charset="-122"/>
              <a:ea typeface="等线" panose="02010600030101010101" pitchFamily="2" charset="-122"/>
              <a:cs typeface="Open Sans"/>
              <a:sym typeface="Open Sans"/>
            </a:endParaRPr>
          </a:p>
        </p:txBody>
      </p:sp>
      <p:grpSp>
        <p:nvGrpSpPr>
          <p:cNvPr id="7" name="Group 4">
            <a:extLst>
              <a:ext uri="{FF2B5EF4-FFF2-40B4-BE49-F238E27FC236}">
                <a16:creationId xmlns:a16="http://schemas.microsoft.com/office/drawing/2014/main" id="{C3A9AC84-F3DF-4964-D8C9-DAF60A559D8E}"/>
              </a:ext>
            </a:extLst>
          </p:cNvPr>
          <p:cNvGrpSpPr/>
          <p:nvPr/>
        </p:nvGrpSpPr>
        <p:grpSpPr>
          <a:xfrm flipV="1">
            <a:off x="4495799" y="843601"/>
            <a:ext cx="3268133" cy="45727"/>
            <a:chOff x="0" y="0"/>
            <a:chExt cx="2017486" cy="45719"/>
          </a:xfrm>
        </p:grpSpPr>
        <p:sp>
          <p:nvSpPr>
            <p:cNvPr id="8" name="Rectangle 5">
              <a:extLst>
                <a:ext uri="{FF2B5EF4-FFF2-40B4-BE49-F238E27FC236}">
                  <a16:creationId xmlns:a16="http://schemas.microsoft.com/office/drawing/2014/main" id="{E64C7C63-5F20-006B-C639-B9BA42CCA43F}"/>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9" name="Rectangle 6">
              <a:extLst>
                <a:ext uri="{FF2B5EF4-FFF2-40B4-BE49-F238E27FC236}">
                  <a16:creationId xmlns:a16="http://schemas.microsoft.com/office/drawing/2014/main" id="{70AED676-0ACC-39A7-D417-9D7C6A85A26D}"/>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11" name="文本框 10">
            <a:extLst>
              <a:ext uri="{FF2B5EF4-FFF2-40B4-BE49-F238E27FC236}">
                <a16:creationId xmlns:a16="http://schemas.microsoft.com/office/drawing/2014/main" id="{05269947-D8C3-DF76-A2BA-B47DCE346CD8}"/>
              </a:ext>
            </a:extLst>
          </p:cNvPr>
          <p:cNvSpPr txBox="1"/>
          <p:nvPr/>
        </p:nvSpPr>
        <p:spPr>
          <a:xfrm>
            <a:off x="314419" y="1186043"/>
            <a:ext cx="9007134" cy="738664"/>
          </a:xfrm>
          <a:prstGeom prst="rect">
            <a:avLst/>
          </a:prstGeom>
          <a:noFill/>
        </p:spPr>
        <p:txBody>
          <a:bodyPr wrap="square">
            <a:spAutoFit/>
          </a:bodyPr>
          <a:lstStyle/>
          <a:p>
            <a:r>
              <a:rPr lang="zh-CN" altLang="en-US" sz="1400" dirty="0"/>
              <a:t>机器学习的初期也来源于符号主义，不过近代逐渐被统计学替代。</a:t>
            </a:r>
            <a:endParaRPr lang="en-US" altLang="zh-CN" sz="1400" dirty="0"/>
          </a:p>
          <a:p>
            <a:endParaRPr lang="en-US" altLang="zh-CN" sz="1400" dirty="0"/>
          </a:p>
          <a:p>
            <a:r>
              <a:rPr lang="zh-CN" altLang="en-US" sz="1400" dirty="0"/>
              <a:t>机器学习在发展的过程中，融合了统计学、神经科学、信息论、控制论、计算复杂性理论等学科的知识。</a:t>
            </a:r>
          </a:p>
        </p:txBody>
      </p:sp>
      <p:sp>
        <p:nvSpPr>
          <p:cNvPr id="13" name="文本框 12">
            <a:extLst>
              <a:ext uri="{FF2B5EF4-FFF2-40B4-BE49-F238E27FC236}">
                <a16:creationId xmlns:a16="http://schemas.microsoft.com/office/drawing/2014/main" id="{44C79280-3B46-E455-54D5-5CB2C8E46857}"/>
              </a:ext>
            </a:extLst>
          </p:cNvPr>
          <p:cNvSpPr txBox="1"/>
          <p:nvPr/>
        </p:nvSpPr>
        <p:spPr>
          <a:xfrm>
            <a:off x="314419" y="4671684"/>
            <a:ext cx="11039381" cy="523220"/>
          </a:xfrm>
          <a:prstGeom prst="rect">
            <a:avLst/>
          </a:prstGeom>
          <a:noFill/>
        </p:spPr>
        <p:txBody>
          <a:bodyPr wrap="square">
            <a:spAutoFit/>
          </a:bodyPr>
          <a:lstStyle/>
          <a:p>
            <a:r>
              <a:rPr lang="zh-CN" altLang="en-US" sz="1400" dirty="0"/>
              <a:t>机器学习已广泛应用于数据挖掘、计算机视觉、自然语言处理、生物特征识别、搜索引擎、推荐系统、医学诊断、检测信用卡欺诈、证券市场分析、</a:t>
            </a:r>
            <a:r>
              <a:rPr lang="en-US" altLang="zh-CN" sz="1400" dirty="0"/>
              <a:t>DNA</a:t>
            </a:r>
            <a:r>
              <a:rPr lang="zh-CN" altLang="en-US" sz="1400" dirty="0"/>
              <a:t>序列测序、语音和手写识别、战略游戏和机器人等领域。</a:t>
            </a:r>
          </a:p>
        </p:txBody>
      </p:sp>
    </p:spTree>
    <p:extLst>
      <p:ext uri="{BB962C8B-B14F-4D97-AF65-F5344CB8AC3E}">
        <p14:creationId xmlns:p14="http://schemas.microsoft.com/office/powerpoint/2010/main" val="67796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47E96A1E-1F39-AF40-6B7D-77801692C477}"/>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1" lang="zh-CN" altLang="en-US" sz="3600" b="1" i="0" u="none" strike="noStrike" kern="1200" cap="none" spc="-151" normalizeH="0" baseline="0" noProof="0" dirty="0">
                <a:ln>
                  <a:noFill/>
                </a:ln>
                <a:solidFill>
                  <a:sysClr val="windowText" lastClr="000000"/>
                </a:solidFill>
                <a:effectLst/>
                <a:uLnTx/>
                <a:uFillTx/>
                <a:latin typeface="Open Sans" panose="020B0606030504020204" pitchFamily="34" charset="0"/>
                <a:ea typeface="等线" panose="02010600030101010101" pitchFamily="2" charset="-122"/>
                <a:cs typeface="Open Sans" panose="020B0606030504020204" pitchFamily="34" charset="0"/>
                <a:sym typeface="Open Sans"/>
              </a:rPr>
              <a:t>机器学习算法</a:t>
            </a:r>
            <a:endParaRPr kumimoji="1" lang="zh-CN" altLang="en-US" sz="3600" b="1" i="0" u="none" strike="noStrike" kern="1200" cap="none" spc="-151" normalizeH="0" baseline="0" noProof="0" dirty="0">
              <a:ln>
                <a:noFill/>
              </a:ln>
              <a:solidFill>
                <a:srgbClr val="333F50"/>
              </a:solidFill>
              <a:effectLst/>
              <a:uLnTx/>
              <a:uFillTx/>
              <a:latin typeface="等线" panose="02010600030101010101" pitchFamily="2" charset="-122"/>
              <a:ea typeface="等线" panose="02010600030101010101" pitchFamily="2" charset="-122"/>
              <a:cs typeface="Open Sans"/>
              <a:sym typeface="Open Sans"/>
            </a:endParaRPr>
          </a:p>
        </p:txBody>
      </p:sp>
      <p:grpSp>
        <p:nvGrpSpPr>
          <p:cNvPr id="7" name="Group 4">
            <a:extLst>
              <a:ext uri="{FF2B5EF4-FFF2-40B4-BE49-F238E27FC236}">
                <a16:creationId xmlns:a16="http://schemas.microsoft.com/office/drawing/2014/main" id="{E7DE8731-AAEC-C6CA-2772-4197CE599B54}"/>
              </a:ext>
            </a:extLst>
          </p:cNvPr>
          <p:cNvGrpSpPr/>
          <p:nvPr/>
        </p:nvGrpSpPr>
        <p:grpSpPr>
          <a:xfrm flipV="1">
            <a:off x="4495799" y="843601"/>
            <a:ext cx="3268133" cy="45727"/>
            <a:chOff x="0" y="0"/>
            <a:chExt cx="2017486" cy="45719"/>
          </a:xfrm>
        </p:grpSpPr>
        <p:sp>
          <p:nvSpPr>
            <p:cNvPr id="8" name="Rectangle 5">
              <a:extLst>
                <a:ext uri="{FF2B5EF4-FFF2-40B4-BE49-F238E27FC236}">
                  <a16:creationId xmlns:a16="http://schemas.microsoft.com/office/drawing/2014/main" id="{CB2C6BD7-B64A-1B4A-765E-133DCDF356A3}"/>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9" name="Rectangle 6">
              <a:extLst>
                <a:ext uri="{FF2B5EF4-FFF2-40B4-BE49-F238E27FC236}">
                  <a16:creationId xmlns:a16="http://schemas.microsoft.com/office/drawing/2014/main" id="{6122BAAE-8CD6-959B-C358-547432D74F0F}"/>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11" name="文本框 10">
            <a:extLst>
              <a:ext uri="{FF2B5EF4-FFF2-40B4-BE49-F238E27FC236}">
                <a16:creationId xmlns:a16="http://schemas.microsoft.com/office/drawing/2014/main" id="{2DF7DA7A-CE4A-E889-113D-447018DD673B}"/>
              </a:ext>
            </a:extLst>
          </p:cNvPr>
          <p:cNvSpPr txBox="1"/>
          <p:nvPr/>
        </p:nvSpPr>
        <p:spPr>
          <a:xfrm>
            <a:off x="637015" y="1182845"/>
            <a:ext cx="11085991" cy="2585323"/>
          </a:xfrm>
          <a:prstGeom prst="rect">
            <a:avLst/>
          </a:prstGeom>
          <a:noFill/>
        </p:spPr>
        <p:txBody>
          <a:bodyPr wrap="square">
            <a:spAutoFit/>
          </a:bodyPr>
          <a:lstStyle/>
          <a:p>
            <a:r>
              <a:rPr lang="zh-CN" altLang="en-US" b="1" i="0" dirty="0">
                <a:solidFill>
                  <a:srgbClr val="121212"/>
                </a:solidFill>
                <a:effectLst/>
                <a:latin typeface="黑体" panose="02010609060101010101" pitchFamily="49" charset="-122"/>
                <a:ea typeface="黑体" panose="02010609060101010101" pitchFamily="49" charset="-122"/>
              </a:rPr>
              <a:t>监督学习：</a:t>
            </a:r>
            <a:r>
              <a:rPr lang="zh-CN" altLang="en-US" sz="1200" b="0" i="0" dirty="0">
                <a:solidFill>
                  <a:srgbClr val="121212"/>
                </a:solidFill>
                <a:effectLst/>
                <a:latin typeface="+mn-ea"/>
              </a:rPr>
              <a:t>有监督学习通过训练样本学习得到一个模型，然后用这个模型进行推理。</a:t>
            </a:r>
            <a:r>
              <a:rPr lang="zh-CN" altLang="en-US" sz="1200" dirty="0">
                <a:solidFill>
                  <a:srgbClr val="121212"/>
                </a:solidFill>
                <a:latin typeface="+mn-ea"/>
              </a:rPr>
              <a:t>监督学习根据预测目标（</a:t>
            </a:r>
            <a:r>
              <a:rPr lang="en-US" altLang="zh-CN" sz="1200" dirty="0">
                <a:solidFill>
                  <a:srgbClr val="121212"/>
                </a:solidFill>
                <a:latin typeface="+mn-ea"/>
              </a:rPr>
              <a:t>label</a:t>
            </a:r>
            <a:r>
              <a:rPr lang="zh-CN" altLang="en-US" sz="1200" dirty="0">
                <a:solidFill>
                  <a:srgbClr val="121212"/>
                </a:solidFill>
                <a:latin typeface="+mn-ea"/>
              </a:rPr>
              <a:t>）的不同，可以分为</a:t>
            </a:r>
            <a:r>
              <a:rPr lang="zh-CN" altLang="en-US" sz="1200" b="1" dirty="0">
                <a:solidFill>
                  <a:srgbClr val="121212"/>
                </a:solidFill>
                <a:latin typeface="+mn-ea"/>
              </a:rPr>
              <a:t>分类问题</a:t>
            </a:r>
            <a:r>
              <a:rPr lang="zh-CN" altLang="en-US" sz="1200" dirty="0">
                <a:solidFill>
                  <a:srgbClr val="121212"/>
                </a:solidFill>
                <a:latin typeface="+mn-ea"/>
              </a:rPr>
              <a:t>和</a:t>
            </a:r>
            <a:r>
              <a:rPr lang="zh-CN" altLang="en-US" sz="1200" b="1" dirty="0">
                <a:solidFill>
                  <a:srgbClr val="121212"/>
                </a:solidFill>
                <a:latin typeface="+mn-ea"/>
              </a:rPr>
              <a:t>回归问题。</a:t>
            </a:r>
            <a:endParaRPr lang="en-US" altLang="zh-CN" sz="1200" b="1" dirty="0">
              <a:solidFill>
                <a:srgbClr val="121212"/>
              </a:solidFill>
              <a:latin typeface="+mn-ea"/>
            </a:endParaRPr>
          </a:p>
          <a:p>
            <a:endParaRPr lang="en-US" altLang="zh-CN" sz="1200" b="1" dirty="0">
              <a:solidFill>
                <a:srgbClr val="121212"/>
              </a:solidFill>
              <a:latin typeface="+mn-ea"/>
            </a:endParaRPr>
          </a:p>
          <a:p>
            <a:r>
              <a:rPr lang="zh-CN" altLang="en-US" sz="1200" b="1" dirty="0">
                <a:solidFill>
                  <a:srgbClr val="121212"/>
                </a:solidFill>
                <a:latin typeface="+mn-ea"/>
              </a:rPr>
              <a:t>分类问题：</a:t>
            </a:r>
            <a:r>
              <a:rPr lang="zh-CN" altLang="en-US" sz="1200" dirty="0">
                <a:solidFill>
                  <a:srgbClr val="121212"/>
                </a:solidFill>
                <a:latin typeface="+mn-ea"/>
              </a:rPr>
              <a:t>预测目标（</a:t>
            </a:r>
            <a:r>
              <a:rPr lang="en-US" altLang="zh-CN" sz="1200" dirty="0">
                <a:solidFill>
                  <a:srgbClr val="121212"/>
                </a:solidFill>
                <a:latin typeface="+mn-ea"/>
              </a:rPr>
              <a:t>label</a:t>
            </a:r>
            <a:r>
              <a:rPr lang="zh-CN" altLang="en-US" sz="1200" dirty="0">
                <a:solidFill>
                  <a:srgbClr val="121212"/>
                </a:solidFill>
                <a:latin typeface="+mn-ea"/>
              </a:rPr>
              <a:t>）为类别值，如根据图片预测图片里是否包含猫。</a:t>
            </a:r>
            <a:endParaRPr lang="en-US" altLang="zh-CN" sz="1200" dirty="0">
              <a:solidFill>
                <a:srgbClr val="121212"/>
              </a:solidFill>
              <a:latin typeface="+mn-ea"/>
            </a:endParaRPr>
          </a:p>
          <a:p>
            <a:r>
              <a:rPr lang="zh-CN" altLang="en-US" sz="1200" b="1" dirty="0">
                <a:solidFill>
                  <a:srgbClr val="121212"/>
                </a:solidFill>
                <a:latin typeface="+mn-ea"/>
              </a:rPr>
              <a:t>回归问题：</a:t>
            </a:r>
            <a:r>
              <a:rPr lang="zh-CN" altLang="en-US" sz="1200" dirty="0">
                <a:solidFill>
                  <a:srgbClr val="121212"/>
                </a:solidFill>
                <a:latin typeface="+mn-ea"/>
              </a:rPr>
              <a:t>预测目标（</a:t>
            </a:r>
            <a:r>
              <a:rPr lang="en-US" altLang="zh-CN" sz="1200" dirty="0">
                <a:solidFill>
                  <a:srgbClr val="121212"/>
                </a:solidFill>
                <a:latin typeface="+mn-ea"/>
              </a:rPr>
              <a:t>label</a:t>
            </a:r>
            <a:r>
              <a:rPr lang="zh-CN" altLang="en-US" sz="1200" dirty="0">
                <a:solidFill>
                  <a:srgbClr val="121212"/>
                </a:solidFill>
                <a:latin typeface="+mn-ea"/>
              </a:rPr>
              <a:t>）为实数，如根据根据一个人的学历、工作年限、所在城市、行业等特征来预测这个人的收入。</a:t>
            </a:r>
            <a:endParaRPr lang="en-US" altLang="zh-CN" sz="1200" dirty="0">
              <a:solidFill>
                <a:srgbClr val="121212"/>
              </a:solidFill>
              <a:latin typeface="+mn-ea"/>
            </a:endParaRPr>
          </a:p>
          <a:p>
            <a:endParaRPr lang="en-US" altLang="zh-CN" b="1" i="0" dirty="0">
              <a:solidFill>
                <a:srgbClr val="121212"/>
              </a:solidFill>
              <a:effectLst/>
              <a:latin typeface="黑体" panose="02010609060101010101" pitchFamily="49" charset="-122"/>
              <a:ea typeface="黑体" panose="02010609060101010101" pitchFamily="49" charset="-122"/>
            </a:endParaRPr>
          </a:p>
          <a:p>
            <a:r>
              <a:rPr lang="zh-CN" altLang="en-US" b="1" i="0" dirty="0">
                <a:solidFill>
                  <a:srgbClr val="121212"/>
                </a:solidFill>
                <a:effectLst/>
                <a:latin typeface="黑体" panose="02010609060101010101" pitchFamily="49" charset="-122"/>
                <a:ea typeface="黑体" panose="02010609060101010101" pitchFamily="49" charset="-122"/>
              </a:rPr>
              <a:t>无监督学习：</a:t>
            </a:r>
            <a:r>
              <a:rPr lang="zh-CN" altLang="en-US" sz="1200" dirty="0">
                <a:solidFill>
                  <a:srgbClr val="121212"/>
                </a:solidFill>
                <a:latin typeface="+mn-ea"/>
              </a:rPr>
              <a:t>无监督学习则没有训练过程，给定一些样本数据，直接对这些数据进行分析，得到数据的某些知识。典型算法为</a:t>
            </a:r>
            <a:r>
              <a:rPr lang="zh-CN" altLang="en-US" sz="1200" b="1" dirty="0">
                <a:solidFill>
                  <a:srgbClr val="121212"/>
                </a:solidFill>
                <a:latin typeface="+mn-ea"/>
              </a:rPr>
              <a:t>聚类算法</a:t>
            </a:r>
            <a:r>
              <a:rPr lang="zh-CN" altLang="en-US" sz="1200" dirty="0">
                <a:solidFill>
                  <a:srgbClr val="121212"/>
                </a:solidFill>
                <a:latin typeface="+mn-ea"/>
              </a:rPr>
              <a:t>和</a:t>
            </a:r>
            <a:r>
              <a:rPr lang="zh-CN" altLang="en-US" sz="1200" b="1" dirty="0">
                <a:solidFill>
                  <a:srgbClr val="121212"/>
                </a:solidFill>
                <a:latin typeface="+mn-ea"/>
              </a:rPr>
              <a:t>降维算法</a:t>
            </a:r>
            <a:r>
              <a:rPr lang="zh-CN" altLang="en-US" sz="1200" dirty="0">
                <a:solidFill>
                  <a:srgbClr val="121212"/>
                </a:solidFill>
                <a:latin typeface="+mn-ea"/>
              </a:rPr>
              <a:t>。</a:t>
            </a:r>
            <a:endParaRPr lang="en-US" altLang="zh-CN" sz="1200" dirty="0">
              <a:solidFill>
                <a:srgbClr val="121212"/>
              </a:solidFill>
              <a:latin typeface="+mn-ea"/>
            </a:endParaRPr>
          </a:p>
          <a:p>
            <a:endParaRPr lang="en-US" altLang="zh-CN" sz="1200" dirty="0">
              <a:solidFill>
                <a:srgbClr val="121212"/>
              </a:solidFill>
              <a:latin typeface="+mn-ea"/>
            </a:endParaRPr>
          </a:p>
          <a:p>
            <a:r>
              <a:rPr lang="zh-CN" altLang="en-US" sz="1200" b="1" dirty="0">
                <a:solidFill>
                  <a:srgbClr val="121212"/>
                </a:solidFill>
                <a:latin typeface="+mn-ea"/>
              </a:rPr>
              <a:t>聚类算法：</a:t>
            </a:r>
            <a:r>
              <a:rPr lang="zh-CN" altLang="en-US" sz="1200" dirty="0">
                <a:solidFill>
                  <a:srgbClr val="121212"/>
                </a:solidFill>
                <a:latin typeface="+mn-ea"/>
              </a:rPr>
              <a:t>将物理或抽象对象的集合分成由类似的对象组成的多个类的过程被称为聚类，如根据文本直接归类该文本所属主题。</a:t>
            </a:r>
            <a:endParaRPr lang="en-US" altLang="zh-CN" sz="1200" dirty="0">
              <a:solidFill>
                <a:srgbClr val="121212"/>
              </a:solidFill>
              <a:latin typeface="+mn-ea"/>
            </a:endParaRPr>
          </a:p>
          <a:p>
            <a:r>
              <a:rPr lang="zh-CN" altLang="en-US" sz="1200" b="1" dirty="0">
                <a:solidFill>
                  <a:srgbClr val="121212"/>
                </a:solidFill>
                <a:latin typeface="+mn-ea"/>
              </a:rPr>
              <a:t>降维算法：</a:t>
            </a:r>
            <a:r>
              <a:rPr lang="zh-CN" altLang="en-US" sz="1200" b="0" i="0" dirty="0">
                <a:solidFill>
                  <a:srgbClr val="121212"/>
                </a:solidFill>
                <a:effectLst/>
                <a:latin typeface="-apple-system"/>
              </a:rPr>
              <a:t>将一个高维向量变换到低维空间中，并且要保持数据的一些内在信息和结构。</a:t>
            </a:r>
            <a:endParaRPr lang="en-US" altLang="zh-CN" sz="1200" dirty="0">
              <a:solidFill>
                <a:srgbClr val="121212"/>
              </a:solidFill>
              <a:latin typeface="+mn-ea"/>
            </a:endParaRPr>
          </a:p>
          <a:p>
            <a:endParaRPr lang="en-US" altLang="zh-CN" b="0" i="0" dirty="0">
              <a:solidFill>
                <a:srgbClr val="121212"/>
              </a:solidFill>
              <a:effectLst/>
              <a:latin typeface="-apple-system"/>
            </a:endParaRPr>
          </a:p>
          <a:p>
            <a:r>
              <a:rPr lang="zh-CN" altLang="en-US" b="1" i="0" dirty="0">
                <a:solidFill>
                  <a:srgbClr val="121212"/>
                </a:solidFill>
                <a:effectLst/>
                <a:latin typeface="黑体" panose="02010609060101010101" pitchFamily="49" charset="-122"/>
                <a:ea typeface="黑体" panose="02010609060101010101" pitchFamily="49" charset="-122"/>
              </a:rPr>
              <a:t>强化学习：</a:t>
            </a:r>
            <a:r>
              <a:rPr lang="zh-CN" altLang="en-US" sz="1200" dirty="0">
                <a:solidFill>
                  <a:srgbClr val="121212"/>
                </a:solidFill>
                <a:latin typeface="+mn-ea"/>
              </a:rPr>
              <a:t>根据当前的环境状态确定一个动作来执行，然后进入下一个状态，如此反复，目标是让得到的收益最大化。如</a:t>
            </a:r>
            <a:r>
              <a:rPr lang="en-US" altLang="zh-CN" sz="1200" dirty="0">
                <a:solidFill>
                  <a:srgbClr val="121212"/>
                </a:solidFill>
                <a:latin typeface="+mn-ea"/>
              </a:rPr>
              <a:t>AlphaGo</a:t>
            </a:r>
            <a:r>
              <a:rPr lang="zh-CN" altLang="en-US" sz="1200" dirty="0">
                <a:solidFill>
                  <a:srgbClr val="121212"/>
                </a:solidFill>
                <a:latin typeface="+mn-ea"/>
              </a:rPr>
              <a:t>就通过强化学习训练获得。</a:t>
            </a:r>
          </a:p>
        </p:txBody>
      </p:sp>
      <p:grpSp>
        <p:nvGrpSpPr>
          <p:cNvPr id="12" name="组合 11">
            <a:extLst>
              <a:ext uri="{FF2B5EF4-FFF2-40B4-BE49-F238E27FC236}">
                <a16:creationId xmlns:a16="http://schemas.microsoft.com/office/drawing/2014/main" id="{D4025F43-F88A-97DE-BE83-3E9E738CF96C}"/>
              </a:ext>
            </a:extLst>
          </p:cNvPr>
          <p:cNvGrpSpPr/>
          <p:nvPr/>
        </p:nvGrpSpPr>
        <p:grpSpPr>
          <a:xfrm>
            <a:off x="1727986" y="4199975"/>
            <a:ext cx="8736027" cy="2283628"/>
            <a:chOff x="1392044" y="3167262"/>
            <a:chExt cx="8904776" cy="3016134"/>
          </a:xfrm>
        </p:grpSpPr>
        <p:sp>
          <p:nvSpPr>
            <p:cNvPr id="13" name="Rectangle 3">
              <a:extLst>
                <a:ext uri="{FF2B5EF4-FFF2-40B4-BE49-F238E27FC236}">
                  <a16:creationId xmlns:a16="http://schemas.microsoft.com/office/drawing/2014/main" id="{45C7DCB4-2858-DFB7-DD4B-10F8C914604E}"/>
                </a:ext>
              </a:extLst>
            </p:cNvPr>
            <p:cNvSpPr/>
            <p:nvPr/>
          </p:nvSpPr>
          <p:spPr>
            <a:xfrm>
              <a:off x="1392044" y="4028455"/>
              <a:ext cx="1297640" cy="2074333"/>
            </a:xfrm>
            <a:prstGeom prst="rect">
              <a:avLst/>
            </a:prstGeom>
            <a:noFill/>
            <a:ln w="3810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4" name="TextBox 4">
              <a:extLst>
                <a:ext uri="{FF2B5EF4-FFF2-40B4-BE49-F238E27FC236}">
                  <a16:creationId xmlns:a16="http://schemas.microsoft.com/office/drawing/2014/main" id="{B2B31980-1464-D07C-B8CF-1DB72F645AA3}"/>
                </a:ext>
              </a:extLst>
            </p:cNvPr>
            <p:cNvSpPr txBox="1"/>
            <p:nvPr/>
          </p:nvSpPr>
          <p:spPr>
            <a:xfrm>
              <a:off x="1584107" y="4521124"/>
              <a:ext cx="902811" cy="954107"/>
            </a:xfrm>
            <a:prstGeom prst="rect">
              <a:avLst/>
            </a:prstGeom>
            <a:noFill/>
          </p:spPr>
          <p:txBody>
            <a:bodyPr wrap="none" rtlCol="0">
              <a:spAutoFit/>
            </a:bodyPr>
            <a:lstStyle/>
            <a:p>
              <a:pPr algn="ctr"/>
              <a:r>
                <a:rPr lang="zh-CN" altLang="en-US" sz="2800" dirty="0">
                  <a:solidFill>
                    <a:prstClr val="black"/>
                  </a:solidFill>
                  <a:latin typeface="Open Sans" panose="020B0606030504020204" pitchFamily="34" charset="0"/>
                  <a:cs typeface="Open Sans" panose="020B0606030504020204" pitchFamily="34" charset="0"/>
                </a:rPr>
                <a:t>历史</a:t>
              </a:r>
              <a:endParaRPr lang="en-US" altLang="zh-CN" sz="2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algn="ctr"/>
              <a:r>
                <a:rPr lang="zh-CN" altLang="en-US" sz="2800" dirty="0">
                  <a:solidFill>
                    <a:prstClr val="black"/>
                  </a:solidFill>
                  <a:latin typeface="Open Sans" panose="020B0606030504020204" pitchFamily="34" charset="0"/>
                  <a:cs typeface="Open Sans" panose="020B0606030504020204" pitchFamily="34" charset="0"/>
                </a:rPr>
                <a:t>数据</a:t>
              </a:r>
              <a:endParaRPr lang="en-US" sz="2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5">
              <a:extLst>
                <a:ext uri="{FF2B5EF4-FFF2-40B4-BE49-F238E27FC236}">
                  <a16:creationId xmlns:a16="http://schemas.microsoft.com/office/drawing/2014/main" id="{F977C456-055B-F095-EAF4-77FE36603A06}"/>
                </a:ext>
              </a:extLst>
            </p:cNvPr>
            <p:cNvSpPr txBox="1"/>
            <p:nvPr/>
          </p:nvSpPr>
          <p:spPr>
            <a:xfrm rot="19287826">
              <a:off x="3329222" y="3807455"/>
              <a:ext cx="1620957" cy="523220"/>
            </a:xfrm>
            <a:prstGeom prst="rect">
              <a:avLst/>
            </a:prstGeom>
            <a:noFill/>
          </p:spPr>
          <p:txBody>
            <a:bodyPr wrap="none" rtlCol="0">
              <a:spAutoFit/>
            </a:bodyPr>
            <a:lstStyle/>
            <a:p>
              <a:r>
                <a:rPr lang="zh-CN" altLang="en-US" sz="2800" dirty="0">
                  <a:solidFill>
                    <a:prstClr val="black"/>
                  </a:solidFill>
                  <a:latin typeface="Open Sans" panose="020B0606030504020204" pitchFamily="34" charset="0"/>
                  <a:cs typeface="Open Sans" panose="020B0606030504020204" pitchFamily="34" charset="0"/>
                </a:rPr>
                <a:t>机器学习</a:t>
              </a:r>
              <a:endParaRPr lang="en-US" sz="2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16" name="Group 24">
              <a:extLst>
                <a:ext uri="{FF2B5EF4-FFF2-40B4-BE49-F238E27FC236}">
                  <a16:creationId xmlns:a16="http://schemas.microsoft.com/office/drawing/2014/main" id="{8B785A93-B18A-8F61-7285-F67E244AC6AE}"/>
                </a:ext>
              </a:extLst>
            </p:cNvPr>
            <p:cNvGrpSpPr/>
            <p:nvPr/>
          </p:nvGrpSpPr>
          <p:grpSpPr>
            <a:xfrm>
              <a:off x="4992135" y="4180183"/>
              <a:ext cx="1534633" cy="1354666"/>
              <a:chOff x="3579276" y="4338901"/>
              <a:chExt cx="1534633" cy="1354666"/>
            </a:xfrm>
          </p:grpSpPr>
          <p:sp>
            <p:nvSpPr>
              <p:cNvPr id="24" name="Oval 6">
                <a:extLst>
                  <a:ext uri="{FF2B5EF4-FFF2-40B4-BE49-F238E27FC236}">
                    <a16:creationId xmlns:a16="http://schemas.microsoft.com/office/drawing/2014/main" id="{AAADA66C-37E5-75FD-16B2-4378D1803D06}"/>
                  </a:ext>
                </a:extLst>
              </p:cNvPr>
              <p:cNvSpPr/>
              <p:nvPr/>
            </p:nvSpPr>
            <p:spPr>
              <a:xfrm>
                <a:off x="3579276" y="4338901"/>
                <a:ext cx="1518033" cy="1354666"/>
              </a:xfrm>
              <a:prstGeom prst="ellipse">
                <a:avLst/>
              </a:prstGeom>
              <a:noFill/>
              <a:ln w="38100" cap="flat" cmpd="sng" algn="ctr">
                <a:solidFill>
                  <a:srgbClr val="0000FF"/>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schemeClr val="accent1">
                      <a:lumMod val="50000"/>
                    </a:schemeClr>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7">
                <a:extLst>
                  <a:ext uri="{FF2B5EF4-FFF2-40B4-BE49-F238E27FC236}">
                    <a16:creationId xmlns:a16="http://schemas.microsoft.com/office/drawing/2014/main" id="{6E08138C-5CD7-8A7A-646A-5012BA650CD6}"/>
                  </a:ext>
                </a:extLst>
              </p:cNvPr>
              <p:cNvSpPr txBox="1"/>
              <p:nvPr/>
            </p:nvSpPr>
            <p:spPr>
              <a:xfrm>
                <a:off x="3698137" y="4785401"/>
                <a:ext cx="1415772" cy="461665"/>
              </a:xfrm>
              <a:prstGeom prst="rect">
                <a:avLst/>
              </a:prstGeom>
              <a:noFill/>
            </p:spPr>
            <p:txBody>
              <a:bodyPr wrap="none" rtlCol="0">
                <a:spAutoFit/>
              </a:bodyPr>
              <a:lstStyle/>
              <a:p>
                <a:r>
                  <a:rPr lang="zh-CN" altLang="en-US" sz="2400" dirty="0">
                    <a:solidFill>
                      <a:schemeClr val="accent1">
                        <a:lumMod val="50000"/>
                      </a:schemeClr>
                    </a:solidFill>
                    <a:latin typeface="Open Sans" panose="020B0606030504020204" pitchFamily="34" charset="0"/>
                    <a:cs typeface="Open Sans" panose="020B0606030504020204" pitchFamily="34" charset="0"/>
                  </a:rPr>
                  <a:t>算法模型</a:t>
                </a:r>
                <a:endParaRPr lang="en-US" sz="2400"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17" name="TextBox 8">
              <a:extLst>
                <a:ext uri="{FF2B5EF4-FFF2-40B4-BE49-F238E27FC236}">
                  <a16:creationId xmlns:a16="http://schemas.microsoft.com/office/drawing/2014/main" id="{E8D92D6B-CBE2-C28E-50C3-0612F0374BA0}"/>
                </a:ext>
              </a:extLst>
            </p:cNvPr>
            <p:cNvSpPr txBox="1"/>
            <p:nvPr/>
          </p:nvSpPr>
          <p:spPr>
            <a:xfrm>
              <a:off x="1606752" y="3407567"/>
              <a:ext cx="800219" cy="461665"/>
            </a:xfrm>
            <a:prstGeom prst="rect">
              <a:avLst/>
            </a:prstGeom>
            <a:noFill/>
          </p:spPr>
          <p:txBody>
            <a:bodyPr wrap="none" rtlCol="0">
              <a:spAutoFit/>
            </a:bodyPr>
            <a:lstStyle/>
            <a:p>
              <a:r>
                <a:rPr lang="zh-CN" altLang="en-US" sz="2400" dirty="0">
                  <a:solidFill>
                    <a:prstClr val="black"/>
                  </a:solidFill>
                  <a:latin typeface="Open Sans" panose="020B0606030504020204" pitchFamily="34" charset="0"/>
                  <a:cs typeface="Open Sans" panose="020B0606030504020204" pitchFamily="34" charset="0"/>
                </a:rPr>
                <a:t>过去</a:t>
              </a:r>
              <a:endParaRPr lang="en-US" sz="24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Right Arrow 9">
              <a:extLst>
                <a:ext uri="{FF2B5EF4-FFF2-40B4-BE49-F238E27FC236}">
                  <a16:creationId xmlns:a16="http://schemas.microsoft.com/office/drawing/2014/main" id="{523E41BE-42CF-EE59-4CC8-B20C54399BC4}"/>
                </a:ext>
              </a:extLst>
            </p:cNvPr>
            <p:cNvSpPr/>
            <p:nvPr/>
          </p:nvSpPr>
          <p:spPr>
            <a:xfrm>
              <a:off x="2858978" y="4500614"/>
              <a:ext cx="2035367" cy="817122"/>
            </a:xfrm>
            <a:prstGeom prst="rightArrow">
              <a:avLst/>
            </a:prstGeom>
            <a:solidFill>
              <a:srgbClr val="FF6600"/>
            </a:solidFill>
            <a:ln w="38100" cap="flat" cmpd="sng" algn="ctr">
              <a:solidFill>
                <a:srgbClr val="4472C4"/>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1">
              <a:extLst>
                <a:ext uri="{FF2B5EF4-FFF2-40B4-BE49-F238E27FC236}">
                  <a16:creationId xmlns:a16="http://schemas.microsoft.com/office/drawing/2014/main" id="{01095E50-C4C0-75CC-2754-47BE8DF1E8CA}"/>
                </a:ext>
              </a:extLst>
            </p:cNvPr>
            <p:cNvSpPr txBox="1"/>
            <p:nvPr/>
          </p:nvSpPr>
          <p:spPr>
            <a:xfrm>
              <a:off x="8675863" y="5513582"/>
              <a:ext cx="1620957" cy="523220"/>
            </a:xfrm>
            <a:prstGeom prst="rect">
              <a:avLst/>
            </a:prstGeom>
            <a:noFill/>
          </p:spPr>
          <p:txBody>
            <a:bodyPr wrap="none" rtlCol="0">
              <a:spAutoFit/>
            </a:bodyPr>
            <a:lstStyle/>
            <a:p>
              <a:r>
                <a:rPr lang="zh-CN" altLang="en-US" sz="2800" dirty="0">
                  <a:solidFill>
                    <a:prstClr val="black"/>
                  </a:solidFill>
                  <a:latin typeface="Open Sans" panose="020B0606030504020204" pitchFamily="34" charset="0"/>
                  <a:cs typeface="Open Sans" panose="020B0606030504020204" pitchFamily="34" charset="0"/>
                </a:rPr>
                <a:t>预测未来</a:t>
              </a:r>
              <a:endParaRPr lang="en-US" sz="2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0" name="Group 23">
              <a:extLst>
                <a:ext uri="{FF2B5EF4-FFF2-40B4-BE49-F238E27FC236}">
                  <a16:creationId xmlns:a16="http://schemas.microsoft.com/office/drawing/2014/main" id="{4B7AC0FB-1FFA-8551-9036-E2090A153F97}"/>
                </a:ext>
              </a:extLst>
            </p:cNvPr>
            <p:cNvGrpSpPr/>
            <p:nvPr/>
          </p:nvGrpSpPr>
          <p:grpSpPr>
            <a:xfrm>
              <a:off x="8827081" y="3167262"/>
              <a:ext cx="1178549" cy="1618139"/>
              <a:chOff x="8870880" y="2587572"/>
              <a:chExt cx="1178549" cy="1618139"/>
            </a:xfrm>
          </p:grpSpPr>
          <p:sp>
            <p:nvSpPr>
              <p:cNvPr id="22" name="Rectangle 15">
                <a:extLst>
                  <a:ext uri="{FF2B5EF4-FFF2-40B4-BE49-F238E27FC236}">
                    <a16:creationId xmlns:a16="http://schemas.microsoft.com/office/drawing/2014/main" id="{3A08FFD6-AE8A-F407-08BE-1CA9CC08EE99}"/>
                  </a:ext>
                </a:extLst>
              </p:cNvPr>
              <p:cNvSpPr/>
              <p:nvPr/>
            </p:nvSpPr>
            <p:spPr>
              <a:xfrm>
                <a:off x="8870880" y="2587572"/>
                <a:ext cx="1178549" cy="1618139"/>
              </a:xfrm>
              <a:prstGeom prst="rect">
                <a:avLst/>
              </a:prstGeom>
              <a:noFill/>
              <a:ln w="38100" cap="flat" cmpd="sng" algn="ctr">
                <a:solidFill>
                  <a:srgbClr val="4472C4"/>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16">
                <a:extLst>
                  <a:ext uri="{FF2B5EF4-FFF2-40B4-BE49-F238E27FC236}">
                    <a16:creationId xmlns:a16="http://schemas.microsoft.com/office/drawing/2014/main" id="{DF5034C7-C60A-FF30-A718-852427ADB431}"/>
                  </a:ext>
                </a:extLst>
              </p:cNvPr>
              <p:cNvSpPr txBox="1"/>
              <p:nvPr/>
            </p:nvSpPr>
            <p:spPr>
              <a:xfrm>
                <a:off x="9078736" y="2951946"/>
                <a:ext cx="902811" cy="954107"/>
              </a:xfrm>
              <a:prstGeom prst="rect">
                <a:avLst/>
              </a:prstGeom>
              <a:noFill/>
            </p:spPr>
            <p:txBody>
              <a:bodyPr wrap="none" rtlCol="0">
                <a:spAutoFit/>
              </a:bodyPr>
              <a:lstStyle/>
              <a:p>
                <a:pPr algn="ctr"/>
                <a:r>
                  <a:rPr lang="zh-CN" altLang="en-US" sz="2800" dirty="0">
                    <a:solidFill>
                      <a:prstClr val="black"/>
                    </a:solidFill>
                    <a:latin typeface="Open Sans" panose="020B0606030504020204" pitchFamily="34" charset="0"/>
                    <a:ea typeface="Open Sans" panose="020B0606030504020204" pitchFamily="34" charset="0"/>
                    <a:cs typeface="Open Sans" panose="020B0606030504020204" pitchFamily="34" charset="0"/>
                  </a:rPr>
                  <a:t>当前</a:t>
                </a:r>
                <a:endParaRPr lang="en-US" altLang="zh-CN" sz="2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a:p>
                <a:pPr algn="ctr"/>
                <a:r>
                  <a:rPr lang="zh-CN" altLang="en-US" sz="2800" dirty="0">
                    <a:solidFill>
                      <a:prstClr val="black"/>
                    </a:solidFill>
                    <a:latin typeface="Open Sans" panose="020B0606030504020204" pitchFamily="34" charset="0"/>
                    <a:cs typeface="Open Sans" panose="020B0606030504020204" pitchFamily="34" charset="0"/>
                  </a:rPr>
                  <a:t>数据</a:t>
                </a:r>
                <a:endParaRPr lang="en-US" sz="2800" dirty="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1" name="Arrow: Curved Right 2">
              <a:extLst>
                <a:ext uri="{FF2B5EF4-FFF2-40B4-BE49-F238E27FC236}">
                  <a16:creationId xmlns:a16="http://schemas.microsoft.com/office/drawing/2014/main" id="{0C9A2D7E-793F-C64D-8C82-E9A56D2CBCE7}"/>
                </a:ext>
              </a:extLst>
            </p:cNvPr>
            <p:cNvSpPr/>
            <p:nvPr/>
          </p:nvSpPr>
          <p:spPr>
            <a:xfrm>
              <a:off x="6756904" y="3531636"/>
              <a:ext cx="1932314" cy="2651760"/>
            </a:xfrm>
            <a:prstGeom prst="curvedRightArrow">
              <a:avLst/>
            </a:prstGeom>
            <a:solidFill>
              <a:srgbClr val="FF6600"/>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dirty="0">
                <a:ln>
                  <a:noFill/>
                </a:ln>
                <a:solidFill>
                  <a:srgbClr val="000000"/>
                </a:solidFill>
                <a:effectLst/>
                <a:uFillTx/>
                <a:latin typeface="+mn-lt"/>
                <a:ea typeface="+mn-ea"/>
                <a:cs typeface="+mn-cs"/>
                <a:sym typeface="Calibri" panose="020F0502020204030204"/>
              </a:endParaRPr>
            </a:p>
          </p:txBody>
        </p:sp>
      </p:grpSp>
    </p:spTree>
    <p:extLst>
      <p:ext uri="{BB962C8B-B14F-4D97-AF65-F5344CB8AC3E}">
        <p14:creationId xmlns:p14="http://schemas.microsoft.com/office/powerpoint/2010/main" val="68093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50EE1C7-BB8A-7B1B-8642-71DE575E44CC}"/>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r>
              <a:rPr kumimoji="1" lang="zh-CN" altLang="en-US" dirty="0">
                <a:latin typeface="等线" panose="02010600030101010101" pitchFamily="2" charset="-122"/>
                <a:ea typeface="等线" panose="02010600030101010101" pitchFamily="2" charset="-122"/>
              </a:rPr>
              <a:t>常用机器学习算法</a:t>
            </a:r>
          </a:p>
        </p:txBody>
      </p:sp>
      <p:sp>
        <p:nvSpPr>
          <p:cNvPr id="5" name="矩形 4">
            <a:extLst>
              <a:ext uri="{FF2B5EF4-FFF2-40B4-BE49-F238E27FC236}">
                <a16:creationId xmlns:a16="http://schemas.microsoft.com/office/drawing/2014/main" id="{68295353-D70D-AB40-4611-7EFABA4F58C1}"/>
              </a:ext>
            </a:extLst>
          </p:cNvPr>
          <p:cNvSpPr/>
          <p:nvPr/>
        </p:nvSpPr>
        <p:spPr>
          <a:xfrm>
            <a:off x="631449" y="3528383"/>
            <a:ext cx="1519765" cy="830997"/>
          </a:xfrm>
          <a:prstGeom prst="rect">
            <a:avLst/>
          </a:prstGeom>
          <a:solidFill>
            <a:sysClr val="window" lastClr="FFFFFF"/>
          </a:solidFill>
        </p:spPr>
        <p:txBody>
          <a:bodyPr wrap="square" rtlCol="0" anchor="ctr">
            <a:spAutoFit/>
          </a:body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en-US" altLang="zh-CN" sz="2400" b="0" i="0" u="none" strike="noStrike" kern="0" cap="none" spc="0" normalizeH="0" baseline="0" noProof="0" dirty="0">
              <a:ln>
                <a:noFill/>
              </a:ln>
              <a:solidFill>
                <a:srgbClr val="2A4A75"/>
              </a:solidFill>
              <a:effectLst/>
              <a:uLnTx/>
              <a:uFillTx/>
              <a:latin typeface="Arial" panose="020B0604020202020204" pitchFamily="34" charset="0"/>
              <a:ea typeface="华文楷体" panose="02010600040101010101" pitchFamily="2" charset="-122"/>
              <a:cs typeface="Arial" panose="020B0604020202020204" pitchFamily="34" charset="0"/>
            </a:endParaRPr>
          </a:p>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en-US" sz="2400" b="0" i="0" u="none" strike="noStrike" kern="0" cap="none" spc="0" normalizeH="0" baseline="0" noProof="0" dirty="0">
              <a:ln>
                <a:noFill/>
              </a:ln>
              <a:solidFill>
                <a:srgbClr val="2A4A75"/>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grpSp>
        <p:nvGrpSpPr>
          <p:cNvPr id="6" name="Group 4">
            <a:extLst>
              <a:ext uri="{FF2B5EF4-FFF2-40B4-BE49-F238E27FC236}">
                <a16:creationId xmlns:a16="http://schemas.microsoft.com/office/drawing/2014/main" id="{DEBFE0FF-DA12-2905-06EA-E5B7C4E0F4A6}"/>
              </a:ext>
            </a:extLst>
          </p:cNvPr>
          <p:cNvGrpSpPr/>
          <p:nvPr/>
        </p:nvGrpSpPr>
        <p:grpSpPr>
          <a:xfrm flipV="1">
            <a:off x="3207054" y="827080"/>
            <a:ext cx="5818883" cy="45719"/>
            <a:chOff x="0" y="0"/>
            <a:chExt cx="2017486" cy="45719"/>
          </a:xfrm>
        </p:grpSpPr>
        <p:sp>
          <p:nvSpPr>
            <p:cNvPr id="7" name="Rectangle 5">
              <a:extLst>
                <a:ext uri="{FF2B5EF4-FFF2-40B4-BE49-F238E27FC236}">
                  <a16:creationId xmlns:a16="http://schemas.microsoft.com/office/drawing/2014/main" id="{DE70A988-A301-5B88-C669-327843F9E3A4}"/>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algn="ctr" hangingPunct="0">
                <a:defRPr>
                  <a:solidFill>
                    <a:srgbClr val="FFFFFF"/>
                  </a:solidFill>
                </a:defRPr>
              </a:pPr>
              <a:endParaRPr kern="0">
                <a:solidFill>
                  <a:srgbClr val="FFFFFF"/>
                </a:solidFill>
                <a:latin typeface="Times New Roman" panose="02020603050405020304"/>
                <a:ea typeface="微软雅黑" panose="020B0503020204020204" pitchFamily="34" charset="-122"/>
                <a:sym typeface="Calibri" panose="020F0502020204030204"/>
              </a:endParaRPr>
            </a:p>
          </p:txBody>
        </p:sp>
        <p:sp>
          <p:nvSpPr>
            <p:cNvPr id="8" name="Rectangle 6">
              <a:extLst>
                <a:ext uri="{FF2B5EF4-FFF2-40B4-BE49-F238E27FC236}">
                  <a16:creationId xmlns:a16="http://schemas.microsoft.com/office/drawing/2014/main" id="{AC7B913F-7C9C-F4D6-1531-E8592F347B4F}"/>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algn="ctr" hangingPunct="0">
                <a:defRPr>
                  <a:solidFill>
                    <a:srgbClr val="064F6D"/>
                  </a:solidFill>
                </a:defRPr>
              </a:pPr>
              <a:endParaRPr kern="0">
                <a:solidFill>
                  <a:srgbClr val="064F6D"/>
                </a:solidFill>
                <a:latin typeface="Times New Roman" panose="02020603050405020304"/>
                <a:ea typeface="微软雅黑" panose="020B0503020204020204" pitchFamily="34" charset="-122"/>
                <a:sym typeface="Calibri" panose="020F0502020204030204"/>
              </a:endParaRPr>
            </a:p>
          </p:txBody>
        </p:sp>
      </p:grpSp>
      <p:sp>
        <p:nvSpPr>
          <p:cNvPr id="9" name="椭圆 3">
            <a:extLst>
              <a:ext uri="{FF2B5EF4-FFF2-40B4-BE49-F238E27FC236}">
                <a16:creationId xmlns:a16="http://schemas.microsoft.com/office/drawing/2014/main" id="{30503AB4-4983-698E-6CB8-7B0F883D8001}"/>
              </a:ext>
            </a:extLst>
          </p:cNvPr>
          <p:cNvSpPr/>
          <p:nvPr/>
        </p:nvSpPr>
        <p:spPr>
          <a:xfrm>
            <a:off x="5047287" y="1913502"/>
            <a:ext cx="1340614" cy="1768019"/>
          </a:xfrm>
          <a:prstGeom prst="ellipse">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10" name="椭圆 4">
            <a:extLst>
              <a:ext uri="{FF2B5EF4-FFF2-40B4-BE49-F238E27FC236}">
                <a16:creationId xmlns:a16="http://schemas.microsoft.com/office/drawing/2014/main" id="{1AF0DEBA-41A9-45CC-A410-9465C63C522A}"/>
              </a:ext>
            </a:extLst>
          </p:cNvPr>
          <p:cNvSpPr/>
          <p:nvPr/>
        </p:nvSpPr>
        <p:spPr>
          <a:xfrm>
            <a:off x="6573704" y="3762923"/>
            <a:ext cx="5632649" cy="2567976"/>
          </a:xfrm>
          <a:prstGeom prst="ellipse">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11" name="椭圆 5">
            <a:extLst>
              <a:ext uri="{FF2B5EF4-FFF2-40B4-BE49-F238E27FC236}">
                <a16:creationId xmlns:a16="http://schemas.microsoft.com/office/drawing/2014/main" id="{EE20DD23-D9B2-E1F2-F9B8-F0585E0C60AC}"/>
              </a:ext>
            </a:extLst>
          </p:cNvPr>
          <p:cNvSpPr/>
          <p:nvPr/>
        </p:nvSpPr>
        <p:spPr>
          <a:xfrm>
            <a:off x="6515184" y="1847658"/>
            <a:ext cx="5515689" cy="1927914"/>
          </a:xfrm>
          <a:prstGeom prst="ellipse">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12" name="矩形 7">
            <a:extLst>
              <a:ext uri="{FF2B5EF4-FFF2-40B4-BE49-F238E27FC236}">
                <a16:creationId xmlns:a16="http://schemas.microsoft.com/office/drawing/2014/main" id="{F33E6AF3-B34D-69DA-E912-36B034D8899F}"/>
              </a:ext>
            </a:extLst>
          </p:cNvPr>
          <p:cNvSpPr/>
          <p:nvPr/>
        </p:nvSpPr>
        <p:spPr>
          <a:xfrm>
            <a:off x="6921601" y="3903906"/>
            <a:ext cx="1415772"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线性回归算法</a:t>
            </a:r>
            <a:endParaRPr lang="zh-CN" altLang="en-US" sz="1600" kern="0" dirty="0">
              <a:solidFill>
                <a:srgbClr val="00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13" name="矩形 12">
            <a:extLst>
              <a:ext uri="{FF2B5EF4-FFF2-40B4-BE49-F238E27FC236}">
                <a16:creationId xmlns:a16="http://schemas.microsoft.com/office/drawing/2014/main" id="{E6D792EE-2AE4-67AE-32A0-0AFE577AFBFD}"/>
              </a:ext>
            </a:extLst>
          </p:cNvPr>
          <p:cNvSpPr/>
          <p:nvPr/>
        </p:nvSpPr>
        <p:spPr>
          <a:xfrm>
            <a:off x="7171590" y="4298639"/>
            <a:ext cx="1031051" cy="1954381"/>
          </a:xfrm>
          <a:prstGeom prst="rect">
            <a:avLst/>
          </a:prstGeom>
        </p:spPr>
        <p:txBody>
          <a:bodyPr wrap="none">
            <a:spAutoFit/>
          </a:bodyPr>
          <a:lstStyle/>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最小二乘法</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岭回归</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弹性网络回归</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Lasso</a:t>
            </a:r>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回归</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最小角回归</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贝叶斯回归</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正交匹配追踪</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逻辑回归</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随机梯度下降</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多项式回归</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稳健回归</a:t>
            </a:r>
          </a:p>
        </p:txBody>
      </p:sp>
      <p:cxnSp>
        <p:nvCxnSpPr>
          <p:cNvPr id="14" name="直接连接符 13">
            <a:extLst>
              <a:ext uri="{FF2B5EF4-FFF2-40B4-BE49-F238E27FC236}">
                <a16:creationId xmlns:a16="http://schemas.microsoft.com/office/drawing/2014/main" id="{4106A76A-FF38-3170-5246-4D63549C0FA5}"/>
              </a:ext>
            </a:extLst>
          </p:cNvPr>
          <p:cNvCxnSpPr/>
          <p:nvPr/>
        </p:nvCxnSpPr>
        <p:spPr>
          <a:xfrm>
            <a:off x="463829" y="1802270"/>
            <a:ext cx="11097246" cy="12700"/>
          </a:xfrm>
          <a:prstGeom prst="line">
            <a:avLst/>
          </a:prstGeom>
          <a:noFill/>
          <a:ln w="6350" cap="flat" cmpd="sng" algn="ctr">
            <a:solidFill>
              <a:srgbClr val="ED7D31"/>
            </a:solidFill>
            <a:prstDash val="dash"/>
            <a:miter lim="800000"/>
          </a:ln>
          <a:effectLst/>
        </p:spPr>
      </p:cxnSp>
      <p:cxnSp>
        <p:nvCxnSpPr>
          <p:cNvPr id="15" name="直接连接符 10">
            <a:extLst>
              <a:ext uri="{FF2B5EF4-FFF2-40B4-BE49-F238E27FC236}">
                <a16:creationId xmlns:a16="http://schemas.microsoft.com/office/drawing/2014/main" id="{83562373-C46A-9A8C-7B37-4A585F228EE8}"/>
              </a:ext>
            </a:extLst>
          </p:cNvPr>
          <p:cNvCxnSpPr/>
          <p:nvPr/>
        </p:nvCxnSpPr>
        <p:spPr>
          <a:xfrm>
            <a:off x="5007066" y="3775050"/>
            <a:ext cx="6811141" cy="0"/>
          </a:xfrm>
          <a:prstGeom prst="line">
            <a:avLst/>
          </a:prstGeom>
          <a:noFill/>
          <a:ln w="6350" cap="flat" cmpd="sng" algn="ctr">
            <a:solidFill>
              <a:srgbClr val="ED7D31"/>
            </a:solidFill>
            <a:prstDash val="dash"/>
            <a:miter lim="800000"/>
          </a:ln>
          <a:effectLst/>
        </p:spPr>
      </p:cxnSp>
      <p:cxnSp>
        <p:nvCxnSpPr>
          <p:cNvPr id="16" name="直接连接符 11">
            <a:extLst>
              <a:ext uri="{FF2B5EF4-FFF2-40B4-BE49-F238E27FC236}">
                <a16:creationId xmlns:a16="http://schemas.microsoft.com/office/drawing/2014/main" id="{C0CD157E-CBBD-BF56-65F2-20DA5C4DACF8}"/>
              </a:ext>
            </a:extLst>
          </p:cNvPr>
          <p:cNvCxnSpPr/>
          <p:nvPr/>
        </p:nvCxnSpPr>
        <p:spPr>
          <a:xfrm>
            <a:off x="577551" y="6348072"/>
            <a:ext cx="11097246" cy="0"/>
          </a:xfrm>
          <a:prstGeom prst="line">
            <a:avLst/>
          </a:prstGeom>
          <a:noFill/>
          <a:ln w="6350" cap="flat" cmpd="sng" algn="ctr">
            <a:solidFill>
              <a:srgbClr val="ED7D31"/>
            </a:solidFill>
            <a:prstDash val="dash"/>
            <a:miter lim="800000"/>
          </a:ln>
          <a:effectLst/>
        </p:spPr>
      </p:cxnSp>
      <p:cxnSp>
        <p:nvCxnSpPr>
          <p:cNvPr id="17" name="直接连接符 12">
            <a:extLst>
              <a:ext uri="{FF2B5EF4-FFF2-40B4-BE49-F238E27FC236}">
                <a16:creationId xmlns:a16="http://schemas.microsoft.com/office/drawing/2014/main" id="{DAAE9104-9D67-C1E5-9393-F47526332B23}"/>
              </a:ext>
            </a:extLst>
          </p:cNvPr>
          <p:cNvCxnSpPr/>
          <p:nvPr/>
        </p:nvCxnSpPr>
        <p:spPr>
          <a:xfrm flipV="1">
            <a:off x="4955951" y="1488072"/>
            <a:ext cx="0" cy="4860000"/>
          </a:xfrm>
          <a:prstGeom prst="line">
            <a:avLst/>
          </a:prstGeom>
          <a:noFill/>
          <a:ln w="6350" cap="flat" cmpd="sng" algn="ctr">
            <a:solidFill>
              <a:srgbClr val="ED7D31"/>
            </a:solidFill>
            <a:prstDash val="dash"/>
            <a:miter lim="800000"/>
          </a:ln>
          <a:effectLst/>
        </p:spPr>
      </p:cxnSp>
      <p:sp>
        <p:nvSpPr>
          <p:cNvPr id="18" name="TextBox 49">
            <a:extLst>
              <a:ext uri="{FF2B5EF4-FFF2-40B4-BE49-F238E27FC236}">
                <a16:creationId xmlns:a16="http://schemas.microsoft.com/office/drawing/2014/main" id="{F26395C9-844E-8E2F-5703-0B4B5DAD848E}"/>
              </a:ext>
            </a:extLst>
          </p:cNvPr>
          <p:cNvSpPr txBox="1"/>
          <p:nvPr/>
        </p:nvSpPr>
        <p:spPr>
          <a:xfrm>
            <a:off x="1954483" y="1509432"/>
            <a:ext cx="1492564" cy="338554"/>
          </a:xfrm>
          <a:prstGeom prst="rect">
            <a:avLst/>
          </a:prstGeom>
          <a:noFill/>
        </p:spPr>
        <p:txBody>
          <a:bodyPr wrap="square" rtlCol="0">
            <a:spAutoFit/>
          </a:bodyPr>
          <a:lstStyle/>
          <a:p>
            <a:pPr hangingPunct="0"/>
            <a:r>
              <a:rPr lang="zh-CN" altLang="en-US" sz="1600" b="1" kern="0" dirty="0">
                <a:solidFill>
                  <a:srgbClr val="ED7D3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Calibri" panose="020F0502020204030204"/>
              </a:rPr>
              <a:t>无监督学习</a:t>
            </a:r>
          </a:p>
        </p:txBody>
      </p:sp>
      <p:sp>
        <p:nvSpPr>
          <p:cNvPr id="19" name="TextBox 50">
            <a:extLst>
              <a:ext uri="{FF2B5EF4-FFF2-40B4-BE49-F238E27FC236}">
                <a16:creationId xmlns:a16="http://schemas.microsoft.com/office/drawing/2014/main" id="{49EA2555-EDB7-5A6B-0B7A-DC10E8920B7F}"/>
              </a:ext>
            </a:extLst>
          </p:cNvPr>
          <p:cNvSpPr txBox="1"/>
          <p:nvPr/>
        </p:nvSpPr>
        <p:spPr>
          <a:xfrm>
            <a:off x="5157230" y="1491438"/>
            <a:ext cx="1272892" cy="338554"/>
          </a:xfrm>
          <a:prstGeom prst="rect">
            <a:avLst/>
          </a:prstGeom>
          <a:noFill/>
        </p:spPr>
        <p:txBody>
          <a:bodyPr wrap="square" rtlCol="0">
            <a:spAutoFit/>
          </a:bodyPr>
          <a:lstStyle/>
          <a:p>
            <a:pPr hangingPunct="0"/>
            <a:r>
              <a:rPr lang="zh-CN" altLang="en-US" sz="1600" b="1" kern="0" dirty="0">
                <a:solidFill>
                  <a:srgbClr val="ED7D3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Calibri" panose="020F0502020204030204"/>
              </a:rPr>
              <a:t>半监督学习</a:t>
            </a:r>
          </a:p>
        </p:txBody>
      </p:sp>
      <p:sp>
        <p:nvSpPr>
          <p:cNvPr id="20" name="TextBox 51">
            <a:extLst>
              <a:ext uri="{FF2B5EF4-FFF2-40B4-BE49-F238E27FC236}">
                <a16:creationId xmlns:a16="http://schemas.microsoft.com/office/drawing/2014/main" id="{57E91B58-D716-0B2A-F3D2-9C70AD3CB362}"/>
              </a:ext>
            </a:extLst>
          </p:cNvPr>
          <p:cNvSpPr txBox="1"/>
          <p:nvPr/>
        </p:nvSpPr>
        <p:spPr>
          <a:xfrm>
            <a:off x="8997183" y="1493985"/>
            <a:ext cx="1492564" cy="338554"/>
          </a:xfrm>
          <a:prstGeom prst="rect">
            <a:avLst/>
          </a:prstGeom>
          <a:noFill/>
        </p:spPr>
        <p:txBody>
          <a:bodyPr wrap="square" rtlCol="0">
            <a:spAutoFit/>
          </a:bodyPr>
          <a:lstStyle/>
          <a:p>
            <a:pPr hangingPunct="0"/>
            <a:r>
              <a:rPr lang="zh-CN" altLang="en-US" sz="1600" b="1" kern="0" dirty="0">
                <a:solidFill>
                  <a:srgbClr val="ED7D3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sym typeface="Calibri" panose="020F0502020204030204"/>
              </a:rPr>
              <a:t>有监督学习</a:t>
            </a:r>
          </a:p>
        </p:txBody>
      </p:sp>
      <p:sp>
        <p:nvSpPr>
          <p:cNvPr id="21" name="矩形 16">
            <a:extLst>
              <a:ext uri="{FF2B5EF4-FFF2-40B4-BE49-F238E27FC236}">
                <a16:creationId xmlns:a16="http://schemas.microsoft.com/office/drawing/2014/main" id="{7510634F-D9DB-BD3E-E502-E3FE01ABA428}"/>
              </a:ext>
            </a:extLst>
          </p:cNvPr>
          <p:cNvSpPr/>
          <p:nvPr/>
        </p:nvSpPr>
        <p:spPr>
          <a:xfrm>
            <a:off x="6879252" y="1886154"/>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判别分析</a:t>
            </a:r>
          </a:p>
        </p:txBody>
      </p:sp>
      <p:sp>
        <p:nvSpPr>
          <p:cNvPr id="22" name="矩形 17">
            <a:extLst>
              <a:ext uri="{FF2B5EF4-FFF2-40B4-BE49-F238E27FC236}">
                <a16:creationId xmlns:a16="http://schemas.microsoft.com/office/drawing/2014/main" id="{03508AC9-D4FC-F474-187F-E7C546F873D0}"/>
              </a:ext>
            </a:extLst>
          </p:cNvPr>
          <p:cNvSpPr/>
          <p:nvPr/>
        </p:nvSpPr>
        <p:spPr>
          <a:xfrm>
            <a:off x="6879252" y="2221470"/>
            <a:ext cx="1031051" cy="430887"/>
          </a:xfrm>
          <a:prstGeom prst="rect">
            <a:avLst/>
          </a:prstGeom>
        </p:spPr>
        <p:txBody>
          <a:bodyPr wrap="none">
            <a:spAutoFit/>
          </a:bodyPr>
          <a:lstStyle/>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线性判别分析</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二次判别分析</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23" name="矩形 18">
            <a:extLst>
              <a:ext uri="{FF2B5EF4-FFF2-40B4-BE49-F238E27FC236}">
                <a16:creationId xmlns:a16="http://schemas.microsoft.com/office/drawing/2014/main" id="{4977836B-194B-83AE-E23C-67CC18A489EA}"/>
              </a:ext>
            </a:extLst>
          </p:cNvPr>
          <p:cNvSpPr/>
          <p:nvPr/>
        </p:nvSpPr>
        <p:spPr>
          <a:xfrm>
            <a:off x="370799" y="3590052"/>
            <a:ext cx="534556" cy="584775"/>
          </a:xfrm>
          <a:prstGeom prst="rect">
            <a:avLst/>
          </a:prstGeom>
        </p:spPr>
        <p:txBody>
          <a:bodyPr wrap="square">
            <a:spAutoFit/>
          </a:bodyPr>
          <a:lstStyle/>
          <a:p>
            <a:pPr hangingPunct="0"/>
            <a:r>
              <a:rPr lang="zh-CN" altLang="en-US" sz="1600" b="1"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聚类</a:t>
            </a:r>
            <a:endParaRPr lang="en-US" altLang="zh-CN" sz="1600" b="1"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24" name="矩形 19">
            <a:extLst>
              <a:ext uri="{FF2B5EF4-FFF2-40B4-BE49-F238E27FC236}">
                <a16:creationId xmlns:a16="http://schemas.microsoft.com/office/drawing/2014/main" id="{9FF43F0D-DFFA-DA6F-607C-ECC850681C80}"/>
              </a:ext>
            </a:extLst>
          </p:cNvPr>
          <p:cNvSpPr/>
          <p:nvPr/>
        </p:nvSpPr>
        <p:spPr>
          <a:xfrm>
            <a:off x="11496317" y="4808084"/>
            <a:ext cx="534556" cy="584775"/>
          </a:xfrm>
          <a:prstGeom prst="rect">
            <a:avLst/>
          </a:prstGeom>
        </p:spPr>
        <p:txBody>
          <a:bodyPr wrap="square">
            <a:spAutoFit/>
          </a:bodyPr>
          <a:lstStyle/>
          <a:p>
            <a:pPr hangingPunct="0"/>
            <a:r>
              <a:rPr lang="zh-CN" altLang="en-US" sz="1600" b="1"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回归</a:t>
            </a:r>
            <a:endParaRPr lang="zh-CN" altLang="en-US" sz="1600"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25" name="矩形 21">
            <a:extLst>
              <a:ext uri="{FF2B5EF4-FFF2-40B4-BE49-F238E27FC236}">
                <a16:creationId xmlns:a16="http://schemas.microsoft.com/office/drawing/2014/main" id="{785F60A8-E2AE-36F8-3DDE-D88C4913BA86}"/>
              </a:ext>
            </a:extLst>
          </p:cNvPr>
          <p:cNvSpPr/>
          <p:nvPr/>
        </p:nvSpPr>
        <p:spPr>
          <a:xfrm>
            <a:off x="8229699" y="1899751"/>
            <a:ext cx="1210588"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支持向量机</a:t>
            </a:r>
          </a:p>
        </p:txBody>
      </p:sp>
      <p:sp>
        <p:nvSpPr>
          <p:cNvPr id="26" name="矩形 22">
            <a:extLst>
              <a:ext uri="{FF2B5EF4-FFF2-40B4-BE49-F238E27FC236}">
                <a16:creationId xmlns:a16="http://schemas.microsoft.com/office/drawing/2014/main" id="{1C0DA65A-7593-5E18-8C2A-2096252C4308}"/>
              </a:ext>
            </a:extLst>
          </p:cNvPr>
          <p:cNvSpPr/>
          <p:nvPr/>
        </p:nvSpPr>
        <p:spPr>
          <a:xfrm>
            <a:off x="8492097" y="2235067"/>
            <a:ext cx="880369" cy="600164"/>
          </a:xfrm>
          <a:prstGeom prst="rect">
            <a:avLst/>
          </a:prstGeom>
        </p:spPr>
        <p:txBody>
          <a:bodyPr wrap="none">
            <a:spAutoFit/>
          </a:bodyPr>
          <a:lstStyle/>
          <a:p>
            <a:pPr fontAlgn="b" hangingPunct="0"/>
            <a:r>
              <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SVC</a:t>
            </a:r>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分类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en-US" altLang="zh-CN" sz="1100" kern="0" dirty="0" err="1">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NuSVC</a:t>
            </a:r>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分类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线性</a:t>
            </a:r>
            <a:r>
              <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SVC</a:t>
            </a:r>
          </a:p>
        </p:txBody>
      </p:sp>
      <p:sp>
        <p:nvSpPr>
          <p:cNvPr id="27" name="矩形 23">
            <a:extLst>
              <a:ext uri="{FF2B5EF4-FFF2-40B4-BE49-F238E27FC236}">
                <a16:creationId xmlns:a16="http://schemas.microsoft.com/office/drawing/2014/main" id="{13387C18-3B38-81BA-5661-E96F958C689B}"/>
              </a:ext>
            </a:extLst>
          </p:cNvPr>
          <p:cNvSpPr/>
          <p:nvPr/>
        </p:nvSpPr>
        <p:spPr>
          <a:xfrm>
            <a:off x="8546510" y="3871836"/>
            <a:ext cx="1210588"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支持向量机</a:t>
            </a:r>
          </a:p>
        </p:txBody>
      </p:sp>
      <p:sp>
        <p:nvSpPr>
          <p:cNvPr id="28" name="矩形 24">
            <a:extLst>
              <a:ext uri="{FF2B5EF4-FFF2-40B4-BE49-F238E27FC236}">
                <a16:creationId xmlns:a16="http://schemas.microsoft.com/office/drawing/2014/main" id="{DAE0621C-41E5-B487-EE11-A81B28DB74ED}"/>
              </a:ext>
            </a:extLst>
          </p:cNvPr>
          <p:cNvSpPr/>
          <p:nvPr/>
        </p:nvSpPr>
        <p:spPr>
          <a:xfrm>
            <a:off x="2797547" y="2664818"/>
            <a:ext cx="1313180" cy="1107996"/>
          </a:xfrm>
          <a:prstGeom prst="rect">
            <a:avLst/>
          </a:prstGeom>
        </p:spPr>
        <p:txBody>
          <a:bodyPr wrap="none">
            <a:spAutoFit/>
          </a:bodyPr>
          <a:lstStyle/>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等距映射</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拉普拉斯特征映射</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局部线性嵌入</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谱嵌入</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多维尺度分析</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局部空间排列</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29" name="矩形 25">
            <a:extLst>
              <a:ext uri="{FF2B5EF4-FFF2-40B4-BE49-F238E27FC236}">
                <a16:creationId xmlns:a16="http://schemas.microsoft.com/office/drawing/2014/main" id="{9DC04713-55C2-3B9C-BA2D-25CB4683D6FB}"/>
              </a:ext>
            </a:extLst>
          </p:cNvPr>
          <p:cNvSpPr/>
          <p:nvPr/>
        </p:nvSpPr>
        <p:spPr>
          <a:xfrm>
            <a:off x="9661421" y="1927574"/>
            <a:ext cx="1415772"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线性分类算法</a:t>
            </a:r>
            <a:endParaRPr lang="zh-CN" altLang="en-US" sz="1600" kern="0" dirty="0">
              <a:solidFill>
                <a:srgbClr val="00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30" name="矩形 26">
            <a:extLst>
              <a:ext uri="{FF2B5EF4-FFF2-40B4-BE49-F238E27FC236}">
                <a16:creationId xmlns:a16="http://schemas.microsoft.com/office/drawing/2014/main" id="{2146A126-42E4-1E59-40DC-DB8CE7982E9A}"/>
              </a:ext>
            </a:extLst>
          </p:cNvPr>
          <p:cNvSpPr/>
          <p:nvPr/>
        </p:nvSpPr>
        <p:spPr>
          <a:xfrm>
            <a:off x="9860608" y="2246104"/>
            <a:ext cx="1313180" cy="600164"/>
          </a:xfrm>
          <a:prstGeom prst="rect">
            <a:avLst/>
          </a:prstGeom>
        </p:spPr>
        <p:txBody>
          <a:bodyPr wrap="none">
            <a:spAutoFit/>
          </a:bodyPr>
          <a:lstStyle/>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逻辑回归分类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随机梯度下降分类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岭回归分类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31" name="矩形 27">
            <a:extLst>
              <a:ext uri="{FF2B5EF4-FFF2-40B4-BE49-F238E27FC236}">
                <a16:creationId xmlns:a16="http://schemas.microsoft.com/office/drawing/2014/main" id="{1318F5A4-7A76-6DEB-0931-BCF54CA80FDD}"/>
              </a:ext>
            </a:extLst>
          </p:cNvPr>
          <p:cNvSpPr/>
          <p:nvPr/>
        </p:nvSpPr>
        <p:spPr>
          <a:xfrm>
            <a:off x="3218486" y="3968154"/>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高斯混合</a:t>
            </a:r>
          </a:p>
        </p:txBody>
      </p:sp>
      <p:sp>
        <p:nvSpPr>
          <p:cNvPr id="32" name="矩形 28">
            <a:extLst>
              <a:ext uri="{FF2B5EF4-FFF2-40B4-BE49-F238E27FC236}">
                <a16:creationId xmlns:a16="http://schemas.microsoft.com/office/drawing/2014/main" id="{9A58C405-FB1F-7DE5-2B20-E38BF0671BD5}"/>
              </a:ext>
            </a:extLst>
          </p:cNvPr>
          <p:cNvSpPr/>
          <p:nvPr/>
        </p:nvSpPr>
        <p:spPr>
          <a:xfrm>
            <a:off x="2769183" y="2289233"/>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流形学习</a:t>
            </a:r>
          </a:p>
        </p:txBody>
      </p:sp>
      <p:sp>
        <p:nvSpPr>
          <p:cNvPr id="33" name="矩形 29">
            <a:extLst>
              <a:ext uri="{FF2B5EF4-FFF2-40B4-BE49-F238E27FC236}">
                <a16:creationId xmlns:a16="http://schemas.microsoft.com/office/drawing/2014/main" id="{DDC8E814-4242-49A4-67B7-3CD84D4A878C}"/>
              </a:ext>
            </a:extLst>
          </p:cNvPr>
          <p:cNvSpPr/>
          <p:nvPr/>
        </p:nvSpPr>
        <p:spPr>
          <a:xfrm>
            <a:off x="1210592" y="2308589"/>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聚类算法</a:t>
            </a:r>
            <a:endParaRPr lang="zh-CN" altLang="en-US" sz="1600" kern="0" dirty="0">
              <a:solidFill>
                <a:srgbClr val="00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34" name="矩形 30">
            <a:extLst>
              <a:ext uri="{FF2B5EF4-FFF2-40B4-BE49-F238E27FC236}">
                <a16:creationId xmlns:a16="http://schemas.microsoft.com/office/drawing/2014/main" id="{52BCDC6D-E0DF-3907-DAEC-660899421CBD}"/>
              </a:ext>
            </a:extLst>
          </p:cNvPr>
          <p:cNvSpPr/>
          <p:nvPr/>
        </p:nvSpPr>
        <p:spPr>
          <a:xfrm>
            <a:off x="1265852" y="2632319"/>
            <a:ext cx="1313180" cy="1277273"/>
          </a:xfrm>
          <a:prstGeom prst="rect">
            <a:avLst/>
          </a:prstGeom>
        </p:spPr>
        <p:txBody>
          <a:bodyPr wrap="none">
            <a:spAutoFit/>
          </a:bodyPr>
          <a:lstStyle/>
          <a:p>
            <a:pPr fontAlgn="b" hangingPunct="0"/>
            <a:r>
              <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K-MEANS</a:t>
            </a: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近邻传播</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均值偏移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谱聚类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层次聚类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密度噪声</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平衡迭代层次聚类</a:t>
            </a:r>
          </a:p>
        </p:txBody>
      </p:sp>
      <p:sp>
        <p:nvSpPr>
          <p:cNvPr id="35" name="矩形 31">
            <a:extLst>
              <a:ext uri="{FF2B5EF4-FFF2-40B4-BE49-F238E27FC236}">
                <a16:creationId xmlns:a16="http://schemas.microsoft.com/office/drawing/2014/main" id="{41866EF9-37D8-5B63-694E-6757C76699B7}"/>
              </a:ext>
            </a:extLst>
          </p:cNvPr>
          <p:cNvSpPr/>
          <p:nvPr/>
        </p:nvSpPr>
        <p:spPr>
          <a:xfrm>
            <a:off x="1305670" y="4137345"/>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双向聚类</a:t>
            </a:r>
          </a:p>
        </p:txBody>
      </p:sp>
      <p:sp>
        <p:nvSpPr>
          <p:cNvPr id="36" name="矩形 32">
            <a:extLst>
              <a:ext uri="{FF2B5EF4-FFF2-40B4-BE49-F238E27FC236}">
                <a16:creationId xmlns:a16="http://schemas.microsoft.com/office/drawing/2014/main" id="{2C68B503-332D-6640-8B39-2F545BF827D6}"/>
              </a:ext>
            </a:extLst>
          </p:cNvPr>
          <p:cNvSpPr/>
          <p:nvPr/>
        </p:nvSpPr>
        <p:spPr>
          <a:xfrm>
            <a:off x="8685169" y="4205502"/>
            <a:ext cx="1018227" cy="430887"/>
          </a:xfrm>
          <a:prstGeom prst="rect">
            <a:avLst/>
          </a:prstGeom>
        </p:spPr>
        <p:txBody>
          <a:bodyPr wrap="none">
            <a:spAutoFit/>
          </a:bodyPr>
          <a:lstStyle/>
          <a:p>
            <a:pPr fontAlgn="b" hangingPunct="0"/>
            <a:r>
              <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SVR</a:t>
            </a:r>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回归</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线性</a:t>
            </a:r>
            <a:r>
              <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SVR</a:t>
            </a:r>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回归</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39" name="矩形 36">
            <a:extLst>
              <a:ext uri="{FF2B5EF4-FFF2-40B4-BE49-F238E27FC236}">
                <a16:creationId xmlns:a16="http://schemas.microsoft.com/office/drawing/2014/main" id="{34DED9F9-F95B-1687-A813-BB1B945AB794}"/>
              </a:ext>
            </a:extLst>
          </p:cNvPr>
          <p:cNvSpPr/>
          <p:nvPr/>
        </p:nvSpPr>
        <p:spPr>
          <a:xfrm>
            <a:off x="9958780" y="3904404"/>
            <a:ext cx="1210588"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最近邻回归</a:t>
            </a:r>
          </a:p>
        </p:txBody>
      </p:sp>
      <p:sp>
        <p:nvSpPr>
          <p:cNvPr id="40" name="矩形 37">
            <a:extLst>
              <a:ext uri="{FF2B5EF4-FFF2-40B4-BE49-F238E27FC236}">
                <a16:creationId xmlns:a16="http://schemas.microsoft.com/office/drawing/2014/main" id="{BB5E063B-FA7A-F1D6-F2B3-F11E903BD2BB}"/>
              </a:ext>
            </a:extLst>
          </p:cNvPr>
          <p:cNvSpPr/>
          <p:nvPr/>
        </p:nvSpPr>
        <p:spPr>
          <a:xfrm>
            <a:off x="10123085" y="4269097"/>
            <a:ext cx="889987" cy="430887"/>
          </a:xfrm>
          <a:prstGeom prst="rect">
            <a:avLst/>
          </a:prstGeom>
        </p:spPr>
        <p:txBody>
          <a:bodyPr wrap="none">
            <a:spAutoFit/>
          </a:bodyPr>
          <a:lstStyle/>
          <a:p>
            <a:pPr fontAlgn="b" hangingPunct="0"/>
            <a:r>
              <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K</a:t>
            </a:r>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最近邻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半径最近邻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41" name="矩形 38">
            <a:extLst>
              <a:ext uri="{FF2B5EF4-FFF2-40B4-BE49-F238E27FC236}">
                <a16:creationId xmlns:a16="http://schemas.microsoft.com/office/drawing/2014/main" id="{1DAAED50-B44D-0BA6-851D-F2A6C569EB6C}"/>
              </a:ext>
            </a:extLst>
          </p:cNvPr>
          <p:cNvSpPr/>
          <p:nvPr/>
        </p:nvSpPr>
        <p:spPr>
          <a:xfrm>
            <a:off x="9924906" y="2867139"/>
            <a:ext cx="1210588"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最近邻分类</a:t>
            </a:r>
          </a:p>
        </p:txBody>
      </p:sp>
      <p:sp>
        <p:nvSpPr>
          <p:cNvPr id="42" name="矩形 39">
            <a:extLst>
              <a:ext uri="{FF2B5EF4-FFF2-40B4-BE49-F238E27FC236}">
                <a16:creationId xmlns:a16="http://schemas.microsoft.com/office/drawing/2014/main" id="{341DC864-F18D-4D73-15E4-C910A171296D}"/>
              </a:ext>
            </a:extLst>
          </p:cNvPr>
          <p:cNvSpPr/>
          <p:nvPr/>
        </p:nvSpPr>
        <p:spPr>
          <a:xfrm>
            <a:off x="9909177" y="3198242"/>
            <a:ext cx="889987" cy="430887"/>
          </a:xfrm>
          <a:prstGeom prst="rect">
            <a:avLst/>
          </a:prstGeom>
        </p:spPr>
        <p:txBody>
          <a:bodyPr wrap="none">
            <a:spAutoFit/>
          </a:bodyPr>
          <a:lstStyle/>
          <a:p>
            <a:pPr fontAlgn="b" hangingPunct="0"/>
            <a:r>
              <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K</a:t>
            </a:r>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最近邻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半径最近邻</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43" name="矩形 42">
            <a:extLst>
              <a:ext uri="{FF2B5EF4-FFF2-40B4-BE49-F238E27FC236}">
                <a16:creationId xmlns:a16="http://schemas.microsoft.com/office/drawing/2014/main" id="{E4940D6B-EBBF-2EBF-CA10-11A7F14C42D9}"/>
              </a:ext>
            </a:extLst>
          </p:cNvPr>
          <p:cNvSpPr/>
          <p:nvPr/>
        </p:nvSpPr>
        <p:spPr>
          <a:xfrm>
            <a:off x="8546510" y="4893566"/>
            <a:ext cx="1210588"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传统贝叶斯</a:t>
            </a:r>
          </a:p>
        </p:txBody>
      </p:sp>
      <p:sp>
        <p:nvSpPr>
          <p:cNvPr id="44" name="矩形 43">
            <a:extLst>
              <a:ext uri="{FF2B5EF4-FFF2-40B4-BE49-F238E27FC236}">
                <a16:creationId xmlns:a16="http://schemas.microsoft.com/office/drawing/2014/main" id="{32E87231-E718-BAC0-77E6-672364148647}"/>
              </a:ext>
            </a:extLst>
          </p:cNvPr>
          <p:cNvSpPr/>
          <p:nvPr/>
        </p:nvSpPr>
        <p:spPr>
          <a:xfrm>
            <a:off x="8725044" y="5228568"/>
            <a:ext cx="1031051" cy="600164"/>
          </a:xfrm>
          <a:prstGeom prst="rect">
            <a:avLst/>
          </a:prstGeom>
        </p:spPr>
        <p:txBody>
          <a:bodyPr wrap="none">
            <a:spAutoFit/>
          </a:bodyPr>
          <a:lstStyle/>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高斯贝叶斯</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多项式贝叶斯</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伯努利贝叶斯</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45" name="矩形 44">
            <a:extLst>
              <a:ext uri="{FF2B5EF4-FFF2-40B4-BE49-F238E27FC236}">
                <a16:creationId xmlns:a16="http://schemas.microsoft.com/office/drawing/2014/main" id="{5BF92A93-70F1-AB37-6564-D1DB8BCC0A4C}"/>
              </a:ext>
            </a:extLst>
          </p:cNvPr>
          <p:cNvSpPr/>
          <p:nvPr/>
        </p:nvSpPr>
        <p:spPr>
          <a:xfrm>
            <a:off x="9998945" y="5906630"/>
            <a:ext cx="800219"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决策树</a:t>
            </a:r>
          </a:p>
        </p:txBody>
      </p:sp>
      <p:sp>
        <p:nvSpPr>
          <p:cNvPr id="46" name="矩形 45">
            <a:extLst>
              <a:ext uri="{FF2B5EF4-FFF2-40B4-BE49-F238E27FC236}">
                <a16:creationId xmlns:a16="http://schemas.microsoft.com/office/drawing/2014/main" id="{35454F8A-835A-2A38-0890-108A391E7715}"/>
              </a:ext>
            </a:extLst>
          </p:cNvPr>
          <p:cNvSpPr/>
          <p:nvPr/>
        </p:nvSpPr>
        <p:spPr>
          <a:xfrm>
            <a:off x="8546510" y="2957343"/>
            <a:ext cx="800219"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决策树</a:t>
            </a:r>
          </a:p>
        </p:txBody>
      </p:sp>
      <p:sp>
        <p:nvSpPr>
          <p:cNvPr id="47" name="矩形 46">
            <a:extLst>
              <a:ext uri="{FF2B5EF4-FFF2-40B4-BE49-F238E27FC236}">
                <a16:creationId xmlns:a16="http://schemas.microsoft.com/office/drawing/2014/main" id="{39C80868-73FD-0CFA-7669-BD2E5B36C5E3}"/>
              </a:ext>
            </a:extLst>
          </p:cNvPr>
          <p:cNvSpPr/>
          <p:nvPr/>
        </p:nvSpPr>
        <p:spPr>
          <a:xfrm>
            <a:off x="6866370" y="2630720"/>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集成算法</a:t>
            </a:r>
          </a:p>
        </p:txBody>
      </p:sp>
      <p:sp>
        <p:nvSpPr>
          <p:cNvPr id="48" name="矩形 47">
            <a:extLst>
              <a:ext uri="{FF2B5EF4-FFF2-40B4-BE49-F238E27FC236}">
                <a16:creationId xmlns:a16="http://schemas.microsoft.com/office/drawing/2014/main" id="{F40C3BCA-ED63-9984-3382-86A1E16632A0}"/>
              </a:ext>
            </a:extLst>
          </p:cNvPr>
          <p:cNvSpPr/>
          <p:nvPr/>
        </p:nvSpPr>
        <p:spPr>
          <a:xfrm>
            <a:off x="6979915" y="2944561"/>
            <a:ext cx="889987" cy="769441"/>
          </a:xfrm>
          <a:prstGeom prst="rect">
            <a:avLst/>
          </a:prstGeom>
        </p:spPr>
        <p:txBody>
          <a:bodyPr wrap="none">
            <a:spAutoFit/>
          </a:bodyPr>
          <a:lstStyle/>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随机森林</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梯度提升</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极端随机树</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Adaboost</a:t>
            </a:r>
          </a:p>
        </p:txBody>
      </p:sp>
      <p:sp>
        <p:nvSpPr>
          <p:cNvPr id="49" name="矩形 48">
            <a:extLst>
              <a:ext uri="{FF2B5EF4-FFF2-40B4-BE49-F238E27FC236}">
                <a16:creationId xmlns:a16="http://schemas.microsoft.com/office/drawing/2014/main" id="{D7293804-B5FD-C968-3E80-F07D0F9307D2}"/>
              </a:ext>
            </a:extLst>
          </p:cNvPr>
          <p:cNvSpPr/>
          <p:nvPr/>
        </p:nvSpPr>
        <p:spPr>
          <a:xfrm>
            <a:off x="11088641" y="3047957"/>
            <a:ext cx="1223456" cy="338554"/>
          </a:xfrm>
          <a:prstGeom prst="rect">
            <a:avLst/>
          </a:prstGeom>
        </p:spPr>
        <p:txBody>
          <a:bodyPr wrap="square">
            <a:spAutoFit/>
          </a:bodyPr>
          <a:lstStyle/>
          <a:p>
            <a:pPr hangingPunct="0"/>
            <a:r>
              <a:rPr lang="zh-CN" altLang="en-US" sz="1600" b="1"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（分类型）</a:t>
            </a:r>
            <a:endParaRPr lang="en-US" altLang="zh-CN" sz="1600" b="1"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50" name="矩形 49">
            <a:extLst>
              <a:ext uri="{FF2B5EF4-FFF2-40B4-BE49-F238E27FC236}">
                <a16:creationId xmlns:a16="http://schemas.microsoft.com/office/drawing/2014/main" id="{6BFE027B-EE01-C1B5-6609-16659EFA2B7D}"/>
              </a:ext>
            </a:extLst>
          </p:cNvPr>
          <p:cNvSpPr/>
          <p:nvPr/>
        </p:nvSpPr>
        <p:spPr>
          <a:xfrm>
            <a:off x="10044465" y="4769303"/>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集成算法</a:t>
            </a:r>
          </a:p>
        </p:txBody>
      </p:sp>
      <p:sp>
        <p:nvSpPr>
          <p:cNvPr id="51" name="矩形 50">
            <a:extLst>
              <a:ext uri="{FF2B5EF4-FFF2-40B4-BE49-F238E27FC236}">
                <a16:creationId xmlns:a16="http://schemas.microsoft.com/office/drawing/2014/main" id="{62B3F0C5-B4AF-9DDF-D9C9-0C088486AD7D}"/>
              </a:ext>
            </a:extLst>
          </p:cNvPr>
          <p:cNvSpPr/>
          <p:nvPr/>
        </p:nvSpPr>
        <p:spPr>
          <a:xfrm>
            <a:off x="10158010" y="5083144"/>
            <a:ext cx="889987" cy="769441"/>
          </a:xfrm>
          <a:prstGeom prst="rect">
            <a:avLst/>
          </a:prstGeom>
        </p:spPr>
        <p:txBody>
          <a:bodyPr wrap="none">
            <a:spAutoFit/>
          </a:bodyPr>
          <a:lstStyle/>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随机森林</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梯度提升</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极端随机树</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Adaboost</a:t>
            </a:r>
          </a:p>
        </p:txBody>
      </p:sp>
      <p:sp>
        <p:nvSpPr>
          <p:cNvPr id="52" name="矩形 51">
            <a:extLst>
              <a:ext uri="{FF2B5EF4-FFF2-40B4-BE49-F238E27FC236}">
                <a16:creationId xmlns:a16="http://schemas.microsoft.com/office/drawing/2014/main" id="{379CBE90-4106-4154-5085-207EDCF786D3}"/>
              </a:ext>
            </a:extLst>
          </p:cNvPr>
          <p:cNvSpPr/>
          <p:nvPr/>
        </p:nvSpPr>
        <p:spPr>
          <a:xfrm>
            <a:off x="5234245" y="2163809"/>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标签传播</a:t>
            </a:r>
          </a:p>
        </p:txBody>
      </p:sp>
      <p:sp>
        <p:nvSpPr>
          <p:cNvPr id="53" name="矩形 52">
            <a:extLst>
              <a:ext uri="{FF2B5EF4-FFF2-40B4-BE49-F238E27FC236}">
                <a16:creationId xmlns:a16="http://schemas.microsoft.com/office/drawing/2014/main" id="{30353AAD-EA1A-6679-D7D3-FEDC9799002F}"/>
              </a:ext>
            </a:extLst>
          </p:cNvPr>
          <p:cNvSpPr/>
          <p:nvPr/>
        </p:nvSpPr>
        <p:spPr>
          <a:xfrm>
            <a:off x="5342630" y="2579307"/>
            <a:ext cx="800219"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自训练</a:t>
            </a:r>
          </a:p>
        </p:txBody>
      </p:sp>
      <p:sp>
        <p:nvSpPr>
          <p:cNvPr id="54" name="矩形 53">
            <a:extLst>
              <a:ext uri="{FF2B5EF4-FFF2-40B4-BE49-F238E27FC236}">
                <a16:creationId xmlns:a16="http://schemas.microsoft.com/office/drawing/2014/main" id="{1FF4E342-11A9-25B6-8BDE-F41FDEA4F318}"/>
              </a:ext>
            </a:extLst>
          </p:cNvPr>
          <p:cNvSpPr/>
          <p:nvPr/>
        </p:nvSpPr>
        <p:spPr>
          <a:xfrm>
            <a:off x="5227214" y="2951259"/>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协同训练</a:t>
            </a:r>
          </a:p>
        </p:txBody>
      </p:sp>
      <p:sp>
        <p:nvSpPr>
          <p:cNvPr id="55" name="TextBox 111">
            <a:extLst>
              <a:ext uri="{FF2B5EF4-FFF2-40B4-BE49-F238E27FC236}">
                <a16:creationId xmlns:a16="http://schemas.microsoft.com/office/drawing/2014/main" id="{71E5CF8B-E1BC-375F-5134-A912DE2CE1F9}"/>
              </a:ext>
            </a:extLst>
          </p:cNvPr>
          <p:cNvSpPr txBox="1"/>
          <p:nvPr/>
        </p:nvSpPr>
        <p:spPr>
          <a:xfrm>
            <a:off x="5246307" y="3836170"/>
            <a:ext cx="1018698" cy="338554"/>
          </a:xfrm>
          <a:prstGeom prst="rect">
            <a:avLst/>
          </a:prstGeom>
          <a:noFill/>
        </p:spPr>
        <p:txBody>
          <a:bodyPr wrap="square" rtlCol="0">
            <a:spAutoFit/>
          </a:bodyPr>
          <a:lstStyle/>
          <a:p>
            <a:pPr hangingPunct="0"/>
            <a:r>
              <a:rPr lang="zh-CN" altLang="en-US" sz="1600" b="1" kern="0" dirty="0">
                <a:solidFill>
                  <a:srgbClr val="ED7D31"/>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深度学习</a:t>
            </a:r>
          </a:p>
        </p:txBody>
      </p:sp>
      <p:sp>
        <p:nvSpPr>
          <p:cNvPr id="56" name="椭圆 57">
            <a:extLst>
              <a:ext uri="{FF2B5EF4-FFF2-40B4-BE49-F238E27FC236}">
                <a16:creationId xmlns:a16="http://schemas.microsoft.com/office/drawing/2014/main" id="{718E2AB9-9DEC-CBA3-593E-7609BCE024F4}"/>
              </a:ext>
            </a:extLst>
          </p:cNvPr>
          <p:cNvSpPr/>
          <p:nvPr/>
        </p:nvSpPr>
        <p:spPr>
          <a:xfrm>
            <a:off x="5007066" y="4323704"/>
            <a:ext cx="1465035" cy="1830480"/>
          </a:xfrm>
          <a:prstGeom prst="ellipse">
            <a:avLst/>
          </a:prstGeom>
          <a:solidFill>
            <a:sysClr val="window" lastClr="FFFFFF">
              <a:lumMod val="95000"/>
            </a:sysClr>
          </a:solidFill>
          <a:ln w="12700" cap="flat" cmpd="sng" algn="ctr">
            <a:noFill/>
            <a:prstDash val="solid"/>
            <a:miter lim="800000"/>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prstClr val="white"/>
              </a:solidFill>
              <a:effectLst/>
              <a:uLnTx/>
              <a:uFillTx/>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57" name="矩形 58">
            <a:extLst>
              <a:ext uri="{FF2B5EF4-FFF2-40B4-BE49-F238E27FC236}">
                <a16:creationId xmlns:a16="http://schemas.microsoft.com/office/drawing/2014/main" id="{86BCD928-1F3E-4E7C-474D-1482EC8BC386}"/>
              </a:ext>
            </a:extLst>
          </p:cNvPr>
          <p:cNvSpPr/>
          <p:nvPr/>
        </p:nvSpPr>
        <p:spPr>
          <a:xfrm>
            <a:off x="5261340" y="4548971"/>
            <a:ext cx="1005403" cy="584775"/>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受限波尔</a:t>
            </a:r>
            <a:endParaRPr lang="en-US" altLang="zh-CN"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兹曼机</a:t>
            </a:r>
            <a:endParaRPr lang="en-US" altLang="zh-CN"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58" name="矩形 59">
            <a:extLst>
              <a:ext uri="{FF2B5EF4-FFF2-40B4-BE49-F238E27FC236}">
                <a16:creationId xmlns:a16="http://schemas.microsoft.com/office/drawing/2014/main" id="{299F270C-6342-EB3B-3D12-9D7F461EFCC3}"/>
              </a:ext>
            </a:extLst>
          </p:cNvPr>
          <p:cNvSpPr/>
          <p:nvPr/>
        </p:nvSpPr>
        <p:spPr>
          <a:xfrm>
            <a:off x="5257954" y="5132153"/>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卷积网络</a:t>
            </a:r>
          </a:p>
        </p:txBody>
      </p:sp>
      <p:sp>
        <p:nvSpPr>
          <p:cNvPr id="59" name="矩形 60">
            <a:extLst>
              <a:ext uri="{FF2B5EF4-FFF2-40B4-BE49-F238E27FC236}">
                <a16:creationId xmlns:a16="http://schemas.microsoft.com/office/drawing/2014/main" id="{F3641145-659C-99C1-3482-5C2988F1872C}"/>
              </a:ext>
            </a:extLst>
          </p:cNvPr>
          <p:cNvSpPr/>
          <p:nvPr/>
        </p:nvSpPr>
        <p:spPr>
          <a:xfrm>
            <a:off x="5193340" y="5504105"/>
            <a:ext cx="1005403" cy="338554"/>
          </a:xfrm>
          <a:prstGeom prst="rect">
            <a:avLst/>
          </a:prstGeom>
        </p:spPr>
        <p:txBody>
          <a:bodyPr wrap="none">
            <a:spAutoFit/>
          </a:bodyPr>
          <a:lstStyle/>
          <a:p>
            <a:pPr hangingPunct="0"/>
            <a:r>
              <a:rPr lang="zh-CN" altLang="en-US" sz="1600" b="1"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神经网络</a:t>
            </a:r>
          </a:p>
        </p:txBody>
      </p:sp>
      <p:sp>
        <p:nvSpPr>
          <p:cNvPr id="60" name="矩形 73">
            <a:extLst>
              <a:ext uri="{FF2B5EF4-FFF2-40B4-BE49-F238E27FC236}">
                <a16:creationId xmlns:a16="http://schemas.microsoft.com/office/drawing/2014/main" id="{5A4560F7-C788-F08D-540E-E5E41F058B5A}"/>
              </a:ext>
            </a:extLst>
          </p:cNvPr>
          <p:cNvSpPr/>
          <p:nvPr/>
        </p:nvSpPr>
        <p:spPr>
          <a:xfrm>
            <a:off x="3216008" y="4330248"/>
            <a:ext cx="1322341" cy="430887"/>
          </a:xfrm>
          <a:prstGeom prst="rect">
            <a:avLst/>
          </a:prstGeom>
        </p:spPr>
        <p:txBody>
          <a:bodyPr wrap="square">
            <a:spAutoFit/>
          </a:bodyPr>
          <a:lstStyle/>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高斯混合</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贝叶斯高斯混合</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cxnSp>
        <p:nvCxnSpPr>
          <p:cNvPr id="61" name="直接连接符 74">
            <a:extLst>
              <a:ext uri="{FF2B5EF4-FFF2-40B4-BE49-F238E27FC236}">
                <a16:creationId xmlns:a16="http://schemas.microsoft.com/office/drawing/2014/main" id="{A5B698DA-14F5-D9D2-E647-A52F4D176BF7}"/>
              </a:ext>
            </a:extLst>
          </p:cNvPr>
          <p:cNvCxnSpPr/>
          <p:nvPr/>
        </p:nvCxnSpPr>
        <p:spPr>
          <a:xfrm flipV="1">
            <a:off x="6515184" y="1470899"/>
            <a:ext cx="0" cy="4860000"/>
          </a:xfrm>
          <a:prstGeom prst="line">
            <a:avLst/>
          </a:prstGeom>
          <a:noFill/>
          <a:ln w="6350" cap="flat" cmpd="sng" algn="ctr">
            <a:solidFill>
              <a:srgbClr val="ED7D31"/>
            </a:solidFill>
            <a:prstDash val="dash"/>
            <a:miter lim="800000"/>
          </a:ln>
          <a:effectLst/>
        </p:spPr>
      </p:cxnSp>
      <p:sp>
        <p:nvSpPr>
          <p:cNvPr id="62" name="矩形 48">
            <a:extLst>
              <a:ext uri="{FF2B5EF4-FFF2-40B4-BE49-F238E27FC236}">
                <a16:creationId xmlns:a16="http://schemas.microsoft.com/office/drawing/2014/main" id="{67E884E7-7BA0-F2A5-6543-60BDB12E566C}"/>
              </a:ext>
            </a:extLst>
          </p:cNvPr>
          <p:cNvSpPr/>
          <p:nvPr/>
        </p:nvSpPr>
        <p:spPr>
          <a:xfrm>
            <a:off x="11425599" y="2502363"/>
            <a:ext cx="534556" cy="584775"/>
          </a:xfrm>
          <a:prstGeom prst="rect">
            <a:avLst/>
          </a:prstGeom>
        </p:spPr>
        <p:txBody>
          <a:bodyPr wrap="square">
            <a:spAutoFit/>
          </a:bodyPr>
          <a:lstStyle/>
          <a:p>
            <a:pPr hangingPunct="0"/>
            <a:r>
              <a:rPr lang="zh-CN" altLang="en-US" sz="1600" b="1"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分类</a:t>
            </a:r>
            <a:endParaRPr lang="en-US" altLang="zh-CN" sz="1600" b="1"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63" name="矩形 48">
            <a:extLst>
              <a:ext uri="{FF2B5EF4-FFF2-40B4-BE49-F238E27FC236}">
                <a16:creationId xmlns:a16="http://schemas.microsoft.com/office/drawing/2014/main" id="{4A1C219D-5FDA-02AD-4631-8540C5DD8D6C}"/>
              </a:ext>
            </a:extLst>
          </p:cNvPr>
          <p:cNvSpPr/>
          <p:nvPr/>
        </p:nvSpPr>
        <p:spPr>
          <a:xfrm>
            <a:off x="11096442" y="5338329"/>
            <a:ext cx="1223456" cy="338554"/>
          </a:xfrm>
          <a:prstGeom prst="rect">
            <a:avLst/>
          </a:prstGeom>
        </p:spPr>
        <p:txBody>
          <a:bodyPr wrap="square">
            <a:spAutoFit/>
          </a:bodyPr>
          <a:lstStyle/>
          <a:p>
            <a:pPr hangingPunct="0"/>
            <a:r>
              <a:rPr lang="zh-CN" altLang="en-US" sz="1600" b="1"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（数值型）</a:t>
            </a:r>
            <a:endParaRPr lang="en-US" altLang="zh-CN" sz="1600" b="1"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p:txBody>
      </p:sp>
      <p:sp>
        <p:nvSpPr>
          <p:cNvPr id="64" name="矩形 71">
            <a:extLst>
              <a:ext uri="{FF2B5EF4-FFF2-40B4-BE49-F238E27FC236}">
                <a16:creationId xmlns:a16="http://schemas.microsoft.com/office/drawing/2014/main" id="{BDCBE663-98AD-0CF4-4158-F48291740767}"/>
              </a:ext>
            </a:extLst>
          </p:cNvPr>
          <p:cNvSpPr/>
          <p:nvPr/>
        </p:nvSpPr>
        <p:spPr>
          <a:xfrm>
            <a:off x="346982" y="5434216"/>
            <a:ext cx="534556" cy="584775"/>
          </a:xfrm>
          <a:prstGeom prst="rect">
            <a:avLst/>
          </a:prstGeom>
        </p:spPr>
        <p:txBody>
          <a:bodyPr wrap="square">
            <a:spAutoFit/>
          </a:bodyPr>
          <a:lstStyle/>
          <a:p>
            <a:pPr hangingPunct="0"/>
            <a:r>
              <a:rPr lang="zh-CN" altLang="en-US" sz="1600" b="1" kern="0" dirty="0">
                <a:solidFill>
                  <a:srgbClr val="FF0000"/>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降维</a:t>
            </a:r>
          </a:p>
        </p:txBody>
      </p:sp>
      <p:sp>
        <p:nvSpPr>
          <p:cNvPr id="65" name="矩形 72">
            <a:extLst>
              <a:ext uri="{FF2B5EF4-FFF2-40B4-BE49-F238E27FC236}">
                <a16:creationId xmlns:a16="http://schemas.microsoft.com/office/drawing/2014/main" id="{603D2E80-E09E-6BE8-341E-DB245771BC5D}"/>
              </a:ext>
            </a:extLst>
          </p:cNvPr>
          <p:cNvSpPr/>
          <p:nvPr/>
        </p:nvSpPr>
        <p:spPr>
          <a:xfrm>
            <a:off x="901399" y="5338329"/>
            <a:ext cx="1031051" cy="938719"/>
          </a:xfrm>
          <a:prstGeom prst="rect">
            <a:avLst/>
          </a:prstGeom>
        </p:spPr>
        <p:txBody>
          <a:bodyPr wrap="none">
            <a:spAutoFit/>
          </a:bodyPr>
          <a:lstStyle/>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主成分分析</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非零矩阵分解</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矢量量化</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独立成分分析</a:t>
            </a:r>
            <a:endParaRPr lang="en-US" altLang="zh-CN"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endParaRPr>
          </a:p>
          <a:p>
            <a:pPr fontAlgn="b" hangingPunct="0"/>
            <a:r>
              <a:rPr lang="zh-CN" altLang="en-US" sz="1100" kern="0" dirty="0">
                <a:solidFill>
                  <a:srgbClr val="2E2E2E"/>
                </a:solidFill>
                <a:latin typeface="阿里巴巴普惠体 L" panose="00020600040101010101" pitchFamily="18" charset="-122"/>
                <a:ea typeface="阿里巴巴普惠体 L" panose="00020600040101010101" pitchFamily="18" charset="-122"/>
                <a:cs typeface="阿里巴巴普惠体 L" panose="00020600040101010101" pitchFamily="18" charset="-122"/>
                <a:sym typeface="Calibri" panose="020F0502020204030204"/>
              </a:rPr>
              <a:t>奇异值分解</a:t>
            </a:r>
          </a:p>
        </p:txBody>
      </p:sp>
    </p:spTree>
    <p:extLst>
      <p:ext uri="{BB962C8B-B14F-4D97-AF65-F5344CB8AC3E}">
        <p14:creationId xmlns:p14="http://schemas.microsoft.com/office/powerpoint/2010/main" val="335624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with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a:extLst>
              <a:ext uri="{FF2B5EF4-FFF2-40B4-BE49-F238E27FC236}">
                <a16:creationId xmlns:a16="http://schemas.microsoft.com/office/drawing/2014/main" id="{C28F18C7-7C32-C2B1-2D03-FF0AF42736C6}"/>
              </a:ext>
            </a:extLst>
          </p:cNvPr>
          <p:cNvSpPr txBox="1"/>
          <p:nvPr/>
        </p:nvSpPr>
        <p:spPr>
          <a:xfrm>
            <a:off x="838200" y="278557"/>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1" lang="zh-CN" altLang="en-US" dirty="0">
                <a:solidFill>
                  <a:sysClr val="windowText" lastClr="000000"/>
                </a:solidFill>
                <a:latin typeface="Open Sans" panose="020B0606030504020204" pitchFamily="34" charset="0"/>
                <a:ea typeface="等线" panose="02010600030101010101" pitchFamily="2" charset="-122"/>
                <a:cs typeface="Open Sans" panose="020B0606030504020204" pitchFamily="34" charset="0"/>
              </a:rPr>
              <a:t>监督学习</a:t>
            </a:r>
            <a:endParaRPr kumimoji="1" lang="zh-CN" altLang="en-US" sz="3600" b="1" i="0" u="none" strike="noStrike" kern="1200" cap="none" spc="-151" normalizeH="0" baseline="0" noProof="0" dirty="0">
              <a:ln>
                <a:noFill/>
              </a:ln>
              <a:solidFill>
                <a:srgbClr val="333F50"/>
              </a:solidFill>
              <a:effectLst/>
              <a:uLnTx/>
              <a:uFillTx/>
              <a:latin typeface="等线" panose="02010600030101010101" pitchFamily="2" charset="-122"/>
              <a:ea typeface="等线" panose="02010600030101010101" pitchFamily="2" charset="-122"/>
              <a:cs typeface="Open Sans"/>
              <a:sym typeface="Open Sans"/>
            </a:endParaRPr>
          </a:p>
        </p:txBody>
      </p:sp>
      <p:grpSp>
        <p:nvGrpSpPr>
          <p:cNvPr id="19" name="Group 4">
            <a:extLst>
              <a:ext uri="{FF2B5EF4-FFF2-40B4-BE49-F238E27FC236}">
                <a16:creationId xmlns:a16="http://schemas.microsoft.com/office/drawing/2014/main" id="{B034A29A-7B9A-51EE-E9E2-FFC616BDB760}"/>
              </a:ext>
            </a:extLst>
          </p:cNvPr>
          <p:cNvGrpSpPr/>
          <p:nvPr/>
        </p:nvGrpSpPr>
        <p:grpSpPr>
          <a:xfrm flipV="1">
            <a:off x="4495799" y="843601"/>
            <a:ext cx="3268133" cy="45727"/>
            <a:chOff x="0" y="0"/>
            <a:chExt cx="2017486" cy="45719"/>
          </a:xfrm>
        </p:grpSpPr>
        <p:sp>
          <p:nvSpPr>
            <p:cNvPr id="20" name="Rectangle 5">
              <a:extLst>
                <a:ext uri="{FF2B5EF4-FFF2-40B4-BE49-F238E27FC236}">
                  <a16:creationId xmlns:a16="http://schemas.microsoft.com/office/drawing/2014/main" id="{E2EAD211-C011-F00F-8434-ED69F5499F19}"/>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21" name="Rectangle 6">
              <a:extLst>
                <a:ext uri="{FF2B5EF4-FFF2-40B4-BE49-F238E27FC236}">
                  <a16:creationId xmlns:a16="http://schemas.microsoft.com/office/drawing/2014/main" id="{0243A6D9-87BF-1FDB-B87A-447A541C45D8}"/>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26" name="矩形 25">
            <a:extLst>
              <a:ext uri="{FF2B5EF4-FFF2-40B4-BE49-F238E27FC236}">
                <a16:creationId xmlns:a16="http://schemas.microsoft.com/office/drawing/2014/main" id="{865348B1-9FD9-7937-1075-79359BB198FE}"/>
              </a:ext>
            </a:extLst>
          </p:cNvPr>
          <p:cNvSpPr/>
          <p:nvPr/>
        </p:nvSpPr>
        <p:spPr>
          <a:xfrm>
            <a:off x="2645895" y="1558862"/>
            <a:ext cx="2118804" cy="87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Y=f(X)</a:t>
            </a:r>
            <a:endParaRPr lang="zh-CN" altLang="en-US" dirty="0"/>
          </a:p>
        </p:txBody>
      </p:sp>
      <p:sp>
        <p:nvSpPr>
          <p:cNvPr id="27" name="椭圆 26">
            <a:extLst>
              <a:ext uri="{FF2B5EF4-FFF2-40B4-BE49-F238E27FC236}">
                <a16:creationId xmlns:a16="http://schemas.microsoft.com/office/drawing/2014/main" id="{7F52866A-0E08-110A-09BE-0AB04A75B545}"/>
              </a:ext>
            </a:extLst>
          </p:cNvPr>
          <p:cNvSpPr/>
          <p:nvPr/>
        </p:nvSpPr>
        <p:spPr>
          <a:xfrm>
            <a:off x="677342" y="1440410"/>
            <a:ext cx="1065321" cy="5149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X</a:t>
            </a:r>
            <a:endParaRPr lang="zh-CN" altLang="en-US" dirty="0"/>
          </a:p>
        </p:txBody>
      </p:sp>
      <p:sp>
        <p:nvSpPr>
          <p:cNvPr id="28" name="椭圆 27">
            <a:extLst>
              <a:ext uri="{FF2B5EF4-FFF2-40B4-BE49-F238E27FC236}">
                <a16:creationId xmlns:a16="http://schemas.microsoft.com/office/drawing/2014/main" id="{86F871A8-F765-8E68-5D0C-099CA69C81D2}"/>
              </a:ext>
            </a:extLst>
          </p:cNvPr>
          <p:cNvSpPr/>
          <p:nvPr/>
        </p:nvSpPr>
        <p:spPr>
          <a:xfrm>
            <a:off x="677341" y="2115046"/>
            <a:ext cx="1065321" cy="5149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Y</a:t>
            </a:r>
            <a:endParaRPr lang="zh-CN" altLang="en-US" dirty="0"/>
          </a:p>
        </p:txBody>
      </p:sp>
      <p:sp>
        <p:nvSpPr>
          <p:cNvPr id="29" name="箭头: 右 28">
            <a:extLst>
              <a:ext uri="{FF2B5EF4-FFF2-40B4-BE49-F238E27FC236}">
                <a16:creationId xmlns:a16="http://schemas.microsoft.com/office/drawing/2014/main" id="{A210C21F-76AF-93C5-B58C-07BADD0FB6B5}"/>
              </a:ext>
            </a:extLst>
          </p:cNvPr>
          <p:cNvSpPr/>
          <p:nvPr/>
        </p:nvSpPr>
        <p:spPr>
          <a:xfrm>
            <a:off x="1912005" y="1894289"/>
            <a:ext cx="532661" cy="1796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a16="http://schemas.microsoft.com/office/drawing/2014/main" id="{87B88DF4-C58B-3875-B04C-B2E5E8ABE598}"/>
              </a:ext>
            </a:extLst>
          </p:cNvPr>
          <p:cNvSpPr txBox="1"/>
          <p:nvPr/>
        </p:nvSpPr>
        <p:spPr>
          <a:xfrm>
            <a:off x="7692911" y="2335539"/>
            <a:ext cx="3700098" cy="307777"/>
          </a:xfrm>
          <a:prstGeom prst="rect">
            <a:avLst/>
          </a:prstGeom>
          <a:noFill/>
        </p:spPr>
        <p:txBody>
          <a:bodyPr wrap="square" rtlCol="0">
            <a:spAutoFit/>
          </a:bodyPr>
          <a:lstStyle/>
          <a:p>
            <a:r>
              <a:rPr lang="zh-CN" altLang="en-US" sz="1400" dirty="0"/>
              <a:t>已知</a:t>
            </a:r>
            <a:r>
              <a:rPr lang="en-US" altLang="zh-CN" sz="1400" dirty="0" err="1"/>
              <a:t>xy</a:t>
            </a:r>
            <a:r>
              <a:rPr lang="zh-CN" altLang="en-US" sz="1400" dirty="0"/>
              <a:t>，求解函数</a:t>
            </a:r>
            <a:r>
              <a:rPr lang="en-US" altLang="zh-CN" sz="1400" dirty="0"/>
              <a:t>f(x)</a:t>
            </a:r>
            <a:r>
              <a:rPr lang="zh-CN" altLang="en-US" sz="1400" dirty="0"/>
              <a:t>的过程</a:t>
            </a:r>
          </a:p>
        </p:txBody>
      </p:sp>
      <p:sp>
        <p:nvSpPr>
          <p:cNvPr id="32" name="矩形 31">
            <a:extLst>
              <a:ext uri="{FF2B5EF4-FFF2-40B4-BE49-F238E27FC236}">
                <a16:creationId xmlns:a16="http://schemas.microsoft.com/office/drawing/2014/main" id="{EF52C464-5F45-19B5-AF23-1DA4B601E5FA}"/>
              </a:ext>
            </a:extLst>
          </p:cNvPr>
          <p:cNvSpPr/>
          <p:nvPr/>
        </p:nvSpPr>
        <p:spPr>
          <a:xfrm>
            <a:off x="7536813" y="1812319"/>
            <a:ext cx="2829695"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2800" dirty="0">
                <a:ln w="0"/>
                <a:gradFill>
                  <a:gsLst>
                    <a:gs pos="21000">
                      <a:srgbClr val="53575C"/>
                    </a:gs>
                    <a:gs pos="88000">
                      <a:srgbClr val="C5C7CA"/>
                    </a:gs>
                  </a:gsLst>
                  <a:lin ang="5400000"/>
                </a:gradFill>
              </a:rPr>
              <a:t>模型训练</a:t>
            </a:r>
          </a:p>
        </p:txBody>
      </p:sp>
      <p:sp>
        <p:nvSpPr>
          <p:cNvPr id="33" name="矩形 32">
            <a:extLst>
              <a:ext uri="{FF2B5EF4-FFF2-40B4-BE49-F238E27FC236}">
                <a16:creationId xmlns:a16="http://schemas.microsoft.com/office/drawing/2014/main" id="{DA253EA1-2207-BA12-165E-E3C28741C03B}"/>
              </a:ext>
            </a:extLst>
          </p:cNvPr>
          <p:cNvSpPr/>
          <p:nvPr/>
        </p:nvSpPr>
        <p:spPr>
          <a:xfrm>
            <a:off x="2645895" y="3637501"/>
            <a:ext cx="2118804" cy="8788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Y=f(X)</a:t>
            </a:r>
            <a:endParaRPr lang="zh-CN" altLang="en-US" dirty="0"/>
          </a:p>
        </p:txBody>
      </p:sp>
      <p:sp>
        <p:nvSpPr>
          <p:cNvPr id="34" name="椭圆 33">
            <a:extLst>
              <a:ext uri="{FF2B5EF4-FFF2-40B4-BE49-F238E27FC236}">
                <a16:creationId xmlns:a16="http://schemas.microsoft.com/office/drawing/2014/main" id="{237E8C87-BAFC-B764-D0EB-FDA9F74EDCEE}"/>
              </a:ext>
            </a:extLst>
          </p:cNvPr>
          <p:cNvSpPr/>
          <p:nvPr/>
        </p:nvSpPr>
        <p:spPr>
          <a:xfrm>
            <a:off x="645458" y="3819492"/>
            <a:ext cx="1065321" cy="5149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X</a:t>
            </a:r>
            <a:endParaRPr lang="zh-CN" altLang="en-US" dirty="0"/>
          </a:p>
        </p:txBody>
      </p:sp>
      <p:sp>
        <p:nvSpPr>
          <p:cNvPr id="35" name="椭圆 34">
            <a:extLst>
              <a:ext uri="{FF2B5EF4-FFF2-40B4-BE49-F238E27FC236}">
                <a16:creationId xmlns:a16="http://schemas.microsoft.com/office/drawing/2014/main" id="{08FAEFAC-87D3-A074-A816-B37ECD2E265F}"/>
              </a:ext>
            </a:extLst>
          </p:cNvPr>
          <p:cNvSpPr/>
          <p:nvPr/>
        </p:nvSpPr>
        <p:spPr>
          <a:xfrm>
            <a:off x="5914768" y="3819492"/>
            <a:ext cx="1065321" cy="51490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Y</a:t>
            </a:r>
            <a:endParaRPr lang="zh-CN" altLang="en-US" dirty="0"/>
          </a:p>
        </p:txBody>
      </p:sp>
      <p:sp>
        <p:nvSpPr>
          <p:cNvPr id="36" name="箭头: 右 35">
            <a:extLst>
              <a:ext uri="{FF2B5EF4-FFF2-40B4-BE49-F238E27FC236}">
                <a16:creationId xmlns:a16="http://schemas.microsoft.com/office/drawing/2014/main" id="{D77903BA-5935-F0AC-1CF9-3F95EE09E6DA}"/>
              </a:ext>
            </a:extLst>
          </p:cNvPr>
          <p:cNvSpPr/>
          <p:nvPr/>
        </p:nvSpPr>
        <p:spPr>
          <a:xfrm>
            <a:off x="1912006" y="3987124"/>
            <a:ext cx="532661" cy="1796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37" name="箭头: 右 36">
            <a:extLst>
              <a:ext uri="{FF2B5EF4-FFF2-40B4-BE49-F238E27FC236}">
                <a16:creationId xmlns:a16="http://schemas.microsoft.com/office/drawing/2014/main" id="{27C62B9D-2354-0821-1A66-F16DC5106234}"/>
              </a:ext>
            </a:extLst>
          </p:cNvPr>
          <p:cNvSpPr/>
          <p:nvPr/>
        </p:nvSpPr>
        <p:spPr>
          <a:xfrm>
            <a:off x="5073403" y="3987124"/>
            <a:ext cx="532661" cy="1796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p>
        </p:txBody>
      </p:sp>
      <p:sp>
        <p:nvSpPr>
          <p:cNvPr id="38" name="矩形 37">
            <a:extLst>
              <a:ext uri="{FF2B5EF4-FFF2-40B4-BE49-F238E27FC236}">
                <a16:creationId xmlns:a16="http://schemas.microsoft.com/office/drawing/2014/main" id="{DBA1186E-07D7-6EE7-618F-4F3F6487A663}"/>
              </a:ext>
            </a:extLst>
          </p:cNvPr>
          <p:cNvSpPr/>
          <p:nvPr/>
        </p:nvSpPr>
        <p:spPr>
          <a:xfrm>
            <a:off x="7536813" y="3811177"/>
            <a:ext cx="2829695" cy="52322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2800" dirty="0">
                <a:ln w="0"/>
                <a:gradFill>
                  <a:gsLst>
                    <a:gs pos="21000">
                      <a:srgbClr val="53575C"/>
                    </a:gs>
                    <a:gs pos="88000">
                      <a:srgbClr val="C5C7CA"/>
                    </a:gs>
                  </a:gsLst>
                  <a:lin ang="5400000"/>
                </a:gradFill>
              </a:rPr>
              <a:t>模型预测</a:t>
            </a:r>
          </a:p>
        </p:txBody>
      </p:sp>
      <p:sp>
        <p:nvSpPr>
          <p:cNvPr id="39" name="箭头: 下 38">
            <a:extLst>
              <a:ext uri="{FF2B5EF4-FFF2-40B4-BE49-F238E27FC236}">
                <a16:creationId xmlns:a16="http://schemas.microsoft.com/office/drawing/2014/main" id="{1E751588-9FB2-6B45-6A90-7A96B63ED664}"/>
              </a:ext>
            </a:extLst>
          </p:cNvPr>
          <p:cNvSpPr/>
          <p:nvPr/>
        </p:nvSpPr>
        <p:spPr>
          <a:xfrm>
            <a:off x="3518866" y="2767855"/>
            <a:ext cx="372862" cy="63031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F5A7976E-EC15-6D61-B87E-40DA642727F3}"/>
              </a:ext>
            </a:extLst>
          </p:cNvPr>
          <p:cNvSpPr txBox="1"/>
          <p:nvPr/>
        </p:nvSpPr>
        <p:spPr>
          <a:xfrm>
            <a:off x="7763934" y="4500569"/>
            <a:ext cx="3700098" cy="307777"/>
          </a:xfrm>
          <a:prstGeom prst="rect">
            <a:avLst/>
          </a:prstGeom>
          <a:noFill/>
        </p:spPr>
        <p:txBody>
          <a:bodyPr wrap="square" rtlCol="0">
            <a:spAutoFit/>
          </a:bodyPr>
          <a:lstStyle/>
          <a:p>
            <a:r>
              <a:rPr lang="zh-CN" altLang="en-US" sz="1400" dirty="0"/>
              <a:t>已知</a:t>
            </a:r>
            <a:r>
              <a:rPr lang="en-US" altLang="zh-CN" sz="1400" dirty="0"/>
              <a:t>x</a:t>
            </a:r>
            <a:r>
              <a:rPr lang="zh-CN" altLang="en-US" sz="1400" dirty="0"/>
              <a:t>和</a:t>
            </a:r>
            <a:r>
              <a:rPr lang="en-US" altLang="zh-CN" sz="1400" dirty="0"/>
              <a:t>f(x)</a:t>
            </a:r>
            <a:r>
              <a:rPr lang="zh-CN" altLang="en-US" sz="1400" dirty="0"/>
              <a:t>，求解</a:t>
            </a:r>
            <a:r>
              <a:rPr lang="en-US" altLang="zh-CN" sz="1400" dirty="0"/>
              <a:t>y</a:t>
            </a:r>
            <a:r>
              <a:rPr lang="zh-CN" altLang="en-US" sz="1400" dirty="0"/>
              <a:t>的过程</a:t>
            </a:r>
          </a:p>
        </p:txBody>
      </p:sp>
      <p:sp>
        <p:nvSpPr>
          <p:cNvPr id="41" name="文本框 40">
            <a:extLst>
              <a:ext uri="{FF2B5EF4-FFF2-40B4-BE49-F238E27FC236}">
                <a16:creationId xmlns:a16="http://schemas.microsoft.com/office/drawing/2014/main" id="{A3DD38AF-FAFE-47D2-574B-35B75F29BB3E}"/>
              </a:ext>
            </a:extLst>
          </p:cNvPr>
          <p:cNvSpPr txBox="1"/>
          <p:nvPr/>
        </p:nvSpPr>
        <p:spPr>
          <a:xfrm>
            <a:off x="645458" y="5625369"/>
            <a:ext cx="9845336" cy="646331"/>
          </a:xfrm>
          <a:prstGeom prst="rect">
            <a:avLst/>
          </a:prstGeom>
          <a:noFill/>
        </p:spPr>
        <p:txBody>
          <a:bodyPr wrap="square" rtlCol="0">
            <a:spAutoFit/>
          </a:bodyPr>
          <a:lstStyle/>
          <a:p>
            <a:r>
              <a:rPr lang="zh-CN" altLang="en-US" dirty="0"/>
              <a:t>监督学习与其他机器学习不同的就是有标签 </a:t>
            </a:r>
            <a:r>
              <a:rPr lang="en-US" altLang="zh-CN" dirty="0"/>
              <a:t>y</a:t>
            </a:r>
            <a:r>
              <a:rPr lang="zh-CN" altLang="en-US" dirty="0"/>
              <a:t>。</a:t>
            </a:r>
            <a:endParaRPr lang="en-US" altLang="zh-CN" dirty="0"/>
          </a:p>
          <a:p>
            <a:r>
              <a:rPr lang="zh-CN" altLang="en-US" dirty="0"/>
              <a:t>机器学习就是求解 函数</a:t>
            </a:r>
            <a:r>
              <a:rPr lang="en-US" altLang="zh-CN" dirty="0"/>
              <a:t>f(x)</a:t>
            </a:r>
            <a:r>
              <a:rPr lang="zh-CN" altLang="en-US" dirty="0"/>
              <a:t>参数 的过程，函数</a:t>
            </a:r>
            <a:r>
              <a:rPr lang="en-US" altLang="zh-CN" dirty="0"/>
              <a:t>f(x)</a:t>
            </a:r>
            <a:r>
              <a:rPr lang="zh-CN" altLang="en-US" dirty="0"/>
              <a:t>就称为模型</a:t>
            </a:r>
            <a:endParaRPr lang="en-US" altLang="zh-CN" dirty="0"/>
          </a:p>
        </p:txBody>
      </p:sp>
    </p:spTree>
    <p:extLst>
      <p:ext uri="{BB962C8B-B14F-4D97-AF65-F5344CB8AC3E}">
        <p14:creationId xmlns:p14="http://schemas.microsoft.com/office/powerpoint/2010/main" val="175102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3822" y="972875"/>
            <a:ext cx="10515600" cy="1046425"/>
          </a:xfrm>
        </p:spPr>
        <p:txBody>
          <a:bodyPr>
            <a:normAutofit/>
          </a:bodyPr>
          <a:lstStyle/>
          <a:p>
            <a:r>
              <a:rPr lang="zh-CN" altLang="en-US" sz="2200" dirty="0"/>
              <a:t>任务：      用近期行为预测未来逾期风险</a:t>
            </a:r>
            <a:br>
              <a:rPr lang="en-US" altLang="zh-CN" sz="2200" dirty="0"/>
            </a:br>
            <a:r>
              <a:rPr lang="zh-CN" altLang="en-US" sz="2200" dirty="0"/>
              <a:t>变量 </a:t>
            </a:r>
            <a:r>
              <a:rPr lang="en-US" altLang="zh-CN" sz="2200" dirty="0"/>
              <a:t>(X) </a:t>
            </a:r>
            <a:r>
              <a:rPr lang="zh-CN" altLang="en-US" sz="2200" dirty="0"/>
              <a:t>：每个用户近</a:t>
            </a:r>
            <a:r>
              <a:rPr lang="en-US" altLang="zh-CN" sz="2200" dirty="0"/>
              <a:t>3</a:t>
            </a:r>
            <a:r>
              <a:rPr lang="zh-CN" altLang="en-US" sz="2200" dirty="0"/>
              <a:t>个月存款增长率</a:t>
            </a:r>
            <a:br>
              <a:rPr lang="en-US" altLang="zh-CN" sz="2200" dirty="0"/>
            </a:br>
            <a:r>
              <a:rPr lang="zh-CN" altLang="en-US" sz="2200" dirty="0"/>
              <a:t>目标 </a:t>
            </a:r>
            <a:r>
              <a:rPr lang="en-US" altLang="zh-CN" sz="2200" dirty="0"/>
              <a:t>(Y)</a:t>
            </a:r>
            <a:r>
              <a:rPr lang="zh-CN" altLang="en-US" sz="2200" dirty="0"/>
              <a:t>： 每个用户未来三个月正常还款数额</a:t>
            </a:r>
          </a:p>
        </p:txBody>
      </p:sp>
      <p:graphicFrame>
        <p:nvGraphicFramePr>
          <p:cNvPr id="8" name="图表 7"/>
          <p:cNvGraphicFramePr>
            <a:graphicFrameLocks/>
          </p:cNvGraphicFramePr>
          <p:nvPr>
            <p:extLst>
              <p:ext uri="{D42A27DB-BD31-4B8C-83A1-F6EECF244321}">
                <p14:modId xmlns:p14="http://schemas.microsoft.com/office/powerpoint/2010/main" val="1987587887"/>
              </p:ext>
            </p:extLst>
          </p:nvPr>
        </p:nvGraphicFramePr>
        <p:xfrm>
          <a:off x="1279071" y="2008414"/>
          <a:ext cx="8392885" cy="4849586"/>
        </p:xfrm>
        <a:graphic>
          <a:graphicData uri="http://schemas.openxmlformats.org/drawingml/2006/chart">
            <c:chart xmlns:c="http://schemas.openxmlformats.org/drawingml/2006/chart" xmlns:r="http://schemas.openxmlformats.org/officeDocument/2006/relationships" r:id="rId2"/>
          </a:graphicData>
        </a:graphic>
      </p:graphicFrame>
      <p:sp>
        <p:nvSpPr>
          <p:cNvPr id="4" name="椭圆 3"/>
          <p:cNvSpPr/>
          <p:nvPr/>
        </p:nvSpPr>
        <p:spPr>
          <a:xfrm>
            <a:off x="8153530" y="3453168"/>
            <a:ext cx="164592" cy="164592"/>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677030" y="5443893"/>
            <a:ext cx="164592" cy="164592"/>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2"/>
          </p:nvPr>
        </p:nvSpPr>
        <p:spPr/>
        <p:txBody>
          <a:bodyPr/>
          <a:lstStyle/>
          <a:p>
            <a:fld id="{3184A619-B759-4437-9398-99FE523B2254}" type="slidenum">
              <a:rPr lang="zh-CN" altLang="en-US" smtClean="0"/>
              <a:t>7</a:t>
            </a:fld>
            <a:endParaRPr lang="zh-CN" altLang="en-US"/>
          </a:p>
        </p:txBody>
      </p:sp>
      <p:sp>
        <p:nvSpPr>
          <p:cNvPr id="3" name="标题 1">
            <a:extLst>
              <a:ext uri="{FF2B5EF4-FFF2-40B4-BE49-F238E27FC236}">
                <a16:creationId xmlns:a16="http://schemas.microsoft.com/office/drawing/2014/main" id="{C455E604-4BCE-61EB-7A82-51E143918D76}"/>
              </a:ext>
            </a:extLst>
          </p:cNvPr>
          <p:cNvSpPr txBox="1"/>
          <p:nvPr/>
        </p:nvSpPr>
        <p:spPr>
          <a:xfrm>
            <a:off x="838200" y="258596"/>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1" lang="zh-CN" altLang="en-US" dirty="0">
                <a:solidFill>
                  <a:sysClr val="windowText" lastClr="000000"/>
                </a:solidFill>
                <a:latin typeface="Open Sans" panose="020B0606030504020204" pitchFamily="34" charset="0"/>
                <a:ea typeface="等线" panose="02010600030101010101" pitchFamily="2" charset="-122"/>
                <a:cs typeface="Open Sans" panose="020B0606030504020204" pitchFamily="34" charset="0"/>
              </a:rPr>
              <a:t>监督学习回归问题举例</a:t>
            </a:r>
            <a:endParaRPr kumimoji="1" lang="zh-CN" altLang="en-US" sz="3600" b="1" i="0" u="none" strike="noStrike" kern="1200" cap="none" spc="-151" normalizeH="0" baseline="0" noProof="0" dirty="0">
              <a:ln>
                <a:noFill/>
              </a:ln>
              <a:solidFill>
                <a:srgbClr val="333F50"/>
              </a:solidFill>
              <a:effectLst/>
              <a:uLnTx/>
              <a:uFillTx/>
              <a:latin typeface="等线" panose="02010600030101010101" pitchFamily="2" charset="-122"/>
              <a:ea typeface="等线" panose="02010600030101010101" pitchFamily="2" charset="-122"/>
              <a:cs typeface="Open Sans"/>
              <a:sym typeface="Open Sans"/>
            </a:endParaRPr>
          </a:p>
        </p:txBody>
      </p:sp>
      <p:grpSp>
        <p:nvGrpSpPr>
          <p:cNvPr id="6" name="Group 4">
            <a:extLst>
              <a:ext uri="{FF2B5EF4-FFF2-40B4-BE49-F238E27FC236}">
                <a16:creationId xmlns:a16="http://schemas.microsoft.com/office/drawing/2014/main" id="{8DDC7F0A-3236-682A-1218-D47E89F89C88}"/>
              </a:ext>
            </a:extLst>
          </p:cNvPr>
          <p:cNvGrpSpPr/>
          <p:nvPr/>
        </p:nvGrpSpPr>
        <p:grpSpPr>
          <a:xfrm flipV="1">
            <a:off x="4495799" y="823640"/>
            <a:ext cx="3268133" cy="45727"/>
            <a:chOff x="0" y="0"/>
            <a:chExt cx="2017486" cy="45719"/>
          </a:xfrm>
        </p:grpSpPr>
        <p:sp>
          <p:nvSpPr>
            <p:cNvPr id="7" name="Rectangle 5">
              <a:extLst>
                <a:ext uri="{FF2B5EF4-FFF2-40B4-BE49-F238E27FC236}">
                  <a16:creationId xmlns:a16="http://schemas.microsoft.com/office/drawing/2014/main" id="{C72CBE69-1F5A-DBC0-F192-C61B7927BFE3}"/>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10" name="Rectangle 6">
              <a:extLst>
                <a:ext uri="{FF2B5EF4-FFF2-40B4-BE49-F238E27FC236}">
                  <a16:creationId xmlns:a16="http://schemas.microsoft.com/office/drawing/2014/main" id="{C7E0886D-AD1B-8D01-B514-CEB1F4BD4E18}"/>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Tree>
    <p:extLst>
      <p:ext uri="{BB962C8B-B14F-4D97-AF65-F5344CB8AC3E}">
        <p14:creationId xmlns:p14="http://schemas.microsoft.com/office/powerpoint/2010/main" val="419501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a:graphicFrameLocks/>
          </p:cNvGraphicFramePr>
          <p:nvPr>
            <p:extLst>
              <p:ext uri="{D42A27DB-BD31-4B8C-83A1-F6EECF244321}">
                <p14:modId xmlns:p14="http://schemas.microsoft.com/office/powerpoint/2010/main" val="2467096493"/>
              </p:ext>
            </p:extLst>
          </p:nvPr>
        </p:nvGraphicFramePr>
        <p:xfrm>
          <a:off x="217715" y="1526326"/>
          <a:ext cx="8392885" cy="4849586"/>
        </p:xfrm>
        <a:graphic>
          <a:graphicData uri="http://schemas.openxmlformats.org/drawingml/2006/chart">
            <c:chart xmlns:c="http://schemas.openxmlformats.org/drawingml/2006/chart" xmlns:r="http://schemas.openxmlformats.org/officeDocument/2006/relationships" r:id="rId2"/>
          </a:graphicData>
        </a:graphic>
      </p:graphicFrame>
      <p:sp>
        <p:nvSpPr>
          <p:cNvPr id="3" name="文本框 2"/>
          <p:cNvSpPr txBox="1"/>
          <p:nvPr/>
        </p:nvSpPr>
        <p:spPr>
          <a:xfrm>
            <a:off x="8610600" y="2440071"/>
            <a:ext cx="3381376" cy="400110"/>
          </a:xfrm>
          <a:prstGeom prst="rect">
            <a:avLst/>
          </a:prstGeom>
          <a:noFill/>
        </p:spPr>
        <p:txBody>
          <a:bodyPr wrap="square" rtlCol="0">
            <a:spAutoFit/>
          </a:bodyPr>
          <a:lstStyle/>
          <a:p>
            <a:r>
              <a:rPr lang="zh-CN" altLang="en-US" sz="2000" b="1" dirty="0"/>
              <a:t>模型（画趋势线拟合数据）</a:t>
            </a:r>
          </a:p>
        </p:txBody>
      </p:sp>
      <p:sp>
        <p:nvSpPr>
          <p:cNvPr id="5" name="椭圆 4"/>
          <p:cNvSpPr/>
          <p:nvPr/>
        </p:nvSpPr>
        <p:spPr>
          <a:xfrm>
            <a:off x="5677030" y="5443893"/>
            <a:ext cx="164592" cy="164592"/>
          </a:xfrm>
          <a:prstGeom prst="ellipse">
            <a:avLst/>
          </a:prstGeom>
          <a:solidFill>
            <a:srgbClr val="0070C0"/>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5200650" y="3274598"/>
            <a:ext cx="3152775" cy="369332"/>
          </a:xfrm>
          <a:prstGeom prst="rect">
            <a:avLst/>
          </a:prstGeom>
          <a:noFill/>
        </p:spPr>
        <p:txBody>
          <a:bodyPr wrap="square" rtlCol="0">
            <a:spAutoFit/>
          </a:bodyPr>
          <a:lstStyle/>
          <a:p>
            <a:r>
              <a:rPr lang="en-US" altLang="zh-CN" b="1" dirty="0"/>
              <a:t>1</a:t>
            </a:r>
            <a:endParaRPr lang="zh-CN" altLang="en-US" b="1" dirty="0"/>
          </a:p>
        </p:txBody>
      </p:sp>
      <p:sp>
        <p:nvSpPr>
          <p:cNvPr id="7" name="文本框 6"/>
          <p:cNvSpPr txBox="1"/>
          <p:nvPr/>
        </p:nvSpPr>
        <p:spPr>
          <a:xfrm>
            <a:off x="5161537" y="5303423"/>
            <a:ext cx="3152775" cy="400110"/>
          </a:xfrm>
          <a:prstGeom prst="rect">
            <a:avLst/>
          </a:prstGeom>
          <a:noFill/>
        </p:spPr>
        <p:txBody>
          <a:bodyPr wrap="square" rtlCol="0">
            <a:spAutoFit/>
          </a:bodyPr>
          <a:lstStyle/>
          <a:p>
            <a:r>
              <a:rPr lang="en-US" altLang="zh-CN" sz="2000" b="1" dirty="0"/>
              <a:t>0</a:t>
            </a:r>
            <a:endParaRPr lang="zh-CN" altLang="en-US" sz="2000" b="1" dirty="0"/>
          </a:p>
        </p:txBody>
      </p:sp>
      <p:sp>
        <p:nvSpPr>
          <p:cNvPr id="8" name="灯片编号占位符 7"/>
          <p:cNvSpPr>
            <a:spLocks noGrp="1"/>
          </p:cNvSpPr>
          <p:nvPr>
            <p:ph type="sldNum" sz="quarter" idx="12"/>
          </p:nvPr>
        </p:nvSpPr>
        <p:spPr/>
        <p:txBody>
          <a:bodyPr/>
          <a:lstStyle/>
          <a:p>
            <a:fld id="{3184A619-B759-4437-9398-99FE523B2254}" type="slidenum">
              <a:rPr lang="zh-CN" altLang="en-US" smtClean="0"/>
              <a:t>8</a:t>
            </a:fld>
            <a:endParaRPr lang="zh-CN" altLang="en-US"/>
          </a:p>
        </p:txBody>
      </p:sp>
      <p:sp>
        <p:nvSpPr>
          <p:cNvPr id="9" name="标题 1">
            <a:extLst>
              <a:ext uri="{FF2B5EF4-FFF2-40B4-BE49-F238E27FC236}">
                <a16:creationId xmlns:a16="http://schemas.microsoft.com/office/drawing/2014/main" id="{AE42F300-CA3F-8DCA-C2ED-BFD22E8B58A1}"/>
              </a:ext>
            </a:extLst>
          </p:cNvPr>
          <p:cNvSpPr txBox="1"/>
          <p:nvPr/>
        </p:nvSpPr>
        <p:spPr>
          <a:xfrm>
            <a:off x="838200" y="258596"/>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1" lang="zh-CN" altLang="en-US" dirty="0">
                <a:solidFill>
                  <a:sysClr val="windowText" lastClr="000000"/>
                </a:solidFill>
                <a:latin typeface="Open Sans" panose="020B0606030504020204" pitchFamily="34" charset="0"/>
                <a:ea typeface="等线" panose="02010600030101010101" pitchFamily="2" charset="-122"/>
                <a:cs typeface="Open Sans" panose="020B0606030504020204" pitchFamily="34" charset="0"/>
              </a:rPr>
              <a:t>监督学习回归问题举例</a:t>
            </a:r>
            <a:endParaRPr kumimoji="1" lang="zh-CN" altLang="en-US" sz="3600" b="1" i="0" u="none" strike="noStrike" kern="1200" cap="none" spc="-151" normalizeH="0" baseline="0" noProof="0" dirty="0">
              <a:ln>
                <a:noFill/>
              </a:ln>
              <a:solidFill>
                <a:srgbClr val="333F50"/>
              </a:solidFill>
              <a:effectLst/>
              <a:uLnTx/>
              <a:uFillTx/>
              <a:latin typeface="等线" panose="02010600030101010101" pitchFamily="2" charset="-122"/>
              <a:ea typeface="等线" panose="02010600030101010101" pitchFamily="2" charset="-122"/>
              <a:cs typeface="Open Sans"/>
              <a:sym typeface="Open Sans"/>
            </a:endParaRPr>
          </a:p>
        </p:txBody>
      </p:sp>
      <p:grpSp>
        <p:nvGrpSpPr>
          <p:cNvPr id="10" name="Group 4">
            <a:extLst>
              <a:ext uri="{FF2B5EF4-FFF2-40B4-BE49-F238E27FC236}">
                <a16:creationId xmlns:a16="http://schemas.microsoft.com/office/drawing/2014/main" id="{2CBDA50D-4655-ABB4-06F8-B8B9E95470B5}"/>
              </a:ext>
            </a:extLst>
          </p:cNvPr>
          <p:cNvGrpSpPr/>
          <p:nvPr/>
        </p:nvGrpSpPr>
        <p:grpSpPr>
          <a:xfrm flipV="1">
            <a:off x="4495799" y="823640"/>
            <a:ext cx="3268133" cy="45727"/>
            <a:chOff x="0" y="0"/>
            <a:chExt cx="2017486" cy="45719"/>
          </a:xfrm>
        </p:grpSpPr>
        <p:sp>
          <p:nvSpPr>
            <p:cNvPr id="11" name="Rectangle 5">
              <a:extLst>
                <a:ext uri="{FF2B5EF4-FFF2-40B4-BE49-F238E27FC236}">
                  <a16:creationId xmlns:a16="http://schemas.microsoft.com/office/drawing/2014/main" id="{D9243C05-4DE5-CD19-4409-12CDB6C72AED}"/>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12" name="Rectangle 6">
              <a:extLst>
                <a:ext uri="{FF2B5EF4-FFF2-40B4-BE49-F238E27FC236}">
                  <a16:creationId xmlns:a16="http://schemas.microsoft.com/office/drawing/2014/main" id="{7AE5CE2F-10E3-86D2-EB8C-AC88105C5090}"/>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cxnSp>
        <p:nvCxnSpPr>
          <p:cNvPr id="14" name="直接连接符 13">
            <a:extLst>
              <a:ext uri="{FF2B5EF4-FFF2-40B4-BE49-F238E27FC236}">
                <a16:creationId xmlns:a16="http://schemas.microsoft.com/office/drawing/2014/main" id="{3458C6CF-1736-7DB3-BD32-1918B479615C}"/>
              </a:ext>
            </a:extLst>
          </p:cNvPr>
          <p:cNvCxnSpPr/>
          <p:nvPr/>
        </p:nvCxnSpPr>
        <p:spPr>
          <a:xfrm flipH="1">
            <a:off x="355107" y="5024761"/>
            <a:ext cx="1731145" cy="0"/>
          </a:xfrm>
          <a:prstGeom prst="line">
            <a:avLst/>
          </a:prstGeom>
          <a:effectLst>
            <a:glow rad="635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cxnSp>
        <p:nvCxnSpPr>
          <p:cNvPr id="15" name="直接连接符 14">
            <a:extLst>
              <a:ext uri="{FF2B5EF4-FFF2-40B4-BE49-F238E27FC236}">
                <a16:creationId xmlns:a16="http://schemas.microsoft.com/office/drawing/2014/main" id="{0D207A02-9A44-CF1F-6B82-9D8A12BD793D}"/>
              </a:ext>
            </a:extLst>
          </p:cNvPr>
          <p:cNvCxnSpPr>
            <a:cxnSpLocks/>
          </p:cNvCxnSpPr>
          <p:nvPr/>
        </p:nvCxnSpPr>
        <p:spPr>
          <a:xfrm flipH="1">
            <a:off x="2265285" y="2983114"/>
            <a:ext cx="5875538" cy="0"/>
          </a:xfrm>
          <a:prstGeom prst="line">
            <a:avLst/>
          </a:prstGeom>
          <a:effectLst>
            <a:glow rad="63500">
              <a:schemeClr val="accent2">
                <a:satMod val="175000"/>
                <a:alpha val="40000"/>
              </a:schemeClr>
            </a:glow>
          </a:effectLst>
        </p:spPr>
        <p:style>
          <a:lnRef idx="1">
            <a:schemeClr val="accent2"/>
          </a:lnRef>
          <a:fillRef idx="0">
            <a:schemeClr val="accent2"/>
          </a:fillRef>
          <a:effectRef idx="0">
            <a:schemeClr val="accent2"/>
          </a:effectRef>
          <a:fontRef idx="minor">
            <a:schemeClr val="tx1"/>
          </a:fontRef>
        </p:style>
      </p:cxnSp>
      <p:sp>
        <p:nvSpPr>
          <p:cNvPr id="17" name="文本框 16">
            <a:extLst>
              <a:ext uri="{FF2B5EF4-FFF2-40B4-BE49-F238E27FC236}">
                <a16:creationId xmlns:a16="http://schemas.microsoft.com/office/drawing/2014/main" id="{F2CC63BF-3816-CA09-8F64-6CB106E871AA}"/>
              </a:ext>
            </a:extLst>
          </p:cNvPr>
          <p:cNvSpPr txBox="1"/>
          <p:nvPr/>
        </p:nvSpPr>
        <p:spPr>
          <a:xfrm>
            <a:off x="8610600" y="3384594"/>
            <a:ext cx="3363685" cy="738664"/>
          </a:xfrm>
          <a:prstGeom prst="rect">
            <a:avLst/>
          </a:prstGeom>
          <a:noFill/>
        </p:spPr>
        <p:txBody>
          <a:bodyPr wrap="square" rtlCol="0">
            <a:spAutoFit/>
          </a:bodyPr>
          <a:lstStyle/>
          <a:p>
            <a:r>
              <a:rPr lang="zh-CN" altLang="en-US" sz="1400" dirty="0"/>
              <a:t>根据数据多次画线的过程就是训练。</a:t>
            </a:r>
            <a:endParaRPr lang="en-US" altLang="zh-CN" sz="1400" dirty="0"/>
          </a:p>
          <a:p>
            <a:endParaRPr lang="en-US" altLang="zh-CN" sz="1400" dirty="0"/>
          </a:p>
          <a:p>
            <a:r>
              <a:rPr lang="zh-CN" altLang="en-US" sz="1400" dirty="0"/>
              <a:t>把新数据根据画好的线。得到</a:t>
            </a:r>
            <a:r>
              <a:rPr lang="en-US" altLang="zh-CN" sz="1400" dirty="0"/>
              <a:t>y</a:t>
            </a:r>
            <a:r>
              <a:rPr lang="zh-CN" altLang="en-US" sz="1400" dirty="0"/>
              <a:t>就是预测。</a:t>
            </a:r>
          </a:p>
        </p:txBody>
      </p:sp>
    </p:spTree>
    <p:extLst>
      <p:ext uri="{BB962C8B-B14F-4D97-AF65-F5344CB8AC3E}">
        <p14:creationId xmlns:p14="http://schemas.microsoft.com/office/powerpoint/2010/main" val="14171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6C835ED-4D75-69B3-0683-12A5E21A13F6}"/>
              </a:ext>
            </a:extLst>
          </p:cNvPr>
          <p:cNvSpPr txBox="1"/>
          <p:nvPr/>
        </p:nvSpPr>
        <p:spPr>
          <a:xfrm>
            <a:off x="838200" y="258596"/>
            <a:ext cx="10515600" cy="586542"/>
          </a:xfrm>
          <a:prstGeom prst="rect">
            <a:avLst/>
          </a:prstGeom>
        </p:spPr>
        <p:txBody>
          <a:bodyPr/>
          <a:lstStyle>
            <a:lvl1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1pPr>
            <a:lvl2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2pPr>
            <a:lvl3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3pPr>
            <a:lvl4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4pPr>
            <a:lvl5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5pPr>
            <a:lvl6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6pPr>
            <a:lvl7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7pPr>
            <a:lvl8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8pPr>
            <a:lvl9pPr marL="0" marR="0" indent="0" algn="ctr" defTabSz="914400" rtl="0" latinLnBrk="0">
              <a:lnSpc>
                <a:spcPct val="90000"/>
              </a:lnSpc>
              <a:spcBef>
                <a:spcPts val="0"/>
              </a:spcBef>
              <a:spcAft>
                <a:spcPts val="0"/>
              </a:spcAft>
              <a:buClrTx/>
              <a:buSzTx/>
              <a:buFontTx/>
              <a:buNone/>
              <a:defRPr sz="3600" b="1" i="0" u="none" strike="noStrike" cap="none" spc="-151" baseline="0">
                <a:ln>
                  <a:noFill/>
                </a:ln>
                <a:solidFill>
                  <a:srgbClr val="333F50"/>
                </a:solidFill>
                <a:uFillTx/>
                <a:latin typeface="Open Sans"/>
                <a:ea typeface="Open Sans"/>
                <a:cs typeface="Open Sans"/>
                <a:sym typeface="Open Sans"/>
              </a:defRPr>
            </a:lvl9p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1" lang="zh-CN" altLang="en-US" sz="3600" b="1" i="0" u="none" strike="noStrike" kern="1200" cap="none" spc="-151" normalizeH="0" baseline="0" noProof="0" dirty="0">
                <a:ln>
                  <a:noFill/>
                </a:ln>
                <a:solidFill>
                  <a:sysClr val="windowText" lastClr="000000"/>
                </a:solidFill>
                <a:effectLst/>
                <a:uLnTx/>
                <a:uFillTx/>
                <a:latin typeface="Open Sans" panose="020B0606030504020204" pitchFamily="34" charset="0"/>
                <a:ea typeface="等线" panose="02010600030101010101" pitchFamily="2" charset="-122"/>
                <a:cs typeface="Open Sans" panose="020B0606030504020204" pitchFamily="34" charset="0"/>
                <a:sym typeface="Open Sans"/>
              </a:rPr>
              <a:t>单变量线性回归理论推导</a:t>
            </a:r>
            <a:endParaRPr kumimoji="1" lang="zh-CN" altLang="en-US" sz="3600" b="1" i="0" u="none" strike="noStrike" kern="1200" cap="none" spc="-151" normalizeH="0" baseline="0" noProof="0" dirty="0">
              <a:ln>
                <a:noFill/>
              </a:ln>
              <a:solidFill>
                <a:srgbClr val="333F50"/>
              </a:solidFill>
              <a:effectLst/>
              <a:uLnTx/>
              <a:uFillTx/>
              <a:latin typeface="等线" panose="02010600030101010101" pitchFamily="2" charset="-122"/>
              <a:ea typeface="等线" panose="02010600030101010101" pitchFamily="2" charset="-122"/>
              <a:cs typeface="Open Sans"/>
              <a:sym typeface="Open Sans"/>
            </a:endParaRPr>
          </a:p>
        </p:txBody>
      </p:sp>
      <p:grpSp>
        <p:nvGrpSpPr>
          <p:cNvPr id="5" name="Group 4">
            <a:extLst>
              <a:ext uri="{FF2B5EF4-FFF2-40B4-BE49-F238E27FC236}">
                <a16:creationId xmlns:a16="http://schemas.microsoft.com/office/drawing/2014/main" id="{B902EF75-0EBE-7822-2813-28FAA4792F97}"/>
              </a:ext>
            </a:extLst>
          </p:cNvPr>
          <p:cNvGrpSpPr/>
          <p:nvPr/>
        </p:nvGrpSpPr>
        <p:grpSpPr>
          <a:xfrm flipV="1">
            <a:off x="4495799" y="823640"/>
            <a:ext cx="3268133" cy="45727"/>
            <a:chOff x="0" y="0"/>
            <a:chExt cx="2017486" cy="45719"/>
          </a:xfrm>
        </p:grpSpPr>
        <p:sp>
          <p:nvSpPr>
            <p:cNvPr id="6" name="Rectangle 5">
              <a:extLst>
                <a:ext uri="{FF2B5EF4-FFF2-40B4-BE49-F238E27FC236}">
                  <a16:creationId xmlns:a16="http://schemas.microsoft.com/office/drawing/2014/main" id="{4C0AD429-6F82-5754-A098-1F7795172D84}"/>
                </a:ext>
              </a:extLst>
            </p:cNvPr>
            <p:cNvSpPr/>
            <p:nvPr/>
          </p:nvSpPr>
          <p:spPr>
            <a:xfrm>
              <a:off x="1" y="0"/>
              <a:ext cx="2017486" cy="45720"/>
            </a:xfrm>
            <a:prstGeom prst="rect">
              <a:avLst/>
            </a:prstGeom>
            <a:solidFill>
              <a:srgbClr val="EA973C"/>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FFFFFF"/>
                  </a:solidFill>
                </a:defRPr>
              </a:pPr>
              <a:endParaRPr kumimoji="0" sz="1800" b="0" i="0" u="none" strike="noStrike" kern="0" cap="none" spc="0" normalizeH="0" baseline="0" noProof="0">
                <a:ln>
                  <a:noFill/>
                </a:ln>
                <a:solidFill>
                  <a:srgbClr val="FFFFFF"/>
                </a:solidFill>
                <a:effectLst/>
                <a:uLnTx/>
                <a:uFillTx/>
                <a:latin typeface="Calibri" panose="020F0502020204030204"/>
                <a:cs typeface="Calibri" panose="020F0502020204030204"/>
                <a:sym typeface="Calibri" panose="020F0502020204030204"/>
              </a:endParaRPr>
            </a:p>
          </p:txBody>
        </p:sp>
        <p:sp>
          <p:nvSpPr>
            <p:cNvPr id="7" name="Rectangle 6">
              <a:extLst>
                <a:ext uri="{FF2B5EF4-FFF2-40B4-BE49-F238E27FC236}">
                  <a16:creationId xmlns:a16="http://schemas.microsoft.com/office/drawing/2014/main" id="{9EB78A7C-9DFE-5EE5-FC71-FF80320AADD7}"/>
                </a:ext>
              </a:extLst>
            </p:cNvPr>
            <p:cNvSpPr/>
            <p:nvPr/>
          </p:nvSpPr>
          <p:spPr>
            <a:xfrm>
              <a:off x="0" y="-1"/>
              <a:ext cx="1039699" cy="45720"/>
            </a:xfrm>
            <a:prstGeom prst="rect">
              <a:avLst/>
            </a:prstGeom>
            <a:solidFill>
              <a:srgbClr val="232E3B"/>
            </a:solidFill>
            <a:ln w="12700" cap="flat">
              <a:noFill/>
              <a:miter lim="400000"/>
            </a:ln>
            <a:effectLst/>
          </p:spPr>
          <p:txBody>
            <a:bodyPr wrap="square" lIns="45719" tIns="45719" rIns="45719" bIns="45719" numCol="1" anchor="ctr">
              <a:noAutofit/>
            </a:bodyPr>
            <a:lstStyle/>
            <a:p>
              <a:pPr marL="0" marR="0" lvl="0" indent="0" algn="ctr" defTabSz="914400" rtl="0" eaLnBrk="1" fontAlgn="auto" latinLnBrk="0" hangingPunct="0">
                <a:lnSpc>
                  <a:spcPct val="100000"/>
                </a:lnSpc>
                <a:spcBef>
                  <a:spcPts val="0"/>
                </a:spcBef>
                <a:spcAft>
                  <a:spcPts val="0"/>
                </a:spcAft>
                <a:buClrTx/>
                <a:buSzTx/>
                <a:buFontTx/>
                <a:buNone/>
                <a:tabLst/>
                <a:defRPr>
                  <a:solidFill>
                    <a:srgbClr val="064F6D"/>
                  </a:solidFill>
                </a:defRPr>
              </a:pPr>
              <a:endParaRPr kumimoji="0" sz="1800" b="0" i="0" u="none" strike="noStrike" kern="0" cap="none" spc="0" normalizeH="0" baseline="0" noProof="0">
                <a:ln>
                  <a:noFill/>
                </a:ln>
                <a:solidFill>
                  <a:srgbClr val="064F6D"/>
                </a:solidFill>
                <a:effectLst/>
                <a:uLnTx/>
                <a:uFillTx/>
                <a:latin typeface="Calibri" panose="020F0502020204030204"/>
                <a:cs typeface="Calibri" panose="020F0502020204030204"/>
                <a:sym typeface="Calibri" panose="020F0502020204030204"/>
              </a:endParaRPr>
            </a:p>
          </p:txBody>
        </p:sp>
      </p:grpSp>
      <p:sp>
        <p:nvSpPr>
          <p:cNvPr id="9" name="文本框 8">
            <a:extLst>
              <a:ext uri="{FF2B5EF4-FFF2-40B4-BE49-F238E27FC236}">
                <a16:creationId xmlns:a16="http://schemas.microsoft.com/office/drawing/2014/main" id="{42389F77-FC4F-9B2D-0B69-FCF954FF0644}"/>
              </a:ext>
            </a:extLst>
          </p:cNvPr>
          <p:cNvSpPr txBox="1"/>
          <p:nvPr/>
        </p:nvSpPr>
        <p:spPr>
          <a:xfrm>
            <a:off x="751848" y="1514591"/>
            <a:ext cx="6094520" cy="369332"/>
          </a:xfrm>
          <a:prstGeom prst="rect">
            <a:avLst/>
          </a:prstGeom>
          <a:noFill/>
        </p:spPr>
        <p:txBody>
          <a:bodyPr wrap="square">
            <a:spAutoFit/>
          </a:bodyPr>
          <a:lstStyle/>
          <a:p>
            <a:r>
              <a:rPr lang="zh-CN" altLang="en-US" dirty="0"/>
              <a:t>模型表示</a:t>
            </a:r>
          </a:p>
        </p:txBody>
      </p:sp>
      <p:pic>
        <p:nvPicPr>
          <p:cNvPr id="11" name="图片 10">
            <a:extLst>
              <a:ext uri="{FF2B5EF4-FFF2-40B4-BE49-F238E27FC236}">
                <a16:creationId xmlns:a16="http://schemas.microsoft.com/office/drawing/2014/main" id="{8504F5A4-210B-201B-1732-DD22517051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8505" y="1556382"/>
            <a:ext cx="1371600" cy="285750"/>
          </a:xfrm>
          <a:prstGeom prst="rect">
            <a:avLst/>
          </a:prstGeom>
        </p:spPr>
      </p:pic>
      <p:sp>
        <p:nvSpPr>
          <p:cNvPr id="13" name="文本框 12">
            <a:extLst>
              <a:ext uri="{FF2B5EF4-FFF2-40B4-BE49-F238E27FC236}">
                <a16:creationId xmlns:a16="http://schemas.microsoft.com/office/drawing/2014/main" id="{A3880914-9F82-DC4D-FBE1-041256AC60E1}"/>
              </a:ext>
            </a:extLst>
          </p:cNvPr>
          <p:cNvSpPr txBox="1"/>
          <p:nvPr/>
        </p:nvSpPr>
        <p:spPr>
          <a:xfrm>
            <a:off x="751848" y="3267813"/>
            <a:ext cx="10756037" cy="1508105"/>
          </a:xfrm>
          <a:prstGeom prst="rect">
            <a:avLst/>
          </a:prstGeom>
          <a:noFill/>
        </p:spPr>
        <p:txBody>
          <a:bodyPr wrap="square">
            <a:spAutoFit/>
          </a:bodyPr>
          <a:lstStyle/>
          <a:p>
            <a:r>
              <a:rPr lang="zh-CN" altLang="en-US" dirty="0"/>
              <a:t>代价函数</a:t>
            </a:r>
            <a:endParaRPr lang="en-US" altLang="zh-CN" dirty="0"/>
          </a:p>
          <a:p>
            <a:endParaRPr lang="zh-CN" altLang="en-US" dirty="0"/>
          </a:p>
          <a:p>
            <a:r>
              <a:rPr lang="zh-CN" altLang="en-US" sz="1400" b="1" dirty="0"/>
              <a:t>建模误差（modeling error）</a:t>
            </a:r>
            <a:r>
              <a:rPr lang="zh-CN" altLang="en-US" sz="1400" dirty="0"/>
              <a:t>：模型所预测的值与训练集中实际值之间的差距。</a:t>
            </a:r>
            <a:endParaRPr lang="zh-CN" altLang="en-US" dirty="0"/>
          </a:p>
          <a:p>
            <a:r>
              <a:rPr lang="zh-CN" altLang="en-US" sz="1400" b="1" dirty="0"/>
              <a:t>代价(损失)函数</a:t>
            </a:r>
            <a:r>
              <a:rPr lang="zh-CN" altLang="en-US" sz="1400" dirty="0"/>
              <a:t>：求建模误差的最小时模型参数 的函数，描述经验风险（函数在训练集的平均损失）。</a:t>
            </a:r>
            <a:endParaRPr lang="en-US" altLang="zh-CN" sz="1400" dirty="0"/>
          </a:p>
          <a:p>
            <a:endParaRPr lang="en-US" altLang="zh-CN" sz="1400" dirty="0"/>
          </a:p>
          <a:p>
            <a:r>
              <a:rPr lang="zh-CN" altLang="en-US" sz="1400" dirty="0"/>
              <a:t>线性回归的代价函数是平方误差代价函数。</a:t>
            </a:r>
          </a:p>
        </p:txBody>
      </p:sp>
      <p:pic>
        <p:nvPicPr>
          <p:cNvPr id="15" name="图片 14">
            <a:extLst>
              <a:ext uri="{FF2B5EF4-FFF2-40B4-BE49-F238E27FC236}">
                <a16:creationId xmlns:a16="http://schemas.microsoft.com/office/drawing/2014/main" id="{CF33653B-EEB6-5A14-0C3D-98EA3ABBE7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0105" y="4886854"/>
            <a:ext cx="2647950" cy="495300"/>
          </a:xfrm>
          <a:prstGeom prst="rect">
            <a:avLst/>
          </a:prstGeom>
        </p:spPr>
      </p:pic>
    </p:spTree>
    <p:extLst>
      <p:ext uri="{BB962C8B-B14F-4D97-AF65-F5344CB8AC3E}">
        <p14:creationId xmlns:p14="http://schemas.microsoft.com/office/powerpoint/2010/main" val="28250012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TotalTime>
  <Words>5323</Words>
  <Application>Microsoft Office PowerPoint</Application>
  <PresentationFormat>宽屏</PresentationFormat>
  <Paragraphs>574</Paragraphs>
  <Slides>22</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-apple-system</vt:lpstr>
      <vt:lpstr>阿里巴巴普惠体 L</vt:lpstr>
      <vt:lpstr>阿里巴巴普惠体 R</vt:lpstr>
      <vt:lpstr>等线</vt:lpstr>
      <vt:lpstr>等线 Light</vt:lpstr>
      <vt:lpstr>黑体</vt:lpstr>
      <vt:lpstr>微软雅黑</vt:lpstr>
      <vt:lpstr>Arial</vt:lpstr>
      <vt:lpstr>Arial</vt:lpstr>
      <vt:lpstr>Calibri</vt:lpstr>
      <vt:lpstr>Open Sans</vt:lpstr>
      <vt:lpstr>PT Sans</vt:lpstr>
      <vt:lpstr>PT Serif</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任务：      用近期行为预测未来逾期风险 变量 (X) ：每个用户近3个月存款增长率 目标 (Y)： 每个用户未来三个月正常还款数额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红阳</dc:creator>
  <cp:lastModifiedBy>红阳 张</cp:lastModifiedBy>
  <cp:revision>19</cp:revision>
  <dcterms:created xsi:type="dcterms:W3CDTF">2022-10-12T05:22:02Z</dcterms:created>
  <dcterms:modified xsi:type="dcterms:W3CDTF">2024-01-29T08:12:06Z</dcterms:modified>
</cp:coreProperties>
</file>