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56" r:id="rId4"/>
    <p:sldId id="283" r:id="rId6"/>
    <p:sldId id="263" r:id="rId7"/>
    <p:sldId id="284" r:id="rId8"/>
    <p:sldId id="285" r:id="rId9"/>
    <p:sldId id="286" r:id="rId10"/>
    <p:sldId id="287" r:id="rId11"/>
    <p:sldId id="281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7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9" name="图片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085" y="1883410"/>
            <a:ext cx="22606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5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0" y="2286000"/>
            <a:ext cx="22479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43710" y="2303501"/>
            <a:ext cx="7857739" cy="1107996"/>
            <a:chOff x="738960" y="2589251"/>
            <a:chExt cx="7857739" cy="1107996"/>
          </a:xfrm>
        </p:grpSpPr>
        <p:sp>
          <p:nvSpPr>
            <p:cNvPr id="11" name="文本框 10"/>
            <p:cNvSpPr txBox="1"/>
            <p:nvPr/>
          </p:nvSpPr>
          <p:spPr>
            <a:xfrm>
              <a:off x="2157799" y="2589251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本地缓存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13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4791" y="1724137"/>
            <a:ext cx="5313630" cy="111017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    缓存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62855" y="3079262"/>
            <a:ext cx="2731069" cy="111017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是什么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015417" y="2279225"/>
            <a:ext cx="741405" cy="315689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zh-CN" altLang="en-US" sz="19900" b="0" dirty="0" smtClean="0">
                <a:effectLst/>
                <a:latin typeface="Calibri" panose="020F0502020204030204" pitchFamily="34" charset="0"/>
              </a:rPr>
              <a:t>？</a:t>
            </a:r>
            <a:endParaRPr lang="en-US" altLang="ko-KR" sz="19900" b="0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083257" y="331006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缓存的</a:t>
            </a:r>
            <a:r>
              <a:rPr lang="zh-CN" altLang="en-US" b="0" dirty="0">
                <a:effectLst/>
                <a:latin typeface="Calibri" panose="020F0502020204030204" pitchFamily="34" charset="0"/>
              </a:rPr>
              <a:t>适用范围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57954" y="2040744"/>
            <a:ext cx="9311384" cy="2960936"/>
            <a:chOff x="722831" y="1462187"/>
            <a:chExt cx="7312626" cy="2325349"/>
          </a:xfrm>
        </p:grpSpPr>
        <p:grpSp>
          <p:nvGrpSpPr>
            <p:cNvPr id="7" name="组合 6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7" name="组合 2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23" name="组合 22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9" name="组合 18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更新频率低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大小适中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非关键性数据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557836" y="414378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缓存所面临的问题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59289" y="2100275"/>
            <a:ext cx="9311384" cy="2960936"/>
            <a:chOff x="722831" y="1462187"/>
            <a:chExt cx="7312626" cy="2325349"/>
          </a:xfrm>
        </p:grpSpPr>
        <p:grpSp>
          <p:nvGrpSpPr>
            <p:cNvPr id="8" name="组合 7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2" name="组合 21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18" name="组合 17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4" name="组合 13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缓存穿透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缓存并发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09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缓存雪崩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9"/>
          <p:cNvSpPr txBox="1"/>
          <p:nvPr/>
        </p:nvSpPr>
        <p:spPr>
          <a:xfrm flipH="1">
            <a:off x="5631738" y="3502801"/>
            <a:ext cx="355866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线程安全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6473551" y="1870441"/>
            <a:ext cx="2333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简单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8463775" y="2455216"/>
            <a:ext cx="3484718" cy="64633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功能强大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7127733" y="4676641"/>
            <a:ext cx="58444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无清理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线程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原创设计师QQ69613753    _1"/>
          <p:cNvGrpSpPr/>
          <p:nvPr/>
        </p:nvGrpSpPr>
        <p:grpSpPr>
          <a:xfrm>
            <a:off x="1066036" y="982769"/>
            <a:ext cx="4551532" cy="4911330"/>
            <a:chOff x="1128878" y="910350"/>
            <a:chExt cx="4079272" cy="4401738"/>
          </a:xfrm>
        </p:grpSpPr>
        <p:sp>
          <p:nvSpPr>
            <p:cNvPr id="9" name="椭圆 8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2693989" y="2614613"/>
              <a:ext cx="1506538" cy="1343025"/>
              <a:chOff x="1745" y="2115"/>
              <a:chExt cx="949" cy="846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80893" y="400365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>
                <a:effectLst/>
                <a:latin typeface="Calibri" panose="020F0502020204030204" pitchFamily="34" charset="0"/>
              </a:rPr>
              <a:t>特点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6" grpId="0"/>
      <p:bldP spid="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3"/>
          <p:cNvSpPr txBox="1"/>
          <p:nvPr/>
        </p:nvSpPr>
        <p:spPr>
          <a:xfrm>
            <a:off x="1332509" y="1756801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 flipH="1">
            <a:off x="3121446" y="289915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基于容量回收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2547141" y="230552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定时回收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3121446" y="447870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支持移除监听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2547141" y="395967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提供统计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3121446" y="344063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基于引用回收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509945" y="2536353"/>
            <a:ext cx="24714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超时机制不精确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6"/>
          <p:cNvSpPr txBox="1"/>
          <p:nvPr/>
        </p:nvSpPr>
        <p:spPr>
          <a:xfrm flipH="1">
            <a:off x="2547141" y="502018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显示清除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92335" y="271000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 smtClean="0">
                <a:effectLst/>
                <a:latin typeface="Calibri" panose="020F0502020204030204" pitchFamily="34" charset="0"/>
              </a:rPr>
              <a:t>优缺点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原创设计师QQ69613753    _1"/>
          <p:cNvSpPr/>
          <p:nvPr/>
        </p:nvSpPr>
        <p:spPr bwMode="auto">
          <a:xfrm>
            <a:off x="1081427" y="1716701"/>
            <a:ext cx="1588042" cy="1585945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4" name="原创设计师QQ69613753    _2"/>
          <p:cNvSpPr/>
          <p:nvPr/>
        </p:nvSpPr>
        <p:spPr bwMode="auto">
          <a:xfrm>
            <a:off x="6189809" y="1843523"/>
            <a:ext cx="1585455" cy="1585945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5" name="原创设计师QQ69613753    _5"/>
          <p:cNvSpPr>
            <a:spLocks noChangeArrowheads="1"/>
          </p:cNvSpPr>
          <p:nvPr/>
        </p:nvSpPr>
        <p:spPr bwMode="auto">
          <a:xfrm>
            <a:off x="1767502" y="2028231"/>
            <a:ext cx="344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S</a:t>
            </a:r>
            <a:endParaRPr lang="zh-CN" altLang="zh-CN" sz="5400" b="1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6" name="原创设计师QQ69613753    _6"/>
          <p:cNvSpPr>
            <a:spLocks noChangeArrowheads="1"/>
          </p:cNvSpPr>
          <p:nvPr/>
        </p:nvSpPr>
        <p:spPr bwMode="auto">
          <a:xfrm>
            <a:off x="6684265" y="2220996"/>
            <a:ext cx="620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W</a:t>
            </a:r>
            <a:endParaRPr lang="zh-CN" altLang="zh-CN" sz="5400" b="1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753612" y="1867053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矩形 19"/>
          <p:cNvSpPr/>
          <p:nvPr/>
        </p:nvSpPr>
        <p:spPr>
          <a:xfrm rot="1865145">
            <a:off x="9739123" y="4414591"/>
            <a:ext cx="1516441" cy="2134525"/>
          </a:xfrm>
          <a:custGeom>
            <a:avLst/>
            <a:gdLst>
              <a:gd name="txL" fmla="*/ 0 w 702116"/>
              <a:gd name="txT" fmla="*/ 0 h 1143806"/>
              <a:gd name="txR" fmla="*/ 702116 w 702116"/>
              <a:gd name="txB" fmla="*/ 1143806 h 1143806"/>
            </a:gdLst>
            <a:ahLst/>
            <a:cxnLst>
              <a:cxn ang="0">
                <a:pos x="90975" y="361850"/>
              </a:cxn>
              <a:cxn ang="0">
                <a:pos x="235494" y="274721"/>
              </a:cxn>
              <a:cxn ang="0">
                <a:pos x="243687" y="288309"/>
              </a:cxn>
              <a:cxn ang="0">
                <a:pos x="99167" y="375439"/>
              </a:cxn>
              <a:cxn ang="0">
                <a:pos x="90975" y="361850"/>
              </a:cxn>
              <a:cxn ang="0">
                <a:pos x="0" y="291248"/>
              </a:cxn>
              <a:cxn ang="0">
                <a:pos x="122652" y="291248"/>
              </a:cxn>
              <a:cxn ang="0">
                <a:pos x="61326" y="396981"/>
              </a:cxn>
              <a:cxn ang="0">
                <a:pos x="0" y="291248"/>
              </a:cxn>
              <a:cxn ang="0">
                <a:pos x="73438" y="63907"/>
              </a:cxn>
              <a:cxn ang="0">
                <a:pos x="121883" y="63907"/>
              </a:cxn>
              <a:cxn ang="0">
                <a:pos x="121883" y="273067"/>
              </a:cxn>
              <a:cxn ang="0">
                <a:pos x="73438" y="273067"/>
              </a:cxn>
              <a:cxn ang="0">
                <a:pos x="73438" y="63907"/>
              </a:cxn>
              <a:cxn ang="0">
                <a:pos x="769" y="63907"/>
              </a:cxn>
              <a:cxn ang="0">
                <a:pos x="49215" y="63907"/>
              </a:cxn>
              <a:cxn ang="0">
                <a:pos x="49215" y="273067"/>
              </a:cxn>
              <a:cxn ang="0">
                <a:pos x="769" y="273067"/>
              </a:cxn>
              <a:cxn ang="0">
                <a:pos x="769" y="63907"/>
              </a:cxn>
              <a:cxn ang="0">
                <a:pos x="3078" y="2309"/>
              </a:cxn>
              <a:cxn ang="0">
                <a:pos x="8654" y="0"/>
              </a:cxn>
              <a:cxn ang="0">
                <a:pos x="113998" y="0"/>
              </a:cxn>
              <a:cxn ang="0">
                <a:pos x="121883" y="7885"/>
              </a:cxn>
              <a:cxn ang="0">
                <a:pos x="121883" y="36610"/>
              </a:cxn>
              <a:cxn ang="0">
                <a:pos x="113998" y="44496"/>
              </a:cxn>
              <a:cxn ang="0">
                <a:pos x="8654" y="44496"/>
              </a:cxn>
              <a:cxn ang="0">
                <a:pos x="769" y="36610"/>
              </a:cxn>
              <a:cxn ang="0">
                <a:pos x="769" y="7885"/>
              </a:cxn>
              <a:cxn ang="0">
                <a:pos x="3078" y="2309"/>
              </a:cxn>
            </a:cxnLst>
            <a:rect l="txL" t="txT" r="txR" b="txB"/>
            <a:pathLst>
              <a:path w="702116" h="1143806">
                <a:moveTo>
                  <a:pt x="262117" y="1042584"/>
                </a:moveTo>
                <a:lnTo>
                  <a:pt x="678511" y="791541"/>
                </a:lnTo>
                <a:lnTo>
                  <a:pt x="702116" y="830694"/>
                </a:lnTo>
                <a:lnTo>
                  <a:pt x="285723" y="1081738"/>
                </a:lnTo>
                <a:lnTo>
                  <a:pt x="262117" y="1042584"/>
                </a:lnTo>
                <a:close/>
                <a:moveTo>
                  <a:pt x="0" y="839161"/>
                </a:moveTo>
                <a:lnTo>
                  <a:pt x="353388" y="839161"/>
                </a:lnTo>
                <a:lnTo>
                  <a:pt x="176694" y="1143806"/>
                </a:lnTo>
                <a:lnTo>
                  <a:pt x="0" y="839161"/>
                </a:lnTo>
                <a:close/>
                <a:moveTo>
                  <a:pt x="211590" y="184135"/>
                </a:moveTo>
                <a:lnTo>
                  <a:pt x="351173" y="184135"/>
                </a:lnTo>
                <a:lnTo>
                  <a:pt x="351173" y="786777"/>
                </a:lnTo>
                <a:lnTo>
                  <a:pt x="211590" y="786777"/>
                </a:lnTo>
                <a:lnTo>
                  <a:pt x="211590" y="184135"/>
                </a:lnTo>
                <a:close/>
                <a:moveTo>
                  <a:pt x="2216" y="184135"/>
                </a:moveTo>
                <a:lnTo>
                  <a:pt x="141799" y="184135"/>
                </a:lnTo>
                <a:lnTo>
                  <a:pt x="141799" y="786777"/>
                </a:lnTo>
                <a:lnTo>
                  <a:pt x="2216" y="786777"/>
                </a:lnTo>
                <a:lnTo>
                  <a:pt x="2216" y="184135"/>
                </a:lnTo>
                <a:close/>
                <a:moveTo>
                  <a:pt x="8869" y="6654"/>
                </a:moveTo>
                <a:cubicBezTo>
                  <a:pt x="12980" y="2543"/>
                  <a:pt x="18660" y="0"/>
                  <a:pt x="24933" y="0"/>
                </a:cubicBezTo>
                <a:lnTo>
                  <a:pt x="328454" y="0"/>
                </a:lnTo>
                <a:cubicBezTo>
                  <a:pt x="341002" y="0"/>
                  <a:pt x="351172" y="10171"/>
                  <a:pt x="351173" y="22718"/>
                </a:cubicBezTo>
                <a:lnTo>
                  <a:pt x="351172" y="105485"/>
                </a:lnTo>
                <a:cubicBezTo>
                  <a:pt x="351172" y="118032"/>
                  <a:pt x="341001" y="128203"/>
                  <a:pt x="328454" y="128203"/>
                </a:cubicBezTo>
                <a:lnTo>
                  <a:pt x="24933" y="128203"/>
                </a:lnTo>
                <a:cubicBezTo>
                  <a:pt x="12386" y="128203"/>
                  <a:pt x="2215" y="118032"/>
                  <a:pt x="2215" y="105485"/>
                </a:cubicBezTo>
                <a:lnTo>
                  <a:pt x="2215" y="22718"/>
                </a:lnTo>
                <a:cubicBezTo>
                  <a:pt x="2215" y="16444"/>
                  <a:pt x="4758" y="10765"/>
                  <a:pt x="8869" y="6654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9" grpId="0"/>
      <p:bldP spid="6" grpId="0"/>
      <p:bldP spid="7" grpId="0"/>
      <p:bldP spid="8" grpId="0"/>
      <p:bldP spid="10" grpId="0"/>
      <p:bldP spid="11" grpId="0"/>
      <p:bldP spid="13" grpId="0" animBg="1"/>
      <p:bldP spid="14" grpId="0" animBg="1"/>
      <p:bldP spid="15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57296"/>
            <a:ext cx="4512424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Spring Cache</a:t>
            </a:r>
            <a:endParaRPr lang="en-US" altLang="zh-CN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66"/>
          <p:cNvSpPr txBox="1"/>
          <p:nvPr/>
        </p:nvSpPr>
        <p:spPr>
          <a:xfrm flipH="1">
            <a:off x="1414995" y="1545777"/>
            <a:ext cx="847864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@Cacheable (value=“”,  key =“”,  condition=“”,  unless=“”,  sync=true)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1414994" y="2488784"/>
            <a:ext cx="945895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(value=“”,  key =“”,  condition=“”, 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allEntries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beforeInvocation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true)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1414994" y="3431791"/>
            <a:ext cx="783432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CachePut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(value=“”,  key =“”,  condition=“”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unless=“”)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1414994" y="4205521"/>
            <a:ext cx="72682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@Caching(cacheable=@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Cachable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(...),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(...))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8434387" cy="1182647"/>
            <a:chOff x="738960" y="2514600"/>
            <a:chExt cx="8434387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2734447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谢谢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82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方正兰亭细黑_GBK_M</vt:lpstr>
      <vt:lpstr>Tahoma</vt:lpstr>
      <vt:lpstr>Calibri</vt:lpstr>
      <vt:lpstr>微软雅黑</vt:lpstr>
      <vt:lpstr>Open Sans</vt:lpstr>
      <vt:lpstr>等线 Light</vt:lpstr>
      <vt:lpstr>Arial Unicode MS</vt:lpstr>
      <vt:lpstr>等线</vt:lpstr>
      <vt:lpstr>Segoe Print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张汉生</cp:lastModifiedBy>
  <cp:revision>52</cp:revision>
  <dcterms:created xsi:type="dcterms:W3CDTF">2017-07-13T05:14:00Z</dcterms:created>
  <dcterms:modified xsi:type="dcterms:W3CDTF">2018-07-27T10:31:11Z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