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3" r:id="rId3"/>
    <p:sldId id="263" r:id="rId4"/>
    <p:sldId id="284" r:id="rId5"/>
    <p:sldId id="285" r:id="rId6"/>
    <p:sldId id="286" r:id="rId7"/>
    <p:sldId id="287" r:id="rId8"/>
    <p:sldId id="281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1433"/>
    <a:srgbClr val="425C8F"/>
    <a:srgbClr val="061C52"/>
    <a:srgbClr val="0F1221"/>
    <a:srgbClr val="050102"/>
    <a:srgbClr val="000000"/>
    <a:srgbClr val="B6C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72" y="10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E1B26-6A74-492D-B04F-94149A6AB4F8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E11CD-7E61-4104-986A-C7D1C4657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6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99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517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161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2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615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231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626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9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9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78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57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8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00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rgbClr val="331433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rgbClr val="331433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srgbClr val="331433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rgbClr val="331433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rgbClr val="331433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rgbClr val="331433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634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2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2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25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7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50102"/>
            </a:gs>
            <a:gs pos="0">
              <a:srgbClr val="331433"/>
            </a:gs>
            <a:gs pos="100000">
              <a:srgbClr val="061C5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598E-1133-4548-9FE0-915161A3608D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2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3266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43710" y="2303501"/>
            <a:ext cx="7857739" cy="1107996"/>
            <a:chOff x="738960" y="2589251"/>
            <a:chExt cx="7857739" cy="1107996"/>
          </a:xfrm>
        </p:grpSpPr>
        <p:sp>
          <p:nvSpPr>
            <p:cNvPr id="11" name="文本框 10"/>
            <p:cNvSpPr txBox="1"/>
            <p:nvPr/>
          </p:nvSpPr>
          <p:spPr>
            <a:xfrm>
              <a:off x="2157799" y="2589251"/>
              <a:ext cx="64389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b="1" spc="300" dirty="0" smtClean="0">
                  <a:gradFill flip="none" rotWithShape="1">
                    <a:gsLst>
                      <a:gs pos="60000">
                        <a:srgbClr val="B6C6DD"/>
                      </a:gs>
                      <a:gs pos="23000">
                        <a:schemeClr val="bg1"/>
                      </a:gs>
                      <a:gs pos="100000">
                        <a:srgbClr val="425C8F"/>
                      </a:gs>
                    </a:gsLst>
                    <a:lin ang="2700000" scaled="1"/>
                    <a:tileRect/>
                  </a:gradFill>
                  <a:latin typeface="+mj-ea"/>
                  <a:ea typeface="+mj-ea"/>
                  <a:cs typeface="方正兰亭细黑_GBK_M" panose="02010600010101010101" pitchFamily="2" charset="2"/>
                </a:rPr>
                <a:t>本地缓存</a:t>
              </a:r>
              <a:endParaRPr lang="zh-CN" altLang="en-US" sz="6600" b="1" spc="300" dirty="0">
                <a:gradFill flip="none" rotWithShape="1">
                  <a:gsLst>
                    <a:gs pos="60000">
                      <a:srgbClr val="B6C6DD"/>
                    </a:gs>
                    <a:gs pos="23000">
                      <a:schemeClr val="bg1"/>
                    </a:gs>
                    <a:gs pos="100000">
                      <a:srgbClr val="425C8F"/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方正兰亭细黑_GBK_M" panose="02010600010101010101" pitchFamily="2" charset="2"/>
              </a:endParaRPr>
            </a:p>
          </p:txBody>
        </p:sp>
        <p:cxnSp>
          <p:nvCxnSpPr>
            <p:cNvPr id="13" name="原创设计师QQ69613753    _4"/>
            <p:cNvCxnSpPr/>
            <p:nvPr/>
          </p:nvCxnSpPr>
          <p:spPr>
            <a:xfrm>
              <a:off x="738960" y="3697247"/>
              <a:ext cx="6598920" cy="0"/>
            </a:xfrm>
            <a:prstGeom prst="line">
              <a:avLst/>
            </a:prstGeom>
            <a:ln w="25400">
              <a:gradFill>
                <a:gsLst>
                  <a:gs pos="71000">
                    <a:srgbClr val="B6C6DD"/>
                  </a:gs>
                  <a:gs pos="0">
                    <a:schemeClr val="bg1">
                      <a:alpha val="0"/>
                    </a:schemeClr>
                  </a:gs>
                  <a:gs pos="100000">
                    <a:srgbClr val="425C8F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292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04791" y="1724137"/>
            <a:ext cx="5313630" cy="111017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zh-CN" altLang="en-US" sz="6600" b="0" dirty="0" smtClean="0">
                <a:effectLst/>
                <a:latin typeface="Calibri" panose="020F0502020204030204" pitchFamily="34" charset="0"/>
              </a:rPr>
              <a:t>    缓存</a:t>
            </a:r>
            <a:endParaRPr lang="en-US" altLang="ko-KR" sz="66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62855" y="3079262"/>
            <a:ext cx="2731069" cy="111017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zh-CN" altLang="en-US" sz="6600" b="0" dirty="0" smtClean="0">
                <a:effectLst/>
                <a:latin typeface="Calibri" panose="020F0502020204030204" pitchFamily="34" charset="0"/>
              </a:rPr>
              <a:t>是什么</a:t>
            </a:r>
            <a:endParaRPr lang="en-US" altLang="ko-KR" sz="66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015417" y="2279225"/>
            <a:ext cx="741405" cy="3156891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zh-CN" altLang="en-US" sz="19900" b="0" dirty="0" smtClean="0">
                <a:effectLst/>
                <a:latin typeface="Calibri" panose="020F0502020204030204" pitchFamily="34" charset="0"/>
              </a:rPr>
              <a:t>？</a:t>
            </a:r>
            <a:endParaRPr lang="en-US" altLang="ko-KR" sz="19900" b="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10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1083257" y="331006"/>
            <a:ext cx="7467600" cy="771623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  <a:scene3d>
              <a:camera prst="obliqueTopLeft"/>
              <a:lightRig rig="threePt" dir="t"/>
            </a:scene3d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zh-CN" altLang="en-US" b="0" dirty="0" smtClean="0">
                <a:effectLst/>
                <a:latin typeface="Calibri" panose="020F0502020204030204" pitchFamily="34" charset="0"/>
              </a:rPr>
              <a:t>缓存的</a:t>
            </a:r>
            <a:r>
              <a:rPr lang="zh-CN" altLang="en-US" b="0" dirty="0">
                <a:effectLst/>
                <a:latin typeface="Calibri" panose="020F0502020204030204" pitchFamily="34" charset="0"/>
              </a:rPr>
              <a:t>适用范围</a:t>
            </a:r>
            <a:endParaRPr lang="en-US" altLang="ko-KR" b="0" dirty="0">
              <a:effectLst/>
              <a:latin typeface="Calibri" panose="020F050202020403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57954" y="2040744"/>
            <a:ext cx="9311384" cy="2960936"/>
            <a:chOff x="722831" y="1462187"/>
            <a:chExt cx="7312626" cy="2325349"/>
          </a:xfrm>
        </p:grpSpPr>
        <p:grpSp>
          <p:nvGrpSpPr>
            <p:cNvPr id="7" name="组合 6"/>
            <p:cNvGrpSpPr/>
            <p:nvPr/>
          </p:nvGrpSpPr>
          <p:grpSpPr>
            <a:xfrm>
              <a:off x="722831" y="1462187"/>
              <a:ext cx="768157" cy="708592"/>
              <a:chOff x="764534" y="1625600"/>
              <a:chExt cx="1024209" cy="944788"/>
            </a:xfrm>
          </p:grpSpPr>
          <p:grpSp>
            <p:nvGrpSpPr>
              <p:cNvPr id="27" name="组合 26"/>
              <p:cNvGrpSpPr/>
              <p:nvPr/>
            </p:nvGrpSpPr>
            <p:grpSpPr>
              <a:xfrm rot="16200000">
                <a:off x="804245" y="1585889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9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3" dirty="0">
                    <a:ea typeface="微软雅黑" pitchFamily="34" charset="-122"/>
                  </a:endParaRPr>
                </a:p>
              </p:txBody>
            </p:sp>
            <p:sp>
              <p:nvSpPr>
                <p:cNvPr id="30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3" dirty="0">
                    <a:ea typeface="微软雅黑" pitchFamily="34" charset="-122"/>
                  </a:endParaRPr>
                </a:p>
              </p:txBody>
            </p:sp>
          </p:grpSp>
          <p:sp>
            <p:nvSpPr>
              <p:cNvPr id="28" name="文本框 7"/>
              <p:cNvSpPr txBox="1"/>
              <p:nvPr/>
            </p:nvSpPr>
            <p:spPr>
              <a:xfrm>
                <a:off x="1024649" y="1774826"/>
                <a:ext cx="479192" cy="677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700" dirty="0">
                    <a:solidFill>
                      <a:schemeClr val="bg1"/>
                    </a:solidFill>
                  </a:rPr>
                  <a:t>1</a:t>
                </a:r>
                <a:endParaRPr lang="zh-CN" altLang="en-US" sz="2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231945" y="2256957"/>
              <a:ext cx="768157" cy="708591"/>
              <a:chOff x="1443353" y="2685293"/>
              <a:chExt cx="1024209" cy="944788"/>
            </a:xfrm>
          </p:grpSpPr>
          <p:grpSp>
            <p:nvGrpSpPr>
              <p:cNvPr id="23" name="组合 22"/>
              <p:cNvGrpSpPr/>
              <p:nvPr/>
            </p:nvGrpSpPr>
            <p:grpSpPr>
              <a:xfrm rot="16200000">
                <a:off x="1483064" y="2645582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5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3" dirty="0">
                    <a:ea typeface="微软雅黑" pitchFamily="34" charset="-122"/>
                  </a:endParaRPr>
                </a:p>
              </p:txBody>
            </p:sp>
            <p:sp>
              <p:nvSpPr>
                <p:cNvPr id="26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3" dirty="0">
                    <a:ea typeface="微软雅黑" pitchFamily="34" charset="-122"/>
                  </a:endParaRPr>
                </a:p>
              </p:txBody>
            </p:sp>
          </p:grpSp>
          <p:sp>
            <p:nvSpPr>
              <p:cNvPr id="24" name="文本框 12"/>
              <p:cNvSpPr txBox="1"/>
              <p:nvPr/>
            </p:nvSpPr>
            <p:spPr>
              <a:xfrm>
                <a:off x="1734048" y="2845229"/>
                <a:ext cx="479192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700" dirty="0">
                    <a:solidFill>
                      <a:schemeClr val="bg1"/>
                    </a:solidFill>
                  </a:rPr>
                  <a:t>2</a:t>
                </a:r>
                <a:endParaRPr lang="zh-CN" altLang="en-US" sz="2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751691" y="3078944"/>
              <a:ext cx="768157" cy="708592"/>
              <a:chOff x="2136347" y="3781272"/>
              <a:chExt cx="1024209" cy="944788"/>
            </a:xfrm>
          </p:grpSpPr>
          <p:grpSp>
            <p:nvGrpSpPr>
              <p:cNvPr id="19" name="组合 18"/>
              <p:cNvGrpSpPr/>
              <p:nvPr/>
            </p:nvGrpSpPr>
            <p:grpSpPr>
              <a:xfrm rot="16200000">
                <a:off x="2176058" y="3741561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3" dirty="0">
                    <a:ea typeface="微软雅黑" pitchFamily="34" charset="-122"/>
                  </a:endParaRPr>
                </a:p>
              </p:txBody>
            </p:sp>
            <p:sp>
              <p:nvSpPr>
                <p:cNvPr id="22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3" dirty="0">
                    <a:ea typeface="微软雅黑" pitchFamily="34" charset="-122"/>
                  </a:endParaRPr>
                </a:p>
              </p:txBody>
            </p:sp>
          </p:grpSp>
          <p:sp>
            <p:nvSpPr>
              <p:cNvPr id="20" name="文本框 17"/>
              <p:cNvSpPr txBox="1"/>
              <p:nvPr/>
            </p:nvSpPr>
            <p:spPr>
              <a:xfrm>
                <a:off x="2439099" y="3930498"/>
                <a:ext cx="479192" cy="677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700" dirty="0">
                    <a:solidFill>
                      <a:schemeClr val="bg1"/>
                    </a:solidFill>
                  </a:rPr>
                  <a:t>3</a:t>
                </a:r>
                <a:endParaRPr lang="zh-CN" altLang="en-US" sz="27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TextBox 5"/>
            <p:cNvSpPr txBox="1"/>
            <p:nvPr/>
          </p:nvSpPr>
          <p:spPr>
            <a:xfrm>
              <a:off x="1641670" y="1578701"/>
              <a:ext cx="5411983" cy="410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更新频率低</a:t>
              </a:r>
              <a:endPara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5"/>
            <p:cNvSpPr txBox="1"/>
            <p:nvPr/>
          </p:nvSpPr>
          <p:spPr>
            <a:xfrm>
              <a:off x="2132572" y="2373216"/>
              <a:ext cx="5411983" cy="410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大小适中</a:t>
              </a:r>
              <a:endPara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5"/>
            <p:cNvSpPr txBox="1"/>
            <p:nvPr/>
          </p:nvSpPr>
          <p:spPr>
            <a:xfrm>
              <a:off x="2623474" y="3167731"/>
              <a:ext cx="5411983" cy="410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非关键性数据</a:t>
              </a:r>
              <a:endPara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5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7703443" y="1350628"/>
            <a:ext cx="3309492" cy="3537927"/>
            <a:chOff x="9614805" y="1575506"/>
            <a:chExt cx="1029944" cy="1029944"/>
          </a:xfrm>
          <a:gradFill flip="none" rotWithShape="1">
            <a:gsLst>
              <a:gs pos="0">
                <a:srgbClr val="425C8F"/>
              </a:gs>
              <a:gs pos="36000">
                <a:srgbClr val="425C8F"/>
              </a:gs>
              <a:gs pos="100000">
                <a:srgbClr val="061C52"/>
              </a:gs>
            </a:gsLst>
            <a:lin ang="18900000" scaled="1"/>
            <a:tileRect/>
          </a:gradFill>
        </p:grpSpPr>
        <p:sp>
          <p:nvSpPr>
            <p:cNvPr id="53" name="Freeform 22"/>
            <p:cNvSpPr>
              <a:spLocks noEditPoints="1"/>
            </p:cNvSpPr>
            <p:nvPr/>
          </p:nvSpPr>
          <p:spPr bwMode="auto">
            <a:xfrm>
              <a:off x="9889929" y="1575506"/>
              <a:ext cx="754820" cy="754820"/>
            </a:xfrm>
            <a:custGeom>
              <a:avLst/>
              <a:gdLst>
                <a:gd name="T0" fmla="*/ 44 w 63"/>
                <a:gd name="T1" fmla="*/ 7 h 63"/>
                <a:gd name="T2" fmla="*/ 26 w 63"/>
                <a:gd name="T3" fmla="*/ 18 h 63"/>
                <a:gd name="T4" fmla="*/ 2 w 63"/>
                <a:gd name="T5" fmla="*/ 41 h 63"/>
                <a:gd name="T6" fmla="*/ 2 w 63"/>
                <a:gd name="T7" fmla="*/ 49 h 63"/>
                <a:gd name="T8" fmla="*/ 14 w 63"/>
                <a:gd name="T9" fmla="*/ 61 h 63"/>
                <a:gd name="T10" fmla="*/ 22 w 63"/>
                <a:gd name="T11" fmla="*/ 61 h 63"/>
                <a:gd name="T12" fmla="*/ 45 w 63"/>
                <a:gd name="T13" fmla="*/ 37 h 63"/>
                <a:gd name="T14" fmla="*/ 56 w 63"/>
                <a:gd name="T15" fmla="*/ 19 h 63"/>
                <a:gd name="T16" fmla="*/ 63 w 63"/>
                <a:gd name="T17" fmla="*/ 0 h 63"/>
                <a:gd name="T18" fmla="*/ 44 w 63"/>
                <a:gd name="T19" fmla="*/ 7 h 63"/>
                <a:gd name="T20" fmla="*/ 43 w 63"/>
                <a:gd name="T21" fmla="*/ 31 h 63"/>
                <a:gd name="T22" fmla="*/ 32 w 63"/>
                <a:gd name="T23" fmla="*/ 31 h 63"/>
                <a:gd name="T24" fmla="*/ 32 w 63"/>
                <a:gd name="T25" fmla="*/ 20 h 63"/>
                <a:gd name="T26" fmla="*/ 43 w 63"/>
                <a:gd name="T27" fmla="*/ 20 h 63"/>
                <a:gd name="T28" fmla="*/ 43 w 63"/>
                <a:gd name="T2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63">
                  <a:moveTo>
                    <a:pt x="44" y="7"/>
                  </a:moveTo>
                  <a:cubicBezTo>
                    <a:pt x="38" y="9"/>
                    <a:pt x="30" y="14"/>
                    <a:pt x="26" y="18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0" y="43"/>
                    <a:pt x="0" y="47"/>
                    <a:pt x="2" y="49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6" y="63"/>
                    <a:pt x="20" y="63"/>
                    <a:pt x="22" y="6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9" y="33"/>
                    <a:pt x="55" y="25"/>
                    <a:pt x="56" y="19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44" y="7"/>
                  </a:lnTo>
                  <a:close/>
                  <a:moveTo>
                    <a:pt x="43" y="31"/>
                  </a:moveTo>
                  <a:cubicBezTo>
                    <a:pt x="40" y="35"/>
                    <a:pt x="35" y="35"/>
                    <a:pt x="32" y="31"/>
                  </a:cubicBezTo>
                  <a:cubicBezTo>
                    <a:pt x="28" y="28"/>
                    <a:pt x="28" y="23"/>
                    <a:pt x="32" y="20"/>
                  </a:cubicBezTo>
                  <a:cubicBezTo>
                    <a:pt x="35" y="17"/>
                    <a:pt x="40" y="17"/>
                    <a:pt x="43" y="20"/>
                  </a:cubicBezTo>
                  <a:cubicBezTo>
                    <a:pt x="47" y="23"/>
                    <a:pt x="47" y="28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4" name="Freeform 23"/>
            <p:cNvSpPr/>
            <p:nvPr/>
          </p:nvSpPr>
          <p:spPr bwMode="auto">
            <a:xfrm>
              <a:off x="9614805" y="1871791"/>
              <a:ext cx="345664" cy="310394"/>
            </a:xfrm>
            <a:custGeom>
              <a:avLst/>
              <a:gdLst>
                <a:gd name="T0" fmla="*/ 10 w 29"/>
                <a:gd name="T1" fmla="*/ 24 h 26"/>
                <a:gd name="T2" fmla="*/ 29 w 29"/>
                <a:gd name="T3" fmla="*/ 5 h 26"/>
                <a:gd name="T4" fmla="*/ 14 w 29"/>
                <a:gd name="T5" fmla="*/ 5 h 26"/>
                <a:gd name="T6" fmla="*/ 2 w 29"/>
                <a:gd name="T7" fmla="*/ 16 h 26"/>
                <a:gd name="T8" fmla="*/ 2 w 29"/>
                <a:gd name="T9" fmla="*/ 24 h 26"/>
                <a:gd name="T10" fmla="*/ 10 w 29"/>
                <a:gd name="T1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6">
                  <a:moveTo>
                    <a:pt x="10" y="24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5" y="0"/>
                    <a:pt x="18" y="0"/>
                    <a:pt x="14" y="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8"/>
                    <a:pt x="0" y="22"/>
                    <a:pt x="2" y="24"/>
                  </a:cubicBezTo>
                  <a:cubicBezTo>
                    <a:pt x="4" y="26"/>
                    <a:pt x="8" y="26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5" name="Freeform 24"/>
            <p:cNvSpPr/>
            <p:nvPr/>
          </p:nvSpPr>
          <p:spPr bwMode="auto">
            <a:xfrm>
              <a:off x="10031017" y="2259786"/>
              <a:ext cx="317446" cy="345664"/>
            </a:xfrm>
            <a:custGeom>
              <a:avLst/>
              <a:gdLst>
                <a:gd name="T0" fmla="*/ 2 w 26"/>
                <a:gd name="T1" fmla="*/ 19 h 29"/>
                <a:gd name="T2" fmla="*/ 2 w 26"/>
                <a:gd name="T3" fmla="*/ 27 h 29"/>
                <a:gd name="T4" fmla="*/ 10 w 26"/>
                <a:gd name="T5" fmla="*/ 27 h 29"/>
                <a:gd name="T6" fmla="*/ 22 w 26"/>
                <a:gd name="T7" fmla="*/ 15 h 29"/>
                <a:gd name="T8" fmla="*/ 22 w 26"/>
                <a:gd name="T9" fmla="*/ 0 h 29"/>
                <a:gd name="T10" fmla="*/ 2 w 26"/>
                <a:gd name="T1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9">
                  <a:moveTo>
                    <a:pt x="2" y="19"/>
                  </a:moveTo>
                  <a:cubicBezTo>
                    <a:pt x="0" y="21"/>
                    <a:pt x="0" y="25"/>
                    <a:pt x="2" y="27"/>
                  </a:cubicBezTo>
                  <a:cubicBezTo>
                    <a:pt x="4" y="29"/>
                    <a:pt x="8" y="29"/>
                    <a:pt x="10" y="27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6" y="11"/>
                    <a:pt x="26" y="4"/>
                    <a:pt x="22" y="0"/>
                  </a:cubicBezTo>
                  <a:lnTo>
                    <a:pt x="2" y="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6" name="Freeform 25"/>
            <p:cNvSpPr/>
            <p:nvPr/>
          </p:nvSpPr>
          <p:spPr bwMode="auto">
            <a:xfrm>
              <a:off x="9889929" y="2161024"/>
              <a:ext cx="169306" cy="169306"/>
            </a:xfrm>
            <a:custGeom>
              <a:avLst/>
              <a:gdLst>
                <a:gd name="T0" fmla="*/ 1 w 14"/>
                <a:gd name="T1" fmla="*/ 2 h 14"/>
                <a:gd name="T2" fmla="*/ 1 w 14"/>
                <a:gd name="T3" fmla="*/ 6 h 14"/>
                <a:gd name="T4" fmla="*/ 9 w 14"/>
                <a:gd name="T5" fmla="*/ 13 h 14"/>
                <a:gd name="T6" fmla="*/ 12 w 14"/>
                <a:gd name="T7" fmla="*/ 13 h 14"/>
                <a:gd name="T8" fmla="*/ 14 w 14"/>
                <a:gd name="T9" fmla="*/ 11 h 14"/>
                <a:gd name="T10" fmla="*/ 3 w 14"/>
                <a:gd name="T11" fmla="*/ 0 h 14"/>
                <a:gd name="T12" fmla="*/ 1 w 14"/>
                <a:gd name="T1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1" y="2"/>
                  </a:moveTo>
                  <a:cubicBezTo>
                    <a:pt x="0" y="3"/>
                    <a:pt x="0" y="4"/>
                    <a:pt x="1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Freeform 26"/>
            <p:cNvSpPr/>
            <p:nvPr/>
          </p:nvSpPr>
          <p:spPr bwMode="auto">
            <a:xfrm>
              <a:off x="9650079" y="2259786"/>
              <a:ext cx="338612" cy="331555"/>
            </a:xfrm>
            <a:custGeom>
              <a:avLst/>
              <a:gdLst>
                <a:gd name="T0" fmla="*/ 0 w 28"/>
                <a:gd name="T1" fmla="*/ 28 h 28"/>
                <a:gd name="T2" fmla="*/ 22 w 28"/>
                <a:gd name="T3" fmla="*/ 6 h 28"/>
                <a:gd name="T4" fmla="*/ 0 w 28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8">
                  <a:moveTo>
                    <a:pt x="0" y="28"/>
                  </a:moveTo>
                  <a:cubicBezTo>
                    <a:pt x="11" y="22"/>
                    <a:pt x="28" y="11"/>
                    <a:pt x="22" y="6"/>
                  </a:cubicBezTo>
                  <a:cubicBezTo>
                    <a:pt x="17" y="0"/>
                    <a:pt x="6" y="1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836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-557836" y="414378"/>
            <a:ext cx="7467600" cy="771623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  <a:scene3d>
              <a:camera prst="obliqueTopLeft"/>
              <a:lightRig rig="threePt" dir="t"/>
            </a:scene3d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zh-CN" altLang="en-US" b="0" dirty="0" smtClean="0">
                <a:effectLst/>
                <a:latin typeface="Calibri" panose="020F0502020204030204" pitchFamily="34" charset="0"/>
              </a:rPr>
              <a:t>缓存所面临的问题</a:t>
            </a:r>
            <a:endParaRPr lang="en-US" altLang="ko-KR" b="0" dirty="0">
              <a:effectLst/>
              <a:latin typeface="Calibri" panose="020F050202020403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59289" y="2100275"/>
            <a:ext cx="9311384" cy="2960936"/>
            <a:chOff x="722831" y="1462187"/>
            <a:chExt cx="7312626" cy="2325349"/>
          </a:xfrm>
        </p:grpSpPr>
        <p:grpSp>
          <p:nvGrpSpPr>
            <p:cNvPr id="8" name="组合 7"/>
            <p:cNvGrpSpPr/>
            <p:nvPr/>
          </p:nvGrpSpPr>
          <p:grpSpPr>
            <a:xfrm>
              <a:off x="722831" y="1462187"/>
              <a:ext cx="768157" cy="708592"/>
              <a:chOff x="764534" y="1625600"/>
              <a:chExt cx="1024209" cy="944788"/>
            </a:xfrm>
          </p:grpSpPr>
          <p:grpSp>
            <p:nvGrpSpPr>
              <p:cNvPr id="22" name="组合 21"/>
              <p:cNvGrpSpPr/>
              <p:nvPr/>
            </p:nvGrpSpPr>
            <p:grpSpPr>
              <a:xfrm rot="16200000">
                <a:off x="804245" y="1585889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4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3" dirty="0">
                    <a:ea typeface="微软雅黑" pitchFamily="34" charset="-122"/>
                  </a:endParaRPr>
                </a:p>
              </p:txBody>
            </p:sp>
            <p:sp>
              <p:nvSpPr>
                <p:cNvPr id="25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3" dirty="0">
                    <a:ea typeface="微软雅黑" pitchFamily="34" charset="-122"/>
                  </a:endParaRPr>
                </a:p>
              </p:txBody>
            </p:sp>
          </p:grpSp>
          <p:sp>
            <p:nvSpPr>
              <p:cNvPr id="23" name="文本框 7"/>
              <p:cNvSpPr txBox="1"/>
              <p:nvPr/>
            </p:nvSpPr>
            <p:spPr>
              <a:xfrm>
                <a:off x="1024649" y="1774826"/>
                <a:ext cx="479192" cy="677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700" dirty="0">
                    <a:solidFill>
                      <a:schemeClr val="bg1"/>
                    </a:solidFill>
                  </a:rPr>
                  <a:t>1</a:t>
                </a:r>
                <a:endParaRPr lang="zh-CN" altLang="en-US" sz="2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31945" y="2256957"/>
              <a:ext cx="768157" cy="708591"/>
              <a:chOff x="1443353" y="2685293"/>
              <a:chExt cx="1024209" cy="944788"/>
            </a:xfrm>
          </p:grpSpPr>
          <p:grpSp>
            <p:nvGrpSpPr>
              <p:cNvPr id="18" name="组合 17"/>
              <p:cNvGrpSpPr/>
              <p:nvPr/>
            </p:nvGrpSpPr>
            <p:grpSpPr>
              <a:xfrm rot="16200000">
                <a:off x="1483064" y="2645582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0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3" dirty="0">
                    <a:ea typeface="微软雅黑" pitchFamily="34" charset="-122"/>
                  </a:endParaRPr>
                </a:p>
              </p:txBody>
            </p:sp>
            <p:sp>
              <p:nvSpPr>
                <p:cNvPr id="21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3" dirty="0">
                    <a:ea typeface="微软雅黑" pitchFamily="34" charset="-122"/>
                  </a:endParaRPr>
                </a:p>
              </p:txBody>
            </p:sp>
          </p:grpSp>
          <p:sp>
            <p:nvSpPr>
              <p:cNvPr id="19" name="文本框 12"/>
              <p:cNvSpPr txBox="1"/>
              <p:nvPr/>
            </p:nvSpPr>
            <p:spPr>
              <a:xfrm>
                <a:off x="1734048" y="2845229"/>
                <a:ext cx="479192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700" dirty="0">
                    <a:solidFill>
                      <a:schemeClr val="bg1"/>
                    </a:solidFill>
                  </a:rPr>
                  <a:t>2</a:t>
                </a:r>
                <a:endParaRPr lang="zh-CN" altLang="en-US" sz="2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751691" y="3078944"/>
              <a:ext cx="768157" cy="708592"/>
              <a:chOff x="2136347" y="3781272"/>
              <a:chExt cx="1024209" cy="944788"/>
            </a:xfrm>
          </p:grpSpPr>
          <p:grpSp>
            <p:nvGrpSpPr>
              <p:cNvPr id="14" name="组合 13"/>
              <p:cNvGrpSpPr/>
              <p:nvPr/>
            </p:nvGrpSpPr>
            <p:grpSpPr>
              <a:xfrm rot="16200000">
                <a:off x="2176058" y="3741561"/>
                <a:ext cx="944788" cy="1024209"/>
                <a:chOff x="764788" y="1059582"/>
                <a:chExt cx="1558144" cy="1689124"/>
              </a:xfrm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6" name="椭圆 8"/>
                <p:cNvSpPr/>
                <p:nvPr/>
              </p:nvSpPr>
              <p:spPr>
                <a:xfrm>
                  <a:off x="834850" y="1135533"/>
                  <a:ext cx="1418020" cy="153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solidFill>
                  <a:schemeClr val="bg1">
                    <a:alpha val="30000"/>
                  </a:schemeClr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3" dirty="0">
                    <a:ea typeface="微软雅黑" pitchFamily="34" charset="-122"/>
                  </a:endParaRPr>
                </a:p>
              </p:txBody>
            </p:sp>
            <p:sp>
              <p:nvSpPr>
                <p:cNvPr id="17" name="椭圆 8"/>
                <p:cNvSpPr/>
                <p:nvPr/>
              </p:nvSpPr>
              <p:spPr>
                <a:xfrm>
                  <a:off x="764788" y="1059582"/>
                  <a:ext cx="1558144" cy="168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1405101">
                      <a:moveTo>
                        <a:pt x="648072" y="0"/>
                      </a:moveTo>
                      <a:cubicBezTo>
                        <a:pt x="1005992" y="0"/>
                        <a:pt x="1296144" y="290152"/>
                        <a:pt x="1296144" y="648072"/>
                      </a:cubicBezTo>
                      <a:cubicBezTo>
                        <a:pt x="1296144" y="970275"/>
                        <a:pt x="1061011" y="1237560"/>
                        <a:pt x="752636" y="1285603"/>
                      </a:cubicBezTo>
                      <a:lnTo>
                        <a:pt x="648072" y="1405101"/>
                      </a:lnTo>
                      <a:lnTo>
                        <a:pt x="543508" y="1285603"/>
                      </a:lnTo>
                      <a:cubicBezTo>
                        <a:pt x="235133" y="1237560"/>
                        <a:pt x="0" y="970275"/>
                        <a:pt x="0" y="648072"/>
                      </a:cubicBezTo>
                      <a:cubicBezTo>
                        <a:pt x="0" y="290152"/>
                        <a:pt x="290152" y="0"/>
                        <a:pt x="648072" y="0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013" dirty="0">
                    <a:ea typeface="微软雅黑" pitchFamily="34" charset="-122"/>
                  </a:endParaRPr>
                </a:p>
              </p:txBody>
            </p:sp>
          </p:grpSp>
          <p:sp>
            <p:nvSpPr>
              <p:cNvPr id="15" name="文本框 17"/>
              <p:cNvSpPr txBox="1"/>
              <p:nvPr/>
            </p:nvSpPr>
            <p:spPr>
              <a:xfrm>
                <a:off x="2439099" y="3930498"/>
                <a:ext cx="479192" cy="677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700" dirty="0">
                    <a:solidFill>
                      <a:schemeClr val="bg1"/>
                    </a:solidFill>
                  </a:rPr>
                  <a:t>3</a:t>
                </a:r>
                <a:endParaRPr lang="zh-CN" altLang="en-US" sz="27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TextBox 5"/>
            <p:cNvSpPr txBox="1"/>
            <p:nvPr/>
          </p:nvSpPr>
          <p:spPr>
            <a:xfrm>
              <a:off x="1641670" y="1578701"/>
              <a:ext cx="5411983" cy="410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缓存穿透</a:t>
              </a:r>
              <a:endPara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5"/>
            <p:cNvSpPr txBox="1"/>
            <p:nvPr/>
          </p:nvSpPr>
          <p:spPr>
            <a:xfrm>
              <a:off x="2132572" y="2373216"/>
              <a:ext cx="5411983" cy="410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缓存并发</a:t>
              </a:r>
              <a:endPara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5"/>
            <p:cNvSpPr txBox="1"/>
            <p:nvPr/>
          </p:nvSpPr>
          <p:spPr>
            <a:xfrm>
              <a:off x="2623474" y="3167731"/>
              <a:ext cx="5411983" cy="410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缓存失效</a:t>
              </a:r>
              <a:endPara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7703443" y="1350628"/>
            <a:ext cx="3309492" cy="3537927"/>
            <a:chOff x="9614805" y="1575506"/>
            <a:chExt cx="1029944" cy="1029944"/>
          </a:xfrm>
          <a:gradFill flip="none" rotWithShape="1">
            <a:gsLst>
              <a:gs pos="0">
                <a:srgbClr val="425C8F"/>
              </a:gs>
              <a:gs pos="36000">
                <a:srgbClr val="425C8F"/>
              </a:gs>
              <a:gs pos="100000">
                <a:srgbClr val="061C52"/>
              </a:gs>
            </a:gsLst>
            <a:lin ang="18900000" scaled="1"/>
            <a:tileRect/>
          </a:gradFill>
        </p:grpSpPr>
        <p:sp>
          <p:nvSpPr>
            <p:cNvPr id="27" name="Freeform 22"/>
            <p:cNvSpPr>
              <a:spLocks noEditPoints="1"/>
            </p:cNvSpPr>
            <p:nvPr/>
          </p:nvSpPr>
          <p:spPr bwMode="auto">
            <a:xfrm>
              <a:off x="9889929" y="1575506"/>
              <a:ext cx="754820" cy="754820"/>
            </a:xfrm>
            <a:custGeom>
              <a:avLst/>
              <a:gdLst>
                <a:gd name="T0" fmla="*/ 44 w 63"/>
                <a:gd name="T1" fmla="*/ 7 h 63"/>
                <a:gd name="T2" fmla="*/ 26 w 63"/>
                <a:gd name="T3" fmla="*/ 18 h 63"/>
                <a:gd name="T4" fmla="*/ 2 w 63"/>
                <a:gd name="T5" fmla="*/ 41 h 63"/>
                <a:gd name="T6" fmla="*/ 2 w 63"/>
                <a:gd name="T7" fmla="*/ 49 h 63"/>
                <a:gd name="T8" fmla="*/ 14 w 63"/>
                <a:gd name="T9" fmla="*/ 61 h 63"/>
                <a:gd name="T10" fmla="*/ 22 w 63"/>
                <a:gd name="T11" fmla="*/ 61 h 63"/>
                <a:gd name="T12" fmla="*/ 45 w 63"/>
                <a:gd name="T13" fmla="*/ 37 h 63"/>
                <a:gd name="T14" fmla="*/ 56 w 63"/>
                <a:gd name="T15" fmla="*/ 19 h 63"/>
                <a:gd name="T16" fmla="*/ 63 w 63"/>
                <a:gd name="T17" fmla="*/ 0 h 63"/>
                <a:gd name="T18" fmla="*/ 44 w 63"/>
                <a:gd name="T19" fmla="*/ 7 h 63"/>
                <a:gd name="T20" fmla="*/ 43 w 63"/>
                <a:gd name="T21" fmla="*/ 31 h 63"/>
                <a:gd name="T22" fmla="*/ 32 w 63"/>
                <a:gd name="T23" fmla="*/ 31 h 63"/>
                <a:gd name="T24" fmla="*/ 32 w 63"/>
                <a:gd name="T25" fmla="*/ 20 h 63"/>
                <a:gd name="T26" fmla="*/ 43 w 63"/>
                <a:gd name="T27" fmla="*/ 20 h 63"/>
                <a:gd name="T28" fmla="*/ 43 w 63"/>
                <a:gd name="T2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63">
                  <a:moveTo>
                    <a:pt x="44" y="7"/>
                  </a:moveTo>
                  <a:cubicBezTo>
                    <a:pt x="38" y="9"/>
                    <a:pt x="30" y="14"/>
                    <a:pt x="26" y="18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0" y="43"/>
                    <a:pt x="0" y="47"/>
                    <a:pt x="2" y="49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6" y="63"/>
                    <a:pt x="20" y="63"/>
                    <a:pt x="22" y="6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9" y="33"/>
                    <a:pt x="55" y="25"/>
                    <a:pt x="56" y="19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44" y="7"/>
                  </a:lnTo>
                  <a:close/>
                  <a:moveTo>
                    <a:pt x="43" y="31"/>
                  </a:moveTo>
                  <a:cubicBezTo>
                    <a:pt x="40" y="35"/>
                    <a:pt x="35" y="35"/>
                    <a:pt x="32" y="31"/>
                  </a:cubicBezTo>
                  <a:cubicBezTo>
                    <a:pt x="28" y="28"/>
                    <a:pt x="28" y="23"/>
                    <a:pt x="32" y="20"/>
                  </a:cubicBezTo>
                  <a:cubicBezTo>
                    <a:pt x="35" y="17"/>
                    <a:pt x="40" y="17"/>
                    <a:pt x="43" y="20"/>
                  </a:cubicBezTo>
                  <a:cubicBezTo>
                    <a:pt x="47" y="23"/>
                    <a:pt x="47" y="28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Freeform 23"/>
            <p:cNvSpPr/>
            <p:nvPr/>
          </p:nvSpPr>
          <p:spPr bwMode="auto">
            <a:xfrm>
              <a:off x="9614805" y="1871791"/>
              <a:ext cx="345664" cy="310394"/>
            </a:xfrm>
            <a:custGeom>
              <a:avLst/>
              <a:gdLst>
                <a:gd name="T0" fmla="*/ 10 w 29"/>
                <a:gd name="T1" fmla="*/ 24 h 26"/>
                <a:gd name="T2" fmla="*/ 29 w 29"/>
                <a:gd name="T3" fmla="*/ 5 h 26"/>
                <a:gd name="T4" fmla="*/ 14 w 29"/>
                <a:gd name="T5" fmla="*/ 5 h 26"/>
                <a:gd name="T6" fmla="*/ 2 w 29"/>
                <a:gd name="T7" fmla="*/ 16 h 26"/>
                <a:gd name="T8" fmla="*/ 2 w 29"/>
                <a:gd name="T9" fmla="*/ 24 h 26"/>
                <a:gd name="T10" fmla="*/ 10 w 29"/>
                <a:gd name="T1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6">
                  <a:moveTo>
                    <a:pt x="10" y="24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5" y="0"/>
                    <a:pt x="18" y="0"/>
                    <a:pt x="14" y="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8"/>
                    <a:pt x="0" y="22"/>
                    <a:pt x="2" y="24"/>
                  </a:cubicBezTo>
                  <a:cubicBezTo>
                    <a:pt x="4" y="26"/>
                    <a:pt x="8" y="26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Freeform 24"/>
            <p:cNvSpPr/>
            <p:nvPr/>
          </p:nvSpPr>
          <p:spPr bwMode="auto">
            <a:xfrm>
              <a:off x="10031017" y="2259786"/>
              <a:ext cx="317446" cy="345664"/>
            </a:xfrm>
            <a:custGeom>
              <a:avLst/>
              <a:gdLst>
                <a:gd name="T0" fmla="*/ 2 w 26"/>
                <a:gd name="T1" fmla="*/ 19 h 29"/>
                <a:gd name="T2" fmla="*/ 2 w 26"/>
                <a:gd name="T3" fmla="*/ 27 h 29"/>
                <a:gd name="T4" fmla="*/ 10 w 26"/>
                <a:gd name="T5" fmla="*/ 27 h 29"/>
                <a:gd name="T6" fmla="*/ 22 w 26"/>
                <a:gd name="T7" fmla="*/ 15 h 29"/>
                <a:gd name="T8" fmla="*/ 22 w 26"/>
                <a:gd name="T9" fmla="*/ 0 h 29"/>
                <a:gd name="T10" fmla="*/ 2 w 26"/>
                <a:gd name="T1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9">
                  <a:moveTo>
                    <a:pt x="2" y="19"/>
                  </a:moveTo>
                  <a:cubicBezTo>
                    <a:pt x="0" y="21"/>
                    <a:pt x="0" y="25"/>
                    <a:pt x="2" y="27"/>
                  </a:cubicBezTo>
                  <a:cubicBezTo>
                    <a:pt x="4" y="29"/>
                    <a:pt x="8" y="29"/>
                    <a:pt x="10" y="27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6" y="11"/>
                    <a:pt x="26" y="4"/>
                    <a:pt x="22" y="0"/>
                  </a:cubicBezTo>
                  <a:lnTo>
                    <a:pt x="2" y="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Freeform 25"/>
            <p:cNvSpPr/>
            <p:nvPr/>
          </p:nvSpPr>
          <p:spPr bwMode="auto">
            <a:xfrm>
              <a:off x="9889929" y="2161024"/>
              <a:ext cx="169306" cy="169306"/>
            </a:xfrm>
            <a:custGeom>
              <a:avLst/>
              <a:gdLst>
                <a:gd name="T0" fmla="*/ 1 w 14"/>
                <a:gd name="T1" fmla="*/ 2 h 14"/>
                <a:gd name="T2" fmla="*/ 1 w 14"/>
                <a:gd name="T3" fmla="*/ 6 h 14"/>
                <a:gd name="T4" fmla="*/ 9 w 14"/>
                <a:gd name="T5" fmla="*/ 13 h 14"/>
                <a:gd name="T6" fmla="*/ 12 w 14"/>
                <a:gd name="T7" fmla="*/ 13 h 14"/>
                <a:gd name="T8" fmla="*/ 14 w 14"/>
                <a:gd name="T9" fmla="*/ 11 h 14"/>
                <a:gd name="T10" fmla="*/ 3 w 14"/>
                <a:gd name="T11" fmla="*/ 0 h 14"/>
                <a:gd name="T12" fmla="*/ 1 w 14"/>
                <a:gd name="T1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1" y="2"/>
                  </a:moveTo>
                  <a:cubicBezTo>
                    <a:pt x="0" y="3"/>
                    <a:pt x="0" y="4"/>
                    <a:pt x="1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Freeform 26"/>
            <p:cNvSpPr/>
            <p:nvPr/>
          </p:nvSpPr>
          <p:spPr bwMode="auto">
            <a:xfrm>
              <a:off x="9650079" y="2259786"/>
              <a:ext cx="338612" cy="331555"/>
            </a:xfrm>
            <a:custGeom>
              <a:avLst/>
              <a:gdLst>
                <a:gd name="T0" fmla="*/ 0 w 28"/>
                <a:gd name="T1" fmla="*/ 28 h 28"/>
                <a:gd name="T2" fmla="*/ 22 w 28"/>
                <a:gd name="T3" fmla="*/ 6 h 28"/>
                <a:gd name="T4" fmla="*/ 0 w 28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8">
                  <a:moveTo>
                    <a:pt x="0" y="28"/>
                  </a:moveTo>
                  <a:cubicBezTo>
                    <a:pt x="11" y="22"/>
                    <a:pt x="28" y="11"/>
                    <a:pt x="22" y="6"/>
                  </a:cubicBezTo>
                  <a:cubicBezTo>
                    <a:pt x="17" y="0"/>
                    <a:pt x="6" y="1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006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19"/>
          <p:cNvSpPr txBox="1"/>
          <p:nvPr/>
        </p:nvSpPr>
        <p:spPr>
          <a:xfrm flipH="1">
            <a:off x="5631738" y="3502801"/>
            <a:ext cx="3558665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36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线程安全</a:t>
            </a:r>
            <a:endParaRPr lang="en-US" altLang="ko-KR" sz="36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TextBox 66"/>
          <p:cNvSpPr txBox="1"/>
          <p:nvPr/>
        </p:nvSpPr>
        <p:spPr>
          <a:xfrm flipH="1">
            <a:off x="6473551" y="1870441"/>
            <a:ext cx="233368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36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简单</a:t>
            </a:r>
            <a:endParaRPr lang="en-US" altLang="ko-KR" sz="36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66"/>
          <p:cNvSpPr txBox="1"/>
          <p:nvPr/>
        </p:nvSpPr>
        <p:spPr>
          <a:xfrm flipH="1">
            <a:off x="8463775" y="2455216"/>
            <a:ext cx="3484718" cy="646331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36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功能强大</a:t>
            </a:r>
            <a:endParaRPr lang="en-US" altLang="ko-KR" sz="36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6"/>
          <p:cNvSpPr txBox="1"/>
          <p:nvPr/>
        </p:nvSpPr>
        <p:spPr>
          <a:xfrm flipH="1">
            <a:off x="7127733" y="4676641"/>
            <a:ext cx="584444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36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无清理</a:t>
            </a:r>
            <a:r>
              <a:rPr lang="zh-CN" altLang="en-US" sz="360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线程</a:t>
            </a:r>
            <a:endParaRPr lang="en-US" altLang="ko-KR" sz="36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原创设计师QQ69613753    _1"/>
          <p:cNvGrpSpPr/>
          <p:nvPr/>
        </p:nvGrpSpPr>
        <p:grpSpPr>
          <a:xfrm>
            <a:off x="1066036" y="982769"/>
            <a:ext cx="4551532" cy="4911330"/>
            <a:chOff x="1128878" y="910350"/>
            <a:chExt cx="4079272" cy="4401738"/>
          </a:xfrm>
        </p:grpSpPr>
        <p:sp>
          <p:nvSpPr>
            <p:cNvPr id="9" name="椭圆 8"/>
            <p:cNvSpPr/>
            <p:nvPr/>
          </p:nvSpPr>
          <p:spPr>
            <a:xfrm>
              <a:off x="1646537" y="1471617"/>
              <a:ext cx="3561613" cy="3561613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8878" y="910350"/>
              <a:ext cx="1824106" cy="1824106"/>
            </a:xfrm>
            <a:prstGeom prst="ellipse">
              <a:avLst/>
            </a:prstGeom>
            <a:solidFill>
              <a:schemeClr val="bg1">
                <a:alpha val="22000"/>
              </a:schemeClr>
            </a:solidFill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3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894974" y="1256027"/>
              <a:ext cx="575226" cy="575226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159786" y="2978139"/>
              <a:ext cx="1093186" cy="10931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867862" y="4191999"/>
              <a:ext cx="1093186" cy="1093186"/>
            </a:xfrm>
            <a:prstGeom prst="ellipse">
              <a:avLst/>
            </a:prstGeom>
            <a:gradFill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9600000" scaled="0"/>
            </a:gradFill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451373" y="4895599"/>
              <a:ext cx="416489" cy="416489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722176" y="2442897"/>
              <a:ext cx="416489" cy="416489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9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16" name="Group 4"/>
            <p:cNvGrpSpPr>
              <a:grpSpLocks noChangeAspect="1"/>
            </p:cNvGrpSpPr>
            <p:nvPr/>
          </p:nvGrpSpPr>
          <p:grpSpPr bwMode="auto">
            <a:xfrm>
              <a:off x="2693989" y="2614613"/>
              <a:ext cx="1506538" cy="1343025"/>
              <a:chOff x="1745" y="2115"/>
              <a:chExt cx="949" cy="846"/>
            </a:xfrm>
          </p:grpSpPr>
          <p:sp>
            <p:nvSpPr>
              <p:cNvPr id="1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753" y="2115"/>
                <a:ext cx="934" cy="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" name="Freeform 5"/>
              <p:cNvSpPr>
                <a:spLocks noEditPoints="1"/>
              </p:cNvSpPr>
              <p:nvPr/>
            </p:nvSpPr>
            <p:spPr bwMode="auto">
              <a:xfrm>
                <a:off x="1745" y="2122"/>
                <a:ext cx="949" cy="839"/>
              </a:xfrm>
              <a:custGeom>
                <a:avLst/>
                <a:gdLst>
                  <a:gd name="T0" fmla="*/ 101 w 128"/>
                  <a:gd name="T1" fmla="*/ 35 h 113"/>
                  <a:gd name="T2" fmla="*/ 104 w 128"/>
                  <a:gd name="T3" fmla="*/ 14 h 113"/>
                  <a:gd name="T4" fmla="*/ 97 w 128"/>
                  <a:gd name="T5" fmla="*/ 2 h 113"/>
                  <a:gd name="T6" fmla="*/ 63 w 128"/>
                  <a:gd name="T7" fmla="*/ 15 h 113"/>
                  <a:gd name="T8" fmla="*/ 36 w 128"/>
                  <a:gd name="T9" fmla="*/ 1 h 113"/>
                  <a:gd name="T10" fmla="*/ 23 w 128"/>
                  <a:gd name="T11" fmla="*/ 30 h 113"/>
                  <a:gd name="T12" fmla="*/ 19 w 128"/>
                  <a:gd name="T13" fmla="*/ 37 h 113"/>
                  <a:gd name="T14" fmla="*/ 19 w 128"/>
                  <a:gd name="T15" fmla="*/ 76 h 113"/>
                  <a:gd name="T16" fmla="*/ 24 w 128"/>
                  <a:gd name="T17" fmla="*/ 84 h 113"/>
                  <a:gd name="T18" fmla="*/ 37 w 128"/>
                  <a:gd name="T19" fmla="*/ 113 h 113"/>
                  <a:gd name="T20" fmla="*/ 67 w 128"/>
                  <a:gd name="T21" fmla="*/ 100 h 113"/>
                  <a:gd name="T22" fmla="*/ 99 w 128"/>
                  <a:gd name="T23" fmla="*/ 110 h 113"/>
                  <a:gd name="T24" fmla="*/ 102 w 128"/>
                  <a:gd name="T25" fmla="*/ 77 h 113"/>
                  <a:gd name="T26" fmla="*/ 128 w 128"/>
                  <a:gd name="T27" fmla="*/ 56 h 113"/>
                  <a:gd name="T28" fmla="*/ 90 w 128"/>
                  <a:gd name="T29" fmla="*/ 5 h 113"/>
                  <a:gd name="T30" fmla="*/ 89 w 128"/>
                  <a:gd name="T31" fmla="*/ 10 h 113"/>
                  <a:gd name="T32" fmla="*/ 99 w 128"/>
                  <a:gd name="T33" fmla="*/ 17 h 113"/>
                  <a:gd name="T34" fmla="*/ 97 w 128"/>
                  <a:gd name="T35" fmla="*/ 34 h 113"/>
                  <a:gd name="T36" fmla="*/ 66 w 128"/>
                  <a:gd name="T37" fmla="*/ 18 h 113"/>
                  <a:gd name="T38" fmla="*/ 36 w 128"/>
                  <a:gd name="T39" fmla="*/ 62 h 113"/>
                  <a:gd name="T40" fmla="*/ 46 w 128"/>
                  <a:gd name="T41" fmla="*/ 77 h 113"/>
                  <a:gd name="T42" fmla="*/ 36 w 128"/>
                  <a:gd name="T43" fmla="*/ 62 h 113"/>
                  <a:gd name="T44" fmla="*/ 31 w 128"/>
                  <a:gd name="T45" fmla="*/ 39 h 113"/>
                  <a:gd name="T46" fmla="*/ 41 w 128"/>
                  <a:gd name="T47" fmla="*/ 43 h 113"/>
                  <a:gd name="T48" fmla="*/ 46 w 128"/>
                  <a:gd name="T49" fmla="*/ 68 h 113"/>
                  <a:gd name="T50" fmla="*/ 45 w 128"/>
                  <a:gd name="T51" fmla="*/ 45 h 113"/>
                  <a:gd name="T52" fmla="*/ 64 w 128"/>
                  <a:gd name="T53" fmla="*/ 35 h 113"/>
                  <a:gd name="T54" fmla="*/ 75 w 128"/>
                  <a:gd name="T55" fmla="*/ 35 h 113"/>
                  <a:gd name="T56" fmla="*/ 88 w 128"/>
                  <a:gd name="T57" fmla="*/ 56 h 113"/>
                  <a:gd name="T58" fmla="*/ 75 w 128"/>
                  <a:gd name="T59" fmla="*/ 77 h 113"/>
                  <a:gd name="T60" fmla="*/ 63 w 128"/>
                  <a:gd name="T61" fmla="*/ 78 h 113"/>
                  <a:gd name="T62" fmla="*/ 46 w 128"/>
                  <a:gd name="T63" fmla="*/ 68 h 113"/>
                  <a:gd name="T64" fmla="*/ 91 w 128"/>
                  <a:gd name="T65" fmla="*/ 61 h 113"/>
                  <a:gd name="T66" fmla="*/ 82 w 128"/>
                  <a:gd name="T67" fmla="*/ 77 h 113"/>
                  <a:gd name="T68" fmla="*/ 91 w 128"/>
                  <a:gd name="T69" fmla="*/ 51 h 113"/>
                  <a:gd name="T70" fmla="*/ 81 w 128"/>
                  <a:gd name="T71" fmla="*/ 36 h 113"/>
                  <a:gd name="T72" fmla="*/ 91 w 128"/>
                  <a:gd name="T73" fmla="*/ 51 h 113"/>
                  <a:gd name="T74" fmla="*/ 71 w 128"/>
                  <a:gd name="T75" fmla="*/ 30 h 113"/>
                  <a:gd name="T76" fmla="*/ 64 w 128"/>
                  <a:gd name="T77" fmla="*/ 30 h 113"/>
                  <a:gd name="T78" fmla="*/ 63 w 128"/>
                  <a:gd name="T79" fmla="*/ 22 h 113"/>
                  <a:gd name="T80" fmla="*/ 36 w 128"/>
                  <a:gd name="T81" fmla="*/ 5 h 113"/>
                  <a:gd name="T82" fmla="*/ 49 w 128"/>
                  <a:gd name="T83" fmla="*/ 31 h 113"/>
                  <a:gd name="T84" fmla="*/ 28 w 128"/>
                  <a:gd name="T85" fmla="*/ 29 h 113"/>
                  <a:gd name="T86" fmla="*/ 4 w 128"/>
                  <a:gd name="T87" fmla="*/ 57 h 113"/>
                  <a:gd name="T88" fmla="*/ 26 w 128"/>
                  <a:gd name="T89" fmla="*/ 40 h 113"/>
                  <a:gd name="T90" fmla="*/ 27 w 128"/>
                  <a:gd name="T91" fmla="*/ 73 h 113"/>
                  <a:gd name="T92" fmla="*/ 37 w 128"/>
                  <a:gd name="T93" fmla="*/ 108 h 113"/>
                  <a:gd name="T94" fmla="*/ 29 w 128"/>
                  <a:gd name="T95" fmla="*/ 85 h 113"/>
                  <a:gd name="T96" fmla="*/ 50 w 128"/>
                  <a:gd name="T97" fmla="*/ 82 h 113"/>
                  <a:gd name="T98" fmla="*/ 37 w 128"/>
                  <a:gd name="T99" fmla="*/ 108 h 113"/>
                  <a:gd name="T100" fmla="*/ 56 w 128"/>
                  <a:gd name="T101" fmla="*/ 82 h 113"/>
                  <a:gd name="T102" fmla="*/ 64 w 128"/>
                  <a:gd name="T103" fmla="*/ 83 h 113"/>
                  <a:gd name="T104" fmla="*/ 64 w 128"/>
                  <a:gd name="T105" fmla="*/ 91 h 113"/>
                  <a:gd name="T106" fmla="*/ 91 w 128"/>
                  <a:gd name="T107" fmla="*/ 107 h 113"/>
                  <a:gd name="T108" fmla="*/ 78 w 128"/>
                  <a:gd name="T109" fmla="*/ 82 h 113"/>
                  <a:gd name="T110" fmla="*/ 99 w 128"/>
                  <a:gd name="T111" fmla="*/ 84 h 113"/>
                  <a:gd name="T112" fmla="*/ 106 w 128"/>
                  <a:gd name="T113" fmla="*/ 71 h 113"/>
                  <a:gd name="T114" fmla="*/ 94 w 128"/>
                  <a:gd name="T115" fmla="*/ 56 h 113"/>
                  <a:gd name="T116" fmla="*/ 123 w 128"/>
                  <a:gd name="T117" fmla="*/ 56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13">
                    <a:moveTo>
                      <a:pt x="108" y="37"/>
                    </a:moveTo>
                    <a:cubicBezTo>
                      <a:pt x="106" y="36"/>
                      <a:pt x="104" y="36"/>
                      <a:pt x="101" y="35"/>
                    </a:cubicBezTo>
                    <a:cubicBezTo>
                      <a:pt x="102" y="33"/>
                      <a:pt x="103" y="30"/>
                      <a:pt x="103" y="28"/>
                    </a:cubicBezTo>
                    <a:cubicBezTo>
                      <a:pt x="104" y="23"/>
                      <a:pt x="104" y="18"/>
                      <a:pt x="104" y="14"/>
                    </a:cubicBezTo>
                    <a:cubicBezTo>
                      <a:pt x="104" y="12"/>
                      <a:pt x="105" y="11"/>
                      <a:pt x="105" y="10"/>
                    </a:cubicBezTo>
                    <a:cubicBezTo>
                      <a:pt x="105" y="5"/>
                      <a:pt x="101" y="2"/>
                      <a:pt x="97" y="2"/>
                    </a:cubicBezTo>
                    <a:cubicBezTo>
                      <a:pt x="95" y="0"/>
                      <a:pt x="93" y="0"/>
                      <a:pt x="90" y="0"/>
                    </a:cubicBezTo>
                    <a:cubicBezTo>
                      <a:pt x="82" y="0"/>
                      <a:pt x="73" y="5"/>
                      <a:pt x="63" y="15"/>
                    </a:cubicBezTo>
                    <a:cubicBezTo>
                      <a:pt x="62" y="14"/>
                      <a:pt x="61" y="13"/>
                      <a:pt x="60" y="12"/>
                    </a:cubicBezTo>
                    <a:cubicBezTo>
                      <a:pt x="51" y="5"/>
                      <a:pt x="43" y="1"/>
                      <a:pt x="36" y="1"/>
                    </a:cubicBezTo>
                    <a:cubicBezTo>
                      <a:pt x="33" y="1"/>
                      <a:pt x="31" y="1"/>
                      <a:pt x="29" y="3"/>
                    </a:cubicBezTo>
                    <a:cubicBezTo>
                      <a:pt x="22" y="7"/>
                      <a:pt x="21" y="16"/>
                      <a:pt x="23" y="30"/>
                    </a:cubicBezTo>
                    <a:cubicBezTo>
                      <a:pt x="24" y="31"/>
                      <a:pt x="24" y="33"/>
                      <a:pt x="25" y="35"/>
                    </a:cubicBezTo>
                    <a:cubicBezTo>
                      <a:pt x="23" y="36"/>
                      <a:pt x="21" y="37"/>
                      <a:pt x="19" y="37"/>
                    </a:cubicBezTo>
                    <a:cubicBezTo>
                      <a:pt x="6" y="42"/>
                      <a:pt x="0" y="49"/>
                      <a:pt x="0" y="57"/>
                    </a:cubicBezTo>
                    <a:cubicBezTo>
                      <a:pt x="0" y="64"/>
                      <a:pt x="7" y="71"/>
                      <a:pt x="19" y="76"/>
                    </a:cubicBezTo>
                    <a:cubicBezTo>
                      <a:pt x="21" y="76"/>
                      <a:pt x="23" y="77"/>
                      <a:pt x="26" y="78"/>
                    </a:cubicBezTo>
                    <a:cubicBezTo>
                      <a:pt x="25" y="80"/>
                      <a:pt x="25" y="82"/>
                      <a:pt x="24" y="84"/>
                    </a:cubicBezTo>
                    <a:cubicBezTo>
                      <a:pt x="22" y="98"/>
                      <a:pt x="24" y="107"/>
                      <a:pt x="30" y="111"/>
                    </a:cubicBezTo>
                    <a:cubicBezTo>
                      <a:pt x="32" y="112"/>
                      <a:pt x="35" y="113"/>
                      <a:pt x="37" y="113"/>
                    </a:cubicBezTo>
                    <a:cubicBezTo>
                      <a:pt x="45" y="113"/>
                      <a:pt x="54" y="107"/>
                      <a:pt x="64" y="98"/>
                    </a:cubicBezTo>
                    <a:cubicBezTo>
                      <a:pt x="65" y="99"/>
                      <a:pt x="66" y="100"/>
                      <a:pt x="67" y="100"/>
                    </a:cubicBezTo>
                    <a:cubicBezTo>
                      <a:pt x="76" y="108"/>
                      <a:pt x="85" y="112"/>
                      <a:pt x="91" y="112"/>
                    </a:cubicBezTo>
                    <a:cubicBezTo>
                      <a:pt x="94" y="112"/>
                      <a:pt x="97" y="111"/>
                      <a:pt x="99" y="110"/>
                    </a:cubicBezTo>
                    <a:cubicBezTo>
                      <a:pt x="105" y="106"/>
                      <a:pt x="107" y="96"/>
                      <a:pt x="104" y="83"/>
                    </a:cubicBezTo>
                    <a:cubicBezTo>
                      <a:pt x="103" y="81"/>
                      <a:pt x="103" y="79"/>
                      <a:pt x="102" y="77"/>
                    </a:cubicBezTo>
                    <a:cubicBezTo>
                      <a:pt x="104" y="77"/>
                      <a:pt x="106" y="76"/>
                      <a:pt x="108" y="75"/>
                    </a:cubicBezTo>
                    <a:cubicBezTo>
                      <a:pt x="121" y="70"/>
                      <a:pt x="128" y="64"/>
                      <a:pt x="128" y="56"/>
                    </a:cubicBezTo>
                    <a:cubicBezTo>
                      <a:pt x="128" y="49"/>
                      <a:pt x="121" y="42"/>
                      <a:pt x="108" y="37"/>
                    </a:cubicBezTo>
                    <a:close/>
                    <a:moveTo>
                      <a:pt x="90" y="5"/>
                    </a:moveTo>
                    <a:cubicBezTo>
                      <a:pt x="90" y="5"/>
                      <a:pt x="90" y="5"/>
                      <a:pt x="91" y="5"/>
                    </a:cubicBezTo>
                    <a:cubicBezTo>
                      <a:pt x="89" y="6"/>
                      <a:pt x="89" y="8"/>
                      <a:pt x="89" y="10"/>
                    </a:cubicBezTo>
                    <a:cubicBezTo>
                      <a:pt x="89" y="14"/>
                      <a:pt x="92" y="17"/>
                      <a:pt x="97" y="17"/>
                    </a:cubicBezTo>
                    <a:cubicBezTo>
                      <a:pt x="98" y="17"/>
                      <a:pt x="98" y="17"/>
                      <a:pt x="99" y="17"/>
                    </a:cubicBezTo>
                    <a:cubicBezTo>
                      <a:pt x="99" y="20"/>
                      <a:pt x="99" y="24"/>
                      <a:pt x="98" y="27"/>
                    </a:cubicBezTo>
                    <a:cubicBezTo>
                      <a:pt x="98" y="29"/>
                      <a:pt x="97" y="32"/>
                      <a:pt x="97" y="34"/>
                    </a:cubicBezTo>
                    <a:cubicBezTo>
                      <a:pt x="91" y="32"/>
                      <a:pt x="84" y="31"/>
                      <a:pt x="77" y="31"/>
                    </a:cubicBezTo>
                    <a:cubicBezTo>
                      <a:pt x="74" y="26"/>
                      <a:pt x="70" y="22"/>
                      <a:pt x="66" y="18"/>
                    </a:cubicBezTo>
                    <a:cubicBezTo>
                      <a:pt x="75" y="10"/>
                      <a:pt x="84" y="5"/>
                      <a:pt x="90" y="5"/>
                    </a:cubicBezTo>
                    <a:close/>
                    <a:moveTo>
                      <a:pt x="36" y="62"/>
                    </a:moveTo>
                    <a:cubicBezTo>
                      <a:pt x="38" y="65"/>
                      <a:pt x="40" y="68"/>
                      <a:pt x="42" y="71"/>
                    </a:cubicBezTo>
                    <a:cubicBezTo>
                      <a:pt x="43" y="73"/>
                      <a:pt x="44" y="75"/>
                      <a:pt x="46" y="77"/>
                    </a:cubicBezTo>
                    <a:cubicBezTo>
                      <a:pt x="41" y="76"/>
                      <a:pt x="36" y="75"/>
                      <a:pt x="32" y="74"/>
                    </a:cubicBezTo>
                    <a:cubicBezTo>
                      <a:pt x="33" y="70"/>
                      <a:pt x="35" y="66"/>
                      <a:pt x="36" y="62"/>
                    </a:cubicBezTo>
                    <a:close/>
                    <a:moveTo>
                      <a:pt x="36" y="51"/>
                    </a:moveTo>
                    <a:cubicBezTo>
                      <a:pt x="34" y="47"/>
                      <a:pt x="32" y="43"/>
                      <a:pt x="31" y="39"/>
                    </a:cubicBezTo>
                    <a:cubicBezTo>
                      <a:pt x="36" y="38"/>
                      <a:pt x="40" y="37"/>
                      <a:pt x="45" y="36"/>
                    </a:cubicBezTo>
                    <a:cubicBezTo>
                      <a:pt x="44" y="38"/>
                      <a:pt x="43" y="40"/>
                      <a:pt x="41" y="43"/>
                    </a:cubicBezTo>
                    <a:cubicBezTo>
                      <a:pt x="39" y="46"/>
                      <a:pt x="38" y="49"/>
                      <a:pt x="36" y="51"/>
                    </a:cubicBezTo>
                    <a:close/>
                    <a:moveTo>
                      <a:pt x="46" y="68"/>
                    </a:moveTo>
                    <a:cubicBezTo>
                      <a:pt x="43" y="64"/>
                      <a:pt x="41" y="61"/>
                      <a:pt x="39" y="57"/>
                    </a:cubicBezTo>
                    <a:cubicBezTo>
                      <a:pt x="41" y="53"/>
                      <a:pt x="43" y="49"/>
                      <a:pt x="45" y="45"/>
                    </a:cubicBezTo>
                    <a:cubicBezTo>
                      <a:pt x="47" y="42"/>
                      <a:pt x="50" y="39"/>
                      <a:pt x="52" y="35"/>
                    </a:cubicBezTo>
                    <a:cubicBezTo>
                      <a:pt x="56" y="35"/>
                      <a:pt x="60" y="35"/>
                      <a:pt x="64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8" y="35"/>
                      <a:pt x="72" y="35"/>
                      <a:pt x="75" y="35"/>
                    </a:cubicBezTo>
                    <a:cubicBezTo>
                      <a:pt x="77" y="38"/>
                      <a:pt x="79" y="41"/>
                      <a:pt x="82" y="45"/>
                    </a:cubicBezTo>
                    <a:cubicBezTo>
                      <a:pt x="84" y="48"/>
                      <a:pt x="86" y="52"/>
                      <a:pt x="88" y="56"/>
                    </a:cubicBezTo>
                    <a:cubicBezTo>
                      <a:pt x="86" y="60"/>
                      <a:pt x="84" y="64"/>
                      <a:pt x="82" y="67"/>
                    </a:cubicBezTo>
                    <a:cubicBezTo>
                      <a:pt x="80" y="71"/>
                      <a:pt x="78" y="74"/>
                      <a:pt x="75" y="77"/>
                    </a:cubicBezTo>
                    <a:cubicBezTo>
                      <a:pt x="72" y="78"/>
                      <a:pt x="68" y="78"/>
                      <a:pt x="64" y="78"/>
                    </a:cubicBezTo>
                    <a:cubicBezTo>
                      <a:pt x="63" y="78"/>
                      <a:pt x="63" y="78"/>
                      <a:pt x="63" y="78"/>
                    </a:cubicBezTo>
                    <a:cubicBezTo>
                      <a:pt x="59" y="78"/>
                      <a:pt x="56" y="78"/>
                      <a:pt x="52" y="77"/>
                    </a:cubicBezTo>
                    <a:cubicBezTo>
                      <a:pt x="50" y="74"/>
                      <a:pt x="48" y="71"/>
                      <a:pt x="46" y="68"/>
                    </a:cubicBezTo>
                    <a:close/>
                    <a:moveTo>
                      <a:pt x="86" y="70"/>
                    </a:moveTo>
                    <a:cubicBezTo>
                      <a:pt x="88" y="67"/>
                      <a:pt x="89" y="64"/>
                      <a:pt x="91" y="61"/>
                    </a:cubicBezTo>
                    <a:cubicBezTo>
                      <a:pt x="93" y="66"/>
                      <a:pt x="95" y="70"/>
                      <a:pt x="96" y="74"/>
                    </a:cubicBezTo>
                    <a:cubicBezTo>
                      <a:pt x="92" y="75"/>
                      <a:pt x="87" y="76"/>
                      <a:pt x="82" y="77"/>
                    </a:cubicBezTo>
                    <a:cubicBezTo>
                      <a:pt x="83" y="74"/>
                      <a:pt x="85" y="72"/>
                      <a:pt x="86" y="70"/>
                    </a:cubicBezTo>
                    <a:close/>
                    <a:moveTo>
                      <a:pt x="91" y="51"/>
                    </a:moveTo>
                    <a:cubicBezTo>
                      <a:pt x="89" y="48"/>
                      <a:pt x="87" y="45"/>
                      <a:pt x="86" y="42"/>
                    </a:cubicBezTo>
                    <a:cubicBezTo>
                      <a:pt x="84" y="40"/>
                      <a:pt x="83" y="38"/>
                      <a:pt x="81" y="36"/>
                    </a:cubicBezTo>
                    <a:cubicBezTo>
                      <a:pt x="86" y="36"/>
                      <a:pt x="91" y="37"/>
                      <a:pt x="95" y="38"/>
                    </a:cubicBezTo>
                    <a:cubicBezTo>
                      <a:pt x="94" y="42"/>
                      <a:pt x="93" y="46"/>
                      <a:pt x="91" y="51"/>
                    </a:cubicBezTo>
                    <a:close/>
                    <a:moveTo>
                      <a:pt x="63" y="22"/>
                    </a:moveTo>
                    <a:cubicBezTo>
                      <a:pt x="66" y="24"/>
                      <a:pt x="68" y="27"/>
                      <a:pt x="71" y="30"/>
                    </a:cubicBezTo>
                    <a:cubicBezTo>
                      <a:pt x="69" y="30"/>
                      <a:pt x="66" y="30"/>
                      <a:pt x="64" y="30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61" y="30"/>
                      <a:pt x="58" y="30"/>
                      <a:pt x="56" y="30"/>
                    </a:cubicBezTo>
                    <a:cubicBezTo>
                      <a:pt x="58" y="27"/>
                      <a:pt x="61" y="24"/>
                      <a:pt x="63" y="22"/>
                    </a:cubicBezTo>
                    <a:close/>
                    <a:moveTo>
                      <a:pt x="31" y="7"/>
                    </a:moveTo>
                    <a:cubicBezTo>
                      <a:pt x="33" y="6"/>
                      <a:pt x="34" y="5"/>
                      <a:pt x="36" y="5"/>
                    </a:cubicBezTo>
                    <a:cubicBezTo>
                      <a:pt x="42" y="5"/>
                      <a:pt x="51" y="10"/>
                      <a:pt x="60" y="18"/>
                    </a:cubicBezTo>
                    <a:cubicBezTo>
                      <a:pt x="56" y="22"/>
                      <a:pt x="53" y="26"/>
                      <a:pt x="49" y="31"/>
                    </a:cubicBezTo>
                    <a:cubicBezTo>
                      <a:pt x="42" y="32"/>
                      <a:pt x="36" y="33"/>
                      <a:pt x="30" y="34"/>
                    </a:cubicBezTo>
                    <a:cubicBezTo>
                      <a:pt x="29" y="32"/>
                      <a:pt x="28" y="30"/>
                      <a:pt x="28" y="29"/>
                    </a:cubicBezTo>
                    <a:cubicBezTo>
                      <a:pt x="26" y="18"/>
                      <a:pt x="27" y="10"/>
                      <a:pt x="31" y="7"/>
                    </a:cubicBezTo>
                    <a:close/>
                    <a:moveTo>
                      <a:pt x="4" y="57"/>
                    </a:moveTo>
                    <a:cubicBezTo>
                      <a:pt x="4" y="51"/>
                      <a:pt x="10" y="46"/>
                      <a:pt x="21" y="42"/>
                    </a:cubicBezTo>
                    <a:cubicBezTo>
                      <a:pt x="23" y="41"/>
                      <a:pt x="24" y="41"/>
                      <a:pt x="26" y="40"/>
                    </a:cubicBezTo>
                    <a:cubicBezTo>
                      <a:pt x="28" y="45"/>
                      <a:pt x="31" y="51"/>
                      <a:pt x="34" y="57"/>
                    </a:cubicBezTo>
                    <a:cubicBezTo>
                      <a:pt x="31" y="62"/>
                      <a:pt x="29" y="68"/>
                      <a:pt x="27" y="73"/>
                    </a:cubicBezTo>
                    <a:cubicBezTo>
                      <a:pt x="13" y="69"/>
                      <a:pt x="4" y="63"/>
                      <a:pt x="4" y="57"/>
                    </a:cubicBezTo>
                    <a:close/>
                    <a:moveTo>
                      <a:pt x="37" y="108"/>
                    </a:moveTo>
                    <a:cubicBezTo>
                      <a:pt x="36" y="108"/>
                      <a:pt x="34" y="108"/>
                      <a:pt x="33" y="107"/>
                    </a:cubicBezTo>
                    <a:cubicBezTo>
                      <a:pt x="28" y="104"/>
                      <a:pt x="27" y="96"/>
                      <a:pt x="29" y="85"/>
                    </a:cubicBezTo>
                    <a:cubicBezTo>
                      <a:pt x="29" y="83"/>
                      <a:pt x="30" y="81"/>
                      <a:pt x="30" y="79"/>
                    </a:cubicBezTo>
                    <a:cubicBezTo>
                      <a:pt x="36" y="80"/>
                      <a:pt x="43" y="81"/>
                      <a:pt x="50" y="82"/>
                    </a:cubicBezTo>
                    <a:cubicBezTo>
                      <a:pt x="53" y="87"/>
                      <a:pt x="57" y="91"/>
                      <a:pt x="61" y="94"/>
                    </a:cubicBezTo>
                    <a:cubicBezTo>
                      <a:pt x="52" y="103"/>
                      <a:pt x="44" y="108"/>
                      <a:pt x="37" y="108"/>
                    </a:cubicBezTo>
                    <a:close/>
                    <a:moveTo>
                      <a:pt x="64" y="91"/>
                    </a:moveTo>
                    <a:cubicBezTo>
                      <a:pt x="62" y="88"/>
                      <a:pt x="59" y="86"/>
                      <a:pt x="56" y="82"/>
                    </a:cubicBezTo>
                    <a:cubicBezTo>
                      <a:pt x="59" y="83"/>
                      <a:pt x="61" y="83"/>
                      <a:pt x="63" y="83"/>
                    </a:cubicBezTo>
                    <a:cubicBezTo>
                      <a:pt x="64" y="83"/>
                      <a:pt x="64" y="83"/>
                      <a:pt x="64" y="83"/>
                    </a:cubicBezTo>
                    <a:cubicBezTo>
                      <a:pt x="66" y="83"/>
                      <a:pt x="69" y="82"/>
                      <a:pt x="72" y="82"/>
                    </a:cubicBezTo>
                    <a:cubicBezTo>
                      <a:pt x="69" y="85"/>
                      <a:pt x="67" y="88"/>
                      <a:pt x="64" y="91"/>
                    </a:cubicBezTo>
                    <a:close/>
                    <a:moveTo>
                      <a:pt x="96" y="106"/>
                    </a:moveTo>
                    <a:cubicBezTo>
                      <a:pt x="95" y="107"/>
                      <a:pt x="93" y="107"/>
                      <a:pt x="91" y="107"/>
                    </a:cubicBezTo>
                    <a:cubicBezTo>
                      <a:pt x="85" y="107"/>
                      <a:pt x="77" y="102"/>
                      <a:pt x="68" y="94"/>
                    </a:cubicBezTo>
                    <a:cubicBezTo>
                      <a:pt x="71" y="91"/>
                      <a:pt x="75" y="86"/>
                      <a:pt x="78" y="82"/>
                    </a:cubicBezTo>
                    <a:cubicBezTo>
                      <a:pt x="85" y="81"/>
                      <a:pt x="92" y="80"/>
                      <a:pt x="98" y="79"/>
                    </a:cubicBezTo>
                    <a:cubicBezTo>
                      <a:pt x="98" y="80"/>
                      <a:pt x="99" y="82"/>
                      <a:pt x="99" y="84"/>
                    </a:cubicBezTo>
                    <a:cubicBezTo>
                      <a:pt x="101" y="95"/>
                      <a:pt x="100" y="103"/>
                      <a:pt x="96" y="106"/>
                    </a:cubicBezTo>
                    <a:close/>
                    <a:moveTo>
                      <a:pt x="106" y="71"/>
                    </a:moveTo>
                    <a:cubicBezTo>
                      <a:pt x="105" y="71"/>
                      <a:pt x="103" y="72"/>
                      <a:pt x="101" y="73"/>
                    </a:cubicBezTo>
                    <a:cubicBezTo>
                      <a:pt x="99" y="67"/>
                      <a:pt x="97" y="62"/>
                      <a:pt x="94" y="56"/>
                    </a:cubicBezTo>
                    <a:cubicBezTo>
                      <a:pt x="96" y="50"/>
                      <a:pt x="98" y="45"/>
                      <a:pt x="100" y="40"/>
                    </a:cubicBezTo>
                    <a:cubicBezTo>
                      <a:pt x="114" y="44"/>
                      <a:pt x="123" y="50"/>
                      <a:pt x="123" y="56"/>
                    </a:cubicBezTo>
                    <a:cubicBezTo>
                      <a:pt x="123" y="61"/>
                      <a:pt x="117" y="67"/>
                      <a:pt x="106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" name="Oval 6"/>
              <p:cNvSpPr>
                <a:spLocks noChangeArrowheads="1"/>
              </p:cNvSpPr>
              <p:nvPr/>
            </p:nvSpPr>
            <p:spPr bwMode="auto">
              <a:xfrm>
                <a:off x="2123" y="2449"/>
                <a:ext cx="186" cy="17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480893" y="400365"/>
            <a:ext cx="7467600" cy="771623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  <a:scene3d>
              <a:camera prst="obliqueTopLeft"/>
              <a:lightRig rig="threePt" dir="t"/>
            </a:scene3d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altLang="zh-CN" dirty="0">
                <a:effectLst/>
                <a:latin typeface="Calibri" panose="020F0502020204030204" pitchFamily="34" charset="0"/>
              </a:rPr>
              <a:t>Guava Cache </a:t>
            </a:r>
            <a:r>
              <a:rPr lang="zh-CN" altLang="en-US" dirty="0">
                <a:effectLst/>
                <a:latin typeface="Calibri" panose="020F0502020204030204" pitchFamily="34" charset="0"/>
              </a:rPr>
              <a:t>特点</a:t>
            </a:r>
            <a:endParaRPr lang="en-US" altLang="ko-KR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9" grpId="0"/>
      <p:bldP spid="6" grpId="0"/>
      <p:bldP spid="7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13"/>
          <p:cNvSpPr txBox="1"/>
          <p:nvPr/>
        </p:nvSpPr>
        <p:spPr>
          <a:xfrm>
            <a:off x="1332509" y="1756801"/>
            <a:ext cx="247146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优点</a:t>
            </a:r>
            <a:r>
              <a:rPr lang="zh-CN" altLang="en-US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</a:t>
            </a:r>
            <a:endParaRPr lang="en-US" altLang="ko-KR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TextBox 19"/>
          <p:cNvSpPr txBox="1"/>
          <p:nvPr/>
        </p:nvSpPr>
        <p:spPr>
          <a:xfrm flipH="1">
            <a:off x="3121446" y="2899153"/>
            <a:ext cx="23336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基于容量回收</a:t>
            </a:r>
            <a:endParaRPr lang="en-US" altLang="ko-KR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66"/>
          <p:cNvSpPr txBox="1"/>
          <p:nvPr/>
        </p:nvSpPr>
        <p:spPr>
          <a:xfrm flipH="1">
            <a:off x="2547141" y="2305521"/>
            <a:ext cx="23336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定时回收</a:t>
            </a:r>
            <a:endParaRPr lang="en-US" altLang="ko-KR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66"/>
          <p:cNvSpPr txBox="1"/>
          <p:nvPr/>
        </p:nvSpPr>
        <p:spPr>
          <a:xfrm flipH="1">
            <a:off x="3121446" y="4478709"/>
            <a:ext cx="23336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支持移除监听</a:t>
            </a:r>
            <a:endParaRPr lang="en-US" altLang="ko-KR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6"/>
          <p:cNvSpPr txBox="1"/>
          <p:nvPr/>
        </p:nvSpPr>
        <p:spPr>
          <a:xfrm flipH="1">
            <a:off x="2547141" y="3959671"/>
            <a:ext cx="23336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提供统计</a:t>
            </a:r>
            <a:endParaRPr lang="en-US" altLang="ko-KR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66"/>
          <p:cNvSpPr txBox="1"/>
          <p:nvPr/>
        </p:nvSpPr>
        <p:spPr>
          <a:xfrm flipH="1">
            <a:off x="3121446" y="3440633"/>
            <a:ext cx="23336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基于引用回收</a:t>
            </a:r>
            <a:endParaRPr lang="en-US" altLang="ko-KR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8509945" y="2536353"/>
            <a:ext cx="247146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超时机制不精确</a:t>
            </a:r>
            <a:endParaRPr lang="en-US" altLang="ko-KR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66"/>
          <p:cNvSpPr txBox="1"/>
          <p:nvPr/>
        </p:nvSpPr>
        <p:spPr>
          <a:xfrm flipH="1">
            <a:off x="2547141" y="5020189"/>
            <a:ext cx="23336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显示清除</a:t>
            </a:r>
            <a:endParaRPr lang="en-US" altLang="ko-KR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-292335" y="271000"/>
            <a:ext cx="7467600" cy="771623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  <a:scene3d>
              <a:camera prst="obliqueTopLeft"/>
              <a:lightRig rig="threePt" dir="t"/>
            </a:scene3d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altLang="zh-CN" dirty="0">
                <a:effectLst/>
                <a:latin typeface="Calibri" panose="020F0502020204030204" pitchFamily="34" charset="0"/>
              </a:rPr>
              <a:t>Guava Cache </a:t>
            </a:r>
            <a:r>
              <a:rPr lang="zh-CN" altLang="en-US" dirty="0" smtClean="0">
                <a:effectLst/>
                <a:latin typeface="Calibri" panose="020F0502020204030204" pitchFamily="34" charset="0"/>
              </a:rPr>
              <a:t>优缺点</a:t>
            </a:r>
            <a:endParaRPr lang="en-US" altLang="ko-KR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3" name="原创设计师QQ69613753    _1"/>
          <p:cNvSpPr>
            <a:spLocks/>
          </p:cNvSpPr>
          <p:nvPr/>
        </p:nvSpPr>
        <p:spPr bwMode="auto">
          <a:xfrm>
            <a:off x="1081427" y="1716701"/>
            <a:ext cx="1588042" cy="1585945"/>
          </a:xfrm>
          <a:custGeom>
            <a:avLst/>
            <a:gdLst>
              <a:gd name="T0" fmla="*/ 282 w 565"/>
              <a:gd name="T1" fmla="*/ 0 h 565"/>
              <a:gd name="T2" fmla="*/ 0 w 565"/>
              <a:gd name="T3" fmla="*/ 0 h 565"/>
              <a:gd name="T4" fmla="*/ 0 w 565"/>
              <a:gd name="T5" fmla="*/ 283 h 565"/>
              <a:gd name="T6" fmla="*/ 282 w 565"/>
              <a:gd name="T7" fmla="*/ 565 h 565"/>
              <a:gd name="T8" fmla="*/ 565 w 565"/>
              <a:gd name="T9" fmla="*/ 565 h 565"/>
              <a:gd name="T10" fmla="*/ 565 w 565"/>
              <a:gd name="T11" fmla="*/ 283 h 565"/>
              <a:gd name="T12" fmla="*/ 282 w 565"/>
              <a:gd name="T13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439"/>
                  <a:pt x="126" y="565"/>
                  <a:pt x="282" y="565"/>
                </a:cubicBezTo>
                <a:cubicBezTo>
                  <a:pt x="565" y="565"/>
                  <a:pt x="565" y="565"/>
                  <a:pt x="565" y="565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127"/>
                  <a:pt x="438" y="0"/>
                  <a:pt x="282" y="0"/>
                </a:cubicBez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/>
          </a:p>
        </p:txBody>
      </p:sp>
      <p:sp>
        <p:nvSpPr>
          <p:cNvPr id="14" name="原创设计师QQ69613753    _2"/>
          <p:cNvSpPr>
            <a:spLocks/>
          </p:cNvSpPr>
          <p:nvPr/>
        </p:nvSpPr>
        <p:spPr bwMode="auto">
          <a:xfrm>
            <a:off x="6189809" y="1843523"/>
            <a:ext cx="1585455" cy="1585945"/>
          </a:xfrm>
          <a:custGeom>
            <a:avLst/>
            <a:gdLst>
              <a:gd name="T0" fmla="*/ 283 w 565"/>
              <a:gd name="T1" fmla="*/ 0 h 565"/>
              <a:gd name="T2" fmla="*/ 565 w 565"/>
              <a:gd name="T3" fmla="*/ 0 h 565"/>
              <a:gd name="T4" fmla="*/ 565 w 565"/>
              <a:gd name="T5" fmla="*/ 283 h 565"/>
              <a:gd name="T6" fmla="*/ 283 w 565"/>
              <a:gd name="T7" fmla="*/ 565 h 565"/>
              <a:gd name="T8" fmla="*/ 0 w 565"/>
              <a:gd name="T9" fmla="*/ 565 h 565"/>
              <a:gd name="T10" fmla="*/ 0 w 565"/>
              <a:gd name="T11" fmla="*/ 283 h 565"/>
              <a:gd name="T12" fmla="*/ 283 w 565"/>
              <a:gd name="T13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3" y="0"/>
                </a:moveTo>
                <a:cubicBezTo>
                  <a:pt x="565" y="0"/>
                  <a:pt x="565" y="0"/>
                  <a:pt x="565" y="0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439"/>
                  <a:pt x="439" y="565"/>
                  <a:pt x="283" y="565"/>
                </a:cubicBezTo>
                <a:cubicBezTo>
                  <a:pt x="0" y="565"/>
                  <a:pt x="0" y="565"/>
                  <a:pt x="0" y="565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27"/>
                  <a:pt x="127" y="0"/>
                  <a:pt x="283" y="0"/>
                </a:cubicBezTo>
                <a:close/>
              </a:path>
            </a:pathLst>
          </a:cu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/>
          </a:p>
        </p:txBody>
      </p:sp>
      <p:sp>
        <p:nvSpPr>
          <p:cNvPr id="15" name="原创设计师QQ69613753    _5"/>
          <p:cNvSpPr>
            <a:spLocks noChangeArrowheads="1"/>
          </p:cNvSpPr>
          <p:nvPr/>
        </p:nvSpPr>
        <p:spPr bwMode="auto">
          <a:xfrm>
            <a:off x="1767502" y="2028231"/>
            <a:ext cx="3446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sz="5400" b="1" dirty="0">
                <a:solidFill>
                  <a:schemeClr val="bg1">
                    <a:alpha val="80000"/>
                  </a:schemeClr>
                </a:solidFill>
                <a:latin typeface="+mj-lt"/>
              </a:rPr>
              <a:t>S</a:t>
            </a:r>
          </a:p>
        </p:txBody>
      </p:sp>
      <p:sp>
        <p:nvSpPr>
          <p:cNvPr id="16" name="原创设计师QQ69613753    _6"/>
          <p:cNvSpPr>
            <a:spLocks noChangeArrowheads="1"/>
          </p:cNvSpPr>
          <p:nvPr/>
        </p:nvSpPr>
        <p:spPr bwMode="auto">
          <a:xfrm>
            <a:off x="6684265" y="2220996"/>
            <a:ext cx="6203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sz="5400" b="1" dirty="0">
                <a:solidFill>
                  <a:schemeClr val="bg1">
                    <a:alpha val="80000"/>
                  </a:schemeClr>
                </a:solidFill>
                <a:latin typeface="+mj-lt"/>
              </a:rPr>
              <a:t>W</a:t>
            </a:r>
          </a:p>
        </p:txBody>
      </p:sp>
      <p:sp>
        <p:nvSpPr>
          <p:cNvPr id="19" name="TextBox 13"/>
          <p:cNvSpPr txBox="1"/>
          <p:nvPr/>
        </p:nvSpPr>
        <p:spPr>
          <a:xfrm>
            <a:off x="6753612" y="1867053"/>
            <a:ext cx="247146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缺点</a:t>
            </a:r>
            <a:r>
              <a:rPr lang="zh-CN" altLang="en-US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</a:t>
            </a:r>
            <a:endParaRPr lang="en-US" altLang="ko-KR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矩形 19"/>
          <p:cNvSpPr/>
          <p:nvPr/>
        </p:nvSpPr>
        <p:spPr>
          <a:xfrm rot="1865145">
            <a:off x="9739123" y="4414591"/>
            <a:ext cx="1516441" cy="2134525"/>
          </a:xfrm>
          <a:custGeom>
            <a:avLst/>
            <a:gdLst>
              <a:gd name="txL" fmla="*/ 0 w 702116"/>
              <a:gd name="txT" fmla="*/ 0 h 1143806"/>
              <a:gd name="txR" fmla="*/ 702116 w 702116"/>
              <a:gd name="txB" fmla="*/ 1143806 h 1143806"/>
            </a:gdLst>
            <a:ahLst/>
            <a:cxnLst>
              <a:cxn ang="0">
                <a:pos x="90975" y="361850"/>
              </a:cxn>
              <a:cxn ang="0">
                <a:pos x="235494" y="274721"/>
              </a:cxn>
              <a:cxn ang="0">
                <a:pos x="243687" y="288309"/>
              </a:cxn>
              <a:cxn ang="0">
                <a:pos x="99167" y="375439"/>
              </a:cxn>
              <a:cxn ang="0">
                <a:pos x="90975" y="361850"/>
              </a:cxn>
              <a:cxn ang="0">
                <a:pos x="0" y="291248"/>
              </a:cxn>
              <a:cxn ang="0">
                <a:pos x="122652" y="291248"/>
              </a:cxn>
              <a:cxn ang="0">
                <a:pos x="61326" y="396981"/>
              </a:cxn>
              <a:cxn ang="0">
                <a:pos x="0" y="291248"/>
              </a:cxn>
              <a:cxn ang="0">
                <a:pos x="73438" y="63907"/>
              </a:cxn>
              <a:cxn ang="0">
                <a:pos x="121883" y="63907"/>
              </a:cxn>
              <a:cxn ang="0">
                <a:pos x="121883" y="273067"/>
              </a:cxn>
              <a:cxn ang="0">
                <a:pos x="73438" y="273067"/>
              </a:cxn>
              <a:cxn ang="0">
                <a:pos x="73438" y="63907"/>
              </a:cxn>
              <a:cxn ang="0">
                <a:pos x="769" y="63907"/>
              </a:cxn>
              <a:cxn ang="0">
                <a:pos x="49215" y="63907"/>
              </a:cxn>
              <a:cxn ang="0">
                <a:pos x="49215" y="273067"/>
              </a:cxn>
              <a:cxn ang="0">
                <a:pos x="769" y="273067"/>
              </a:cxn>
              <a:cxn ang="0">
                <a:pos x="769" y="63907"/>
              </a:cxn>
              <a:cxn ang="0">
                <a:pos x="3078" y="2309"/>
              </a:cxn>
              <a:cxn ang="0">
                <a:pos x="8654" y="0"/>
              </a:cxn>
              <a:cxn ang="0">
                <a:pos x="113998" y="0"/>
              </a:cxn>
              <a:cxn ang="0">
                <a:pos x="121883" y="7885"/>
              </a:cxn>
              <a:cxn ang="0">
                <a:pos x="121883" y="36610"/>
              </a:cxn>
              <a:cxn ang="0">
                <a:pos x="113998" y="44496"/>
              </a:cxn>
              <a:cxn ang="0">
                <a:pos x="8654" y="44496"/>
              </a:cxn>
              <a:cxn ang="0">
                <a:pos x="769" y="36610"/>
              </a:cxn>
              <a:cxn ang="0">
                <a:pos x="769" y="7885"/>
              </a:cxn>
              <a:cxn ang="0">
                <a:pos x="3078" y="2309"/>
              </a:cxn>
            </a:cxnLst>
            <a:rect l="txL" t="txT" r="txR" b="txB"/>
            <a:pathLst>
              <a:path w="702116" h="1143806">
                <a:moveTo>
                  <a:pt x="262117" y="1042584"/>
                </a:moveTo>
                <a:lnTo>
                  <a:pt x="678511" y="791541"/>
                </a:lnTo>
                <a:lnTo>
                  <a:pt x="702116" y="830694"/>
                </a:lnTo>
                <a:lnTo>
                  <a:pt x="285723" y="1081738"/>
                </a:lnTo>
                <a:lnTo>
                  <a:pt x="262117" y="1042584"/>
                </a:lnTo>
                <a:close/>
                <a:moveTo>
                  <a:pt x="0" y="839161"/>
                </a:moveTo>
                <a:lnTo>
                  <a:pt x="353388" y="839161"/>
                </a:lnTo>
                <a:lnTo>
                  <a:pt x="176694" y="1143806"/>
                </a:lnTo>
                <a:lnTo>
                  <a:pt x="0" y="839161"/>
                </a:lnTo>
                <a:close/>
                <a:moveTo>
                  <a:pt x="211590" y="184135"/>
                </a:moveTo>
                <a:lnTo>
                  <a:pt x="351173" y="184135"/>
                </a:lnTo>
                <a:lnTo>
                  <a:pt x="351173" y="786777"/>
                </a:lnTo>
                <a:lnTo>
                  <a:pt x="211590" y="786777"/>
                </a:lnTo>
                <a:lnTo>
                  <a:pt x="211590" y="184135"/>
                </a:lnTo>
                <a:close/>
                <a:moveTo>
                  <a:pt x="2216" y="184135"/>
                </a:moveTo>
                <a:lnTo>
                  <a:pt x="141799" y="184135"/>
                </a:lnTo>
                <a:lnTo>
                  <a:pt x="141799" y="786777"/>
                </a:lnTo>
                <a:lnTo>
                  <a:pt x="2216" y="786777"/>
                </a:lnTo>
                <a:lnTo>
                  <a:pt x="2216" y="184135"/>
                </a:lnTo>
                <a:close/>
                <a:moveTo>
                  <a:pt x="8869" y="6654"/>
                </a:moveTo>
                <a:cubicBezTo>
                  <a:pt x="12980" y="2543"/>
                  <a:pt x="18660" y="0"/>
                  <a:pt x="24933" y="0"/>
                </a:cubicBezTo>
                <a:lnTo>
                  <a:pt x="328454" y="0"/>
                </a:lnTo>
                <a:cubicBezTo>
                  <a:pt x="341002" y="0"/>
                  <a:pt x="351172" y="10171"/>
                  <a:pt x="351173" y="22718"/>
                </a:cubicBezTo>
                <a:lnTo>
                  <a:pt x="351172" y="105485"/>
                </a:lnTo>
                <a:cubicBezTo>
                  <a:pt x="351172" y="118032"/>
                  <a:pt x="341001" y="128203"/>
                  <a:pt x="328454" y="128203"/>
                </a:cubicBezTo>
                <a:lnTo>
                  <a:pt x="24933" y="128203"/>
                </a:lnTo>
                <a:cubicBezTo>
                  <a:pt x="12386" y="128203"/>
                  <a:pt x="2215" y="118032"/>
                  <a:pt x="2215" y="105485"/>
                </a:cubicBezTo>
                <a:lnTo>
                  <a:pt x="2215" y="22718"/>
                </a:lnTo>
                <a:cubicBezTo>
                  <a:pt x="2215" y="16444"/>
                  <a:pt x="4758" y="10765"/>
                  <a:pt x="8869" y="6654"/>
                </a:cubicBezTo>
                <a:close/>
              </a:path>
            </a:pathLst>
          </a:custGeom>
          <a:solidFill>
            <a:schemeClr val="bg1"/>
          </a:solidFill>
          <a:ln w="25400">
            <a:noFill/>
          </a:ln>
        </p:spPr>
        <p:txBody>
          <a:bodyPr/>
          <a:lstStyle/>
          <a:p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71380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4" grpId="0"/>
      <p:bldP spid="49" grpId="0"/>
      <p:bldP spid="6" grpId="0"/>
      <p:bldP spid="7" grpId="0"/>
      <p:bldP spid="8" grpId="0"/>
      <p:bldP spid="10" grpId="0"/>
      <p:bldP spid="11" grpId="0"/>
      <p:bldP spid="13" grpId="0" animBg="1"/>
      <p:bldP spid="14" grpId="0" animBg="1"/>
      <p:bldP spid="15" grpId="0"/>
      <p:bldP spid="16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157296"/>
            <a:ext cx="4512424" cy="771623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altLang="zh-CN" dirty="0">
                <a:effectLst/>
                <a:latin typeface="Calibri" panose="020F0502020204030204" pitchFamily="34" charset="0"/>
              </a:rPr>
              <a:t>Spring Cache</a:t>
            </a:r>
          </a:p>
        </p:txBody>
      </p:sp>
      <p:sp>
        <p:nvSpPr>
          <p:cNvPr id="5" name="TextBox 66"/>
          <p:cNvSpPr txBox="1"/>
          <p:nvPr/>
        </p:nvSpPr>
        <p:spPr>
          <a:xfrm flipH="1">
            <a:off x="1414995" y="1545777"/>
            <a:ext cx="8478647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@Cacheable (value=“”,  key =“”,  condition=“”,  unless=“”,  sync=true)</a:t>
            </a:r>
            <a:endParaRPr lang="en-US" altLang="ko-KR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66"/>
          <p:cNvSpPr txBox="1"/>
          <p:nvPr/>
        </p:nvSpPr>
        <p:spPr>
          <a:xfrm flipH="1">
            <a:off x="1414994" y="2488784"/>
            <a:ext cx="9458952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CacheEvict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(value=“”,  key =“”,  condition=“”, 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allEntries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=true,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beforeInvocation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true)</a:t>
            </a:r>
            <a:endParaRPr lang="en-US" altLang="ko-KR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6"/>
          <p:cNvSpPr txBox="1"/>
          <p:nvPr/>
        </p:nvSpPr>
        <p:spPr>
          <a:xfrm flipH="1">
            <a:off x="1414994" y="3431791"/>
            <a:ext cx="7834322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CachePut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(value=“”,  key =“”,  condition=“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unless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=“”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ko-KR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66"/>
          <p:cNvSpPr txBox="1"/>
          <p:nvPr/>
        </p:nvSpPr>
        <p:spPr>
          <a:xfrm flipH="1">
            <a:off x="1414994" y="4205521"/>
            <a:ext cx="726825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@Caching(cacheable=@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Cachable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(...),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cacheEvict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=@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CacheEvict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(...))</a:t>
            </a:r>
            <a:endParaRPr lang="en-US" altLang="ko-KR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635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3266" cy="6858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91310" y="2076450"/>
            <a:ext cx="8434387" cy="1182647"/>
            <a:chOff x="738960" y="2514600"/>
            <a:chExt cx="8434387" cy="1182647"/>
          </a:xfrm>
        </p:grpSpPr>
        <p:sp>
          <p:nvSpPr>
            <p:cNvPr id="5" name="文本框 4"/>
            <p:cNvSpPr txBox="1"/>
            <p:nvPr/>
          </p:nvSpPr>
          <p:spPr>
            <a:xfrm>
              <a:off x="2734447" y="2514600"/>
              <a:ext cx="64389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spc="300" dirty="0">
                  <a:gradFill flip="none" rotWithShape="1">
                    <a:gsLst>
                      <a:gs pos="60000">
                        <a:srgbClr val="B6C6DD"/>
                      </a:gs>
                      <a:gs pos="23000">
                        <a:schemeClr val="bg1"/>
                      </a:gs>
                      <a:gs pos="100000">
                        <a:srgbClr val="425C8F"/>
                      </a:gs>
                    </a:gsLst>
                    <a:lin ang="2700000" scaled="1"/>
                    <a:tileRect/>
                  </a:gradFill>
                  <a:latin typeface="+mj-ea"/>
                  <a:ea typeface="+mj-ea"/>
                  <a:cs typeface="方正兰亭细黑_GBK_M" panose="02010600010101010101" pitchFamily="2" charset="2"/>
                </a:rPr>
                <a:t>谢谢</a:t>
              </a:r>
            </a:p>
          </p:txBody>
        </p:sp>
        <p:cxnSp>
          <p:nvCxnSpPr>
            <p:cNvPr id="6" name="原创设计师QQ69613753    _4"/>
            <p:cNvCxnSpPr/>
            <p:nvPr/>
          </p:nvCxnSpPr>
          <p:spPr>
            <a:xfrm>
              <a:off x="738960" y="3697247"/>
              <a:ext cx="6598920" cy="0"/>
            </a:xfrm>
            <a:prstGeom prst="line">
              <a:avLst/>
            </a:prstGeom>
            <a:ln w="25400">
              <a:gradFill>
                <a:gsLst>
                  <a:gs pos="71000">
                    <a:srgbClr val="B6C6DD"/>
                  </a:gs>
                  <a:gs pos="0">
                    <a:schemeClr val="bg1">
                      <a:alpha val="0"/>
                    </a:schemeClr>
                  </a:gs>
                  <a:gs pos="100000">
                    <a:srgbClr val="425C8F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467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渐变星空互联网科技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131</Words>
  <Application>Microsoft Office PowerPoint</Application>
  <PresentationFormat>宽屏</PresentationFormat>
  <Paragraphs>49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Malgun Gothic</vt:lpstr>
      <vt:lpstr>Open Sans</vt:lpstr>
      <vt:lpstr>等线</vt:lpstr>
      <vt:lpstr>等线 Light</vt:lpstr>
      <vt:lpstr>方正兰亭细黑_GBK_M</vt:lpstr>
      <vt:lpstr>宋体</vt:lpstr>
      <vt:lpstr>微软雅黑</vt:lpstr>
      <vt:lpstr>Arial</vt:lpstr>
      <vt:lpstr>Calibri</vt:lpstr>
      <vt:lpstr>Tahoma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科技，点线，星空</dc:title>
  <dc:creator>第一PPT</dc:creator>
  <cp:keywords>www.1ppt.com</cp:keywords>
  <dc:description>第一PPT，www.1ppt.com</dc:description>
  <cp:lastModifiedBy>zhu lili</cp:lastModifiedBy>
  <cp:revision>49</cp:revision>
  <dcterms:created xsi:type="dcterms:W3CDTF">2017-07-13T05:14:06Z</dcterms:created>
  <dcterms:modified xsi:type="dcterms:W3CDTF">2018-07-26T14:17:51Z</dcterms:modified>
</cp:coreProperties>
</file>