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40"/>
  </p:handoutMasterIdLst>
  <p:sldIdLst>
    <p:sldId id="747" r:id="rId4"/>
    <p:sldId id="896" r:id="rId6"/>
    <p:sldId id="818" r:id="rId7"/>
    <p:sldId id="824" r:id="rId8"/>
    <p:sldId id="826" r:id="rId9"/>
    <p:sldId id="834" r:id="rId10"/>
    <p:sldId id="851" r:id="rId11"/>
    <p:sldId id="852" r:id="rId12"/>
    <p:sldId id="853" r:id="rId13"/>
    <p:sldId id="854" r:id="rId14"/>
    <p:sldId id="871" r:id="rId15"/>
    <p:sldId id="855" r:id="rId16"/>
    <p:sldId id="872" r:id="rId17"/>
    <p:sldId id="856" r:id="rId18"/>
    <p:sldId id="873" r:id="rId19"/>
    <p:sldId id="857" r:id="rId20"/>
    <p:sldId id="858" r:id="rId21"/>
    <p:sldId id="859" r:id="rId22"/>
    <p:sldId id="874" r:id="rId23"/>
    <p:sldId id="860" r:id="rId24"/>
    <p:sldId id="861" r:id="rId25"/>
    <p:sldId id="862" r:id="rId26"/>
    <p:sldId id="875" r:id="rId27"/>
    <p:sldId id="863" r:id="rId28"/>
    <p:sldId id="864" r:id="rId29"/>
    <p:sldId id="865" r:id="rId30"/>
    <p:sldId id="866" r:id="rId31"/>
    <p:sldId id="876" r:id="rId32"/>
    <p:sldId id="867" r:id="rId33"/>
    <p:sldId id="868" r:id="rId34"/>
    <p:sldId id="869" r:id="rId35"/>
    <p:sldId id="870" r:id="rId36"/>
    <p:sldId id="832" r:id="rId37"/>
    <p:sldId id="877" r:id="rId38"/>
    <p:sldId id="815" r:id="rId39"/>
  </p:sldIdLst>
  <p:sldSz cx="9144000" cy="6858000" type="screen4x3"/>
  <p:notesSz cx="7099300" cy="10234295"/>
  <p:defaultTextStyle>
    <a:defPPr>
      <a:defRPr lang="zh-CN"/>
    </a:defPPr>
    <a:lvl1pPr algn="l" rtl="0" fontAlgn="t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oop" initials="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777777"/>
    <a:srgbClr val="FFC5B7"/>
    <a:srgbClr val="8EC6E2"/>
    <a:srgbClr val="AED6EA"/>
    <a:srgbClr val="52A7D2"/>
    <a:srgbClr val="800000"/>
    <a:srgbClr val="00669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91258" autoAdjust="0"/>
  </p:normalViewPr>
  <p:slideViewPr>
    <p:cSldViewPr snapToGrid="0">
      <p:cViewPr varScale="1">
        <p:scale>
          <a:sx n="78" d="100"/>
          <a:sy n="78" d="100"/>
        </p:scale>
        <p:origin x="-1572" y="-84"/>
      </p:cViewPr>
      <p:guideLst>
        <p:guide orient="horz" pos="641"/>
        <p:guide pos="4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3330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ea typeface="宋体" panose="02010600030101010101" pitchFamily="2" charset="-122"/>
              </a:defRPr>
            </a:lvl1pPr>
          </a:lstStyle>
          <a:p>
            <a:fld id="{1AE5D53C-A5D0-421D-B85A-B741DCF89FA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800" y="10476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4800" y="4644000"/>
            <a:ext cx="45720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lnSpc>
        <a:spcPct val="125000"/>
      </a:lnSpc>
      <a:spcBef>
        <a:spcPct val="0"/>
      </a:spcBef>
      <a:spcAft>
        <a:spcPts val="300"/>
      </a:spcAft>
      <a:buSzPct val="70000"/>
      <a:buFont typeface="Wingdings" panose="05000000000000000000" pitchFamily="2" charset="2"/>
      <a:tabLst>
        <a:tab pos="447675" algn="l"/>
      </a:tabLst>
      <a:defRPr sz="1200" kern="1200">
        <a:solidFill>
          <a:schemeClr val="tx1"/>
        </a:solidFill>
        <a:latin typeface="FrutigerNext LT Regular" pitchFamily="34" charset="0"/>
        <a:ea typeface="华文细黑" panose="02010600040101010101" pitchFamily="2" charset="-122"/>
        <a:cs typeface="+mn-cs"/>
      </a:defRPr>
    </a:lvl1pPr>
    <a:lvl2pPr marL="447675" indent="-85725" algn="l" rtl="0" fontAlgn="base">
      <a:lnSpc>
        <a:spcPct val="125000"/>
      </a:lnSpc>
      <a:spcBef>
        <a:spcPct val="0"/>
      </a:spcBef>
      <a:spcAft>
        <a:spcPts val="300"/>
      </a:spcAft>
      <a:buSzPct val="50000"/>
      <a:buFont typeface="Wingdings" panose="05000000000000000000" pitchFamily="2" charset="2"/>
      <a:buChar char="l"/>
      <a:tabLst>
        <a:tab pos="447675" algn="l"/>
      </a:tabLst>
      <a:defRPr sz="1100" kern="1200">
        <a:solidFill>
          <a:schemeClr val="tx1"/>
        </a:solidFill>
        <a:latin typeface="FrutigerNext LT Regular" pitchFamily="34" charset="0"/>
        <a:ea typeface="华文细黑" panose="02010600040101010101" pitchFamily="2" charset="-122"/>
        <a:cs typeface="+mn-cs"/>
      </a:defRPr>
    </a:lvl2pPr>
    <a:lvl3pPr marL="990600" indent="-276225" algn="l" rtl="0" fontAlgn="base">
      <a:lnSpc>
        <a:spcPct val="125000"/>
      </a:lnSpc>
      <a:spcBef>
        <a:spcPct val="0"/>
      </a:spcBef>
      <a:spcAft>
        <a:spcPts val="300"/>
      </a:spcAft>
      <a:buSzPct val="50000"/>
      <a:buFont typeface="Wingdings" panose="05000000000000000000" pitchFamily="2" charset="2"/>
      <a:buChar char="n"/>
      <a:tabLst>
        <a:tab pos="447675" algn="l"/>
      </a:tabLst>
      <a:defRPr sz="1100" kern="1200">
        <a:solidFill>
          <a:schemeClr val="tx1"/>
        </a:solidFill>
        <a:latin typeface="FrutigerNext LT Regular" pitchFamily="34" charset="0"/>
        <a:ea typeface="华文细黑" panose="02010600040101010101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ts val="300"/>
      </a:spcAft>
      <a:buChar char="•"/>
      <a:tabLst>
        <a:tab pos="447675" algn="l"/>
      </a:tabLst>
      <a:defRPr sz="1100" kern="1200">
        <a:solidFill>
          <a:schemeClr val="tx1"/>
        </a:solidFill>
        <a:latin typeface="FrutigerNext LT Regular" pitchFamily="34" charset="0"/>
        <a:ea typeface="华文细黑" panose="02010600040101010101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ts val="300"/>
      </a:spcAft>
      <a:tabLst>
        <a:tab pos="447675" algn="l"/>
      </a:tabLst>
      <a:defRPr sz="1100" kern="1200">
        <a:solidFill>
          <a:schemeClr val="tx1"/>
        </a:solidFill>
        <a:latin typeface="FrutigerNext LT Regular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4588" y="1047750"/>
            <a:ext cx="4572000" cy="3429000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02B847E7-F35C-4FDE-BB78-ECDA2AAAE6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6370" name="Picture 2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</p:spPr>
      </p:pic>
      <p:pic>
        <p:nvPicPr>
          <p:cNvPr id="1466371" name="Picture 3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</p:spPr>
      </p:pic>
      <p:sp>
        <p:nvSpPr>
          <p:cNvPr id="14663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47700" y="1392238"/>
            <a:ext cx="5303838" cy="166687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66375" name="Text Box 7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0101" tIns="40052" rIns="80101" bIns="40052">
            <a:spAutoFit/>
          </a:bodyPr>
          <a:lstStyle/>
          <a:p>
            <a:pPr defTabSz="802005" eaLnBrk="0" fontAlgn="base" hangingPunct="0"/>
            <a:r>
              <a:rPr lang="en-US" altLang="zh-CN" sz="1200">
                <a:solidFill>
                  <a:schemeClr val="bg1"/>
                </a:solidFill>
                <a:latin typeface="FrutigerNext LT Regular" pitchFamily="34" charset="0"/>
                <a:ea typeface="MS PGothic" panose="020B0600070205080204" pitchFamily="34" charset="-128"/>
              </a:rPr>
              <a:t>www.huawei.com</a:t>
            </a:r>
            <a:endParaRPr lang="en-US" altLang="zh-CN" sz="1200">
              <a:solidFill>
                <a:schemeClr val="bg1"/>
              </a:solidFill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1466378" name="Rectangle 1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4213" y="282575"/>
            <a:ext cx="2132012" cy="474663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80114" tIns="40058" rIns="80114" bIns="40058" numCol="1" anchor="t" anchorCtr="0" compatLnSpc="1"/>
          <a:lstStyle>
            <a:lvl1pPr defTabSz="802005" eaLnBrk="0" fontAlgn="base" hangingPunct="0">
              <a:defRPr sz="1300">
                <a:latin typeface="+mn-lt"/>
                <a:ea typeface="MS PGothic" panose="020B0600070205080204" pitchFamily="34" charset="-128"/>
              </a:defRPr>
            </a:lvl1pPr>
          </a:lstStyle>
          <a:p>
            <a:endParaRPr lang="en-US" altLang="zh-CN"/>
          </a:p>
        </p:txBody>
      </p:sp>
      <p:sp>
        <p:nvSpPr>
          <p:cNvPr id="1466382" name="Rectangle 14"/>
          <p:cNvSpPr>
            <a:spLocks noChangeArrowheads="1"/>
          </p:cNvSpPr>
          <p:nvPr/>
        </p:nvSpPr>
        <p:spPr bwMode="auto">
          <a:xfrm>
            <a:off x="655638" y="6207125"/>
            <a:ext cx="4819067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2005" eaLnBrk="0" fontAlgn="base" hangingPunct="0"/>
            <a:r>
              <a:rPr lang="en-US" altLang="zh-CN" sz="1200" dirty="0">
                <a:latin typeface="FrutigerNext LT Bold" pitchFamily="1" charset="0"/>
                <a:ea typeface="MS PGothic" panose="020B0600070205080204" pitchFamily="34" charset="-128"/>
              </a:rPr>
              <a:t>Copyright © </a:t>
            </a:r>
            <a:r>
              <a:rPr lang="en-US" altLang="zh-CN" sz="1200" dirty="0" smtClean="0">
                <a:latin typeface="FrutigerNext LT Bold" pitchFamily="1" charset="0"/>
                <a:ea typeface="MS PGothic" panose="020B0600070205080204" pitchFamily="34" charset="-128"/>
              </a:rPr>
              <a:t>2012 </a:t>
            </a:r>
            <a:r>
              <a:rPr lang="en-US" altLang="zh-CN" sz="1200" dirty="0">
                <a:latin typeface="FrutigerNext LT Bold" pitchFamily="1" charset="0"/>
                <a:ea typeface="MS PGothic" panose="020B0600070205080204" pitchFamily="34" charset="-128"/>
              </a:rPr>
              <a:t>Huawei Technologies Co., Ltd. All rights reserved. </a:t>
            </a:r>
            <a:endParaRPr lang="en-US" altLang="zh-CN" sz="1200" dirty="0">
              <a:latin typeface="FrutigerNext LT Bold" pitchFamily="1" charset="0"/>
              <a:ea typeface="MS PGothic" panose="020B0600070205080204" pitchFamily="34" charset="-128"/>
            </a:endParaRPr>
          </a:p>
        </p:txBody>
      </p:sp>
      <p:sp>
        <p:nvSpPr>
          <p:cNvPr id="1466384" name="Text Box 16"/>
          <p:cNvSpPr txBox="1">
            <a:spLocks noChangeArrowheads="1"/>
          </p:cNvSpPr>
          <p:nvPr/>
        </p:nvSpPr>
        <p:spPr bwMode="auto">
          <a:xfrm>
            <a:off x="-1968500" y="1322388"/>
            <a:ext cx="1968500" cy="37528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英文标题</a:t>
            </a:r>
            <a:r>
              <a:rPr lang="en-US" altLang="zh-CN" sz="1100">
                <a:solidFill>
                  <a:schemeClr val="bg1"/>
                </a:solidFill>
              </a:rPr>
              <a:t>:40-47pt  </a:t>
            </a: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副标题</a:t>
            </a:r>
            <a:r>
              <a:rPr lang="en-US" altLang="zh-CN" sz="1100">
                <a:solidFill>
                  <a:schemeClr val="bg1"/>
                </a:solidFill>
              </a:rPr>
              <a:t>:26-30pt</a:t>
            </a: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字体颜色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反白</a:t>
            </a:r>
            <a:endParaRPr lang="zh-CN" altLang="en-US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内部使用字体 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en-US" altLang="zh-CN" sz="1100">
                <a:solidFill>
                  <a:schemeClr val="bg1"/>
                </a:solidFill>
              </a:rPr>
              <a:t>FrutigerNext LT Medium</a:t>
            </a: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外部使用字体 </a:t>
            </a:r>
            <a:r>
              <a:rPr lang="en-US" altLang="zh-CN" sz="1100">
                <a:solidFill>
                  <a:schemeClr val="bg1"/>
                </a:solidFill>
              </a:rPr>
              <a:t>: Arial</a:t>
            </a: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中文标题</a:t>
            </a:r>
            <a:r>
              <a:rPr lang="en-US" altLang="zh-CN" sz="1100">
                <a:solidFill>
                  <a:schemeClr val="bg1"/>
                </a:solidFill>
              </a:rPr>
              <a:t>:35-47pt</a:t>
            </a: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字体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黑体</a:t>
            </a:r>
            <a:endParaRPr lang="zh-CN" altLang="en-US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  副标题</a:t>
            </a:r>
            <a:r>
              <a:rPr lang="en-US" altLang="zh-CN" sz="1100">
                <a:solidFill>
                  <a:schemeClr val="bg1"/>
                </a:solidFill>
              </a:rPr>
              <a:t>:24-28pt</a:t>
            </a: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字体颜色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反白</a:t>
            </a:r>
            <a:endParaRPr lang="zh-CN" altLang="en-US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字体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细黑体</a:t>
            </a:r>
            <a:endParaRPr lang="zh-CN" altLang="en-US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  <a:spcBef>
                <a:spcPct val="50000"/>
              </a:spcBef>
            </a:pPr>
            <a:endParaRPr lang="en-US" altLang="zh-CN" sz="11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A0C50A45-12CD-4A86-8107-29A3DD18F1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7650" y="358775"/>
            <a:ext cx="1984375" cy="5213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1350" y="358775"/>
            <a:ext cx="5803900" cy="5213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A83814C0-66B4-44EB-A7AF-08AACED4D3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F6BC60E8-2300-4505-8702-4169D61F20C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9835C44B-1171-4978-A901-0AB43C2B47B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376363"/>
            <a:ext cx="3887787" cy="4195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376363"/>
            <a:ext cx="3889375" cy="4195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79FCAF89-ACB3-42F3-B3E3-8BB0660A99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0DBCA9E0-C625-44FE-8585-142CB25909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EA48D73F-43A9-4F27-A6FB-682CBA3BF9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8FA7DBFA-16E9-4E22-99F6-A3C8D1C0F3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C96018A7-7DB0-42AC-8B3F-96C897AA14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F6CA9809-66BC-4BB8-9AF2-1DF755E733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5346" name="Picture 2" descr="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</p:spPr>
      </p:pic>
      <p:pic>
        <p:nvPicPr>
          <p:cNvPr id="1465348" name="Picture 4" descr="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08875" y="6399213"/>
            <a:ext cx="1311275" cy="314325"/>
          </a:xfrm>
          <a:prstGeom prst="rect">
            <a:avLst/>
          </a:prstGeom>
          <a:noFill/>
        </p:spPr>
      </p:pic>
      <p:sp>
        <p:nvSpPr>
          <p:cNvPr id="14653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1350" y="358775"/>
            <a:ext cx="7731125" cy="868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0114" tIns="40058" rIns="80114" bIns="4005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465394" name="Rectangle 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6363"/>
            <a:ext cx="7929562" cy="4195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0127" tIns="40065" rIns="80127" bIns="40065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465398" name="Rectangle 54"/>
          <p:cNvSpPr>
            <a:spLocks noChangeArrowheads="1"/>
          </p:cNvSpPr>
          <p:nvPr/>
        </p:nvSpPr>
        <p:spPr bwMode="auto">
          <a:xfrm>
            <a:off x="655638" y="6437313"/>
            <a:ext cx="4819067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2005" eaLnBrk="0" fontAlgn="base" hangingPunct="0"/>
            <a:r>
              <a:rPr lang="en-US" altLang="zh-CN" sz="1200" dirty="0">
                <a:latin typeface="FrutigerNext LT Medium" pitchFamily="34" charset="0"/>
                <a:ea typeface="MS PGothic" panose="020B0600070205080204" pitchFamily="34" charset="-128"/>
              </a:rPr>
              <a:t>Copyright © </a:t>
            </a:r>
            <a:r>
              <a:rPr lang="en-US" altLang="zh-CN" sz="1200" dirty="0" smtClean="0">
                <a:latin typeface="FrutigerNext LT Medium" pitchFamily="34" charset="0"/>
                <a:ea typeface="MS PGothic" panose="020B0600070205080204" pitchFamily="34" charset="-128"/>
              </a:rPr>
              <a:t>2012 </a:t>
            </a:r>
            <a:r>
              <a:rPr lang="en-US" altLang="zh-CN" sz="1200" dirty="0">
                <a:latin typeface="FrutigerNext LT Medium" pitchFamily="34" charset="0"/>
                <a:ea typeface="MS PGothic" panose="020B0600070205080204" pitchFamily="34" charset="-128"/>
              </a:rPr>
              <a:t>Huawei Technologies Co., Ltd. All rights reserved. </a:t>
            </a:r>
            <a:endParaRPr lang="en-US" altLang="zh-CN" sz="1200" dirty="0">
              <a:latin typeface="FrutigerNext LT Medium" pitchFamily="34" charset="0"/>
              <a:ea typeface="MS PGothic" panose="020B0600070205080204" pitchFamily="34" charset="-128"/>
            </a:endParaRPr>
          </a:p>
        </p:txBody>
      </p:sp>
      <p:sp>
        <p:nvSpPr>
          <p:cNvPr id="1465402" name="Rectangle 58"/>
          <p:cNvSpPr>
            <a:spLocks noChangeArrowheads="1"/>
          </p:cNvSpPr>
          <p:nvPr/>
        </p:nvSpPr>
        <p:spPr bwMode="auto">
          <a:xfrm>
            <a:off x="-1908175" y="528638"/>
            <a:ext cx="1844675" cy="5307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124" tIns="40063" rIns="80124" bIns="40063"/>
          <a:lstStyle/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英文标题</a:t>
            </a:r>
            <a:r>
              <a:rPr lang="en-US" altLang="zh-CN" sz="1100">
                <a:solidFill>
                  <a:schemeClr val="bg1"/>
                </a:solidFill>
              </a:rPr>
              <a:t>:32-35pt  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颜色</a:t>
            </a:r>
            <a:r>
              <a:rPr lang="en-US" altLang="zh-CN" sz="1100">
                <a:solidFill>
                  <a:schemeClr val="bg1"/>
                </a:solidFill>
              </a:rPr>
              <a:t>: R153 G0 B0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FrutigerNext LT Regular" pitchFamily="34" charset="0"/>
              </a:rPr>
              <a:t>内部使用字体 </a:t>
            </a:r>
            <a:r>
              <a:rPr lang="en-US" altLang="zh-CN" sz="1100">
                <a:solidFill>
                  <a:schemeClr val="bg1"/>
                </a:solidFill>
                <a:latin typeface="FrutigerNext LT Regular" pitchFamily="34" charset="0"/>
              </a:rPr>
              <a:t>:</a:t>
            </a:r>
            <a:endParaRPr lang="en-US" altLang="zh-CN" sz="1100">
              <a:solidFill>
                <a:schemeClr val="bg1"/>
              </a:solidFill>
              <a:latin typeface="FrutigerNext LT Regular" pitchFamily="34" charset="0"/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chemeClr val="bg1"/>
                </a:solidFill>
                <a:latin typeface="FrutigerNext LT Regular" pitchFamily="34" charset="0"/>
              </a:rPr>
              <a:t>FrutigerNext LT Medium</a:t>
            </a:r>
            <a:endParaRPr lang="en-US" altLang="zh-CN" sz="1100">
              <a:solidFill>
                <a:schemeClr val="bg1"/>
              </a:solidFill>
              <a:latin typeface="FrutigerNext LT Regular" pitchFamily="34" charset="0"/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FrutigerNext LT Regular" pitchFamily="34" charset="0"/>
              </a:rPr>
              <a:t>外部使用字体 </a:t>
            </a:r>
            <a:r>
              <a:rPr lang="en-US" altLang="zh-CN" sz="1100">
                <a:solidFill>
                  <a:schemeClr val="bg1"/>
                </a:solidFill>
                <a:latin typeface="FrutigerNext LT Regular" pitchFamily="34" charset="0"/>
              </a:rPr>
              <a:t>: Arial</a:t>
            </a:r>
            <a:endParaRPr lang="en-US" altLang="zh-CN" sz="1100">
              <a:solidFill>
                <a:schemeClr val="bg1"/>
              </a:solidFill>
              <a:latin typeface="FrutigerNext LT Regular" pitchFamily="34" charset="0"/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中文标题</a:t>
            </a:r>
            <a:r>
              <a:rPr lang="en-US" altLang="zh-CN" sz="1100">
                <a:solidFill>
                  <a:schemeClr val="bg1"/>
                </a:solidFill>
              </a:rPr>
              <a:t>:30-32pt  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颜色</a:t>
            </a:r>
            <a:r>
              <a:rPr lang="en-US" altLang="zh-CN" sz="1100">
                <a:solidFill>
                  <a:schemeClr val="bg1"/>
                </a:solidFill>
              </a:rPr>
              <a:t>: R153 G0 B0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字体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黑体</a:t>
            </a: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英文正文</a:t>
            </a:r>
            <a:r>
              <a:rPr lang="en-US" altLang="zh-CN" sz="1100">
                <a:solidFill>
                  <a:schemeClr val="bg1"/>
                </a:solidFill>
              </a:rPr>
              <a:t>:20-22pt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子目录 </a:t>
            </a:r>
            <a:r>
              <a:rPr lang="en-US" altLang="zh-CN" sz="1100">
                <a:solidFill>
                  <a:schemeClr val="bg1"/>
                </a:solidFill>
              </a:rPr>
              <a:t>(2-5</a:t>
            </a:r>
            <a:r>
              <a:rPr lang="zh-CN" altLang="en-US" sz="1100">
                <a:solidFill>
                  <a:schemeClr val="bg1"/>
                </a:solidFill>
              </a:rPr>
              <a:t>级</a:t>
            </a:r>
            <a:r>
              <a:rPr lang="en-US" altLang="zh-CN" sz="1100">
                <a:solidFill>
                  <a:schemeClr val="bg1"/>
                </a:solidFill>
              </a:rPr>
              <a:t>) :18pt  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颜色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黑色</a:t>
            </a: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FrutigerNext LT Regular" pitchFamily="34" charset="0"/>
              </a:rPr>
              <a:t>内部使用字体 </a:t>
            </a:r>
            <a:r>
              <a:rPr lang="en-US" altLang="zh-CN" sz="1100">
                <a:solidFill>
                  <a:schemeClr val="bg1"/>
                </a:solidFill>
                <a:latin typeface="FrutigerNext LT Regular" pitchFamily="34" charset="0"/>
              </a:rPr>
              <a:t>:</a:t>
            </a:r>
            <a:endParaRPr lang="en-US" altLang="zh-CN" sz="1100">
              <a:solidFill>
                <a:schemeClr val="bg1"/>
              </a:solidFill>
              <a:latin typeface="FrutigerNext LT Regular" pitchFamily="34" charset="0"/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chemeClr val="bg1"/>
                </a:solidFill>
                <a:latin typeface="FrutigerNext LT Regular" pitchFamily="34" charset="0"/>
              </a:rPr>
              <a:t>FrutigerNext LT Regular</a:t>
            </a:r>
            <a:endParaRPr lang="en-US" altLang="zh-CN" sz="1100">
              <a:solidFill>
                <a:schemeClr val="bg1"/>
              </a:solidFill>
              <a:latin typeface="FrutigerNext LT Regular" pitchFamily="34" charset="0"/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FrutigerNext LT Regular" pitchFamily="34" charset="0"/>
              </a:rPr>
              <a:t>外部使用字体 </a:t>
            </a:r>
            <a:r>
              <a:rPr lang="en-US" altLang="zh-CN" sz="1100">
                <a:solidFill>
                  <a:schemeClr val="bg1"/>
                </a:solidFill>
                <a:latin typeface="FrutigerNext LT Regular" pitchFamily="34" charset="0"/>
              </a:rPr>
              <a:t>: Arial</a:t>
            </a:r>
            <a:endParaRPr lang="en-US" altLang="zh-CN" sz="1100">
              <a:solidFill>
                <a:schemeClr val="bg1"/>
              </a:solidFill>
              <a:latin typeface="FrutigerNext LT Regular" pitchFamily="34" charset="0"/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中文正文</a:t>
            </a:r>
            <a:r>
              <a:rPr lang="en-US" altLang="zh-CN" sz="1100">
                <a:solidFill>
                  <a:schemeClr val="bg1"/>
                </a:solidFill>
              </a:rPr>
              <a:t>:18-20pt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子目录</a:t>
            </a:r>
            <a:r>
              <a:rPr lang="en-US" altLang="zh-CN" sz="1100">
                <a:solidFill>
                  <a:schemeClr val="bg1"/>
                </a:solidFill>
              </a:rPr>
              <a:t>(2-5</a:t>
            </a:r>
            <a:r>
              <a:rPr lang="zh-CN" altLang="en-US" sz="1100">
                <a:solidFill>
                  <a:schemeClr val="bg1"/>
                </a:solidFill>
              </a:rPr>
              <a:t>级</a:t>
            </a:r>
            <a:r>
              <a:rPr lang="en-US" altLang="zh-CN" sz="1100">
                <a:solidFill>
                  <a:schemeClr val="bg1"/>
                </a:solidFill>
              </a:rPr>
              <a:t>):18pt 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颜色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黑色</a:t>
            </a: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字体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细黑体 </a:t>
            </a: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/>
          </a:p>
        </p:txBody>
      </p:sp>
      <p:sp>
        <p:nvSpPr>
          <p:cNvPr id="1465403" name="Rectangle 59"/>
          <p:cNvSpPr>
            <a:spLocks noChangeArrowheads="1"/>
          </p:cNvSpPr>
          <p:nvPr/>
        </p:nvSpPr>
        <p:spPr bwMode="auto">
          <a:xfrm>
            <a:off x="9199563" y="1423988"/>
            <a:ext cx="1049337" cy="2005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124" tIns="40063" rIns="80124" bIns="40063"/>
          <a:lstStyle/>
          <a:p>
            <a:pPr indent="269875" defTabSz="802005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华文细黑" panose="02010600040101010101" pitchFamily="2" charset="-122"/>
              </a:rPr>
              <a:t>配色参考方案：</a:t>
            </a:r>
            <a:endParaRPr lang="zh-CN" altLang="en-US" sz="1100">
              <a:solidFill>
                <a:schemeClr val="bg1"/>
              </a:solidFill>
              <a:latin typeface="华文细黑" panose="02010600040101010101" pitchFamily="2" charset="-122"/>
            </a:endParaRPr>
          </a:p>
          <a:p>
            <a:pPr indent="269875" defTabSz="802005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华文细黑" panose="02010600040101010101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chemeClr val="bg1"/>
                </a:solidFill>
                <a:latin typeface="华文细黑" panose="02010600040101010101" pitchFamily="2" charset="-122"/>
              </a:rPr>
              <a:t>13</a:t>
            </a:r>
            <a:r>
              <a:rPr lang="zh-CN" altLang="en-US" sz="1100">
                <a:solidFill>
                  <a:schemeClr val="bg1"/>
                </a:solidFill>
                <a:latin typeface="华文细黑" panose="02010600040101010101" pitchFamily="2" charset="-122"/>
              </a:rPr>
              <a:t>组配色方案，同一页面内只选择一组使用。（仅供参考）</a:t>
            </a:r>
            <a:endParaRPr lang="zh-CN" altLang="en-US" sz="1100">
              <a:solidFill>
                <a:schemeClr val="bg1"/>
              </a:solidFill>
              <a:latin typeface="华文细黑" panose="02010600040101010101" pitchFamily="2" charset="-122"/>
            </a:endParaRPr>
          </a:p>
          <a:p>
            <a:pPr indent="269875"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  <a:latin typeface="华文细黑" panose="02010600040101010101" pitchFamily="2" charset="-122"/>
            </a:endParaRPr>
          </a:p>
          <a:p>
            <a:pPr indent="269875"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  <a:latin typeface="华文细黑" panose="02010600040101010101" pitchFamily="2" charset="-122"/>
            </a:endParaRPr>
          </a:p>
          <a:p>
            <a:pPr indent="269875"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chemeClr val="bg1"/>
              </a:solidFill>
              <a:latin typeface="华文细黑" panose="02010600040101010101" pitchFamily="2" charset="-122"/>
            </a:endParaRPr>
          </a:p>
        </p:txBody>
      </p:sp>
      <p:sp>
        <p:nvSpPr>
          <p:cNvPr id="1465404" name="Rectangle 60"/>
          <p:cNvSpPr>
            <a:spLocks noChangeArrowheads="1"/>
          </p:cNvSpPr>
          <p:nvPr/>
        </p:nvSpPr>
        <p:spPr bwMode="auto">
          <a:xfrm>
            <a:off x="9199563" y="-61913"/>
            <a:ext cx="1049337" cy="8382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124" tIns="40063" rIns="80124" bIns="40063"/>
          <a:lstStyle/>
          <a:p>
            <a:pPr indent="269875" defTabSz="802005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华文细黑" panose="02010600040101010101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chemeClr val="bg1"/>
                </a:solidFill>
                <a:latin typeface="华文细黑" panose="02010600040101010101" pitchFamily="2" charset="-122"/>
              </a:rPr>
              <a:t>.</a:t>
            </a:r>
            <a:endParaRPr lang="en-US" altLang="zh-CN" sz="1100">
              <a:solidFill>
                <a:schemeClr val="bg1"/>
              </a:solidFill>
              <a:latin typeface="华文细黑" panose="02010600040101010101" pitchFamily="2" charset="-122"/>
            </a:endParaRPr>
          </a:p>
          <a:p>
            <a:pPr indent="269875"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chemeClr val="bg1"/>
              </a:solidFill>
              <a:latin typeface="华文细黑" panose="02010600040101010101" pitchFamily="2" charset="-122"/>
            </a:endParaRPr>
          </a:p>
          <a:p>
            <a:pPr indent="269875"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chemeClr val="bg1"/>
              </a:solidFill>
              <a:latin typeface="华文细黑" panose="02010600040101010101" pitchFamily="2" charset="-122"/>
            </a:endParaRPr>
          </a:p>
          <a:p>
            <a:pPr indent="269875"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chemeClr val="bg1"/>
              </a:solidFill>
              <a:latin typeface="华文细黑" panose="02010600040101010101" pitchFamily="2" charset="-122"/>
            </a:endParaRPr>
          </a:p>
        </p:txBody>
      </p:sp>
      <p:sp>
        <p:nvSpPr>
          <p:cNvPr id="1465405" name="Rectangle 61"/>
          <p:cNvSpPr>
            <a:spLocks noChangeArrowheads="1"/>
          </p:cNvSpPr>
          <p:nvPr/>
        </p:nvSpPr>
        <p:spPr bwMode="auto">
          <a:xfrm>
            <a:off x="9269413" y="3429000"/>
            <a:ext cx="919162" cy="34909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91425" tIns="45712" rIns="91425" bIns="45712" anchor="ctr">
            <a:spAutoFit/>
          </a:bodyPr>
          <a:lstStyle/>
          <a:p>
            <a:endParaRPr lang="zh-CN" altLang="en-US"/>
          </a:p>
        </p:txBody>
      </p:sp>
      <p:grpSp>
        <p:nvGrpSpPr>
          <p:cNvPr id="1465406" name="Group 62"/>
          <p:cNvGrpSpPr/>
          <p:nvPr/>
        </p:nvGrpSpPr>
        <p:grpSpPr bwMode="auto">
          <a:xfrm>
            <a:off x="9355138" y="3789363"/>
            <a:ext cx="739775" cy="182562"/>
            <a:chOff x="5893" y="2387"/>
            <a:chExt cx="466" cy="115"/>
          </a:xfrm>
        </p:grpSpPr>
        <p:sp>
          <p:nvSpPr>
            <p:cNvPr id="1465407" name="Rectangle 63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08" name="Rectangle 64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09" name="Rectangle 65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0" name="Rectangle 66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11" name="Group 67"/>
          <p:cNvGrpSpPr/>
          <p:nvPr/>
        </p:nvGrpSpPr>
        <p:grpSpPr bwMode="auto">
          <a:xfrm>
            <a:off x="9355138" y="4005263"/>
            <a:ext cx="739775" cy="182562"/>
            <a:chOff x="5893" y="2523"/>
            <a:chExt cx="466" cy="115"/>
          </a:xfrm>
        </p:grpSpPr>
        <p:sp>
          <p:nvSpPr>
            <p:cNvPr id="1465412" name="Rectangle 68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3" name="Rectangle 69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4" name="Rectangle 70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5" name="Rectangle 71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16" name="Group 72"/>
          <p:cNvGrpSpPr/>
          <p:nvPr/>
        </p:nvGrpSpPr>
        <p:grpSpPr bwMode="auto">
          <a:xfrm>
            <a:off x="9355138" y="4221163"/>
            <a:ext cx="739775" cy="182562"/>
            <a:chOff x="5893" y="2659"/>
            <a:chExt cx="466" cy="115"/>
          </a:xfrm>
        </p:grpSpPr>
        <p:sp>
          <p:nvSpPr>
            <p:cNvPr id="1465417" name="Rectangle 73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8" name="Rectangle 74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9" name="Rectangle 75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0" name="Rectangle 76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21" name="Group 77"/>
          <p:cNvGrpSpPr/>
          <p:nvPr/>
        </p:nvGrpSpPr>
        <p:grpSpPr bwMode="auto">
          <a:xfrm>
            <a:off x="9355138" y="3573463"/>
            <a:ext cx="739775" cy="188912"/>
            <a:chOff x="5893" y="2251"/>
            <a:chExt cx="466" cy="119"/>
          </a:xfrm>
        </p:grpSpPr>
        <p:sp>
          <p:nvSpPr>
            <p:cNvPr id="1465422" name="Rectangle 78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3" name="Rectangle 79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4" name="Rectangle 80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5" name="Rectangle 81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26" name="Group 82"/>
          <p:cNvGrpSpPr/>
          <p:nvPr/>
        </p:nvGrpSpPr>
        <p:grpSpPr bwMode="auto">
          <a:xfrm>
            <a:off x="9355138" y="4581525"/>
            <a:ext cx="739775" cy="182563"/>
            <a:chOff x="5893" y="2886"/>
            <a:chExt cx="466" cy="115"/>
          </a:xfrm>
        </p:grpSpPr>
        <p:sp>
          <p:nvSpPr>
            <p:cNvPr id="1465427" name="Rectangle 83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8" name="Rectangle 84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9" name="Rectangle 85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0" name="Rectangle 86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31" name="Group 87"/>
          <p:cNvGrpSpPr/>
          <p:nvPr/>
        </p:nvGrpSpPr>
        <p:grpSpPr bwMode="auto">
          <a:xfrm>
            <a:off x="9355138" y="4797425"/>
            <a:ext cx="739775" cy="182563"/>
            <a:chOff x="5893" y="3022"/>
            <a:chExt cx="466" cy="115"/>
          </a:xfrm>
        </p:grpSpPr>
        <p:sp>
          <p:nvSpPr>
            <p:cNvPr id="1465432" name="Rectangle 88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3" name="Rectangle 89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4" name="Rectangle 90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5" name="Rectangle 91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36" name="Group 92"/>
          <p:cNvGrpSpPr/>
          <p:nvPr/>
        </p:nvGrpSpPr>
        <p:grpSpPr bwMode="auto">
          <a:xfrm>
            <a:off x="9355138" y="5013325"/>
            <a:ext cx="739775" cy="182563"/>
            <a:chOff x="5893" y="3158"/>
            <a:chExt cx="466" cy="115"/>
          </a:xfrm>
        </p:grpSpPr>
        <p:sp>
          <p:nvSpPr>
            <p:cNvPr id="1465437" name="Rectangle 93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8" name="Rectangle 94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9" name="Rectangle 95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0" name="Rectangle 96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41" name="Group 97"/>
          <p:cNvGrpSpPr/>
          <p:nvPr/>
        </p:nvGrpSpPr>
        <p:grpSpPr bwMode="auto">
          <a:xfrm>
            <a:off x="9355138" y="5373688"/>
            <a:ext cx="739775" cy="182562"/>
            <a:chOff x="5893" y="3385"/>
            <a:chExt cx="466" cy="115"/>
          </a:xfrm>
        </p:grpSpPr>
        <p:sp>
          <p:nvSpPr>
            <p:cNvPr id="1465442" name="Rectangle 98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3" name="Rectangle 99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4" name="Rectangle 100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5" name="Rectangle 101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46" name="Group 102"/>
          <p:cNvGrpSpPr/>
          <p:nvPr/>
        </p:nvGrpSpPr>
        <p:grpSpPr bwMode="auto">
          <a:xfrm>
            <a:off x="9355138" y="5589588"/>
            <a:ext cx="739775" cy="182562"/>
            <a:chOff x="5893" y="3521"/>
            <a:chExt cx="466" cy="115"/>
          </a:xfrm>
        </p:grpSpPr>
        <p:sp>
          <p:nvSpPr>
            <p:cNvPr id="1465447" name="Rectangle 103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8" name="Rectangle 104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9" name="Rectangle 105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0" name="Rectangle 106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51" name="Group 107"/>
          <p:cNvGrpSpPr/>
          <p:nvPr/>
        </p:nvGrpSpPr>
        <p:grpSpPr bwMode="auto">
          <a:xfrm>
            <a:off x="9355138" y="5805488"/>
            <a:ext cx="739775" cy="182562"/>
            <a:chOff x="5893" y="3657"/>
            <a:chExt cx="466" cy="115"/>
          </a:xfrm>
        </p:grpSpPr>
        <p:sp>
          <p:nvSpPr>
            <p:cNvPr id="1465452" name="Rectangle 108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3" name="Rectangle 109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4" name="Rectangle 110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5" name="Rectangle 111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56" name="Group 112"/>
          <p:cNvGrpSpPr/>
          <p:nvPr/>
        </p:nvGrpSpPr>
        <p:grpSpPr bwMode="auto">
          <a:xfrm>
            <a:off x="9355138" y="6165850"/>
            <a:ext cx="739775" cy="182563"/>
            <a:chOff x="5893" y="3884"/>
            <a:chExt cx="466" cy="115"/>
          </a:xfrm>
        </p:grpSpPr>
        <p:sp>
          <p:nvSpPr>
            <p:cNvPr id="1465457" name="Rectangle 113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8" name="Rectangle 114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9" name="Rectangle 115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0" name="Rectangle 116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61" name="Group 117"/>
          <p:cNvGrpSpPr/>
          <p:nvPr/>
        </p:nvGrpSpPr>
        <p:grpSpPr bwMode="auto">
          <a:xfrm>
            <a:off x="9355138" y="6391275"/>
            <a:ext cx="739775" cy="182563"/>
            <a:chOff x="5893" y="4026"/>
            <a:chExt cx="466" cy="115"/>
          </a:xfrm>
        </p:grpSpPr>
        <p:sp>
          <p:nvSpPr>
            <p:cNvPr id="1465462" name="Rectangle 118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3" name="Rectangle 119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4" name="Rectangle 120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5" name="Rectangle 121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66" name="Group 122"/>
          <p:cNvGrpSpPr/>
          <p:nvPr/>
        </p:nvGrpSpPr>
        <p:grpSpPr bwMode="auto">
          <a:xfrm>
            <a:off x="9355138" y="6615113"/>
            <a:ext cx="739775" cy="182562"/>
            <a:chOff x="5893" y="4167"/>
            <a:chExt cx="466" cy="115"/>
          </a:xfrm>
        </p:grpSpPr>
        <p:sp>
          <p:nvSpPr>
            <p:cNvPr id="1465467" name="Rectangle 123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8" name="Rectangle 124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9" name="Rectangle 125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70" name="Rectangle 126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65471" name="Rectangle 1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11900" y="6499225"/>
            <a:ext cx="1519238" cy="333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defTabSz="878205" eaLnBrk="0" fontAlgn="base" hangingPunct="0">
              <a:lnSpc>
                <a:spcPct val="85000"/>
              </a:lnSpc>
              <a:defRPr sz="1200">
                <a:latin typeface="FrutigerNext LT Bold" pitchFamily="1" charset="0"/>
                <a:ea typeface="MS PGothic" panose="020B0600070205080204" pitchFamily="34" charset="-128"/>
              </a:defRPr>
            </a:lvl1pPr>
          </a:lstStyle>
          <a:p>
            <a:r>
              <a:rPr lang="en-US" altLang="zh-CN"/>
              <a:t>Page</a:t>
            </a:r>
            <a:fld id="{20478C3C-8485-43AA-A473-2351CB65D4C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2pPr>
      <a:lvl3pPr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3pPr>
      <a:lvl4pPr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4pPr>
      <a:lvl5pPr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9pPr>
    </p:titleStyle>
    <p:bodyStyle>
      <a:lvl1pPr marL="301625" indent="-3175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33425" indent="-2527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Clr>
          <a:srgbClr val="080808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1114425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1492250" indent="-198755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71980" indent="-200025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329180" indent="-200025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86380" indent="-200025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243580" indent="-200025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700780" indent="-200025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9444" name="Picture 4" descr="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43600"/>
            <a:ext cx="9144000" cy="931863"/>
          </a:xfrm>
          <a:prstGeom prst="rect">
            <a:avLst/>
          </a:prstGeom>
          <a:noFill/>
        </p:spPr>
      </p:pic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3435350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45" tIns="39172" rIns="78345" bIns="39172">
            <a:spAutoFit/>
          </a:bodyPr>
          <a:lstStyle/>
          <a:p>
            <a:pPr defTabSz="784225" eaLnBrk="0" fontAlgn="base" hangingPunct="0"/>
            <a:r>
              <a:rPr lang="en-US" altLang="zh-CN" sz="2400">
                <a:solidFill>
                  <a:srgbClr val="666666"/>
                </a:solidFill>
                <a:ea typeface="MS PGothic" panose="020B0600070205080204" pitchFamily="34" charset="-128"/>
              </a:rPr>
              <a:t>www.huawei.com</a:t>
            </a:r>
            <a:endParaRPr lang="en-US" altLang="zh-CN" sz="2000">
              <a:solidFill>
                <a:srgbClr val="990000"/>
              </a:solidFill>
              <a:ea typeface="MS PGothic" panose="020B0600070205080204" pitchFamily="34" charset="-128"/>
            </a:endParaRP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4089400" y="2506663"/>
            <a:ext cx="1196975" cy="704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/>
            <a:r>
              <a:rPr lang="zh-CN" altLang="en-US" sz="4100">
                <a:solidFill>
                  <a:srgbClr val="990000"/>
                </a:solidFill>
              </a:rPr>
              <a:t>谢谢</a:t>
            </a:r>
            <a:endParaRPr lang="zh-CN" altLang="en-US" sz="4100">
              <a:solidFill>
                <a:srgbClr val="99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01625" indent="-301625" algn="l" defTabSz="802005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755" algn="l" defTabSz="802005" rtl="0" fontAlgn="base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0225" indent="-200025" algn="l" defTabSz="80200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7425" indent="-200025" algn="l" defTabSz="80200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4625" indent="-200025" algn="l" defTabSz="80200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1825" indent="-200025" algn="l" defTabSz="80200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29025" indent="-200025" algn="l" defTabSz="80200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428" name="Rectangle 3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2" charset="-122"/>
              </a:rPr>
              <a:t>RPR</a:t>
            </a:r>
            <a:r>
              <a:rPr lang="zh-CN" altLang="en-US">
                <a:latin typeface="黑体" panose="02010609060101010101" pitchFamily="2" charset="-122"/>
              </a:rPr>
              <a:t>技术</a:t>
            </a:r>
            <a:endParaRPr lang="zh-CN" altLang="en-US">
              <a:latin typeface="黑体" panose="02010609060101010101" pitchFamily="2" charset="-122"/>
            </a:endParaRPr>
          </a:p>
        </p:txBody>
      </p:sp>
      <p:sp>
        <p:nvSpPr>
          <p:cNvPr id="1211430" name="DtsShapeName" descr="4D8CC8E7GB965315C55EB3D5@EG@1CEG098AA\9;&gt;@DE71139125!!!BIHO@]e71139125!@5E15C21102E29D086D浇唆尼写蓟黔ⅹ郑颂籽吓泞变W0/1/qn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?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0D4B57F9-8846-46FC-B206-1D52AC7146B4}" type="slidenum">
              <a:rPr lang="en-US" altLang="zh-CN"/>
            </a:fld>
            <a:endParaRPr lang="en-US" altLang="zh-CN"/>
          </a:p>
        </p:txBody>
      </p:sp>
      <p:sp>
        <p:nvSpPr>
          <p:cNvPr id="155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zh-CN" altLang="en-US"/>
              <a:t>环网技术概述（续）</a:t>
            </a:r>
            <a:endParaRPr lang="zh-CN" altLang="en-US"/>
          </a:p>
        </p:txBody>
      </p:sp>
      <p:sp>
        <p:nvSpPr>
          <p:cNvPr id="155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GE/POS</a:t>
            </a:r>
            <a:r>
              <a:rPr lang="zh-CN" altLang="en-US" dirty="0"/>
              <a:t>，严格来说，并不是一种环网技术，仅仅是近年来，网络上的一种比较流行的组网应用。将网络上面的</a:t>
            </a:r>
            <a:r>
              <a:rPr lang="en-US" altLang="zh-CN" dirty="0"/>
              <a:t>N</a:t>
            </a:r>
            <a:r>
              <a:rPr lang="zh-CN" altLang="en-US" dirty="0"/>
              <a:t>个节点通过</a:t>
            </a:r>
            <a:r>
              <a:rPr lang="en-US" altLang="zh-CN" dirty="0"/>
              <a:t>N</a:t>
            </a:r>
            <a:r>
              <a:rPr lang="zh-CN" altLang="en-US" dirty="0"/>
              <a:t>条链路首尾相连起来，整个环其实是由</a:t>
            </a:r>
            <a:r>
              <a:rPr lang="en-US" altLang="zh-CN" dirty="0"/>
              <a:t>N</a:t>
            </a:r>
            <a:r>
              <a:rPr lang="zh-CN" altLang="en-US" dirty="0"/>
              <a:t>个相互独立的点到点</a:t>
            </a:r>
            <a:r>
              <a:rPr lang="en-US" altLang="zh-CN" dirty="0"/>
              <a:t>POS/PPP</a:t>
            </a:r>
            <a:r>
              <a:rPr lang="zh-CN" altLang="en-US" dirty="0"/>
              <a:t>连接构成的，业务在节点间逐点三层转发实现相互通信，节点需要处理所有报文，严重影响</a:t>
            </a:r>
            <a:r>
              <a:rPr lang="zh-CN" altLang="en-US" dirty="0" smtClean="0"/>
              <a:t>环的吞</a:t>
            </a:r>
            <a:r>
              <a:rPr lang="zh-CN" altLang="en-US" dirty="0"/>
              <a:t>吐量。由于仅仅是一个组网性的应用，没有一个针对环级别的带宽管理，某段的拥塞无法通知其它节点，而且没有二层的故障自愈能力。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714E31F0-C6DB-4433-A3DD-820DA3FE159B}" type="slidenum">
              <a:rPr lang="en-US" altLang="zh-CN"/>
            </a:fld>
            <a:endParaRPr lang="en-US" altLang="zh-CN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358775"/>
            <a:ext cx="7054850" cy="868363"/>
          </a:xfrm>
        </p:spPr>
        <p:txBody>
          <a:bodyPr/>
          <a:lstStyle/>
          <a:p>
            <a:r>
              <a:rPr lang="zh-CN" altLang="en-US"/>
              <a:t>目  录</a:t>
            </a:r>
            <a:endParaRPr lang="zh-CN" altLang="en-US"/>
          </a:p>
        </p:txBody>
      </p:sp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76363"/>
            <a:ext cx="7929562" cy="4052887"/>
          </a:xfrm>
        </p:spPr>
        <p:txBody>
          <a:bodyPr/>
          <a:lstStyle/>
          <a:p>
            <a:pPr marL="419100" indent="-149225">
              <a:buClr>
                <a:schemeClr val="tx1"/>
              </a:buClr>
              <a:buSzTx/>
            </a:pPr>
            <a:r>
              <a:rPr lang="zh-CN" altLang="en-US" sz="2000">
                <a:solidFill>
                  <a:schemeClr val="folHlink"/>
                </a:solidFill>
              </a:rPr>
              <a:t>环网技术概述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 b="1"/>
              <a:t>RPR</a:t>
            </a:r>
            <a:r>
              <a:rPr lang="zh-CN" altLang="en-US" sz="2000" b="1"/>
              <a:t>环技术概述</a:t>
            </a:r>
            <a:endParaRPr lang="zh-CN" altLang="en-US" sz="2000"/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环技术特点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环的基本概念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环的数据操作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环的保护倒换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环的公平算法</a:t>
            </a:r>
            <a:endParaRPr lang="zh-CN" altLang="en-US" sz="2000">
              <a:solidFill>
                <a:schemeClr val="folHlink"/>
              </a:solidFill>
            </a:endParaRPr>
          </a:p>
        </p:txBody>
      </p:sp>
      <p:pic>
        <p:nvPicPr>
          <p:cNvPr id="1590276" name="Picture 4" descr="目录 cop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4850" y="468313"/>
            <a:ext cx="61595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A83412C2-2F50-485B-AFFA-0812955E8E9E}" type="slidenum">
              <a:rPr lang="en-US" altLang="zh-CN"/>
            </a:fld>
            <a:endParaRPr lang="en-US" altLang="zh-CN"/>
          </a:p>
        </p:txBody>
      </p:sp>
      <p:sp>
        <p:nvSpPr>
          <p:cNvPr id="155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RPR</a:t>
            </a:r>
            <a:r>
              <a:rPr lang="zh-CN" altLang="en-US"/>
              <a:t>环技术概述</a:t>
            </a:r>
            <a:endParaRPr lang="zh-CN" altLang="en-US"/>
          </a:p>
        </p:txBody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RPR</a:t>
            </a:r>
            <a:r>
              <a:rPr lang="zh-CN" altLang="en-US"/>
              <a:t>技术综合了</a:t>
            </a:r>
            <a:r>
              <a:rPr lang="en-US" altLang="zh-CN"/>
              <a:t>SDH/SONET</a:t>
            </a:r>
            <a:r>
              <a:rPr lang="zh-CN" altLang="en-US"/>
              <a:t>和以太网以及其它一些环网技术的优点，研究并规范化一种环网拓扑上使用的</a:t>
            </a:r>
            <a:r>
              <a:rPr lang="en-US" altLang="zh-CN"/>
              <a:t>MAC </a:t>
            </a:r>
            <a:r>
              <a:rPr lang="zh-CN" altLang="en-US"/>
              <a:t>层协议－</a:t>
            </a:r>
            <a:r>
              <a:rPr lang="en-US" altLang="zh-CN"/>
              <a:t>RPR〔</a:t>
            </a:r>
            <a:r>
              <a:rPr lang="zh-CN" altLang="en-US"/>
              <a:t>弹性分组环</a:t>
            </a:r>
            <a:r>
              <a:rPr lang="en-US" altLang="zh-CN"/>
              <a:t>〕</a:t>
            </a:r>
            <a:r>
              <a:rPr lang="zh-CN" altLang="en-US"/>
              <a:t>，满足未来网络的要求。集</a:t>
            </a:r>
            <a:r>
              <a:rPr lang="en-US" altLang="zh-CN"/>
              <a:t>IP</a:t>
            </a:r>
            <a:r>
              <a:rPr lang="zh-CN" altLang="en-US"/>
              <a:t>的智能化、以太网的经济性和光纤环网的高带宽、高可靠性于一体。提供一种更优的城域网解决方案。 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RPR</a:t>
            </a:r>
            <a:r>
              <a:rPr lang="zh-CN" altLang="en-US"/>
              <a:t>的设计目标定义了一个闭合环路、点到点、基于</a:t>
            </a:r>
            <a:r>
              <a:rPr lang="en-US" altLang="zh-CN"/>
              <a:t>MAC</a:t>
            </a:r>
            <a:r>
              <a:rPr lang="zh-CN" altLang="en-US"/>
              <a:t>层的逻辑环状拓扑。对于物理层来说，</a:t>
            </a:r>
            <a:r>
              <a:rPr lang="en-US" altLang="zh-CN"/>
              <a:t>RPR</a:t>
            </a:r>
            <a:r>
              <a:rPr lang="zh-CN" altLang="en-US"/>
              <a:t>就是一组点到点的链路；而对于数据链路层来说，</a:t>
            </a:r>
            <a:r>
              <a:rPr lang="en-US" altLang="zh-CN"/>
              <a:t>RPR</a:t>
            </a:r>
            <a:r>
              <a:rPr lang="zh-CN" altLang="en-US"/>
              <a:t>就像是一个类似于</a:t>
            </a:r>
            <a:r>
              <a:rPr lang="en-US" altLang="zh-CN"/>
              <a:t>Ethernet</a:t>
            </a:r>
            <a:r>
              <a:rPr lang="zh-CN" altLang="en-US"/>
              <a:t>的广播介质网络。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4AE64F61-5199-48D5-8341-4878F3B8D5FF}" type="slidenum">
              <a:rPr lang="en-US" altLang="zh-CN"/>
            </a:fld>
            <a:endParaRPr lang="en-US" altLang="zh-CN"/>
          </a:p>
        </p:txBody>
      </p:sp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358775"/>
            <a:ext cx="7054850" cy="868363"/>
          </a:xfrm>
        </p:spPr>
        <p:txBody>
          <a:bodyPr/>
          <a:lstStyle/>
          <a:p>
            <a:r>
              <a:rPr lang="zh-CN" altLang="en-US"/>
              <a:t>目  录</a:t>
            </a:r>
            <a:endParaRPr lang="zh-CN" altLang="en-US"/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76363"/>
            <a:ext cx="7929562" cy="3800475"/>
          </a:xfrm>
        </p:spPr>
        <p:txBody>
          <a:bodyPr/>
          <a:lstStyle/>
          <a:p>
            <a:pPr marL="419100" indent="-149225">
              <a:buClr>
                <a:schemeClr val="tx1"/>
              </a:buClr>
              <a:buSzTx/>
            </a:pPr>
            <a:r>
              <a:rPr lang="zh-CN" altLang="en-US" sz="2000">
                <a:solidFill>
                  <a:schemeClr val="folHlink"/>
                </a:solidFill>
              </a:rPr>
              <a:t>环网技术概述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环技术概述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 b="1"/>
              <a:t>RPR</a:t>
            </a:r>
            <a:r>
              <a:rPr lang="zh-CN" altLang="en-US" sz="2000" b="1"/>
              <a:t>环技术特点</a:t>
            </a:r>
            <a:endParaRPr lang="zh-CN" altLang="en-US" sz="2000" b="1"/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环的基本概念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环的数据操作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环的保护倒换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环的公平算法</a:t>
            </a:r>
            <a:endParaRPr lang="zh-CN" altLang="en-US" sz="2000">
              <a:solidFill>
                <a:schemeClr val="folHlink"/>
              </a:solidFill>
            </a:endParaRPr>
          </a:p>
        </p:txBody>
      </p:sp>
      <p:pic>
        <p:nvPicPr>
          <p:cNvPr id="1592324" name="Picture 4" descr="目录 cop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4850" y="468313"/>
            <a:ext cx="61595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4522E245-F772-49EC-8F73-A9ED24464F43}" type="slidenum">
              <a:rPr lang="en-US" altLang="zh-CN"/>
            </a:fld>
            <a:endParaRPr lang="en-US" altLang="zh-CN"/>
          </a:p>
        </p:txBody>
      </p:sp>
      <p:sp>
        <p:nvSpPr>
          <p:cNvPr id="155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RPR</a:t>
            </a:r>
            <a:r>
              <a:rPr lang="zh-CN" altLang="en-US"/>
              <a:t>环技术特点</a:t>
            </a:r>
            <a:endParaRPr lang="zh-CN" altLang="en-US"/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物理层多样性</a:t>
            </a:r>
            <a:endParaRPr lang="zh-CN" altLang="en-US"/>
          </a:p>
          <a:p>
            <a:r>
              <a:rPr lang="zh-CN" altLang="en-US"/>
              <a:t>带宽高利用率</a:t>
            </a:r>
            <a:endParaRPr lang="zh-CN" altLang="en-US"/>
          </a:p>
          <a:p>
            <a:r>
              <a:rPr lang="zh-CN" altLang="en-US"/>
              <a:t>快速保护机制</a:t>
            </a:r>
            <a:endParaRPr lang="zh-CN" altLang="en-US"/>
          </a:p>
          <a:p>
            <a:r>
              <a:rPr lang="zh-CN" altLang="en-US"/>
              <a:t>公平的节点带宽分配</a:t>
            </a:r>
            <a:endParaRPr lang="zh-CN" altLang="en-US"/>
          </a:p>
          <a:p>
            <a:r>
              <a:rPr lang="zh-CN" altLang="en-US"/>
              <a:t>拓扑自动发现机制，支持即插即用</a:t>
            </a:r>
            <a:endParaRPr lang="zh-CN" altLang="en-US"/>
          </a:p>
          <a:p>
            <a:r>
              <a:rPr lang="zh-CN" altLang="en-US"/>
              <a:t>有效支持组播和广播</a:t>
            </a:r>
            <a:endParaRPr lang="zh-CN" altLang="en-US"/>
          </a:p>
          <a:p>
            <a:r>
              <a:rPr lang="zh-CN" altLang="en-US"/>
              <a:t>流量等级保证</a:t>
            </a:r>
            <a:r>
              <a:rPr lang="en-US" altLang="zh-CN"/>
              <a:t>QoS</a:t>
            </a:r>
            <a:r>
              <a:rPr lang="zh-CN" altLang="en-US"/>
              <a:t>，支持带宽预留的业务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26A4B91A-7A9E-4164-87DC-8FAB882C9360}" type="slidenum">
              <a:rPr lang="en-US" altLang="zh-CN"/>
            </a:fld>
            <a:endParaRPr lang="en-US" altLang="zh-CN"/>
          </a:p>
        </p:txBody>
      </p:sp>
      <p:sp>
        <p:nvSpPr>
          <p:cNvPr id="159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358775"/>
            <a:ext cx="7054850" cy="868363"/>
          </a:xfrm>
        </p:spPr>
        <p:txBody>
          <a:bodyPr/>
          <a:lstStyle/>
          <a:p>
            <a:r>
              <a:rPr lang="zh-CN" altLang="en-US"/>
              <a:t>目  录</a:t>
            </a:r>
            <a:endParaRPr lang="zh-CN" altLang="en-US"/>
          </a:p>
        </p:txBody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76363"/>
            <a:ext cx="7929562" cy="3784600"/>
          </a:xfrm>
        </p:spPr>
        <p:txBody>
          <a:bodyPr/>
          <a:lstStyle/>
          <a:p>
            <a:pPr marL="419100" indent="-149225">
              <a:buClr>
                <a:schemeClr val="tx1"/>
              </a:buClr>
              <a:buSzTx/>
            </a:pPr>
            <a:r>
              <a:rPr lang="zh-CN" altLang="en-US" sz="2000">
                <a:solidFill>
                  <a:schemeClr val="folHlink"/>
                </a:solidFill>
              </a:rPr>
              <a:t>环网技术概述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环技术概述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环技术特点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 b="1"/>
              <a:t>RPR</a:t>
            </a:r>
            <a:r>
              <a:rPr lang="zh-CN" altLang="en-US" sz="2000" b="1"/>
              <a:t>环的基本概念</a:t>
            </a:r>
            <a:endParaRPr lang="zh-CN" altLang="en-US" sz="2000" b="1"/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环的数据操作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环的保护倒换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环的公平算法</a:t>
            </a:r>
            <a:endParaRPr lang="zh-CN" altLang="en-US" sz="2000">
              <a:solidFill>
                <a:schemeClr val="folHlink"/>
              </a:solidFill>
            </a:endParaRPr>
          </a:p>
        </p:txBody>
      </p:sp>
      <p:pic>
        <p:nvPicPr>
          <p:cNvPr id="1594372" name="Picture 4" descr="目录 cop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4850" y="468313"/>
            <a:ext cx="61595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EAB47F08-69AD-40A3-B91E-FB5BE7F5E3CB}" type="slidenum">
              <a:rPr lang="en-US" altLang="zh-CN"/>
            </a:fld>
            <a:endParaRPr lang="en-US" altLang="zh-CN"/>
          </a:p>
        </p:txBody>
      </p:sp>
      <p:sp>
        <p:nvSpPr>
          <p:cNvPr id="156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RPR</a:t>
            </a:r>
            <a:r>
              <a:rPr lang="zh-CN" altLang="en-US"/>
              <a:t>环的基本概念</a:t>
            </a:r>
            <a:endParaRPr lang="zh-CN" altLang="en-US"/>
          </a:p>
        </p:txBody>
      </p:sp>
      <p:sp>
        <p:nvSpPr>
          <p:cNvPr id="156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RPR</a:t>
            </a:r>
            <a:r>
              <a:rPr lang="zh-CN" altLang="en-US" sz="2000" dirty="0"/>
              <a:t>采用逆向双环结构，数据沿环网在节点之间进行转发。</a:t>
            </a:r>
            <a:endParaRPr lang="zh-CN" altLang="en-US" sz="2000" dirty="0"/>
          </a:p>
          <a:p>
            <a:r>
              <a:rPr lang="zh-CN" altLang="en-US" sz="2000" dirty="0"/>
              <a:t>如图所示是一个典型的</a:t>
            </a:r>
            <a:r>
              <a:rPr lang="en-US" altLang="zh-CN" sz="2000" dirty="0"/>
              <a:t>RPR</a:t>
            </a:r>
            <a:r>
              <a:rPr lang="zh-CN" altLang="en-US" sz="2000" dirty="0"/>
              <a:t>环网</a:t>
            </a:r>
            <a:r>
              <a:rPr lang="zh-CN" altLang="en-US" sz="2000" dirty="0" smtClean="0"/>
              <a:t>，结</a:t>
            </a:r>
            <a:r>
              <a:rPr lang="zh-CN" altLang="en-US" sz="2000" dirty="0"/>
              <a:t>合该图介绍几个</a:t>
            </a:r>
            <a:r>
              <a:rPr lang="en-US" altLang="zh-CN" sz="2000" dirty="0"/>
              <a:t>RPR</a:t>
            </a:r>
            <a:r>
              <a:rPr lang="zh-CN" altLang="en-US" sz="2000" dirty="0"/>
              <a:t>的基本概念</a:t>
            </a:r>
            <a:r>
              <a:rPr lang="zh-CN" altLang="en-US" dirty="0"/>
              <a:t>  </a:t>
            </a:r>
            <a:endParaRPr lang="zh-CN" altLang="en-US" dirty="0"/>
          </a:p>
        </p:txBody>
      </p:sp>
      <p:grpSp>
        <p:nvGrpSpPr>
          <p:cNvPr id="1561604" name="Group 4"/>
          <p:cNvGrpSpPr/>
          <p:nvPr/>
        </p:nvGrpSpPr>
        <p:grpSpPr bwMode="auto">
          <a:xfrm>
            <a:off x="2795588" y="3127375"/>
            <a:ext cx="2624137" cy="2525713"/>
            <a:chOff x="864" y="1417"/>
            <a:chExt cx="1600" cy="1540"/>
          </a:xfrm>
        </p:grpSpPr>
        <p:sp>
          <p:nvSpPr>
            <p:cNvPr id="1561605" name="Oval 5"/>
            <p:cNvSpPr>
              <a:spLocks noChangeArrowheads="1"/>
            </p:cNvSpPr>
            <p:nvPr/>
          </p:nvSpPr>
          <p:spPr bwMode="auto">
            <a:xfrm flipH="1" flipV="1">
              <a:off x="905" y="1432"/>
              <a:ext cx="1516" cy="1516"/>
            </a:xfrm>
            <a:prstGeom prst="ellipse">
              <a:avLst/>
            </a:prstGeom>
            <a:noFill/>
            <a:ln w="12700" algn="ctr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561606" name="Picture 6"/>
            <p:cNvPicPr>
              <a:picLocks noChangeAspect="1" noChangeArrowheads="1"/>
            </p:cNvPicPr>
            <p:nvPr/>
          </p:nvPicPr>
          <p:blipFill>
            <a:blip r:embed="rId1" cstate="print">
              <a:lum contrast="-90000"/>
            </a:blip>
            <a:srcRect l="74452"/>
            <a:stretch>
              <a:fillRect/>
            </a:stretch>
          </p:blipFill>
          <p:spPr bwMode="auto">
            <a:xfrm rot="1107102" flipV="1">
              <a:off x="1360" y="2858"/>
              <a:ext cx="114" cy="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61607" name="Picture 7"/>
            <p:cNvPicPr>
              <a:picLocks noChangeAspect="1" noChangeArrowheads="1"/>
            </p:cNvPicPr>
            <p:nvPr/>
          </p:nvPicPr>
          <p:blipFill>
            <a:blip r:embed="rId1" cstate="print">
              <a:lum contrast="-90000"/>
            </a:blip>
            <a:srcRect l="74452"/>
            <a:stretch>
              <a:fillRect/>
            </a:stretch>
          </p:blipFill>
          <p:spPr bwMode="auto">
            <a:xfrm rot="18482585" flipV="1">
              <a:off x="2173" y="2644"/>
              <a:ext cx="114" cy="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61608" name="Picture 8"/>
            <p:cNvPicPr>
              <a:picLocks noChangeAspect="1" noChangeArrowheads="1"/>
            </p:cNvPicPr>
            <p:nvPr/>
          </p:nvPicPr>
          <p:blipFill>
            <a:blip r:embed="rId1" cstate="print">
              <a:lum contrast="-90000"/>
            </a:blip>
            <a:srcRect l="74452"/>
            <a:stretch>
              <a:fillRect/>
            </a:stretch>
          </p:blipFill>
          <p:spPr bwMode="auto">
            <a:xfrm rot="15509078" flipV="1">
              <a:off x="2358" y="2028"/>
              <a:ext cx="113" cy="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61609" name="Picture 9"/>
            <p:cNvPicPr>
              <a:picLocks noChangeAspect="1" noChangeArrowheads="1"/>
            </p:cNvPicPr>
            <p:nvPr/>
          </p:nvPicPr>
          <p:blipFill>
            <a:blip r:embed="rId1" cstate="print">
              <a:lum contrast="-90000"/>
            </a:blip>
            <a:srcRect l="74452"/>
            <a:stretch>
              <a:fillRect/>
            </a:stretch>
          </p:blipFill>
          <p:spPr bwMode="auto">
            <a:xfrm rot="12127411" flipV="1">
              <a:off x="1841" y="1417"/>
              <a:ext cx="113" cy="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61610" name="Picture 10"/>
            <p:cNvPicPr>
              <a:picLocks noChangeAspect="1" noChangeArrowheads="1"/>
            </p:cNvPicPr>
            <p:nvPr/>
          </p:nvPicPr>
          <p:blipFill>
            <a:blip r:embed="rId1" cstate="print">
              <a:lum contrast="-90000"/>
            </a:blip>
            <a:srcRect l="74452"/>
            <a:stretch>
              <a:fillRect/>
            </a:stretch>
          </p:blipFill>
          <p:spPr bwMode="auto">
            <a:xfrm rot="8138803" flipV="1">
              <a:off x="1088" y="1585"/>
              <a:ext cx="113" cy="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61611" name="Picture 11"/>
            <p:cNvPicPr>
              <a:picLocks noChangeAspect="1" noChangeArrowheads="1"/>
            </p:cNvPicPr>
            <p:nvPr/>
          </p:nvPicPr>
          <p:blipFill>
            <a:blip r:embed="rId1" cstate="print">
              <a:lum contrast="-90000"/>
            </a:blip>
            <a:srcRect l="74452"/>
            <a:stretch>
              <a:fillRect/>
            </a:stretch>
          </p:blipFill>
          <p:spPr bwMode="auto">
            <a:xfrm rot="4594893" flipV="1">
              <a:off x="857" y="2258"/>
              <a:ext cx="114" cy="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61612" name="Group 12"/>
          <p:cNvGrpSpPr/>
          <p:nvPr/>
        </p:nvGrpSpPr>
        <p:grpSpPr bwMode="auto">
          <a:xfrm>
            <a:off x="2682875" y="3001963"/>
            <a:ext cx="2857500" cy="2763837"/>
            <a:chOff x="766" y="1311"/>
            <a:chExt cx="1800" cy="1741"/>
          </a:xfrm>
        </p:grpSpPr>
        <p:sp>
          <p:nvSpPr>
            <p:cNvPr id="1561613" name="Oval 13"/>
            <p:cNvSpPr>
              <a:spLocks noChangeArrowheads="1"/>
            </p:cNvSpPr>
            <p:nvPr/>
          </p:nvSpPr>
          <p:spPr bwMode="auto">
            <a:xfrm>
              <a:off x="799" y="1326"/>
              <a:ext cx="1718" cy="1718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561614" name="Picture 14"/>
            <p:cNvPicPr>
              <a:picLocks noChangeAspect="1" noChangeArrowheads="1"/>
            </p:cNvPicPr>
            <p:nvPr/>
          </p:nvPicPr>
          <p:blipFill>
            <a:blip r:embed="rId1" cstate="print"/>
            <a:srcRect l="74452"/>
            <a:stretch>
              <a:fillRect/>
            </a:stretch>
          </p:blipFill>
          <p:spPr bwMode="auto">
            <a:xfrm rot="-1107102">
              <a:off x="1324" y="1311"/>
              <a:ext cx="129" cy="1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61615" name="Picture 15"/>
            <p:cNvPicPr>
              <a:picLocks noChangeAspect="1" noChangeArrowheads="1"/>
            </p:cNvPicPr>
            <p:nvPr/>
          </p:nvPicPr>
          <p:blipFill>
            <a:blip r:embed="rId1" cstate="print"/>
            <a:srcRect l="74452"/>
            <a:stretch>
              <a:fillRect/>
            </a:stretch>
          </p:blipFill>
          <p:spPr bwMode="auto">
            <a:xfrm rot="3117415">
              <a:off x="2263" y="1591"/>
              <a:ext cx="129" cy="1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61616" name="Picture 16"/>
            <p:cNvPicPr>
              <a:picLocks noChangeAspect="1" noChangeArrowheads="1"/>
            </p:cNvPicPr>
            <p:nvPr/>
          </p:nvPicPr>
          <p:blipFill>
            <a:blip r:embed="rId1" cstate="print"/>
            <a:srcRect l="74452"/>
            <a:stretch>
              <a:fillRect/>
            </a:stretch>
          </p:blipFill>
          <p:spPr bwMode="auto">
            <a:xfrm rot="6090922">
              <a:off x="2445" y="2257"/>
              <a:ext cx="129" cy="1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61617" name="Picture 17"/>
            <p:cNvPicPr>
              <a:picLocks noChangeAspect="1" noChangeArrowheads="1"/>
            </p:cNvPicPr>
            <p:nvPr/>
          </p:nvPicPr>
          <p:blipFill>
            <a:blip r:embed="rId1" cstate="print"/>
            <a:srcRect l="74452"/>
            <a:stretch>
              <a:fillRect/>
            </a:stretch>
          </p:blipFill>
          <p:spPr bwMode="auto">
            <a:xfrm rot="9472589">
              <a:off x="1873" y="2940"/>
              <a:ext cx="129" cy="1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61618" name="Picture 18"/>
            <p:cNvPicPr>
              <a:picLocks noChangeAspect="1" noChangeArrowheads="1"/>
            </p:cNvPicPr>
            <p:nvPr/>
          </p:nvPicPr>
          <p:blipFill>
            <a:blip r:embed="rId1" cstate="print"/>
            <a:srcRect l="74452"/>
            <a:stretch>
              <a:fillRect/>
            </a:stretch>
          </p:blipFill>
          <p:spPr bwMode="auto">
            <a:xfrm rot="35270537">
              <a:off x="933" y="2683"/>
              <a:ext cx="129" cy="1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61619" name="Picture 19"/>
            <p:cNvPicPr>
              <a:picLocks noChangeAspect="1" noChangeArrowheads="1"/>
            </p:cNvPicPr>
            <p:nvPr/>
          </p:nvPicPr>
          <p:blipFill>
            <a:blip r:embed="rId1" cstate="print"/>
            <a:srcRect l="74452"/>
            <a:stretch>
              <a:fillRect/>
            </a:stretch>
          </p:blipFill>
          <p:spPr bwMode="auto">
            <a:xfrm rot="60205107">
              <a:off x="757" y="1936"/>
              <a:ext cx="129" cy="1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61620" name="Group 20"/>
          <p:cNvGrpSpPr/>
          <p:nvPr/>
        </p:nvGrpSpPr>
        <p:grpSpPr bwMode="auto">
          <a:xfrm>
            <a:off x="2640013" y="2808288"/>
            <a:ext cx="2990850" cy="3076575"/>
            <a:chOff x="739" y="1189"/>
            <a:chExt cx="1884" cy="1938"/>
          </a:xfrm>
        </p:grpSpPr>
        <p:pic>
          <p:nvPicPr>
            <p:cNvPr id="1561621" name="Picture 21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19" y="1189"/>
              <a:ext cx="433" cy="386"/>
            </a:xfrm>
            <a:prstGeom prst="rect">
              <a:avLst/>
            </a:prstGeom>
            <a:noFill/>
          </p:spPr>
        </p:pic>
        <p:pic>
          <p:nvPicPr>
            <p:cNvPr id="1561622" name="Picture 22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90" y="1670"/>
              <a:ext cx="433" cy="386"/>
            </a:xfrm>
            <a:prstGeom prst="rect">
              <a:avLst/>
            </a:prstGeom>
            <a:noFill/>
          </p:spPr>
        </p:pic>
        <p:pic>
          <p:nvPicPr>
            <p:cNvPr id="1561623" name="Picture 23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5" y="2314"/>
              <a:ext cx="433" cy="386"/>
            </a:xfrm>
            <a:prstGeom prst="rect">
              <a:avLst/>
            </a:prstGeom>
            <a:noFill/>
          </p:spPr>
        </p:pic>
        <p:pic>
          <p:nvPicPr>
            <p:cNvPr id="1561624" name="Picture 24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7" y="2741"/>
              <a:ext cx="433" cy="386"/>
            </a:xfrm>
            <a:prstGeom prst="rect">
              <a:avLst/>
            </a:prstGeom>
            <a:noFill/>
          </p:spPr>
        </p:pic>
        <p:pic>
          <p:nvPicPr>
            <p:cNvPr id="1561625" name="Picture 25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6" y="2314"/>
              <a:ext cx="433" cy="386"/>
            </a:xfrm>
            <a:prstGeom prst="rect">
              <a:avLst/>
            </a:prstGeom>
            <a:noFill/>
          </p:spPr>
        </p:pic>
        <p:pic>
          <p:nvPicPr>
            <p:cNvPr id="1561626" name="Picture 26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9" y="1606"/>
              <a:ext cx="433" cy="386"/>
            </a:xfrm>
            <a:prstGeom prst="rect">
              <a:avLst/>
            </a:prstGeom>
            <a:noFill/>
          </p:spPr>
        </p:pic>
      </p:grpSp>
      <p:sp>
        <p:nvSpPr>
          <p:cNvPr id="1561627" name="Text Box 27"/>
          <p:cNvSpPr txBox="1">
            <a:spLocks noChangeArrowheads="1"/>
          </p:cNvSpPr>
          <p:nvPr/>
        </p:nvSpPr>
        <p:spPr bwMode="auto">
          <a:xfrm>
            <a:off x="4735513" y="2898775"/>
            <a:ext cx="1835150" cy="320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784225" eaLnBrk="0" fontAlgn="base" hangingPunct="0">
              <a:spcBef>
                <a:spcPct val="50000"/>
              </a:spcBef>
            </a:pPr>
            <a:r>
              <a:rPr lang="en-US" altLang="zh-CN" sz="1500" b="1"/>
              <a:t>0</a:t>
            </a:r>
            <a:r>
              <a:rPr lang="zh-CN" altLang="en-US" sz="1500" b="1"/>
              <a:t>环</a:t>
            </a:r>
            <a:r>
              <a:rPr lang="en-US" altLang="zh-CN" sz="1500" b="1"/>
              <a:t>(Outer ring)</a:t>
            </a:r>
            <a:endParaRPr lang="en-US" altLang="zh-CN" sz="1500" b="1"/>
          </a:p>
        </p:txBody>
      </p:sp>
      <p:sp>
        <p:nvSpPr>
          <p:cNvPr id="1561628" name="Text Box 28"/>
          <p:cNvSpPr txBox="1">
            <a:spLocks noChangeArrowheads="1"/>
          </p:cNvSpPr>
          <p:nvPr/>
        </p:nvSpPr>
        <p:spPr bwMode="auto">
          <a:xfrm>
            <a:off x="3582988" y="3403600"/>
            <a:ext cx="1835150" cy="320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784225" eaLnBrk="0" fontAlgn="base" hangingPunct="0">
              <a:spcBef>
                <a:spcPct val="50000"/>
              </a:spcBef>
            </a:pPr>
            <a:r>
              <a:rPr lang="en-US" altLang="zh-CN" sz="1500" b="1"/>
              <a:t>1</a:t>
            </a:r>
            <a:r>
              <a:rPr lang="zh-CN" altLang="en-US" sz="1500" b="1"/>
              <a:t>环</a:t>
            </a:r>
            <a:r>
              <a:rPr lang="en-US" altLang="zh-CN" sz="1500" b="1"/>
              <a:t>(Inner ring)</a:t>
            </a:r>
            <a:endParaRPr lang="en-US" altLang="zh-CN" sz="1500" b="1"/>
          </a:p>
        </p:txBody>
      </p:sp>
      <p:sp>
        <p:nvSpPr>
          <p:cNvPr id="1561629" name="Text Box 29"/>
          <p:cNvSpPr txBox="1">
            <a:spLocks noChangeArrowheads="1"/>
          </p:cNvSpPr>
          <p:nvPr/>
        </p:nvSpPr>
        <p:spPr bwMode="auto">
          <a:xfrm>
            <a:off x="3476625" y="2566988"/>
            <a:ext cx="1835150" cy="320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784225" eaLnBrk="0" fontAlgn="base" hangingPunct="0">
              <a:spcBef>
                <a:spcPct val="50000"/>
              </a:spcBef>
            </a:pPr>
            <a:r>
              <a:rPr lang="zh-CN" altLang="en-US" sz="1500" b="1"/>
              <a:t>节点</a:t>
            </a:r>
            <a:r>
              <a:rPr lang="en-US" altLang="zh-CN" sz="1500" b="1"/>
              <a:t>(Station)</a:t>
            </a:r>
            <a:endParaRPr lang="en-US" altLang="zh-CN" sz="1500" b="1"/>
          </a:p>
        </p:txBody>
      </p:sp>
      <p:sp>
        <p:nvSpPr>
          <p:cNvPr id="1561630" name="Line 30"/>
          <p:cNvSpPr>
            <a:spLocks noChangeShapeType="1"/>
          </p:cNvSpPr>
          <p:nvPr/>
        </p:nvSpPr>
        <p:spPr bwMode="auto">
          <a:xfrm>
            <a:off x="5599113" y="3868738"/>
            <a:ext cx="2159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61631" name="Line 31"/>
          <p:cNvSpPr>
            <a:spLocks noChangeShapeType="1"/>
          </p:cNvSpPr>
          <p:nvPr/>
        </p:nvSpPr>
        <p:spPr bwMode="auto">
          <a:xfrm>
            <a:off x="5527675" y="4948238"/>
            <a:ext cx="3587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61632" name="Line 32"/>
          <p:cNvSpPr>
            <a:spLocks noChangeShapeType="1"/>
          </p:cNvSpPr>
          <p:nvPr/>
        </p:nvSpPr>
        <p:spPr bwMode="auto">
          <a:xfrm>
            <a:off x="5670550" y="3868738"/>
            <a:ext cx="158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61633" name="Text Box 33"/>
          <p:cNvSpPr txBox="1">
            <a:spLocks noChangeArrowheads="1"/>
          </p:cNvSpPr>
          <p:nvPr/>
        </p:nvSpPr>
        <p:spPr bwMode="auto">
          <a:xfrm>
            <a:off x="5599113" y="4227513"/>
            <a:ext cx="1187450" cy="320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784225" eaLnBrk="0" fontAlgn="base" hangingPunct="0">
              <a:spcBef>
                <a:spcPct val="50000"/>
              </a:spcBef>
            </a:pPr>
            <a:r>
              <a:rPr lang="zh-CN" altLang="en-US" sz="1500" b="1"/>
              <a:t>段</a:t>
            </a:r>
            <a:r>
              <a:rPr lang="en-US" altLang="zh-CN" sz="1500" b="1"/>
              <a:t>(Span)</a:t>
            </a:r>
            <a:endParaRPr lang="en-US" altLang="zh-CN" sz="1500" b="1"/>
          </a:p>
        </p:txBody>
      </p:sp>
      <p:sp>
        <p:nvSpPr>
          <p:cNvPr id="1561634" name="Line 34"/>
          <p:cNvSpPr>
            <a:spLocks noChangeShapeType="1"/>
          </p:cNvSpPr>
          <p:nvPr/>
        </p:nvSpPr>
        <p:spPr bwMode="auto">
          <a:xfrm>
            <a:off x="2935288" y="5164138"/>
            <a:ext cx="15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61635" name="Line 35"/>
          <p:cNvSpPr>
            <a:spLocks noChangeShapeType="1"/>
          </p:cNvSpPr>
          <p:nvPr/>
        </p:nvSpPr>
        <p:spPr bwMode="auto">
          <a:xfrm>
            <a:off x="5311775" y="5164138"/>
            <a:ext cx="158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61636" name="Line 36"/>
          <p:cNvSpPr>
            <a:spLocks noChangeShapeType="1"/>
          </p:cNvSpPr>
          <p:nvPr/>
        </p:nvSpPr>
        <p:spPr bwMode="auto">
          <a:xfrm>
            <a:off x="2935288" y="6027738"/>
            <a:ext cx="23764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61637" name="Text Box 37"/>
          <p:cNvSpPr txBox="1">
            <a:spLocks noChangeArrowheads="1"/>
          </p:cNvSpPr>
          <p:nvPr/>
        </p:nvSpPr>
        <p:spPr bwMode="auto">
          <a:xfrm>
            <a:off x="3509963" y="5746750"/>
            <a:ext cx="1619250" cy="320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784225" eaLnBrk="0" fontAlgn="base" hangingPunct="0">
              <a:spcBef>
                <a:spcPct val="50000"/>
              </a:spcBef>
            </a:pPr>
            <a:r>
              <a:rPr lang="zh-CN" altLang="en-US" sz="1500" b="1"/>
              <a:t>域</a:t>
            </a:r>
            <a:r>
              <a:rPr lang="en-US" altLang="zh-CN" sz="1500" b="1"/>
              <a:t>(Domain)</a:t>
            </a:r>
            <a:endParaRPr lang="en-US" altLang="zh-CN" sz="1500" b="1"/>
          </a:p>
        </p:txBody>
      </p:sp>
      <p:sp>
        <p:nvSpPr>
          <p:cNvPr id="1561638" name="Text Box 38"/>
          <p:cNvSpPr txBox="1">
            <a:spLocks noChangeArrowheads="1"/>
          </p:cNvSpPr>
          <p:nvPr/>
        </p:nvSpPr>
        <p:spPr bwMode="auto">
          <a:xfrm>
            <a:off x="1709738" y="4227513"/>
            <a:ext cx="1152525" cy="320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784225" eaLnBrk="0" fontAlgn="base" hangingPunct="0">
              <a:spcBef>
                <a:spcPct val="50000"/>
              </a:spcBef>
            </a:pPr>
            <a:r>
              <a:rPr lang="zh-CN" altLang="en-US" sz="1500" b="1"/>
              <a:t>链路</a:t>
            </a:r>
            <a:r>
              <a:rPr lang="en-US" altLang="zh-CN" sz="1500" b="1"/>
              <a:t>(Link)</a:t>
            </a:r>
            <a:endParaRPr lang="en-US" altLang="zh-CN" sz="15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46DCA82E-9F22-4189-9715-D97A639133C2}" type="slidenum">
              <a:rPr lang="en-US" altLang="zh-CN"/>
            </a:fld>
            <a:endParaRPr lang="en-US" altLang="zh-CN"/>
          </a:p>
        </p:txBody>
      </p:sp>
      <p:sp>
        <p:nvSpPr>
          <p:cNvPr id="156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RPR</a:t>
            </a:r>
            <a:r>
              <a:rPr lang="zh-CN" altLang="en-US"/>
              <a:t>环的基本概念（续）</a:t>
            </a:r>
            <a:endParaRPr lang="zh-CN" altLang="en-US"/>
          </a:p>
        </p:txBody>
      </p:sp>
      <p:sp>
        <p:nvSpPr>
          <p:cNvPr id="156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000"/>
              <a:t>0</a:t>
            </a:r>
            <a:r>
              <a:rPr lang="zh-CN" altLang="en-US" sz="2000"/>
              <a:t>环（</a:t>
            </a:r>
            <a:r>
              <a:rPr lang="en-US" altLang="zh-CN" sz="2000"/>
              <a:t>ringlet0</a:t>
            </a:r>
            <a:r>
              <a:rPr lang="zh-CN" altLang="en-US" sz="2000"/>
              <a:t>）：</a:t>
            </a:r>
            <a:r>
              <a:rPr lang="en-US" altLang="zh-CN" sz="2000"/>
              <a:t>RPR</a:t>
            </a:r>
            <a:r>
              <a:rPr lang="zh-CN" altLang="en-US" sz="2000"/>
              <a:t>双环中，数据帧发送方向为顺时针的称为</a:t>
            </a:r>
            <a:r>
              <a:rPr lang="en-US" altLang="zh-CN" sz="2000"/>
              <a:t>0</a:t>
            </a:r>
            <a:r>
              <a:rPr lang="zh-CN" altLang="en-US" sz="2000"/>
              <a:t>环，也称“外环”。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en-US" altLang="zh-CN" sz="2000"/>
              <a:t>1</a:t>
            </a:r>
            <a:r>
              <a:rPr lang="zh-CN" altLang="en-US" sz="2000"/>
              <a:t>环（</a:t>
            </a:r>
            <a:r>
              <a:rPr lang="en-US" altLang="zh-CN" sz="2000"/>
              <a:t>ringlet1</a:t>
            </a:r>
            <a:r>
              <a:rPr lang="zh-CN" altLang="en-US" sz="2000"/>
              <a:t>）：</a:t>
            </a:r>
            <a:r>
              <a:rPr lang="en-US" altLang="zh-CN" sz="2000"/>
              <a:t>RPR</a:t>
            </a:r>
            <a:r>
              <a:rPr lang="zh-CN" altLang="en-US" sz="2000"/>
              <a:t>双环中，数据帧发送方向为逆时针的称为</a:t>
            </a:r>
            <a:r>
              <a:rPr lang="en-US" altLang="zh-CN" sz="2000"/>
              <a:t>1</a:t>
            </a:r>
            <a:r>
              <a:rPr lang="zh-CN" altLang="en-US" sz="2000"/>
              <a:t>环，也称“内环”。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/>
              <a:t>节点（</a:t>
            </a:r>
            <a:r>
              <a:rPr lang="en-US" altLang="zh-CN" sz="2000"/>
              <a:t>Station</a:t>
            </a:r>
            <a:r>
              <a:rPr lang="zh-CN" altLang="en-US" sz="2000"/>
              <a:t>）：</a:t>
            </a:r>
            <a:r>
              <a:rPr lang="en-US" altLang="zh-CN" sz="2000"/>
              <a:t>RPR</a:t>
            </a:r>
            <a:r>
              <a:rPr lang="zh-CN" altLang="en-US" sz="2000"/>
              <a:t>环网上的设备，它负责接收和转发数据。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/>
              <a:t>链路（</a:t>
            </a:r>
            <a:r>
              <a:rPr lang="en-US" altLang="zh-CN" sz="2000"/>
              <a:t>Link</a:t>
            </a:r>
            <a:r>
              <a:rPr lang="zh-CN" altLang="en-US" sz="2000"/>
              <a:t>）：连接相邻节点之间的一段传输通道。相邻节点之间由方向相反的两条链路连接。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/>
              <a:t>段（</a:t>
            </a:r>
            <a:r>
              <a:rPr lang="en-US" altLang="zh-CN"/>
              <a:t>Span</a:t>
            </a:r>
            <a:r>
              <a:rPr lang="zh-CN" altLang="en-US"/>
              <a:t>）：</a:t>
            </a:r>
            <a:r>
              <a:rPr lang="en-US" altLang="zh-CN"/>
              <a:t>RPR</a:t>
            </a:r>
            <a:r>
              <a:rPr lang="zh-CN" altLang="en-US"/>
              <a:t>环网上两个相邻节点之间的链路，由方向相反的两条链路组成。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9C81AADD-5B57-44E9-9CD7-CB1CD68CDE77}" type="slidenum">
              <a:rPr lang="en-US" altLang="zh-CN"/>
            </a:fld>
            <a:endParaRPr lang="en-US" altLang="zh-CN"/>
          </a:p>
        </p:txBody>
      </p:sp>
      <p:sp>
        <p:nvSpPr>
          <p:cNvPr id="156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RPR</a:t>
            </a:r>
            <a:r>
              <a:rPr lang="zh-CN" altLang="en-US"/>
              <a:t>环的基本概念（续）</a:t>
            </a:r>
            <a:endParaRPr lang="zh-CN" altLang="en-US"/>
          </a:p>
        </p:txBody>
      </p:sp>
      <p:sp>
        <p:nvSpPr>
          <p:cNvPr id="156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域（</a:t>
            </a:r>
            <a:r>
              <a:rPr lang="en-US" altLang="zh-CN"/>
              <a:t>Domain</a:t>
            </a:r>
            <a:r>
              <a:rPr lang="zh-CN" altLang="en-US"/>
              <a:t>）：多个连续的段和其上的节点构成域。</a:t>
            </a:r>
            <a:endParaRPr lang="zh-CN" altLang="en-US"/>
          </a:p>
          <a:p>
            <a:r>
              <a:rPr lang="zh-CN" altLang="en-US"/>
              <a:t>节点的东向连接段：指和节点相邻的一个段，该段位于节点的</a:t>
            </a:r>
            <a:r>
              <a:rPr lang="en-US" altLang="zh-CN"/>
              <a:t>1</a:t>
            </a:r>
            <a:r>
              <a:rPr lang="zh-CN" altLang="en-US"/>
              <a:t>环入接口所在的一侧。</a:t>
            </a:r>
            <a:endParaRPr lang="zh-CN" altLang="en-US"/>
          </a:p>
          <a:p>
            <a:r>
              <a:rPr lang="zh-CN" altLang="en-US"/>
              <a:t>节点的西向连接段：指和节点相邻的一个段，该段位于节点的</a:t>
            </a:r>
            <a:r>
              <a:rPr lang="en-US" altLang="zh-CN"/>
              <a:t>0</a:t>
            </a:r>
            <a:r>
              <a:rPr lang="zh-CN" altLang="en-US"/>
              <a:t>环入接口所在的一侧。</a:t>
            </a:r>
            <a:endParaRPr lang="zh-CN" altLang="en-US"/>
          </a:p>
          <a:p>
            <a:r>
              <a:rPr lang="zh-CN" altLang="en-US"/>
              <a:t>边（</a:t>
            </a:r>
            <a:r>
              <a:rPr lang="en-US" altLang="zh-CN"/>
              <a:t>Edge</a:t>
            </a:r>
            <a:r>
              <a:rPr lang="zh-CN" altLang="en-US"/>
              <a:t>）：当段或和段相邻的节点出现故障时，段不能转发数据就成为边。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016C7359-162B-4C90-BBE7-1B22C5DB6D8C}" type="slidenum">
              <a:rPr lang="en-US" altLang="zh-CN"/>
            </a:fld>
            <a:endParaRPr lang="en-US" altLang="zh-CN"/>
          </a:p>
        </p:txBody>
      </p:sp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358775"/>
            <a:ext cx="7054850" cy="868363"/>
          </a:xfrm>
        </p:spPr>
        <p:txBody>
          <a:bodyPr/>
          <a:lstStyle/>
          <a:p>
            <a:r>
              <a:rPr lang="zh-CN" altLang="en-US"/>
              <a:t>目  录</a:t>
            </a:r>
            <a:endParaRPr lang="zh-CN" altLang="en-US"/>
          </a:p>
        </p:txBody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76363"/>
            <a:ext cx="7929562" cy="3895725"/>
          </a:xfrm>
        </p:spPr>
        <p:txBody>
          <a:bodyPr/>
          <a:lstStyle/>
          <a:p>
            <a:pPr marL="419100" indent="-149225">
              <a:buClr>
                <a:schemeClr val="tx1"/>
              </a:buClr>
              <a:buSzTx/>
            </a:pPr>
            <a:r>
              <a:rPr lang="zh-CN" altLang="en-US" sz="2000">
                <a:solidFill>
                  <a:schemeClr val="folHlink"/>
                </a:solidFill>
              </a:rPr>
              <a:t>环网技术概述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环技术概述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环技术特点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环的基本概念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 b="1"/>
              <a:t>RPR</a:t>
            </a:r>
            <a:r>
              <a:rPr lang="zh-CN" altLang="en-US" sz="2000" b="1"/>
              <a:t>环的数据操作</a:t>
            </a:r>
            <a:endParaRPr lang="zh-CN" altLang="en-US" sz="2000" b="1"/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环的保护倒换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环的公平算法</a:t>
            </a:r>
            <a:endParaRPr lang="zh-CN" altLang="en-US" sz="2000">
              <a:solidFill>
                <a:schemeClr val="folHlink"/>
              </a:solidFill>
            </a:endParaRPr>
          </a:p>
        </p:txBody>
      </p:sp>
      <p:pic>
        <p:nvPicPr>
          <p:cNvPr id="1596420" name="Picture 4" descr="目录 cop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4850" y="468313"/>
            <a:ext cx="61595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身份证 130425198708092057，210181199209046813，222302197312260017，350128197311050034  ，410611197403020058</a:t>
            </a:r>
            <a:endParaRPr lang="zh-CN" altLang="en-US"/>
          </a:p>
          <a:p>
            <a:r>
              <a:rPr lang="zh-CN" altLang="en-US"/>
              <a:t>联通手机号 18575414999 ，13026844666</a:t>
            </a:r>
            <a:endParaRPr lang="zh-CN" altLang="en-US"/>
          </a:p>
          <a:p>
            <a:r>
              <a:rPr lang="zh-CN" altLang="en-US"/>
              <a:t>电信手机号 18919628498 ， 18919628499</a:t>
            </a:r>
            <a:endParaRPr lang="zh-CN" altLang="en-US"/>
          </a:p>
          <a:p>
            <a:r>
              <a:rPr lang="zh-CN" altLang="en-US"/>
              <a:t>移动手机号 18756500265 ，18555918746 15665541872</a:t>
            </a:r>
            <a:endParaRPr lang="zh-CN" altLang="en-US"/>
          </a:p>
          <a:p>
            <a:r>
              <a:rPr lang="zh-CN" altLang="en-US"/>
              <a:t>邮箱 zhangsan@163.com  ，lisi@qq.com</a:t>
            </a:r>
            <a:endParaRPr lang="zh-CN" altLang="en-US"/>
          </a:p>
          <a:p>
            <a:r>
              <a:rPr lang="zh-CN" altLang="en-US"/>
              <a:t>银行卡 6216610200016587010 ， 6221882600114166800</a:t>
            </a:r>
            <a:endParaRPr lang="zh-CN" altLang="en-US"/>
          </a:p>
          <a:p>
            <a:r>
              <a:rPr lang="zh-CN" altLang="en-US"/>
              <a:t>财务报表</a:t>
            </a:r>
            <a:endParaRPr lang="zh-CN" altLang="en-US"/>
          </a:p>
          <a:p>
            <a:r>
              <a:rPr lang="zh-CN" altLang="en-US"/>
              <a:t>内部数据</a:t>
            </a:r>
            <a:endParaRPr lang="zh-CN" altLang="en-US"/>
          </a:p>
          <a:p>
            <a:r>
              <a:rPr lang="zh-CN" altLang="en-US"/>
              <a:t>内部资料</a:t>
            </a:r>
            <a:endParaRPr lang="zh-CN" altLang="en-US"/>
          </a:p>
          <a:p>
            <a:r>
              <a:rPr lang="zh-CN" altLang="en-US"/>
              <a:t>保密</a:t>
            </a:r>
            <a:endParaRPr lang="zh-CN" altLang="en-US"/>
          </a:p>
          <a:p>
            <a:r>
              <a:rPr lang="zh-CN" altLang="en-US"/>
              <a:t>秘密</a:t>
            </a:r>
            <a:endParaRPr lang="zh-CN" altLang="en-US"/>
          </a:p>
          <a:p>
            <a:r>
              <a:rPr lang="zh-CN" altLang="en-US"/>
              <a:t>机密</a:t>
            </a:r>
            <a:endParaRPr lang="zh-CN" altLang="en-US"/>
          </a:p>
          <a:p>
            <a:r>
              <a:rPr lang="zh-CN" altLang="en-US"/>
              <a:t>密码口令</a:t>
            </a:r>
            <a:endParaRPr lang="zh-CN" altLang="en-US"/>
          </a:p>
          <a:p>
            <a:r>
              <a:rPr lang="zh-CN" altLang="en-US"/>
              <a:t>超级用户</a:t>
            </a:r>
            <a:endParaRPr lang="zh-CN" altLang="en-US"/>
          </a:p>
          <a:p>
            <a:r>
              <a:rPr lang="zh-CN" altLang="en-US"/>
              <a:t>家庭地址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r>
              <a:rPr lang="en-US" altLang="zh-CN"/>
              <a:t>Page</a:t>
            </a:r>
            <a:fld id="{8FA7DBFA-16E9-4E22-99F6-A3C8D1C0F3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BC74310B-D423-4D07-984C-30AE32172E68}" type="slidenum">
              <a:rPr lang="en-US" altLang="zh-CN"/>
            </a:fld>
            <a:endParaRPr lang="en-US" altLang="zh-CN"/>
          </a:p>
        </p:txBody>
      </p:sp>
      <p:sp>
        <p:nvSpPr>
          <p:cNvPr id="156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RPR</a:t>
            </a:r>
            <a:r>
              <a:rPr lang="zh-CN" altLang="en-US"/>
              <a:t>环的数据操作</a:t>
            </a:r>
            <a:endParaRPr lang="zh-CN" altLang="en-US"/>
          </a:p>
        </p:txBody>
      </p:sp>
      <p:sp>
        <p:nvSpPr>
          <p:cNvPr id="156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RPR</a:t>
            </a:r>
            <a:r>
              <a:rPr lang="zh-CN" altLang="en-US"/>
              <a:t>环网中，节点与环配合，采用分组</a:t>
            </a:r>
            <a:r>
              <a:rPr lang="en-US" altLang="zh-CN"/>
              <a:t>ADM</a:t>
            </a:r>
            <a:r>
              <a:rPr lang="zh-CN" altLang="en-US"/>
              <a:t>（</a:t>
            </a:r>
            <a:r>
              <a:rPr lang="en-US" altLang="zh-CN"/>
              <a:t>Add/Drop Multiplexer</a:t>
            </a:r>
            <a:r>
              <a:rPr lang="zh-CN" altLang="en-US"/>
              <a:t>）式数据交换，完成数据操作。结合下图介绍</a:t>
            </a:r>
            <a:r>
              <a:rPr lang="en-US" altLang="zh-CN"/>
              <a:t>RPR</a:t>
            </a:r>
            <a:r>
              <a:rPr lang="zh-CN" altLang="en-US"/>
              <a:t>环的数据操作：</a:t>
            </a:r>
            <a:endParaRPr lang="zh-CN" altLang="en-US"/>
          </a:p>
        </p:txBody>
      </p:sp>
      <p:sp>
        <p:nvSpPr>
          <p:cNvPr id="1567748" name="Freeform 4"/>
          <p:cNvSpPr/>
          <p:nvPr/>
        </p:nvSpPr>
        <p:spPr bwMode="auto">
          <a:xfrm>
            <a:off x="787400" y="3381375"/>
            <a:ext cx="863600" cy="431800"/>
          </a:xfrm>
          <a:custGeom>
            <a:avLst/>
            <a:gdLst/>
            <a:ahLst/>
            <a:cxnLst>
              <a:cxn ang="0">
                <a:pos x="0" y="272"/>
              </a:cxn>
              <a:cxn ang="0">
                <a:pos x="226" y="90"/>
              </a:cxn>
              <a:cxn ang="0">
                <a:pos x="544" y="0"/>
              </a:cxn>
            </a:cxnLst>
            <a:rect l="0" t="0" r="r" b="b"/>
            <a:pathLst>
              <a:path w="544" h="272">
                <a:moveTo>
                  <a:pt x="0" y="272"/>
                </a:moveTo>
                <a:cubicBezTo>
                  <a:pt x="67" y="203"/>
                  <a:pt x="135" y="135"/>
                  <a:pt x="226" y="90"/>
                </a:cubicBezTo>
                <a:cubicBezTo>
                  <a:pt x="317" y="45"/>
                  <a:pt x="430" y="22"/>
                  <a:pt x="544" y="0"/>
                </a:cubicBezTo>
              </a:path>
            </a:pathLst>
          </a:custGeom>
          <a:noFill/>
          <a:ln w="9525" cap="flat" cmpd="sng">
            <a:noFill/>
            <a:prstDash val="solid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67749" name="Oval 5"/>
          <p:cNvSpPr>
            <a:spLocks noChangeArrowheads="1"/>
          </p:cNvSpPr>
          <p:nvPr/>
        </p:nvSpPr>
        <p:spPr bwMode="auto">
          <a:xfrm flipH="1" flipV="1">
            <a:off x="2946400" y="3455988"/>
            <a:ext cx="2487613" cy="2487612"/>
          </a:xfrm>
          <a:prstGeom prst="ellipse">
            <a:avLst/>
          </a:prstGeom>
          <a:noFill/>
          <a:ln w="12700" algn="ctr">
            <a:solidFill>
              <a:srgbClr val="80808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567750" name="Picture 6"/>
          <p:cNvPicPr>
            <a:picLocks noChangeAspect="1" noChangeArrowheads="1"/>
          </p:cNvPicPr>
          <p:nvPr/>
        </p:nvPicPr>
        <p:blipFill>
          <a:blip r:embed="rId1" cstate="print">
            <a:lum contrast="-90000"/>
          </a:blip>
          <a:srcRect l="74452"/>
          <a:stretch>
            <a:fillRect/>
          </a:stretch>
        </p:blipFill>
        <p:spPr bwMode="auto">
          <a:xfrm rot="1107102" flipV="1">
            <a:off x="3692525" y="5795963"/>
            <a:ext cx="187325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67751" name="Picture 7"/>
          <p:cNvPicPr>
            <a:picLocks noChangeAspect="1" noChangeArrowheads="1"/>
          </p:cNvPicPr>
          <p:nvPr/>
        </p:nvPicPr>
        <p:blipFill>
          <a:blip r:embed="rId1" cstate="print">
            <a:lum contrast="-90000"/>
          </a:blip>
          <a:srcRect l="74452"/>
          <a:stretch>
            <a:fillRect/>
          </a:stretch>
        </p:blipFill>
        <p:spPr bwMode="auto">
          <a:xfrm rot="18482585" flipV="1">
            <a:off x="5026819" y="5444332"/>
            <a:ext cx="187325" cy="160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67752" name="Picture 8"/>
          <p:cNvPicPr>
            <a:picLocks noChangeAspect="1" noChangeArrowheads="1"/>
          </p:cNvPicPr>
          <p:nvPr/>
        </p:nvPicPr>
        <p:blipFill>
          <a:blip r:embed="rId1" cstate="print">
            <a:lum contrast="-90000"/>
          </a:blip>
          <a:srcRect l="74452"/>
          <a:stretch>
            <a:fillRect/>
          </a:stretch>
        </p:blipFill>
        <p:spPr bwMode="auto">
          <a:xfrm rot="15509078" flipV="1">
            <a:off x="5330032" y="4434681"/>
            <a:ext cx="1857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67753" name="Picture 9"/>
          <p:cNvPicPr>
            <a:picLocks noChangeAspect="1" noChangeArrowheads="1"/>
          </p:cNvPicPr>
          <p:nvPr/>
        </p:nvPicPr>
        <p:blipFill>
          <a:blip r:embed="rId1" cstate="print">
            <a:lum contrast="-90000"/>
          </a:blip>
          <a:srcRect l="74452"/>
          <a:stretch>
            <a:fillRect/>
          </a:stretch>
        </p:blipFill>
        <p:spPr bwMode="auto">
          <a:xfrm rot="12127411" flipV="1">
            <a:off x="4481513" y="3432175"/>
            <a:ext cx="185737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67754" name="Picture 10"/>
          <p:cNvPicPr>
            <a:picLocks noChangeAspect="1" noChangeArrowheads="1"/>
          </p:cNvPicPr>
          <p:nvPr/>
        </p:nvPicPr>
        <p:blipFill>
          <a:blip r:embed="rId1" cstate="print">
            <a:lum contrast="-90000"/>
          </a:blip>
          <a:srcRect l="74452"/>
          <a:stretch>
            <a:fillRect/>
          </a:stretch>
        </p:blipFill>
        <p:spPr bwMode="auto">
          <a:xfrm rot="8138803" flipV="1">
            <a:off x="3246438" y="3708400"/>
            <a:ext cx="185737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67755" name="Picture 11"/>
          <p:cNvPicPr>
            <a:picLocks noChangeAspect="1" noChangeArrowheads="1"/>
          </p:cNvPicPr>
          <p:nvPr/>
        </p:nvPicPr>
        <p:blipFill>
          <a:blip r:embed="rId1" cstate="print">
            <a:lum contrast="-90000"/>
          </a:blip>
          <a:srcRect l="74452"/>
          <a:stretch>
            <a:fillRect/>
          </a:stretch>
        </p:blipFill>
        <p:spPr bwMode="auto">
          <a:xfrm rot="4594893" flipV="1">
            <a:off x="2867819" y="4812506"/>
            <a:ext cx="1857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567756" name="Oval 12"/>
          <p:cNvSpPr>
            <a:spLocks noChangeArrowheads="1"/>
          </p:cNvSpPr>
          <p:nvPr/>
        </p:nvSpPr>
        <p:spPr bwMode="auto">
          <a:xfrm>
            <a:off x="2819400" y="3330575"/>
            <a:ext cx="2727325" cy="272732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567757" name="Picture 13"/>
          <p:cNvPicPr>
            <a:picLocks noChangeAspect="1" noChangeArrowheads="1"/>
          </p:cNvPicPr>
          <p:nvPr/>
        </p:nvPicPr>
        <p:blipFill>
          <a:blip r:embed="rId1" cstate="print"/>
          <a:srcRect l="74452"/>
          <a:stretch>
            <a:fillRect/>
          </a:stretch>
        </p:blipFill>
        <p:spPr bwMode="auto">
          <a:xfrm rot="-1107102">
            <a:off x="3652838" y="3306763"/>
            <a:ext cx="204787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67758" name="Picture 14"/>
          <p:cNvPicPr>
            <a:picLocks noChangeAspect="1" noChangeArrowheads="1"/>
          </p:cNvPicPr>
          <p:nvPr/>
        </p:nvPicPr>
        <p:blipFill>
          <a:blip r:embed="rId1" cstate="print"/>
          <a:srcRect l="74452"/>
          <a:stretch>
            <a:fillRect/>
          </a:stretch>
        </p:blipFill>
        <p:spPr bwMode="auto">
          <a:xfrm rot="3117415">
            <a:off x="5144294" y="3750469"/>
            <a:ext cx="204788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67759" name="Picture 15"/>
          <p:cNvPicPr>
            <a:picLocks noChangeAspect="1" noChangeArrowheads="1"/>
          </p:cNvPicPr>
          <p:nvPr/>
        </p:nvPicPr>
        <p:blipFill>
          <a:blip r:embed="rId1" cstate="print"/>
          <a:srcRect l="74452"/>
          <a:stretch>
            <a:fillRect/>
          </a:stretch>
        </p:blipFill>
        <p:spPr bwMode="auto">
          <a:xfrm rot="6090922">
            <a:off x="5433219" y="4807744"/>
            <a:ext cx="204788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67760" name="Picture 16"/>
          <p:cNvPicPr>
            <a:picLocks noChangeAspect="1" noChangeArrowheads="1"/>
          </p:cNvPicPr>
          <p:nvPr/>
        </p:nvPicPr>
        <p:blipFill>
          <a:blip r:embed="rId1" cstate="print"/>
          <a:srcRect l="74452"/>
          <a:stretch>
            <a:fillRect/>
          </a:stretch>
        </p:blipFill>
        <p:spPr bwMode="auto">
          <a:xfrm rot="9472589">
            <a:off x="4524375" y="5892800"/>
            <a:ext cx="204788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67761" name="Picture 17"/>
          <p:cNvPicPr>
            <a:picLocks noChangeAspect="1" noChangeArrowheads="1"/>
          </p:cNvPicPr>
          <p:nvPr/>
        </p:nvPicPr>
        <p:blipFill>
          <a:blip r:embed="rId1" cstate="print"/>
          <a:srcRect l="74452"/>
          <a:stretch>
            <a:fillRect/>
          </a:stretch>
        </p:blipFill>
        <p:spPr bwMode="auto">
          <a:xfrm rot="35270537">
            <a:off x="3032919" y="5484019"/>
            <a:ext cx="204788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67762" name="Picture 18"/>
          <p:cNvPicPr>
            <a:picLocks noChangeAspect="1" noChangeArrowheads="1"/>
          </p:cNvPicPr>
          <p:nvPr/>
        </p:nvPicPr>
        <p:blipFill>
          <a:blip r:embed="rId1" cstate="print"/>
          <a:srcRect l="74452"/>
          <a:stretch>
            <a:fillRect/>
          </a:stretch>
        </p:blipFill>
        <p:spPr bwMode="auto">
          <a:xfrm rot="60205107">
            <a:off x="2753519" y="4298157"/>
            <a:ext cx="204787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grpSp>
        <p:nvGrpSpPr>
          <p:cNvPr id="1567763" name="Group 19"/>
          <p:cNvGrpSpPr/>
          <p:nvPr/>
        </p:nvGrpSpPr>
        <p:grpSpPr bwMode="auto">
          <a:xfrm>
            <a:off x="2724150" y="3113088"/>
            <a:ext cx="2990850" cy="3076575"/>
            <a:chOff x="739" y="1189"/>
            <a:chExt cx="1884" cy="1938"/>
          </a:xfrm>
        </p:grpSpPr>
        <p:pic>
          <p:nvPicPr>
            <p:cNvPr id="1567764" name="Picture 20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19" y="1189"/>
              <a:ext cx="433" cy="386"/>
            </a:xfrm>
            <a:prstGeom prst="rect">
              <a:avLst/>
            </a:prstGeom>
            <a:noFill/>
          </p:spPr>
        </p:pic>
        <p:pic>
          <p:nvPicPr>
            <p:cNvPr id="1567765" name="Picture 21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90" y="1670"/>
              <a:ext cx="433" cy="386"/>
            </a:xfrm>
            <a:prstGeom prst="rect">
              <a:avLst/>
            </a:prstGeom>
            <a:noFill/>
          </p:spPr>
        </p:pic>
        <p:pic>
          <p:nvPicPr>
            <p:cNvPr id="1567766" name="Picture 22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5" y="2314"/>
              <a:ext cx="433" cy="386"/>
            </a:xfrm>
            <a:prstGeom prst="rect">
              <a:avLst/>
            </a:prstGeom>
            <a:noFill/>
          </p:spPr>
        </p:pic>
        <p:pic>
          <p:nvPicPr>
            <p:cNvPr id="1567767" name="Picture 23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7" y="2741"/>
              <a:ext cx="433" cy="386"/>
            </a:xfrm>
            <a:prstGeom prst="rect">
              <a:avLst/>
            </a:prstGeom>
            <a:noFill/>
          </p:spPr>
        </p:pic>
        <p:pic>
          <p:nvPicPr>
            <p:cNvPr id="1567768" name="Picture 24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6" y="2314"/>
              <a:ext cx="433" cy="386"/>
            </a:xfrm>
            <a:prstGeom prst="rect">
              <a:avLst/>
            </a:prstGeom>
            <a:noFill/>
          </p:spPr>
        </p:pic>
        <p:pic>
          <p:nvPicPr>
            <p:cNvPr id="1567769" name="Picture 25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9" y="1606"/>
              <a:ext cx="433" cy="386"/>
            </a:xfrm>
            <a:prstGeom prst="rect">
              <a:avLst/>
            </a:prstGeom>
            <a:noFill/>
          </p:spPr>
        </p:pic>
      </p:grpSp>
      <p:sp>
        <p:nvSpPr>
          <p:cNvPr id="1567770" name="Text Box 26"/>
          <p:cNvSpPr txBox="1">
            <a:spLocks noChangeArrowheads="1"/>
          </p:cNvSpPr>
          <p:nvPr/>
        </p:nvSpPr>
        <p:spPr bwMode="auto">
          <a:xfrm>
            <a:off x="3667125" y="3708400"/>
            <a:ext cx="1835150" cy="320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784225" eaLnBrk="0" fontAlgn="base" hangingPunct="0">
              <a:spcBef>
                <a:spcPct val="50000"/>
              </a:spcBef>
            </a:pPr>
            <a:r>
              <a:rPr lang="en-US" altLang="zh-CN" sz="1500" b="1"/>
              <a:t>1</a:t>
            </a:r>
            <a:r>
              <a:rPr lang="zh-CN" altLang="en-US" sz="1500" b="1"/>
              <a:t>环</a:t>
            </a:r>
            <a:r>
              <a:rPr lang="en-US" altLang="zh-CN" sz="1500" b="1"/>
              <a:t>(Inner ring)</a:t>
            </a:r>
            <a:endParaRPr lang="en-US" altLang="zh-CN" sz="1500" b="1"/>
          </a:p>
        </p:txBody>
      </p:sp>
      <p:sp>
        <p:nvSpPr>
          <p:cNvPr id="1567771" name="Line 27"/>
          <p:cNvSpPr>
            <a:spLocks noChangeShapeType="1"/>
          </p:cNvSpPr>
          <p:nvPr/>
        </p:nvSpPr>
        <p:spPr bwMode="auto">
          <a:xfrm>
            <a:off x="1614488" y="4029075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67772" name="Freeform 28"/>
          <p:cNvSpPr/>
          <p:nvPr/>
        </p:nvSpPr>
        <p:spPr bwMode="auto">
          <a:xfrm>
            <a:off x="2765425" y="3813175"/>
            <a:ext cx="360363" cy="215900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136" y="91"/>
              </a:cxn>
              <a:cxn ang="0">
                <a:pos x="227" y="0"/>
              </a:cxn>
            </a:cxnLst>
            <a:rect l="0" t="0" r="r" b="b"/>
            <a:pathLst>
              <a:path w="227" h="136">
                <a:moveTo>
                  <a:pt x="0" y="136"/>
                </a:moveTo>
                <a:cubicBezTo>
                  <a:pt x="49" y="125"/>
                  <a:pt x="98" y="114"/>
                  <a:pt x="136" y="91"/>
                </a:cubicBezTo>
                <a:cubicBezTo>
                  <a:pt x="174" y="68"/>
                  <a:pt x="200" y="34"/>
                  <a:pt x="227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67773" name="Line 29"/>
          <p:cNvSpPr>
            <a:spLocks noChangeShapeType="1"/>
          </p:cNvSpPr>
          <p:nvPr/>
        </p:nvSpPr>
        <p:spPr bwMode="auto">
          <a:xfrm>
            <a:off x="1614488" y="4173538"/>
            <a:ext cx="1150937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67774" name="Freeform 30"/>
          <p:cNvSpPr/>
          <p:nvPr/>
        </p:nvSpPr>
        <p:spPr bwMode="auto">
          <a:xfrm>
            <a:off x="2693988" y="4173538"/>
            <a:ext cx="287337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45"/>
              </a:cxn>
              <a:cxn ang="0">
                <a:pos x="181" y="90"/>
              </a:cxn>
            </a:cxnLst>
            <a:rect l="0" t="0" r="r" b="b"/>
            <a:pathLst>
              <a:path w="181" h="90">
                <a:moveTo>
                  <a:pt x="0" y="0"/>
                </a:moveTo>
                <a:cubicBezTo>
                  <a:pt x="53" y="15"/>
                  <a:pt x="106" y="30"/>
                  <a:pt x="136" y="45"/>
                </a:cubicBezTo>
                <a:cubicBezTo>
                  <a:pt x="166" y="60"/>
                  <a:pt x="174" y="83"/>
                  <a:pt x="181" y="90"/>
                </a:cubicBezTo>
              </a:path>
            </a:pathLst>
          </a:custGeom>
          <a:noFill/>
          <a:ln w="9525" cap="flat" cmpd="sng">
            <a:solidFill>
              <a:srgbClr val="969696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67775" name="Text Box 31"/>
          <p:cNvSpPr txBox="1">
            <a:spLocks noChangeArrowheads="1"/>
          </p:cNvSpPr>
          <p:nvPr/>
        </p:nvSpPr>
        <p:spPr bwMode="auto">
          <a:xfrm>
            <a:off x="1398588" y="3668713"/>
            <a:ext cx="1368425" cy="320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784225" eaLnBrk="0" fontAlgn="base" hangingPunct="0">
              <a:spcBef>
                <a:spcPct val="50000"/>
              </a:spcBef>
            </a:pPr>
            <a:r>
              <a:rPr lang="en-US" altLang="zh-CN" sz="1500" b="1"/>
              <a:t>0</a:t>
            </a:r>
            <a:r>
              <a:rPr lang="zh-CN" altLang="en-US" sz="1500" b="1"/>
              <a:t>环数据上环</a:t>
            </a:r>
            <a:endParaRPr lang="zh-CN" altLang="en-US" sz="1500" b="1"/>
          </a:p>
        </p:txBody>
      </p:sp>
      <p:sp>
        <p:nvSpPr>
          <p:cNvPr id="1567776" name="Text Box 32"/>
          <p:cNvSpPr txBox="1">
            <a:spLocks noChangeArrowheads="1"/>
          </p:cNvSpPr>
          <p:nvPr/>
        </p:nvSpPr>
        <p:spPr bwMode="auto">
          <a:xfrm>
            <a:off x="1398588" y="4173538"/>
            <a:ext cx="1368425" cy="320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784225" eaLnBrk="0" fontAlgn="base" hangingPunct="0">
              <a:spcBef>
                <a:spcPct val="50000"/>
              </a:spcBef>
            </a:pPr>
            <a:r>
              <a:rPr lang="en-US" altLang="zh-CN" sz="1500" b="1"/>
              <a:t>1</a:t>
            </a:r>
            <a:r>
              <a:rPr lang="zh-CN" altLang="en-US" sz="1500" b="1"/>
              <a:t>环数据上环</a:t>
            </a:r>
            <a:endParaRPr lang="zh-CN" altLang="en-US" sz="1500" b="1"/>
          </a:p>
        </p:txBody>
      </p:sp>
      <p:sp>
        <p:nvSpPr>
          <p:cNvPr id="1567777" name="Freeform 33"/>
          <p:cNvSpPr/>
          <p:nvPr/>
        </p:nvSpPr>
        <p:spPr bwMode="auto">
          <a:xfrm>
            <a:off x="5286375" y="3884613"/>
            <a:ext cx="1008063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" y="136"/>
              </a:cxn>
              <a:cxn ang="0">
                <a:pos x="635" y="0"/>
              </a:cxn>
            </a:cxnLst>
            <a:rect l="0" t="0" r="r" b="b"/>
            <a:pathLst>
              <a:path w="635" h="136">
                <a:moveTo>
                  <a:pt x="0" y="0"/>
                </a:moveTo>
                <a:cubicBezTo>
                  <a:pt x="37" y="68"/>
                  <a:pt x="75" y="136"/>
                  <a:pt x="181" y="136"/>
                </a:cubicBezTo>
                <a:cubicBezTo>
                  <a:pt x="287" y="136"/>
                  <a:pt x="461" y="68"/>
                  <a:pt x="635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67778" name="Text Box 34"/>
          <p:cNvSpPr txBox="1">
            <a:spLocks noChangeArrowheads="1"/>
          </p:cNvSpPr>
          <p:nvPr/>
        </p:nvSpPr>
        <p:spPr bwMode="auto">
          <a:xfrm>
            <a:off x="5718175" y="3452813"/>
            <a:ext cx="1368425" cy="320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784225" eaLnBrk="0" fontAlgn="base" hangingPunct="0">
              <a:spcBef>
                <a:spcPct val="50000"/>
              </a:spcBef>
            </a:pPr>
            <a:r>
              <a:rPr lang="en-US" altLang="zh-CN" sz="1500" b="1"/>
              <a:t>0</a:t>
            </a:r>
            <a:r>
              <a:rPr lang="zh-CN" altLang="en-US" sz="1500" b="1"/>
              <a:t>环数据下环</a:t>
            </a:r>
            <a:endParaRPr lang="zh-CN" altLang="en-US" sz="1500" b="1"/>
          </a:p>
        </p:txBody>
      </p:sp>
      <p:sp>
        <p:nvSpPr>
          <p:cNvPr id="1567779" name="Text Box 35"/>
          <p:cNvSpPr txBox="1">
            <a:spLocks noChangeArrowheads="1"/>
          </p:cNvSpPr>
          <p:nvPr/>
        </p:nvSpPr>
        <p:spPr bwMode="auto">
          <a:xfrm>
            <a:off x="3702050" y="2771775"/>
            <a:ext cx="1512888" cy="320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784225" eaLnBrk="0" fontAlgn="base" hangingPunct="0">
              <a:spcBef>
                <a:spcPct val="50000"/>
              </a:spcBef>
            </a:pPr>
            <a:r>
              <a:rPr lang="zh-CN" altLang="en-US" sz="1500" b="1"/>
              <a:t>数据过环</a:t>
            </a:r>
            <a:endParaRPr lang="zh-CN" altLang="en-US" sz="1500" b="1"/>
          </a:p>
        </p:txBody>
      </p:sp>
      <p:sp>
        <p:nvSpPr>
          <p:cNvPr id="1567780" name="Freeform 36"/>
          <p:cNvSpPr/>
          <p:nvPr/>
        </p:nvSpPr>
        <p:spPr bwMode="auto">
          <a:xfrm>
            <a:off x="5141913" y="5324475"/>
            <a:ext cx="1152525" cy="144463"/>
          </a:xfrm>
          <a:custGeom>
            <a:avLst/>
            <a:gdLst/>
            <a:ahLst/>
            <a:cxnLst>
              <a:cxn ang="0">
                <a:pos x="0" y="91"/>
              </a:cxn>
              <a:cxn ang="0">
                <a:pos x="182" y="0"/>
              </a:cxn>
              <a:cxn ang="0">
                <a:pos x="726" y="91"/>
              </a:cxn>
            </a:cxnLst>
            <a:rect l="0" t="0" r="r" b="b"/>
            <a:pathLst>
              <a:path w="726" h="91">
                <a:moveTo>
                  <a:pt x="0" y="91"/>
                </a:moveTo>
                <a:cubicBezTo>
                  <a:pt x="30" y="45"/>
                  <a:pt x="61" y="0"/>
                  <a:pt x="182" y="0"/>
                </a:cubicBezTo>
                <a:cubicBezTo>
                  <a:pt x="303" y="0"/>
                  <a:pt x="635" y="76"/>
                  <a:pt x="726" y="91"/>
                </a:cubicBezTo>
              </a:path>
            </a:pathLst>
          </a:custGeom>
          <a:noFill/>
          <a:ln w="9525" cap="flat" cmpd="sng">
            <a:solidFill>
              <a:srgbClr val="808080"/>
            </a:solidFill>
            <a:prstDash val="dash"/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67781" name="Text Box 37"/>
          <p:cNvSpPr txBox="1">
            <a:spLocks noChangeArrowheads="1"/>
          </p:cNvSpPr>
          <p:nvPr/>
        </p:nvSpPr>
        <p:spPr bwMode="auto">
          <a:xfrm>
            <a:off x="5718175" y="5613400"/>
            <a:ext cx="1368425" cy="320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784225" eaLnBrk="0" fontAlgn="base" hangingPunct="0">
              <a:spcBef>
                <a:spcPct val="50000"/>
              </a:spcBef>
            </a:pPr>
            <a:r>
              <a:rPr lang="en-US" altLang="zh-CN" sz="1500" b="1"/>
              <a:t>1</a:t>
            </a:r>
            <a:r>
              <a:rPr lang="zh-CN" altLang="en-US" sz="1500" b="1"/>
              <a:t>环数据下环</a:t>
            </a:r>
            <a:endParaRPr lang="zh-CN" altLang="en-US" sz="1500" b="1"/>
          </a:p>
        </p:txBody>
      </p:sp>
      <p:sp>
        <p:nvSpPr>
          <p:cNvPr id="1567782" name="Freeform 38"/>
          <p:cNvSpPr/>
          <p:nvPr/>
        </p:nvSpPr>
        <p:spPr bwMode="auto">
          <a:xfrm>
            <a:off x="4710113" y="4030663"/>
            <a:ext cx="647700" cy="358775"/>
          </a:xfrm>
          <a:custGeom>
            <a:avLst/>
            <a:gdLst/>
            <a:ahLst/>
            <a:cxnLst>
              <a:cxn ang="0">
                <a:pos x="272" y="0"/>
              </a:cxn>
              <a:cxn ang="0">
                <a:pos x="0" y="318"/>
              </a:cxn>
            </a:cxnLst>
            <a:rect l="0" t="0" r="r" b="b"/>
            <a:pathLst>
              <a:path w="272" h="318">
                <a:moveTo>
                  <a:pt x="272" y="0"/>
                </a:moveTo>
                <a:cubicBezTo>
                  <a:pt x="158" y="132"/>
                  <a:pt x="45" y="265"/>
                  <a:pt x="0" y="318"/>
                </a:cubicBezTo>
              </a:path>
            </a:pathLst>
          </a:custGeom>
          <a:noFill/>
          <a:ln w="15875" cap="flat" cmpd="sng">
            <a:solidFill>
              <a:srgbClr val="FF0000"/>
            </a:solidFill>
            <a:prstDash val="sysDot"/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67783" name="Freeform 39"/>
          <p:cNvSpPr/>
          <p:nvPr/>
        </p:nvSpPr>
        <p:spPr bwMode="auto">
          <a:xfrm flipV="1">
            <a:off x="4638675" y="5037138"/>
            <a:ext cx="576263" cy="360362"/>
          </a:xfrm>
          <a:custGeom>
            <a:avLst/>
            <a:gdLst/>
            <a:ahLst/>
            <a:cxnLst>
              <a:cxn ang="0">
                <a:pos x="272" y="0"/>
              </a:cxn>
              <a:cxn ang="0">
                <a:pos x="0" y="318"/>
              </a:cxn>
            </a:cxnLst>
            <a:rect l="0" t="0" r="r" b="b"/>
            <a:pathLst>
              <a:path w="272" h="318">
                <a:moveTo>
                  <a:pt x="272" y="0"/>
                </a:moveTo>
                <a:cubicBezTo>
                  <a:pt x="158" y="132"/>
                  <a:pt x="45" y="265"/>
                  <a:pt x="0" y="318"/>
                </a:cubicBezTo>
              </a:path>
            </a:pathLst>
          </a:custGeom>
          <a:noFill/>
          <a:ln w="15875" cap="flat" cmpd="sng">
            <a:solidFill>
              <a:srgbClr val="FF0000"/>
            </a:solidFill>
            <a:prstDash val="sysDot"/>
            <a:rou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34F2EC34-5C5B-4765-A52A-66F8AA1F1668}" type="slidenum">
              <a:rPr lang="en-US" altLang="zh-CN"/>
            </a:fld>
            <a:endParaRPr lang="en-US" altLang="zh-CN"/>
          </a:p>
        </p:txBody>
      </p:sp>
      <p:sp>
        <p:nvSpPr>
          <p:cNvPr id="156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RPR</a:t>
            </a:r>
            <a:r>
              <a:rPr lang="zh-CN" altLang="en-US"/>
              <a:t>环的数据操作（续）</a:t>
            </a:r>
            <a:endParaRPr lang="zh-CN" altLang="en-US"/>
          </a:p>
        </p:txBody>
      </p:sp>
      <p:sp>
        <p:nvSpPr>
          <p:cNvPr id="156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上环（</a:t>
            </a:r>
            <a:r>
              <a:rPr lang="en-US" altLang="zh-CN"/>
              <a:t>insert</a:t>
            </a:r>
            <a:r>
              <a:rPr lang="zh-CN" altLang="en-US"/>
              <a:t>）：节点设备把来自环网外的数据帧插入到</a:t>
            </a:r>
            <a:r>
              <a:rPr lang="en-US" altLang="zh-CN"/>
              <a:t>RPR</a:t>
            </a:r>
            <a:r>
              <a:rPr lang="zh-CN" altLang="en-US"/>
              <a:t>环网的数据流中。</a:t>
            </a:r>
            <a:endParaRPr lang="zh-CN" altLang="en-US"/>
          </a:p>
          <a:p>
            <a:r>
              <a:rPr lang="zh-CN" altLang="en-US"/>
              <a:t>下环（</a:t>
            </a:r>
            <a:r>
              <a:rPr lang="en-US" altLang="zh-CN"/>
              <a:t>copy</a:t>
            </a:r>
            <a:r>
              <a:rPr lang="zh-CN" altLang="en-US"/>
              <a:t>）：节点设备从</a:t>
            </a:r>
            <a:r>
              <a:rPr lang="en-US" altLang="zh-CN"/>
              <a:t>RPR</a:t>
            </a:r>
            <a:r>
              <a:rPr lang="zh-CN" altLang="en-US"/>
              <a:t>环网的数据流中接收数据帧，并将数据帧交给节点上层作相应处理。</a:t>
            </a:r>
            <a:endParaRPr lang="zh-CN" altLang="en-US"/>
          </a:p>
          <a:p>
            <a:r>
              <a:rPr lang="zh-CN" altLang="en-US"/>
              <a:t>过环（</a:t>
            </a:r>
            <a:r>
              <a:rPr lang="en-US" altLang="zh-CN"/>
              <a:t>transit</a:t>
            </a:r>
            <a:r>
              <a:rPr lang="zh-CN" altLang="en-US"/>
              <a:t>）：节点设备将途经本节点的数据流转发到下一个节点。</a:t>
            </a:r>
            <a:endParaRPr lang="zh-CN" altLang="en-US"/>
          </a:p>
          <a:p>
            <a:r>
              <a:rPr lang="zh-CN" altLang="en-US"/>
              <a:t>剥离（</a:t>
            </a:r>
            <a:r>
              <a:rPr lang="en-US" altLang="zh-CN"/>
              <a:t>strip</a:t>
            </a:r>
            <a:r>
              <a:rPr lang="zh-CN" altLang="en-US"/>
              <a:t>）：节点设备不再往下转发途经本节点的数据，即终止数据帧在</a:t>
            </a:r>
            <a:r>
              <a:rPr lang="en-US" altLang="zh-CN"/>
              <a:t>RPR</a:t>
            </a:r>
            <a:r>
              <a:rPr lang="zh-CN" altLang="en-US"/>
              <a:t>环网上的转发。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7DB901C2-001D-4AAC-8888-18506319C541}" type="slidenum">
              <a:rPr lang="en-US" altLang="zh-CN"/>
            </a:fld>
            <a:endParaRPr lang="en-US" altLang="zh-CN"/>
          </a:p>
        </p:txBody>
      </p:sp>
      <p:sp>
        <p:nvSpPr>
          <p:cNvPr id="157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RPR</a:t>
            </a:r>
            <a:r>
              <a:rPr lang="zh-CN" altLang="en-US"/>
              <a:t>环的数据操作（续）</a:t>
            </a:r>
            <a:endParaRPr lang="zh-CN" altLang="en-US"/>
          </a:p>
        </p:txBody>
      </p:sp>
      <p:sp>
        <p:nvSpPr>
          <p:cNvPr id="157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对于单播流量，在源节点处，采用上环操作，使数据承载到</a:t>
            </a:r>
            <a:r>
              <a:rPr lang="en-US" altLang="zh-CN" sz="2000" dirty="0"/>
              <a:t>0</a:t>
            </a:r>
            <a:r>
              <a:rPr lang="zh-CN" altLang="en-US" sz="2000" dirty="0"/>
              <a:t>环或</a:t>
            </a:r>
            <a:r>
              <a:rPr lang="en-US" altLang="zh-CN" sz="2000" dirty="0"/>
              <a:t>1</a:t>
            </a:r>
            <a:r>
              <a:rPr lang="zh-CN" altLang="en-US" sz="2000" dirty="0"/>
              <a:t>环中。目的节点执行数据下环和剥离操作。而中间节点只执行数据过环操作。值得注意的是，对于单播流量，</a:t>
            </a:r>
            <a:r>
              <a:rPr lang="en-US" altLang="zh-CN" sz="2000" dirty="0"/>
              <a:t>RPR</a:t>
            </a:r>
            <a:r>
              <a:rPr lang="zh-CN" altLang="en-US" sz="2000" dirty="0"/>
              <a:t>采取的是目的节点剥离的方式，报文一旦到达目的地，就不再在环上继续传送。这一点不同于传统环网技术所采用的源节点剥离。目的节点剥离能够有效提高带宽利用率，使得带宽的空间重用技术更高效。</a:t>
            </a:r>
            <a:endParaRPr lang="zh-CN" altLang="en-US" sz="2000" dirty="0"/>
          </a:p>
          <a:p>
            <a:pPr>
              <a:lnSpc>
                <a:spcPct val="130000"/>
              </a:lnSpc>
            </a:pPr>
            <a:r>
              <a:rPr lang="zh-CN" altLang="en-US" sz="2000" dirty="0"/>
              <a:t>对于组播和广播流量，由于有多个目的节点，在目的节点会同时执行过环和下环操作。相应的数据包在环网上只有一份拷贝。多播和广播是基于源剥离的，即目的节点将接收数据包并转发，而源节点则负责将多播包和广播包从环网上剥离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2DCCC951-B7B5-4C51-B382-19D3E194DC54}" type="slidenum">
              <a:rPr lang="en-US" altLang="zh-CN"/>
            </a:fld>
            <a:endParaRPr lang="en-US" altLang="zh-CN"/>
          </a:p>
        </p:txBody>
      </p:sp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358775"/>
            <a:ext cx="7054850" cy="868363"/>
          </a:xfrm>
        </p:spPr>
        <p:txBody>
          <a:bodyPr/>
          <a:lstStyle/>
          <a:p>
            <a:r>
              <a:rPr lang="zh-CN" altLang="en-US"/>
              <a:t>目  录</a:t>
            </a:r>
            <a:endParaRPr lang="zh-CN" altLang="en-US"/>
          </a:p>
        </p:txBody>
      </p:sp>
      <p:sp>
        <p:nvSpPr>
          <p:cNvPr id="159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76363"/>
            <a:ext cx="7929562" cy="3973512"/>
          </a:xfrm>
        </p:spPr>
        <p:txBody>
          <a:bodyPr/>
          <a:lstStyle/>
          <a:p>
            <a:pPr marL="419100" indent="-149225">
              <a:buClr>
                <a:schemeClr val="tx1"/>
              </a:buClr>
              <a:buSzTx/>
            </a:pPr>
            <a:r>
              <a:rPr lang="zh-CN" altLang="en-US" sz="2000">
                <a:solidFill>
                  <a:schemeClr val="folHlink"/>
                </a:solidFill>
              </a:rPr>
              <a:t>环网技术概述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环技术概述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环技术特点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环的基本概念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环的数据操作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 b="1"/>
              <a:t>RPR</a:t>
            </a:r>
            <a:r>
              <a:rPr lang="zh-CN" altLang="en-US" sz="2000" b="1"/>
              <a:t>环的保护倒换</a:t>
            </a:r>
            <a:endParaRPr lang="zh-CN" altLang="en-US" sz="2000" b="1"/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环的公平算法</a:t>
            </a:r>
            <a:endParaRPr lang="zh-CN" altLang="en-US" sz="2000">
              <a:solidFill>
                <a:schemeClr val="folHlink"/>
              </a:solidFill>
            </a:endParaRPr>
          </a:p>
        </p:txBody>
      </p:sp>
      <p:pic>
        <p:nvPicPr>
          <p:cNvPr id="1598468" name="Picture 4" descr="目录 cop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4850" y="468313"/>
            <a:ext cx="61595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3DFBBFC8-77C2-4D45-99A2-30C21B229ACF}" type="slidenum">
              <a:rPr lang="en-US" altLang="zh-CN"/>
            </a:fld>
            <a:endParaRPr lang="en-US" altLang="zh-CN"/>
          </a:p>
        </p:txBody>
      </p:sp>
      <p:sp>
        <p:nvSpPr>
          <p:cNvPr id="157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RPR</a:t>
            </a:r>
            <a:r>
              <a:rPr lang="zh-CN" altLang="en-US"/>
              <a:t>环的保护倒换</a:t>
            </a:r>
            <a:endParaRPr lang="zh-CN" altLang="en-US"/>
          </a:p>
        </p:txBody>
      </p:sp>
      <p:sp>
        <p:nvSpPr>
          <p:cNvPr id="157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RPR</a:t>
            </a:r>
            <a:r>
              <a:rPr lang="zh-CN" altLang="en-US" dirty="0"/>
              <a:t>环上节点失效或者链路发生故障的时候，</a:t>
            </a:r>
            <a:r>
              <a:rPr lang="en-US" altLang="zh-CN" dirty="0"/>
              <a:t>RPR</a:t>
            </a:r>
            <a:r>
              <a:rPr lang="zh-CN" altLang="en-US" dirty="0"/>
              <a:t>可以通过自动保护倒换保证环网的连通性，提供相当于</a:t>
            </a:r>
            <a:r>
              <a:rPr lang="en-US" altLang="zh-CN" dirty="0"/>
              <a:t>SDH APS</a:t>
            </a:r>
            <a:r>
              <a:rPr lang="zh-CN" altLang="en-US" dirty="0"/>
              <a:t>的低于</a:t>
            </a:r>
            <a:r>
              <a:rPr lang="en-US" altLang="zh-CN" dirty="0"/>
              <a:t>50</a:t>
            </a:r>
            <a:r>
              <a:rPr lang="zh-CN" altLang="en-US" dirty="0"/>
              <a:t>毫秒故障保护能力。</a:t>
            </a:r>
            <a:r>
              <a:rPr lang="en-US" altLang="zh-CN" dirty="0"/>
              <a:t>RPR</a:t>
            </a:r>
            <a:r>
              <a:rPr lang="zh-CN" altLang="en-US" dirty="0"/>
              <a:t>的自动保护倒换不需</a:t>
            </a:r>
            <a:r>
              <a:rPr lang="zh-CN" altLang="en-US" dirty="0" smtClean="0"/>
              <a:t>要像</a:t>
            </a:r>
            <a:r>
              <a:rPr lang="en-US" altLang="zh-CN" dirty="0" smtClean="0"/>
              <a:t>SDH</a:t>
            </a:r>
            <a:r>
              <a:rPr lang="zh-CN" altLang="en-US" dirty="0"/>
              <a:t>一样的</a:t>
            </a:r>
            <a:r>
              <a:rPr lang="en-US" altLang="zh-CN" dirty="0"/>
              <a:t>50</a:t>
            </a:r>
            <a:r>
              <a:rPr lang="zh-CN" altLang="en-US" dirty="0"/>
              <a:t>％的冗余带宽开销。</a:t>
            </a:r>
            <a:r>
              <a:rPr lang="en-US" altLang="zh-CN" dirty="0"/>
              <a:t>RPR</a:t>
            </a:r>
            <a:r>
              <a:rPr lang="zh-CN" altLang="en-US" dirty="0"/>
              <a:t>可以对物理媒质的故障以及</a:t>
            </a:r>
            <a:r>
              <a:rPr lang="en-US" altLang="zh-CN" dirty="0"/>
              <a:t>L2</a:t>
            </a:r>
            <a:r>
              <a:rPr lang="zh-CN" altLang="en-US" dirty="0"/>
              <a:t>层的节点失效进行有效的保护。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E50DD104-AB2F-461D-BD53-BDB9236324ED}" type="slidenum">
              <a:rPr lang="en-US" altLang="zh-CN"/>
            </a:fld>
            <a:endParaRPr lang="en-US" altLang="zh-CN"/>
          </a:p>
        </p:txBody>
      </p:sp>
      <p:sp>
        <p:nvSpPr>
          <p:cNvPr id="157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RPR</a:t>
            </a:r>
            <a:r>
              <a:rPr lang="zh-CN" altLang="en-US"/>
              <a:t>环的保护倒换（续）</a:t>
            </a:r>
            <a:endParaRPr lang="zh-CN" altLang="en-US"/>
          </a:p>
        </p:txBody>
      </p:sp>
      <p:sp>
        <p:nvSpPr>
          <p:cNvPr id="157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结合下图介绍</a:t>
            </a:r>
            <a:r>
              <a:rPr lang="en-US" altLang="zh-CN"/>
              <a:t>RPR</a:t>
            </a:r>
            <a:r>
              <a:rPr lang="zh-CN" altLang="en-US"/>
              <a:t>环的保护倒换：</a:t>
            </a:r>
            <a:endParaRPr lang="zh-CN" altLang="en-US"/>
          </a:p>
        </p:txBody>
      </p:sp>
      <p:sp>
        <p:nvSpPr>
          <p:cNvPr id="1575940" name="Text Box 4"/>
          <p:cNvSpPr txBox="1">
            <a:spLocks noChangeArrowheads="1"/>
          </p:cNvSpPr>
          <p:nvPr/>
        </p:nvSpPr>
        <p:spPr bwMode="auto">
          <a:xfrm>
            <a:off x="1449388" y="5822950"/>
            <a:ext cx="2344737" cy="4127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defTabSz="784225" eaLnBrk="0" fontAlgn="base" hangingPunct="0"/>
            <a:r>
              <a:rPr lang="zh-CN" altLang="en-US" sz="2100">
                <a:ea typeface="MS PGothic" panose="020B0600070205080204" pitchFamily="34" charset="-128"/>
              </a:rPr>
              <a:t>图</a:t>
            </a:r>
            <a:r>
              <a:rPr lang="en-US" altLang="zh-CN" sz="2100">
                <a:ea typeface="MS PGothic" panose="020B0600070205080204" pitchFamily="34" charset="-128"/>
              </a:rPr>
              <a:t>1 Wrapping</a:t>
            </a:r>
            <a:r>
              <a:rPr lang="zh-CN" altLang="en-US" sz="2100"/>
              <a:t>方式</a:t>
            </a:r>
            <a:endParaRPr lang="zh-CN" altLang="en-US" sz="2100"/>
          </a:p>
        </p:txBody>
      </p:sp>
      <p:sp>
        <p:nvSpPr>
          <p:cNvPr id="1575941" name="Text Box 5"/>
          <p:cNvSpPr txBox="1">
            <a:spLocks noChangeArrowheads="1"/>
          </p:cNvSpPr>
          <p:nvPr/>
        </p:nvSpPr>
        <p:spPr bwMode="auto">
          <a:xfrm>
            <a:off x="5410200" y="5822950"/>
            <a:ext cx="2197100" cy="4127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defTabSz="784225" eaLnBrk="0" fontAlgn="base" hangingPunct="0"/>
            <a:r>
              <a:rPr lang="zh-CN" altLang="en-US" sz="2100">
                <a:ea typeface="MS PGothic" panose="020B0600070205080204" pitchFamily="34" charset="-128"/>
              </a:rPr>
              <a:t>图</a:t>
            </a:r>
            <a:r>
              <a:rPr lang="en-US" altLang="zh-CN" sz="2100">
                <a:ea typeface="MS PGothic" panose="020B0600070205080204" pitchFamily="34" charset="-128"/>
              </a:rPr>
              <a:t>2 Steering</a:t>
            </a:r>
            <a:r>
              <a:rPr lang="zh-CN" altLang="en-US" sz="2100"/>
              <a:t>方式</a:t>
            </a:r>
            <a:endParaRPr lang="zh-CN" altLang="en-US" sz="2100"/>
          </a:p>
        </p:txBody>
      </p:sp>
      <p:grpSp>
        <p:nvGrpSpPr>
          <p:cNvPr id="1575942" name="Group 6"/>
          <p:cNvGrpSpPr/>
          <p:nvPr/>
        </p:nvGrpSpPr>
        <p:grpSpPr bwMode="auto">
          <a:xfrm>
            <a:off x="1333500" y="2460625"/>
            <a:ext cx="2624138" cy="2525713"/>
            <a:chOff x="864" y="1417"/>
            <a:chExt cx="1600" cy="1540"/>
          </a:xfrm>
        </p:grpSpPr>
        <p:sp>
          <p:nvSpPr>
            <p:cNvPr id="1575943" name="Oval 7"/>
            <p:cNvSpPr>
              <a:spLocks noChangeArrowheads="1"/>
            </p:cNvSpPr>
            <p:nvPr/>
          </p:nvSpPr>
          <p:spPr bwMode="auto">
            <a:xfrm flipH="1" flipV="1">
              <a:off x="905" y="1432"/>
              <a:ext cx="1516" cy="1516"/>
            </a:xfrm>
            <a:prstGeom prst="ellipse">
              <a:avLst/>
            </a:prstGeom>
            <a:noFill/>
            <a:ln w="12700" algn="ctr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575944" name="Picture 8"/>
            <p:cNvPicPr>
              <a:picLocks noChangeAspect="1" noChangeArrowheads="1"/>
            </p:cNvPicPr>
            <p:nvPr/>
          </p:nvPicPr>
          <p:blipFill>
            <a:blip r:embed="rId1" cstate="print">
              <a:lum contrast="-90000"/>
            </a:blip>
            <a:srcRect l="74452"/>
            <a:stretch>
              <a:fillRect/>
            </a:stretch>
          </p:blipFill>
          <p:spPr bwMode="auto">
            <a:xfrm rot="1107102" flipV="1">
              <a:off x="1360" y="2858"/>
              <a:ext cx="114" cy="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75945" name="Picture 9"/>
            <p:cNvPicPr>
              <a:picLocks noChangeAspect="1" noChangeArrowheads="1"/>
            </p:cNvPicPr>
            <p:nvPr/>
          </p:nvPicPr>
          <p:blipFill>
            <a:blip r:embed="rId1" cstate="print">
              <a:lum contrast="-90000"/>
            </a:blip>
            <a:srcRect l="74452"/>
            <a:stretch>
              <a:fillRect/>
            </a:stretch>
          </p:blipFill>
          <p:spPr bwMode="auto">
            <a:xfrm rot="18482585" flipV="1">
              <a:off x="2173" y="2644"/>
              <a:ext cx="114" cy="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75946" name="Picture 10"/>
            <p:cNvPicPr>
              <a:picLocks noChangeAspect="1" noChangeArrowheads="1"/>
            </p:cNvPicPr>
            <p:nvPr/>
          </p:nvPicPr>
          <p:blipFill>
            <a:blip r:embed="rId1" cstate="print">
              <a:lum contrast="-90000"/>
            </a:blip>
            <a:srcRect l="74452"/>
            <a:stretch>
              <a:fillRect/>
            </a:stretch>
          </p:blipFill>
          <p:spPr bwMode="auto">
            <a:xfrm rot="15509078" flipV="1">
              <a:off x="2358" y="2028"/>
              <a:ext cx="113" cy="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75947" name="Picture 11"/>
            <p:cNvPicPr>
              <a:picLocks noChangeAspect="1" noChangeArrowheads="1"/>
            </p:cNvPicPr>
            <p:nvPr/>
          </p:nvPicPr>
          <p:blipFill>
            <a:blip r:embed="rId1" cstate="print">
              <a:lum contrast="-90000"/>
            </a:blip>
            <a:srcRect l="74452"/>
            <a:stretch>
              <a:fillRect/>
            </a:stretch>
          </p:blipFill>
          <p:spPr bwMode="auto">
            <a:xfrm rot="12127411" flipV="1">
              <a:off x="1841" y="1417"/>
              <a:ext cx="113" cy="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75948" name="Picture 12"/>
            <p:cNvPicPr>
              <a:picLocks noChangeAspect="1" noChangeArrowheads="1"/>
            </p:cNvPicPr>
            <p:nvPr/>
          </p:nvPicPr>
          <p:blipFill>
            <a:blip r:embed="rId1" cstate="print">
              <a:lum contrast="-90000"/>
            </a:blip>
            <a:srcRect l="74452"/>
            <a:stretch>
              <a:fillRect/>
            </a:stretch>
          </p:blipFill>
          <p:spPr bwMode="auto">
            <a:xfrm rot="8138803" flipV="1">
              <a:off x="1088" y="1585"/>
              <a:ext cx="113" cy="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75949" name="Picture 13"/>
            <p:cNvPicPr>
              <a:picLocks noChangeAspect="1" noChangeArrowheads="1"/>
            </p:cNvPicPr>
            <p:nvPr/>
          </p:nvPicPr>
          <p:blipFill>
            <a:blip r:embed="rId1" cstate="print">
              <a:lum contrast="-90000"/>
            </a:blip>
            <a:srcRect l="74452"/>
            <a:stretch>
              <a:fillRect/>
            </a:stretch>
          </p:blipFill>
          <p:spPr bwMode="auto">
            <a:xfrm rot="4594893" flipV="1">
              <a:off x="857" y="2258"/>
              <a:ext cx="114" cy="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75950" name="Group 14"/>
          <p:cNvGrpSpPr/>
          <p:nvPr/>
        </p:nvGrpSpPr>
        <p:grpSpPr bwMode="auto">
          <a:xfrm>
            <a:off x="1220788" y="2335213"/>
            <a:ext cx="2857500" cy="2763837"/>
            <a:chOff x="766" y="1311"/>
            <a:chExt cx="1800" cy="1741"/>
          </a:xfrm>
        </p:grpSpPr>
        <p:sp>
          <p:nvSpPr>
            <p:cNvPr id="1575951" name="Oval 15"/>
            <p:cNvSpPr>
              <a:spLocks noChangeArrowheads="1"/>
            </p:cNvSpPr>
            <p:nvPr/>
          </p:nvSpPr>
          <p:spPr bwMode="auto">
            <a:xfrm>
              <a:off x="799" y="1326"/>
              <a:ext cx="1718" cy="1718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575952" name="Picture 16"/>
            <p:cNvPicPr>
              <a:picLocks noChangeAspect="1" noChangeArrowheads="1"/>
            </p:cNvPicPr>
            <p:nvPr/>
          </p:nvPicPr>
          <p:blipFill>
            <a:blip r:embed="rId1" cstate="print"/>
            <a:srcRect l="74452"/>
            <a:stretch>
              <a:fillRect/>
            </a:stretch>
          </p:blipFill>
          <p:spPr bwMode="auto">
            <a:xfrm rot="-1107102">
              <a:off x="1324" y="1311"/>
              <a:ext cx="129" cy="1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75953" name="Picture 17"/>
            <p:cNvPicPr>
              <a:picLocks noChangeAspect="1" noChangeArrowheads="1"/>
            </p:cNvPicPr>
            <p:nvPr/>
          </p:nvPicPr>
          <p:blipFill>
            <a:blip r:embed="rId1" cstate="print"/>
            <a:srcRect l="74452"/>
            <a:stretch>
              <a:fillRect/>
            </a:stretch>
          </p:blipFill>
          <p:spPr bwMode="auto">
            <a:xfrm rot="3117415">
              <a:off x="2263" y="1591"/>
              <a:ext cx="129" cy="1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75954" name="Picture 18"/>
            <p:cNvPicPr>
              <a:picLocks noChangeAspect="1" noChangeArrowheads="1"/>
            </p:cNvPicPr>
            <p:nvPr/>
          </p:nvPicPr>
          <p:blipFill>
            <a:blip r:embed="rId1" cstate="print"/>
            <a:srcRect l="74452"/>
            <a:stretch>
              <a:fillRect/>
            </a:stretch>
          </p:blipFill>
          <p:spPr bwMode="auto">
            <a:xfrm rot="6090922">
              <a:off x="2445" y="2257"/>
              <a:ext cx="129" cy="1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75955" name="Picture 19"/>
            <p:cNvPicPr>
              <a:picLocks noChangeAspect="1" noChangeArrowheads="1"/>
            </p:cNvPicPr>
            <p:nvPr/>
          </p:nvPicPr>
          <p:blipFill>
            <a:blip r:embed="rId1" cstate="print"/>
            <a:srcRect l="74452"/>
            <a:stretch>
              <a:fillRect/>
            </a:stretch>
          </p:blipFill>
          <p:spPr bwMode="auto">
            <a:xfrm rot="9472589">
              <a:off x="1873" y="2940"/>
              <a:ext cx="129" cy="1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75956" name="Picture 20"/>
            <p:cNvPicPr>
              <a:picLocks noChangeAspect="1" noChangeArrowheads="1"/>
            </p:cNvPicPr>
            <p:nvPr/>
          </p:nvPicPr>
          <p:blipFill>
            <a:blip r:embed="rId1" cstate="print"/>
            <a:srcRect l="74452"/>
            <a:stretch>
              <a:fillRect/>
            </a:stretch>
          </p:blipFill>
          <p:spPr bwMode="auto">
            <a:xfrm rot="35270537">
              <a:off x="933" y="2683"/>
              <a:ext cx="129" cy="1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75957" name="Picture 21"/>
            <p:cNvPicPr>
              <a:picLocks noChangeAspect="1" noChangeArrowheads="1"/>
            </p:cNvPicPr>
            <p:nvPr/>
          </p:nvPicPr>
          <p:blipFill>
            <a:blip r:embed="rId1" cstate="print"/>
            <a:srcRect l="74452"/>
            <a:stretch>
              <a:fillRect/>
            </a:stretch>
          </p:blipFill>
          <p:spPr bwMode="auto">
            <a:xfrm rot="60205107">
              <a:off x="757" y="1936"/>
              <a:ext cx="129" cy="1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75958" name="Group 22"/>
          <p:cNvGrpSpPr/>
          <p:nvPr/>
        </p:nvGrpSpPr>
        <p:grpSpPr bwMode="auto">
          <a:xfrm>
            <a:off x="1177925" y="2141538"/>
            <a:ext cx="2990850" cy="3076575"/>
            <a:chOff x="739" y="1189"/>
            <a:chExt cx="1884" cy="1938"/>
          </a:xfrm>
        </p:grpSpPr>
        <p:pic>
          <p:nvPicPr>
            <p:cNvPr id="1575959" name="Picture 23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19" y="1189"/>
              <a:ext cx="433" cy="386"/>
            </a:xfrm>
            <a:prstGeom prst="rect">
              <a:avLst/>
            </a:prstGeom>
            <a:noFill/>
          </p:spPr>
        </p:pic>
        <p:pic>
          <p:nvPicPr>
            <p:cNvPr id="1575960" name="Picture 24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90" y="1670"/>
              <a:ext cx="433" cy="386"/>
            </a:xfrm>
            <a:prstGeom prst="rect">
              <a:avLst/>
            </a:prstGeom>
            <a:noFill/>
          </p:spPr>
        </p:pic>
        <p:pic>
          <p:nvPicPr>
            <p:cNvPr id="1575961" name="Picture 25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5" y="2314"/>
              <a:ext cx="433" cy="386"/>
            </a:xfrm>
            <a:prstGeom prst="rect">
              <a:avLst/>
            </a:prstGeom>
            <a:noFill/>
          </p:spPr>
        </p:pic>
        <p:pic>
          <p:nvPicPr>
            <p:cNvPr id="1575962" name="Picture 26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7" y="2741"/>
              <a:ext cx="433" cy="386"/>
            </a:xfrm>
            <a:prstGeom prst="rect">
              <a:avLst/>
            </a:prstGeom>
            <a:noFill/>
          </p:spPr>
        </p:pic>
        <p:pic>
          <p:nvPicPr>
            <p:cNvPr id="1575963" name="Picture 27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6" y="2314"/>
              <a:ext cx="433" cy="386"/>
            </a:xfrm>
            <a:prstGeom prst="rect">
              <a:avLst/>
            </a:prstGeom>
            <a:noFill/>
          </p:spPr>
        </p:pic>
        <p:pic>
          <p:nvPicPr>
            <p:cNvPr id="1575964" name="Picture 28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9" y="1606"/>
              <a:ext cx="433" cy="386"/>
            </a:xfrm>
            <a:prstGeom prst="rect">
              <a:avLst/>
            </a:prstGeom>
            <a:noFill/>
          </p:spPr>
        </p:pic>
      </p:grpSp>
      <p:sp>
        <p:nvSpPr>
          <p:cNvPr id="1575965" name="Text Box 29"/>
          <p:cNvSpPr txBox="1">
            <a:spLocks noChangeArrowheads="1"/>
          </p:cNvSpPr>
          <p:nvPr/>
        </p:nvSpPr>
        <p:spPr bwMode="auto">
          <a:xfrm>
            <a:off x="788988" y="4100513"/>
            <a:ext cx="503237" cy="381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784225" eaLnBrk="0" fontAlgn="base" hangingPunct="0">
              <a:spcBef>
                <a:spcPct val="50000"/>
              </a:spcBef>
            </a:pPr>
            <a:r>
              <a:rPr lang="en-GB" altLang="zh-CN" sz="1900" b="1">
                <a:ea typeface="MS PGothic" panose="020B0600070205080204" pitchFamily="34" charset="-128"/>
              </a:rPr>
              <a:t>A</a:t>
            </a:r>
            <a:endParaRPr lang="en-US" altLang="zh-CN" sz="1900" b="1">
              <a:ea typeface="MS PGothic" panose="020B0600070205080204" pitchFamily="34" charset="-128"/>
            </a:endParaRPr>
          </a:p>
        </p:txBody>
      </p:sp>
      <p:sp>
        <p:nvSpPr>
          <p:cNvPr id="1575966" name="Text Box 30"/>
          <p:cNvSpPr txBox="1">
            <a:spLocks noChangeArrowheads="1"/>
          </p:cNvSpPr>
          <p:nvPr/>
        </p:nvSpPr>
        <p:spPr bwMode="auto">
          <a:xfrm>
            <a:off x="788988" y="2917825"/>
            <a:ext cx="503237" cy="381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784225" eaLnBrk="0" fontAlgn="base" hangingPunct="0">
              <a:spcBef>
                <a:spcPct val="50000"/>
              </a:spcBef>
            </a:pPr>
            <a:r>
              <a:rPr lang="en-GB" altLang="zh-CN" sz="1900" b="1">
                <a:ea typeface="MS PGothic" panose="020B0600070205080204" pitchFamily="34" charset="-128"/>
              </a:rPr>
              <a:t>B</a:t>
            </a:r>
            <a:endParaRPr lang="en-US" altLang="zh-CN" sz="1900" b="1">
              <a:ea typeface="MS PGothic" panose="020B0600070205080204" pitchFamily="34" charset="-128"/>
            </a:endParaRPr>
          </a:p>
        </p:txBody>
      </p:sp>
      <p:grpSp>
        <p:nvGrpSpPr>
          <p:cNvPr id="1575967" name="Group 31"/>
          <p:cNvGrpSpPr/>
          <p:nvPr/>
        </p:nvGrpSpPr>
        <p:grpSpPr bwMode="auto">
          <a:xfrm>
            <a:off x="1330325" y="2319338"/>
            <a:ext cx="2406650" cy="2717800"/>
            <a:chOff x="3637" y="1283"/>
            <a:chExt cx="1516" cy="1712"/>
          </a:xfrm>
        </p:grpSpPr>
        <p:sp>
          <p:nvSpPr>
            <p:cNvPr id="1575968" name="Arc 32"/>
            <p:cNvSpPr/>
            <p:nvPr/>
          </p:nvSpPr>
          <p:spPr bwMode="auto">
            <a:xfrm rot="-3037234">
              <a:off x="3797" y="1495"/>
              <a:ext cx="1360" cy="135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305 w 43200"/>
                <a:gd name="T1" fmla="*/ 39 h 43200"/>
                <a:gd name="T2" fmla="*/ 769 w 43200"/>
                <a:gd name="T3" fmla="*/ 15887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0304" y="38"/>
                  </a:moveTo>
                  <a:cubicBezTo>
                    <a:pt x="20736" y="12"/>
                    <a:pt x="21168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9669"/>
                    <a:pt x="258" y="17748"/>
                    <a:pt x="769" y="15887"/>
                  </a:cubicBezTo>
                </a:path>
                <a:path w="43200" h="43200" stroke="0" extrusionOk="0">
                  <a:moveTo>
                    <a:pt x="20304" y="38"/>
                  </a:moveTo>
                  <a:cubicBezTo>
                    <a:pt x="20736" y="12"/>
                    <a:pt x="21168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9669"/>
                    <a:pt x="258" y="17748"/>
                    <a:pt x="769" y="1588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5969" name="Arc 33"/>
            <p:cNvSpPr/>
            <p:nvPr/>
          </p:nvSpPr>
          <p:spPr bwMode="auto">
            <a:xfrm rot="-3874843" flipH="1" flipV="1">
              <a:off x="3712" y="1622"/>
              <a:ext cx="132" cy="281"/>
            </a:xfrm>
            <a:custGeom>
              <a:avLst/>
              <a:gdLst>
                <a:gd name="G0" fmla="+- 0 0 0"/>
                <a:gd name="G1" fmla="+- 21545 0 0"/>
                <a:gd name="G2" fmla="+- 21600 0 0"/>
                <a:gd name="T0" fmla="*/ 1535 w 21600"/>
                <a:gd name="T1" fmla="*/ 0 h 43134"/>
                <a:gd name="T2" fmla="*/ 684 w 21600"/>
                <a:gd name="T3" fmla="*/ 43134 h 43134"/>
                <a:gd name="T4" fmla="*/ 0 w 21600"/>
                <a:gd name="T5" fmla="*/ 21545 h 43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34" fill="none" extrusionOk="0">
                  <a:moveTo>
                    <a:pt x="1535" y="-1"/>
                  </a:moveTo>
                  <a:cubicBezTo>
                    <a:pt x="12840" y="805"/>
                    <a:pt x="21600" y="10211"/>
                    <a:pt x="21600" y="21545"/>
                  </a:cubicBezTo>
                  <a:cubicBezTo>
                    <a:pt x="21600" y="33208"/>
                    <a:pt x="12341" y="42764"/>
                    <a:pt x="684" y="43134"/>
                  </a:cubicBezTo>
                </a:path>
                <a:path w="21600" h="43134" stroke="0" extrusionOk="0">
                  <a:moveTo>
                    <a:pt x="1535" y="-1"/>
                  </a:moveTo>
                  <a:cubicBezTo>
                    <a:pt x="12840" y="805"/>
                    <a:pt x="21600" y="10211"/>
                    <a:pt x="21600" y="21545"/>
                  </a:cubicBezTo>
                  <a:cubicBezTo>
                    <a:pt x="21600" y="33208"/>
                    <a:pt x="12341" y="42764"/>
                    <a:pt x="684" y="43134"/>
                  </a:cubicBezTo>
                  <a:lnTo>
                    <a:pt x="0" y="21545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5970" name="Arc 34"/>
            <p:cNvSpPr/>
            <p:nvPr/>
          </p:nvSpPr>
          <p:spPr bwMode="auto">
            <a:xfrm rot="12776063" flipV="1">
              <a:off x="3779" y="1283"/>
              <a:ext cx="409" cy="517"/>
            </a:xfrm>
            <a:custGeom>
              <a:avLst/>
              <a:gdLst>
                <a:gd name="G0" fmla="+- 0 0 0"/>
                <a:gd name="G1" fmla="+- 15968 0 0"/>
                <a:gd name="G2" fmla="+- 21600 0 0"/>
                <a:gd name="T0" fmla="*/ 14546 w 21600"/>
                <a:gd name="T1" fmla="*/ 0 h 15968"/>
                <a:gd name="T2" fmla="*/ 21600 w 21600"/>
                <a:gd name="T3" fmla="*/ 15968 h 15968"/>
                <a:gd name="T4" fmla="*/ 0 w 21600"/>
                <a:gd name="T5" fmla="*/ 15968 h 15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5968" fill="none" extrusionOk="0">
                  <a:moveTo>
                    <a:pt x="14545" y="0"/>
                  </a:moveTo>
                  <a:cubicBezTo>
                    <a:pt x="19039" y="4093"/>
                    <a:pt x="21600" y="9889"/>
                    <a:pt x="21600" y="15968"/>
                  </a:cubicBezTo>
                </a:path>
                <a:path w="21600" h="15968" stroke="0" extrusionOk="0">
                  <a:moveTo>
                    <a:pt x="14545" y="0"/>
                  </a:moveTo>
                  <a:cubicBezTo>
                    <a:pt x="19039" y="4093"/>
                    <a:pt x="21600" y="9889"/>
                    <a:pt x="21600" y="15968"/>
                  </a:cubicBezTo>
                  <a:lnTo>
                    <a:pt x="0" y="15968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prstDash val="dash"/>
              <a:round/>
              <a:head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5971" name="Arc 35"/>
            <p:cNvSpPr/>
            <p:nvPr/>
          </p:nvSpPr>
          <p:spPr bwMode="auto">
            <a:xfrm rot="2576691" flipH="1" flipV="1">
              <a:off x="3715" y="2487"/>
              <a:ext cx="132" cy="281"/>
            </a:xfrm>
            <a:custGeom>
              <a:avLst/>
              <a:gdLst>
                <a:gd name="G0" fmla="+- 0 0 0"/>
                <a:gd name="G1" fmla="+- 21545 0 0"/>
                <a:gd name="G2" fmla="+- 21600 0 0"/>
                <a:gd name="T0" fmla="*/ 1535 w 21600"/>
                <a:gd name="T1" fmla="*/ 0 h 43134"/>
                <a:gd name="T2" fmla="*/ 684 w 21600"/>
                <a:gd name="T3" fmla="*/ 43134 h 43134"/>
                <a:gd name="T4" fmla="*/ 0 w 21600"/>
                <a:gd name="T5" fmla="*/ 21545 h 43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34" fill="none" extrusionOk="0">
                  <a:moveTo>
                    <a:pt x="1535" y="-1"/>
                  </a:moveTo>
                  <a:cubicBezTo>
                    <a:pt x="12840" y="805"/>
                    <a:pt x="21600" y="10211"/>
                    <a:pt x="21600" y="21545"/>
                  </a:cubicBezTo>
                  <a:cubicBezTo>
                    <a:pt x="21600" y="33208"/>
                    <a:pt x="12341" y="42764"/>
                    <a:pt x="684" y="43134"/>
                  </a:cubicBezTo>
                </a:path>
                <a:path w="21600" h="43134" stroke="0" extrusionOk="0">
                  <a:moveTo>
                    <a:pt x="1535" y="-1"/>
                  </a:moveTo>
                  <a:cubicBezTo>
                    <a:pt x="12840" y="805"/>
                    <a:pt x="21600" y="10211"/>
                    <a:pt x="21600" y="21545"/>
                  </a:cubicBezTo>
                  <a:cubicBezTo>
                    <a:pt x="21600" y="33208"/>
                    <a:pt x="12341" y="42764"/>
                    <a:pt x="684" y="43134"/>
                  </a:cubicBezTo>
                  <a:lnTo>
                    <a:pt x="0" y="21545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5972" name="Arc 36"/>
            <p:cNvSpPr/>
            <p:nvPr/>
          </p:nvSpPr>
          <p:spPr bwMode="auto">
            <a:xfrm rot="6603735" flipV="1">
              <a:off x="3790" y="2532"/>
              <a:ext cx="409" cy="517"/>
            </a:xfrm>
            <a:custGeom>
              <a:avLst/>
              <a:gdLst>
                <a:gd name="G0" fmla="+- 0 0 0"/>
                <a:gd name="G1" fmla="+- 15968 0 0"/>
                <a:gd name="G2" fmla="+- 21600 0 0"/>
                <a:gd name="T0" fmla="*/ 14546 w 21600"/>
                <a:gd name="T1" fmla="*/ 0 h 15968"/>
                <a:gd name="T2" fmla="*/ 21600 w 21600"/>
                <a:gd name="T3" fmla="*/ 15968 h 15968"/>
                <a:gd name="T4" fmla="*/ 0 w 21600"/>
                <a:gd name="T5" fmla="*/ 15968 h 15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5968" fill="none" extrusionOk="0">
                  <a:moveTo>
                    <a:pt x="14545" y="0"/>
                  </a:moveTo>
                  <a:cubicBezTo>
                    <a:pt x="19039" y="4093"/>
                    <a:pt x="21600" y="9889"/>
                    <a:pt x="21600" y="15968"/>
                  </a:cubicBezTo>
                </a:path>
                <a:path w="21600" h="15968" stroke="0" extrusionOk="0">
                  <a:moveTo>
                    <a:pt x="14545" y="0"/>
                  </a:moveTo>
                  <a:cubicBezTo>
                    <a:pt x="19039" y="4093"/>
                    <a:pt x="21600" y="9889"/>
                    <a:pt x="21600" y="15968"/>
                  </a:cubicBezTo>
                  <a:lnTo>
                    <a:pt x="0" y="15968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prstDash val="dash"/>
              <a:round/>
              <a:head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75973" name="Text Box 37"/>
          <p:cNvSpPr txBox="1">
            <a:spLocks noChangeArrowheads="1"/>
          </p:cNvSpPr>
          <p:nvPr/>
        </p:nvSpPr>
        <p:spPr bwMode="auto">
          <a:xfrm>
            <a:off x="320675" y="4854575"/>
            <a:ext cx="1439863" cy="320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784225" eaLnBrk="0" fontAlgn="base" hangingPunct="0">
              <a:spcBef>
                <a:spcPct val="50000"/>
              </a:spcBef>
            </a:pPr>
            <a:r>
              <a:rPr lang="zh-CN" altLang="en-US" sz="1500"/>
              <a:t>倒换后的路径</a:t>
            </a:r>
            <a:endParaRPr lang="zh-CN" altLang="en-US" sz="1500"/>
          </a:p>
        </p:txBody>
      </p:sp>
      <p:grpSp>
        <p:nvGrpSpPr>
          <p:cNvPr id="1575974" name="Group 38"/>
          <p:cNvGrpSpPr/>
          <p:nvPr/>
        </p:nvGrpSpPr>
        <p:grpSpPr bwMode="auto">
          <a:xfrm>
            <a:off x="1149350" y="3529013"/>
            <a:ext cx="369888" cy="360362"/>
            <a:chOff x="2880" y="2976"/>
            <a:chExt cx="233" cy="227"/>
          </a:xfrm>
        </p:grpSpPr>
        <p:sp>
          <p:nvSpPr>
            <p:cNvPr id="1575975" name="Line 39"/>
            <p:cNvSpPr>
              <a:spLocks noChangeShapeType="1"/>
            </p:cNvSpPr>
            <p:nvPr/>
          </p:nvSpPr>
          <p:spPr bwMode="auto">
            <a:xfrm flipH="1">
              <a:off x="2880" y="2976"/>
              <a:ext cx="227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5976" name="Line 40"/>
            <p:cNvSpPr>
              <a:spLocks noChangeShapeType="1"/>
            </p:cNvSpPr>
            <p:nvPr/>
          </p:nvSpPr>
          <p:spPr bwMode="auto">
            <a:xfrm rot="16200000" flipH="1">
              <a:off x="2886" y="2976"/>
              <a:ext cx="227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75977" name="Group 41"/>
          <p:cNvGrpSpPr/>
          <p:nvPr/>
        </p:nvGrpSpPr>
        <p:grpSpPr bwMode="auto">
          <a:xfrm>
            <a:off x="5116513" y="2439988"/>
            <a:ext cx="2624137" cy="2525712"/>
            <a:chOff x="864" y="1417"/>
            <a:chExt cx="1600" cy="1540"/>
          </a:xfrm>
        </p:grpSpPr>
        <p:sp>
          <p:nvSpPr>
            <p:cNvPr id="1575978" name="Oval 42"/>
            <p:cNvSpPr>
              <a:spLocks noChangeArrowheads="1"/>
            </p:cNvSpPr>
            <p:nvPr/>
          </p:nvSpPr>
          <p:spPr bwMode="auto">
            <a:xfrm flipH="1" flipV="1">
              <a:off x="905" y="1432"/>
              <a:ext cx="1516" cy="1516"/>
            </a:xfrm>
            <a:prstGeom prst="ellipse">
              <a:avLst/>
            </a:prstGeom>
            <a:noFill/>
            <a:ln w="12700" algn="ctr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575979" name="Picture 43"/>
            <p:cNvPicPr>
              <a:picLocks noChangeAspect="1" noChangeArrowheads="1"/>
            </p:cNvPicPr>
            <p:nvPr/>
          </p:nvPicPr>
          <p:blipFill>
            <a:blip r:embed="rId1" cstate="print">
              <a:lum contrast="-90000"/>
            </a:blip>
            <a:srcRect l="74452"/>
            <a:stretch>
              <a:fillRect/>
            </a:stretch>
          </p:blipFill>
          <p:spPr bwMode="auto">
            <a:xfrm rot="1107102" flipV="1">
              <a:off x="1360" y="2858"/>
              <a:ext cx="114" cy="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75980" name="Picture 44"/>
            <p:cNvPicPr>
              <a:picLocks noChangeAspect="1" noChangeArrowheads="1"/>
            </p:cNvPicPr>
            <p:nvPr/>
          </p:nvPicPr>
          <p:blipFill>
            <a:blip r:embed="rId1" cstate="print">
              <a:lum contrast="-90000"/>
            </a:blip>
            <a:srcRect l="74452"/>
            <a:stretch>
              <a:fillRect/>
            </a:stretch>
          </p:blipFill>
          <p:spPr bwMode="auto">
            <a:xfrm rot="18482585" flipV="1">
              <a:off x="2173" y="2644"/>
              <a:ext cx="114" cy="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75981" name="Picture 45"/>
            <p:cNvPicPr>
              <a:picLocks noChangeAspect="1" noChangeArrowheads="1"/>
            </p:cNvPicPr>
            <p:nvPr/>
          </p:nvPicPr>
          <p:blipFill>
            <a:blip r:embed="rId1" cstate="print">
              <a:lum contrast="-90000"/>
            </a:blip>
            <a:srcRect l="74452"/>
            <a:stretch>
              <a:fillRect/>
            </a:stretch>
          </p:blipFill>
          <p:spPr bwMode="auto">
            <a:xfrm rot="15509078" flipV="1">
              <a:off x="2358" y="2028"/>
              <a:ext cx="113" cy="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75982" name="Picture 46"/>
            <p:cNvPicPr>
              <a:picLocks noChangeAspect="1" noChangeArrowheads="1"/>
            </p:cNvPicPr>
            <p:nvPr/>
          </p:nvPicPr>
          <p:blipFill>
            <a:blip r:embed="rId1" cstate="print">
              <a:lum contrast="-90000"/>
            </a:blip>
            <a:srcRect l="74452"/>
            <a:stretch>
              <a:fillRect/>
            </a:stretch>
          </p:blipFill>
          <p:spPr bwMode="auto">
            <a:xfrm rot="12127411" flipV="1">
              <a:off x="1841" y="1417"/>
              <a:ext cx="113" cy="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75983" name="Picture 47"/>
            <p:cNvPicPr>
              <a:picLocks noChangeAspect="1" noChangeArrowheads="1"/>
            </p:cNvPicPr>
            <p:nvPr/>
          </p:nvPicPr>
          <p:blipFill>
            <a:blip r:embed="rId1" cstate="print">
              <a:lum contrast="-90000"/>
            </a:blip>
            <a:srcRect l="74452"/>
            <a:stretch>
              <a:fillRect/>
            </a:stretch>
          </p:blipFill>
          <p:spPr bwMode="auto">
            <a:xfrm rot="8138803" flipV="1">
              <a:off x="1088" y="1585"/>
              <a:ext cx="113" cy="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75984" name="Picture 48"/>
            <p:cNvPicPr>
              <a:picLocks noChangeAspect="1" noChangeArrowheads="1"/>
            </p:cNvPicPr>
            <p:nvPr/>
          </p:nvPicPr>
          <p:blipFill>
            <a:blip r:embed="rId1" cstate="print">
              <a:lum contrast="-90000"/>
            </a:blip>
            <a:srcRect l="74452"/>
            <a:stretch>
              <a:fillRect/>
            </a:stretch>
          </p:blipFill>
          <p:spPr bwMode="auto">
            <a:xfrm rot="4594893" flipV="1">
              <a:off x="857" y="2258"/>
              <a:ext cx="114" cy="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75985" name="Group 49"/>
          <p:cNvGrpSpPr/>
          <p:nvPr/>
        </p:nvGrpSpPr>
        <p:grpSpPr bwMode="auto">
          <a:xfrm>
            <a:off x="5003800" y="2314575"/>
            <a:ext cx="2857500" cy="2763838"/>
            <a:chOff x="766" y="1311"/>
            <a:chExt cx="1800" cy="1741"/>
          </a:xfrm>
        </p:grpSpPr>
        <p:sp>
          <p:nvSpPr>
            <p:cNvPr id="1575986" name="Oval 50"/>
            <p:cNvSpPr>
              <a:spLocks noChangeArrowheads="1"/>
            </p:cNvSpPr>
            <p:nvPr/>
          </p:nvSpPr>
          <p:spPr bwMode="auto">
            <a:xfrm>
              <a:off x="799" y="1326"/>
              <a:ext cx="1718" cy="1718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575987" name="Picture 51"/>
            <p:cNvPicPr>
              <a:picLocks noChangeAspect="1" noChangeArrowheads="1"/>
            </p:cNvPicPr>
            <p:nvPr/>
          </p:nvPicPr>
          <p:blipFill>
            <a:blip r:embed="rId1" cstate="print"/>
            <a:srcRect l="74452"/>
            <a:stretch>
              <a:fillRect/>
            </a:stretch>
          </p:blipFill>
          <p:spPr bwMode="auto">
            <a:xfrm rot="-1107102">
              <a:off x="1324" y="1311"/>
              <a:ext cx="129" cy="1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75988" name="Picture 52"/>
            <p:cNvPicPr>
              <a:picLocks noChangeAspect="1" noChangeArrowheads="1"/>
            </p:cNvPicPr>
            <p:nvPr/>
          </p:nvPicPr>
          <p:blipFill>
            <a:blip r:embed="rId1" cstate="print"/>
            <a:srcRect l="74452"/>
            <a:stretch>
              <a:fillRect/>
            </a:stretch>
          </p:blipFill>
          <p:spPr bwMode="auto">
            <a:xfrm rot="3117415">
              <a:off x="2263" y="1591"/>
              <a:ext cx="129" cy="1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75989" name="Picture 53"/>
            <p:cNvPicPr>
              <a:picLocks noChangeAspect="1" noChangeArrowheads="1"/>
            </p:cNvPicPr>
            <p:nvPr/>
          </p:nvPicPr>
          <p:blipFill>
            <a:blip r:embed="rId1" cstate="print"/>
            <a:srcRect l="74452"/>
            <a:stretch>
              <a:fillRect/>
            </a:stretch>
          </p:blipFill>
          <p:spPr bwMode="auto">
            <a:xfrm rot="6090922">
              <a:off x="2445" y="2257"/>
              <a:ext cx="129" cy="1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75990" name="Picture 54"/>
            <p:cNvPicPr>
              <a:picLocks noChangeAspect="1" noChangeArrowheads="1"/>
            </p:cNvPicPr>
            <p:nvPr/>
          </p:nvPicPr>
          <p:blipFill>
            <a:blip r:embed="rId1" cstate="print"/>
            <a:srcRect l="74452"/>
            <a:stretch>
              <a:fillRect/>
            </a:stretch>
          </p:blipFill>
          <p:spPr bwMode="auto">
            <a:xfrm rot="9472589">
              <a:off x="1873" y="2940"/>
              <a:ext cx="129" cy="1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75991" name="Picture 55"/>
            <p:cNvPicPr>
              <a:picLocks noChangeAspect="1" noChangeArrowheads="1"/>
            </p:cNvPicPr>
            <p:nvPr/>
          </p:nvPicPr>
          <p:blipFill>
            <a:blip r:embed="rId1" cstate="print"/>
            <a:srcRect l="74452"/>
            <a:stretch>
              <a:fillRect/>
            </a:stretch>
          </p:blipFill>
          <p:spPr bwMode="auto">
            <a:xfrm rot="35270537">
              <a:off x="933" y="2683"/>
              <a:ext cx="129" cy="1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575992" name="Picture 56"/>
            <p:cNvPicPr>
              <a:picLocks noChangeAspect="1" noChangeArrowheads="1"/>
            </p:cNvPicPr>
            <p:nvPr/>
          </p:nvPicPr>
          <p:blipFill>
            <a:blip r:embed="rId1" cstate="print"/>
            <a:srcRect l="74452"/>
            <a:stretch>
              <a:fillRect/>
            </a:stretch>
          </p:blipFill>
          <p:spPr bwMode="auto">
            <a:xfrm rot="60205107">
              <a:off x="757" y="1936"/>
              <a:ext cx="129" cy="1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75993" name="Group 57"/>
          <p:cNvGrpSpPr/>
          <p:nvPr/>
        </p:nvGrpSpPr>
        <p:grpSpPr bwMode="auto">
          <a:xfrm>
            <a:off x="4960938" y="2120900"/>
            <a:ext cx="2990850" cy="3076575"/>
            <a:chOff x="739" y="1189"/>
            <a:chExt cx="1884" cy="1938"/>
          </a:xfrm>
        </p:grpSpPr>
        <p:pic>
          <p:nvPicPr>
            <p:cNvPr id="1575994" name="Picture 58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19" y="1189"/>
              <a:ext cx="433" cy="386"/>
            </a:xfrm>
            <a:prstGeom prst="rect">
              <a:avLst/>
            </a:prstGeom>
            <a:noFill/>
          </p:spPr>
        </p:pic>
        <p:pic>
          <p:nvPicPr>
            <p:cNvPr id="1575995" name="Picture 59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90" y="1670"/>
              <a:ext cx="433" cy="386"/>
            </a:xfrm>
            <a:prstGeom prst="rect">
              <a:avLst/>
            </a:prstGeom>
            <a:noFill/>
          </p:spPr>
        </p:pic>
        <p:pic>
          <p:nvPicPr>
            <p:cNvPr id="1575996" name="Picture 60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5" y="2314"/>
              <a:ext cx="433" cy="386"/>
            </a:xfrm>
            <a:prstGeom prst="rect">
              <a:avLst/>
            </a:prstGeom>
            <a:noFill/>
          </p:spPr>
        </p:pic>
        <p:pic>
          <p:nvPicPr>
            <p:cNvPr id="1575997" name="Picture 61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7" y="2741"/>
              <a:ext cx="433" cy="386"/>
            </a:xfrm>
            <a:prstGeom prst="rect">
              <a:avLst/>
            </a:prstGeom>
            <a:noFill/>
          </p:spPr>
        </p:pic>
        <p:pic>
          <p:nvPicPr>
            <p:cNvPr id="1575998" name="Picture 62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6" y="2314"/>
              <a:ext cx="433" cy="386"/>
            </a:xfrm>
            <a:prstGeom prst="rect">
              <a:avLst/>
            </a:prstGeom>
            <a:noFill/>
          </p:spPr>
        </p:pic>
        <p:pic>
          <p:nvPicPr>
            <p:cNvPr id="1575999" name="Picture 63" descr="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9" y="1606"/>
              <a:ext cx="433" cy="386"/>
            </a:xfrm>
            <a:prstGeom prst="rect">
              <a:avLst/>
            </a:prstGeom>
            <a:noFill/>
          </p:spPr>
        </p:pic>
      </p:grpSp>
      <p:sp>
        <p:nvSpPr>
          <p:cNvPr id="1576000" name="Text Box 64"/>
          <p:cNvSpPr txBox="1">
            <a:spLocks noChangeArrowheads="1"/>
          </p:cNvSpPr>
          <p:nvPr/>
        </p:nvSpPr>
        <p:spPr bwMode="auto">
          <a:xfrm>
            <a:off x="5767388" y="4167188"/>
            <a:ext cx="1439862" cy="320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784225" eaLnBrk="0" fontAlgn="base" hangingPunct="0">
              <a:spcBef>
                <a:spcPct val="50000"/>
              </a:spcBef>
            </a:pPr>
            <a:r>
              <a:rPr lang="zh-CN" altLang="en-US" sz="1500"/>
              <a:t>倒换后的路径</a:t>
            </a:r>
            <a:endParaRPr lang="zh-CN" altLang="en-US" sz="1500"/>
          </a:p>
        </p:txBody>
      </p:sp>
      <p:sp>
        <p:nvSpPr>
          <p:cNvPr id="1576001" name="Line 65"/>
          <p:cNvSpPr>
            <a:spLocks noChangeShapeType="1"/>
          </p:cNvSpPr>
          <p:nvPr/>
        </p:nvSpPr>
        <p:spPr bwMode="auto">
          <a:xfrm>
            <a:off x="6272213" y="4525963"/>
            <a:ext cx="790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576002" name="Group 66"/>
          <p:cNvGrpSpPr/>
          <p:nvPr/>
        </p:nvGrpSpPr>
        <p:grpSpPr bwMode="auto">
          <a:xfrm>
            <a:off x="4932363" y="3508375"/>
            <a:ext cx="369887" cy="360363"/>
            <a:chOff x="2880" y="2976"/>
            <a:chExt cx="233" cy="227"/>
          </a:xfrm>
        </p:grpSpPr>
        <p:sp>
          <p:nvSpPr>
            <p:cNvPr id="1576003" name="Line 67"/>
            <p:cNvSpPr>
              <a:spLocks noChangeShapeType="1"/>
            </p:cNvSpPr>
            <p:nvPr/>
          </p:nvSpPr>
          <p:spPr bwMode="auto">
            <a:xfrm flipH="1">
              <a:off x="2880" y="2976"/>
              <a:ext cx="227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6004" name="Line 68"/>
            <p:cNvSpPr>
              <a:spLocks noChangeShapeType="1"/>
            </p:cNvSpPr>
            <p:nvPr/>
          </p:nvSpPr>
          <p:spPr bwMode="auto">
            <a:xfrm rot="16200000" flipH="1">
              <a:off x="2886" y="2976"/>
              <a:ext cx="227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6005" name="Arc 69"/>
          <p:cNvSpPr/>
          <p:nvPr/>
        </p:nvSpPr>
        <p:spPr bwMode="auto">
          <a:xfrm flipV="1">
            <a:off x="6588125" y="2605088"/>
            <a:ext cx="965200" cy="2222500"/>
          </a:xfrm>
          <a:custGeom>
            <a:avLst/>
            <a:gdLst>
              <a:gd name="G0" fmla="+- 0 0 0"/>
              <a:gd name="G1" fmla="+- 21508 0 0"/>
              <a:gd name="G2" fmla="+- 21600 0 0"/>
              <a:gd name="T0" fmla="*/ 1990 w 21600"/>
              <a:gd name="T1" fmla="*/ 0 h 43046"/>
              <a:gd name="T2" fmla="*/ 1636 w 21600"/>
              <a:gd name="T3" fmla="*/ 43046 h 43046"/>
              <a:gd name="T4" fmla="*/ 0 w 21600"/>
              <a:gd name="T5" fmla="*/ 21508 h 4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046" fill="none" extrusionOk="0">
                <a:moveTo>
                  <a:pt x="1990" y="-1"/>
                </a:moveTo>
                <a:cubicBezTo>
                  <a:pt x="13100" y="1027"/>
                  <a:pt x="21600" y="10349"/>
                  <a:pt x="21600" y="21508"/>
                </a:cubicBezTo>
                <a:cubicBezTo>
                  <a:pt x="21600" y="32802"/>
                  <a:pt x="12898" y="42190"/>
                  <a:pt x="1635" y="43045"/>
                </a:cubicBezTo>
              </a:path>
              <a:path w="21600" h="43046" stroke="0" extrusionOk="0">
                <a:moveTo>
                  <a:pt x="1990" y="-1"/>
                </a:moveTo>
                <a:cubicBezTo>
                  <a:pt x="13100" y="1027"/>
                  <a:pt x="21600" y="10349"/>
                  <a:pt x="21600" y="21508"/>
                </a:cubicBezTo>
                <a:cubicBezTo>
                  <a:pt x="21600" y="32802"/>
                  <a:pt x="12898" y="42190"/>
                  <a:pt x="1635" y="43045"/>
                </a:cubicBezTo>
                <a:lnTo>
                  <a:pt x="0" y="21508"/>
                </a:lnTo>
                <a:close/>
              </a:path>
            </a:pathLst>
          </a:custGeom>
          <a:noFill/>
          <a:ln w="19050">
            <a:solidFill>
              <a:srgbClr val="333399"/>
            </a:solidFill>
            <a:prstDash val="dash"/>
            <a:rou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6006" name="Text Box 70"/>
          <p:cNvSpPr txBox="1">
            <a:spLocks noChangeArrowheads="1"/>
          </p:cNvSpPr>
          <p:nvPr/>
        </p:nvSpPr>
        <p:spPr bwMode="auto">
          <a:xfrm>
            <a:off x="6069013" y="3481388"/>
            <a:ext cx="792162" cy="35083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784225" eaLnBrk="0" fontAlgn="base" hangingPunct="0">
              <a:spcBef>
                <a:spcPct val="50000"/>
              </a:spcBef>
            </a:pPr>
            <a:r>
              <a:rPr lang="en-GB" altLang="zh-CN" sz="1700" b="1">
                <a:ea typeface="MS PGothic" panose="020B0600070205080204" pitchFamily="34" charset="-128"/>
              </a:rPr>
              <a:t>RPR</a:t>
            </a:r>
            <a:endParaRPr lang="en-US" altLang="zh-CN" sz="1700" b="1">
              <a:ea typeface="MS PGothic" panose="020B0600070205080204" pitchFamily="34" charset="-128"/>
            </a:endParaRPr>
          </a:p>
        </p:txBody>
      </p:sp>
      <p:sp>
        <p:nvSpPr>
          <p:cNvPr id="1576007" name="Text Box 71"/>
          <p:cNvSpPr txBox="1">
            <a:spLocks noChangeArrowheads="1"/>
          </p:cNvSpPr>
          <p:nvPr/>
        </p:nvSpPr>
        <p:spPr bwMode="auto">
          <a:xfrm>
            <a:off x="2413000" y="1841500"/>
            <a:ext cx="503238" cy="381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784225" eaLnBrk="0" fontAlgn="base" hangingPunct="0">
              <a:spcBef>
                <a:spcPct val="50000"/>
              </a:spcBef>
            </a:pPr>
            <a:r>
              <a:rPr lang="en-GB" altLang="zh-CN" sz="1900" b="1">
                <a:ea typeface="MS PGothic" panose="020B0600070205080204" pitchFamily="34" charset="-128"/>
              </a:rPr>
              <a:t>C</a:t>
            </a:r>
            <a:endParaRPr lang="en-US" altLang="zh-CN" sz="1900" b="1">
              <a:ea typeface="MS PGothic" panose="020B0600070205080204" pitchFamily="34" charset="-128"/>
            </a:endParaRPr>
          </a:p>
        </p:txBody>
      </p:sp>
      <p:sp>
        <p:nvSpPr>
          <p:cNvPr id="1576008" name="Text Box 72"/>
          <p:cNvSpPr txBox="1">
            <a:spLocks noChangeArrowheads="1"/>
          </p:cNvSpPr>
          <p:nvPr/>
        </p:nvSpPr>
        <p:spPr bwMode="auto">
          <a:xfrm>
            <a:off x="3997325" y="2943225"/>
            <a:ext cx="503238" cy="381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784225" eaLnBrk="0" fontAlgn="base" hangingPunct="0">
              <a:spcBef>
                <a:spcPct val="50000"/>
              </a:spcBef>
            </a:pPr>
            <a:r>
              <a:rPr lang="en-GB" altLang="zh-CN" sz="1900" b="1">
                <a:ea typeface="MS PGothic" panose="020B0600070205080204" pitchFamily="34" charset="-128"/>
              </a:rPr>
              <a:t>D</a:t>
            </a:r>
            <a:endParaRPr lang="en-US" altLang="zh-CN" sz="1900" b="1">
              <a:ea typeface="MS PGothic" panose="020B0600070205080204" pitchFamily="34" charset="-128"/>
            </a:endParaRPr>
          </a:p>
        </p:txBody>
      </p:sp>
      <p:sp>
        <p:nvSpPr>
          <p:cNvPr id="1576009" name="Text Box 73"/>
          <p:cNvSpPr txBox="1">
            <a:spLocks noChangeArrowheads="1"/>
          </p:cNvSpPr>
          <p:nvPr/>
        </p:nvSpPr>
        <p:spPr bwMode="auto">
          <a:xfrm>
            <a:off x="3997325" y="4146550"/>
            <a:ext cx="503238" cy="381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784225" eaLnBrk="0" fontAlgn="base" hangingPunct="0">
              <a:spcBef>
                <a:spcPct val="50000"/>
              </a:spcBef>
            </a:pPr>
            <a:r>
              <a:rPr lang="en-GB" altLang="zh-CN" sz="1900" b="1">
                <a:ea typeface="MS PGothic" panose="020B0600070205080204" pitchFamily="34" charset="-128"/>
              </a:rPr>
              <a:t>E</a:t>
            </a:r>
            <a:endParaRPr lang="en-US" altLang="zh-CN" sz="1900" b="1">
              <a:ea typeface="MS PGothic" panose="020B0600070205080204" pitchFamily="34" charset="-128"/>
            </a:endParaRPr>
          </a:p>
        </p:txBody>
      </p:sp>
      <p:sp>
        <p:nvSpPr>
          <p:cNvPr id="1576010" name="Text Box 74"/>
          <p:cNvSpPr txBox="1">
            <a:spLocks noChangeArrowheads="1"/>
          </p:cNvSpPr>
          <p:nvPr/>
        </p:nvSpPr>
        <p:spPr bwMode="auto">
          <a:xfrm>
            <a:off x="2411413" y="5175250"/>
            <a:ext cx="503237" cy="381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784225" eaLnBrk="0" fontAlgn="base" hangingPunct="0">
              <a:spcBef>
                <a:spcPct val="50000"/>
              </a:spcBef>
            </a:pPr>
            <a:r>
              <a:rPr lang="en-GB" altLang="zh-CN" sz="1900" b="1">
                <a:ea typeface="MS PGothic" panose="020B0600070205080204" pitchFamily="34" charset="-128"/>
              </a:rPr>
              <a:t>F</a:t>
            </a:r>
            <a:endParaRPr lang="en-US" altLang="zh-CN" sz="1900" b="1">
              <a:ea typeface="MS PGothic" panose="020B0600070205080204" pitchFamily="34" charset="-128"/>
            </a:endParaRPr>
          </a:p>
        </p:txBody>
      </p:sp>
      <p:sp>
        <p:nvSpPr>
          <p:cNvPr id="1576011" name="Text Box 75"/>
          <p:cNvSpPr txBox="1">
            <a:spLocks noChangeArrowheads="1"/>
          </p:cNvSpPr>
          <p:nvPr/>
        </p:nvSpPr>
        <p:spPr bwMode="auto">
          <a:xfrm>
            <a:off x="4605338" y="4121150"/>
            <a:ext cx="503237" cy="381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784225" eaLnBrk="0" fontAlgn="base" hangingPunct="0">
              <a:spcBef>
                <a:spcPct val="50000"/>
              </a:spcBef>
            </a:pPr>
            <a:r>
              <a:rPr lang="en-GB" altLang="zh-CN" sz="1900" b="1">
                <a:ea typeface="MS PGothic" panose="020B0600070205080204" pitchFamily="34" charset="-128"/>
              </a:rPr>
              <a:t>A</a:t>
            </a:r>
            <a:endParaRPr lang="en-US" altLang="zh-CN" sz="1900" b="1">
              <a:ea typeface="MS PGothic" panose="020B0600070205080204" pitchFamily="34" charset="-128"/>
            </a:endParaRPr>
          </a:p>
        </p:txBody>
      </p:sp>
      <p:sp>
        <p:nvSpPr>
          <p:cNvPr id="1576012" name="Text Box 76"/>
          <p:cNvSpPr txBox="1">
            <a:spLocks noChangeArrowheads="1"/>
          </p:cNvSpPr>
          <p:nvPr/>
        </p:nvSpPr>
        <p:spPr bwMode="auto">
          <a:xfrm>
            <a:off x="4605338" y="2938463"/>
            <a:ext cx="503237" cy="381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784225" eaLnBrk="0" fontAlgn="base" hangingPunct="0">
              <a:spcBef>
                <a:spcPct val="50000"/>
              </a:spcBef>
            </a:pPr>
            <a:r>
              <a:rPr lang="en-GB" altLang="zh-CN" sz="1900" b="1">
                <a:ea typeface="MS PGothic" panose="020B0600070205080204" pitchFamily="34" charset="-128"/>
              </a:rPr>
              <a:t>B</a:t>
            </a:r>
            <a:endParaRPr lang="en-US" altLang="zh-CN" sz="1900" b="1">
              <a:ea typeface="MS PGothic" panose="020B0600070205080204" pitchFamily="34" charset="-128"/>
            </a:endParaRPr>
          </a:p>
        </p:txBody>
      </p:sp>
      <p:sp>
        <p:nvSpPr>
          <p:cNvPr id="1576013" name="Text Box 77"/>
          <p:cNvSpPr txBox="1">
            <a:spLocks noChangeArrowheads="1"/>
          </p:cNvSpPr>
          <p:nvPr/>
        </p:nvSpPr>
        <p:spPr bwMode="auto">
          <a:xfrm>
            <a:off x="6229350" y="1862138"/>
            <a:ext cx="503238" cy="381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784225" eaLnBrk="0" fontAlgn="base" hangingPunct="0">
              <a:spcBef>
                <a:spcPct val="50000"/>
              </a:spcBef>
            </a:pPr>
            <a:r>
              <a:rPr lang="en-GB" altLang="zh-CN" sz="1900" b="1">
                <a:ea typeface="MS PGothic" panose="020B0600070205080204" pitchFamily="34" charset="-128"/>
              </a:rPr>
              <a:t>C</a:t>
            </a:r>
            <a:endParaRPr lang="en-US" altLang="zh-CN" sz="1900" b="1">
              <a:ea typeface="MS PGothic" panose="020B0600070205080204" pitchFamily="34" charset="-128"/>
            </a:endParaRPr>
          </a:p>
        </p:txBody>
      </p:sp>
      <p:sp>
        <p:nvSpPr>
          <p:cNvPr id="1576014" name="Text Box 78"/>
          <p:cNvSpPr txBox="1">
            <a:spLocks noChangeArrowheads="1"/>
          </p:cNvSpPr>
          <p:nvPr/>
        </p:nvSpPr>
        <p:spPr bwMode="auto">
          <a:xfrm>
            <a:off x="7813675" y="2963863"/>
            <a:ext cx="503238" cy="381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784225" eaLnBrk="0" fontAlgn="base" hangingPunct="0">
              <a:spcBef>
                <a:spcPct val="50000"/>
              </a:spcBef>
            </a:pPr>
            <a:r>
              <a:rPr lang="en-GB" altLang="zh-CN" sz="1900" b="1">
                <a:ea typeface="MS PGothic" panose="020B0600070205080204" pitchFamily="34" charset="-128"/>
              </a:rPr>
              <a:t>D</a:t>
            </a:r>
            <a:endParaRPr lang="en-US" altLang="zh-CN" sz="1900" b="1">
              <a:ea typeface="MS PGothic" panose="020B0600070205080204" pitchFamily="34" charset="-128"/>
            </a:endParaRPr>
          </a:p>
        </p:txBody>
      </p:sp>
      <p:sp>
        <p:nvSpPr>
          <p:cNvPr id="1576015" name="Text Box 79"/>
          <p:cNvSpPr txBox="1">
            <a:spLocks noChangeArrowheads="1"/>
          </p:cNvSpPr>
          <p:nvPr/>
        </p:nvSpPr>
        <p:spPr bwMode="auto">
          <a:xfrm>
            <a:off x="7813675" y="4167188"/>
            <a:ext cx="503238" cy="381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784225" eaLnBrk="0" fontAlgn="base" hangingPunct="0">
              <a:spcBef>
                <a:spcPct val="50000"/>
              </a:spcBef>
            </a:pPr>
            <a:r>
              <a:rPr lang="en-GB" altLang="zh-CN" sz="1900" b="1">
                <a:ea typeface="MS PGothic" panose="020B0600070205080204" pitchFamily="34" charset="-128"/>
              </a:rPr>
              <a:t>E</a:t>
            </a:r>
            <a:endParaRPr lang="en-US" altLang="zh-CN" sz="1900" b="1">
              <a:ea typeface="MS PGothic" panose="020B0600070205080204" pitchFamily="34" charset="-128"/>
            </a:endParaRPr>
          </a:p>
        </p:txBody>
      </p:sp>
      <p:sp>
        <p:nvSpPr>
          <p:cNvPr id="1576016" name="Text Box 80"/>
          <p:cNvSpPr txBox="1">
            <a:spLocks noChangeArrowheads="1"/>
          </p:cNvSpPr>
          <p:nvPr/>
        </p:nvSpPr>
        <p:spPr bwMode="auto">
          <a:xfrm>
            <a:off x="6227763" y="5195888"/>
            <a:ext cx="503237" cy="381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784225" eaLnBrk="0" fontAlgn="base" hangingPunct="0">
              <a:spcBef>
                <a:spcPct val="50000"/>
              </a:spcBef>
            </a:pPr>
            <a:r>
              <a:rPr lang="en-GB" altLang="zh-CN" sz="1900" b="1">
                <a:ea typeface="MS PGothic" panose="020B0600070205080204" pitchFamily="34" charset="-128"/>
              </a:rPr>
              <a:t>F</a:t>
            </a:r>
            <a:endParaRPr lang="en-US" altLang="zh-CN" sz="1900" b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0684C7CC-3F37-4228-AAB5-8CF251A11088}" type="slidenum">
              <a:rPr lang="en-US" altLang="zh-CN"/>
            </a:fld>
            <a:endParaRPr lang="en-US" altLang="zh-CN"/>
          </a:p>
        </p:txBody>
      </p:sp>
      <p:sp>
        <p:nvSpPr>
          <p:cNvPr id="157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RPR</a:t>
            </a:r>
            <a:r>
              <a:rPr lang="zh-CN" altLang="en-US"/>
              <a:t>环的保护倒换（续）</a:t>
            </a:r>
            <a:endParaRPr lang="zh-CN" altLang="en-US"/>
          </a:p>
        </p:txBody>
      </p:sp>
      <p:sp>
        <p:nvSpPr>
          <p:cNvPr id="157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对于环上正在传送的数据流量，存在两种保护方式：绕回（</a:t>
            </a:r>
            <a:r>
              <a:rPr lang="en-US" altLang="zh-CN" sz="1800" dirty="0"/>
              <a:t>wrapping</a:t>
            </a:r>
            <a:r>
              <a:rPr lang="zh-CN" altLang="en-US" sz="1800" dirty="0"/>
              <a:t>）保护方式和抄近</a:t>
            </a:r>
            <a:r>
              <a:rPr lang="en-US" altLang="zh-CN" sz="1800" dirty="0"/>
              <a:t>(steering)</a:t>
            </a:r>
            <a:r>
              <a:rPr lang="zh-CN" altLang="en-US" sz="1800" dirty="0"/>
              <a:t>保护方式。</a:t>
            </a:r>
            <a:endParaRPr lang="zh-CN" altLang="en-US" sz="1800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Wrapping</a:t>
            </a:r>
            <a:r>
              <a:rPr lang="zh-CN" altLang="en-US" sz="1800" dirty="0"/>
              <a:t>保护方式下，当环上某个地方发生故障时，故障附近两个节点处将自动环回，即把内环和外环连在一起，形成一个闭合单环，整个环可利用带宽减少</a:t>
            </a:r>
            <a:r>
              <a:rPr lang="en-US" altLang="zh-CN" sz="1800" dirty="0"/>
              <a:t>50%</a:t>
            </a:r>
            <a:r>
              <a:rPr lang="zh-CN" altLang="en-US" sz="1800" dirty="0"/>
              <a:t>。环回后，经由故障节点</a:t>
            </a:r>
            <a:r>
              <a:rPr lang="en-US" altLang="zh-CN" sz="1800" dirty="0"/>
              <a:t>/</a:t>
            </a:r>
            <a:r>
              <a:rPr lang="zh-CN" altLang="en-US" sz="1800" dirty="0"/>
              <a:t>段的业务将在环回节点处环回，绕行相反方向，然后在另外一个环回节点处返回到原来方向，并继续传送到目的节点。如图</a:t>
            </a:r>
            <a:r>
              <a:rPr lang="en-US" altLang="zh-CN" sz="1800" dirty="0"/>
              <a:t>1</a:t>
            </a:r>
            <a:r>
              <a:rPr lang="zh-CN" altLang="en-US" sz="1800" dirty="0"/>
              <a:t>所示，故障前从</a:t>
            </a:r>
            <a:r>
              <a:rPr lang="en-US" altLang="zh-CN" sz="1800" dirty="0"/>
              <a:t>F</a:t>
            </a:r>
            <a:r>
              <a:rPr lang="zh-CN" altLang="en-US" sz="1800" dirty="0"/>
              <a:t>节点到</a:t>
            </a:r>
            <a:r>
              <a:rPr lang="en-US" altLang="zh-CN" sz="1800" dirty="0"/>
              <a:t>C</a:t>
            </a:r>
            <a:r>
              <a:rPr lang="zh-CN" altLang="en-US" sz="1800" dirty="0"/>
              <a:t>节点的数据流，走</a:t>
            </a:r>
            <a:r>
              <a:rPr lang="en-US" altLang="zh-CN" sz="1800" dirty="0"/>
              <a:t>0</a:t>
            </a:r>
            <a:r>
              <a:rPr lang="zh-CN" altLang="en-US" sz="1800" dirty="0"/>
              <a:t>环，路径为</a:t>
            </a:r>
            <a:r>
              <a:rPr lang="en-US" altLang="zh-CN" sz="1800" dirty="0"/>
              <a:t>F-A-B-C</a:t>
            </a:r>
            <a:r>
              <a:rPr lang="zh-CN" altLang="en-US" sz="1800" dirty="0"/>
              <a:t>；当</a:t>
            </a:r>
            <a:r>
              <a:rPr lang="en-US" altLang="zh-CN" sz="1800" dirty="0"/>
              <a:t>A</a:t>
            </a:r>
            <a:r>
              <a:rPr lang="zh-CN" altLang="en-US" sz="1800" dirty="0"/>
              <a:t>节点和</a:t>
            </a:r>
            <a:r>
              <a:rPr lang="en-US" altLang="zh-CN" sz="1800" dirty="0"/>
              <a:t>B</a:t>
            </a:r>
            <a:r>
              <a:rPr lang="zh-CN" altLang="en-US" sz="1800" dirty="0"/>
              <a:t>节点之间的链路故障后，采用绕回保护方式，在故障链路两端的节点上通过光路环回，数据路径也在此环回，总的路径为</a:t>
            </a:r>
            <a:r>
              <a:rPr lang="en-US" altLang="zh-CN" sz="1800" dirty="0"/>
              <a:t>F-A-F-E-D-C-B-C</a:t>
            </a:r>
            <a:r>
              <a:rPr lang="zh-CN" altLang="en-US" sz="1800" dirty="0"/>
              <a:t>。</a:t>
            </a:r>
            <a:r>
              <a:rPr lang="en-US" altLang="zh-CN" sz="1800" dirty="0"/>
              <a:t>Wrapping</a:t>
            </a:r>
            <a:r>
              <a:rPr lang="zh-CN" altLang="en-US" sz="1800" dirty="0"/>
              <a:t>操作非常快，几乎没有包损失，但是</a:t>
            </a:r>
            <a:r>
              <a:rPr lang="en-US" altLang="zh-CN" sz="1800" dirty="0"/>
              <a:t>Wrapping</a:t>
            </a:r>
            <a:r>
              <a:rPr lang="zh-CN" altLang="en-US" sz="1800" dirty="0"/>
              <a:t>后，由于业务包在环上绕行，带宽有所浪费，特别是故障临近的段，对并发业务影响较大，难</a:t>
            </a:r>
            <a:r>
              <a:rPr lang="zh-CN" altLang="en-US" sz="1800" dirty="0" smtClean="0"/>
              <a:t>免</a:t>
            </a:r>
            <a:r>
              <a:rPr lang="zh-CN" altLang="en-US" sz="1800" dirty="0"/>
              <a:t>发生</a:t>
            </a:r>
            <a:r>
              <a:rPr lang="zh-CN" altLang="en-US" sz="1800" dirty="0" smtClean="0"/>
              <a:t>业</a:t>
            </a:r>
            <a:r>
              <a:rPr lang="zh-CN" altLang="en-US" sz="1800" dirty="0"/>
              <a:t>务拥塞的现象。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30F7578B-9FF3-4BDE-A83F-2B00846C712D}" type="slidenum">
              <a:rPr lang="en-US" altLang="zh-CN"/>
            </a:fld>
            <a:endParaRPr lang="en-US" altLang="zh-CN"/>
          </a:p>
        </p:txBody>
      </p:sp>
      <p:sp>
        <p:nvSpPr>
          <p:cNvPr id="158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RPR</a:t>
            </a:r>
            <a:r>
              <a:rPr lang="zh-CN" altLang="en-US"/>
              <a:t>环的保护倒换（续）</a:t>
            </a:r>
            <a:endParaRPr lang="zh-CN" altLang="en-US"/>
          </a:p>
        </p:txBody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1800"/>
              <a:t>Steering </a:t>
            </a:r>
            <a:r>
              <a:rPr lang="zh-CN" altLang="en-US" sz="1800"/>
              <a:t>保护方式下，当环上某个地方发生故障时，指名故障点和类型的</a:t>
            </a:r>
            <a:r>
              <a:rPr lang="en-US" altLang="zh-CN" sz="1800"/>
              <a:t>Steering</a:t>
            </a:r>
            <a:r>
              <a:rPr lang="zh-CN" altLang="en-US" sz="1800"/>
              <a:t>保护消息会瞬时发送到环上每个节点，拓扑也会相应更改。有了新的拓扑，源节点只需要直接按新的拓扑发送数据给目的节点即可，由于路径选择是根据新的拓扑做出的，数据可以经由一个方向直接到达目的节点，无需从发生故障的地方环回。如图</a:t>
            </a:r>
            <a:r>
              <a:rPr lang="en-US" altLang="zh-CN" sz="1800"/>
              <a:t>2</a:t>
            </a:r>
            <a:r>
              <a:rPr lang="zh-CN" altLang="en-US" sz="1800"/>
              <a:t>所示，故障前从</a:t>
            </a:r>
            <a:r>
              <a:rPr lang="en-US" altLang="zh-CN" sz="1800"/>
              <a:t>F</a:t>
            </a:r>
            <a:r>
              <a:rPr lang="zh-CN" altLang="en-US" sz="1800"/>
              <a:t>节点到</a:t>
            </a:r>
            <a:r>
              <a:rPr lang="en-US" altLang="zh-CN" sz="1800"/>
              <a:t>C</a:t>
            </a:r>
            <a:r>
              <a:rPr lang="zh-CN" altLang="en-US" sz="1800"/>
              <a:t>节点的数据流，走</a:t>
            </a:r>
            <a:r>
              <a:rPr lang="en-US" altLang="zh-CN" sz="1800"/>
              <a:t>0</a:t>
            </a:r>
            <a:r>
              <a:rPr lang="zh-CN" altLang="en-US" sz="1800"/>
              <a:t>环，路径为</a:t>
            </a:r>
            <a:r>
              <a:rPr lang="en-US" altLang="zh-CN" sz="1800"/>
              <a:t>F-A-B-C</a:t>
            </a:r>
            <a:r>
              <a:rPr lang="zh-CN" altLang="en-US" sz="1800"/>
              <a:t>；当</a:t>
            </a:r>
            <a:r>
              <a:rPr lang="en-US" altLang="zh-CN" sz="1800"/>
              <a:t>A</a:t>
            </a:r>
            <a:r>
              <a:rPr lang="zh-CN" altLang="en-US" sz="1800"/>
              <a:t>节点和</a:t>
            </a:r>
            <a:r>
              <a:rPr lang="en-US" altLang="zh-CN" sz="1800"/>
              <a:t>B</a:t>
            </a:r>
            <a:r>
              <a:rPr lang="zh-CN" altLang="en-US" sz="1800"/>
              <a:t>节点之间的链路故障后，采用抄近保护方式，从</a:t>
            </a:r>
            <a:r>
              <a:rPr lang="en-US" altLang="zh-CN" sz="1800"/>
              <a:t>F</a:t>
            </a:r>
            <a:r>
              <a:rPr lang="zh-CN" altLang="en-US" sz="1800"/>
              <a:t>节点到</a:t>
            </a:r>
            <a:r>
              <a:rPr lang="en-US" altLang="zh-CN" sz="1800"/>
              <a:t>C</a:t>
            </a:r>
            <a:r>
              <a:rPr lang="zh-CN" altLang="en-US" sz="1800"/>
              <a:t>节点的数据流量改抄近道，走另外一个环（</a:t>
            </a:r>
            <a:r>
              <a:rPr lang="en-US" altLang="zh-CN" sz="1800"/>
              <a:t>1</a:t>
            </a:r>
            <a:r>
              <a:rPr lang="zh-CN" altLang="en-US" sz="1800"/>
              <a:t>环）到达目的节点，路径为</a:t>
            </a:r>
            <a:r>
              <a:rPr lang="en-US" altLang="zh-CN" sz="1800"/>
              <a:t>F-E-D-C</a:t>
            </a:r>
            <a:r>
              <a:rPr lang="zh-CN" altLang="en-US" sz="1800"/>
              <a:t>。</a:t>
            </a:r>
            <a:r>
              <a:rPr lang="en-US" altLang="zh-CN" sz="1800"/>
              <a:t>Steering</a:t>
            </a:r>
            <a:r>
              <a:rPr lang="zh-CN" altLang="en-US" sz="1800"/>
              <a:t>保护方式下，原来的双环结构变化为非闭合的两个开口的单环，可用带宽同样减少到</a:t>
            </a:r>
            <a:r>
              <a:rPr lang="en-US" altLang="zh-CN" sz="1800"/>
              <a:t>50%</a:t>
            </a:r>
            <a:r>
              <a:rPr lang="zh-CN" altLang="en-US" sz="1800"/>
              <a:t>，而且由于</a:t>
            </a:r>
            <a:r>
              <a:rPr lang="en-US" altLang="zh-CN" sz="1800"/>
              <a:t>Steering</a:t>
            </a:r>
            <a:r>
              <a:rPr lang="zh-CN" altLang="en-US" sz="1800"/>
              <a:t>操作稍慢一点，在新拓扑获得以前，已经发出的小部分数据将在故障点被丢弃（开环）。</a:t>
            </a:r>
            <a:r>
              <a:rPr lang="en-US" altLang="zh-CN" sz="1800"/>
              <a:t>Steering</a:t>
            </a:r>
            <a:r>
              <a:rPr lang="zh-CN" altLang="en-US" sz="1800"/>
              <a:t>保护方式下，数据没有绕行，不会由于绕行而浪费带宽。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9248FE13-9F74-459A-A780-810014C15377}" type="slidenum">
              <a:rPr lang="en-US" altLang="zh-CN"/>
            </a:fld>
            <a:endParaRPr lang="en-US" altLang="zh-CN"/>
          </a:p>
        </p:txBody>
      </p:sp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358775"/>
            <a:ext cx="7054850" cy="868363"/>
          </a:xfrm>
        </p:spPr>
        <p:txBody>
          <a:bodyPr/>
          <a:lstStyle/>
          <a:p>
            <a:r>
              <a:rPr lang="zh-CN" altLang="en-US"/>
              <a:t>目  录</a:t>
            </a:r>
            <a:endParaRPr lang="zh-CN" altLang="en-US"/>
          </a:p>
        </p:txBody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76363"/>
            <a:ext cx="7929562" cy="3784600"/>
          </a:xfrm>
        </p:spPr>
        <p:txBody>
          <a:bodyPr/>
          <a:lstStyle/>
          <a:p>
            <a:pPr marL="419100" indent="-149225">
              <a:buClr>
                <a:schemeClr val="tx1"/>
              </a:buClr>
              <a:buSzTx/>
            </a:pPr>
            <a:r>
              <a:rPr lang="zh-CN" altLang="en-US" sz="2000">
                <a:solidFill>
                  <a:schemeClr val="folHlink"/>
                </a:solidFill>
              </a:rPr>
              <a:t>环网技术概述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环技术概述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环技术特点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环的基本概念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环的数据操作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环的保护倒换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 b="1"/>
              <a:t>RPR</a:t>
            </a:r>
            <a:r>
              <a:rPr lang="zh-CN" altLang="en-US" sz="2000" b="1"/>
              <a:t>环的公平算法</a:t>
            </a:r>
            <a:endParaRPr lang="zh-CN" altLang="en-US" sz="2000" b="1"/>
          </a:p>
        </p:txBody>
      </p:sp>
      <p:pic>
        <p:nvPicPr>
          <p:cNvPr id="1600516" name="Picture 4" descr="目录 cop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4850" y="468313"/>
            <a:ext cx="61595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B1E70604-5DC0-4F2E-AE74-2525F13DD583}" type="slidenum">
              <a:rPr lang="en-US" altLang="zh-CN"/>
            </a:fld>
            <a:endParaRPr lang="en-US" altLang="zh-CN"/>
          </a:p>
        </p:txBody>
      </p:sp>
      <p:sp>
        <p:nvSpPr>
          <p:cNvPr id="158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RPR</a:t>
            </a:r>
            <a:r>
              <a:rPr lang="zh-CN" altLang="en-US"/>
              <a:t>环的公平算法</a:t>
            </a:r>
            <a:endParaRPr lang="zh-CN" altLang="en-US"/>
          </a:p>
        </p:txBody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RPR</a:t>
            </a:r>
            <a:r>
              <a:rPr lang="zh-CN" altLang="en-US"/>
              <a:t>通过</a:t>
            </a:r>
            <a:r>
              <a:rPr lang="en-US" altLang="zh-CN"/>
              <a:t>RPR</a:t>
            </a:r>
            <a:r>
              <a:rPr lang="zh-CN" altLang="en-US"/>
              <a:t>公平算法或</a:t>
            </a:r>
            <a:r>
              <a:rPr lang="en-US" altLang="zh-CN"/>
              <a:t>RPR-fa</a:t>
            </a:r>
            <a:r>
              <a:rPr lang="zh-CN" altLang="en-US"/>
              <a:t>算法（</a:t>
            </a:r>
            <a:r>
              <a:rPr lang="en-US" altLang="zh-CN"/>
              <a:t>RPR Fairness Algorithm</a:t>
            </a:r>
            <a:r>
              <a:rPr lang="zh-CN" altLang="en-US"/>
              <a:t>）进行拥塞控制。当一个节点发生拥塞时，它通过反方向的环向上行节点发送</a:t>
            </a:r>
            <a:r>
              <a:rPr lang="en-US" altLang="zh-CN"/>
              <a:t>RPR</a:t>
            </a:r>
            <a:r>
              <a:rPr lang="zh-CN" altLang="en-US"/>
              <a:t>的使用报文（</a:t>
            </a:r>
            <a:r>
              <a:rPr lang="en-US" altLang="zh-CN"/>
              <a:t>Usage Packet</a:t>
            </a:r>
            <a:r>
              <a:rPr lang="zh-CN" altLang="en-US"/>
              <a:t>），该报文同时还起到维持链路状态的作用，上行节点根据报文中的信息调整自己发送数据的速率，以消除拥塞。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764980F6-5939-4C0C-8E6A-3B82F5F39297}" type="slidenum">
              <a:rPr lang="en-US" altLang="zh-CN"/>
            </a:fld>
            <a:endParaRPr lang="en-US" altLang="zh-CN"/>
          </a:p>
        </p:txBody>
      </p:sp>
      <p:sp>
        <p:nvSpPr>
          <p:cNvPr id="1438738" name="Rectangle 18"/>
          <p:cNvSpPr>
            <a:spLocks noGrp="1" noChangeArrowheads="1"/>
          </p:cNvSpPr>
          <p:nvPr>
            <p:ph type="title"/>
          </p:nvPr>
        </p:nvSpPr>
        <p:spPr>
          <a:xfrm>
            <a:off x="1282700" y="358775"/>
            <a:ext cx="7089775" cy="868363"/>
          </a:xfrm>
        </p:spPr>
        <p:txBody>
          <a:bodyPr/>
          <a:lstStyle/>
          <a:p>
            <a:r>
              <a:rPr lang="zh-CN" altLang="en-US"/>
              <a:t>前  言</a:t>
            </a:r>
            <a:endParaRPr lang="zh-CN" altLang="en-US"/>
          </a:p>
        </p:txBody>
      </p:sp>
      <p:sp>
        <p:nvSpPr>
          <p:cNvPr id="1438739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本课程介绍弹性分组数据环（</a:t>
            </a:r>
            <a:r>
              <a:rPr lang="en-US" altLang="zh-CN" dirty="0"/>
              <a:t>RPR</a:t>
            </a:r>
            <a:r>
              <a:rPr lang="zh-CN" altLang="en-US" dirty="0"/>
              <a:t>）技术的基本原理与配置。</a:t>
            </a:r>
            <a:endParaRPr lang="zh-CN" altLang="en-US" dirty="0"/>
          </a:p>
          <a:p>
            <a:r>
              <a:rPr lang="en-US" altLang="zh-CN" dirty="0"/>
              <a:t>RPR</a:t>
            </a:r>
            <a:r>
              <a:rPr lang="zh-CN" altLang="en-US" dirty="0"/>
              <a:t>技术综合了</a:t>
            </a:r>
            <a:r>
              <a:rPr lang="en-US" altLang="zh-CN" dirty="0"/>
              <a:t>SDH/SONET</a:t>
            </a:r>
            <a:r>
              <a:rPr lang="zh-CN" altLang="en-US" dirty="0"/>
              <a:t>和以太网以及其它一些环网技术的优点，集</a:t>
            </a:r>
            <a:r>
              <a:rPr lang="en-US" altLang="zh-CN" dirty="0"/>
              <a:t>IP</a:t>
            </a:r>
            <a:r>
              <a:rPr lang="zh-CN" altLang="en-US" dirty="0"/>
              <a:t>的智能化、以太网的经济性和光纤环网的高带宽、高可靠性于一体。提供一种更优的城域网解决方案。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1438732" name="Picture 12" descr="前言 cop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95325" y="477838"/>
            <a:ext cx="615950" cy="617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8B8A85AD-9C56-4322-B878-9C4655DD38F9}" type="slidenum">
              <a:rPr lang="en-US" altLang="zh-CN"/>
            </a:fld>
            <a:endParaRPr lang="en-US" altLang="zh-CN"/>
          </a:p>
        </p:txBody>
      </p:sp>
      <p:sp>
        <p:nvSpPr>
          <p:cNvPr id="158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RPR</a:t>
            </a:r>
            <a:r>
              <a:rPr lang="zh-CN" altLang="en-US"/>
              <a:t>环的公平算法（续）</a:t>
            </a:r>
            <a:endParaRPr lang="zh-CN" altLang="en-US"/>
          </a:p>
        </p:txBody>
      </p:sp>
      <p:sp>
        <p:nvSpPr>
          <p:cNvPr id="158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fontAlgn="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如图所示，</a:t>
            </a:r>
            <a:r>
              <a:rPr lang="en-US" altLang="zh-CN" sz="2000"/>
              <a:t>RPR</a:t>
            </a:r>
            <a:r>
              <a:rPr lang="zh-CN" altLang="en-US" sz="2000"/>
              <a:t>环中有</a:t>
            </a:r>
            <a:r>
              <a:rPr lang="en-US" altLang="zh-CN" sz="2000"/>
              <a:t>A</a:t>
            </a:r>
            <a:r>
              <a:rPr lang="zh-CN" altLang="en-US" sz="2000"/>
              <a:t>、</a:t>
            </a:r>
            <a:r>
              <a:rPr lang="en-US" altLang="zh-CN" sz="2000"/>
              <a:t>B</a:t>
            </a:r>
            <a:r>
              <a:rPr lang="zh-CN" altLang="en-US" sz="2000"/>
              <a:t>、</a:t>
            </a:r>
            <a:r>
              <a:rPr lang="en-US" altLang="zh-CN" sz="2000"/>
              <a:t>C</a:t>
            </a:r>
            <a:r>
              <a:rPr lang="zh-CN" altLang="en-US" sz="2000"/>
              <a:t>、</a:t>
            </a:r>
            <a:r>
              <a:rPr lang="en-US" altLang="zh-CN" sz="2000"/>
              <a:t>D</a:t>
            </a:r>
            <a:r>
              <a:rPr lang="zh-CN" altLang="en-US" sz="2000"/>
              <a:t>、</a:t>
            </a:r>
            <a:r>
              <a:rPr lang="en-US" altLang="zh-CN" sz="2000"/>
              <a:t>E</a:t>
            </a:r>
            <a:r>
              <a:rPr lang="zh-CN" altLang="en-US" sz="2000"/>
              <a:t>五个节点，</a:t>
            </a:r>
            <a:r>
              <a:rPr lang="en-US" altLang="zh-CN" sz="2000"/>
              <a:t>RPR</a:t>
            </a:r>
            <a:r>
              <a:rPr lang="zh-CN" altLang="en-US" sz="2000"/>
              <a:t>链路带宽为</a:t>
            </a:r>
            <a:r>
              <a:rPr lang="en-US" altLang="zh-CN" sz="2000"/>
              <a:t>2.5Gbps</a:t>
            </a:r>
            <a:r>
              <a:rPr lang="zh-CN" altLang="en-US" sz="2000"/>
              <a:t>，流量通过</a:t>
            </a:r>
            <a:r>
              <a:rPr lang="en-US" altLang="zh-CN" sz="2000"/>
              <a:t>0</a:t>
            </a:r>
            <a:r>
              <a:rPr lang="zh-CN" altLang="en-US" sz="2000"/>
              <a:t>环传送。首先</a:t>
            </a:r>
            <a:r>
              <a:rPr lang="en-US" altLang="zh-CN" sz="2000"/>
              <a:t>C</a:t>
            </a:r>
            <a:r>
              <a:rPr lang="zh-CN" altLang="en-US" sz="2000"/>
              <a:t>、</a:t>
            </a:r>
            <a:r>
              <a:rPr lang="en-US" altLang="zh-CN" sz="2000"/>
              <a:t>D</a:t>
            </a:r>
            <a:r>
              <a:rPr lang="zh-CN" altLang="en-US" sz="2000"/>
              <a:t>节点分别发送</a:t>
            </a:r>
            <a:r>
              <a:rPr lang="en-US" altLang="zh-CN" sz="2000"/>
              <a:t>700Mbps</a:t>
            </a:r>
            <a:r>
              <a:rPr lang="zh-CN" altLang="en-US" sz="2000"/>
              <a:t>流量至节点，在</a:t>
            </a:r>
            <a:r>
              <a:rPr lang="en-US" altLang="zh-CN" sz="2000"/>
              <a:t>D-E</a:t>
            </a:r>
            <a:r>
              <a:rPr lang="zh-CN" altLang="en-US" sz="2000"/>
              <a:t>段共享带宽，</a:t>
            </a:r>
            <a:r>
              <a:rPr lang="en-US" altLang="zh-CN" sz="2000"/>
              <a:t>D-E</a:t>
            </a:r>
            <a:r>
              <a:rPr lang="zh-CN" altLang="en-US" sz="2000"/>
              <a:t>段链路消耗的带宽为</a:t>
            </a:r>
            <a:r>
              <a:rPr lang="en-US" altLang="zh-CN" sz="2000"/>
              <a:t>1.4Gbps</a:t>
            </a:r>
            <a:r>
              <a:rPr lang="zh-CN" altLang="en-US" sz="2000"/>
              <a:t>，无拥塞。</a:t>
            </a:r>
            <a:endParaRPr lang="zh-CN" altLang="en-US" sz="2000"/>
          </a:p>
        </p:txBody>
      </p:sp>
      <p:pic>
        <p:nvPicPr>
          <p:cNvPr id="1584157" name="Picture 2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33663" y="3116263"/>
            <a:ext cx="3524250" cy="2657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FAD57038-7CFF-4064-9407-7AA83F5DB31A}" type="slidenum">
              <a:rPr lang="en-US" altLang="zh-CN"/>
            </a:fld>
            <a:endParaRPr lang="en-US" altLang="zh-CN"/>
          </a:p>
        </p:txBody>
      </p:sp>
      <p:sp>
        <p:nvSpPr>
          <p:cNvPr id="158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RPR</a:t>
            </a:r>
            <a:r>
              <a:rPr lang="zh-CN" altLang="en-US"/>
              <a:t>环的公平算法（续）</a:t>
            </a:r>
            <a:endParaRPr lang="zh-CN" altLang="en-US"/>
          </a:p>
        </p:txBody>
      </p:sp>
      <p:sp>
        <p:nvSpPr>
          <p:cNvPr id="158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fontAlgn="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如图所示，</a:t>
            </a:r>
            <a:r>
              <a:rPr lang="en-US" altLang="zh-CN" sz="2000" dirty="0"/>
              <a:t>B</a:t>
            </a:r>
            <a:r>
              <a:rPr lang="zh-CN" altLang="en-US" sz="2000" dirty="0"/>
              <a:t>增加</a:t>
            </a:r>
            <a:r>
              <a:rPr lang="en-US" altLang="zh-CN" sz="2000" dirty="0"/>
              <a:t>700M</a:t>
            </a:r>
            <a:r>
              <a:rPr lang="zh-CN" altLang="en-US" sz="2000" dirty="0"/>
              <a:t>后，</a:t>
            </a:r>
            <a:r>
              <a:rPr lang="en-US" altLang="zh-CN" sz="2000" dirty="0"/>
              <a:t>D-E</a:t>
            </a:r>
            <a:r>
              <a:rPr lang="zh-CN" altLang="en-US" sz="2000" dirty="0"/>
              <a:t>流量达到</a:t>
            </a:r>
            <a:r>
              <a:rPr lang="en-US" altLang="zh-CN" sz="2000" dirty="0"/>
              <a:t>2.1G</a:t>
            </a:r>
            <a:r>
              <a:rPr lang="zh-CN" altLang="en-US" sz="2000" dirty="0"/>
              <a:t>，仍然可以无阻塞转发。但是在</a:t>
            </a:r>
            <a:r>
              <a:rPr lang="en-US" altLang="zh-CN" sz="2000" dirty="0"/>
              <a:t>A</a:t>
            </a:r>
            <a:r>
              <a:rPr lang="zh-CN" altLang="en-US" sz="2000" dirty="0"/>
              <a:t>也注入</a:t>
            </a:r>
            <a:r>
              <a:rPr lang="en-US" altLang="zh-CN" sz="2000" dirty="0"/>
              <a:t>700M</a:t>
            </a:r>
            <a:r>
              <a:rPr lang="zh-CN" altLang="en-US" sz="2000" dirty="0"/>
              <a:t>流量到</a:t>
            </a:r>
            <a:r>
              <a:rPr lang="en-US" altLang="zh-CN" sz="2000" dirty="0"/>
              <a:t>E</a:t>
            </a:r>
            <a:r>
              <a:rPr lang="zh-CN" altLang="en-US" sz="2000" dirty="0"/>
              <a:t>时， </a:t>
            </a:r>
            <a:r>
              <a:rPr lang="en-US" altLang="zh-CN" sz="2000" dirty="0"/>
              <a:t>D-E</a:t>
            </a:r>
            <a:r>
              <a:rPr lang="zh-CN" altLang="en-US" sz="2000" dirty="0"/>
              <a:t>上面流量拥塞，</a:t>
            </a:r>
            <a:r>
              <a:rPr lang="en-US" altLang="zh-CN" sz="2000" dirty="0"/>
              <a:t>4*700M</a:t>
            </a:r>
            <a:r>
              <a:rPr lang="zh-CN" altLang="en-US" sz="2000" dirty="0"/>
              <a:t>大于</a:t>
            </a:r>
            <a:r>
              <a:rPr lang="en-US" altLang="zh-CN" sz="2000" dirty="0"/>
              <a:t>2.5G</a:t>
            </a:r>
            <a:r>
              <a:rPr lang="zh-CN" altLang="en-US" sz="2000" dirty="0"/>
              <a:t>。依据公平算法</a:t>
            </a:r>
            <a:r>
              <a:rPr lang="en-US" altLang="zh-CN" sz="2000" dirty="0"/>
              <a:t>D</a:t>
            </a:r>
            <a:r>
              <a:rPr lang="zh-CN" altLang="en-US" sz="2000" dirty="0"/>
              <a:t>节点立刻将本地节点下发流量降为</a:t>
            </a:r>
            <a:r>
              <a:rPr lang="en-US" altLang="zh-CN" sz="2000" dirty="0"/>
              <a:t>400M</a:t>
            </a:r>
            <a:r>
              <a:rPr lang="zh-CN" altLang="en-US" sz="2000" dirty="0"/>
              <a:t>，然后向上游节点</a:t>
            </a:r>
            <a:r>
              <a:rPr lang="en-US" altLang="zh-CN" sz="2000" dirty="0"/>
              <a:t>C </a:t>
            </a:r>
            <a:r>
              <a:rPr lang="zh-CN" altLang="en-US" sz="2000" dirty="0"/>
              <a:t>通过</a:t>
            </a:r>
            <a:r>
              <a:rPr lang="en-US" altLang="zh-CN" sz="2000" dirty="0"/>
              <a:t>Usage Message</a:t>
            </a:r>
            <a:r>
              <a:rPr lang="zh-CN" altLang="en-US" sz="2000" dirty="0"/>
              <a:t>消息传递拥塞信息。</a:t>
            </a:r>
            <a:endParaRPr lang="zh-CN" altLang="en-US" sz="2000" dirty="0"/>
          </a:p>
        </p:txBody>
      </p:sp>
      <p:pic>
        <p:nvPicPr>
          <p:cNvPr id="1586268" name="Picture 9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44625" y="3009900"/>
            <a:ext cx="6516688" cy="3009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FD735F91-C969-4004-9556-009B8A4DF284}" type="slidenum">
              <a:rPr lang="en-US" altLang="zh-CN"/>
            </a:fld>
            <a:endParaRPr lang="en-US" altLang="zh-CN"/>
          </a:p>
        </p:txBody>
      </p:sp>
      <p:sp>
        <p:nvSpPr>
          <p:cNvPr id="158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RPR</a:t>
            </a:r>
            <a:r>
              <a:rPr lang="zh-CN" altLang="en-US"/>
              <a:t>环的公平算法（续）</a:t>
            </a:r>
            <a:endParaRPr lang="zh-CN" altLang="en-US"/>
          </a:p>
        </p:txBody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243013"/>
            <a:ext cx="7929562" cy="4195762"/>
          </a:xfrm>
        </p:spPr>
        <p:txBody>
          <a:bodyPr/>
          <a:lstStyle/>
          <a:p>
            <a:r>
              <a:rPr lang="en-US" altLang="zh-CN" sz="2000"/>
              <a:t>C</a:t>
            </a:r>
            <a:r>
              <a:rPr lang="zh-CN" altLang="en-US" sz="2000"/>
              <a:t>节点接收到</a:t>
            </a:r>
            <a:r>
              <a:rPr lang="en-US" altLang="zh-CN" sz="2000"/>
              <a:t>D</a:t>
            </a:r>
            <a:r>
              <a:rPr lang="zh-CN" altLang="en-US" sz="2000"/>
              <a:t>节点的拥塞信息后，立即降低下发的流量，随着</a:t>
            </a:r>
            <a:r>
              <a:rPr lang="en-US" altLang="zh-CN" sz="2000"/>
              <a:t>C</a:t>
            </a:r>
            <a:r>
              <a:rPr lang="zh-CN" altLang="en-US" sz="2000"/>
              <a:t>节点流量的降低，</a:t>
            </a:r>
            <a:r>
              <a:rPr lang="en-US" altLang="zh-CN" sz="2000"/>
              <a:t>D</a:t>
            </a:r>
            <a:r>
              <a:rPr lang="zh-CN" altLang="en-US" sz="2000"/>
              <a:t>节点下发的流量会有所增加；依据公平算法，</a:t>
            </a:r>
            <a:r>
              <a:rPr lang="en-US" altLang="zh-CN" sz="2000"/>
              <a:t>D</a:t>
            </a:r>
            <a:r>
              <a:rPr lang="zh-CN" altLang="en-US" sz="2000"/>
              <a:t>节点和</a:t>
            </a:r>
            <a:r>
              <a:rPr lang="en-US" altLang="zh-CN" sz="2000"/>
              <a:t>C</a:t>
            </a:r>
            <a:r>
              <a:rPr lang="zh-CN" altLang="en-US" sz="2000"/>
              <a:t>节点下发的流量变为</a:t>
            </a:r>
            <a:r>
              <a:rPr lang="en-US" altLang="zh-CN" sz="2000"/>
              <a:t>550M</a:t>
            </a:r>
            <a:r>
              <a:rPr lang="zh-CN" altLang="en-US" sz="2000"/>
              <a:t>，然后继续向上游节点</a:t>
            </a:r>
            <a:r>
              <a:rPr lang="en-US" altLang="zh-CN" sz="2000"/>
              <a:t>B</a:t>
            </a:r>
            <a:r>
              <a:rPr lang="zh-CN" altLang="en-US" sz="2000"/>
              <a:t>传递拥塞信息。依次持续，最后各节点均发送</a:t>
            </a:r>
            <a:r>
              <a:rPr lang="en-US" altLang="zh-CN" sz="2000"/>
              <a:t>625M</a:t>
            </a:r>
            <a:r>
              <a:rPr lang="zh-CN" altLang="en-US" sz="2000"/>
              <a:t>，公平享有带宽。</a:t>
            </a:r>
            <a:endParaRPr lang="zh-CN" altLang="en-US" sz="2000"/>
          </a:p>
        </p:txBody>
      </p:sp>
      <p:pic>
        <p:nvPicPr>
          <p:cNvPr id="1588291" name="Picture 6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14463" y="3311525"/>
            <a:ext cx="5934075" cy="274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02C916BF-4874-4B4F-9FE9-11285EA42297}" type="slidenum">
              <a:rPr lang="en-US" altLang="zh-CN"/>
            </a:fld>
            <a:endParaRPr lang="en-US" altLang="zh-CN"/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title"/>
          </p:nvPr>
        </p:nvSpPr>
        <p:spPr>
          <a:xfrm>
            <a:off x="1317625" y="358775"/>
            <a:ext cx="7054850" cy="868363"/>
          </a:xfrm>
        </p:spPr>
        <p:txBody>
          <a:bodyPr/>
          <a:lstStyle/>
          <a:p>
            <a:r>
              <a:rPr lang="zh-CN" altLang="en-US"/>
              <a:t>总  结</a:t>
            </a:r>
            <a:endParaRPr lang="zh-CN" altLang="en-US"/>
          </a:p>
        </p:txBody>
      </p:sp>
      <p:sp>
        <p:nvSpPr>
          <p:cNvPr id="14530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本课程主要介绍</a:t>
            </a:r>
            <a:r>
              <a:rPr lang="zh-CN" altLang="en-US" dirty="0" smtClean="0"/>
              <a:t>了以下内</a:t>
            </a:r>
            <a:r>
              <a:rPr lang="zh-CN" altLang="en-US" dirty="0"/>
              <a:t>容：</a:t>
            </a:r>
            <a:endParaRPr lang="zh-CN" altLang="en-US" dirty="0"/>
          </a:p>
          <a:p>
            <a:r>
              <a:rPr lang="zh-CN" altLang="en-US" dirty="0"/>
              <a:t>传统的环网技术以及</a:t>
            </a:r>
            <a:r>
              <a:rPr lang="en-US" altLang="zh-CN" dirty="0"/>
              <a:t>RPR</a:t>
            </a:r>
            <a:r>
              <a:rPr lang="zh-CN" altLang="en-US" dirty="0"/>
              <a:t>环的特点</a:t>
            </a:r>
            <a:endParaRPr lang="zh-CN" altLang="en-US" dirty="0"/>
          </a:p>
          <a:p>
            <a:r>
              <a:rPr lang="en-US" altLang="zh-CN" dirty="0"/>
              <a:t>RPR</a:t>
            </a:r>
            <a:r>
              <a:rPr lang="zh-CN" altLang="en-US" dirty="0"/>
              <a:t>环的基本概念和数据操作</a:t>
            </a:r>
            <a:endParaRPr lang="zh-CN" altLang="en-US" dirty="0"/>
          </a:p>
          <a:p>
            <a:r>
              <a:rPr lang="en-US" altLang="zh-CN" dirty="0"/>
              <a:t>RPR</a:t>
            </a:r>
            <a:r>
              <a:rPr lang="zh-CN" altLang="en-US" dirty="0"/>
              <a:t>环的倒换</a:t>
            </a:r>
            <a:endParaRPr lang="zh-CN" altLang="en-US" dirty="0"/>
          </a:p>
          <a:p>
            <a:r>
              <a:rPr lang="en-US" altLang="zh-CN" dirty="0"/>
              <a:t>RPR</a:t>
            </a:r>
            <a:r>
              <a:rPr lang="zh-CN" altLang="en-US" dirty="0"/>
              <a:t>环的拥塞控制方法</a:t>
            </a:r>
            <a:r>
              <a:rPr lang="en-US" altLang="zh-CN" dirty="0"/>
              <a:t>--</a:t>
            </a:r>
            <a:r>
              <a:rPr lang="zh-CN" altLang="en-US" dirty="0"/>
              <a:t>公平算法</a:t>
            </a:r>
            <a:endParaRPr lang="zh-CN" altLang="en-US" dirty="0"/>
          </a:p>
        </p:txBody>
      </p:sp>
      <p:pic>
        <p:nvPicPr>
          <p:cNvPr id="1453064" name="Picture 8" descr="总结 cop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95325" y="477838"/>
            <a:ext cx="615950" cy="6191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1752" y="-161542"/>
            <a:ext cx="7632700" cy="871537"/>
          </a:xfrm>
        </p:spPr>
        <p:txBody>
          <a:bodyPr/>
          <a:lstStyle/>
          <a:p>
            <a:pPr eaLnBrk="1" hangingPunct="1">
              <a:tabLst>
                <a:tab pos="2514600" algn="l"/>
              </a:tabLst>
            </a:pPr>
            <a:r>
              <a:rPr lang="zh-CN" altLang="en-US" dirty="0" smtClean="0"/>
              <a:t>华为职业认证通过者权益</a:t>
            </a:r>
            <a:endParaRPr lang="zh-CN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71752" y="449614"/>
            <a:ext cx="8872248" cy="519482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1400" dirty="0" smtClean="0">
                <a:latin typeface="+mn-ea"/>
                <a:ea typeface="+mn-ea"/>
              </a:rPr>
              <a:t>通过</a:t>
            </a:r>
            <a:r>
              <a:rPr lang="zh-CN" altLang="en-US" sz="1400" b="1" dirty="0" smtClean="0">
                <a:latin typeface="+mn-ea"/>
                <a:ea typeface="+mn-ea"/>
              </a:rPr>
              <a:t>任一项</a:t>
            </a:r>
            <a:r>
              <a:rPr lang="zh-CN" altLang="en-US" sz="1400" dirty="0" smtClean="0">
                <a:latin typeface="+mn-ea"/>
                <a:ea typeface="+mn-ea"/>
              </a:rPr>
              <a:t>华为职业认证</a:t>
            </a:r>
            <a:r>
              <a:rPr lang="zh-CN" altLang="zh-CN" sz="1400" dirty="0" smtClean="0">
                <a:latin typeface="+mn-ea"/>
                <a:ea typeface="+mn-ea"/>
              </a:rPr>
              <a:t>，您</a:t>
            </a:r>
            <a:r>
              <a:rPr lang="zh-CN" altLang="en-US" sz="1400" dirty="0" smtClean="0">
                <a:latin typeface="+mn-ea"/>
                <a:ea typeface="+mn-ea"/>
              </a:rPr>
              <a:t>在华为在线学习网站</a:t>
            </a:r>
            <a:r>
              <a:rPr lang="en-US" altLang="zh-CN" sz="1400" dirty="0" smtClean="0">
                <a:latin typeface="+mn-ea"/>
                <a:ea typeface="+mn-ea"/>
              </a:rPr>
              <a:t>(learning.huawei.com</a:t>
            </a:r>
            <a:r>
              <a:rPr lang="zh-CN" altLang="en-US" sz="1400" dirty="0" smtClean="0">
                <a:latin typeface="+mn-ea"/>
                <a:ea typeface="+mn-ea"/>
              </a:rPr>
              <a:t>）</a:t>
            </a:r>
            <a:r>
              <a:rPr lang="zh-CN" altLang="zh-CN" sz="1400" dirty="0" smtClean="0">
                <a:latin typeface="+mn-ea"/>
                <a:ea typeface="+mn-ea"/>
              </a:rPr>
              <a:t>享有如下特权：</a:t>
            </a:r>
            <a:endParaRPr lang="zh-CN" altLang="zh-CN" sz="1400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b="1" dirty="0" smtClean="0">
                <a:latin typeface="+mn-ea"/>
                <a:ea typeface="+mn-ea"/>
              </a:rPr>
              <a:t>1</a:t>
            </a:r>
            <a:r>
              <a:rPr lang="zh-CN" altLang="en-US" sz="1400" b="1" dirty="0" smtClean="0">
                <a:latin typeface="+mn-ea"/>
                <a:ea typeface="+mn-ea"/>
              </a:rPr>
              <a:t>、华为</a:t>
            </a:r>
            <a:r>
              <a:rPr lang="en-US" altLang="zh-CN" sz="1400" b="1" dirty="0" smtClean="0">
                <a:latin typeface="+mn-ea"/>
                <a:ea typeface="+mn-ea"/>
              </a:rPr>
              <a:t>E-learning </a:t>
            </a:r>
            <a:r>
              <a:rPr lang="zh-CN" altLang="en-US" sz="1400" b="1" dirty="0" smtClean="0">
                <a:latin typeface="+mn-ea"/>
                <a:ea typeface="+mn-ea"/>
              </a:rPr>
              <a:t>课程学习</a:t>
            </a:r>
            <a:endParaRPr lang="zh-CN" altLang="zh-CN" sz="14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  <a:ea typeface="+mn-ea"/>
              </a:rPr>
              <a:t>内容</a:t>
            </a:r>
            <a:r>
              <a:rPr lang="zh-CN" altLang="en-US" sz="1400" dirty="0" smtClean="0">
                <a:latin typeface="+mn-ea"/>
                <a:ea typeface="+mn-ea"/>
              </a:rPr>
              <a:t>：</a:t>
            </a:r>
            <a:r>
              <a:rPr lang="zh-CN" altLang="en-US" sz="1400" b="1" dirty="0" smtClean="0">
                <a:latin typeface="+mn-ea"/>
                <a:ea typeface="+mn-ea"/>
              </a:rPr>
              <a:t>所有华为职业认证</a:t>
            </a:r>
            <a:r>
              <a:rPr lang="en-US" altLang="zh-CN" sz="1400" b="1" dirty="0" smtClean="0">
                <a:latin typeface="+mn-ea"/>
                <a:ea typeface="+mn-ea"/>
              </a:rPr>
              <a:t>E-Learning</a:t>
            </a:r>
            <a:r>
              <a:rPr lang="zh-CN" altLang="en-US" sz="1400" b="1" dirty="0" smtClean="0">
                <a:latin typeface="+mn-ea"/>
                <a:ea typeface="+mn-ea"/>
              </a:rPr>
              <a:t>课程</a:t>
            </a:r>
            <a:r>
              <a:rPr lang="zh-CN" altLang="en-US" sz="1400" dirty="0" smtClean="0">
                <a:latin typeface="+mn-ea"/>
                <a:ea typeface="+mn-ea"/>
              </a:rPr>
              <a:t>，</a:t>
            </a:r>
            <a:r>
              <a:rPr lang="zh-CN" altLang="zh-CN" sz="1400" dirty="0" smtClean="0">
                <a:latin typeface="+mn-ea"/>
                <a:ea typeface="+mn-ea"/>
              </a:rPr>
              <a:t>扩展您在其他技术领域的技术知识</a:t>
            </a:r>
            <a:endParaRPr lang="en-US" altLang="zh-CN" sz="14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  <a:ea typeface="+mn-ea"/>
              </a:rPr>
              <a:t>方式</a:t>
            </a:r>
            <a:r>
              <a:rPr lang="zh-CN" altLang="en-US" sz="1400" dirty="0" smtClean="0">
                <a:latin typeface="+mn-ea"/>
                <a:ea typeface="+mn-ea"/>
              </a:rPr>
              <a:t>：</a:t>
            </a:r>
            <a:r>
              <a:rPr lang="zh-CN" altLang="zh-CN" sz="1400" dirty="0" smtClean="0">
                <a:latin typeface="+mn-ea"/>
                <a:ea typeface="+mn-ea"/>
              </a:rPr>
              <a:t>请提交您的“华为账号”和注册账号的“</a:t>
            </a:r>
            <a:r>
              <a:rPr lang="en-US" altLang="zh-CN" sz="1400" dirty="0" smtClean="0">
                <a:latin typeface="+mn-ea"/>
                <a:ea typeface="+mn-ea"/>
              </a:rPr>
              <a:t>email</a:t>
            </a:r>
            <a:r>
              <a:rPr lang="zh-CN" altLang="en-US" sz="1400" dirty="0" smtClean="0">
                <a:latin typeface="+mn-ea"/>
                <a:ea typeface="+mn-ea"/>
              </a:rPr>
              <a:t>地址</a:t>
            </a:r>
            <a:r>
              <a:rPr lang="zh-CN" altLang="zh-CN" sz="1400" dirty="0" smtClean="0">
                <a:latin typeface="+mn-ea"/>
                <a:ea typeface="+mn-ea"/>
              </a:rPr>
              <a:t>”到</a:t>
            </a:r>
            <a:r>
              <a:rPr lang="zh-CN" altLang="zh-CN" sz="1400" i="1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en-US" altLang="zh-CN" sz="1400" i="1" u="sng" dirty="0" smtClean="0">
                <a:solidFill>
                  <a:srgbClr val="0000CC"/>
                </a:solidFill>
                <a:latin typeface="+mn-ea"/>
                <a:ea typeface="+mn-ea"/>
              </a:rPr>
              <a:t>Learning@huawei.com</a:t>
            </a:r>
            <a:r>
              <a:rPr lang="en-US" altLang="zh-CN" sz="1400" i="1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zh-CN" sz="1400" i="1" dirty="0" smtClean="0">
                <a:latin typeface="+mn-ea"/>
                <a:ea typeface="+mn-ea"/>
              </a:rPr>
              <a:t>申请权限。</a:t>
            </a:r>
            <a:endParaRPr lang="zh-CN" altLang="zh-CN" sz="1400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b="1" dirty="0" smtClean="0">
                <a:latin typeface="+mn-ea"/>
                <a:ea typeface="+mn-ea"/>
              </a:rPr>
              <a:t>2</a:t>
            </a:r>
            <a:r>
              <a:rPr lang="zh-CN" altLang="en-US" sz="1400" b="1" dirty="0" smtClean="0">
                <a:latin typeface="+mn-ea"/>
                <a:ea typeface="+mn-ea"/>
              </a:rPr>
              <a:t>、华为培训教材下载</a:t>
            </a:r>
            <a:endParaRPr lang="en-US" altLang="zh-CN" sz="1400" b="1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</a:rPr>
              <a:t>内容：华为职业认证培训教材</a:t>
            </a:r>
            <a:r>
              <a:rPr lang="en-US" altLang="zh-CN" sz="1400" b="1" dirty="0" smtClean="0">
                <a:latin typeface="+mn-ea"/>
              </a:rPr>
              <a:t>+</a:t>
            </a:r>
            <a:r>
              <a:rPr lang="zh-CN" altLang="en-US" sz="1400" b="1" dirty="0" smtClean="0">
                <a:latin typeface="+mn-ea"/>
              </a:rPr>
              <a:t>华为产品技术培训教材，</a:t>
            </a:r>
            <a:r>
              <a:rPr lang="zh-CN" altLang="en-US" sz="1400" dirty="0" smtClean="0">
                <a:latin typeface="+mn-ea"/>
              </a:rPr>
              <a:t>覆盖企业网络、存储、安全等多领域</a:t>
            </a:r>
            <a:endParaRPr lang="en-US" altLang="zh-CN" sz="14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</a:rPr>
              <a:t>方式</a:t>
            </a:r>
            <a:r>
              <a:rPr lang="zh-CN" altLang="en-US" sz="1400" dirty="0" smtClean="0">
                <a:latin typeface="+mn-ea"/>
              </a:rPr>
              <a:t>：登录华为在线学习网站，进入“华为培训</a:t>
            </a:r>
            <a:r>
              <a:rPr lang="en-US" altLang="zh-CN" sz="1400" dirty="0" smtClean="0">
                <a:latin typeface="+mn-ea"/>
              </a:rPr>
              <a:t>/</a:t>
            </a:r>
            <a:r>
              <a:rPr lang="zh-CN" altLang="en-US" sz="1400" dirty="0" smtClean="0">
                <a:latin typeface="+mn-ea"/>
              </a:rPr>
              <a:t>面授培训”，在具体课程页面即可下载教材。</a:t>
            </a:r>
            <a:endParaRPr lang="en-US" altLang="zh-CN" sz="1400" dirty="0" smtClean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b="1" dirty="0" smtClean="0">
                <a:latin typeface="+mn-ea"/>
                <a:ea typeface="+mn-ea"/>
              </a:rPr>
              <a:t>3</a:t>
            </a:r>
            <a:r>
              <a:rPr lang="zh-CN" altLang="en-US" sz="1400" b="1" dirty="0" smtClean="0">
                <a:latin typeface="+mn-ea"/>
                <a:ea typeface="+mn-ea"/>
              </a:rPr>
              <a:t>、华为在线公开课</a:t>
            </a:r>
            <a:r>
              <a:rPr lang="en-US" altLang="zh-CN" sz="1400" b="1" dirty="0" smtClean="0">
                <a:latin typeface="+mn-ea"/>
                <a:ea typeface="+mn-ea"/>
              </a:rPr>
              <a:t>(LVC)</a:t>
            </a:r>
            <a:r>
              <a:rPr lang="zh-CN" altLang="en-US" sz="1400" b="1" dirty="0" smtClean="0">
                <a:latin typeface="+mn-ea"/>
                <a:ea typeface="+mn-ea"/>
              </a:rPr>
              <a:t>优先参与</a:t>
            </a:r>
            <a:endParaRPr lang="en-US" altLang="zh-CN" sz="1400" b="1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</a:rPr>
              <a:t>内容</a:t>
            </a:r>
            <a:r>
              <a:rPr lang="zh-CN" altLang="en-US" sz="1400" dirty="0" smtClean="0">
                <a:latin typeface="+mn-ea"/>
              </a:rPr>
              <a:t>：企业网络、</a:t>
            </a:r>
            <a:r>
              <a:rPr lang="en-US" altLang="zh-CN" sz="1400" dirty="0" smtClean="0">
                <a:latin typeface="+mn-ea"/>
              </a:rPr>
              <a:t>UC&amp;C</a:t>
            </a:r>
            <a:r>
              <a:rPr lang="zh-CN" altLang="en-US" sz="1400" dirty="0" smtClean="0">
                <a:latin typeface="+mn-ea"/>
              </a:rPr>
              <a:t>、安全、存储等多领域的职业认证课程，华为讲师授课，开班人数有限</a:t>
            </a:r>
            <a:endParaRPr lang="en-US" altLang="zh-CN" sz="14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  <a:ea typeface="+mn-ea"/>
              </a:rPr>
              <a:t>方式</a:t>
            </a:r>
            <a:r>
              <a:rPr lang="zh-CN" altLang="en-US" sz="1400" dirty="0" smtClean="0">
                <a:latin typeface="+mn-ea"/>
                <a:ea typeface="+mn-ea"/>
              </a:rPr>
              <a:t>：开班计划及参与方式请详见</a:t>
            </a:r>
            <a:r>
              <a:rPr lang="en-US" altLang="zh-CN" sz="1400" i="1" u="sng" dirty="0" smtClean="0">
                <a:solidFill>
                  <a:srgbClr val="0000CC"/>
                </a:solidFill>
                <a:latin typeface="+mn-ea"/>
                <a:ea typeface="+mn-ea"/>
              </a:rPr>
              <a:t>http://support.huawei.com/ecommunity/bbs/10154479.html</a:t>
            </a:r>
            <a:endParaRPr lang="en-US" altLang="zh-CN" sz="1400" i="1" u="sng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+mn-ea"/>
                <a:ea typeface="+mn-ea"/>
              </a:rPr>
              <a:t>4</a:t>
            </a:r>
            <a:r>
              <a:rPr lang="zh-CN" altLang="en-US" sz="1400" b="1" dirty="0" smtClean="0">
                <a:latin typeface="+mn-ea"/>
                <a:ea typeface="+mn-ea"/>
              </a:rPr>
              <a:t>、</a:t>
            </a:r>
            <a:r>
              <a:rPr lang="zh-CN" altLang="zh-CN" sz="1400" b="1" dirty="0" smtClean="0">
                <a:latin typeface="+mn-ea"/>
                <a:ea typeface="+mn-ea"/>
              </a:rPr>
              <a:t>学习工具</a:t>
            </a:r>
            <a:r>
              <a:rPr lang="en-US" altLang="zh-CN" sz="1400" b="1" dirty="0" smtClean="0">
                <a:latin typeface="+mn-ea"/>
                <a:ea typeface="+mn-ea"/>
              </a:rPr>
              <a:t> </a:t>
            </a:r>
            <a:r>
              <a:rPr lang="en-US" altLang="zh-CN" sz="1400" b="1" dirty="0" err="1" smtClean="0">
                <a:latin typeface="+mn-ea"/>
                <a:ea typeface="+mn-ea"/>
              </a:rPr>
              <a:t>eNSP</a:t>
            </a:r>
            <a:endParaRPr lang="zh-CN" altLang="zh-CN" sz="14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0000CC"/>
                </a:solidFill>
                <a:latin typeface="+mn-ea"/>
                <a:ea typeface="+mn-ea"/>
              </a:rPr>
              <a:t>eNSP</a:t>
            </a:r>
            <a:r>
              <a:rPr lang="en-US" altLang="zh-CN" sz="1400" dirty="0" smtClean="0">
                <a:solidFill>
                  <a:srgbClr val="0000CC"/>
                </a:solidFill>
                <a:latin typeface="+mn-ea"/>
                <a:ea typeface="+mn-ea"/>
              </a:rPr>
              <a:t> (Enterprise Network Simulation Platform), </a:t>
            </a:r>
            <a:r>
              <a:rPr lang="zh-CN" altLang="zh-CN" sz="1400" dirty="0" smtClean="0">
                <a:latin typeface="+mn-ea"/>
                <a:ea typeface="+mn-ea"/>
              </a:rPr>
              <a:t>是由华为提供的免费的、可扩展的、图形化网络仿真工具平台。主要对企业网路由器、交换机进行硬件模拟，完美呈现真实设备实景，支持大型网络模拟，让大家在没有真实设备的情况下也能够实验测试。</a:t>
            </a:r>
            <a:endParaRPr lang="en-US" altLang="zh-CN" sz="14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400" dirty="0" smtClean="0">
                <a:latin typeface="+mn-ea"/>
              </a:rPr>
              <a:t>另外</a:t>
            </a:r>
            <a:r>
              <a:rPr lang="en-US" altLang="zh-CN" sz="1400" dirty="0" smtClean="0">
                <a:latin typeface="+mn-ea"/>
              </a:rPr>
              <a:t>, </a:t>
            </a:r>
            <a:r>
              <a:rPr lang="zh-CN" altLang="zh-CN" sz="1400" dirty="0" smtClean="0">
                <a:latin typeface="+mn-ea"/>
              </a:rPr>
              <a:t>华为建立了知识分享平台 </a:t>
            </a:r>
            <a:r>
              <a:rPr lang="zh-CN" altLang="en-US" sz="1400" u="sng" dirty="0" smtClean="0">
                <a:solidFill>
                  <a:srgbClr val="0000CC"/>
                </a:solidFill>
                <a:latin typeface="+mn-ea"/>
              </a:rPr>
              <a:t>华为认证论坛</a:t>
            </a:r>
            <a:r>
              <a:rPr lang="zh-CN" altLang="zh-CN" sz="1400" dirty="0" smtClean="0">
                <a:latin typeface="+mn-ea"/>
              </a:rPr>
              <a:t>。您可以在线与华为技术专家交流技术，与其他考生分享考试经验，</a:t>
            </a:r>
            <a:r>
              <a:rPr lang="zh-CN" altLang="en-US" sz="1400" dirty="0" smtClean="0">
                <a:latin typeface="+mn-ea"/>
              </a:rPr>
              <a:t>一起</a:t>
            </a:r>
            <a:r>
              <a:rPr lang="zh-CN" altLang="zh-CN" sz="1400" dirty="0" smtClean="0">
                <a:latin typeface="+mn-ea"/>
              </a:rPr>
              <a:t>学习华为产品技术</a:t>
            </a:r>
            <a:r>
              <a:rPr lang="zh-CN" altLang="en-US" sz="1400" dirty="0" smtClean="0">
                <a:latin typeface="+mn-ea"/>
              </a:rPr>
              <a:t>。</a:t>
            </a:r>
            <a:r>
              <a:rPr lang="zh-CN" altLang="en-US" sz="1400" u="sng" dirty="0" smtClean="0">
                <a:solidFill>
                  <a:srgbClr val="0000CC"/>
                </a:solidFill>
                <a:latin typeface="+mn-ea"/>
              </a:rPr>
              <a:t>（</a:t>
            </a:r>
            <a:r>
              <a:rPr lang="en-US" altLang="zh-CN" sz="1400" u="sng" dirty="0" smtClean="0">
                <a:solidFill>
                  <a:srgbClr val="0000CC"/>
                </a:solidFill>
                <a:latin typeface="+mn-ea"/>
              </a:rPr>
              <a:t> http://support.huawei.com/ecommunity/bbs/list_2247.html </a:t>
            </a:r>
            <a:r>
              <a:rPr lang="zh-CN" altLang="en-US" sz="1400" u="sng" dirty="0" smtClean="0">
                <a:solidFill>
                  <a:srgbClr val="0000CC"/>
                </a:solidFill>
                <a:latin typeface="+mn-ea"/>
              </a:rPr>
              <a:t>）</a:t>
            </a:r>
            <a:endParaRPr lang="zh-CN" altLang="zh-CN" sz="1400" dirty="0" smtClean="0">
              <a:latin typeface="+mn-ea"/>
            </a:endParaRPr>
          </a:p>
        </p:txBody>
      </p:sp>
    </p:spTree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F68D77D7-5EAC-4ACA-95E6-84593B74AE48}" type="slidenum">
              <a:rPr lang="en-US" altLang="zh-CN"/>
            </a:fld>
            <a:endParaRPr lang="en-US" altLang="zh-CN"/>
          </a:p>
        </p:txBody>
      </p:sp>
      <p:sp>
        <p:nvSpPr>
          <p:cNvPr id="1444871" name="Rectangle 7"/>
          <p:cNvSpPr>
            <a:spLocks noGrp="1" noChangeArrowheads="1"/>
          </p:cNvSpPr>
          <p:nvPr>
            <p:ph type="title"/>
          </p:nvPr>
        </p:nvSpPr>
        <p:spPr>
          <a:xfrm>
            <a:off x="1317625" y="339725"/>
            <a:ext cx="7054850" cy="868363"/>
          </a:xfrm>
        </p:spPr>
        <p:txBody>
          <a:bodyPr/>
          <a:lstStyle/>
          <a:p>
            <a:r>
              <a:rPr lang="zh-CN" altLang="en-US"/>
              <a:t>培训目标</a:t>
            </a:r>
            <a:endParaRPr lang="zh-CN" altLang="en-US"/>
          </a:p>
        </p:txBody>
      </p:sp>
      <p:sp>
        <p:nvSpPr>
          <p:cNvPr id="144487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/>
              <a:t>学完本课程后，您应该能：</a:t>
            </a:r>
            <a:endParaRPr lang="zh-CN" altLang="en-US"/>
          </a:p>
          <a:p>
            <a:pPr lvl="1">
              <a:lnSpc>
                <a:spcPct val="160000"/>
              </a:lnSpc>
            </a:pPr>
            <a:r>
              <a:rPr lang="zh-CN" altLang="en-US"/>
              <a:t>理解</a:t>
            </a:r>
            <a:r>
              <a:rPr lang="en-US" altLang="zh-CN"/>
              <a:t>RPR</a:t>
            </a:r>
            <a:r>
              <a:rPr lang="zh-CN" altLang="en-US"/>
              <a:t>技术的基本概念</a:t>
            </a:r>
            <a:endParaRPr lang="zh-CN" altLang="en-US"/>
          </a:p>
          <a:p>
            <a:pPr lvl="1">
              <a:lnSpc>
                <a:spcPct val="160000"/>
              </a:lnSpc>
            </a:pPr>
            <a:r>
              <a:rPr lang="zh-CN" altLang="en-US"/>
              <a:t>掌握</a:t>
            </a:r>
            <a:r>
              <a:rPr lang="en-US" altLang="zh-CN"/>
              <a:t>RPR</a:t>
            </a:r>
            <a:r>
              <a:rPr lang="zh-CN" altLang="en-US"/>
              <a:t>技术的基本原理</a:t>
            </a:r>
            <a:endParaRPr lang="zh-CN" altLang="en-US"/>
          </a:p>
          <a:p>
            <a:pPr lvl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en-US" altLang="zh-CN"/>
          </a:p>
        </p:txBody>
      </p:sp>
      <p:pic>
        <p:nvPicPr>
          <p:cNvPr id="1444875" name="Picture 11" descr="目标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98500" y="465138"/>
            <a:ext cx="622300" cy="622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F7B6F45D-F12C-4945-91D5-6E5C624B557F}" type="slidenum">
              <a:rPr lang="en-US" altLang="zh-CN"/>
            </a:fld>
            <a:endParaRPr lang="en-US" altLang="zh-CN"/>
          </a:p>
        </p:txBody>
      </p:sp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358775"/>
            <a:ext cx="7054850" cy="868363"/>
          </a:xfrm>
        </p:spPr>
        <p:txBody>
          <a:bodyPr/>
          <a:lstStyle/>
          <a:p>
            <a:r>
              <a:rPr lang="zh-CN" altLang="en-US"/>
              <a:t>目  录</a:t>
            </a:r>
            <a:endParaRPr lang="zh-CN" altLang="en-US"/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76363"/>
            <a:ext cx="7929562" cy="4116387"/>
          </a:xfrm>
        </p:spPr>
        <p:txBody>
          <a:bodyPr/>
          <a:lstStyle/>
          <a:p>
            <a:pPr marL="419100" indent="-149225">
              <a:buClr>
                <a:schemeClr val="tx1"/>
              </a:buClr>
              <a:buSzTx/>
            </a:pPr>
            <a:r>
              <a:rPr lang="zh-CN" altLang="en-US" sz="2000" b="1"/>
              <a:t>环网技术概述</a:t>
            </a:r>
            <a:endParaRPr lang="zh-CN" altLang="en-US" sz="2000" b="1"/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环技术概述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环技术特点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环的基本概念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环的数据操作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环的保护倒换</a:t>
            </a:r>
            <a:endParaRPr lang="zh-CN" altLang="en-US" sz="2000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sz="2000">
                <a:solidFill>
                  <a:schemeClr val="folHlink"/>
                </a:solidFill>
              </a:rPr>
              <a:t>RPR</a:t>
            </a:r>
            <a:r>
              <a:rPr lang="zh-CN" altLang="en-US" sz="2000">
                <a:solidFill>
                  <a:schemeClr val="folHlink"/>
                </a:solidFill>
              </a:rPr>
              <a:t>环的公平算法</a:t>
            </a:r>
            <a:endParaRPr lang="zh-CN" altLang="en-US" sz="2000">
              <a:solidFill>
                <a:schemeClr val="folHlink"/>
              </a:solidFill>
            </a:endParaRPr>
          </a:p>
        </p:txBody>
      </p:sp>
      <p:pic>
        <p:nvPicPr>
          <p:cNvPr id="1446931" name="Picture 19" descr="目录 cop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4850" y="468313"/>
            <a:ext cx="61595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7A9A4695-0DF8-4773-B939-E7F971373C21}" type="slidenum">
              <a:rPr lang="en-US" altLang="zh-CN"/>
            </a:fld>
            <a:endParaRPr lang="en-US" altLang="zh-CN"/>
          </a:p>
        </p:txBody>
      </p:sp>
      <p:sp>
        <p:nvSpPr>
          <p:cNvPr id="1459214" name="Rectangle 14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zh-CN" altLang="en-US"/>
              <a:t>环网技术概述</a:t>
            </a:r>
            <a:endParaRPr lang="zh-CN" altLang="en-US"/>
          </a:p>
        </p:txBody>
      </p:sp>
      <p:sp>
        <p:nvSpPr>
          <p:cNvPr id="145921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环网技术就是将一些网络设备，通过环型拓扑结构连接到一起，实现相互通信的一种技术。</a:t>
            </a:r>
            <a:endParaRPr lang="zh-CN" altLang="en-US"/>
          </a:p>
          <a:p>
            <a:r>
              <a:rPr lang="zh-CN" altLang="en-US"/>
              <a:t>环网技术：</a:t>
            </a:r>
            <a:endParaRPr lang="zh-CN" altLang="en-US"/>
          </a:p>
          <a:p>
            <a:pPr lvl="1"/>
            <a:r>
              <a:rPr lang="en-US" altLang="zh-CN"/>
              <a:t>Token Ring</a:t>
            </a:r>
            <a:endParaRPr lang="en-US" altLang="zh-CN"/>
          </a:p>
          <a:p>
            <a:pPr lvl="1"/>
            <a:r>
              <a:rPr lang="en-US" altLang="zh-CN"/>
              <a:t>FDDI</a:t>
            </a:r>
            <a:endParaRPr lang="en-US" altLang="zh-CN"/>
          </a:p>
          <a:p>
            <a:pPr lvl="1"/>
            <a:r>
              <a:rPr lang="en-US" altLang="zh-CN"/>
              <a:t>SDH/SONET</a:t>
            </a:r>
            <a:endParaRPr lang="en-US" altLang="zh-CN"/>
          </a:p>
          <a:p>
            <a:pPr lvl="1"/>
            <a:r>
              <a:rPr lang="en-US" altLang="zh-CN"/>
              <a:t>POS/GE </a:t>
            </a:r>
            <a:endParaRPr lang="en-US" altLang="zh-CN"/>
          </a:p>
          <a:p>
            <a:pPr lvl="1"/>
            <a:r>
              <a:rPr lang="en-US" altLang="zh-CN"/>
              <a:t>RPR </a:t>
            </a:r>
            <a:r>
              <a:rPr lang="zh-CN" altLang="en-US"/>
              <a:t>环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75089C46-6042-4072-A81A-DDE9D99CA2EA}" type="slidenum">
              <a:rPr lang="en-US" altLang="zh-CN"/>
            </a:fld>
            <a:endParaRPr lang="en-US" altLang="zh-CN"/>
          </a:p>
        </p:txBody>
      </p:sp>
      <p:sp>
        <p:nvSpPr>
          <p:cNvPr id="154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zh-CN" altLang="en-US"/>
              <a:t>环网技术概述（续）</a:t>
            </a:r>
            <a:endParaRPr lang="zh-CN" altLang="en-US"/>
          </a:p>
        </p:txBody>
      </p:sp>
      <p:sp>
        <p:nvSpPr>
          <p:cNvPr id="154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Token Ring〔</a:t>
            </a:r>
            <a:r>
              <a:rPr lang="zh-CN" altLang="en-US" sz="2000" dirty="0"/>
              <a:t>令牌环</a:t>
            </a:r>
            <a:r>
              <a:rPr lang="en-US" altLang="zh-CN" sz="2000" dirty="0"/>
              <a:t>〕</a:t>
            </a:r>
            <a:r>
              <a:rPr lang="zh-CN" altLang="en-US" sz="2000" dirty="0"/>
              <a:t>是最早引入数据通信领域中的环网技术，是一个基于</a:t>
            </a:r>
            <a:r>
              <a:rPr lang="en-US" altLang="zh-CN" sz="2000" dirty="0"/>
              <a:t>MAC</a:t>
            </a:r>
            <a:r>
              <a:rPr lang="zh-CN" altLang="en-US" sz="2000" dirty="0"/>
              <a:t>层协议的单向环网，用于局域网，不具备故障自愈的保护功能。令牌环网是一种低速网络，一般在</a:t>
            </a:r>
            <a:r>
              <a:rPr lang="en-US" altLang="zh-CN" sz="2000" dirty="0"/>
              <a:t>5</a:t>
            </a:r>
            <a:r>
              <a:rPr lang="zh-CN" altLang="en-US" sz="2000" dirty="0"/>
              <a:t>类线缆上面传送。令牌环网的节点只有在获得令牌的情况下才能向环上发送数据，令牌逐点传送，每个节点能轮流拥有一定的令牌时间，节点需要等待令牌以传送数据。已有令牌的节点，如果没有数据需要传送，可以将令牌传递给下一个节点。数据包采用源节点剥离的方法，即数据包被送到环网上后，经过目的节点接收后，还会继续在环上转一圈，直到回到源节点才被剥离，显然，这种方式下，整个环上的某同一时刻，只能有一个节点可以传送数据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6D9BC501-30C9-4DC4-8C14-FAE2E6867F03}" type="slidenum">
              <a:rPr lang="en-US" altLang="zh-CN"/>
            </a:fld>
            <a:endParaRPr lang="en-US" altLang="zh-CN"/>
          </a:p>
        </p:txBody>
      </p:sp>
      <p:sp>
        <p:nvSpPr>
          <p:cNvPr id="155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zh-CN" altLang="en-US"/>
              <a:t>环网技术概述（续）</a:t>
            </a:r>
            <a:endParaRPr lang="zh-CN" altLang="en-US"/>
          </a:p>
        </p:txBody>
      </p:sp>
      <p:sp>
        <p:nvSpPr>
          <p:cNvPr id="155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FDDI〔</a:t>
            </a:r>
            <a:r>
              <a:rPr lang="zh-CN" altLang="en-US" dirty="0"/>
              <a:t>光纤分布式数据接口</a:t>
            </a:r>
            <a:r>
              <a:rPr lang="en-US" altLang="zh-CN" dirty="0"/>
              <a:t>〕</a:t>
            </a:r>
            <a:r>
              <a:rPr lang="zh-CN" altLang="en-US" dirty="0"/>
              <a:t>可以说是一种改进的</a:t>
            </a:r>
            <a:r>
              <a:rPr lang="en-US" altLang="zh-CN" dirty="0"/>
              <a:t>Token Ring</a:t>
            </a:r>
            <a:r>
              <a:rPr lang="zh-CN" altLang="en-US" dirty="0"/>
              <a:t>技术，也是利用令牌来传递对环网的控制权，所不同的是，他采用了双环结构，采用光纤作为传输介质，在性能和效率上都较令牌环网有很大提高。但是</a:t>
            </a:r>
            <a:r>
              <a:rPr lang="en-US" altLang="zh-CN" dirty="0"/>
              <a:t>FDDI</a:t>
            </a:r>
            <a:r>
              <a:rPr lang="zh-CN" altLang="en-US" dirty="0"/>
              <a:t>和</a:t>
            </a:r>
            <a:r>
              <a:rPr lang="en-US" altLang="zh-CN" dirty="0"/>
              <a:t>Token Ring</a:t>
            </a:r>
            <a:r>
              <a:rPr lang="zh-CN" altLang="en-US" dirty="0"/>
              <a:t>一样，不具备故障自愈的保护功能</a:t>
            </a:r>
            <a:r>
              <a:rPr lang="zh-CN" altLang="en-US" dirty="0" smtClean="0"/>
              <a:t>。</a:t>
            </a:r>
            <a:r>
              <a:rPr lang="zh-CN" altLang="en-US" dirty="0"/>
              <a:t>因为</a:t>
            </a:r>
            <a:r>
              <a:rPr lang="zh-CN" altLang="en-US" dirty="0" smtClean="0"/>
              <a:t>也</a:t>
            </a:r>
            <a:r>
              <a:rPr lang="zh-CN" altLang="en-US" dirty="0"/>
              <a:t>是采用源地址剥离技术，带宽得不到有效利用。</a:t>
            </a:r>
            <a:r>
              <a:rPr lang="en-US" altLang="zh-CN" dirty="0"/>
              <a:t>FDDI</a:t>
            </a:r>
            <a:r>
              <a:rPr lang="zh-CN" altLang="en-US" dirty="0"/>
              <a:t>网络目前在企业网和校园网中得到广泛的应用。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F5AFE1B4-1262-411E-93E6-0EE110DA941A}" type="slidenum">
              <a:rPr lang="en-US" altLang="zh-CN"/>
            </a:fld>
            <a:endParaRPr lang="en-US" altLang="zh-CN"/>
          </a:p>
        </p:txBody>
      </p:sp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zh-CN" altLang="en-US"/>
              <a:t>环网技术概述（续）</a:t>
            </a:r>
            <a:endParaRPr lang="zh-CN" altLang="en-US"/>
          </a:p>
        </p:txBody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/>
              <a:t>SDH/SONET〔</a:t>
            </a:r>
            <a:r>
              <a:rPr lang="zh-CN" altLang="en-US" sz="2000"/>
              <a:t>数字同步系列</a:t>
            </a:r>
            <a:r>
              <a:rPr lang="en-US" altLang="zh-CN" sz="2000"/>
              <a:t>〕</a:t>
            </a:r>
            <a:r>
              <a:rPr lang="zh-CN" altLang="en-US" sz="2000"/>
              <a:t>是目前广泛应用在传输网络里面的一种环网技术，支持单环、多环，具有高可靠性，能提供故障自动保护倒换</a:t>
            </a:r>
            <a:r>
              <a:rPr lang="en-US" altLang="zh-CN" sz="2000"/>
              <a:t>APS</a:t>
            </a:r>
            <a:r>
              <a:rPr lang="zh-CN" altLang="en-US" sz="2000"/>
              <a:t>故障自愈机制。 </a:t>
            </a:r>
            <a:r>
              <a:rPr lang="en-US" altLang="zh-CN" sz="2000"/>
              <a:t>SDH/SONET</a:t>
            </a:r>
            <a:r>
              <a:rPr lang="zh-CN" altLang="en-US" sz="2000"/>
              <a:t>采用点到点电路交换的设计，环内带宽被静态分配为一条条静态固定带宽链路，使用时分复用，主要为语音服务。由于其点到点电路交换的设计，带来了很多缺点，如逻辑全连接时带宽浪费严重，带宽在节点间点到点的链路中固定分配并保留，带宽不能根据网络中流量的实际情况而改变，不利于带宽的高效利用，很难适应具有突发性特点的</a:t>
            </a:r>
            <a:r>
              <a:rPr lang="en-US" altLang="zh-CN" sz="2000"/>
              <a:t>IP</a:t>
            </a:r>
            <a:r>
              <a:rPr lang="zh-CN" altLang="en-US" sz="2000"/>
              <a:t>数据业务。广播和组播报文将分成多个单播传送，带宽浪费严重，而且对于</a:t>
            </a:r>
            <a:r>
              <a:rPr lang="en-US" altLang="zh-CN" sz="2000"/>
              <a:t>APS</a:t>
            </a:r>
            <a:r>
              <a:rPr lang="zh-CN" altLang="en-US" sz="2000"/>
              <a:t>特性，需要最高多达</a:t>
            </a:r>
            <a:r>
              <a:rPr lang="en-US" altLang="zh-CN" sz="2000"/>
              <a:t>50%</a:t>
            </a:r>
            <a:r>
              <a:rPr lang="zh-CN" altLang="en-US" sz="2000"/>
              <a:t>冗余带宽，未能提供灵活的选择机制。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文胶片模板">
  <a:themeElements>
    <a:clrScheme name="中文胶片模板 1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99CCCC"/>
      </a:accent1>
      <a:accent2>
        <a:srgbClr val="990000"/>
      </a:accent2>
      <a:accent3>
        <a:srgbClr val="FFFFFF"/>
      </a:accent3>
      <a:accent4>
        <a:srgbClr val="000000"/>
      </a:accent4>
      <a:accent5>
        <a:srgbClr val="CAE2E2"/>
      </a:accent5>
      <a:accent6>
        <a:srgbClr val="8A0000"/>
      </a:accent6>
      <a:hlink>
        <a:srgbClr val="009999"/>
      </a:hlink>
      <a:folHlink>
        <a:srgbClr val="999999"/>
      </a:folHlink>
    </a:clrScheme>
    <a:fontScheme name="中文胶片模板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中文胶片模板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胶片模板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胶片模板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胶片模板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胶片模板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99660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中文胶片模板</Template>
  <TotalTime>0</TotalTime>
  <Words>5881</Words>
  <Application>WPS 演示</Application>
  <PresentationFormat>全屏显示(4:3)</PresentationFormat>
  <Paragraphs>359</Paragraphs>
  <Slides>35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</vt:lpstr>
      <vt:lpstr>宋体</vt:lpstr>
      <vt:lpstr>Wingdings</vt:lpstr>
      <vt:lpstr>华文细黑</vt:lpstr>
      <vt:lpstr>FrutigerNext LT Medium</vt:lpstr>
      <vt:lpstr>MS PGothic</vt:lpstr>
      <vt:lpstr>FrutigerNext LT Regular</vt:lpstr>
      <vt:lpstr>FrutigerNext LT Bold</vt:lpstr>
      <vt:lpstr>Segoe Print</vt:lpstr>
      <vt:lpstr>黑体</vt:lpstr>
      <vt:lpstr>Calibri</vt:lpstr>
      <vt:lpstr>微软雅黑</vt:lpstr>
      <vt:lpstr>Arial Unicode MS</vt:lpstr>
      <vt:lpstr>中文胶片模板</vt:lpstr>
      <vt:lpstr>1_自定义设计方案</vt:lpstr>
      <vt:lpstr>RPR技术</vt:lpstr>
      <vt:lpstr>PowerPoint 演示文稿</vt:lpstr>
      <vt:lpstr>前  言</vt:lpstr>
      <vt:lpstr>培训目标</vt:lpstr>
      <vt:lpstr>目  录</vt:lpstr>
      <vt:lpstr>环网技术概述</vt:lpstr>
      <vt:lpstr>环网技术概述（续）</vt:lpstr>
      <vt:lpstr>环网技术概述（续）</vt:lpstr>
      <vt:lpstr>环网技术概述（续）</vt:lpstr>
      <vt:lpstr>环网技术概述（续）</vt:lpstr>
      <vt:lpstr>目  录</vt:lpstr>
      <vt:lpstr>RPR环技术概述</vt:lpstr>
      <vt:lpstr>目  录</vt:lpstr>
      <vt:lpstr>RPR环技术特点</vt:lpstr>
      <vt:lpstr>目  录</vt:lpstr>
      <vt:lpstr>RPR环的基本概念</vt:lpstr>
      <vt:lpstr>RPR环的基本概念（续）</vt:lpstr>
      <vt:lpstr>RPR环的基本概念（续）</vt:lpstr>
      <vt:lpstr>目  录</vt:lpstr>
      <vt:lpstr>RPR环的数据操作</vt:lpstr>
      <vt:lpstr>RPR环的数据操作（续）</vt:lpstr>
      <vt:lpstr>RPR环的数据操作（续）</vt:lpstr>
      <vt:lpstr>目  录</vt:lpstr>
      <vt:lpstr>RPR环的保护倒换</vt:lpstr>
      <vt:lpstr>RPR环的保护倒换（续）</vt:lpstr>
      <vt:lpstr>RPR环的保护倒换（续）</vt:lpstr>
      <vt:lpstr>RPR环的保护倒换（续）</vt:lpstr>
      <vt:lpstr>目  录</vt:lpstr>
      <vt:lpstr>RPR环的公平算法</vt:lpstr>
      <vt:lpstr>RPR环的公平算法（续）</vt:lpstr>
      <vt:lpstr>RPR环的公平算法（续）</vt:lpstr>
      <vt:lpstr>RPR环的公平算法（续）</vt:lpstr>
      <vt:lpstr>总  结</vt:lpstr>
      <vt:lpstr>华为职业认证通过者权益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g69273</dc:creator>
  <cp:lastModifiedBy>Administrator</cp:lastModifiedBy>
  <cp:revision>37</cp:revision>
  <dcterms:created xsi:type="dcterms:W3CDTF">2010-03-15T03:11:00Z</dcterms:created>
  <dcterms:modified xsi:type="dcterms:W3CDTF">2021-01-11T01:46:57Z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(4)llByYDsotDzOA0y1Gt61CK2e3zAsv5yIndcnvT4t8WkJ2KM9QbtAcIttJaRCi+Vldp8TQFgM_x000d_
5e5O1kmIk9Fmc5ga66qlvvl7byDzH1OU5GvqUDrx23Z7zFVSNZ+IM3DWhcgT96tfNwns40Sq_x000d_
C0+zq2PN3TMMGuif0lcqOIzhYLQtDRBfYGN3x02+gUM2K5SH7cEa0SVofhLm934NXpBV7zjR_x000d_
B+dTZd2JUIjzhyVUj4</vt:lpwstr>
  </property>
  <property fmtid="{D5CDD505-2E9C-101B-9397-08002B2CF9AE}" pid="3" name="_ms_pID_7253431">
    <vt:lpwstr>VHlwGEzODqr0bnz07GTkDIAHA0p33F/uuHLpr51Xhgo5leJfe2jShE_x000d_
4yRHwOGFjLDmYi8Um0feqtBmQ9xCW6FnxBG4+zy1CuE3U1oG+a5lEYNrCD9tfx4yrg9pULpu_x000d_
hVXajGj1kNvyGljr3h4bn/f+Nm23kiTzpflUYsF1emn3x8yAcDe1cY46ABSZ4WR3cQnbzDYj_x000d_
1xwgjrzyPxOG6wKvEmq9N8L1UTMBeUmgfZEb</vt:lpwstr>
  </property>
  <property fmtid="{D5CDD505-2E9C-101B-9397-08002B2CF9AE}" pid="4" name="_ms_pID_7253432">
    <vt:lpwstr>jE4CSjY2aXCTnZczD398NbaNizGbTg8A+6vs_x000d_
9EBBr0fq5Ek772iuXcbH/8b/YLX8v8PtbBFpXxEwzpdlPvkreVUheuQxk+G/ue/Ljc2em+is_x000d_
AYm/1gDUd/XoQwnUX35wOAD249XzT+L0EZyhMHvBPsG9ynGyNvJ0BepQt3XvP+TXuzA5boNx_x000d_
rf98CWzLIlBRuGtbMYdQ5jZfxpkvl6VRM5E/JsuJXdlLgYpQCD6NKd</vt:lpwstr>
  </property>
  <property fmtid="{D5CDD505-2E9C-101B-9397-08002B2CF9AE}" pid="5" name="_ms_pID_7253433">
    <vt:lpwstr>7NzB7n9pgRVaZuSduv_x000d_
0qgf+nbaEEGCP4eWSHOGLyhTpDk6RqQ151+qUxXHL8SrsUO8yYP1++lssmXsJGL7lcbJvg==</vt:lpwstr>
  </property>
  <property fmtid="{D5CDD505-2E9C-101B-9397-08002B2CF9AE}" pid="6" name="sflag">
    <vt:lpwstr>1364283930</vt:lpwstr>
  </property>
  <property fmtid="{D5CDD505-2E9C-101B-9397-08002B2CF9AE}" pid="7" name="KSOProductBuildVer">
    <vt:lpwstr>2052-11.1.0.10228</vt:lpwstr>
  </property>
</Properties>
</file>