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3"/>
  </p:handoutMasterIdLst>
  <p:sldIdLst>
    <p:sldId id="747" r:id="rId4"/>
    <p:sldId id="906" r:id="rId6"/>
    <p:sldId id="818" r:id="rId7"/>
    <p:sldId id="824" r:id="rId8"/>
    <p:sldId id="826" r:id="rId9"/>
    <p:sldId id="834" r:id="rId10"/>
    <p:sldId id="884" r:id="rId11"/>
    <p:sldId id="866" r:id="rId12"/>
    <p:sldId id="867" r:id="rId13"/>
    <p:sldId id="868" r:id="rId14"/>
    <p:sldId id="885" r:id="rId15"/>
    <p:sldId id="869" r:id="rId16"/>
    <p:sldId id="870" r:id="rId17"/>
    <p:sldId id="871" r:id="rId18"/>
    <p:sldId id="872" r:id="rId19"/>
    <p:sldId id="873" r:id="rId20"/>
    <p:sldId id="874" r:id="rId21"/>
    <p:sldId id="875" r:id="rId22"/>
    <p:sldId id="876" r:id="rId23"/>
    <p:sldId id="877" r:id="rId24"/>
    <p:sldId id="879" r:id="rId25"/>
    <p:sldId id="880" r:id="rId26"/>
    <p:sldId id="881" r:id="rId27"/>
    <p:sldId id="883" r:id="rId28"/>
    <p:sldId id="882" r:id="rId29"/>
    <p:sldId id="832" r:id="rId30"/>
    <p:sldId id="886" r:id="rId31"/>
    <p:sldId id="815" r:id="rId32"/>
  </p:sldIdLst>
  <p:sldSz cx="9144000" cy="6858000" type="screen4x3"/>
  <p:notesSz cx="7099300" cy="10234295"/>
  <p:defaultTextStyle>
    <a:defPPr>
      <a:defRPr lang="zh-CN"/>
    </a:defPPr>
    <a:lvl1pPr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oop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777777"/>
    <a:srgbClr val="FFC5B7"/>
    <a:srgbClr val="8EC6E2"/>
    <a:srgbClr val="AED6EA"/>
    <a:srgbClr val="52A7D2"/>
    <a:srgbClr val="800000"/>
    <a:srgbClr val="0066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94" autoAdjust="0"/>
    <p:restoredTop sz="94632" autoAdjust="0"/>
  </p:normalViewPr>
  <p:slideViewPr>
    <p:cSldViewPr snapToGrid="0">
      <p:cViewPr varScale="1">
        <p:scale>
          <a:sx n="81" d="100"/>
          <a:sy n="81" d="100"/>
        </p:scale>
        <p:origin x="-1494" y="-84"/>
      </p:cViewPr>
      <p:guideLst>
        <p:guide orient="horz" pos="641"/>
        <p:guide pos="4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748" y="-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ea typeface="宋体" panose="02010600030101010101" pitchFamily="2" charset="-122"/>
              </a:defRPr>
            </a:lvl1pPr>
          </a:lstStyle>
          <a:p>
            <a:fld id="{F294E5D0-0D0A-43E9-A065-D1708031F71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800" y="10476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4800" y="4644000"/>
            <a:ext cx="45720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lnSpc>
        <a:spcPct val="125000"/>
      </a:lnSpc>
      <a:spcBef>
        <a:spcPct val="0"/>
      </a:spcBef>
      <a:spcAft>
        <a:spcPts val="300"/>
      </a:spcAft>
      <a:buSzPct val="70000"/>
      <a:buFont typeface="Wingdings" panose="05000000000000000000" pitchFamily="2" charset="2"/>
      <a:defRPr sz="1200" kern="1200">
        <a:solidFill>
          <a:schemeClr val="tx1"/>
        </a:solidFill>
        <a:latin typeface="FrutigerNext LT Regular" pitchFamily="34" charset="0"/>
        <a:ea typeface="华文细黑" panose="02010600040101010101" pitchFamily="2" charset="-122"/>
        <a:cs typeface="+mn-cs"/>
      </a:defRPr>
    </a:lvl1pPr>
    <a:lvl2pPr marL="542925" indent="-180975" algn="l" rtl="0" fontAlgn="base">
      <a:lnSpc>
        <a:spcPct val="125000"/>
      </a:lnSpc>
      <a:spcBef>
        <a:spcPct val="0"/>
      </a:spcBef>
      <a:spcAft>
        <a:spcPts val="300"/>
      </a:spcAft>
      <a:buSzPct val="50000"/>
      <a:buFont typeface="Wingdings" panose="05000000000000000000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anose="02010600040101010101" pitchFamily="2" charset="-122"/>
        <a:cs typeface="+mn-cs"/>
      </a:defRPr>
    </a:lvl2pPr>
    <a:lvl3pPr marL="990600" indent="-180975" algn="l" rtl="0" fontAlgn="base">
      <a:lnSpc>
        <a:spcPct val="125000"/>
      </a:lnSpc>
      <a:spcBef>
        <a:spcPct val="0"/>
      </a:spcBef>
      <a:spcAft>
        <a:spcPts val="3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anose="02010600040101010101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ts val="300"/>
      </a:spcAft>
      <a:buChar char="•"/>
      <a:defRPr sz="1100" kern="1200">
        <a:solidFill>
          <a:schemeClr val="tx1"/>
        </a:solidFill>
        <a:latin typeface="FrutigerNext LT Regular" pitchFamily="34" charset="0"/>
        <a:ea typeface="华文细黑" panose="02010600040101010101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ts val="300"/>
      </a:spcAft>
      <a:defRPr sz="1100" kern="1200">
        <a:solidFill>
          <a:schemeClr val="tx1"/>
        </a:solidFill>
        <a:latin typeface="FrutigerNext LT Regular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备注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备注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备注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备注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lIns="99048" tIns="49524" rIns="99048" bIns="49524"/>
          <a:lstStyle/>
          <a:p>
            <a:fld id="{02B847E7-F35C-4FDE-BB78-ECDA2AAAE6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备注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备注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备注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备注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altLang="zh-CN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6370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</p:spPr>
      </p:pic>
      <p:pic>
        <p:nvPicPr>
          <p:cNvPr id="1466371" name="Picture 3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</p:spPr>
      </p:pic>
      <p:sp>
        <p:nvSpPr>
          <p:cNvPr id="14663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47700" y="1392238"/>
            <a:ext cx="5303838" cy="16668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66375" name="Text Box 7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0101" tIns="40052" rIns="80101" bIns="40052">
            <a:spAutoFit/>
          </a:bodyPr>
          <a:lstStyle/>
          <a:p>
            <a:pPr defTabSz="802005" eaLnBrk="0" fontAlgn="base" hangingPunct="0"/>
            <a:r>
              <a:rPr lang="en-US" altLang="zh-CN" sz="1200">
                <a:solidFill>
                  <a:schemeClr val="bg1"/>
                </a:solidFill>
                <a:latin typeface="FrutigerNext LT Regular" pitchFamily="34" charset="0"/>
                <a:ea typeface="MS PGothic" panose="020B0600070205080204" pitchFamily="34" charset="-128"/>
              </a:rPr>
              <a:t>www.huawei.com</a:t>
            </a:r>
            <a:endParaRPr lang="en-US" altLang="zh-CN" sz="1200">
              <a:solidFill>
                <a:schemeClr val="bg1"/>
              </a:solidFill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  <p:sp>
        <p:nvSpPr>
          <p:cNvPr id="1466378" name="Rectangle 1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4213" y="282575"/>
            <a:ext cx="2132012" cy="474663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80114" tIns="40058" rIns="80114" bIns="40058" numCol="1" anchor="t" anchorCtr="0" compatLnSpc="1"/>
          <a:lstStyle>
            <a:lvl1pPr defTabSz="802005" eaLnBrk="0" fontAlgn="base" hangingPunct="0">
              <a:defRPr sz="1300">
                <a:latin typeface="+mn-lt"/>
                <a:ea typeface="MS PGothic" panose="020B0600070205080204" pitchFamily="34" charset="-128"/>
              </a:defRPr>
            </a:lvl1pPr>
          </a:lstStyle>
          <a:p>
            <a:endParaRPr lang="en-US" altLang="zh-CN"/>
          </a:p>
        </p:txBody>
      </p:sp>
      <p:sp>
        <p:nvSpPr>
          <p:cNvPr id="1466382" name="Rectangle 14"/>
          <p:cNvSpPr>
            <a:spLocks noChangeArrowheads="1"/>
          </p:cNvSpPr>
          <p:nvPr/>
        </p:nvSpPr>
        <p:spPr bwMode="auto">
          <a:xfrm>
            <a:off x="655638" y="6207125"/>
            <a:ext cx="4819067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2005" eaLnBrk="0" fontAlgn="base" hangingPunct="0"/>
            <a:r>
              <a:rPr lang="en-US" altLang="zh-CN" sz="1200" dirty="0">
                <a:latin typeface="FrutigerNext LT Bold" pitchFamily="-92" charset="0"/>
                <a:ea typeface="MS PGothic" panose="020B0600070205080204" pitchFamily="34" charset="-128"/>
              </a:rPr>
              <a:t>Copyright © </a:t>
            </a:r>
            <a:r>
              <a:rPr lang="en-US" altLang="zh-CN" sz="1200" dirty="0" smtClean="0">
                <a:latin typeface="FrutigerNext LT Bold" pitchFamily="-92" charset="0"/>
                <a:ea typeface="MS PGothic" panose="020B0600070205080204" pitchFamily="34" charset="-128"/>
              </a:rPr>
              <a:t>2012 </a:t>
            </a:r>
            <a:r>
              <a:rPr lang="en-US" altLang="zh-CN" sz="1200" dirty="0">
                <a:latin typeface="FrutigerNext LT Bold" pitchFamily="-92" charset="0"/>
                <a:ea typeface="MS PGothic" panose="020B0600070205080204" pitchFamily="34" charset="-128"/>
              </a:rPr>
              <a:t>Huawei Technologies Co., Ltd. All rights reserved. </a:t>
            </a:r>
            <a:endParaRPr lang="en-US" altLang="zh-CN" sz="1200" dirty="0">
              <a:latin typeface="FrutigerNext LT Bold" pitchFamily="-92" charset="0"/>
              <a:ea typeface="MS PGothic" panose="020B0600070205080204" pitchFamily="34" charset="-128"/>
            </a:endParaRPr>
          </a:p>
        </p:txBody>
      </p:sp>
      <p:sp>
        <p:nvSpPr>
          <p:cNvPr id="1466384" name="Text Box 16"/>
          <p:cNvSpPr txBox="1">
            <a:spLocks noChangeArrowheads="1"/>
          </p:cNvSpPr>
          <p:nvPr/>
        </p:nvSpPr>
        <p:spPr bwMode="auto">
          <a:xfrm>
            <a:off x="-1968500" y="1322388"/>
            <a:ext cx="1968500" cy="37528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英文标题</a:t>
            </a:r>
            <a:r>
              <a:rPr lang="en-US" altLang="zh-CN" sz="1100">
                <a:solidFill>
                  <a:schemeClr val="bg1"/>
                </a:solidFill>
              </a:rPr>
              <a:t>:40-47pt  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副标题</a:t>
            </a:r>
            <a:r>
              <a:rPr lang="en-US" altLang="zh-CN" sz="1100">
                <a:solidFill>
                  <a:schemeClr val="bg1"/>
                </a:solidFill>
              </a:rPr>
              <a:t>:26-30pt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反白</a:t>
            </a: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en-US" altLang="zh-CN" sz="1100">
                <a:solidFill>
                  <a:schemeClr val="bg1"/>
                </a:solidFill>
              </a:rPr>
              <a:t>FrutigerNext LT Medium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</a:rPr>
              <a:t>: Arial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中文标题</a:t>
            </a:r>
            <a:r>
              <a:rPr lang="en-US" altLang="zh-CN" sz="1100">
                <a:solidFill>
                  <a:schemeClr val="bg1"/>
                </a:solidFill>
              </a:rPr>
              <a:t>:35-47pt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黑体</a:t>
            </a: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  副标题</a:t>
            </a:r>
            <a:r>
              <a:rPr lang="en-US" altLang="zh-CN" sz="1100">
                <a:solidFill>
                  <a:schemeClr val="bg1"/>
                </a:solidFill>
              </a:rPr>
              <a:t>:24-28pt</a:t>
            </a:r>
            <a:endParaRPr lang="en-US" altLang="zh-CN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反白</a:t>
            </a: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细黑体</a:t>
            </a: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</a:endParaRPr>
          </a:p>
          <a:p>
            <a:pPr algn="r" defTabSz="802005" eaLnBrk="0" fontAlgn="base" hangingPunct="0">
              <a:lnSpc>
                <a:spcPct val="125000"/>
              </a:lnSpc>
              <a:spcBef>
                <a:spcPct val="50000"/>
              </a:spcBef>
            </a:pPr>
            <a:endParaRPr lang="en-US" altLang="zh-CN" sz="11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7C8F0389-4457-4907-BB5C-9FC0650AA5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7650" y="358775"/>
            <a:ext cx="1984375" cy="5213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1350" y="358775"/>
            <a:ext cx="5803900" cy="5213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8D04A5AD-5CBD-4040-A99B-2DA96124BD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D8C449E2-520C-4F66-B9C4-234A3D7908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99FC72A1-7518-40D9-A6CC-21CDF0D9A2E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376363"/>
            <a:ext cx="3887787" cy="4195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376363"/>
            <a:ext cx="3889375" cy="4195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784CE926-112B-400F-9EFC-17F20FBBB8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D129304B-80B6-49EE-BF66-4EFF075584D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3BD5D47D-0A7A-4182-923F-33D2262332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C1DE30F3-FEDB-45E8-8624-77D0190E7D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D9618756-0482-44FD-B983-AAC880C4F9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074EB0EF-895B-4E00-9F49-7607571084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346" name="Picture 2" descr="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</p:spPr>
      </p:pic>
      <p:pic>
        <p:nvPicPr>
          <p:cNvPr id="1465348" name="Picture 4" descr="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</p:spPr>
      </p:pic>
      <p:sp>
        <p:nvSpPr>
          <p:cNvPr id="14653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1350" y="358775"/>
            <a:ext cx="7731125" cy="868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114" tIns="40058" rIns="80114" bIns="4005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465394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6363"/>
            <a:ext cx="7929562" cy="4195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127" tIns="40065" rIns="80127" bIns="40065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465398" name="Rectangle 54"/>
          <p:cNvSpPr>
            <a:spLocks noChangeArrowheads="1"/>
          </p:cNvSpPr>
          <p:nvPr/>
        </p:nvSpPr>
        <p:spPr bwMode="auto">
          <a:xfrm>
            <a:off x="655638" y="6437313"/>
            <a:ext cx="4819067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2005" eaLnBrk="0" fontAlgn="base" hangingPunct="0"/>
            <a:r>
              <a:rPr lang="en-US" altLang="zh-CN" sz="1200">
                <a:latin typeface="FrutigerNext LT Medium" pitchFamily="34" charset="0"/>
                <a:ea typeface="MS PGothic" panose="020B0600070205080204" pitchFamily="34" charset="-128"/>
              </a:rPr>
              <a:t>Copyright © </a:t>
            </a:r>
            <a:r>
              <a:rPr lang="en-US" altLang="zh-CN" sz="1200" smtClean="0">
                <a:latin typeface="FrutigerNext LT Medium" pitchFamily="34" charset="0"/>
                <a:ea typeface="MS PGothic" panose="020B0600070205080204" pitchFamily="34" charset="-128"/>
              </a:rPr>
              <a:t>2012 </a:t>
            </a:r>
            <a:r>
              <a:rPr lang="en-US" altLang="zh-CN" sz="1200">
                <a:latin typeface="FrutigerNext LT Medium" pitchFamily="34" charset="0"/>
                <a:ea typeface="MS PGothic" panose="020B0600070205080204" pitchFamily="34" charset="-128"/>
              </a:rPr>
              <a:t>Huawei Technologies Co., Ltd. </a:t>
            </a:r>
            <a:r>
              <a:rPr lang="en-US" altLang="zh-CN" sz="1200" dirty="0">
                <a:latin typeface="FrutigerNext LT Medium" pitchFamily="34" charset="0"/>
                <a:ea typeface="MS PGothic" panose="020B0600070205080204" pitchFamily="34" charset="-128"/>
              </a:rPr>
              <a:t>All rights reserved. </a:t>
            </a:r>
            <a:endParaRPr lang="en-US" altLang="zh-CN" sz="1200" dirty="0"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1465402" name="Rectangle 58"/>
          <p:cNvSpPr>
            <a:spLocks noChangeArrowheads="1"/>
          </p:cNvSpPr>
          <p:nvPr/>
        </p:nvSpPr>
        <p:spPr bwMode="auto">
          <a:xfrm>
            <a:off x="-1908175" y="528638"/>
            <a:ext cx="1844675" cy="5307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英文标题</a:t>
            </a:r>
            <a:r>
              <a:rPr lang="en-US" altLang="zh-CN" sz="1100">
                <a:solidFill>
                  <a:schemeClr val="bg1"/>
                </a:solidFill>
              </a:rPr>
              <a:t>:32-35pt  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 R153 G0 B0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: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FrutigerNext LT Medium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: Arial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中文标题</a:t>
            </a:r>
            <a:r>
              <a:rPr lang="en-US" altLang="zh-CN" sz="1100">
                <a:solidFill>
                  <a:schemeClr val="bg1"/>
                </a:solidFill>
              </a:rPr>
              <a:t>:30-32pt  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 R153 G0 B0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黑体</a:t>
            </a: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英文正文</a:t>
            </a:r>
            <a:r>
              <a:rPr lang="en-US" altLang="zh-CN" sz="1100">
                <a:solidFill>
                  <a:schemeClr val="bg1"/>
                </a:solidFill>
              </a:rPr>
              <a:t>:20-22pt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子目录 </a:t>
            </a:r>
            <a:r>
              <a:rPr lang="en-US" altLang="zh-CN" sz="1100">
                <a:solidFill>
                  <a:schemeClr val="bg1"/>
                </a:solidFill>
              </a:rPr>
              <a:t>(2-5</a:t>
            </a:r>
            <a:r>
              <a:rPr lang="zh-CN" altLang="en-US" sz="1100">
                <a:solidFill>
                  <a:schemeClr val="bg1"/>
                </a:solidFill>
              </a:rPr>
              <a:t>级</a:t>
            </a:r>
            <a:r>
              <a:rPr lang="en-US" altLang="zh-CN" sz="1100">
                <a:solidFill>
                  <a:schemeClr val="bg1"/>
                </a:solidFill>
              </a:rPr>
              <a:t>) :18pt  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黑色</a:t>
            </a: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: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FrutigerNext LT Regular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  <a:latin typeface="FrutigerNext LT Regular" pitchFamily="34" charset="0"/>
              </a:rPr>
              <a:t>: Arial</a:t>
            </a:r>
            <a:endParaRPr lang="en-US" altLang="zh-CN" sz="1100">
              <a:solidFill>
                <a:schemeClr val="bg1"/>
              </a:solidFill>
              <a:latin typeface="FrutigerNext LT Regular" pitchFamily="34" charset="0"/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中文正文</a:t>
            </a:r>
            <a:r>
              <a:rPr lang="en-US" altLang="zh-CN" sz="1100">
                <a:solidFill>
                  <a:schemeClr val="bg1"/>
                </a:solidFill>
              </a:rPr>
              <a:t>:18-20pt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子目录</a:t>
            </a:r>
            <a:r>
              <a:rPr lang="en-US" altLang="zh-CN" sz="1100">
                <a:solidFill>
                  <a:schemeClr val="bg1"/>
                </a:solidFill>
              </a:rPr>
              <a:t>(2-5</a:t>
            </a:r>
            <a:r>
              <a:rPr lang="zh-CN" altLang="en-US" sz="1100">
                <a:solidFill>
                  <a:schemeClr val="bg1"/>
                </a:solidFill>
              </a:rPr>
              <a:t>级</a:t>
            </a:r>
            <a:r>
              <a:rPr lang="en-US" altLang="zh-CN" sz="1100">
                <a:solidFill>
                  <a:schemeClr val="bg1"/>
                </a:solidFill>
              </a:rPr>
              <a:t>):18pt </a:t>
            </a:r>
            <a:endParaRPr lang="en-US" altLang="zh-CN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黑色</a:t>
            </a: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细黑体 </a:t>
            </a: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indent="269875" algn="r" defTabSz="802005" fontAlgn="base">
              <a:lnSpc>
                <a:spcPct val="10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/>
          </a:p>
        </p:txBody>
      </p:sp>
      <p:sp>
        <p:nvSpPr>
          <p:cNvPr id="1465403" name="Rectangle 59"/>
          <p:cNvSpPr>
            <a:spLocks noChangeArrowheads="1"/>
          </p:cNvSpPr>
          <p:nvPr/>
        </p:nvSpPr>
        <p:spPr bwMode="auto">
          <a:xfrm>
            <a:off x="9199563" y="1423988"/>
            <a:ext cx="1049337" cy="2005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indent="269875" defTabSz="802005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华文细黑" panose="02010600040101010101" pitchFamily="2" charset="-122"/>
              </a:rPr>
              <a:t>配色参考方案：</a:t>
            </a:r>
            <a:endParaRPr lang="zh-CN" altLang="en-US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华文细黑" panose="02010600040101010101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</a:rPr>
              <a:t>13</a:t>
            </a:r>
            <a:r>
              <a:rPr lang="zh-CN" altLang="en-US" sz="1100">
                <a:solidFill>
                  <a:schemeClr val="bg1"/>
                </a:solidFill>
                <a:latin typeface="华文细黑" panose="02010600040101010101" pitchFamily="2" charset="-122"/>
              </a:rPr>
              <a:t>组配色方案，同一页面内只选择一组使用。（仅供参考）</a:t>
            </a:r>
            <a:endParaRPr lang="zh-CN" altLang="en-US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  <a:latin typeface="华文细黑" panose="02010600040101010101" pitchFamily="2" charset="-122"/>
            </a:endParaRPr>
          </a:p>
        </p:txBody>
      </p:sp>
      <p:sp>
        <p:nvSpPr>
          <p:cNvPr id="1465404" name="Rectangle 60"/>
          <p:cNvSpPr>
            <a:spLocks noChangeArrowheads="1"/>
          </p:cNvSpPr>
          <p:nvPr/>
        </p:nvSpPr>
        <p:spPr bwMode="auto">
          <a:xfrm>
            <a:off x="9199563" y="-61913"/>
            <a:ext cx="1049337" cy="8382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indent="269875" defTabSz="802005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华文细黑" panose="02010600040101010101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</a:rPr>
              <a:t>.</a:t>
            </a:r>
            <a:endParaRPr lang="en-US" altLang="zh-CN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  <a:latin typeface="华文细黑" panose="02010600040101010101" pitchFamily="2" charset="-122"/>
            </a:endParaRPr>
          </a:p>
          <a:p>
            <a:pPr indent="269875"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chemeClr val="bg1"/>
              </a:solidFill>
              <a:latin typeface="华文细黑" panose="02010600040101010101" pitchFamily="2" charset="-122"/>
            </a:endParaRPr>
          </a:p>
        </p:txBody>
      </p:sp>
      <p:sp>
        <p:nvSpPr>
          <p:cNvPr id="1465405" name="Rectangle 61"/>
          <p:cNvSpPr>
            <a:spLocks noChangeArrowheads="1"/>
          </p:cNvSpPr>
          <p:nvPr/>
        </p:nvSpPr>
        <p:spPr bwMode="auto">
          <a:xfrm>
            <a:off x="9269413" y="3429000"/>
            <a:ext cx="919162" cy="34909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91425" tIns="45712" rIns="91425" bIns="45712" anchor="ctr">
            <a:spAutoFit/>
          </a:bodyPr>
          <a:lstStyle/>
          <a:p>
            <a:endParaRPr lang="zh-CN" altLang="en-US"/>
          </a:p>
        </p:txBody>
      </p:sp>
      <p:grpSp>
        <p:nvGrpSpPr>
          <p:cNvPr id="1465406" name="Group 62"/>
          <p:cNvGrpSpPr/>
          <p:nvPr/>
        </p:nvGrpSpPr>
        <p:grpSpPr bwMode="auto">
          <a:xfrm>
            <a:off x="9355138" y="3789363"/>
            <a:ext cx="739775" cy="182562"/>
            <a:chOff x="5893" y="2387"/>
            <a:chExt cx="466" cy="115"/>
          </a:xfrm>
        </p:grpSpPr>
        <p:sp>
          <p:nvSpPr>
            <p:cNvPr id="1465407" name="Rectangle 63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08" name="Rectangle 64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09" name="Rectangle 65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0" name="Rectangle 66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11" name="Group 67"/>
          <p:cNvGrpSpPr/>
          <p:nvPr/>
        </p:nvGrpSpPr>
        <p:grpSpPr bwMode="auto">
          <a:xfrm>
            <a:off x="9355138" y="4005263"/>
            <a:ext cx="739775" cy="182562"/>
            <a:chOff x="5893" y="2523"/>
            <a:chExt cx="466" cy="115"/>
          </a:xfrm>
        </p:grpSpPr>
        <p:sp>
          <p:nvSpPr>
            <p:cNvPr id="1465412" name="Rectangle 68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3" name="Rectangle 69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4" name="Rectangle 70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5" name="Rectangle 71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16" name="Group 72"/>
          <p:cNvGrpSpPr/>
          <p:nvPr/>
        </p:nvGrpSpPr>
        <p:grpSpPr bwMode="auto">
          <a:xfrm>
            <a:off x="9355138" y="4221163"/>
            <a:ext cx="739775" cy="182562"/>
            <a:chOff x="5893" y="2659"/>
            <a:chExt cx="466" cy="115"/>
          </a:xfrm>
        </p:grpSpPr>
        <p:sp>
          <p:nvSpPr>
            <p:cNvPr id="1465417" name="Rectangle 73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8" name="Rectangle 74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19" name="Rectangle 75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0" name="Rectangle 76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21" name="Group 77"/>
          <p:cNvGrpSpPr/>
          <p:nvPr/>
        </p:nvGrpSpPr>
        <p:grpSpPr bwMode="auto">
          <a:xfrm>
            <a:off x="9355138" y="3573463"/>
            <a:ext cx="739775" cy="188912"/>
            <a:chOff x="5893" y="2251"/>
            <a:chExt cx="466" cy="119"/>
          </a:xfrm>
        </p:grpSpPr>
        <p:sp>
          <p:nvSpPr>
            <p:cNvPr id="1465422" name="Rectangle 78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3" name="Rectangle 79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4" name="Rectangle 80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5" name="Rectangle 81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26" name="Group 82"/>
          <p:cNvGrpSpPr/>
          <p:nvPr/>
        </p:nvGrpSpPr>
        <p:grpSpPr bwMode="auto">
          <a:xfrm>
            <a:off x="9355138" y="4581525"/>
            <a:ext cx="739775" cy="182563"/>
            <a:chOff x="5893" y="2886"/>
            <a:chExt cx="466" cy="115"/>
          </a:xfrm>
        </p:grpSpPr>
        <p:sp>
          <p:nvSpPr>
            <p:cNvPr id="1465427" name="Rectangle 83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8" name="Rectangle 84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29" name="Rectangle 85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0" name="Rectangle 86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31" name="Group 87"/>
          <p:cNvGrpSpPr/>
          <p:nvPr/>
        </p:nvGrpSpPr>
        <p:grpSpPr bwMode="auto">
          <a:xfrm>
            <a:off x="9355138" y="4797425"/>
            <a:ext cx="739775" cy="182563"/>
            <a:chOff x="5893" y="3022"/>
            <a:chExt cx="466" cy="115"/>
          </a:xfrm>
        </p:grpSpPr>
        <p:sp>
          <p:nvSpPr>
            <p:cNvPr id="1465432" name="Rectangle 88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3" name="Rectangle 89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4" name="Rectangle 90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5" name="Rectangle 91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36" name="Group 92"/>
          <p:cNvGrpSpPr/>
          <p:nvPr/>
        </p:nvGrpSpPr>
        <p:grpSpPr bwMode="auto">
          <a:xfrm>
            <a:off x="9355138" y="5013325"/>
            <a:ext cx="739775" cy="182563"/>
            <a:chOff x="5893" y="3158"/>
            <a:chExt cx="466" cy="115"/>
          </a:xfrm>
        </p:grpSpPr>
        <p:sp>
          <p:nvSpPr>
            <p:cNvPr id="1465437" name="Rectangle 93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8" name="Rectangle 94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39" name="Rectangle 95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0" name="Rectangle 96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41" name="Group 97"/>
          <p:cNvGrpSpPr/>
          <p:nvPr/>
        </p:nvGrpSpPr>
        <p:grpSpPr bwMode="auto">
          <a:xfrm>
            <a:off x="9355138" y="5373688"/>
            <a:ext cx="739775" cy="182562"/>
            <a:chOff x="5893" y="3385"/>
            <a:chExt cx="466" cy="115"/>
          </a:xfrm>
        </p:grpSpPr>
        <p:sp>
          <p:nvSpPr>
            <p:cNvPr id="1465442" name="Rectangle 98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3" name="Rectangle 99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4" name="Rectangle 100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5" name="Rectangle 101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46" name="Group 102"/>
          <p:cNvGrpSpPr/>
          <p:nvPr/>
        </p:nvGrpSpPr>
        <p:grpSpPr bwMode="auto">
          <a:xfrm>
            <a:off x="9355138" y="5589588"/>
            <a:ext cx="739775" cy="182562"/>
            <a:chOff x="5893" y="3521"/>
            <a:chExt cx="466" cy="115"/>
          </a:xfrm>
        </p:grpSpPr>
        <p:sp>
          <p:nvSpPr>
            <p:cNvPr id="1465447" name="Rectangle 103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8" name="Rectangle 104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49" name="Rectangle 105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0" name="Rectangle 106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51" name="Group 107"/>
          <p:cNvGrpSpPr/>
          <p:nvPr/>
        </p:nvGrpSpPr>
        <p:grpSpPr bwMode="auto">
          <a:xfrm>
            <a:off x="9355138" y="5805488"/>
            <a:ext cx="739775" cy="182562"/>
            <a:chOff x="5893" y="3657"/>
            <a:chExt cx="466" cy="115"/>
          </a:xfrm>
        </p:grpSpPr>
        <p:sp>
          <p:nvSpPr>
            <p:cNvPr id="1465452" name="Rectangle 108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3" name="Rectangle 109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4" name="Rectangle 110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5" name="Rectangle 111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56" name="Group 112"/>
          <p:cNvGrpSpPr/>
          <p:nvPr/>
        </p:nvGrpSpPr>
        <p:grpSpPr bwMode="auto">
          <a:xfrm>
            <a:off x="9355138" y="6165850"/>
            <a:ext cx="739775" cy="182563"/>
            <a:chOff x="5893" y="3884"/>
            <a:chExt cx="466" cy="115"/>
          </a:xfrm>
        </p:grpSpPr>
        <p:sp>
          <p:nvSpPr>
            <p:cNvPr id="1465457" name="Rectangle 113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8" name="Rectangle 114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59" name="Rectangle 115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0" name="Rectangle 116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61" name="Group 117"/>
          <p:cNvGrpSpPr/>
          <p:nvPr/>
        </p:nvGrpSpPr>
        <p:grpSpPr bwMode="auto">
          <a:xfrm>
            <a:off x="9355138" y="6391275"/>
            <a:ext cx="739775" cy="182563"/>
            <a:chOff x="5893" y="4026"/>
            <a:chExt cx="466" cy="115"/>
          </a:xfrm>
        </p:grpSpPr>
        <p:sp>
          <p:nvSpPr>
            <p:cNvPr id="1465462" name="Rectangle 118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3" name="Rectangle 119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4" name="Rectangle 120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5" name="Rectangle 121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5466" name="Group 122"/>
          <p:cNvGrpSpPr/>
          <p:nvPr/>
        </p:nvGrpSpPr>
        <p:grpSpPr bwMode="auto">
          <a:xfrm>
            <a:off x="9355138" y="6615113"/>
            <a:ext cx="739775" cy="182562"/>
            <a:chOff x="5893" y="4167"/>
            <a:chExt cx="466" cy="115"/>
          </a:xfrm>
        </p:grpSpPr>
        <p:sp>
          <p:nvSpPr>
            <p:cNvPr id="1465467" name="Rectangle 123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8" name="Rectangle 124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69" name="Rectangle 125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470" name="Rectangle 126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65471" name="Rectangle 1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11900" y="6499225"/>
            <a:ext cx="1519238" cy="333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defTabSz="878205" eaLnBrk="0" fontAlgn="base" hangingPunct="0">
              <a:lnSpc>
                <a:spcPct val="85000"/>
              </a:lnSpc>
              <a:defRPr sz="1200">
                <a:latin typeface="FrutigerNext LT Bold" pitchFamily="-92" charset="0"/>
                <a:ea typeface="MS PGothic" panose="020B0600070205080204" pitchFamily="34" charset="-128"/>
              </a:defRPr>
            </a:lvl1pPr>
          </a:lstStyle>
          <a:p>
            <a:r>
              <a:rPr lang="en-US" altLang="zh-CN"/>
              <a:t>Page</a:t>
            </a:r>
            <a:fld id="{2CAA7CE6-CD96-440B-A42C-B9F97512A0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2pPr>
      <a:lvl3pPr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3pPr>
      <a:lvl4pPr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4pPr>
      <a:lvl5pPr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9pPr>
    </p:titleStyle>
    <p:bodyStyle>
      <a:lvl1pPr marL="301625" indent="-3175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92480" indent="-2527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Clr>
          <a:srgbClr val="080808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7348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551305" indent="-19875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930400" indent="-20002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387600" indent="-20002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844800" indent="-20002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302000" indent="-20002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759200" indent="-200025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9444" name="Picture 4" descr="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</p:spPr>
      </p:pic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3435350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45" tIns="39172" rIns="78345" bIns="39172">
            <a:spAutoFit/>
          </a:bodyPr>
          <a:lstStyle/>
          <a:p>
            <a:pPr defTabSz="784225" eaLnBrk="0" fontAlgn="base" hangingPunct="0"/>
            <a:r>
              <a:rPr lang="en-US" altLang="zh-CN" sz="2400">
                <a:solidFill>
                  <a:srgbClr val="666666"/>
                </a:solidFill>
                <a:ea typeface="MS PGothic" panose="020B0600070205080204" pitchFamily="34" charset="-128"/>
              </a:rPr>
              <a:t>www.huawei.com</a:t>
            </a:r>
            <a:endParaRPr lang="en-US" altLang="zh-CN" sz="2000">
              <a:solidFill>
                <a:srgbClr val="990000"/>
              </a:solidFill>
              <a:ea typeface="MS PGothic" panose="020B0600070205080204" pitchFamily="34" charset="-128"/>
            </a:endParaRP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4089400" y="2506663"/>
            <a:ext cx="1196975" cy="704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/>
            <a:r>
              <a:rPr lang="zh-CN" altLang="en-US" sz="4100">
                <a:solidFill>
                  <a:srgbClr val="990000"/>
                </a:solidFill>
              </a:rPr>
              <a:t>谢谢</a:t>
            </a:r>
            <a:endParaRPr lang="zh-CN" altLang="en-US" sz="4100">
              <a:solidFill>
                <a:srgbClr val="99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80200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01625" indent="-301625" algn="l" defTabSz="802005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755" algn="l" defTabSz="802005" rtl="0" fontAlgn="base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02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74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46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18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29025" indent="-200025" algn="l" defTabSz="80200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428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647700" y="1392238"/>
            <a:ext cx="5943600" cy="1666875"/>
          </a:xfrm>
        </p:spPr>
        <p:txBody>
          <a:bodyPr/>
          <a:lstStyle/>
          <a:p>
            <a:r>
              <a:rPr lang="zh-CN" altLang="en-US"/>
              <a:t>快速检测技术</a:t>
            </a:r>
            <a:endParaRPr lang="zh-CN" altLang="en-US"/>
          </a:p>
        </p:txBody>
      </p:sp>
      <p:sp>
        <p:nvSpPr>
          <p:cNvPr id="1211430" name="DtsShapeName" descr="4D8CC8E7GB965315C55EB3D5@EG@1CEG098AA\9;&gt;@DE71139125!!!BIHO@]e71139125!@5E15C21102E29D086D浇唆尼写蓟黔ⅹ郑颂籽吓泞变W0/1/qn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?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F90F5A73-EA3E-45E2-915E-7891BB2C8742}" type="slidenum">
              <a:rPr lang="en-US" altLang="zh-CN"/>
            </a:fld>
            <a:endParaRPr lang="en-US" altLang="zh-CN"/>
          </a:p>
        </p:txBody>
      </p:sp>
      <p:sp>
        <p:nvSpPr>
          <p:cNvPr id="158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zh-CN" altLang="en-US"/>
              <a:t>故障检测的分类（续）</a:t>
            </a:r>
            <a:endParaRPr lang="zh-CN" altLang="en-US"/>
          </a:p>
        </p:txBody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以网络故障检测的模式划分，有以下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种模</a:t>
            </a:r>
            <a:r>
              <a:rPr lang="zh-CN" altLang="en-US" dirty="0"/>
              <a:t>式：</a:t>
            </a:r>
            <a:endParaRPr lang="zh-CN" altLang="en-US" dirty="0"/>
          </a:p>
          <a:p>
            <a:r>
              <a:rPr lang="zh-CN" altLang="en-US" dirty="0"/>
              <a:t>异步模式：周期性发送探测报文</a:t>
            </a:r>
            <a:endParaRPr lang="zh-CN" altLang="en-US" dirty="0"/>
          </a:p>
          <a:p>
            <a:r>
              <a:rPr lang="zh-CN" altLang="en-US" dirty="0"/>
              <a:t>查询模式：发一系列报文请求确认</a:t>
            </a:r>
            <a:endParaRPr lang="zh-CN" altLang="en-US" dirty="0"/>
          </a:p>
          <a:p>
            <a:r>
              <a:rPr lang="zh-CN" altLang="en-US" dirty="0"/>
              <a:t>回声模式：将对端发送过来的报文不作任何改动反射回去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BD822BD4-0387-4F99-B667-8B535A4FD48B}" type="slidenum">
              <a:rPr lang="en-US" altLang="zh-CN"/>
            </a:fld>
            <a:endParaRPr lang="en-US" altLang="zh-CN"/>
          </a:p>
        </p:txBody>
      </p:sp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/>
              <a:t>目  录</a:t>
            </a:r>
            <a:endParaRPr lang="zh-CN" altLang="en-US"/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6363"/>
            <a:ext cx="7929562" cy="3343275"/>
          </a:xfrm>
        </p:spPr>
        <p:txBody>
          <a:bodyPr/>
          <a:lstStyle/>
          <a:p>
            <a:pPr marL="419100" indent="-149225">
              <a:buClr>
                <a:schemeClr val="tx1"/>
              </a:buClr>
              <a:buSzTx/>
            </a:pPr>
            <a:r>
              <a:rPr lang="zh-CN" altLang="en-US">
                <a:solidFill>
                  <a:schemeClr val="folHlink"/>
                </a:solidFill>
              </a:rPr>
              <a:t>故障检测的主要方法</a:t>
            </a:r>
            <a:endParaRPr lang="zh-CN" altLang="en-US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zh-CN" altLang="en-US">
                <a:solidFill>
                  <a:schemeClr val="folHlink"/>
                </a:solidFill>
              </a:rPr>
              <a:t>故障检测的分类</a:t>
            </a:r>
            <a:endParaRPr lang="zh-CN" altLang="en-US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 b="1"/>
              <a:t>BFD</a:t>
            </a:r>
            <a:r>
              <a:rPr lang="zh-CN" altLang="en-US" b="1"/>
              <a:t>技术</a:t>
            </a:r>
            <a:endParaRPr lang="zh-CN" altLang="en-US" b="1"/>
          </a:p>
          <a:p>
            <a:pPr marL="419100" indent="-149225">
              <a:buClr>
                <a:schemeClr val="tx1"/>
              </a:buClr>
              <a:buSzTx/>
            </a:pPr>
            <a:endParaRPr lang="en-US" altLang="zh-CN">
              <a:solidFill>
                <a:schemeClr val="folHlink"/>
              </a:solidFill>
            </a:endParaRPr>
          </a:p>
        </p:txBody>
      </p:sp>
      <p:pic>
        <p:nvPicPr>
          <p:cNvPr id="1625092" name="Picture 4" descr="目录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468313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ADF77975-418F-4597-940B-24AE0A7B3331}" type="slidenum">
              <a:rPr lang="en-US" altLang="zh-CN"/>
            </a:fld>
            <a:endParaRPr lang="en-US" altLang="zh-CN"/>
          </a:p>
        </p:txBody>
      </p:sp>
      <p:sp>
        <p:nvSpPr>
          <p:cNvPr id="158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BFD</a:t>
            </a:r>
            <a:r>
              <a:rPr lang="zh-CN" altLang="en-US"/>
              <a:t>技术概述</a:t>
            </a:r>
            <a:endParaRPr lang="zh-CN" altLang="en-US"/>
          </a:p>
        </p:txBody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8900"/>
            <a:ext cx="7929563" cy="4195763"/>
          </a:xfrm>
        </p:spPr>
        <p:txBody>
          <a:bodyPr/>
          <a:lstStyle/>
          <a:p>
            <a:r>
              <a:rPr lang="zh-CN" altLang="en-US" sz="2000"/>
              <a:t>双向转发检测</a:t>
            </a:r>
            <a:r>
              <a:rPr lang="en-US" altLang="zh-CN" sz="2000"/>
              <a:t>BFD</a:t>
            </a:r>
            <a:r>
              <a:rPr lang="zh-CN" altLang="en-US" sz="2000"/>
              <a:t>（</a:t>
            </a:r>
            <a:r>
              <a:rPr lang="en-US" altLang="zh-CN" sz="2000"/>
              <a:t>Bidirectional Forwarding Detection</a:t>
            </a:r>
            <a:r>
              <a:rPr lang="zh-CN" altLang="en-US" sz="2000"/>
              <a:t>）是一套全网统一的检测机制，用于快速检测、监控网络中链路或者</a:t>
            </a:r>
            <a:r>
              <a:rPr lang="en-US" altLang="zh-CN" sz="2000"/>
              <a:t>IP</a:t>
            </a:r>
            <a:r>
              <a:rPr lang="zh-CN" altLang="en-US" sz="2000"/>
              <a:t>路由的转发连通状况。为改善网络性能，相邻系统之间应能快速检测到通信故障，更快地建立起备用通道恢复通信。</a:t>
            </a:r>
            <a:endParaRPr lang="zh-CN" altLang="en-US" sz="2000"/>
          </a:p>
          <a:p>
            <a:r>
              <a:rPr lang="en-US" altLang="zh-CN" sz="2000"/>
              <a:t>BFD</a:t>
            </a:r>
            <a:r>
              <a:rPr lang="zh-CN" altLang="en-US" sz="2000"/>
              <a:t>提供如下功能：</a:t>
            </a:r>
            <a:endParaRPr lang="zh-CN" altLang="en-US" sz="2000"/>
          </a:p>
          <a:p>
            <a:pPr lvl="1"/>
            <a:r>
              <a:rPr lang="zh-CN" altLang="en-US" sz="1800"/>
              <a:t>对相邻转发引擎之间的通道故障提供轻负荷、短持续时间的检测；</a:t>
            </a:r>
            <a:endParaRPr lang="zh-CN" altLang="en-US" sz="1800"/>
          </a:p>
          <a:p>
            <a:pPr lvl="1"/>
            <a:r>
              <a:rPr lang="zh-CN" altLang="en-US" sz="1800"/>
              <a:t>用单一的机制对任何介质、任何协议层进行实时检测，并支持不同的检测时间与开销。</a:t>
            </a:r>
            <a:endParaRPr lang="zh-CN" altLang="en-US" sz="1800"/>
          </a:p>
          <a:p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3F9ABA34-738A-48F5-8445-70CB03561578}" type="slidenum">
              <a:rPr lang="en-US" altLang="zh-CN"/>
            </a:fld>
            <a:endParaRPr lang="en-US" altLang="zh-CN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BFD for IP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IP</a:t>
            </a:r>
            <a:r>
              <a:rPr lang="zh-CN" altLang="en-US"/>
              <a:t>链路上建立</a:t>
            </a:r>
            <a:r>
              <a:rPr lang="en-US" altLang="zh-CN"/>
              <a:t>BFD</a:t>
            </a:r>
            <a:r>
              <a:rPr lang="zh-CN" altLang="en-US"/>
              <a:t>会话，利用</a:t>
            </a:r>
            <a:r>
              <a:rPr lang="en-US" altLang="zh-CN"/>
              <a:t>BFD</a:t>
            </a:r>
            <a:r>
              <a:rPr lang="zh-CN" altLang="en-US"/>
              <a:t>检测机制快速检测故障。</a:t>
            </a:r>
            <a:endParaRPr lang="zh-CN" altLang="en-US"/>
          </a:p>
          <a:p>
            <a:r>
              <a:rPr lang="en-US" altLang="zh-CN"/>
              <a:t>BFD for IP</a:t>
            </a:r>
            <a:r>
              <a:rPr lang="zh-CN" altLang="en-US"/>
              <a:t>支持单跳检测和多跳检测：</a:t>
            </a:r>
            <a:endParaRPr lang="zh-CN" altLang="en-US"/>
          </a:p>
          <a:p>
            <a:r>
              <a:rPr lang="en-US" altLang="zh-CN"/>
              <a:t>BFD</a:t>
            </a:r>
            <a:r>
              <a:rPr lang="zh-CN" altLang="en-US"/>
              <a:t>单跳检测是指对两个直连系统进行</a:t>
            </a:r>
            <a:r>
              <a:rPr lang="en-US" altLang="zh-CN"/>
              <a:t>IP</a:t>
            </a:r>
            <a:r>
              <a:rPr lang="zh-CN" altLang="en-US"/>
              <a:t>连通性检测，这里所说的“单跳”是</a:t>
            </a:r>
            <a:r>
              <a:rPr lang="en-US" altLang="zh-CN"/>
              <a:t>IP</a:t>
            </a:r>
            <a:r>
              <a:rPr lang="zh-CN" altLang="en-US"/>
              <a:t>的一跳。在进行</a:t>
            </a:r>
            <a:r>
              <a:rPr lang="en-US" altLang="zh-CN"/>
              <a:t>BFD</a:t>
            </a:r>
            <a:r>
              <a:rPr lang="zh-CN" altLang="en-US"/>
              <a:t>单跳检测的两个系统中，对于一种给定的数据协议，在指定接口上只存在一个</a:t>
            </a:r>
            <a:r>
              <a:rPr lang="en-US" altLang="zh-CN"/>
              <a:t>BFD</a:t>
            </a:r>
            <a:r>
              <a:rPr lang="zh-CN" altLang="en-US"/>
              <a:t>会话。</a:t>
            </a:r>
            <a:endParaRPr lang="zh-CN" altLang="en-US"/>
          </a:p>
          <a:p>
            <a:r>
              <a:rPr lang="en-US" altLang="zh-CN"/>
              <a:t>BFD</a:t>
            </a:r>
            <a:r>
              <a:rPr lang="zh-CN" altLang="en-US"/>
              <a:t>多跳检测是指</a:t>
            </a:r>
            <a:r>
              <a:rPr lang="en-US" altLang="zh-CN"/>
              <a:t>BFD</a:t>
            </a:r>
            <a:r>
              <a:rPr lang="zh-CN" altLang="en-US"/>
              <a:t>可以检测两个系统间的任意路径，这些路径可能跨越很多跳，也可能在某些部分发生重叠。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6747A08F-7A1E-4ACB-8194-4638B59B5332}" type="slidenum">
              <a:rPr lang="en-US" altLang="zh-CN"/>
            </a:fld>
            <a:endParaRPr lang="en-US" altLang="zh-CN"/>
          </a:p>
        </p:txBody>
      </p:sp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BFD for IP</a:t>
            </a:r>
            <a:r>
              <a:rPr lang="zh-CN" altLang="en-US"/>
              <a:t>技术（续）</a:t>
            </a:r>
            <a:endParaRPr lang="zh-CN" altLang="en-US"/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如下图所示， </a:t>
            </a:r>
            <a:r>
              <a:rPr lang="en-US" altLang="zh-CN" dirty="0"/>
              <a:t>BFD</a:t>
            </a:r>
            <a:r>
              <a:rPr lang="zh-CN" altLang="en-US" dirty="0"/>
              <a:t>单跳检测是指对两个直连系统进行</a:t>
            </a:r>
            <a:r>
              <a:rPr lang="en-US" altLang="zh-CN" dirty="0"/>
              <a:t>IP</a:t>
            </a:r>
            <a:r>
              <a:rPr lang="zh-CN" altLang="en-US" dirty="0"/>
              <a:t>连通性检测，这里所说的“单跳”是</a:t>
            </a:r>
            <a:r>
              <a:rPr lang="en-US" altLang="zh-CN" dirty="0"/>
              <a:t>IP</a:t>
            </a:r>
            <a:r>
              <a:rPr lang="zh-CN" altLang="en-US" dirty="0"/>
              <a:t>的一跳。在进行</a:t>
            </a:r>
            <a:r>
              <a:rPr lang="en-US" altLang="zh-CN" dirty="0"/>
              <a:t>BFD</a:t>
            </a:r>
            <a:r>
              <a:rPr lang="zh-CN" altLang="en-US" dirty="0"/>
              <a:t>单跳检测的两个系统中，对于一种给定的数据协议，在指定接口上只存在一个</a:t>
            </a:r>
            <a:r>
              <a:rPr lang="en-US" altLang="zh-CN" dirty="0"/>
              <a:t>BFD</a:t>
            </a:r>
            <a:r>
              <a:rPr lang="zh-CN" altLang="en-US" dirty="0"/>
              <a:t>会话。因此，</a:t>
            </a:r>
            <a:r>
              <a:rPr lang="en-US" altLang="zh-CN" dirty="0"/>
              <a:t>BFD</a:t>
            </a:r>
            <a:r>
              <a:rPr lang="zh-CN" altLang="en-US" dirty="0"/>
              <a:t>会话是与接口绑定的，接口类型包括物理接口、虚电路以及隧道。</a:t>
            </a:r>
            <a:endParaRPr lang="zh-CN" altLang="en-US" dirty="0"/>
          </a:p>
        </p:txBody>
      </p:sp>
      <p:pic>
        <p:nvPicPr>
          <p:cNvPr id="1592326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08288" y="4183063"/>
            <a:ext cx="3019425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BD8CB6DF-9318-41DC-9228-0AC0008B7CFE}" type="slidenum">
              <a:rPr lang="en-US" altLang="zh-CN"/>
            </a:fld>
            <a:endParaRPr lang="en-US" altLang="zh-CN"/>
          </a:p>
        </p:txBody>
      </p:sp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BFD for IP</a:t>
            </a:r>
            <a:r>
              <a:rPr lang="zh-CN" altLang="en-US"/>
              <a:t>技术（续）</a:t>
            </a:r>
            <a:endParaRPr lang="zh-CN" altLang="en-US"/>
          </a:p>
        </p:txBody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如下图所示， </a:t>
            </a:r>
            <a:r>
              <a:rPr lang="en-US" altLang="zh-CN"/>
              <a:t>BFD</a:t>
            </a:r>
            <a:r>
              <a:rPr lang="zh-CN" altLang="en-US"/>
              <a:t>可以检测两个系统间的任意路径，这些路径可能跨越很多跳，也可能在某些部分发生重叠。 多跳</a:t>
            </a:r>
            <a:r>
              <a:rPr lang="en-US" altLang="zh-CN"/>
              <a:t>BFD</a:t>
            </a:r>
            <a:r>
              <a:rPr lang="zh-CN" altLang="en-US"/>
              <a:t>会话绑定对端</a:t>
            </a:r>
            <a:r>
              <a:rPr lang="en-US" altLang="zh-CN"/>
              <a:t>IP</a:t>
            </a:r>
            <a:r>
              <a:rPr lang="zh-CN" altLang="en-US"/>
              <a:t>但不绑定出接口。 </a:t>
            </a:r>
            <a:endParaRPr lang="zh-CN" altLang="en-US"/>
          </a:p>
        </p:txBody>
      </p:sp>
      <p:pic>
        <p:nvPicPr>
          <p:cNvPr id="1594374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43138" y="3692525"/>
            <a:ext cx="4305300" cy="159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E66B3B57-7BC3-40B8-A670-62FA84D6D494}" type="slidenum">
              <a:rPr lang="en-US" altLang="zh-CN"/>
            </a:fld>
            <a:endParaRPr lang="en-US" altLang="zh-CN"/>
          </a:p>
        </p:txBody>
      </p:sp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BFD for USR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/>
              <a:t>BFD for USR</a:t>
            </a:r>
            <a:r>
              <a:rPr lang="zh-CN" altLang="en-US" sz="2000"/>
              <a:t>（</a:t>
            </a:r>
            <a:r>
              <a:rPr lang="en-US" altLang="zh-CN" sz="2000"/>
              <a:t>Unicast Static Route</a:t>
            </a:r>
            <a:r>
              <a:rPr lang="zh-CN" altLang="en-US" sz="2000"/>
              <a:t>）用于支持</a:t>
            </a:r>
            <a:r>
              <a:rPr lang="en-US" altLang="zh-CN" sz="2000"/>
              <a:t>IPv4</a:t>
            </a:r>
            <a:r>
              <a:rPr lang="zh-CN" altLang="en-US" sz="2000"/>
              <a:t>单播静态路由，支持</a:t>
            </a:r>
            <a:r>
              <a:rPr lang="en-US" altLang="zh-CN" sz="2000"/>
              <a:t>IPv4</a:t>
            </a:r>
            <a:r>
              <a:rPr lang="zh-CN" altLang="en-US" sz="2000"/>
              <a:t>单播静态路由绑定后快速感知链路状态。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与动态路由协议不同，单播静态路由自身没有检测机制，当网络发生故障的时候，需要管理员介入。</a:t>
            </a:r>
            <a:r>
              <a:rPr lang="en-US" altLang="zh-CN" sz="2000"/>
              <a:t>BFD for USR</a:t>
            </a:r>
            <a:r>
              <a:rPr lang="zh-CN" altLang="en-US" sz="2000"/>
              <a:t>特性可为公网</a:t>
            </a:r>
            <a:r>
              <a:rPr lang="en-US" altLang="zh-CN" sz="2000"/>
              <a:t>IPv4</a:t>
            </a:r>
            <a:r>
              <a:rPr lang="zh-CN" altLang="en-US" sz="2000"/>
              <a:t>单播静态路由绑定</a:t>
            </a:r>
            <a:r>
              <a:rPr lang="en-US" altLang="zh-CN" sz="2000"/>
              <a:t>BFD</a:t>
            </a:r>
            <a:r>
              <a:rPr lang="zh-CN" altLang="en-US" sz="2000"/>
              <a:t>会话，利用</a:t>
            </a:r>
            <a:r>
              <a:rPr lang="en-US" altLang="zh-CN" sz="2000"/>
              <a:t>BFD</a:t>
            </a:r>
            <a:r>
              <a:rPr lang="zh-CN" altLang="en-US" sz="2000"/>
              <a:t>会话来检测单播静态路由所在链路的状态。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/>
              <a:t>BFD for USR</a:t>
            </a:r>
            <a:r>
              <a:rPr lang="zh-CN" altLang="en-US" sz="2000"/>
              <a:t>可为每条</a:t>
            </a:r>
            <a:r>
              <a:rPr lang="en-US" altLang="zh-CN" sz="2000"/>
              <a:t>IPv4</a:t>
            </a:r>
            <a:r>
              <a:rPr lang="zh-CN" altLang="en-US" sz="2000"/>
              <a:t>单播静态路由绑定一个</a:t>
            </a:r>
            <a:r>
              <a:rPr lang="en-US" altLang="zh-CN" sz="2000"/>
              <a:t>BFD</a:t>
            </a:r>
            <a:r>
              <a:rPr lang="zh-CN" altLang="en-US" sz="2000"/>
              <a:t>会话，当这条</a:t>
            </a:r>
            <a:r>
              <a:rPr lang="en-US" altLang="zh-CN" sz="2000"/>
              <a:t>USR</a:t>
            </a:r>
            <a:r>
              <a:rPr lang="zh-CN" altLang="en-US" sz="2000"/>
              <a:t>上绑定的</a:t>
            </a:r>
            <a:r>
              <a:rPr lang="en-US" altLang="zh-CN" sz="2000"/>
              <a:t>BFD</a:t>
            </a:r>
            <a:r>
              <a:rPr lang="zh-CN" altLang="en-US" sz="2000"/>
              <a:t>会话检测到链路故障（由</a:t>
            </a:r>
            <a:r>
              <a:rPr lang="en-US" altLang="zh-CN" sz="2000"/>
              <a:t>Up</a:t>
            </a:r>
            <a:r>
              <a:rPr lang="zh-CN" altLang="en-US" sz="2000"/>
              <a:t>转为</a:t>
            </a:r>
            <a:r>
              <a:rPr lang="en-US" altLang="zh-CN" sz="2000"/>
              <a:t>Down</a:t>
            </a:r>
            <a:r>
              <a:rPr lang="zh-CN" altLang="en-US" sz="2000"/>
              <a:t>）后，</a:t>
            </a:r>
            <a:r>
              <a:rPr lang="en-US" altLang="zh-CN" sz="2000"/>
              <a:t>BFD</a:t>
            </a:r>
            <a:r>
              <a:rPr lang="zh-CN" altLang="en-US" sz="2000"/>
              <a:t>会将故障上报路由管理系统，由路由管理模块将这条路由设置为“非激活”状态（此条路由不可用，从</a:t>
            </a:r>
            <a:r>
              <a:rPr lang="en-US" altLang="zh-CN" sz="2000"/>
              <a:t>IP</a:t>
            </a:r>
            <a:r>
              <a:rPr lang="zh-CN" altLang="en-US" sz="2000"/>
              <a:t>路由表中删除）。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当这条</a:t>
            </a:r>
            <a:r>
              <a:rPr lang="en-US" altLang="zh-CN" sz="2000"/>
              <a:t>USR</a:t>
            </a:r>
            <a:r>
              <a:rPr lang="zh-CN" altLang="en-US" sz="2000"/>
              <a:t>上绑定的</a:t>
            </a:r>
            <a:r>
              <a:rPr lang="en-US" altLang="zh-CN" sz="2000"/>
              <a:t>BFD</a:t>
            </a:r>
            <a:r>
              <a:rPr lang="zh-CN" altLang="en-US" sz="2000"/>
              <a:t>会话成功建立或者从故障状态恢复后（由</a:t>
            </a:r>
            <a:r>
              <a:rPr lang="en-US" altLang="zh-CN" sz="2000"/>
              <a:t>Down</a:t>
            </a:r>
            <a:r>
              <a:rPr lang="zh-CN" altLang="en-US" sz="2000"/>
              <a:t>转为</a:t>
            </a:r>
            <a:r>
              <a:rPr lang="en-US" altLang="zh-CN" sz="2000"/>
              <a:t>Up</a:t>
            </a:r>
            <a:r>
              <a:rPr lang="zh-CN" altLang="en-US" sz="2000"/>
              <a:t>），</a:t>
            </a:r>
            <a:r>
              <a:rPr lang="en-US" altLang="zh-CN" sz="2000"/>
              <a:t>BFD</a:t>
            </a:r>
            <a:r>
              <a:rPr lang="zh-CN" altLang="en-US" sz="2000"/>
              <a:t>会上报路由管理模块重新激活。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D97575E3-34F3-4A47-A939-9DB0F40CC70C}" type="slidenum">
              <a:rPr lang="en-US" altLang="zh-CN"/>
            </a:fld>
            <a:endParaRPr lang="en-US" altLang="zh-CN"/>
          </a:p>
        </p:txBody>
      </p:sp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BFD for IGP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通常情况下，</a:t>
            </a:r>
            <a:r>
              <a:rPr lang="en-US" altLang="zh-CN" sz="2000" dirty="0"/>
              <a:t>IGP</a:t>
            </a:r>
            <a:r>
              <a:rPr lang="zh-CN" altLang="en-US" sz="2000" dirty="0"/>
              <a:t>设定发送</a:t>
            </a:r>
            <a:r>
              <a:rPr lang="en-US" altLang="zh-CN" sz="2000" dirty="0"/>
              <a:t>Hello</a:t>
            </a:r>
            <a:r>
              <a:rPr lang="zh-CN" altLang="en-US" sz="2000" dirty="0"/>
              <a:t>报文的时间间隔为十几秒钟，宣告邻居</a:t>
            </a:r>
            <a:r>
              <a:rPr lang="en-US" altLang="zh-CN" sz="2000" dirty="0"/>
              <a:t>Down</a:t>
            </a:r>
            <a:r>
              <a:rPr lang="zh-CN" altLang="en-US" sz="2000" dirty="0"/>
              <a:t>的时间即相邻设备失效的时间一般配置为</a:t>
            </a:r>
            <a:r>
              <a:rPr lang="en-US" altLang="zh-CN" sz="2000" dirty="0"/>
              <a:t>Hello</a:t>
            </a:r>
            <a:r>
              <a:rPr lang="zh-CN" altLang="en-US" sz="2000" dirty="0"/>
              <a:t>报文间隔的</a:t>
            </a:r>
            <a:r>
              <a:rPr lang="en-US" altLang="zh-CN" sz="2000" dirty="0"/>
              <a:t>3-4</a:t>
            </a:r>
            <a:r>
              <a:rPr lang="zh-CN" altLang="en-US" sz="2000" dirty="0"/>
              <a:t>倍。通过调整</a:t>
            </a:r>
            <a:r>
              <a:rPr lang="en-US" altLang="zh-CN" sz="2000" dirty="0"/>
              <a:t>Hello</a:t>
            </a:r>
            <a:r>
              <a:rPr lang="zh-CN" altLang="en-US" sz="2000" dirty="0"/>
              <a:t>报文间</a:t>
            </a:r>
            <a:r>
              <a:rPr lang="zh-CN" altLang="en-US" sz="2000" dirty="0" smtClean="0"/>
              <a:t>隔，设</a:t>
            </a:r>
            <a:r>
              <a:rPr lang="zh-CN" altLang="en-US" sz="2000" dirty="0"/>
              <a:t>备能感知到邻居故障的时间最小也是秒级。在高速的网络环境中，这将导致报文大量丢失。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BFD for IGP</a:t>
            </a:r>
            <a:r>
              <a:rPr lang="zh-CN" altLang="en-US" sz="2000" dirty="0"/>
              <a:t>是指</a:t>
            </a:r>
            <a:r>
              <a:rPr lang="en-US" altLang="zh-CN" sz="2000" dirty="0"/>
              <a:t>BFD</a:t>
            </a:r>
            <a:r>
              <a:rPr lang="zh-CN" altLang="en-US" sz="2000" dirty="0"/>
              <a:t>会话由</a:t>
            </a:r>
            <a:r>
              <a:rPr lang="en-US" altLang="zh-CN" sz="2000" dirty="0"/>
              <a:t>IGP</a:t>
            </a:r>
            <a:r>
              <a:rPr lang="zh-CN" altLang="en-US" sz="2000" dirty="0"/>
              <a:t>协议动态创建，不再依靠手工配置，当</a:t>
            </a:r>
            <a:r>
              <a:rPr lang="en-US" altLang="zh-CN" sz="2000" dirty="0"/>
              <a:t>BFD</a:t>
            </a:r>
            <a:r>
              <a:rPr lang="zh-CN" altLang="en-US" sz="2000" dirty="0"/>
              <a:t>检测到故障时，通过路由管理通知</a:t>
            </a:r>
            <a:r>
              <a:rPr lang="en-US" altLang="zh-CN" sz="2000" dirty="0"/>
              <a:t>IGP</a:t>
            </a:r>
            <a:r>
              <a:rPr lang="zh-CN" altLang="en-US" sz="2000" dirty="0"/>
              <a:t>协议，由协议进行相应邻居</a:t>
            </a:r>
            <a:r>
              <a:rPr lang="en-US" altLang="zh-CN" sz="2000" dirty="0"/>
              <a:t>Down</a:t>
            </a:r>
            <a:r>
              <a:rPr lang="zh-CN" altLang="en-US" sz="2000" dirty="0"/>
              <a:t>处理，快速更新路由信息和进行增量路由计算，从而实现路由的快速收敛。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080A1B9D-B40F-4509-9447-8902E8D70E8C}" type="slidenum">
              <a:rPr lang="en-US" altLang="zh-CN"/>
            </a:fld>
            <a:endParaRPr lang="en-US" altLang="zh-CN"/>
          </a:p>
        </p:txBody>
      </p:sp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BFD for IGP</a:t>
            </a:r>
            <a:r>
              <a:rPr lang="zh-CN" altLang="en-US"/>
              <a:t>技术（续）</a:t>
            </a:r>
            <a:endParaRPr lang="zh-CN" altLang="en-US"/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/>
              <a:t>如图所示，当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C</a:t>
            </a:r>
            <a:r>
              <a:rPr lang="zh-CN" altLang="en-US" sz="2000"/>
              <a:t>之间链路出现故障，</a:t>
            </a:r>
            <a:r>
              <a:rPr lang="en-US" altLang="zh-CN" sz="2000"/>
              <a:t>BFD</a:t>
            </a:r>
            <a:r>
              <a:rPr lang="zh-CN" altLang="en-US" sz="2000"/>
              <a:t>首先感知到并通知</a:t>
            </a:r>
            <a:r>
              <a:rPr lang="en-US" altLang="zh-CN" sz="2000"/>
              <a:t>A</a:t>
            </a:r>
            <a:r>
              <a:rPr lang="zh-CN" altLang="en-US" sz="2000"/>
              <a:t>。</a:t>
            </a:r>
            <a:r>
              <a:rPr lang="en-US" altLang="zh-CN" sz="2000"/>
              <a:t>A</a:t>
            </a:r>
            <a:r>
              <a:rPr lang="zh-CN" altLang="en-US" sz="2000"/>
              <a:t>处理邻居</a:t>
            </a:r>
            <a:r>
              <a:rPr lang="en-US" altLang="zh-CN" sz="2000"/>
              <a:t>Down</a:t>
            </a:r>
            <a:r>
              <a:rPr lang="zh-CN" altLang="en-US" sz="2000"/>
              <a:t>事件，重新进行路由计算，新的路由出接口为</a:t>
            </a:r>
            <a:r>
              <a:rPr lang="en-US" altLang="zh-CN" sz="2000"/>
              <a:t>POS2/0/0</a:t>
            </a:r>
            <a:r>
              <a:rPr lang="zh-CN" altLang="en-US" sz="2000"/>
              <a:t>，经过</a:t>
            </a:r>
            <a:r>
              <a:rPr lang="en-US" altLang="zh-CN" sz="2000"/>
              <a:t>D</a:t>
            </a:r>
            <a:r>
              <a:rPr lang="zh-CN" altLang="en-US" sz="2000"/>
              <a:t>到达</a:t>
            </a:r>
            <a:r>
              <a:rPr lang="en-US" altLang="zh-CN" sz="2000"/>
              <a:t>B</a:t>
            </a:r>
            <a:r>
              <a:rPr lang="zh-CN" altLang="en-US" sz="2000"/>
              <a:t>。  </a:t>
            </a:r>
            <a:endParaRPr lang="zh-CN" altLang="en-US" sz="2000"/>
          </a:p>
        </p:txBody>
      </p:sp>
      <p:pic>
        <p:nvPicPr>
          <p:cNvPr id="1600517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71688" y="3794125"/>
            <a:ext cx="3876675" cy="191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A484E8B6-515A-4BF0-8ACA-67F0FF78448D}" type="slidenum">
              <a:rPr lang="en-US" altLang="zh-CN"/>
            </a:fld>
            <a:endParaRPr lang="en-US" altLang="zh-CN"/>
          </a:p>
        </p:txBody>
      </p:sp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BFD for BGP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BGP</a:t>
            </a:r>
            <a:r>
              <a:rPr lang="zh-CN" altLang="en-US" sz="2000" dirty="0"/>
              <a:t>协议通过周期性的向对等体发送</a:t>
            </a:r>
            <a:r>
              <a:rPr lang="en-US" altLang="zh-CN" sz="2000" dirty="0" err="1"/>
              <a:t>Keepalive</a:t>
            </a:r>
            <a:r>
              <a:rPr lang="zh-CN" altLang="en-US" sz="2000" dirty="0"/>
              <a:t>报文来实现邻居检测机制。但这种机制检测到故障所需时间比较长，超过</a:t>
            </a:r>
            <a:r>
              <a:rPr lang="en-US" altLang="zh-CN" sz="2000" dirty="0"/>
              <a:t>1</a:t>
            </a:r>
            <a:r>
              <a:rPr lang="zh-CN" altLang="en-US" sz="2000" dirty="0"/>
              <a:t>秒钟。当数据达到吉比特速率级别时，将会导致大量的数据丢失，从而无法满足电信级网络高可靠性的需求。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因此，</a:t>
            </a:r>
            <a:r>
              <a:rPr lang="en-US" altLang="zh-CN" sz="2000" dirty="0"/>
              <a:t>BGP</a:t>
            </a:r>
            <a:r>
              <a:rPr lang="zh-CN" altLang="en-US" sz="2000" dirty="0"/>
              <a:t>协议通过引入</a:t>
            </a:r>
            <a:r>
              <a:rPr lang="en-US" altLang="zh-CN" sz="2000" dirty="0"/>
              <a:t>BFD for BGP</a:t>
            </a:r>
            <a:r>
              <a:rPr lang="zh-CN" altLang="en-US" sz="2000" dirty="0"/>
              <a:t>特性，利用</a:t>
            </a:r>
            <a:r>
              <a:rPr lang="en-US" altLang="zh-CN" sz="2000" dirty="0"/>
              <a:t>BFD</a:t>
            </a:r>
            <a:r>
              <a:rPr lang="zh-CN" altLang="en-US" sz="2000" dirty="0"/>
              <a:t>的快速检测机制，迅速发现</a:t>
            </a:r>
            <a:r>
              <a:rPr lang="en-US" altLang="zh-CN" sz="2000" dirty="0"/>
              <a:t>BGP</a:t>
            </a:r>
            <a:r>
              <a:rPr lang="zh-CN" altLang="en-US" sz="2000" dirty="0"/>
              <a:t>对等体间链路的故障，并报告给</a:t>
            </a:r>
            <a:r>
              <a:rPr lang="en-US" altLang="zh-CN" sz="2000" dirty="0"/>
              <a:t>BGP</a:t>
            </a:r>
            <a:r>
              <a:rPr lang="zh-CN" altLang="en-US" sz="2000" dirty="0"/>
              <a:t>协议，从而实现</a:t>
            </a:r>
            <a:r>
              <a:rPr lang="en-US" altLang="zh-CN" sz="2000" dirty="0"/>
              <a:t>BGP</a:t>
            </a:r>
            <a:r>
              <a:rPr lang="zh-CN" altLang="en-US" sz="2000" dirty="0"/>
              <a:t>路由的快速收敛。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身份证 130425198708092057，210181199209046813，222302197312260017，350128197311050034  ，410611197403020058</a:t>
            </a:r>
            <a:endParaRPr lang="zh-CN" altLang="en-US"/>
          </a:p>
          <a:p>
            <a:r>
              <a:rPr lang="zh-CN" altLang="en-US"/>
              <a:t>联通手机号 18575414999 ，13026844666</a:t>
            </a:r>
            <a:endParaRPr lang="zh-CN" altLang="en-US"/>
          </a:p>
          <a:p>
            <a:r>
              <a:rPr lang="zh-CN" altLang="en-US"/>
              <a:t>电信手机号 18919628498 ， 18919628499</a:t>
            </a:r>
            <a:endParaRPr lang="zh-CN" altLang="en-US"/>
          </a:p>
          <a:p>
            <a:r>
              <a:rPr lang="zh-CN" altLang="en-US"/>
              <a:t>移动手机号 18756500265 ，18555918746 15665541872</a:t>
            </a:r>
            <a:endParaRPr lang="zh-CN" altLang="en-US"/>
          </a:p>
          <a:p>
            <a:r>
              <a:rPr lang="zh-CN" altLang="en-US"/>
              <a:t>邮箱 zhangsan@163.com  ，lisi@qq.com</a:t>
            </a:r>
            <a:endParaRPr lang="zh-CN" altLang="en-US"/>
          </a:p>
          <a:p>
            <a:r>
              <a:rPr lang="zh-CN" altLang="en-US"/>
              <a:t>银行卡 6216610200016587010 ， 6221882600114166800</a:t>
            </a:r>
            <a:endParaRPr lang="zh-CN" altLang="en-US"/>
          </a:p>
          <a:p>
            <a:r>
              <a:rPr lang="zh-CN" altLang="en-US"/>
              <a:t>财务报表</a:t>
            </a:r>
            <a:endParaRPr lang="zh-CN" altLang="en-US"/>
          </a:p>
          <a:p>
            <a:r>
              <a:rPr lang="zh-CN" altLang="en-US"/>
              <a:t>内部数据</a:t>
            </a:r>
            <a:endParaRPr lang="zh-CN" altLang="en-US"/>
          </a:p>
          <a:p>
            <a:r>
              <a:rPr lang="zh-CN" altLang="en-US"/>
              <a:t>内部资料</a:t>
            </a:r>
            <a:endParaRPr lang="zh-CN" altLang="en-US"/>
          </a:p>
          <a:p>
            <a:r>
              <a:rPr lang="zh-CN" altLang="en-US"/>
              <a:t>保密</a:t>
            </a:r>
            <a:endParaRPr lang="zh-CN" altLang="en-US"/>
          </a:p>
          <a:p>
            <a:r>
              <a:rPr lang="zh-CN" altLang="en-US"/>
              <a:t>秘密</a:t>
            </a:r>
            <a:endParaRPr lang="zh-CN" altLang="en-US"/>
          </a:p>
          <a:p>
            <a:r>
              <a:rPr lang="zh-CN" altLang="en-US"/>
              <a:t>机密</a:t>
            </a:r>
            <a:endParaRPr lang="zh-CN" altLang="en-US"/>
          </a:p>
          <a:p>
            <a:r>
              <a:rPr lang="zh-CN" altLang="en-US"/>
              <a:t>密码口令</a:t>
            </a:r>
            <a:endParaRPr lang="zh-CN" altLang="en-US"/>
          </a:p>
          <a:p>
            <a:r>
              <a:rPr lang="zh-CN" altLang="en-US"/>
              <a:t>超级用户</a:t>
            </a:r>
            <a:endParaRPr lang="zh-CN" altLang="en-US"/>
          </a:p>
          <a:p>
            <a:r>
              <a:rPr lang="zh-CN" altLang="en-US"/>
              <a:t>家庭地址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r>
              <a:rPr lang="en-US" altLang="zh-CN"/>
              <a:t>Page</a:t>
            </a:r>
            <a:fld id="{C1DE30F3-FEDB-45E8-8624-77D0190E7D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E5723AFD-AD21-4698-A9BF-5E9232D41FC9}" type="slidenum">
              <a:rPr lang="en-US" altLang="zh-CN"/>
            </a:fld>
            <a:endParaRPr lang="en-US" altLang="zh-CN"/>
          </a:p>
        </p:txBody>
      </p:sp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BFD for VRRP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VRRP</a:t>
            </a:r>
            <a:r>
              <a:rPr lang="zh-CN" altLang="en-US" sz="2000" dirty="0"/>
              <a:t>设定发送心跳报文的时间间隔为</a:t>
            </a:r>
            <a:r>
              <a:rPr lang="en-US" altLang="zh-CN" sz="2000" dirty="0"/>
              <a:t>1</a:t>
            </a:r>
            <a:r>
              <a:rPr lang="zh-CN" altLang="en-US" sz="2000" dirty="0"/>
              <a:t>秒钟，宣告邻居</a:t>
            </a:r>
            <a:r>
              <a:rPr lang="en-US" altLang="zh-CN" sz="2000" dirty="0"/>
              <a:t>Down</a:t>
            </a:r>
            <a:r>
              <a:rPr lang="zh-CN" altLang="en-US" sz="2000" dirty="0"/>
              <a:t>的时</a:t>
            </a:r>
            <a:r>
              <a:rPr lang="zh-CN" altLang="en-US" sz="2000" dirty="0" smtClean="0"/>
              <a:t>间是心</a:t>
            </a:r>
            <a:r>
              <a:rPr lang="zh-CN" altLang="en-US" sz="2000" dirty="0"/>
              <a:t>跳报文间隔的</a:t>
            </a:r>
            <a:r>
              <a:rPr lang="en-US" altLang="zh-CN" sz="2000" dirty="0"/>
              <a:t>3</a:t>
            </a:r>
            <a:r>
              <a:rPr lang="zh-CN" altLang="en-US" sz="2000" dirty="0"/>
              <a:t>倍。设备能感知到邻居故障的时间最小也是秒级。</a:t>
            </a:r>
            <a:r>
              <a:rPr lang="en-US" altLang="zh-CN" sz="2000" dirty="0"/>
              <a:t>VRRP</a:t>
            </a:r>
            <a:r>
              <a:rPr lang="zh-CN" altLang="en-US" sz="2000" dirty="0"/>
              <a:t>通过监视</a:t>
            </a:r>
            <a:r>
              <a:rPr lang="en-US" altLang="zh-CN" sz="2000" dirty="0"/>
              <a:t>BFD</a:t>
            </a:r>
            <a:r>
              <a:rPr lang="zh-CN" altLang="en-US" sz="2000" dirty="0"/>
              <a:t>会话状态实现主备快速切换，切换时间控制在</a:t>
            </a:r>
            <a:r>
              <a:rPr lang="en-US" altLang="zh-CN" sz="2000" dirty="0"/>
              <a:t>50</a:t>
            </a:r>
            <a:r>
              <a:rPr lang="zh-CN" altLang="en-US" sz="2000" dirty="0"/>
              <a:t>毫秒以内。 </a:t>
            </a:r>
            <a:endParaRPr lang="zh-CN" altLang="en-US" sz="2000" dirty="0"/>
          </a:p>
        </p:txBody>
      </p:sp>
      <p:pic>
        <p:nvPicPr>
          <p:cNvPr id="160666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47950" y="3281363"/>
            <a:ext cx="2943225" cy="239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44C8AC34-16A5-49F7-9B21-2EBB607489C6}" type="slidenum">
              <a:rPr lang="en-US" altLang="zh-CN"/>
            </a:fld>
            <a:endParaRPr lang="en-US" altLang="zh-CN"/>
          </a:p>
        </p:txBody>
      </p:sp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BFD for LSP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/>
              <a:t>BFD</a:t>
            </a:r>
            <a:r>
              <a:rPr lang="zh-CN" altLang="en-US" sz="2000"/>
              <a:t>可以用来检测</a:t>
            </a:r>
            <a:r>
              <a:rPr lang="en-US" altLang="zh-CN" sz="2000"/>
              <a:t>MPLS LSP</a:t>
            </a:r>
            <a:r>
              <a:rPr lang="zh-CN" altLang="en-US" sz="2000"/>
              <a:t>转发路径上数据平面的故障。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检测</a:t>
            </a:r>
            <a:r>
              <a:rPr lang="en-US" altLang="zh-CN" sz="2000"/>
              <a:t>MPLS LSP</a:t>
            </a:r>
            <a:r>
              <a:rPr lang="zh-CN" altLang="en-US" sz="2000"/>
              <a:t>的连通性时，</a:t>
            </a:r>
            <a:r>
              <a:rPr lang="en-US" altLang="zh-CN" sz="2000"/>
              <a:t>BFD</a:t>
            </a:r>
            <a:r>
              <a:rPr lang="zh-CN" altLang="en-US" sz="2000"/>
              <a:t>会话协商有两种方式：</a:t>
            </a:r>
            <a:endParaRPr lang="zh-CN" altLang="en-US" sz="2000"/>
          </a:p>
          <a:p>
            <a:pPr lvl="1">
              <a:lnSpc>
                <a:spcPct val="120000"/>
              </a:lnSpc>
            </a:pPr>
            <a:r>
              <a:rPr lang="zh-CN" altLang="en-US" sz="1800"/>
              <a:t>静态配置</a:t>
            </a:r>
            <a:r>
              <a:rPr lang="en-US" altLang="zh-CN" sz="1800"/>
              <a:t>BFD</a:t>
            </a:r>
            <a:r>
              <a:rPr lang="zh-CN" altLang="en-US" sz="1800"/>
              <a:t>：通过手工配置</a:t>
            </a:r>
            <a:r>
              <a:rPr lang="en-US" altLang="zh-CN" sz="1800"/>
              <a:t>BFD</a:t>
            </a:r>
            <a:r>
              <a:rPr lang="zh-CN" altLang="en-US" sz="1800"/>
              <a:t>的本地标识符和远端标识符，由</a:t>
            </a:r>
            <a:r>
              <a:rPr lang="en-US" altLang="zh-CN" sz="1800"/>
              <a:t>BFD</a:t>
            </a:r>
            <a:r>
              <a:rPr lang="zh-CN" altLang="en-US" sz="1800"/>
              <a:t>本身的协商机制建立会话。</a:t>
            </a:r>
            <a:endParaRPr lang="zh-CN" altLang="en-US" sz="1800"/>
          </a:p>
          <a:p>
            <a:pPr lvl="1">
              <a:lnSpc>
                <a:spcPct val="120000"/>
              </a:lnSpc>
            </a:pPr>
            <a:r>
              <a:rPr lang="zh-CN" altLang="en-US" sz="1800"/>
              <a:t>动态创建</a:t>
            </a:r>
            <a:r>
              <a:rPr lang="en-US" altLang="zh-CN" sz="1800"/>
              <a:t>BFD</a:t>
            </a:r>
            <a:r>
              <a:rPr lang="zh-CN" altLang="en-US" sz="1800"/>
              <a:t>会话：通过在</a:t>
            </a:r>
            <a:r>
              <a:rPr lang="en-US" altLang="zh-CN" sz="1800"/>
              <a:t>LSP Ping</a:t>
            </a:r>
            <a:r>
              <a:rPr lang="zh-CN" altLang="en-US" sz="1800"/>
              <a:t>报文中携带</a:t>
            </a:r>
            <a:r>
              <a:rPr lang="en-US" altLang="zh-CN" sz="1800"/>
              <a:t>BFD Discriminator TLV</a:t>
            </a:r>
            <a:r>
              <a:rPr lang="zh-CN" altLang="en-US" sz="1800"/>
              <a:t>进行会话协商。</a:t>
            </a:r>
            <a:endParaRPr lang="zh-CN" altLang="en-US" sz="1800"/>
          </a:p>
          <a:p>
            <a:pPr>
              <a:lnSpc>
                <a:spcPct val="120000"/>
              </a:lnSpc>
            </a:pPr>
            <a:r>
              <a:rPr lang="en-US" altLang="zh-CN" sz="2000"/>
              <a:t>BFD</a:t>
            </a:r>
            <a:r>
              <a:rPr lang="zh-CN" altLang="en-US" sz="2000"/>
              <a:t>使用异步模式检测</a:t>
            </a:r>
            <a:r>
              <a:rPr lang="en-US" altLang="zh-CN" sz="2000"/>
              <a:t>LSP</a:t>
            </a:r>
            <a:r>
              <a:rPr lang="zh-CN" altLang="en-US" sz="2000"/>
              <a:t>的连通性，即</a:t>
            </a:r>
            <a:r>
              <a:rPr lang="en-US" altLang="zh-CN" sz="2000"/>
              <a:t>Ingress</a:t>
            </a:r>
            <a:r>
              <a:rPr lang="zh-CN" altLang="en-US" sz="2000"/>
              <a:t>和</a:t>
            </a:r>
            <a:r>
              <a:rPr lang="en-US" altLang="zh-CN" sz="2000"/>
              <a:t>Egress</a:t>
            </a:r>
            <a:r>
              <a:rPr lang="zh-CN" altLang="en-US" sz="2000"/>
              <a:t>之间相互周期性地发送</a:t>
            </a:r>
            <a:r>
              <a:rPr lang="en-US" altLang="zh-CN" sz="2000"/>
              <a:t>BFD</a:t>
            </a:r>
            <a:r>
              <a:rPr lang="zh-CN" altLang="en-US" sz="2000"/>
              <a:t>报文。如果任何一端在检测时间内没有收到对端发来的</a:t>
            </a:r>
            <a:r>
              <a:rPr lang="en-US" altLang="zh-CN" sz="2000"/>
              <a:t>BFD</a:t>
            </a:r>
            <a:r>
              <a:rPr lang="zh-CN" altLang="en-US" sz="2000"/>
              <a:t>报文，就认为</a:t>
            </a:r>
            <a:r>
              <a:rPr lang="en-US" altLang="zh-CN" sz="2000"/>
              <a:t>LSP</a:t>
            </a:r>
            <a:r>
              <a:rPr lang="zh-CN" altLang="en-US" sz="2000"/>
              <a:t>状态为</a:t>
            </a:r>
            <a:r>
              <a:rPr lang="en-US" altLang="zh-CN" sz="2000"/>
              <a:t>Down</a:t>
            </a:r>
            <a:r>
              <a:rPr lang="zh-CN" altLang="en-US" sz="2000"/>
              <a:t>，并向</a:t>
            </a:r>
            <a:r>
              <a:rPr lang="en-US" altLang="zh-CN" sz="2000"/>
              <a:t>LSPM</a:t>
            </a:r>
            <a:r>
              <a:rPr lang="zh-CN" altLang="en-US" sz="2000"/>
              <a:t>上报</a:t>
            </a:r>
            <a:r>
              <a:rPr lang="en-US" altLang="zh-CN" sz="2000"/>
              <a:t>LSP Down</a:t>
            </a:r>
            <a:r>
              <a:rPr lang="zh-CN" altLang="en-US" sz="2000"/>
              <a:t>消息。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4C62BCE5-0F08-43C4-9B6C-8AF66F69F326}" type="slidenum">
              <a:rPr lang="en-US" altLang="zh-CN"/>
            </a:fld>
            <a:endParaRPr lang="en-US" altLang="zh-CN"/>
          </a:p>
        </p:txBody>
      </p:sp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BFD for LSP</a:t>
            </a:r>
            <a:r>
              <a:rPr lang="zh-CN" altLang="en-US"/>
              <a:t>技术（续）</a:t>
            </a:r>
            <a:endParaRPr lang="zh-CN" altLang="en-US"/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/>
              <a:t>BFD</a:t>
            </a:r>
            <a:r>
              <a:rPr lang="zh-CN" altLang="en-US" sz="2000"/>
              <a:t>支持检测的</a:t>
            </a:r>
            <a:r>
              <a:rPr lang="en-US" altLang="zh-CN" sz="2000"/>
              <a:t>LSP</a:t>
            </a:r>
            <a:r>
              <a:rPr lang="zh-CN" altLang="en-US" sz="2000"/>
              <a:t>类型有：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静态</a:t>
            </a:r>
            <a:r>
              <a:rPr lang="en-US" altLang="zh-CN" sz="2000"/>
              <a:t>BFD for</a:t>
            </a:r>
            <a:r>
              <a:rPr lang="zh-CN" altLang="en-US" sz="2000"/>
              <a:t>静态</a:t>
            </a:r>
            <a:r>
              <a:rPr lang="en-US" altLang="zh-CN" sz="2000"/>
              <a:t>LSP</a:t>
            </a:r>
            <a:endParaRPr lang="en-US" altLang="zh-CN" sz="2000"/>
          </a:p>
          <a:p>
            <a:pPr>
              <a:lnSpc>
                <a:spcPct val="120000"/>
              </a:lnSpc>
            </a:pPr>
            <a:r>
              <a:rPr lang="zh-CN" altLang="en-US" sz="2000"/>
              <a:t>静态</a:t>
            </a:r>
            <a:r>
              <a:rPr lang="en-US" altLang="zh-CN" sz="2000"/>
              <a:t>BFD for LDP LSP</a:t>
            </a:r>
            <a:endParaRPr lang="en-US" altLang="zh-CN" sz="2000"/>
          </a:p>
          <a:p>
            <a:pPr>
              <a:lnSpc>
                <a:spcPct val="120000"/>
              </a:lnSpc>
            </a:pPr>
            <a:r>
              <a:rPr lang="zh-CN" altLang="en-US" sz="2000"/>
              <a:t>动态</a:t>
            </a:r>
            <a:r>
              <a:rPr lang="en-US" altLang="zh-CN" sz="2000"/>
              <a:t>BFD for LDP LSP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AC7B51A9-4990-45E9-B01A-F1B5BA578D77}" type="slidenum">
              <a:rPr lang="en-US" altLang="zh-CN"/>
            </a:fld>
            <a:endParaRPr lang="en-US" altLang="zh-CN"/>
          </a:p>
        </p:txBody>
      </p:sp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BFD for PST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当</a:t>
            </a:r>
            <a:r>
              <a:rPr lang="en-US" altLang="zh-CN" sz="2000" dirty="0"/>
              <a:t>BFD</a:t>
            </a:r>
            <a:r>
              <a:rPr lang="zh-CN" altLang="en-US" sz="2000" dirty="0"/>
              <a:t>检测到故障时，修改端口状态表</a:t>
            </a:r>
            <a:r>
              <a:rPr lang="en-US" altLang="zh-CN" sz="2000" dirty="0"/>
              <a:t>PST</a:t>
            </a:r>
            <a:r>
              <a:rPr lang="zh-CN" altLang="en-US" sz="2000" dirty="0"/>
              <a:t>（</a:t>
            </a:r>
            <a:r>
              <a:rPr lang="en-US" altLang="zh-CN" sz="2000" dirty="0"/>
              <a:t>Port State Table</a:t>
            </a:r>
            <a:r>
              <a:rPr lang="zh-CN" altLang="en-US" sz="2000" dirty="0"/>
              <a:t>）中的接口状态，从而触发快速重路由。</a:t>
            </a:r>
            <a:r>
              <a:rPr lang="en-US" altLang="zh-CN" sz="2000" dirty="0"/>
              <a:t>BFD</a:t>
            </a:r>
            <a:r>
              <a:rPr lang="zh-CN" altLang="en-US" sz="2000" dirty="0"/>
              <a:t>会话修改端口状态表功能只能用于绑定接口的</a:t>
            </a:r>
            <a:r>
              <a:rPr lang="en-US" altLang="zh-CN" sz="2000" dirty="0"/>
              <a:t>BFD</a:t>
            </a:r>
            <a:r>
              <a:rPr lang="zh-CN" altLang="en-US" sz="2000" dirty="0"/>
              <a:t>单跳会话。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BFD for PST</a:t>
            </a:r>
            <a:r>
              <a:rPr lang="zh-CN" altLang="en-US" sz="2000" dirty="0"/>
              <a:t>在很多类型的</a:t>
            </a:r>
            <a:r>
              <a:rPr lang="en-US" altLang="zh-CN" sz="2000" dirty="0"/>
              <a:t>FRR</a:t>
            </a:r>
            <a:r>
              <a:rPr lang="zh-CN" altLang="en-US" sz="2000" dirty="0"/>
              <a:t>（快速重路由）中使用广泛。在绑定接口的</a:t>
            </a:r>
            <a:r>
              <a:rPr lang="en-US" altLang="zh-CN" sz="2000" dirty="0"/>
              <a:t>BFD</a:t>
            </a:r>
            <a:r>
              <a:rPr lang="zh-CN" altLang="en-US" sz="2000" dirty="0"/>
              <a:t>会话中使用</a:t>
            </a:r>
            <a:r>
              <a:rPr lang="en-US" altLang="zh-CN" sz="2000" dirty="0"/>
              <a:t>BFD for PST</a:t>
            </a:r>
            <a:r>
              <a:rPr lang="zh-CN" altLang="en-US" sz="2000" dirty="0"/>
              <a:t>，会将该</a:t>
            </a:r>
            <a:r>
              <a:rPr lang="en-US" altLang="zh-CN" sz="2000" dirty="0"/>
              <a:t>BFD</a:t>
            </a:r>
            <a:r>
              <a:rPr lang="zh-CN" altLang="en-US" sz="2000" dirty="0"/>
              <a:t>会话与这个接口的</a:t>
            </a:r>
            <a:r>
              <a:rPr lang="en-US" altLang="zh-CN" sz="2000" dirty="0"/>
              <a:t>PST</a:t>
            </a:r>
            <a:r>
              <a:rPr lang="zh-CN" altLang="en-US" sz="2000" dirty="0"/>
              <a:t>表联动。在</a:t>
            </a:r>
            <a:r>
              <a:rPr lang="en-US" altLang="zh-CN" sz="2000" dirty="0"/>
              <a:t>BFD</a:t>
            </a:r>
            <a:r>
              <a:rPr lang="zh-CN" altLang="en-US" sz="2000" dirty="0"/>
              <a:t>会话检</a:t>
            </a:r>
            <a:r>
              <a:rPr lang="zh-CN" altLang="en-US" sz="2000" dirty="0" smtClean="0"/>
              <a:t>测到链</a:t>
            </a:r>
            <a:r>
              <a:rPr lang="zh-CN" altLang="en-US" sz="2000" dirty="0"/>
              <a:t>路</a:t>
            </a:r>
            <a:r>
              <a:rPr lang="en-US" altLang="zh-CN" sz="2000" dirty="0"/>
              <a:t>Down</a:t>
            </a:r>
            <a:r>
              <a:rPr lang="zh-CN" altLang="en-US" sz="2000" dirty="0"/>
              <a:t>后，将该接口的</a:t>
            </a:r>
            <a:r>
              <a:rPr lang="en-US" altLang="zh-CN" sz="2000" dirty="0"/>
              <a:t>PST</a:t>
            </a:r>
            <a:r>
              <a:rPr lang="zh-CN" altLang="en-US" sz="2000" dirty="0"/>
              <a:t>表对应比特位置</a:t>
            </a:r>
            <a:r>
              <a:rPr lang="en-US" altLang="zh-CN" sz="2000" dirty="0"/>
              <a:t>Down</a:t>
            </a:r>
            <a:r>
              <a:rPr lang="zh-CN" altLang="en-US" sz="2000" dirty="0"/>
              <a:t>，从而立即进行</a:t>
            </a:r>
            <a:r>
              <a:rPr lang="en-US" altLang="zh-CN" sz="2000" dirty="0"/>
              <a:t>FRR</a:t>
            </a:r>
            <a:r>
              <a:rPr lang="zh-CN" altLang="en-US" sz="2000" dirty="0"/>
              <a:t>切换。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8422713F-887C-495A-BBE1-17A029F5D344}" type="slidenum">
              <a:rPr lang="en-US" altLang="zh-CN"/>
            </a:fld>
            <a:endParaRPr lang="en-US" altLang="zh-CN"/>
          </a:p>
        </p:txBody>
      </p:sp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en-US" altLang="zh-CN"/>
              <a:t>BFD for PIS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/>
              <a:t>BFD for PIS</a:t>
            </a:r>
            <a:r>
              <a:rPr lang="zh-CN" altLang="en-US" sz="2000"/>
              <a:t>（</a:t>
            </a:r>
            <a:r>
              <a:rPr lang="en-US" altLang="zh-CN" sz="2000"/>
              <a:t>Process interface status</a:t>
            </a:r>
            <a:r>
              <a:rPr lang="zh-CN" altLang="en-US" sz="2000"/>
              <a:t>）提供一种简单的机制，使得</a:t>
            </a:r>
            <a:r>
              <a:rPr lang="en-US" altLang="zh-CN" sz="2000"/>
              <a:t>BFD</a:t>
            </a:r>
            <a:r>
              <a:rPr lang="zh-CN" altLang="en-US" sz="2000"/>
              <a:t>检测行为可以关联接口状态，提高了接口感应链路故障的灵敏度，减少了非直连链路故障导致的问题。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/>
              <a:t>BFD</a:t>
            </a:r>
            <a:r>
              <a:rPr lang="zh-CN" altLang="en-US" sz="2000"/>
              <a:t>的</a:t>
            </a:r>
            <a:r>
              <a:rPr lang="en-US" altLang="zh-CN" sz="2000"/>
              <a:t>PIS</a:t>
            </a:r>
            <a:r>
              <a:rPr lang="zh-CN" altLang="en-US" sz="2000"/>
              <a:t>机制，对检测到链路故障的</a:t>
            </a:r>
            <a:r>
              <a:rPr lang="en-US" altLang="zh-CN" sz="2000"/>
              <a:t>BFD</a:t>
            </a:r>
            <a:r>
              <a:rPr lang="zh-CN" altLang="en-US" sz="2000"/>
              <a:t>会话，会立即上报</a:t>
            </a:r>
            <a:r>
              <a:rPr lang="en-US" altLang="zh-CN" sz="2000"/>
              <a:t>Down</a:t>
            </a:r>
            <a:r>
              <a:rPr lang="zh-CN" altLang="en-US" sz="2000"/>
              <a:t>消息到相应接口，使得接口进入一种特殊的</a:t>
            </a:r>
            <a:r>
              <a:rPr lang="en-US" altLang="zh-CN" sz="2000"/>
              <a:t>Down</a:t>
            </a:r>
            <a:r>
              <a:rPr lang="zh-CN" altLang="en-US" sz="2000"/>
              <a:t>状态：</a:t>
            </a:r>
            <a:r>
              <a:rPr lang="en-US" altLang="zh-CN" sz="2000"/>
              <a:t>BFD Down</a:t>
            </a:r>
            <a:r>
              <a:rPr lang="zh-CN" altLang="en-US" sz="2000"/>
              <a:t>状态，该状态等效于链路协议</a:t>
            </a:r>
            <a:r>
              <a:rPr lang="en-US" altLang="zh-CN" sz="2000"/>
              <a:t>Down</a:t>
            </a:r>
            <a:r>
              <a:rPr lang="zh-CN" altLang="en-US" sz="2000"/>
              <a:t>状态，在该状态下只有</a:t>
            </a:r>
            <a:r>
              <a:rPr lang="en-US" altLang="zh-CN" sz="2000"/>
              <a:t>BFD</a:t>
            </a:r>
            <a:r>
              <a:rPr lang="zh-CN" altLang="en-US" sz="2000"/>
              <a:t>的报文可以正常处理，从而使接口也可以快速感知链路故障。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对于每个要配置接口联动的</a:t>
            </a:r>
            <a:r>
              <a:rPr lang="en-US" altLang="zh-CN" sz="2000"/>
              <a:t>BFD</a:t>
            </a:r>
            <a:r>
              <a:rPr lang="zh-CN" altLang="en-US" sz="2000"/>
              <a:t>会话，配置为组播检测并指定接口方式，从而避开对接口</a:t>
            </a:r>
            <a:r>
              <a:rPr lang="en-US" altLang="zh-CN" sz="2000"/>
              <a:t>IP</a:t>
            </a:r>
            <a:r>
              <a:rPr lang="zh-CN" altLang="en-US" sz="2000"/>
              <a:t>属性的依赖性。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8FD9EBF0-B7DB-4B05-AA5E-E02CFF77CD8A}" type="slidenum">
              <a:rPr lang="en-US" altLang="zh-CN"/>
            </a:fld>
            <a:endParaRPr lang="en-US" altLang="zh-CN"/>
          </a:p>
        </p:txBody>
      </p:sp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zh-CN" altLang="en-US"/>
              <a:t>组播</a:t>
            </a:r>
            <a:r>
              <a:rPr lang="en-US" altLang="zh-CN"/>
              <a:t>BFD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组播</a:t>
            </a:r>
            <a:r>
              <a:rPr lang="en-US" altLang="zh-CN" sz="2000" dirty="0"/>
              <a:t>BFD</a:t>
            </a:r>
            <a:r>
              <a:rPr lang="zh-CN" altLang="en-US" sz="2000" dirty="0"/>
              <a:t>用于检测无</a:t>
            </a:r>
            <a:r>
              <a:rPr lang="en-US" altLang="zh-CN" sz="2000" dirty="0"/>
              <a:t>IP</a:t>
            </a:r>
            <a:r>
              <a:rPr lang="zh-CN" altLang="en-US" sz="2000" dirty="0"/>
              <a:t>地址等三层属性的接口之间的链路连通性，达到链路故障快速检测。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通</a:t>
            </a:r>
            <a:r>
              <a:rPr lang="zh-CN" altLang="en-US" sz="2000" dirty="0"/>
              <a:t>过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组播发送检</a:t>
            </a:r>
            <a:r>
              <a:rPr lang="zh-CN" altLang="en-US" sz="2000" dirty="0"/>
              <a:t>测报文，在所需检测链路之间的设</a:t>
            </a:r>
            <a:r>
              <a:rPr lang="zh-CN" altLang="en-US" sz="2000" dirty="0" smtClean="0"/>
              <a:t>备上</a:t>
            </a:r>
            <a:r>
              <a:rPr lang="zh-CN" altLang="en-US" sz="2000" dirty="0"/>
              <a:t>配置组播检测。本端发送组播报文，如果链路连通，则对端接口也可以收到这个组播报文，上送对端</a:t>
            </a:r>
            <a:r>
              <a:rPr lang="en-US" altLang="zh-CN" sz="2000" dirty="0"/>
              <a:t>BFD</a:t>
            </a:r>
            <a:r>
              <a:rPr lang="zh-CN" altLang="en-US" sz="2000" dirty="0"/>
              <a:t>应用，感知链路正常。对于二层</a:t>
            </a:r>
            <a:r>
              <a:rPr lang="en-US" altLang="zh-CN" sz="2000" dirty="0"/>
              <a:t>Trunk</a:t>
            </a:r>
            <a:r>
              <a:rPr lang="zh-CN" altLang="en-US" sz="2000" dirty="0"/>
              <a:t>链路，由于发送的是组播报文，</a:t>
            </a:r>
            <a:r>
              <a:rPr lang="en-US" altLang="zh-CN" sz="2000" dirty="0"/>
              <a:t>IP</a:t>
            </a:r>
            <a:r>
              <a:rPr lang="zh-CN" altLang="en-US" sz="2000" dirty="0"/>
              <a:t>层转发不需要三层属性，直接下发链路层发送，快速检测链路的连通性。这里的</a:t>
            </a:r>
            <a:r>
              <a:rPr lang="en-US" altLang="zh-CN" sz="2000" dirty="0"/>
              <a:t>IP</a:t>
            </a:r>
            <a:r>
              <a:rPr lang="zh-CN" altLang="en-US" sz="2000" dirty="0"/>
              <a:t>是</a:t>
            </a:r>
            <a:r>
              <a:rPr lang="en-US" altLang="zh-CN" sz="2000" dirty="0"/>
              <a:t>BFD</a:t>
            </a:r>
            <a:r>
              <a:rPr lang="zh-CN" altLang="en-US" sz="2000" dirty="0"/>
              <a:t>模块配置的公认的组播地址</a:t>
            </a:r>
            <a:r>
              <a:rPr lang="en-US" altLang="zh-CN" sz="2000" dirty="0"/>
              <a:t>Default-IP</a:t>
            </a:r>
            <a:r>
              <a:rPr lang="zh-CN" altLang="en-US" sz="2000" dirty="0"/>
              <a:t>，任何收到此</a:t>
            </a:r>
            <a:r>
              <a:rPr lang="en-US" altLang="zh-CN" sz="2000" dirty="0"/>
              <a:t>IP</a:t>
            </a:r>
            <a:r>
              <a:rPr lang="zh-CN" altLang="en-US" sz="2000" dirty="0"/>
              <a:t>的接口都将此报文上送</a:t>
            </a:r>
            <a:r>
              <a:rPr lang="en-US" altLang="zh-CN" sz="2000" dirty="0"/>
              <a:t>BFD</a:t>
            </a:r>
            <a:r>
              <a:rPr lang="zh-CN" altLang="en-US" sz="2000" dirty="0"/>
              <a:t>应用，完成</a:t>
            </a:r>
            <a:r>
              <a:rPr lang="en-US" altLang="zh-CN" sz="2000" dirty="0"/>
              <a:t>IP</a:t>
            </a:r>
            <a:r>
              <a:rPr lang="zh-CN" altLang="en-US" sz="2000" dirty="0"/>
              <a:t>转发。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47700D09-0507-4D3F-B13D-1F767FB02204}" type="slidenum">
              <a:rPr lang="en-US" altLang="zh-CN"/>
            </a:fld>
            <a:endParaRPr lang="en-US" altLang="zh-CN"/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/>
              <a:t>总  结</a:t>
            </a:r>
            <a:endParaRPr lang="zh-CN" altLang="en-US"/>
          </a:p>
        </p:txBody>
      </p:sp>
      <p:sp>
        <p:nvSpPr>
          <p:cNvPr id="14530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本课程主要介绍了一下内容：</a:t>
            </a:r>
            <a:endParaRPr lang="zh-CN" altLang="en-US"/>
          </a:p>
          <a:p>
            <a:r>
              <a:rPr lang="zh-CN" altLang="en-US"/>
              <a:t>故障检测的主要方法和分类</a:t>
            </a:r>
            <a:endParaRPr lang="zh-CN" altLang="en-US"/>
          </a:p>
          <a:p>
            <a:r>
              <a:rPr lang="en-US" altLang="zh-CN"/>
              <a:t>BFD</a:t>
            </a:r>
            <a:r>
              <a:rPr lang="zh-CN" altLang="en-US"/>
              <a:t>技术的基本原理和应用</a:t>
            </a:r>
            <a:endParaRPr lang="zh-CN" altLang="en-US"/>
          </a:p>
        </p:txBody>
      </p:sp>
      <p:pic>
        <p:nvPicPr>
          <p:cNvPr id="1453064" name="Picture 8" descr="总结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5325" y="477838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752" y="-161542"/>
            <a:ext cx="7632700" cy="871537"/>
          </a:xfrm>
        </p:spPr>
        <p:txBody>
          <a:bodyPr/>
          <a:lstStyle/>
          <a:p>
            <a:pPr eaLnBrk="1" hangingPunct="1">
              <a:tabLst>
                <a:tab pos="2514600" algn="l"/>
              </a:tabLst>
            </a:pPr>
            <a:r>
              <a:rPr lang="zh-CN" altLang="en-US" dirty="0" smtClean="0"/>
              <a:t>华为职业认证通过者权益</a:t>
            </a:r>
            <a:endParaRPr lang="zh-CN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71752" y="449614"/>
            <a:ext cx="8872248" cy="519482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1400" dirty="0" smtClean="0">
                <a:latin typeface="+mn-ea"/>
                <a:ea typeface="+mn-ea"/>
              </a:rPr>
              <a:t>通过</a:t>
            </a:r>
            <a:r>
              <a:rPr lang="zh-CN" altLang="en-US" sz="1400" b="1" dirty="0" smtClean="0">
                <a:latin typeface="+mn-ea"/>
                <a:ea typeface="+mn-ea"/>
              </a:rPr>
              <a:t>任一项</a:t>
            </a:r>
            <a:r>
              <a:rPr lang="zh-CN" altLang="en-US" sz="1400" dirty="0" smtClean="0">
                <a:latin typeface="+mn-ea"/>
                <a:ea typeface="+mn-ea"/>
              </a:rPr>
              <a:t>华为职业认证</a:t>
            </a:r>
            <a:r>
              <a:rPr lang="zh-CN" altLang="zh-CN" sz="1400" dirty="0" smtClean="0">
                <a:latin typeface="+mn-ea"/>
                <a:ea typeface="+mn-ea"/>
              </a:rPr>
              <a:t>，您</a:t>
            </a:r>
            <a:r>
              <a:rPr lang="zh-CN" altLang="en-US" sz="1400" dirty="0" smtClean="0">
                <a:latin typeface="+mn-ea"/>
                <a:ea typeface="+mn-ea"/>
              </a:rPr>
              <a:t>在华为在线学习网站</a:t>
            </a:r>
            <a:r>
              <a:rPr lang="en-US" altLang="zh-CN" sz="1400" dirty="0" smtClean="0">
                <a:latin typeface="+mn-ea"/>
                <a:ea typeface="+mn-ea"/>
              </a:rPr>
              <a:t>(learning.huawei.com</a:t>
            </a:r>
            <a:r>
              <a:rPr lang="zh-CN" altLang="en-US" sz="1400" dirty="0" smtClean="0">
                <a:latin typeface="+mn-ea"/>
                <a:ea typeface="+mn-ea"/>
              </a:rPr>
              <a:t>）</a:t>
            </a:r>
            <a:r>
              <a:rPr lang="zh-CN" altLang="zh-CN" sz="1400" dirty="0" smtClean="0">
                <a:latin typeface="+mn-ea"/>
                <a:ea typeface="+mn-ea"/>
              </a:rPr>
              <a:t>享有如下特权：</a:t>
            </a:r>
            <a:endParaRPr lang="zh-CN" altLang="zh-CN" sz="1400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b="1" dirty="0" smtClean="0">
                <a:latin typeface="+mn-ea"/>
                <a:ea typeface="+mn-ea"/>
              </a:rPr>
              <a:t>1</a:t>
            </a:r>
            <a:r>
              <a:rPr lang="zh-CN" altLang="en-US" sz="1400" b="1" dirty="0" smtClean="0">
                <a:latin typeface="+mn-ea"/>
                <a:ea typeface="+mn-ea"/>
              </a:rPr>
              <a:t>、华为</a:t>
            </a:r>
            <a:r>
              <a:rPr lang="en-US" altLang="zh-CN" sz="1400" b="1" dirty="0" smtClean="0">
                <a:latin typeface="+mn-ea"/>
                <a:ea typeface="+mn-ea"/>
              </a:rPr>
              <a:t>E-learning </a:t>
            </a:r>
            <a:r>
              <a:rPr lang="zh-CN" altLang="en-US" sz="1400" b="1" dirty="0" smtClean="0">
                <a:latin typeface="+mn-ea"/>
                <a:ea typeface="+mn-ea"/>
              </a:rPr>
              <a:t>课程学习</a:t>
            </a:r>
            <a:endParaRPr lang="zh-CN" altLang="zh-CN" sz="14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ea typeface="+mn-ea"/>
              </a:rPr>
              <a:t>内容</a:t>
            </a:r>
            <a:r>
              <a:rPr lang="zh-CN" altLang="en-US" sz="1400" dirty="0" smtClean="0">
                <a:latin typeface="+mn-ea"/>
                <a:ea typeface="+mn-ea"/>
              </a:rPr>
              <a:t>：</a:t>
            </a:r>
            <a:r>
              <a:rPr lang="zh-CN" altLang="en-US" sz="1400" b="1" dirty="0" smtClean="0">
                <a:latin typeface="+mn-ea"/>
                <a:ea typeface="+mn-ea"/>
              </a:rPr>
              <a:t>所有华为职业认证</a:t>
            </a:r>
            <a:r>
              <a:rPr lang="en-US" altLang="zh-CN" sz="1400" b="1" dirty="0" smtClean="0">
                <a:latin typeface="+mn-ea"/>
                <a:ea typeface="+mn-ea"/>
              </a:rPr>
              <a:t>E-Learning</a:t>
            </a:r>
            <a:r>
              <a:rPr lang="zh-CN" altLang="en-US" sz="1400" b="1" dirty="0" smtClean="0">
                <a:latin typeface="+mn-ea"/>
                <a:ea typeface="+mn-ea"/>
              </a:rPr>
              <a:t>课程</a:t>
            </a:r>
            <a:r>
              <a:rPr lang="zh-CN" altLang="en-US" sz="1400" dirty="0" smtClean="0">
                <a:latin typeface="+mn-ea"/>
                <a:ea typeface="+mn-ea"/>
              </a:rPr>
              <a:t>，</a:t>
            </a:r>
            <a:r>
              <a:rPr lang="zh-CN" altLang="zh-CN" sz="1400" dirty="0" smtClean="0">
                <a:latin typeface="+mn-ea"/>
                <a:ea typeface="+mn-ea"/>
              </a:rPr>
              <a:t>扩展您在其他技术领域的技术知识</a:t>
            </a:r>
            <a:endParaRPr lang="en-US" altLang="zh-CN" sz="14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ea typeface="+mn-ea"/>
              </a:rPr>
              <a:t>方式</a:t>
            </a:r>
            <a:r>
              <a:rPr lang="zh-CN" altLang="en-US" sz="1400" dirty="0" smtClean="0">
                <a:latin typeface="+mn-ea"/>
                <a:ea typeface="+mn-ea"/>
              </a:rPr>
              <a:t>：</a:t>
            </a:r>
            <a:r>
              <a:rPr lang="zh-CN" altLang="zh-CN" sz="1400" dirty="0" smtClean="0">
                <a:latin typeface="+mn-ea"/>
                <a:ea typeface="+mn-ea"/>
              </a:rPr>
              <a:t>请提交您的“华为账号”和注册账号的“</a:t>
            </a:r>
            <a:r>
              <a:rPr lang="en-US" altLang="zh-CN" sz="1400" dirty="0" smtClean="0">
                <a:latin typeface="+mn-ea"/>
                <a:ea typeface="+mn-ea"/>
              </a:rPr>
              <a:t>email</a:t>
            </a:r>
            <a:r>
              <a:rPr lang="zh-CN" altLang="en-US" sz="1400" dirty="0" smtClean="0">
                <a:latin typeface="+mn-ea"/>
                <a:ea typeface="+mn-ea"/>
              </a:rPr>
              <a:t>地址</a:t>
            </a:r>
            <a:r>
              <a:rPr lang="zh-CN" altLang="zh-CN" sz="1400" dirty="0" smtClean="0">
                <a:latin typeface="+mn-ea"/>
                <a:ea typeface="+mn-ea"/>
              </a:rPr>
              <a:t>”到</a:t>
            </a:r>
            <a:r>
              <a:rPr lang="zh-CN" altLang="zh-CN" sz="1400" i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en-US" altLang="zh-CN" sz="1400" i="1" u="sng" dirty="0" smtClean="0">
                <a:solidFill>
                  <a:srgbClr val="0000CC"/>
                </a:solidFill>
                <a:latin typeface="+mn-ea"/>
                <a:ea typeface="+mn-ea"/>
              </a:rPr>
              <a:t>Learning@huawei.com</a:t>
            </a:r>
            <a:r>
              <a:rPr lang="en-US" altLang="zh-CN" sz="1400" i="1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zh-CN" sz="1400" i="1" dirty="0" smtClean="0">
                <a:latin typeface="+mn-ea"/>
                <a:ea typeface="+mn-ea"/>
              </a:rPr>
              <a:t>申请权限。</a:t>
            </a:r>
            <a:endParaRPr lang="zh-CN" altLang="zh-CN" sz="1400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b="1" dirty="0" smtClean="0">
                <a:latin typeface="+mn-ea"/>
                <a:ea typeface="+mn-ea"/>
              </a:rPr>
              <a:t>2</a:t>
            </a:r>
            <a:r>
              <a:rPr lang="zh-CN" altLang="en-US" sz="1400" b="1" dirty="0" smtClean="0">
                <a:latin typeface="+mn-ea"/>
                <a:ea typeface="+mn-ea"/>
              </a:rPr>
              <a:t>、华为培训教材下载</a:t>
            </a:r>
            <a:endParaRPr lang="en-US" altLang="zh-CN" sz="1400" b="1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</a:rPr>
              <a:t>内容：华为职业认证培训教材</a:t>
            </a:r>
            <a:r>
              <a:rPr lang="en-US" altLang="zh-CN" sz="1400" b="1" dirty="0" smtClean="0">
                <a:latin typeface="+mn-ea"/>
              </a:rPr>
              <a:t>+</a:t>
            </a:r>
            <a:r>
              <a:rPr lang="zh-CN" altLang="en-US" sz="1400" b="1" dirty="0" smtClean="0">
                <a:latin typeface="+mn-ea"/>
              </a:rPr>
              <a:t>华为产品技术培训教材，</a:t>
            </a:r>
            <a:r>
              <a:rPr lang="zh-CN" altLang="en-US" sz="1400" dirty="0" smtClean="0">
                <a:latin typeface="+mn-ea"/>
              </a:rPr>
              <a:t>覆盖企业网络、存储、安全等多领域</a:t>
            </a:r>
            <a:endParaRPr lang="en-US" altLang="zh-CN" sz="1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</a:rPr>
              <a:t>方式</a:t>
            </a:r>
            <a:r>
              <a:rPr lang="zh-CN" altLang="en-US" sz="1400" dirty="0" smtClean="0">
                <a:latin typeface="+mn-ea"/>
              </a:rPr>
              <a:t>：登录华为在线学习网站，进入“华为培训</a:t>
            </a:r>
            <a:r>
              <a:rPr lang="en-US" altLang="zh-CN" sz="1400" dirty="0" smtClean="0">
                <a:latin typeface="+mn-ea"/>
              </a:rPr>
              <a:t>/</a:t>
            </a:r>
            <a:r>
              <a:rPr lang="zh-CN" altLang="en-US" sz="1400" dirty="0" smtClean="0">
                <a:latin typeface="+mn-ea"/>
              </a:rPr>
              <a:t>面授培训”，在具体课程页面即可下载教材。</a:t>
            </a:r>
            <a:endParaRPr lang="en-US" altLang="zh-CN" sz="1400" dirty="0" smtClean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b="1" dirty="0" smtClean="0">
                <a:latin typeface="+mn-ea"/>
                <a:ea typeface="+mn-ea"/>
              </a:rPr>
              <a:t>3</a:t>
            </a:r>
            <a:r>
              <a:rPr lang="zh-CN" altLang="en-US" sz="1400" b="1" dirty="0" smtClean="0">
                <a:latin typeface="+mn-ea"/>
                <a:ea typeface="+mn-ea"/>
              </a:rPr>
              <a:t>、华为在线公开课</a:t>
            </a:r>
            <a:r>
              <a:rPr lang="en-US" altLang="zh-CN" sz="1400" b="1" dirty="0" smtClean="0">
                <a:latin typeface="+mn-ea"/>
                <a:ea typeface="+mn-ea"/>
              </a:rPr>
              <a:t>(LVC)</a:t>
            </a:r>
            <a:r>
              <a:rPr lang="zh-CN" altLang="en-US" sz="1400" b="1" dirty="0" smtClean="0">
                <a:latin typeface="+mn-ea"/>
                <a:ea typeface="+mn-ea"/>
              </a:rPr>
              <a:t>优先参与</a:t>
            </a:r>
            <a:endParaRPr lang="en-US" altLang="zh-CN" sz="1400" b="1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</a:rPr>
              <a:t>内容</a:t>
            </a:r>
            <a:r>
              <a:rPr lang="zh-CN" altLang="en-US" sz="1400" dirty="0" smtClean="0">
                <a:latin typeface="+mn-ea"/>
              </a:rPr>
              <a:t>：企业网络、</a:t>
            </a:r>
            <a:r>
              <a:rPr lang="en-US" altLang="zh-CN" sz="1400" dirty="0" smtClean="0">
                <a:latin typeface="+mn-ea"/>
              </a:rPr>
              <a:t>UC&amp;C</a:t>
            </a:r>
            <a:r>
              <a:rPr lang="zh-CN" altLang="en-US" sz="1400" dirty="0" smtClean="0">
                <a:latin typeface="+mn-ea"/>
              </a:rPr>
              <a:t>、安全、存储等多领域的职业认证课程，华为讲师授课，开班人数有限</a:t>
            </a:r>
            <a:endParaRPr lang="en-US" altLang="zh-CN" sz="1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ea typeface="+mn-ea"/>
              </a:rPr>
              <a:t>方式</a:t>
            </a:r>
            <a:r>
              <a:rPr lang="zh-CN" altLang="en-US" sz="1400" dirty="0" smtClean="0">
                <a:latin typeface="+mn-ea"/>
                <a:ea typeface="+mn-ea"/>
              </a:rPr>
              <a:t>：开班计划及参与方式请详见</a:t>
            </a:r>
            <a:r>
              <a:rPr lang="en-US" altLang="zh-CN" sz="1400" i="1" u="sng" dirty="0" smtClean="0">
                <a:solidFill>
                  <a:srgbClr val="0000CC"/>
                </a:solidFill>
                <a:latin typeface="+mn-ea"/>
                <a:ea typeface="+mn-ea"/>
              </a:rPr>
              <a:t>http://support.huawei.com/ecommunity/bbs/10154479.html</a:t>
            </a:r>
            <a:endParaRPr lang="en-US" altLang="zh-CN" sz="1400" i="1" u="sng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+mn-ea"/>
                <a:ea typeface="+mn-ea"/>
              </a:rPr>
              <a:t>4</a:t>
            </a:r>
            <a:r>
              <a:rPr lang="zh-CN" altLang="en-US" sz="1400" b="1" dirty="0" smtClean="0">
                <a:latin typeface="+mn-ea"/>
                <a:ea typeface="+mn-ea"/>
              </a:rPr>
              <a:t>、</a:t>
            </a:r>
            <a:r>
              <a:rPr lang="zh-CN" altLang="zh-CN" sz="1400" b="1" dirty="0" smtClean="0">
                <a:latin typeface="+mn-ea"/>
                <a:ea typeface="+mn-ea"/>
              </a:rPr>
              <a:t>学习工具</a:t>
            </a:r>
            <a:r>
              <a:rPr lang="en-US" altLang="zh-CN" sz="1400" b="1" dirty="0" smtClean="0">
                <a:latin typeface="+mn-ea"/>
                <a:ea typeface="+mn-ea"/>
              </a:rPr>
              <a:t> </a:t>
            </a:r>
            <a:r>
              <a:rPr lang="en-US" altLang="zh-CN" sz="1400" b="1" dirty="0" err="1" smtClean="0">
                <a:latin typeface="+mn-ea"/>
                <a:ea typeface="+mn-ea"/>
              </a:rPr>
              <a:t>eNSP</a:t>
            </a:r>
            <a:endParaRPr lang="zh-CN" altLang="zh-CN" sz="14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0000CC"/>
                </a:solidFill>
                <a:latin typeface="+mn-ea"/>
                <a:ea typeface="+mn-ea"/>
              </a:rPr>
              <a:t>eNSP</a:t>
            </a:r>
            <a:r>
              <a:rPr lang="en-US" altLang="zh-CN" sz="1400" dirty="0" smtClean="0">
                <a:solidFill>
                  <a:srgbClr val="0000CC"/>
                </a:solidFill>
                <a:latin typeface="+mn-ea"/>
                <a:ea typeface="+mn-ea"/>
              </a:rPr>
              <a:t> (Enterprise Network Simulation Platform), </a:t>
            </a:r>
            <a:r>
              <a:rPr lang="zh-CN" altLang="zh-CN" sz="1400" dirty="0" smtClean="0">
                <a:latin typeface="+mn-ea"/>
                <a:ea typeface="+mn-ea"/>
              </a:rPr>
              <a:t>是由华为提供的免费的、可扩展的、图形化网络仿真工具平台。主要对企业网路由器、交换机进行硬件模拟，完美呈现真实设备实景，支持大型网络模拟，让大家在没有真实设备的情况下也能够实验测试。</a:t>
            </a:r>
            <a:endParaRPr lang="en-US" altLang="zh-CN" sz="14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400" dirty="0" smtClean="0">
                <a:latin typeface="+mn-ea"/>
              </a:rPr>
              <a:t>另外</a:t>
            </a:r>
            <a:r>
              <a:rPr lang="en-US" altLang="zh-CN" sz="1400" dirty="0" smtClean="0">
                <a:latin typeface="+mn-ea"/>
              </a:rPr>
              <a:t>, </a:t>
            </a:r>
            <a:r>
              <a:rPr lang="zh-CN" altLang="zh-CN" sz="1400" dirty="0" smtClean="0">
                <a:latin typeface="+mn-ea"/>
              </a:rPr>
              <a:t>华为建立了知识分享平台 </a:t>
            </a:r>
            <a:r>
              <a:rPr lang="zh-CN" altLang="en-US" sz="1400" u="sng" dirty="0" smtClean="0">
                <a:solidFill>
                  <a:srgbClr val="0000CC"/>
                </a:solidFill>
                <a:latin typeface="+mn-ea"/>
              </a:rPr>
              <a:t>华为认证论坛</a:t>
            </a:r>
            <a:r>
              <a:rPr lang="zh-CN" altLang="zh-CN" sz="1400" dirty="0" smtClean="0">
                <a:latin typeface="+mn-ea"/>
              </a:rPr>
              <a:t>。您可以在线与华为技术专家交流技术，与其他考生分享考试经验，</a:t>
            </a:r>
            <a:r>
              <a:rPr lang="zh-CN" altLang="en-US" sz="1400" dirty="0" smtClean="0">
                <a:latin typeface="+mn-ea"/>
              </a:rPr>
              <a:t>一起</a:t>
            </a:r>
            <a:r>
              <a:rPr lang="zh-CN" altLang="zh-CN" sz="1400" dirty="0" smtClean="0">
                <a:latin typeface="+mn-ea"/>
              </a:rPr>
              <a:t>学习华为产品技术</a:t>
            </a:r>
            <a:r>
              <a:rPr lang="zh-CN" altLang="en-US" sz="1400" dirty="0" smtClean="0">
                <a:latin typeface="+mn-ea"/>
              </a:rPr>
              <a:t>。</a:t>
            </a:r>
            <a:r>
              <a:rPr lang="zh-CN" altLang="en-US" sz="1400" u="sng" dirty="0" smtClean="0">
                <a:solidFill>
                  <a:srgbClr val="0000CC"/>
                </a:solidFill>
                <a:latin typeface="+mn-ea"/>
              </a:rPr>
              <a:t>（</a:t>
            </a:r>
            <a:r>
              <a:rPr lang="en-US" altLang="zh-CN" sz="1400" u="sng" dirty="0" smtClean="0">
                <a:solidFill>
                  <a:srgbClr val="0000CC"/>
                </a:solidFill>
                <a:latin typeface="+mn-ea"/>
              </a:rPr>
              <a:t> http://support.huawei.com/ecommunity/bbs/list_2247.html </a:t>
            </a:r>
            <a:r>
              <a:rPr lang="zh-CN" altLang="en-US" sz="1400" u="sng" dirty="0" smtClean="0">
                <a:solidFill>
                  <a:srgbClr val="0000CC"/>
                </a:solidFill>
                <a:latin typeface="+mn-ea"/>
              </a:rPr>
              <a:t>）</a:t>
            </a:r>
            <a:endParaRPr lang="zh-CN" altLang="zh-CN" sz="1400" dirty="0" smtClean="0">
              <a:latin typeface="+mn-ea"/>
            </a:endParaRPr>
          </a:p>
        </p:txBody>
      </p:sp>
    </p:spTree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BE86BE34-4469-4A05-B5B2-9F1B6361264C}" type="slidenum">
              <a:rPr lang="en-US" altLang="zh-CN"/>
            </a:fld>
            <a:endParaRPr lang="en-US" altLang="zh-CN"/>
          </a:p>
        </p:txBody>
      </p:sp>
      <p:sp>
        <p:nvSpPr>
          <p:cNvPr id="1438738" name="Rectangle 18"/>
          <p:cNvSpPr>
            <a:spLocks noGrp="1" noChangeArrowheads="1"/>
          </p:cNvSpPr>
          <p:nvPr>
            <p:ph type="title"/>
          </p:nvPr>
        </p:nvSpPr>
        <p:spPr>
          <a:xfrm>
            <a:off x="1282700" y="358775"/>
            <a:ext cx="7089775" cy="868363"/>
          </a:xfrm>
        </p:spPr>
        <p:txBody>
          <a:bodyPr/>
          <a:lstStyle/>
          <a:p>
            <a:r>
              <a:rPr lang="zh-CN" altLang="en-US"/>
              <a:t>前  言</a:t>
            </a:r>
            <a:endParaRPr lang="zh-CN" altLang="en-US"/>
          </a:p>
        </p:txBody>
      </p:sp>
      <p:sp>
        <p:nvSpPr>
          <p:cNvPr id="1438739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7505" indent="-271780"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</a:t>
            </a:r>
            <a:r>
              <a:rPr lang="zh-CN" altLang="en-US" dirty="0"/>
              <a:t>为了减小设备故障对业务的影响，提高网络的可用性，网络设备需要能够尽快检测到与相邻设备间的通信故障，以便及时采取措施，保证业务继续进行。</a:t>
            </a:r>
            <a:endParaRPr lang="zh-CN" altLang="en-US" dirty="0"/>
          </a:p>
          <a:p>
            <a:pPr marL="357505" indent="-271780"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1438732" name="Picture 12" descr="前言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5325" y="477838"/>
            <a:ext cx="615950" cy="6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198069D4-78AB-4691-95EA-31EAA18C3AD7}" type="slidenum">
              <a:rPr lang="en-US" altLang="zh-CN"/>
            </a:fld>
            <a:endParaRPr lang="en-US" altLang="zh-CN"/>
          </a:p>
        </p:txBody>
      </p:sp>
      <p:sp>
        <p:nvSpPr>
          <p:cNvPr id="1444871" name="Rectangle 7"/>
          <p:cNvSpPr>
            <a:spLocks noGrp="1" noChangeArrowheads="1"/>
          </p:cNvSpPr>
          <p:nvPr>
            <p:ph type="title"/>
          </p:nvPr>
        </p:nvSpPr>
        <p:spPr>
          <a:xfrm>
            <a:off x="1317625" y="339725"/>
            <a:ext cx="7054850" cy="868363"/>
          </a:xfrm>
        </p:spPr>
        <p:txBody>
          <a:bodyPr/>
          <a:lstStyle/>
          <a:p>
            <a:r>
              <a:rPr lang="zh-CN" altLang="en-US"/>
              <a:t>培训目标</a:t>
            </a:r>
            <a:endParaRPr lang="zh-CN" altLang="en-US"/>
          </a:p>
        </p:txBody>
      </p:sp>
      <p:sp>
        <p:nvSpPr>
          <p:cNvPr id="14448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/>
              <a:t>学完本课程后，您应该能：</a:t>
            </a:r>
            <a:endParaRPr lang="zh-CN" altLang="en-US"/>
          </a:p>
          <a:p>
            <a:pPr lvl="1">
              <a:lnSpc>
                <a:spcPct val="160000"/>
              </a:lnSpc>
            </a:pPr>
            <a:r>
              <a:rPr lang="zh-CN" altLang="en-US"/>
              <a:t>快速检测技术的基本概念</a:t>
            </a:r>
            <a:endParaRPr lang="zh-CN" altLang="en-US"/>
          </a:p>
          <a:p>
            <a:pPr lvl="1">
              <a:lnSpc>
                <a:spcPct val="160000"/>
              </a:lnSpc>
            </a:pPr>
            <a:r>
              <a:rPr lang="zh-CN" altLang="en-US"/>
              <a:t>快速检测技术的基本原理和应用</a:t>
            </a:r>
            <a:endParaRPr lang="zh-CN" altLang="en-US"/>
          </a:p>
          <a:p>
            <a:pPr lvl="1">
              <a:lnSpc>
                <a:spcPct val="160000"/>
              </a:lnSpc>
            </a:pPr>
            <a:endParaRPr lang="zh-CN" altLang="en-US"/>
          </a:p>
          <a:p>
            <a:pPr lvl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  <p:pic>
        <p:nvPicPr>
          <p:cNvPr id="1444875" name="Picture 11" descr="目标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8500" y="465138"/>
            <a:ext cx="622300" cy="622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A192EB6D-956E-40E4-AF37-833837CD270B}" type="slidenum">
              <a:rPr lang="en-US" altLang="zh-CN"/>
            </a:fld>
            <a:endParaRPr lang="en-US" altLang="zh-CN"/>
          </a:p>
        </p:txBody>
      </p:sp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/>
              <a:t>目  录</a:t>
            </a:r>
            <a:endParaRPr lang="zh-CN" altLang="en-US"/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6363"/>
            <a:ext cx="7929562" cy="3343275"/>
          </a:xfrm>
        </p:spPr>
        <p:txBody>
          <a:bodyPr/>
          <a:lstStyle/>
          <a:p>
            <a:pPr marL="419100" indent="-149225">
              <a:buClr>
                <a:schemeClr val="tx1"/>
              </a:buClr>
              <a:buSzTx/>
            </a:pPr>
            <a:r>
              <a:rPr lang="zh-CN" altLang="en-US" b="1"/>
              <a:t>故障检测的主要方法</a:t>
            </a:r>
            <a:endParaRPr lang="zh-CN" altLang="en-US" b="1"/>
          </a:p>
          <a:p>
            <a:pPr marL="419100" indent="-149225">
              <a:buClr>
                <a:schemeClr val="tx1"/>
              </a:buClr>
              <a:buSzTx/>
            </a:pPr>
            <a:r>
              <a:rPr lang="zh-CN" altLang="en-US">
                <a:solidFill>
                  <a:schemeClr val="folHlink"/>
                </a:solidFill>
              </a:rPr>
              <a:t>故障检测的分类</a:t>
            </a:r>
            <a:endParaRPr lang="zh-CN" altLang="en-US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>
                <a:solidFill>
                  <a:schemeClr val="folHlink"/>
                </a:solidFill>
              </a:rPr>
              <a:t>BFD</a:t>
            </a:r>
            <a:r>
              <a:rPr lang="zh-CN" altLang="en-US">
                <a:solidFill>
                  <a:schemeClr val="folHlink"/>
                </a:solidFill>
              </a:rPr>
              <a:t>技术</a:t>
            </a:r>
            <a:endParaRPr lang="zh-CN" altLang="en-US">
              <a:solidFill>
                <a:schemeClr val="folHlink"/>
              </a:solidFill>
            </a:endParaRPr>
          </a:p>
        </p:txBody>
      </p:sp>
      <p:pic>
        <p:nvPicPr>
          <p:cNvPr id="1446931" name="Picture 19" descr="目录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468313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AC19A344-AC84-44DB-B9F3-D42F94340AF9}" type="slidenum">
              <a:rPr lang="en-US" altLang="zh-CN"/>
            </a:fld>
            <a:endParaRPr lang="en-US" altLang="zh-CN"/>
          </a:p>
        </p:txBody>
      </p:sp>
      <p:sp>
        <p:nvSpPr>
          <p:cNvPr id="1459214" name="Rectangle 14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zh-CN" altLang="en-US"/>
              <a:t>故障检测的主要方法</a:t>
            </a:r>
            <a:endParaRPr lang="zh-CN" altLang="en-US"/>
          </a:p>
        </p:txBody>
      </p:sp>
      <p:sp>
        <p:nvSpPr>
          <p:cNvPr id="145921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/>
              <a:t>现有的故障检测方法主要包括：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硬件检测：例如通过</a:t>
            </a:r>
            <a:r>
              <a:rPr lang="en-US" altLang="zh-CN" sz="2000"/>
              <a:t>SDH</a:t>
            </a:r>
            <a:r>
              <a:rPr lang="zh-CN" altLang="en-US" sz="2000"/>
              <a:t>告警检测链路故障。硬件检测的优点是可以很快发现故障，但并不是所有介质都能提供硬件检测。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慢</a:t>
            </a:r>
            <a:r>
              <a:rPr lang="en-US" altLang="zh-CN" sz="2000"/>
              <a:t>Hello</a:t>
            </a:r>
            <a:r>
              <a:rPr lang="zh-CN" altLang="en-US" sz="2000"/>
              <a:t>机制：通常是指路由协议的</a:t>
            </a:r>
            <a:r>
              <a:rPr lang="en-US" altLang="zh-CN" sz="2000"/>
              <a:t>Hello</a:t>
            </a:r>
            <a:r>
              <a:rPr lang="zh-CN" altLang="en-US" sz="2000"/>
              <a:t>机制。这种机制检测到故障所需时间为秒级。对于高速数据传输，例如吉比特速率级，超过</a:t>
            </a:r>
            <a:r>
              <a:rPr lang="en-US" altLang="zh-CN" sz="2000"/>
              <a:t>1</a:t>
            </a:r>
            <a:r>
              <a:rPr lang="zh-CN" altLang="en-US" sz="2000"/>
              <a:t>秒的检测时间将导致大量数据丢失；对于时延敏感的业务，例如语音业务，超过</a:t>
            </a:r>
            <a:r>
              <a:rPr lang="en-US" altLang="zh-CN" sz="2000"/>
              <a:t>1</a:t>
            </a:r>
            <a:r>
              <a:rPr lang="zh-CN" altLang="en-US" sz="2000"/>
              <a:t>秒的延迟也是不能接受的。并且，这种机制依赖于路由协议。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其他检测机制：不同的协议或设备制造商有时会提供专用的检测机制，但在系统间互联互通时，这样的专用检测机制通常难以部署。</a:t>
            </a:r>
            <a:endParaRPr lang="zh-CN" altLang="en-US" sz="2000"/>
          </a:p>
          <a:p>
            <a:pPr>
              <a:lnSpc>
                <a:spcPct val="120000"/>
              </a:lnSpc>
            </a:pP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9048ECFB-7A4E-4673-B2B3-53393B01E485}" type="slidenum">
              <a:rPr lang="en-US" altLang="zh-CN"/>
            </a:fld>
            <a:endParaRPr lang="en-US" altLang="zh-CN"/>
          </a:p>
        </p:txBody>
      </p:sp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358775"/>
            <a:ext cx="7054850" cy="868363"/>
          </a:xfrm>
        </p:spPr>
        <p:txBody>
          <a:bodyPr/>
          <a:lstStyle/>
          <a:p>
            <a:r>
              <a:rPr lang="zh-CN" altLang="en-US"/>
              <a:t>目  录</a:t>
            </a:r>
            <a:endParaRPr lang="zh-CN" altLang="en-US"/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76363"/>
            <a:ext cx="7929562" cy="3343275"/>
          </a:xfrm>
        </p:spPr>
        <p:txBody>
          <a:bodyPr/>
          <a:lstStyle/>
          <a:p>
            <a:pPr marL="419100" indent="-149225">
              <a:buClr>
                <a:schemeClr val="tx1"/>
              </a:buClr>
              <a:buSzTx/>
            </a:pPr>
            <a:r>
              <a:rPr lang="zh-CN" altLang="en-US">
                <a:solidFill>
                  <a:schemeClr val="folHlink"/>
                </a:solidFill>
              </a:rPr>
              <a:t>故障检测的主要方法</a:t>
            </a:r>
            <a:endParaRPr lang="zh-CN" altLang="en-US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r>
              <a:rPr lang="zh-CN" altLang="en-US" b="1"/>
              <a:t>故障检测的分类</a:t>
            </a:r>
            <a:endParaRPr lang="zh-CN" altLang="en-US" b="1"/>
          </a:p>
          <a:p>
            <a:pPr marL="419100" indent="-149225">
              <a:buClr>
                <a:schemeClr val="tx1"/>
              </a:buClr>
              <a:buSzTx/>
            </a:pPr>
            <a:r>
              <a:rPr lang="en-US" altLang="zh-CN">
                <a:solidFill>
                  <a:schemeClr val="folHlink"/>
                </a:solidFill>
              </a:rPr>
              <a:t>BFD</a:t>
            </a:r>
            <a:r>
              <a:rPr lang="zh-CN" altLang="en-US">
                <a:solidFill>
                  <a:schemeClr val="folHlink"/>
                </a:solidFill>
              </a:rPr>
              <a:t>技术</a:t>
            </a:r>
            <a:endParaRPr lang="zh-CN" altLang="en-US">
              <a:solidFill>
                <a:schemeClr val="folHlink"/>
              </a:solidFill>
            </a:endParaRPr>
          </a:p>
          <a:p>
            <a:pPr marL="419100" indent="-149225">
              <a:buClr>
                <a:schemeClr val="tx1"/>
              </a:buClr>
              <a:buSzTx/>
            </a:pPr>
            <a:endParaRPr lang="en-US" altLang="zh-CN">
              <a:solidFill>
                <a:schemeClr val="folHlink"/>
              </a:solidFill>
            </a:endParaRPr>
          </a:p>
        </p:txBody>
      </p:sp>
      <p:pic>
        <p:nvPicPr>
          <p:cNvPr id="1623044" name="Picture 4" descr="目录 cop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468313"/>
            <a:ext cx="6159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D64E51B7-608D-4D68-8146-9CA17E61C246}" type="slidenum">
              <a:rPr lang="en-US" altLang="zh-CN"/>
            </a:fld>
            <a:endParaRPr lang="en-US" altLang="zh-CN"/>
          </a:p>
        </p:txBody>
      </p:sp>
      <p:sp>
        <p:nvSpPr>
          <p:cNvPr id="158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zh-CN" altLang="en-US"/>
              <a:t>故障检测的分类</a:t>
            </a:r>
            <a:endParaRPr lang="zh-CN" altLang="en-US"/>
          </a:p>
        </p:txBody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故障检测技术按使用限制分专用检测技术和通用检测技术：</a:t>
            </a:r>
            <a:endParaRPr lang="zh-CN" altLang="en-US"/>
          </a:p>
          <a:p>
            <a:r>
              <a:rPr lang="zh-CN" altLang="en-US"/>
              <a:t>专用的故障检测技术有： </a:t>
            </a:r>
            <a:endParaRPr lang="zh-CN" altLang="en-US"/>
          </a:p>
          <a:p>
            <a:pPr lvl="1"/>
            <a:r>
              <a:rPr lang="en-US" altLang="zh-CN"/>
              <a:t>APS</a:t>
            </a:r>
            <a:r>
              <a:rPr lang="zh-CN" altLang="en-US"/>
              <a:t>（传输层）</a:t>
            </a:r>
            <a:endParaRPr lang="zh-CN" altLang="en-US"/>
          </a:p>
          <a:p>
            <a:pPr lvl="1"/>
            <a:r>
              <a:rPr lang="en-US" altLang="zh-CN"/>
              <a:t>RPR OAM</a:t>
            </a:r>
            <a:r>
              <a:rPr lang="zh-CN" altLang="en-US"/>
              <a:t>、</a:t>
            </a:r>
            <a:r>
              <a:rPr lang="en-US" altLang="zh-CN"/>
              <a:t>Eth-OAM</a:t>
            </a:r>
            <a:r>
              <a:rPr lang="zh-CN" altLang="en-US"/>
              <a:t>（链路层） </a:t>
            </a:r>
            <a:endParaRPr lang="zh-CN" altLang="en-US"/>
          </a:p>
          <a:p>
            <a:pPr lvl="1"/>
            <a:r>
              <a:rPr lang="en-US" altLang="zh-CN"/>
              <a:t>MPLS OAM</a:t>
            </a:r>
            <a:r>
              <a:rPr lang="zh-CN" altLang="en-US"/>
              <a:t>（</a:t>
            </a:r>
            <a:r>
              <a:rPr lang="en-US" altLang="zh-CN"/>
              <a:t>MPLS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通用故障检测技术包括：</a:t>
            </a:r>
            <a:r>
              <a:rPr lang="en-US" altLang="zh-CN"/>
              <a:t>BFD</a:t>
            </a:r>
            <a:r>
              <a:rPr lang="zh-CN" altLang="en-US"/>
              <a:t>，可检测各个层面的故障。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</a:t>
            </a:r>
            <a:fld id="{63251559-F55B-489D-AEF2-696DF1DB1A86}" type="slidenum">
              <a:rPr lang="en-US" altLang="zh-CN"/>
            </a:fld>
            <a:endParaRPr lang="en-US" altLang="zh-CN"/>
          </a:p>
        </p:txBody>
      </p:sp>
      <p:sp>
        <p:nvSpPr>
          <p:cNvPr id="158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333375"/>
            <a:ext cx="7731125" cy="868363"/>
          </a:xfrm>
        </p:spPr>
        <p:txBody>
          <a:bodyPr/>
          <a:lstStyle/>
          <a:p>
            <a:r>
              <a:rPr lang="zh-CN" altLang="en-US"/>
              <a:t>故障检测的分类（续）</a:t>
            </a:r>
            <a:endParaRPr lang="zh-CN" altLang="en-US"/>
          </a:p>
        </p:txBody>
      </p:sp>
      <p:sp>
        <p:nvSpPr>
          <p:cNvPr id="158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</a:t>
            </a:r>
            <a:r>
              <a:rPr lang="en-US" altLang="zh-CN"/>
              <a:t>TCP/IP</a:t>
            </a:r>
            <a:r>
              <a:rPr lang="zh-CN" altLang="en-US"/>
              <a:t>网络参考模型作为层次性划分，每个层面都有故障检测机制：</a:t>
            </a:r>
            <a:endParaRPr lang="zh-CN" altLang="en-US"/>
          </a:p>
          <a:p>
            <a:r>
              <a:rPr lang="zh-CN" altLang="en-US"/>
              <a:t>传输层</a:t>
            </a:r>
            <a:r>
              <a:rPr lang="en-US" altLang="zh-CN"/>
              <a:t>/</a:t>
            </a:r>
            <a:r>
              <a:rPr lang="zh-CN" altLang="en-US"/>
              <a:t>物理层：</a:t>
            </a:r>
            <a:r>
              <a:rPr lang="en-US" altLang="zh-CN"/>
              <a:t>APS</a:t>
            </a:r>
            <a:endParaRPr lang="en-US" altLang="zh-CN"/>
          </a:p>
          <a:p>
            <a:r>
              <a:rPr lang="zh-CN" altLang="en-US"/>
              <a:t>链路层：</a:t>
            </a:r>
            <a:r>
              <a:rPr lang="en-US" altLang="zh-CN"/>
              <a:t>RPR OAM</a:t>
            </a:r>
            <a:r>
              <a:rPr lang="zh-CN" altLang="en-US"/>
              <a:t>、</a:t>
            </a:r>
            <a:r>
              <a:rPr lang="en-US" altLang="zh-CN"/>
              <a:t>MPLS OAM</a:t>
            </a:r>
            <a:r>
              <a:rPr lang="zh-CN" altLang="en-US"/>
              <a:t>、</a:t>
            </a:r>
            <a:r>
              <a:rPr lang="en-US" altLang="zh-CN"/>
              <a:t>Eth-OAM</a:t>
            </a:r>
            <a:r>
              <a:rPr lang="zh-CN" altLang="en-US"/>
              <a:t>、</a:t>
            </a:r>
            <a:r>
              <a:rPr lang="en-US" altLang="zh-CN"/>
              <a:t>STP/RSTP/MSTP/RRPP</a:t>
            </a:r>
            <a:endParaRPr lang="en-US" altLang="zh-CN"/>
          </a:p>
          <a:p>
            <a:r>
              <a:rPr lang="zh-CN" altLang="en-US"/>
              <a:t>网络层：各协议的</a:t>
            </a:r>
            <a:r>
              <a:rPr lang="en-US" altLang="zh-CN"/>
              <a:t>HELLO</a:t>
            </a:r>
            <a:r>
              <a:rPr lang="zh-CN" altLang="en-US"/>
              <a:t>机制、</a:t>
            </a:r>
            <a:r>
              <a:rPr lang="en-US" altLang="zh-CN"/>
              <a:t>BFD</a:t>
            </a:r>
            <a:r>
              <a:rPr lang="zh-CN" altLang="en-US"/>
              <a:t>、</a:t>
            </a:r>
            <a:r>
              <a:rPr lang="en-US" altLang="zh-CN"/>
              <a:t>VRRP</a:t>
            </a:r>
            <a:r>
              <a:rPr lang="zh-CN" altLang="en-US"/>
              <a:t>、</a:t>
            </a:r>
            <a:r>
              <a:rPr lang="en-US" altLang="zh-CN"/>
              <a:t>GR</a:t>
            </a:r>
            <a:endParaRPr lang="en-US" altLang="zh-CN"/>
          </a:p>
          <a:p>
            <a:r>
              <a:rPr lang="zh-CN" altLang="en-US"/>
              <a:t>应用层：各种应用层协议本身的心跳、重传机制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文胶片模板">
  <a:themeElements>
    <a:clrScheme name="中文胶片模板 1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99CCCC"/>
      </a:accent1>
      <a:accent2>
        <a:srgbClr val="990000"/>
      </a:accent2>
      <a:accent3>
        <a:srgbClr val="FFFFFF"/>
      </a:accent3>
      <a:accent4>
        <a:srgbClr val="000000"/>
      </a:accent4>
      <a:accent5>
        <a:srgbClr val="CAE2E2"/>
      </a:accent5>
      <a:accent6>
        <a:srgbClr val="8A0000"/>
      </a:accent6>
      <a:hlink>
        <a:srgbClr val="009999"/>
      </a:hlink>
      <a:folHlink>
        <a:srgbClr val="999999"/>
      </a:folHlink>
    </a:clrScheme>
    <a:fontScheme name="中文胶片模板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中文胶片模板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胶片模板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胶片模板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胶片模板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胶片模板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99660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中文胶片模板</Template>
  <TotalTime>0</TotalTime>
  <Words>4763</Words>
  <Application>WPS 演示</Application>
  <PresentationFormat>全屏显示(4:3)</PresentationFormat>
  <Paragraphs>237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华文细黑</vt:lpstr>
      <vt:lpstr>FrutigerNext LT Medium</vt:lpstr>
      <vt:lpstr>MS PGothic</vt:lpstr>
      <vt:lpstr>FrutigerNext LT Regular</vt:lpstr>
      <vt:lpstr>FrutigerNext LT Bold</vt:lpstr>
      <vt:lpstr>Segoe Print</vt:lpstr>
      <vt:lpstr>黑体</vt:lpstr>
      <vt:lpstr>Calibri</vt:lpstr>
      <vt:lpstr>微软雅黑</vt:lpstr>
      <vt:lpstr>Arial Unicode MS</vt:lpstr>
      <vt:lpstr>中文胶片模板</vt:lpstr>
      <vt:lpstr>1_自定义设计方案</vt:lpstr>
      <vt:lpstr>快速检测技术</vt:lpstr>
      <vt:lpstr>PowerPoint 演示文稿</vt:lpstr>
      <vt:lpstr>前  言</vt:lpstr>
      <vt:lpstr>培训目标</vt:lpstr>
      <vt:lpstr>目  录</vt:lpstr>
      <vt:lpstr>故障检测的主要方法</vt:lpstr>
      <vt:lpstr>目  录</vt:lpstr>
      <vt:lpstr>故障检测的分类</vt:lpstr>
      <vt:lpstr>故障检测的分类（续）</vt:lpstr>
      <vt:lpstr>故障检测的分类（续）</vt:lpstr>
      <vt:lpstr>目  录</vt:lpstr>
      <vt:lpstr>BFD技术概述</vt:lpstr>
      <vt:lpstr>BFD for IP技术</vt:lpstr>
      <vt:lpstr>BFD for IP技术（续）</vt:lpstr>
      <vt:lpstr>BFD for IP技术（续）</vt:lpstr>
      <vt:lpstr>BFD for USR技术</vt:lpstr>
      <vt:lpstr>BFD for IGP技术</vt:lpstr>
      <vt:lpstr>BFD for IGP技术（续）</vt:lpstr>
      <vt:lpstr>BFD for BGP技术</vt:lpstr>
      <vt:lpstr>BFD for VRRP技术</vt:lpstr>
      <vt:lpstr>BFD for LSP技术</vt:lpstr>
      <vt:lpstr>BFD for LSP技术（续）</vt:lpstr>
      <vt:lpstr>BFD for PST技术</vt:lpstr>
      <vt:lpstr>BFD for PIS技术</vt:lpstr>
      <vt:lpstr>组播BFD技术</vt:lpstr>
      <vt:lpstr>总  结</vt:lpstr>
      <vt:lpstr>华为职业认证通过者权益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g69273</dc:creator>
  <cp:lastModifiedBy>Administrator</cp:lastModifiedBy>
  <cp:revision>48</cp:revision>
  <dcterms:created xsi:type="dcterms:W3CDTF">2010-03-15T03:11:00Z</dcterms:created>
  <dcterms:modified xsi:type="dcterms:W3CDTF">2021-01-11T01:46:20Z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(4)9DRMHXq7fgB3zc6Kqdp+IXbiyuRLiWrJzP6SkcFtk07Ee61q+iFd0eFV1pEZkUd5/jBI2tMM_x000d_
+4LRTO0zefQZ0Y58WbDxhSQsvDVX5oEojnjBstH5uTHdxShO4CmhGQVIDXzLaysVcombnulK_x000d_
Ur50zs5dWX7X6ws+NA3HvKh/lBtyAJ/UdWQMBH4ApFnk2yu4WIycaqbY95/gbbjWFneboRMt_x000d_
IOsHuhqIfjVgXBot/j</vt:lpwstr>
  </property>
  <property fmtid="{D5CDD505-2E9C-101B-9397-08002B2CF9AE}" pid="3" name="_ms_pID_7253431">
    <vt:lpwstr>HXq2MT2k5AkeVW5AQgBj3Z60zRql3wJi9OjPdlvc2HJ1nlSdKbEMPl_x000d_
Kf6f/W2pJL33Ifs8mlwJKxtPAL+jpl3xYG8xZmzDtjjxZWoicA5ulfVvbuaN6UP1rs+27cRe_x000d_
NSG9uDTSWZZ8P8BisPW4oOb8/pGzuhADXWHwxJ6K9Ny5OHdJ7919kHOODQJyB8PVHr3exfUM_x000d_
pTIvk0lSODKn4q1B0pp0wlS8XI6LDN88lelc</vt:lpwstr>
  </property>
  <property fmtid="{D5CDD505-2E9C-101B-9397-08002B2CF9AE}" pid="4" name="_ms_pID_7253432">
    <vt:lpwstr>nJOFWvEIpxxkOawXb6E/whQZ1mgUQrVZbf9J_x000d_
NxGZd2wJyW0fc40iVDUg99DzTusd5nLayTBMJ+ID5E6JtOD088U3XTWre2/y17iMlcHPlwGJ_x000d_
KuhSIPnUf79hS25fO7cYUSMh3t39b4c6CUL5m5S8wSQ8Gg1Qatw9UgjY3aMQAiViDll++uHL_x000d_
KygBEpZzVB6Kf5NtNJYi29mY0Pd4v4p9o+gJ+2240fpB5R7dCIN70g</vt:lpwstr>
  </property>
  <property fmtid="{D5CDD505-2E9C-101B-9397-08002B2CF9AE}" pid="5" name="_ms_pID_7253433">
    <vt:lpwstr>azcZGFoDlZnvr7mryk_x000d_
SVtRW9xfTMa2jVqEwHoRzAMecUkqTAmE+8FB7tmSN55qVt7PKisNSyPZEuUi285ZZNETkQ==</vt:lpwstr>
  </property>
  <property fmtid="{D5CDD505-2E9C-101B-9397-08002B2CF9AE}" pid="6" name="sflag">
    <vt:lpwstr>1364283930</vt:lpwstr>
  </property>
  <property fmtid="{D5CDD505-2E9C-101B-9397-08002B2CF9AE}" pid="7" name="KSOProductBuildVer">
    <vt:lpwstr>2052-11.1.0.10228</vt:lpwstr>
  </property>
</Properties>
</file>