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1" r:id="rId3"/>
    <p:sldId id="262" r:id="rId4"/>
    <p:sldId id="267" r:id="rId5"/>
    <p:sldId id="263" r:id="rId6"/>
    <p:sldId id="264" r:id="rId7"/>
    <p:sldId id="265" r:id="rId8"/>
    <p:sldId id="280" r:id="rId9"/>
    <p:sldId id="281" r:id="rId10"/>
    <p:sldId id="282" r:id="rId11"/>
    <p:sldId id="283" r:id="rId12"/>
    <p:sldId id="284" r:id="rId13"/>
    <p:sldId id="277" r:id="rId14"/>
    <p:sldId id="278" r:id="rId15"/>
    <p:sldId id="279" r:id="rId16"/>
    <p:sldId id="260" r:id="rId17"/>
    <p:sldId id="258" r:id="rId18"/>
    <p:sldId id="259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3411" autoAdjust="0"/>
  </p:normalViewPr>
  <p:slideViewPr>
    <p:cSldViewPr snapToGrid="0">
      <p:cViewPr>
        <p:scale>
          <a:sx n="125" d="100"/>
          <a:sy n="125" d="100"/>
        </p:scale>
        <p:origin x="-3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00F7-0D57-41C4-9A8D-8BFC1B1DB3CF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B885-E8DF-4FCC-974A-463C873F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8B885-E8DF-4FCC-974A-463C873F7E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8B885-E8DF-4FCC-974A-463C873F7E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通过这种方式大大的简化了代码的复杂度，因为</a:t>
            </a:r>
            <a:r>
              <a:rPr lang="en-US" altLang="zh-CN" dirty="0" smtClean="0"/>
              <a:t>CUDA6</a:t>
            </a:r>
            <a:r>
              <a:rPr lang="zh-CN" altLang="en-US" dirty="0" smtClean="0"/>
              <a:t>之前没有统一寻址，进行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计算的步骤稍许麻烦： 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在显存上开辟空间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将内存上的数据拷贝到显存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核进行计算 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将显存上处理过的数据拷贝到内存上，而统一寻址的最大优势就是避免了人为的数据拷贝，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为什么说人为呢，是因为即使是统一寻址也是要进行数据拷贝的，只不过现在这一部分有程序自动完成，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而不用程序员操心了。因此，统一寻址后程序的执行效率并不会显著改善，仅仅是为了方便而已。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8B885-E8DF-4FCC-974A-463C873F7E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8B885-E8DF-4FCC-974A-463C873F7E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7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1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8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8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1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9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D044-96AA-48F0-AD41-C4B5B2A5B9FD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61CF-2EDE-4334-AAEC-FF24BC6DB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0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257" y="841828"/>
            <a:ext cx="6521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SP</a:t>
            </a:r>
            <a:r>
              <a:rPr lang="zh-CN" altLang="en-US" b="1" dirty="0" smtClean="0"/>
              <a:t>：最</a:t>
            </a:r>
            <a:r>
              <a:rPr lang="zh-CN" altLang="en-US" b="1" dirty="0"/>
              <a:t>基本的处理单</a:t>
            </a:r>
            <a:r>
              <a:rPr lang="zh-CN" altLang="en-US" b="1" dirty="0" smtClean="0"/>
              <a:t>元，</a:t>
            </a:r>
            <a:r>
              <a:rPr lang="en-US" altLang="zh-CN" dirty="0"/>
              <a:t>streaming processor</a:t>
            </a:r>
            <a:r>
              <a:rPr lang="zh-CN" altLang="en-US" dirty="0"/>
              <a:t>，也称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CUDA core</a:t>
            </a:r>
            <a:r>
              <a:rPr lang="zh-CN" altLang="en-US" dirty="0" smtClean="0"/>
              <a:t>。</a:t>
            </a:r>
            <a:r>
              <a:rPr lang="zh-CN" altLang="en-US" dirty="0"/>
              <a:t>最后具体的指令和任务都是在</a:t>
            </a:r>
            <a:r>
              <a:rPr lang="en-US" altLang="zh-CN" dirty="0"/>
              <a:t>SP</a:t>
            </a:r>
            <a:r>
              <a:rPr lang="zh-CN" altLang="en-US" dirty="0"/>
              <a:t>上处理的。</a:t>
            </a:r>
            <a:r>
              <a:rPr lang="en-US" altLang="zh-CN" dirty="0"/>
              <a:t>GPU</a:t>
            </a:r>
            <a:r>
              <a:rPr lang="zh-CN" altLang="en-US" dirty="0"/>
              <a:t>进行并行计算，也就是很多个</a:t>
            </a:r>
            <a:r>
              <a:rPr lang="en-US" altLang="zh-CN" dirty="0"/>
              <a:t>SP</a:t>
            </a:r>
            <a:r>
              <a:rPr lang="zh-CN" altLang="en-US" dirty="0"/>
              <a:t>同时做处理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SM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streaming multiprocessor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包含多个</a:t>
            </a:r>
            <a:r>
              <a:rPr lang="en-US" altLang="zh-CN" b="1" dirty="0" smtClean="0"/>
              <a:t>SP</a:t>
            </a:r>
            <a:r>
              <a:rPr lang="zh-CN" altLang="en-US" dirty="0"/>
              <a:t>、</a:t>
            </a:r>
            <a:r>
              <a:rPr lang="en-US" altLang="zh-CN" dirty="0" smtClean="0"/>
              <a:t>warp </a:t>
            </a:r>
            <a:r>
              <a:rPr lang="en-US" altLang="zh-CN" dirty="0"/>
              <a:t>scheduler</a:t>
            </a:r>
            <a:r>
              <a:rPr lang="zh-CN" altLang="en-US" dirty="0"/>
              <a:t>，</a:t>
            </a:r>
            <a:r>
              <a:rPr lang="en-US" altLang="zh-CN" dirty="0"/>
              <a:t>register</a:t>
            </a:r>
            <a:r>
              <a:rPr lang="zh-CN" altLang="en-US" dirty="0"/>
              <a:t>，</a:t>
            </a:r>
            <a:r>
              <a:rPr lang="en-US" altLang="zh-CN" dirty="0"/>
              <a:t>shared memory</a:t>
            </a:r>
            <a:r>
              <a:rPr lang="zh-CN" altLang="en-US" dirty="0" smtClean="0"/>
              <a:t>等，所以</a:t>
            </a:r>
            <a:r>
              <a:rPr lang="en-US" altLang="zh-CN" dirty="0" smtClean="0"/>
              <a:t>SM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的一个</a:t>
            </a:r>
            <a:r>
              <a:rPr lang="en-US" altLang="zh-CN" dirty="0" smtClean="0"/>
              <a:t>core</a:t>
            </a:r>
          </a:p>
          <a:p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不包含存储单元，存储单元都在</a:t>
            </a:r>
            <a:r>
              <a:rPr lang="en-US" altLang="zh-CN" dirty="0" smtClean="0"/>
              <a:t>SM</a:t>
            </a:r>
            <a:r>
              <a:rPr lang="zh-CN" altLang="en-US" dirty="0" smtClean="0"/>
              <a:t>内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03883" y="283475"/>
            <a:ext cx="33867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/>
              <a:t>从</a:t>
            </a:r>
            <a:r>
              <a:rPr lang="zh-CN" altLang="en-US" sz="2500" b="1" dirty="0"/>
              <a:t>硬件</a:t>
            </a:r>
            <a:r>
              <a:rPr lang="zh-CN" altLang="en-US" sz="2500" b="1" dirty="0" smtClean="0"/>
              <a:t>来</a:t>
            </a:r>
            <a:r>
              <a:rPr lang="zh-CN" altLang="en-US" sz="2500" b="1" dirty="0"/>
              <a:t>看</a:t>
            </a:r>
            <a:r>
              <a:rPr lang="en-US" altLang="zh-CN" sz="2500" b="1" dirty="0"/>
              <a:t>CUDA</a:t>
            </a:r>
            <a:endParaRPr lang="zh-CN" altLang="en-US" sz="25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55" y="-120610"/>
            <a:ext cx="365655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43" y="3343529"/>
            <a:ext cx="4713288" cy="33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580" y="781538"/>
            <a:ext cx="9228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于这样的简单的例子，</a:t>
            </a:r>
            <a:r>
              <a:rPr lang="zh-CN" altLang="en-US" b="1" dirty="0" smtClean="0"/>
              <a:t>刚好</a:t>
            </a:r>
            <a:r>
              <a:rPr lang="zh-CN" altLang="en-US" dirty="0" smtClean="0"/>
              <a:t>有一个简单的想法：将</a:t>
            </a:r>
            <a:r>
              <a:rPr lang="zh-CN" altLang="en-US" dirty="0"/>
              <a:t>条件改为以</a:t>
            </a:r>
            <a:r>
              <a:rPr lang="en-US" altLang="zh-CN" dirty="0"/>
              <a:t>warp</a:t>
            </a:r>
            <a:r>
              <a:rPr lang="zh-CN" altLang="en-US" dirty="0"/>
              <a:t>大小为步调，然后取奇偶，如下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10" y="1437917"/>
            <a:ext cx="6096000" cy="3533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8139" y="5450228"/>
            <a:ext cx="8949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就是按照数据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的奇数偶数把</a:t>
            </a:r>
            <a:r>
              <a:rPr lang="zh-CN" altLang="en-US" b="1" dirty="0" smtClean="0"/>
              <a:t>数据分开打散</a:t>
            </a:r>
            <a:r>
              <a:rPr lang="zh-CN" altLang="en-US" dirty="0" smtClean="0"/>
              <a:t>，这样可以保证每一个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是针对奇数或者偶数的操作，来实现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</a:t>
            </a:r>
            <a:r>
              <a:rPr lang="en-US" altLang="zh-CN" b="1" dirty="0" smtClean="0"/>
              <a:t>100%</a:t>
            </a:r>
            <a:r>
              <a:rPr lang="zh-CN" altLang="en-US" b="1" dirty="0" smtClean="0"/>
              <a:t>的计算率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929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580" y="781538"/>
            <a:ext cx="922885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那</a:t>
            </a:r>
            <a:r>
              <a:rPr lang="zh-CN" altLang="en-US" dirty="0" smtClean="0"/>
              <a:t>么解决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的线程束分化问题的有哪些方法呢？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：最</a:t>
            </a:r>
            <a:r>
              <a:rPr lang="zh-CN" altLang="en-US" dirty="0"/>
              <a:t>直</a:t>
            </a:r>
            <a:r>
              <a:rPr lang="zh-CN" altLang="en-US" dirty="0" smtClean="0"/>
              <a:t>接的方法就是去除所有的分支操作，但是</a:t>
            </a:r>
            <a:r>
              <a:rPr lang="zh-CN" altLang="en-US" b="1" dirty="0" smtClean="0"/>
              <a:t>这个不可能，程序设计语言不可能没有分支结构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：尝试调整分支粒度来适应线程束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的倍数，避免线程束分化。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2.1</a:t>
            </a:r>
            <a:r>
              <a:rPr lang="zh-CN" altLang="en-US" dirty="0" smtClean="0"/>
              <a:t>）首先这个只是尝试调整，对于某些问题也许可能，但是需要具体问题具体分析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2.2</a:t>
            </a:r>
            <a:r>
              <a:rPr lang="zh-CN" altLang="en-US" dirty="0" smtClean="0"/>
              <a:t>）假设可以做，就要面临着两个问题：</a:t>
            </a:r>
            <a:r>
              <a:rPr lang="zh-CN" altLang="en-US" b="1" dirty="0" smtClean="0"/>
              <a:t>数据的打散  和 数据的回正，</a:t>
            </a:r>
            <a:r>
              <a:rPr lang="zh-CN" altLang="en-US" dirty="0" smtClean="0"/>
              <a:t>不过这个是用数据的</a:t>
            </a:r>
            <a:r>
              <a:rPr lang="zh-CN" altLang="en-US" b="1" dirty="0" smtClean="0"/>
              <a:t>复制移动开销来提高设备的使用率</a:t>
            </a:r>
            <a:r>
              <a:rPr lang="zh-CN" altLang="en-US" dirty="0" smtClean="0"/>
              <a:t>，但是时间效率一定是最好的吗？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我的看</a:t>
            </a:r>
            <a:r>
              <a:rPr lang="zh-CN" altLang="en-US" dirty="0" smtClean="0"/>
              <a:t>法是不一定，甚至时间效率低下，即使设备使用率高。</a:t>
            </a:r>
            <a:endParaRPr lang="en-US" altLang="zh-CN" dirty="0" smtClean="0"/>
          </a:p>
          <a:p>
            <a:r>
              <a:rPr lang="zh-CN" altLang="en-US" dirty="0"/>
              <a:t>首</a:t>
            </a:r>
            <a:r>
              <a:rPr lang="zh-CN" altLang="en-US" dirty="0" smtClean="0"/>
              <a:t>先</a:t>
            </a:r>
            <a:r>
              <a:rPr lang="zh-CN" altLang="en-US" b="1" dirty="0"/>
              <a:t>数据的打散  和 数据的回</a:t>
            </a:r>
            <a:r>
              <a:rPr lang="zh-CN" altLang="en-US" b="1" dirty="0" smtClean="0"/>
              <a:t>正</a:t>
            </a:r>
            <a:r>
              <a:rPr lang="zh-CN" altLang="en-US" dirty="0" smtClean="0"/>
              <a:t>必然需要大量的</a:t>
            </a:r>
            <a:r>
              <a:rPr lang="en-US" altLang="zh-CN" dirty="0" smtClean="0"/>
              <a:t>clock</a:t>
            </a:r>
            <a:r>
              <a:rPr lang="zh-CN" altLang="en-US" dirty="0" smtClean="0"/>
              <a:t>去操作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的全局显存的移动，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同时可能存在</a:t>
            </a:r>
            <a:r>
              <a:rPr lang="zh-CN" altLang="en-US" b="1" dirty="0" smtClean="0"/>
              <a:t>数据冗余复制问题</a:t>
            </a:r>
            <a:r>
              <a:rPr lang="zh-CN" altLang="en-US" dirty="0" smtClean="0"/>
              <a:t>，举个例子</a:t>
            </a:r>
            <a:r>
              <a:rPr lang="en-US" altLang="zh-CN" dirty="0" smtClean="0"/>
              <a:t>: </a:t>
            </a:r>
          </a:p>
          <a:p>
            <a:endParaRPr lang="en-US" altLang="zh-CN" dirty="0"/>
          </a:p>
          <a:p>
            <a:r>
              <a:rPr lang="zh-CN" altLang="en-US" dirty="0" smtClean="0"/>
              <a:t>给一个数组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为偶数的</a:t>
            </a:r>
            <a:r>
              <a:rPr lang="zh-CN" altLang="en-US" dirty="0"/>
              <a:t>计</a:t>
            </a:r>
            <a:r>
              <a:rPr lang="zh-CN" altLang="en-US" dirty="0" smtClean="0"/>
              <a:t>算两点的斜率的绝对值 ，奇数直接计算斜率，那么</a:t>
            </a:r>
            <a:r>
              <a:rPr lang="zh-CN" altLang="en-US" dirty="0"/>
              <a:t>对于数组</a:t>
            </a:r>
            <a:r>
              <a:rPr lang="en-US" altLang="zh-CN" dirty="0" smtClean="0"/>
              <a:t>a,b ........  ,e</a:t>
            </a:r>
            <a:r>
              <a:rPr lang="zh-CN" altLang="en-US" dirty="0" smtClean="0"/>
              <a:t>，中间的元素要是打散的话，必要要被复制两次，导致冗余复制问题，那么在计算结束之后数据回正的时候就会出</a:t>
            </a:r>
            <a:r>
              <a:rPr lang="zh-CN" altLang="en-US" smtClean="0"/>
              <a:t>现大 量</a:t>
            </a:r>
            <a:r>
              <a:rPr lang="zh-CN" altLang="en-US" dirty="0" smtClean="0"/>
              <a:t>重复元素的问题，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42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580" y="781538"/>
            <a:ext cx="92288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经过上述分</a:t>
            </a:r>
            <a:r>
              <a:rPr lang="zh-CN" altLang="en-US" dirty="0" smtClean="0"/>
              <a:t>析，线程束分化的问题的解决思路到底是什么呢？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避</a:t>
            </a:r>
            <a:r>
              <a:rPr lang="zh-CN" altLang="en-US" b="1" dirty="0"/>
              <a:t>免过</a:t>
            </a:r>
            <a:r>
              <a:rPr lang="zh-CN" altLang="en-US" b="1" dirty="0" smtClean="0"/>
              <a:t>于复杂的分支结构，可以适量的使用分支结构。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果分支结构过</a:t>
            </a:r>
            <a:r>
              <a:rPr lang="zh-CN" altLang="en-US" dirty="0"/>
              <a:t>于复</a:t>
            </a:r>
            <a:r>
              <a:rPr lang="zh-CN" altLang="en-US" dirty="0" smtClean="0"/>
              <a:t>杂，可以考虑</a:t>
            </a:r>
            <a:r>
              <a:rPr lang="zh-CN" altLang="en-US" b="1" dirty="0" smtClean="0"/>
              <a:t>少量</a:t>
            </a:r>
            <a:r>
              <a:rPr lang="zh-CN" altLang="en-US" b="1" dirty="0"/>
              <a:t>多次</a:t>
            </a:r>
            <a:r>
              <a:rPr lang="zh-CN" altLang="en-US" dirty="0" smtClean="0"/>
              <a:t>来完成这种复杂的分支结构的计算。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就说给每一个分支标记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，然后针对每一种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去做处理，比如上面的问题，分为两种情况，第一遍先处理奇数，第二遍先处理偶数。    但是这个对于复杂的分支结构也许是可以节约部分的</a:t>
            </a:r>
            <a:r>
              <a:rPr lang="en-US" altLang="zh-CN" b="1" dirty="0" smtClean="0"/>
              <a:t>clock</a:t>
            </a:r>
            <a:r>
              <a:rPr lang="zh-CN" altLang="en-US" b="1" dirty="0"/>
              <a:t>时钟</a:t>
            </a:r>
            <a:r>
              <a:rPr lang="zh-CN" altLang="en-US" b="1" dirty="0" smtClean="0"/>
              <a:t>时间，</a:t>
            </a:r>
            <a:r>
              <a:rPr lang="zh-CN" altLang="en-US" dirty="0" smtClean="0"/>
              <a:t>但是对于</a:t>
            </a:r>
            <a:r>
              <a:rPr lang="zh-CN" altLang="en-US" b="1" dirty="0" smtClean="0"/>
              <a:t>比较简单的情况，明显不适合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，至少上面的例子就很不合适，因为这里只有一个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06" y="3863925"/>
            <a:ext cx="7512504" cy="25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112" y="841828"/>
            <a:ext cx="92288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1.SIMT </a:t>
            </a:r>
            <a:r>
              <a:rPr lang="zh-CN" altLang="en-US" dirty="0"/>
              <a:t>实现高性能计算对于数据摆放有什么要求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</a:t>
            </a:r>
          </a:p>
          <a:p>
            <a:r>
              <a:rPr lang="zh-CN" altLang="en-US" b="1" dirty="0" smtClean="0"/>
              <a:t>数据存储：</a:t>
            </a:r>
            <a:r>
              <a:rPr lang="zh-CN" altLang="en-US" dirty="0" smtClean="0"/>
              <a:t>数据应该连续存储，要和线程一一对应，以提高预测的准确率，这点和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一样，利用程序访存的局部性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数据访问：</a:t>
            </a:r>
            <a:r>
              <a:rPr lang="zh-CN" altLang="en-US" dirty="0" smtClean="0"/>
              <a:t>关</a:t>
            </a:r>
            <a:r>
              <a:rPr lang="zh-CN" altLang="en-US" dirty="0"/>
              <a:t>键计</a:t>
            </a:r>
            <a:r>
              <a:rPr lang="zh-CN" altLang="en-US" dirty="0" smtClean="0"/>
              <a:t>算使用双精度，其余的使用单精度，以获得精度和指令吞吐量的均衡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的私有变量尽可能的使用寄存器，尽</a:t>
            </a:r>
            <a:r>
              <a:rPr lang="zh-CN" altLang="en-US" dirty="0"/>
              <a:t>力避免</a:t>
            </a:r>
            <a:r>
              <a:rPr lang="zh-CN" altLang="en-US" dirty="0" smtClean="0"/>
              <a:t>将私</a:t>
            </a:r>
            <a:r>
              <a:rPr lang="zh-CN" altLang="en-US" dirty="0"/>
              <a:t>有变量分配到</a:t>
            </a:r>
            <a:r>
              <a:rPr lang="en-US" altLang="zh-CN" dirty="0"/>
              <a:t>local 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</a:t>
            </a:r>
            <a:r>
              <a:rPr lang="zh-CN" altLang="en-US" dirty="0"/>
              <a:t>做</a:t>
            </a:r>
            <a:r>
              <a:rPr lang="zh-CN" altLang="en-US" dirty="0" smtClean="0"/>
              <a:t>法就是使用非连续数据，比如不建议使用数组，使用非连续数据可以尽量的使用寄存器。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04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2756" y="844061"/>
            <a:ext cx="116192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调</a:t>
            </a:r>
            <a:r>
              <a:rPr lang="zh-CN" altLang="en-US" dirty="0"/>
              <a:t>度策</a:t>
            </a:r>
            <a:r>
              <a:rPr lang="zh-CN" altLang="en-US" dirty="0" smtClean="0"/>
              <a:t>略对</a:t>
            </a:r>
            <a:r>
              <a:rPr lang="zh-CN" altLang="en-US" dirty="0"/>
              <a:t>性能的影</a:t>
            </a:r>
            <a:r>
              <a:rPr lang="zh-CN" altLang="en-US" dirty="0" smtClean="0"/>
              <a:t>响？</a:t>
            </a:r>
            <a:endParaRPr lang="en-US" altLang="zh-CN" dirty="0" smtClean="0"/>
          </a:p>
          <a:p>
            <a:r>
              <a:rPr lang="en-US" altLang="zh-CN" dirty="0"/>
              <a:t> 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肯定被分配到一个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中，一个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可以拥有多个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，任</a:t>
            </a:r>
            <a:r>
              <a:rPr lang="zh-CN" altLang="en-US" dirty="0"/>
              <a:t>务分配单元在</a:t>
            </a:r>
            <a:r>
              <a:rPr lang="en-US" altLang="zh-CN" dirty="0"/>
              <a:t>SM</a:t>
            </a:r>
            <a:r>
              <a:rPr lang="zh-CN" altLang="en-US" dirty="0"/>
              <a:t>的任务分配中</a:t>
            </a:r>
            <a:r>
              <a:rPr lang="zh-CN" altLang="en-US" b="1" dirty="0"/>
              <a:t>保</a:t>
            </a:r>
            <a:r>
              <a:rPr lang="zh-CN" altLang="en-US" b="1" dirty="0" smtClean="0"/>
              <a:t>持</a:t>
            </a:r>
            <a:r>
              <a:rPr lang="zh-CN" altLang="en-US" b="1" dirty="0"/>
              <a:t>均衡</a:t>
            </a:r>
            <a:r>
              <a:rPr lang="zh-CN" altLang="en-US" dirty="0" smtClean="0"/>
              <a:t>，可以通过设置</a:t>
            </a:r>
            <a:r>
              <a:rPr lang="zh-CN" altLang="en-US" b="1" dirty="0" smtClean="0"/>
              <a:t>块</a:t>
            </a:r>
            <a:r>
              <a:rPr lang="zh-CN" altLang="en-US" b="1" dirty="0"/>
              <a:t>内线程</a:t>
            </a:r>
            <a:r>
              <a:rPr lang="zh-CN" altLang="en-US" b="1" dirty="0" smtClean="0"/>
              <a:t>数</a:t>
            </a:r>
            <a:r>
              <a:rPr lang="zh-CN" altLang="en-US" dirty="0" smtClean="0"/>
              <a:t>来</a:t>
            </a:r>
            <a:r>
              <a:rPr lang="zh-CN" altLang="en-US" dirty="0"/>
              <a:t>保</a:t>
            </a:r>
            <a:r>
              <a:rPr lang="zh-CN" altLang="en-US" dirty="0" smtClean="0"/>
              <a:t>证</a:t>
            </a:r>
            <a:r>
              <a:rPr lang="en-US" altLang="zh-CN" dirty="0" smtClean="0"/>
              <a:t>SM</a:t>
            </a:r>
            <a:r>
              <a:rPr lang="zh-CN" altLang="en-US" dirty="0" smtClean="0"/>
              <a:t>之间的任务均衡，还能</a:t>
            </a:r>
            <a:r>
              <a:rPr lang="zh-CN" altLang="en-US" dirty="0"/>
              <a:t>够有效地隐藏访存延</a:t>
            </a:r>
            <a:r>
              <a:rPr lang="zh-CN" altLang="en-US" dirty="0" smtClean="0"/>
              <a:t>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/>
              <a:t>SM </a:t>
            </a:r>
            <a:r>
              <a:rPr lang="zh-CN" altLang="en-US" dirty="0"/>
              <a:t>一次只会执行一个 </a:t>
            </a:r>
            <a:r>
              <a:rPr lang="en-US" altLang="zh-CN" dirty="0"/>
              <a:t>block </a:t>
            </a:r>
            <a:r>
              <a:rPr lang="zh-CN" altLang="en-US" dirty="0"/>
              <a:t>里的一个 </a:t>
            </a:r>
            <a:r>
              <a:rPr lang="en-US" altLang="zh-CN" dirty="0"/>
              <a:t>warp</a:t>
            </a:r>
            <a:r>
              <a:rPr lang="zh-CN" altLang="en-US" dirty="0" smtClean="0"/>
              <a:t>，当</a:t>
            </a:r>
            <a:r>
              <a:rPr lang="zh-CN" altLang="en-US" dirty="0"/>
              <a:t>遇到正在执行的 </a:t>
            </a:r>
            <a:r>
              <a:rPr lang="en-US" altLang="zh-CN" dirty="0"/>
              <a:t>warp </a:t>
            </a:r>
            <a:r>
              <a:rPr lang="zh-CN" altLang="en-US" dirty="0"/>
              <a:t>需要等待的时候</a:t>
            </a:r>
            <a:r>
              <a:rPr lang="en-US" altLang="zh-CN" dirty="0" smtClean="0"/>
              <a:t>(</a:t>
            </a:r>
            <a:r>
              <a:rPr lang="en-US" altLang="zh-CN" dirty="0"/>
              <a:t>eg</a:t>
            </a:r>
            <a:r>
              <a:rPr lang="zh-CN" altLang="en-US" dirty="0" smtClean="0"/>
              <a:t>存</a:t>
            </a:r>
            <a:r>
              <a:rPr lang="zh-CN" altLang="en-US" dirty="0"/>
              <a:t>取 </a:t>
            </a:r>
            <a:r>
              <a:rPr lang="en-US" altLang="zh-CN" dirty="0" smtClean="0"/>
              <a:t>global mem)</a:t>
            </a:r>
            <a:r>
              <a:rPr lang="zh-CN" altLang="en-US" dirty="0"/>
              <a:t>，就切换到别的 </a:t>
            </a:r>
            <a:r>
              <a:rPr lang="en-US" altLang="zh-CN" dirty="0"/>
              <a:t>warp </a:t>
            </a:r>
            <a:r>
              <a:rPr lang="zh-CN" altLang="en-US" dirty="0"/>
              <a:t>来继续做运算</a:t>
            </a:r>
            <a:r>
              <a:rPr lang="zh-CN" altLang="en-US" dirty="0" smtClean="0"/>
              <a:t>，避</a:t>
            </a:r>
            <a:r>
              <a:rPr lang="zh-CN" altLang="en-US" dirty="0"/>
              <a:t>免为了等待而浪费时间。所以理论上效率最好的状况，就是在 </a:t>
            </a:r>
            <a:r>
              <a:rPr lang="en-US" altLang="zh-CN" dirty="0"/>
              <a:t>SM </a:t>
            </a:r>
            <a:r>
              <a:rPr lang="zh-CN" altLang="en-US" dirty="0"/>
              <a:t>中有够多的 </a:t>
            </a:r>
            <a:r>
              <a:rPr lang="en-US" altLang="zh-CN" dirty="0"/>
              <a:t>warp </a:t>
            </a:r>
            <a:r>
              <a:rPr lang="zh-CN" altLang="en-US" dirty="0"/>
              <a:t>可以切</a:t>
            </a:r>
            <a:r>
              <a:rPr lang="zh-CN" altLang="en-US" dirty="0" smtClean="0"/>
              <a:t>换，这样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一直在计算。这个就是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延迟隐藏</a:t>
            </a:r>
            <a:r>
              <a:rPr lang="zh-CN" altLang="en-US" dirty="0" smtClean="0"/>
              <a:t>现象。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块内</a:t>
            </a:r>
            <a:r>
              <a:rPr lang="zh-CN" altLang="en-US" dirty="0"/>
              <a:t>线程数量要是</a:t>
            </a:r>
            <a:r>
              <a:rPr lang="en-US" altLang="zh-CN" dirty="0"/>
              <a:t>32</a:t>
            </a:r>
            <a:r>
              <a:rPr lang="zh-CN" altLang="en-US" dirty="0"/>
              <a:t>的倍数</a:t>
            </a:r>
            <a:r>
              <a:rPr lang="zh-CN" altLang="en-US" dirty="0" smtClean="0"/>
              <a:t>，</a:t>
            </a:r>
            <a:r>
              <a:rPr lang="zh-CN" altLang="en-US" dirty="0"/>
              <a:t>如果</a:t>
            </a:r>
            <a:r>
              <a:rPr lang="zh-CN" altLang="en-US" dirty="0" smtClean="0"/>
              <a:t>过</a:t>
            </a:r>
            <a:r>
              <a:rPr lang="zh-CN" altLang="en-US" dirty="0"/>
              <a:t>低</a:t>
            </a:r>
            <a:r>
              <a:rPr lang="zh-CN" altLang="en-US" dirty="0" smtClean="0"/>
              <a:t>，则</a:t>
            </a:r>
            <a:r>
              <a:rPr lang="zh-CN" altLang="en-US" b="1" dirty="0" smtClean="0"/>
              <a:t>没用充分使用</a:t>
            </a:r>
            <a:r>
              <a:rPr lang="en-US" altLang="zh-CN" b="1" dirty="0" smtClean="0"/>
              <a:t>SM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  <a:r>
              <a:rPr lang="zh-CN" altLang="en-US" dirty="0" smtClean="0"/>
              <a:t>太</a:t>
            </a:r>
            <a:r>
              <a:rPr lang="zh-CN" altLang="en-US" dirty="0"/>
              <a:t>高的话</a:t>
            </a:r>
            <a:r>
              <a:rPr lang="zh-CN" altLang="en-US" dirty="0" smtClean="0"/>
              <a:t>，从时间上考虑，过多的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在做等待；从资源上考虑</a:t>
            </a:r>
            <a:r>
              <a:rPr lang="zh-CN" altLang="en-US" dirty="0"/>
              <a:t>，</a:t>
            </a:r>
            <a:r>
              <a:rPr lang="zh-CN" altLang="en-US" dirty="0" smtClean="0"/>
              <a:t>由于每一个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的寄存器等资源是有限的，太高的话每</a:t>
            </a:r>
            <a:r>
              <a:rPr lang="zh-CN" altLang="en-US" dirty="0"/>
              <a:t>一个</a:t>
            </a:r>
            <a:r>
              <a:rPr lang="en-US" altLang="zh-CN" dirty="0"/>
              <a:t>thread</a:t>
            </a:r>
            <a:r>
              <a:rPr lang="zh-CN" altLang="en-US" dirty="0"/>
              <a:t>可以使用的</a:t>
            </a:r>
            <a:r>
              <a:rPr lang="zh-CN" altLang="en-US" b="1" dirty="0"/>
              <a:t>寄存</a:t>
            </a:r>
            <a:r>
              <a:rPr lang="zh-CN" altLang="en-US" b="1" dirty="0" smtClean="0"/>
              <a:t>器就会</a:t>
            </a:r>
            <a:r>
              <a:rPr lang="zh-CN" altLang="en-US" b="1" dirty="0"/>
              <a:t>越</a:t>
            </a:r>
            <a:r>
              <a:rPr lang="zh-CN" altLang="en-US" b="1" dirty="0" smtClean="0"/>
              <a:t>少</a:t>
            </a:r>
            <a:r>
              <a:rPr lang="zh-CN" altLang="en-US" dirty="0" smtClean="0"/>
              <a:t>，那么就会使用更多的</a:t>
            </a:r>
            <a:r>
              <a:rPr lang="en-US" altLang="zh-CN" dirty="0" smtClean="0"/>
              <a:t>local mem</a:t>
            </a:r>
            <a:r>
              <a:rPr lang="zh-CN" altLang="en-US" dirty="0" smtClean="0"/>
              <a:t>，那么速度可能就越慢。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综上，一</a:t>
            </a:r>
            <a:r>
              <a:rPr lang="zh-CN" altLang="en-US" b="1" dirty="0"/>
              <a:t>般</a:t>
            </a:r>
            <a:r>
              <a:rPr lang="zh-CN" altLang="en-US" b="1" dirty="0" smtClean="0"/>
              <a:t>是一个</a:t>
            </a:r>
            <a:r>
              <a:rPr lang="en-US" altLang="zh-CN" b="1" dirty="0" smtClean="0"/>
              <a:t>block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128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265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thread </a:t>
            </a:r>
            <a:r>
              <a:rPr lang="zh-CN" altLang="en-US" b="1" dirty="0" smtClean="0"/>
              <a:t>，</a:t>
            </a:r>
            <a:r>
              <a:rPr lang="zh-CN" altLang="en-US" b="1" dirty="0"/>
              <a:t>可以通</a:t>
            </a:r>
            <a:r>
              <a:rPr lang="zh-CN" altLang="en-US" b="1" dirty="0" smtClean="0"/>
              <a:t>过实验来检验。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2756" y="1015511"/>
            <a:ext cx="116192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blcok</a:t>
            </a:r>
            <a:r>
              <a:rPr lang="zh-CN" altLang="en-US" dirty="0" smtClean="0"/>
              <a:t>调</a:t>
            </a:r>
            <a:r>
              <a:rPr lang="zh-CN" altLang="en-US" dirty="0"/>
              <a:t>度策</a:t>
            </a:r>
            <a:r>
              <a:rPr lang="zh-CN" altLang="en-US" dirty="0" smtClean="0"/>
              <a:t>略对</a:t>
            </a:r>
            <a:r>
              <a:rPr lang="zh-CN" altLang="en-US" dirty="0"/>
              <a:t>性能的影</a:t>
            </a:r>
            <a:r>
              <a:rPr lang="zh-CN" altLang="en-US" dirty="0" smtClean="0"/>
              <a:t>响？</a:t>
            </a:r>
            <a:endParaRPr lang="en-US" altLang="zh-CN" dirty="0" smtClean="0"/>
          </a:p>
          <a:p>
            <a:r>
              <a:rPr lang="en-US" altLang="zh-CN" dirty="0"/>
              <a:t> 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可以包含多个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，假设有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SM</a:t>
            </a:r>
            <a:r>
              <a:rPr lang="zh-CN" altLang="en-US" dirty="0"/>
              <a:t>，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最多包含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，如果有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，那么每一个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个，如果有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，就可能出现</a:t>
            </a:r>
            <a:r>
              <a:rPr lang="en-US" altLang="zh-CN" dirty="0" smtClean="0"/>
              <a:t>SM</a:t>
            </a:r>
            <a:r>
              <a:rPr lang="zh-CN" altLang="en-US" dirty="0"/>
              <a:t>利用</a:t>
            </a:r>
            <a:r>
              <a:rPr lang="zh-CN" altLang="en-US" dirty="0" smtClean="0"/>
              <a:t>率不足的情况，因为只有所有的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执行结束之后才认为一次并行程序的结束，所以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的分配也要做到尽量均衡。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很有可能是依次分配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上，对于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个分配到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上，执行完之后，才会做最后两个的分配。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没有公开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的策略，不过很有可能是依次分配，因为这样可以做到负载均衡。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综上，一</a:t>
            </a:r>
            <a:r>
              <a:rPr lang="zh-CN" altLang="en-US" b="1" dirty="0"/>
              <a:t>般</a:t>
            </a:r>
            <a:r>
              <a:rPr lang="zh-CN" altLang="en-US" b="1" dirty="0" smtClean="0"/>
              <a:t>是一个</a:t>
            </a:r>
            <a:r>
              <a:rPr lang="en-US" altLang="zh-CN" b="1" dirty="0" smtClean="0"/>
              <a:t>block</a:t>
            </a:r>
            <a:r>
              <a:rPr lang="zh-CN" altLang="en-US" b="1" dirty="0" smtClean="0"/>
              <a:t>的数量是</a:t>
            </a:r>
            <a:r>
              <a:rPr lang="en-US" altLang="zh-CN" b="1" dirty="0" smtClean="0"/>
              <a:t>SM</a:t>
            </a:r>
            <a:r>
              <a:rPr lang="zh-CN" altLang="en-US" b="1" dirty="0" smtClean="0"/>
              <a:t>数量的整数倍。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54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257" y="841828"/>
            <a:ext cx="11161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cudaError_t cudaMallocHost (void **ptr, size_t size)</a:t>
            </a:r>
            <a:r>
              <a:rPr lang="zh-CN" altLang="en-US" dirty="0" smtClean="0"/>
              <a:t>：申请</a:t>
            </a:r>
            <a:r>
              <a:rPr lang="en-US" altLang="zh-CN" dirty="0" smtClean="0"/>
              <a:t>page-locked host 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cudaError_t cudaMalloc (void **devPtr, size_t size)</a:t>
            </a:r>
            <a:r>
              <a:rPr lang="zh-CN" altLang="en-US" dirty="0" smtClean="0"/>
              <a:t>：申请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内存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cudaError_t cudaMalloc3D(struct cudaPitchedPtr* pitchedDevPtr, struct cudaExtent extent);</a:t>
            </a:r>
          </a:p>
          <a:p>
            <a:r>
              <a:rPr lang="en-US" altLang="zh-CN" dirty="0" smtClean="0"/>
              <a:t>pitchedDevPtr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Pointer to allocated pitched device memory</a:t>
            </a:r>
            <a:r>
              <a:rPr lang="zh-CN" altLang="en-US" dirty="0" smtClean="0"/>
              <a:t>，</a:t>
            </a:r>
            <a:r>
              <a:rPr lang="zh-CN" altLang="en-US" dirty="0"/>
              <a:t>分</a:t>
            </a:r>
            <a:r>
              <a:rPr lang="zh-CN" altLang="en-US" dirty="0" smtClean="0"/>
              <a:t>配</a:t>
            </a:r>
            <a:r>
              <a:rPr lang="en-US" altLang="zh-CN" dirty="0" smtClean="0"/>
              <a:t>1D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</a:t>
            </a:r>
            <a:r>
              <a:rPr lang="zh-CN" altLang="en-US" dirty="0" smtClean="0"/>
              <a:t>线性内存，也可用于申请纹理内存</a:t>
            </a:r>
            <a:endParaRPr lang="en-US" altLang="zh-CN" dirty="0" smtClean="0"/>
          </a:p>
          <a:p>
            <a:r>
              <a:rPr lang="en-US" altLang="zh-CN" dirty="0" smtClean="0"/>
              <a:t>cudaExtent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struct cudaExtent { size_t width; size_t height; size_t depth;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cudaError_t cudaMalloc3DArray (cudaArray_t *array, const cudaChannelFormatDesc *desc, cudaExtent extent, unsigned int flags)  3D</a:t>
            </a:r>
            <a:r>
              <a:rPr lang="zh-CN" altLang="en-US" dirty="0" smtClean="0"/>
              <a:t>数组</a:t>
            </a:r>
            <a:r>
              <a:rPr lang="zh-CN" altLang="en-US" dirty="0"/>
              <a:t>内</a:t>
            </a:r>
            <a:r>
              <a:rPr lang="zh-CN" altLang="en-US" dirty="0" smtClean="0"/>
              <a:t>存申请</a:t>
            </a:r>
            <a:endParaRPr lang="en-US" altLang="zh-CN" dirty="0" smtClean="0"/>
          </a:p>
          <a:p>
            <a:r>
              <a:rPr lang="en-US" altLang="zh-CN" dirty="0" smtClean="0"/>
              <a:t>desc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channel format</a:t>
            </a:r>
            <a:r>
              <a:rPr lang="zh-CN" altLang="en-US" dirty="0" smtClean="0"/>
              <a:t>信息</a:t>
            </a:r>
            <a:r>
              <a:rPr lang="en-US" altLang="zh-CN" dirty="0"/>
              <a:t> </a:t>
            </a:r>
            <a:r>
              <a:rPr lang="en-US" altLang="zh-CN" dirty="0" smtClean="0"/>
              <a:t> struct cudaChannelFormatDesc { int x, y, z, w; enum cudaChannelFormatKind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f; };		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cudaError_t cudaMallocArray (cudaArray_t *array, const cudaChannelFormatDesc *desc, size_t width, size_t height, unsigned int flags)  </a:t>
            </a:r>
            <a:r>
              <a:rPr lang="zh-CN" altLang="en-US" dirty="0" smtClean="0"/>
              <a:t>数组内存申请，和上一个函数用法相似</a:t>
            </a:r>
            <a:endParaRPr lang="en-US" altLang="zh-CN" dirty="0" smtClean="0"/>
          </a:p>
          <a:p>
            <a:r>
              <a:rPr lang="en-US" altLang="zh-CN" dirty="0" smtClean="0"/>
              <a:t>Allocate an array on the device.</a:t>
            </a:r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37068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/>
              <a:t>CUDA </a:t>
            </a:r>
            <a:r>
              <a:rPr lang="en-US" altLang="zh-CN" sz="2500" b="1" dirty="0"/>
              <a:t>Mem</a:t>
            </a:r>
            <a:r>
              <a:rPr lang="zh-CN" altLang="en-US" sz="2500" b="1" dirty="0" smtClean="0"/>
              <a:t>申请方式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38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257" y="841828"/>
            <a:ext cx="11161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cudaError_t cudaMallocManaged (void **devPtr,size_t size, unsigned int flags)</a:t>
            </a:r>
          </a:p>
          <a:p>
            <a:r>
              <a:rPr lang="en-US" altLang="zh-CN" dirty="0" smtClean="0"/>
              <a:t>Allocates memory that will be automatically managed by the </a:t>
            </a:r>
            <a:r>
              <a:rPr lang="en-US" altLang="zh-CN" b="1" dirty="0" smtClean="0"/>
              <a:t>Unified Memory system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使用函数</a:t>
            </a:r>
            <a:r>
              <a:rPr lang="en-US" altLang="zh-CN" dirty="0" smtClean="0"/>
              <a:t>cudaMallocManaged()</a:t>
            </a:r>
            <a:r>
              <a:rPr lang="zh-CN" altLang="en-US" dirty="0" smtClean="0"/>
              <a:t>开辟一块存储空间，无论是在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函数中还是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函数中，都可以使用这块内存，达到了统一寻址的目的。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cudaError_t cudaMallocMipmappedArray(cudaMipmappedArray_t *mipmappedArray, const</a:t>
            </a:r>
          </a:p>
          <a:p>
            <a:r>
              <a:rPr lang="en-US" altLang="zh-CN" dirty="0" smtClean="0"/>
              <a:t>cudaChannelFormatDesc *desc, cudaExtent extent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int numLevels, unsigned int flags)</a:t>
            </a:r>
          </a:p>
          <a:p>
            <a:r>
              <a:rPr lang="en-US" altLang="zh-CN" dirty="0" smtClean="0"/>
              <a:t>Allocate a mipmapped array on the device.  </a:t>
            </a:r>
            <a:r>
              <a:rPr lang="zh-CN" altLang="en-US" dirty="0"/>
              <a:t>纹理</a:t>
            </a:r>
            <a:r>
              <a:rPr lang="zh-CN" altLang="en-US" dirty="0" smtClean="0"/>
              <a:t>内存申请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cudaError_t cudaMallocPitch (void **devPtr, size_t *pitch, size_t width, size_t height)</a:t>
            </a:r>
          </a:p>
          <a:p>
            <a:r>
              <a:rPr lang="en-US" altLang="zh-CN" dirty="0" smtClean="0"/>
              <a:t>Allocates pitched memory on the device.</a:t>
            </a:r>
            <a:r>
              <a:rPr lang="zh-CN" altLang="en-US" dirty="0"/>
              <a:t>分配指定大小的线性内存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CUDA</a:t>
            </a:r>
            <a:r>
              <a:rPr lang="zh-CN" altLang="en-US" dirty="0" smtClean="0"/>
              <a:t>申请内存基本上都是设定指针、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等等信息即可，具体的内存分配由</a:t>
            </a:r>
            <a:r>
              <a:rPr lang="en-US" altLang="zh-CN" dirty="0"/>
              <a:t>n</a:t>
            </a:r>
            <a:r>
              <a:rPr lang="en-US" altLang="zh-CN" dirty="0" smtClean="0"/>
              <a:t>vcc</a:t>
            </a:r>
            <a:r>
              <a:rPr lang="zh-CN" altLang="en-US" dirty="0" smtClean="0"/>
              <a:t>编译器决定，和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malloc</a:t>
            </a:r>
            <a:r>
              <a:rPr lang="zh-CN" altLang="en-US" dirty="0" smtClean="0"/>
              <a:t>使用方法是一致的，就是全局的显存，这个为程序员提供了统一的使用结果，便于编程。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参见我的博客： </a:t>
            </a:r>
            <a:r>
              <a:rPr lang="en-US" altLang="zh-CN" dirty="0" smtClean="0"/>
              <a:t>http</a:t>
            </a:r>
            <a:r>
              <a:rPr lang="en-US" altLang="zh-CN" dirty="0"/>
              <a:t>://blog.csdn.net/jackzhang_123/article/details/78146583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93593" y="307983"/>
            <a:ext cx="46614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/>
              <a:t>CUDA </a:t>
            </a:r>
            <a:r>
              <a:rPr lang="en-US" altLang="zh-CN" sz="2500" b="1" dirty="0"/>
              <a:t>Mem</a:t>
            </a:r>
            <a:r>
              <a:rPr lang="zh-CN" altLang="en-US" sz="2500" b="1" dirty="0"/>
              <a:t>申请方式</a:t>
            </a:r>
          </a:p>
        </p:txBody>
      </p:sp>
    </p:spTree>
    <p:extLst>
      <p:ext uri="{BB962C8B-B14F-4D97-AF65-F5344CB8AC3E}">
        <p14:creationId xmlns:p14="http://schemas.microsoft.com/office/powerpoint/2010/main" val="3696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70" y="573426"/>
            <a:ext cx="9106740" cy="58920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2639" y="204094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 NVIDIA K620 </a:t>
            </a:r>
            <a:r>
              <a:rPr lang="zh-CN" altLang="en-US" b="1" dirty="0" smtClean="0"/>
              <a:t>设备信息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62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11562" y="18466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一个简单的</a:t>
            </a:r>
            <a:r>
              <a:rPr lang="en-US" altLang="zh-CN" b="1" dirty="0" smtClean="0"/>
              <a:t>CUDA</a:t>
            </a: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01487" y="104336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代码分为两部分：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代码和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代码，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就是调用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代码的，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代码就是多线程的并行</a:t>
            </a:r>
            <a:r>
              <a:rPr lang="zh-CN" altLang="en-US" dirty="0"/>
              <a:t>代</a:t>
            </a:r>
            <a:r>
              <a:rPr lang="zh-CN" altLang="en-US" dirty="0" smtClean="0"/>
              <a:t>码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下面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代码的要点，这里有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坐标点，每个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48" y="3688839"/>
            <a:ext cx="10752001" cy="19678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336024"/>
            <a:ext cx="8181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257" y="841828"/>
            <a:ext cx="65214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thread</a:t>
            </a:r>
            <a:r>
              <a:rPr lang="zh-CN" altLang="en-US" dirty="0"/>
              <a:t>，</a:t>
            </a:r>
            <a:r>
              <a:rPr lang="en-US" altLang="zh-CN" dirty="0"/>
              <a:t>block</a:t>
            </a:r>
            <a:r>
              <a:rPr lang="zh-CN" altLang="en-US" dirty="0"/>
              <a:t>，</a:t>
            </a:r>
            <a:r>
              <a:rPr lang="en-US" altLang="zh-CN" dirty="0"/>
              <a:t>grid</a:t>
            </a:r>
            <a:r>
              <a:rPr lang="zh-CN" altLang="en-US" dirty="0"/>
              <a:t>，</a:t>
            </a:r>
            <a:r>
              <a:rPr lang="en-US" altLang="zh-CN" dirty="0"/>
              <a:t>warp</a:t>
            </a:r>
            <a:r>
              <a:rPr lang="zh-CN" altLang="en-US" dirty="0"/>
              <a:t>是</a:t>
            </a:r>
            <a:r>
              <a:rPr lang="en-US" altLang="zh-CN" dirty="0"/>
              <a:t>CUDA</a:t>
            </a:r>
            <a:r>
              <a:rPr lang="zh-CN" altLang="en-US" dirty="0"/>
              <a:t>编程上的概念，以方便程序员软件设计，组织线程，同样的我们给出一个示意图来表示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/>
              <a:t>thread</a:t>
            </a:r>
            <a:r>
              <a:rPr lang="zh-CN" altLang="en-US" b="1" dirty="0"/>
              <a:t>：</a:t>
            </a:r>
            <a:r>
              <a:rPr lang="zh-CN" altLang="en-US" dirty="0"/>
              <a:t>一个</a:t>
            </a:r>
            <a:r>
              <a:rPr lang="en-US" altLang="zh-CN" dirty="0"/>
              <a:t>CUDA</a:t>
            </a:r>
            <a:r>
              <a:rPr lang="zh-CN" altLang="en-US" dirty="0"/>
              <a:t>的并行程序会被以许多个</a:t>
            </a:r>
            <a:r>
              <a:rPr lang="en-US" altLang="zh-CN" dirty="0"/>
              <a:t>threads</a:t>
            </a:r>
            <a:r>
              <a:rPr lang="zh-CN" altLang="en-US" dirty="0"/>
              <a:t>来执行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block</a:t>
            </a:r>
            <a:r>
              <a:rPr lang="zh-CN" altLang="en-US" b="1" dirty="0"/>
              <a:t>：</a:t>
            </a:r>
            <a:r>
              <a:rPr lang="zh-CN" altLang="en-US" dirty="0"/>
              <a:t>数个</a:t>
            </a:r>
            <a:r>
              <a:rPr lang="en-US" altLang="zh-CN" dirty="0"/>
              <a:t>threads</a:t>
            </a:r>
            <a:r>
              <a:rPr lang="zh-CN" altLang="en-US" dirty="0"/>
              <a:t>会被群组成一个</a:t>
            </a:r>
            <a:r>
              <a:rPr lang="en-US" altLang="zh-CN" dirty="0"/>
              <a:t>block</a:t>
            </a:r>
            <a:r>
              <a:rPr lang="zh-CN" altLang="en-US" dirty="0"/>
              <a:t>，同一个</a:t>
            </a:r>
            <a:r>
              <a:rPr lang="en-US" altLang="zh-CN" dirty="0"/>
              <a:t>block</a:t>
            </a:r>
            <a:r>
              <a:rPr lang="zh-CN" altLang="en-US" dirty="0"/>
              <a:t>中的</a:t>
            </a:r>
            <a:r>
              <a:rPr lang="en-US" altLang="zh-CN" dirty="0"/>
              <a:t>threads</a:t>
            </a:r>
            <a:r>
              <a:rPr lang="zh-CN" altLang="en-US" dirty="0"/>
              <a:t>可以同步，也可以通过</a:t>
            </a:r>
            <a:r>
              <a:rPr lang="en-US" altLang="zh-CN" dirty="0"/>
              <a:t>shared memory</a:t>
            </a:r>
            <a:r>
              <a:rPr lang="zh-CN" altLang="en-US" dirty="0"/>
              <a:t>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grid</a:t>
            </a:r>
            <a:r>
              <a:rPr lang="zh-CN" altLang="en-US" b="1" dirty="0"/>
              <a:t>：</a:t>
            </a:r>
            <a:r>
              <a:rPr lang="zh-CN" altLang="en-US" dirty="0"/>
              <a:t>多个</a:t>
            </a:r>
            <a:r>
              <a:rPr lang="en-US" altLang="zh-CN" dirty="0"/>
              <a:t>blocks</a:t>
            </a:r>
            <a:r>
              <a:rPr lang="zh-CN" altLang="en-US" dirty="0"/>
              <a:t>则会再构成</a:t>
            </a:r>
            <a:r>
              <a:rPr lang="en-US" altLang="zh-CN" dirty="0"/>
              <a:t>grid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warp</a:t>
            </a:r>
            <a:r>
              <a:rPr lang="zh-CN" altLang="en-US" b="1" dirty="0"/>
              <a:t>：</a:t>
            </a:r>
            <a:r>
              <a:rPr lang="en-US" altLang="zh-CN" dirty="0"/>
              <a:t>GPU</a:t>
            </a:r>
            <a:r>
              <a:rPr lang="zh-CN" altLang="en-US" dirty="0"/>
              <a:t>执行程序时的调度单位，目前</a:t>
            </a:r>
            <a:r>
              <a:rPr lang="en-US" altLang="zh-CN" dirty="0"/>
              <a:t>cuda</a:t>
            </a:r>
            <a:r>
              <a:rPr lang="zh-CN" altLang="en-US" dirty="0"/>
              <a:t>的</a:t>
            </a:r>
            <a:r>
              <a:rPr lang="en-US" altLang="zh-CN" dirty="0"/>
              <a:t>warp</a:t>
            </a:r>
            <a:r>
              <a:rPr lang="zh-CN" altLang="en-US" dirty="0"/>
              <a:t>的大小为</a:t>
            </a:r>
            <a:r>
              <a:rPr lang="en-US" altLang="zh-CN" dirty="0"/>
              <a:t>32</a:t>
            </a:r>
            <a:r>
              <a:rPr lang="zh-CN" altLang="en-US" dirty="0"/>
              <a:t>，同在一个</a:t>
            </a:r>
            <a:r>
              <a:rPr lang="en-US" altLang="zh-CN" dirty="0"/>
              <a:t>warp</a:t>
            </a:r>
            <a:r>
              <a:rPr lang="zh-CN" altLang="en-US" dirty="0"/>
              <a:t>的线程，以不同数据资源执行相同的指</a:t>
            </a:r>
            <a:r>
              <a:rPr lang="zh-CN" altLang="en-US" dirty="0" smtClean="0"/>
              <a:t>令，这里同样的指令是可以包含</a:t>
            </a:r>
            <a:r>
              <a:rPr lang="en-US" altLang="zh-CN" dirty="0" smtClean="0"/>
              <a:t>c style</a:t>
            </a:r>
            <a:r>
              <a:rPr lang="zh-CN" altLang="en-US" dirty="0" smtClean="0"/>
              <a:t>的分支结构，比如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总的来说，我们使用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做并行编程面对的就是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（没有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438113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/>
              <a:t>从软</a:t>
            </a:r>
            <a:r>
              <a:rPr lang="zh-CN" altLang="en-US" sz="2500" b="1" dirty="0"/>
              <a:t>件来看</a:t>
            </a:r>
            <a:r>
              <a:rPr lang="en-US" altLang="zh-CN" sz="2500" b="1" dirty="0" smtClean="0"/>
              <a:t>CUDA</a:t>
            </a:r>
            <a:endParaRPr lang="zh-CN" altLang="en-US" sz="25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9" y="841828"/>
            <a:ext cx="4970991" cy="57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11562" y="18466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一个简单的</a:t>
            </a:r>
            <a:r>
              <a:rPr lang="en-US" altLang="zh-CN" b="1" dirty="0" smtClean="0"/>
              <a:t>CUDA</a:t>
            </a: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81" y="1793056"/>
            <a:ext cx="7496175" cy="4119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6349" y="912958"/>
            <a:ext cx="913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函数就是并行给每两个点计算斜率和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轴交点</a:t>
            </a:r>
            <a:r>
              <a:rPr lang="en-US" altLang="zh-CN" dirty="0" smtClean="0"/>
              <a:t>(</a:t>
            </a:r>
            <a:r>
              <a:rPr lang="en-US" altLang="zh-CN" dirty="0"/>
              <a:t>grid</a:t>
            </a:r>
            <a:r>
              <a:rPr lang="zh-CN" altLang="en-US" dirty="0"/>
              <a:t>划分成</a:t>
            </a:r>
            <a:r>
              <a:rPr lang="en-US" altLang="zh-CN" dirty="0"/>
              <a:t>1</a:t>
            </a:r>
            <a:r>
              <a:rPr lang="zh-CN" altLang="en-US" dirty="0"/>
              <a:t>维，</a:t>
            </a:r>
            <a:r>
              <a:rPr lang="en-US" altLang="zh-CN" dirty="0"/>
              <a:t>block</a:t>
            </a:r>
            <a:r>
              <a:rPr lang="zh-CN" altLang="en-US" dirty="0"/>
              <a:t>划分为</a:t>
            </a:r>
            <a:r>
              <a:rPr lang="en-US" altLang="zh-CN" dirty="0"/>
              <a:t>1</a:t>
            </a:r>
            <a:r>
              <a:rPr lang="zh-CN" altLang="en-US" dirty="0" smtClean="0"/>
              <a:t>维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6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11562" y="18466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一个简单的</a:t>
            </a:r>
            <a:r>
              <a:rPr lang="en-US" altLang="zh-CN" b="1" dirty="0" smtClean="0"/>
              <a:t>CUDA</a:t>
            </a: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580243"/>
            <a:ext cx="9886950" cy="39395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669" y="991992"/>
            <a:ext cx="632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这个</a:t>
            </a:r>
            <a:r>
              <a:rPr lang="en-US" altLang="zh-CN" dirty="0"/>
              <a:t>kernel</a:t>
            </a:r>
            <a:r>
              <a:rPr lang="zh-CN" altLang="en-US" dirty="0"/>
              <a:t>函数就是并行</a:t>
            </a:r>
            <a:r>
              <a:rPr lang="zh-CN" altLang="en-US" dirty="0" smtClean="0"/>
              <a:t>给</a:t>
            </a:r>
            <a:r>
              <a:rPr lang="zh-CN" altLang="en-US" dirty="0"/>
              <a:t>计</a:t>
            </a:r>
            <a:r>
              <a:rPr lang="zh-CN" altLang="en-US" dirty="0" smtClean="0"/>
              <a:t>算每个简单自约束的运行时刻值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0312" y="5738741"/>
            <a:ext cx="7291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vcc</a:t>
            </a:r>
            <a:r>
              <a:rPr lang="zh-CN" altLang="en-US" dirty="0" smtClean="0"/>
              <a:t>编译器编译文件很慢，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个源代码文件编译需要</a:t>
            </a:r>
            <a:r>
              <a:rPr lang="en-US" altLang="zh-CN" dirty="0" smtClean="0"/>
              <a:t>40s</a:t>
            </a:r>
            <a:r>
              <a:rPr lang="zh-CN" altLang="en-US" dirty="0" smtClean="0"/>
              <a:t>左右。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0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11562" y="18466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一个简单的</a:t>
            </a:r>
            <a:r>
              <a:rPr lang="en-US" altLang="zh-CN" b="1" dirty="0" smtClean="0"/>
              <a:t>CUDA</a:t>
            </a: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0" y="738664"/>
            <a:ext cx="8491220" cy="47763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4561" y="5699641"/>
            <a:ext cx="10872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我专门使用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计算量一遍同样的任务，也比对了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的计算结果，结果完全正确，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倍左右，假如是计算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个点的数据，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的计算时间还是</a:t>
            </a:r>
            <a:r>
              <a:rPr lang="en-US" altLang="zh-CN" dirty="0" smtClean="0"/>
              <a:t>0.15</a:t>
            </a:r>
            <a:r>
              <a:rPr lang="zh-CN" altLang="en-US" dirty="0" smtClean="0"/>
              <a:t>左右，但是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可能就是</a:t>
            </a:r>
            <a:r>
              <a:rPr lang="en-US" altLang="zh-CN" dirty="0" smtClean="0"/>
              <a:t>0.01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28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086249" y="1846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部分总结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7" y="1191018"/>
            <a:ext cx="3790012" cy="2131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59" y="1191019"/>
            <a:ext cx="4044690" cy="2144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96237" y="689359"/>
            <a:ext cx="8376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两个点的拟合情况分类，根据是</a:t>
            </a:r>
            <a:r>
              <a:rPr lang="zh-CN" altLang="en-US" dirty="0"/>
              <a:t>拟</a:t>
            </a:r>
            <a:r>
              <a:rPr lang="zh-CN" altLang="en-US" dirty="0" smtClean="0"/>
              <a:t>合函数否存零点在分类，假设比较运算符是</a:t>
            </a:r>
            <a:r>
              <a:rPr lang="en-US" altLang="zh-CN" dirty="0"/>
              <a:t>  </a:t>
            </a:r>
            <a:r>
              <a:rPr lang="en-US" altLang="zh-CN" dirty="0" smtClean="0"/>
              <a:t>&lt;  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54665" y="3696510"/>
            <a:ext cx="10922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上图左图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，假设考虑</a:t>
            </a:r>
            <a:r>
              <a:rPr lang="zh-CN" altLang="en-US" b="1" dirty="0" smtClean="0"/>
              <a:t>斜率为负数</a:t>
            </a:r>
            <a:r>
              <a:rPr lang="zh-CN" altLang="en-US" dirty="0" smtClean="0"/>
              <a:t>的情况还有两种情况，加上右图图总共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种情况。</a:t>
            </a:r>
            <a:endParaRPr lang="en-US" altLang="zh-CN" dirty="0"/>
          </a:p>
          <a:p>
            <a:r>
              <a:rPr lang="zh-CN" altLang="en-US" dirty="0" smtClean="0"/>
              <a:t>那么只有左图的（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）是无解的，其余的都可以求出解区间。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总体来</a:t>
            </a:r>
            <a:r>
              <a:rPr lang="zh-CN" altLang="en-US" dirty="0" smtClean="0"/>
              <a:t>说：对于有解的直接求出解区间，其余的去做区间的细化或者扩展以求出预测解。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3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086249" y="1846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间细化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80558" y="689359"/>
            <a:ext cx="8376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区间细</a:t>
            </a:r>
            <a:r>
              <a:rPr lang="zh-CN" altLang="en-US" dirty="0" smtClean="0"/>
              <a:t>化是针对</a:t>
            </a:r>
            <a:r>
              <a:rPr lang="zh-CN" altLang="en-US" b="1" dirty="0" smtClean="0"/>
              <a:t>非临界区间</a:t>
            </a:r>
            <a:r>
              <a:rPr lang="zh-CN" altLang="en-US" dirty="0" smtClean="0"/>
              <a:t>，区间扩展是针对</a:t>
            </a:r>
            <a:r>
              <a:rPr lang="zh-CN" altLang="en-US" b="1" dirty="0" smtClean="0"/>
              <a:t>临界区间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241141" y="3259244"/>
            <a:ext cx="11950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如上图，假设比较运算符</a:t>
            </a:r>
            <a:r>
              <a:rPr lang="zh-CN" altLang="en-US" b="1" dirty="0" smtClean="0"/>
              <a:t>是</a:t>
            </a:r>
            <a:r>
              <a:rPr lang="en-US" altLang="zh-CN" b="1" dirty="0"/>
              <a:t> 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，那么对于上图</a:t>
            </a:r>
            <a:r>
              <a:rPr lang="en-US" altLang="zh-CN" dirty="0"/>
              <a:t>(a,b)</a:t>
            </a:r>
            <a:r>
              <a:rPr lang="zh-CN" altLang="en-US" dirty="0"/>
              <a:t>区间</a:t>
            </a:r>
            <a:r>
              <a:rPr lang="zh-CN" altLang="en-US" dirty="0" smtClean="0"/>
              <a:t>是无解的前两种情况，注意这里我们考察的是</a:t>
            </a:r>
            <a:r>
              <a:rPr lang="zh-CN" altLang="en-US" b="1" dirty="0" smtClean="0"/>
              <a:t>非临界区间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也就是说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的左边和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的右边还是有区间的情况，区间细化规则是这样的：求解区间</a:t>
            </a:r>
            <a:r>
              <a:rPr lang="en-US" altLang="zh-CN" dirty="0" smtClean="0"/>
              <a:t>(a,b)</a:t>
            </a:r>
            <a:r>
              <a:rPr lang="zh-CN" altLang="en-US" dirty="0" smtClean="0"/>
              <a:t>拟合曲线的零点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，假如</a:t>
            </a:r>
            <a:r>
              <a:rPr lang="en-US" altLang="zh-CN" dirty="0" smtClean="0"/>
              <a:t>d</a:t>
            </a:r>
            <a:r>
              <a:rPr lang="zh-CN" altLang="en-US" dirty="0" smtClean="0"/>
              <a:t>落</a:t>
            </a:r>
            <a:endParaRPr lang="en-US" altLang="zh-CN" dirty="0" smtClean="0"/>
          </a:p>
          <a:p>
            <a:r>
              <a:rPr lang="zh-CN" altLang="en-US" dirty="0" smtClean="0"/>
              <a:t>到左邻居或者右邻居区间，那么就可以做区间细化，否则不处理 。</a:t>
            </a:r>
            <a:r>
              <a:rPr lang="zh-CN" altLang="en-US" b="1" dirty="0" smtClean="0"/>
              <a:t>（</a:t>
            </a:r>
            <a:r>
              <a:rPr lang="zh-CN" altLang="en-US" b="1" dirty="0"/>
              <a:t>论文和代码都是这么做的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 ZY</a:t>
            </a:r>
            <a:r>
              <a:rPr lang="zh-CN" altLang="en-US" dirty="0" smtClean="0"/>
              <a:t>的做法是直接</a:t>
            </a:r>
            <a:r>
              <a:rPr lang="zh-CN" altLang="en-US" b="1" dirty="0" smtClean="0"/>
              <a:t>把零点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加入到预测解的</a:t>
            </a:r>
            <a:r>
              <a:rPr lang="en-US" altLang="zh-CN" b="1" dirty="0" smtClean="0"/>
              <a:t>list</a:t>
            </a:r>
            <a:r>
              <a:rPr lang="zh-CN" altLang="en-US" dirty="0" smtClean="0"/>
              <a:t>中，其实应该返回一个解区间</a:t>
            </a:r>
            <a:r>
              <a:rPr lang="en-US" altLang="zh-CN" dirty="0" smtClean="0"/>
              <a:t>(d,c)</a:t>
            </a:r>
            <a:r>
              <a:rPr lang="zh-CN" altLang="en-US" dirty="0" smtClean="0"/>
              <a:t>或者（</a:t>
            </a:r>
            <a:r>
              <a:rPr lang="en-US" altLang="zh-CN" dirty="0" smtClean="0"/>
              <a:t>c</a:t>
            </a:r>
            <a:r>
              <a:rPr lang="en-US" altLang="zh-CN" dirty="0"/>
              <a:t>,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但是事后分析，</a:t>
            </a:r>
            <a:r>
              <a:rPr lang="en-US" altLang="zh-CN" dirty="0" smtClean="0"/>
              <a:t>ZY</a:t>
            </a:r>
            <a:r>
              <a:rPr lang="zh-CN" altLang="en-US" dirty="0" smtClean="0"/>
              <a:t>的做法有一定的道理，虽然论文中没有提及，但是添加零点对于求解涉及到</a:t>
            </a:r>
            <a:r>
              <a:rPr lang="zh-CN" altLang="en-US" b="1" dirty="0" smtClean="0"/>
              <a:t>线性约束的等式</a:t>
            </a:r>
            <a:r>
              <a:rPr lang="zh-CN" altLang="en-US" dirty="0" smtClean="0"/>
              <a:t>还是有一定的增益的，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81" y="1194052"/>
            <a:ext cx="3961615" cy="20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086249" y="1846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间扩展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80558" y="689359"/>
            <a:ext cx="11511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区间扩展是针对</a:t>
            </a:r>
            <a:r>
              <a:rPr lang="zh-CN" altLang="en-US" b="1" dirty="0" smtClean="0"/>
              <a:t>临界区间</a:t>
            </a:r>
            <a:r>
              <a:rPr lang="zh-CN" altLang="en-US" dirty="0" smtClean="0"/>
              <a:t>，如下图</a:t>
            </a:r>
            <a:r>
              <a:rPr lang="zh-CN" altLang="en-US" dirty="0"/>
              <a:t>假设比较运算符</a:t>
            </a:r>
            <a:r>
              <a:rPr lang="zh-CN" altLang="en-US" b="1" dirty="0"/>
              <a:t>是</a:t>
            </a:r>
            <a:r>
              <a:rPr lang="en-US" altLang="zh-CN" b="1" dirty="0"/>
              <a:t> &lt;</a:t>
            </a:r>
            <a:r>
              <a:rPr lang="en-US" altLang="zh-CN" dirty="0"/>
              <a:t> </a:t>
            </a:r>
            <a:r>
              <a:rPr lang="zh-CN" altLang="en-US" dirty="0" smtClean="0"/>
              <a:t>，先只考虑右临界区间（也就是说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是右边最后一个拟合节点），左临界区间做法类似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52660" y="4264079"/>
            <a:ext cx="119508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L</a:t>
            </a:r>
            <a:r>
              <a:rPr lang="en-US" altLang="zh-CN" sz="1100" dirty="0" smtClean="0"/>
              <a:t>bd </a:t>
            </a:r>
            <a:r>
              <a:rPr lang="zh-CN" altLang="en-US" dirty="0"/>
              <a:t> </a:t>
            </a:r>
            <a:r>
              <a:rPr lang="en-US" altLang="zh-CN" dirty="0" smtClean="0"/>
              <a:t>&gt;= </a:t>
            </a:r>
            <a:r>
              <a:rPr lang="en-US" altLang="zh-CN" dirty="0">
                <a:solidFill>
                  <a:prstClr val="black"/>
                </a:solidFill>
              </a:rPr>
              <a:t>L</a:t>
            </a:r>
            <a:r>
              <a:rPr lang="en-US" altLang="zh-CN" sz="1200" dirty="0">
                <a:solidFill>
                  <a:prstClr val="black"/>
                </a:solidFill>
              </a:rPr>
              <a:t>min</a:t>
            </a:r>
            <a:r>
              <a:rPr lang="en-US" altLang="zh-CN" dirty="0" smtClean="0"/>
              <a:t> (</a:t>
            </a:r>
            <a:r>
              <a:rPr lang="en-US" altLang="zh-CN" dirty="0">
                <a:solidFill>
                  <a:prstClr val="black"/>
                </a:solidFill>
              </a:rPr>
              <a:t>L</a:t>
            </a:r>
            <a:r>
              <a:rPr lang="en-US" altLang="zh-CN" sz="1200" dirty="0">
                <a:solidFill>
                  <a:prstClr val="black"/>
                </a:solidFill>
              </a:rPr>
              <a:t>min</a:t>
            </a:r>
            <a:r>
              <a:rPr lang="zh-CN" altLang="en-US" dirty="0" smtClean="0"/>
              <a:t>为最小区间长度，实验参数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且 </a:t>
            </a:r>
            <a:r>
              <a:rPr lang="en-US" altLang="zh-CN" dirty="0"/>
              <a:t>L</a:t>
            </a:r>
            <a:r>
              <a:rPr lang="en-US" altLang="zh-CN" sz="1100" dirty="0"/>
              <a:t>bd </a:t>
            </a:r>
            <a:r>
              <a:rPr lang="zh-CN" altLang="en-US" dirty="0"/>
              <a:t> </a:t>
            </a:r>
            <a:r>
              <a:rPr lang="en-US" altLang="zh-CN" dirty="0" smtClean="0"/>
              <a:t>&lt;= 2</a:t>
            </a:r>
            <a:r>
              <a:rPr lang="zh-CN" altLang="en-US" dirty="0" smtClean="0"/>
              <a:t>*</a:t>
            </a:r>
            <a:r>
              <a:rPr lang="en-US" altLang="zh-CN" dirty="0"/>
              <a:t> </a:t>
            </a:r>
            <a:r>
              <a:rPr lang="en-US" altLang="zh-CN" dirty="0" smtClean="0"/>
              <a:t>L</a:t>
            </a:r>
            <a:r>
              <a:rPr lang="en-US" altLang="zh-CN" sz="1100" dirty="0"/>
              <a:t>ab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(b,d)</a:t>
            </a:r>
            <a:r>
              <a:rPr lang="zh-CN" altLang="en-US" dirty="0" smtClean="0"/>
              <a:t>为扩展区间，添加</a:t>
            </a:r>
            <a:r>
              <a:rPr lang="zh-CN" altLang="en-US" b="1" dirty="0" smtClean="0"/>
              <a:t>零点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为预测解</a:t>
            </a:r>
            <a:endParaRPr lang="en-US" altLang="zh-CN" b="1" dirty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L</a:t>
            </a:r>
            <a:r>
              <a:rPr lang="en-US" altLang="zh-CN" sz="1100" dirty="0"/>
              <a:t>bd </a:t>
            </a:r>
            <a:r>
              <a:rPr lang="zh-CN" altLang="en-US" dirty="0"/>
              <a:t> </a:t>
            </a:r>
            <a:r>
              <a:rPr lang="en-US" altLang="zh-CN" dirty="0" smtClean="0"/>
              <a:t>&gt;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 L</a:t>
            </a:r>
            <a:r>
              <a:rPr lang="en-US" altLang="zh-CN" sz="1100" dirty="0"/>
              <a:t>ab</a:t>
            </a:r>
            <a:r>
              <a:rPr lang="en-US" altLang="zh-CN" dirty="0" smtClean="0"/>
              <a:t>  </a:t>
            </a:r>
            <a:r>
              <a:rPr lang="zh-CN" altLang="en-US" dirty="0" smtClean="0"/>
              <a:t>的时候，在（</a:t>
            </a:r>
            <a:r>
              <a:rPr lang="en-US" altLang="zh-CN" dirty="0" smtClean="0"/>
              <a:t>d-</a:t>
            </a:r>
            <a:r>
              <a:rPr lang="en-US" altLang="zh-CN" dirty="0">
                <a:solidFill>
                  <a:prstClr val="black"/>
                </a:solidFill>
              </a:rPr>
              <a:t> L</a:t>
            </a:r>
            <a:r>
              <a:rPr lang="en-US" altLang="zh-CN" sz="1100" dirty="0">
                <a:solidFill>
                  <a:prstClr val="black"/>
                </a:solidFill>
              </a:rPr>
              <a:t>ab </a:t>
            </a:r>
            <a:r>
              <a:rPr lang="en-US" altLang="zh-CN" dirty="0" smtClean="0"/>
              <a:t>/2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d+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L</a:t>
            </a:r>
            <a:r>
              <a:rPr lang="en-US" altLang="zh-CN" sz="1100" dirty="0">
                <a:solidFill>
                  <a:prstClr val="black"/>
                </a:solidFill>
              </a:rPr>
              <a:t>ab </a:t>
            </a:r>
            <a:r>
              <a:rPr lang="en-US" altLang="zh-CN" dirty="0"/>
              <a:t>/2 </a:t>
            </a:r>
            <a:r>
              <a:rPr lang="zh-CN" altLang="en-US" dirty="0" smtClean="0"/>
              <a:t>）作为扩展区间，添加黄金分割点</a:t>
            </a:r>
            <a:r>
              <a:rPr lang="en-US" altLang="zh-CN" dirty="0"/>
              <a:t>e</a:t>
            </a:r>
            <a:r>
              <a:rPr lang="zh-CN" altLang="en-US" dirty="0" smtClean="0"/>
              <a:t>为预测解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L</a:t>
            </a:r>
            <a:r>
              <a:rPr lang="en-US" altLang="zh-CN" sz="1100" dirty="0"/>
              <a:t>bd 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prstClr val="black"/>
                </a:solidFill>
              </a:rPr>
              <a:t>L</a:t>
            </a:r>
            <a:r>
              <a:rPr lang="en-US" altLang="zh-CN" sz="1200" dirty="0">
                <a:solidFill>
                  <a:prstClr val="black"/>
                </a:solidFill>
              </a:rPr>
              <a:t>min</a:t>
            </a:r>
            <a:r>
              <a:rPr lang="zh-CN" altLang="en-US" dirty="0" smtClean="0"/>
              <a:t>的</a:t>
            </a:r>
            <a:r>
              <a:rPr lang="zh-CN" altLang="en-US" dirty="0"/>
              <a:t>时候</a:t>
            </a:r>
            <a:r>
              <a:rPr lang="zh-CN" altLang="en-US" dirty="0" smtClean="0"/>
              <a:t>，取预测解为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b+L</a:t>
            </a:r>
            <a:r>
              <a:rPr lang="en-US" altLang="zh-CN" sz="1200" dirty="0" smtClean="0"/>
              <a:t>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</a:t>
            </a:r>
            <a:r>
              <a:rPr lang="en-US" altLang="zh-CN" dirty="0"/>
              <a:t>-</a:t>
            </a:r>
            <a:r>
              <a:rPr lang="en-US" altLang="zh-CN" dirty="0" smtClean="0"/>
              <a:t>L</a:t>
            </a:r>
            <a:r>
              <a:rPr lang="en-US" altLang="zh-CN" sz="1200" dirty="0" smtClean="0"/>
              <a:t>e </a:t>
            </a:r>
            <a:r>
              <a:rPr lang="zh-CN" altLang="en-US" dirty="0" smtClean="0"/>
              <a:t>，</a:t>
            </a: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zh-CN" altLang="en-US" dirty="0"/>
              <a:t>预测</a:t>
            </a:r>
            <a:r>
              <a:rPr lang="zh-CN" altLang="en-US" dirty="0" smtClean="0"/>
              <a:t>解（</a:t>
            </a:r>
            <a:r>
              <a:rPr lang="en-US" altLang="zh-CN" dirty="0" smtClean="0"/>
              <a:t>L</a:t>
            </a:r>
            <a:r>
              <a:rPr lang="en-US" altLang="zh-CN" sz="1200" dirty="0" smtClean="0"/>
              <a:t>e</a:t>
            </a:r>
            <a:r>
              <a:rPr lang="zh-CN" altLang="en-US" dirty="0" smtClean="0"/>
              <a:t>是实验参数，远大于</a:t>
            </a:r>
            <a:r>
              <a:rPr lang="en-US" altLang="zh-CN" dirty="0" smtClean="0"/>
              <a:t>L</a:t>
            </a:r>
            <a:r>
              <a:rPr lang="en-US" altLang="zh-CN" sz="1200" dirty="0" smtClean="0"/>
              <a:t>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总体来说：对于有解的直接求出解区间，其余的去做区间的细化或者扩展以求出预测解。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77" y="1471051"/>
            <a:ext cx="7304937" cy="26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4315" y="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086249" y="1846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我的想法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67651" y="804761"/>
            <a:ext cx="11430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因为</a:t>
            </a:r>
            <a:r>
              <a:rPr lang="zh-CN" altLang="en-US" dirty="0"/>
              <a:t>我们面对</a:t>
            </a:r>
            <a:r>
              <a:rPr lang="zh-CN" altLang="en-US" dirty="0" smtClean="0"/>
              <a:t>的</a:t>
            </a:r>
            <a:r>
              <a:rPr lang="en-US" altLang="zh-CN" b="1" dirty="0" smtClean="0"/>
              <a:t>CUDA</a:t>
            </a:r>
            <a:r>
              <a:rPr lang="zh-CN" altLang="en-US" b="1" dirty="0" smtClean="0"/>
              <a:t>的最细的粒度就是</a:t>
            </a:r>
            <a:r>
              <a:rPr lang="en-US" altLang="zh-CN" b="1" dirty="0" smtClean="0"/>
              <a:t>thread</a:t>
            </a:r>
            <a:r>
              <a:rPr lang="zh-CN" altLang="en-US" dirty="0" smtClean="0"/>
              <a:t>，每一个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都用着自己的存储单元，所以我准备把每一个拟合点作为最小的并行化计算的单元。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LFF </a:t>
            </a:r>
            <a:r>
              <a:rPr lang="zh-CN" altLang="en-US" dirty="0" smtClean="0"/>
              <a:t>并行算法设计的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0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2357" y="924954"/>
            <a:ext cx="11248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SM</a:t>
            </a:r>
            <a:r>
              <a:rPr lang="zh-CN" altLang="en-US" b="1" dirty="0"/>
              <a:t>更</a:t>
            </a:r>
            <a:r>
              <a:rPr lang="zh-CN" altLang="en-US" b="1" dirty="0" smtClean="0"/>
              <a:t>像</a:t>
            </a:r>
            <a:r>
              <a:rPr lang="en-US" altLang="zh-CN" b="1" dirty="0" smtClean="0"/>
              <a:t>CPU core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它包含 多个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Shared 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Load/Store Units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Special </a:t>
            </a:r>
            <a:r>
              <a:rPr lang="en-US" altLang="zh-CN" dirty="0"/>
              <a:t>Function </a:t>
            </a:r>
            <a:r>
              <a:rPr lang="en-US" altLang="zh-CN" dirty="0" smtClean="0"/>
              <a:t>Units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Warp Scheduler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一个</a:t>
            </a:r>
            <a:r>
              <a:rPr lang="en-US" altLang="zh-CN" dirty="0"/>
              <a:t>kernel</a:t>
            </a:r>
            <a:r>
              <a:rPr lang="zh-CN" altLang="en-US" dirty="0"/>
              <a:t>启动后，</a:t>
            </a:r>
            <a:r>
              <a:rPr lang="en-US" altLang="zh-CN" dirty="0"/>
              <a:t>thread</a:t>
            </a:r>
            <a:r>
              <a:rPr lang="zh-CN" altLang="en-US" dirty="0"/>
              <a:t>会被分配到这些</a:t>
            </a:r>
            <a:r>
              <a:rPr lang="en-US" altLang="zh-CN" dirty="0"/>
              <a:t>SM</a:t>
            </a:r>
            <a:r>
              <a:rPr lang="zh-CN" altLang="en-US" dirty="0"/>
              <a:t>中执行。大量的</a:t>
            </a:r>
            <a:r>
              <a:rPr lang="en-US" altLang="zh-CN" dirty="0"/>
              <a:t>thread</a:t>
            </a:r>
            <a:r>
              <a:rPr lang="zh-CN" altLang="en-US" dirty="0"/>
              <a:t>可能会被分配到不同的</a:t>
            </a:r>
            <a:r>
              <a:rPr lang="en-US" altLang="zh-CN" dirty="0"/>
              <a:t>SM</a:t>
            </a:r>
            <a:r>
              <a:rPr lang="zh-CN" altLang="en-US" dirty="0"/>
              <a:t>，</a:t>
            </a:r>
            <a:r>
              <a:rPr lang="zh-CN" altLang="en-US" b="1" dirty="0"/>
              <a:t>同一个</a:t>
            </a:r>
            <a:r>
              <a:rPr lang="en-US" altLang="zh-CN" b="1" dirty="0"/>
              <a:t>block</a:t>
            </a:r>
            <a:r>
              <a:rPr lang="zh-CN" altLang="en-US" b="1" dirty="0"/>
              <a:t>中的</a:t>
            </a:r>
            <a:r>
              <a:rPr lang="en-US" altLang="zh-CN" b="1" dirty="0"/>
              <a:t>threads</a:t>
            </a:r>
            <a:r>
              <a:rPr lang="zh-CN" altLang="en-US" b="1" dirty="0"/>
              <a:t>必然在同一个</a:t>
            </a:r>
            <a:r>
              <a:rPr lang="en-US" altLang="zh-CN" b="1" dirty="0"/>
              <a:t>SM</a:t>
            </a:r>
            <a:r>
              <a:rPr lang="zh-CN" altLang="en-US" b="1" dirty="0"/>
              <a:t>中并行（</a:t>
            </a:r>
            <a:r>
              <a:rPr lang="en-US" altLang="zh-CN" b="1" dirty="0"/>
              <a:t>SIMT</a:t>
            </a:r>
            <a:r>
              <a:rPr lang="zh-CN" altLang="en-US" b="1" dirty="0"/>
              <a:t>）执行</a:t>
            </a:r>
            <a:r>
              <a:rPr lang="zh-CN" altLang="en-US" dirty="0"/>
              <a:t>。每个</a:t>
            </a:r>
            <a:r>
              <a:rPr lang="en-US" altLang="zh-CN" dirty="0"/>
              <a:t>thread</a:t>
            </a:r>
            <a:r>
              <a:rPr lang="zh-CN" altLang="en-US" dirty="0"/>
              <a:t>拥有它自己的程序计数器和状态寄存器，并且用该线程自己的数据执行指令，这就是所谓的</a:t>
            </a:r>
            <a:r>
              <a:rPr lang="en-US" altLang="zh-CN" dirty="0"/>
              <a:t>Single Instruction Multiple Thread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en-US" altLang="zh-CN" b="1" dirty="0"/>
              <a:t>SIMT</a:t>
            </a:r>
            <a:r>
              <a:rPr lang="zh-CN" altLang="en-US" b="1" dirty="0"/>
              <a:t>是</a:t>
            </a:r>
            <a:r>
              <a:rPr lang="en-US" altLang="zh-CN" b="1" dirty="0"/>
              <a:t>NVIDIA</a:t>
            </a:r>
            <a:r>
              <a:rPr lang="zh-CN" altLang="en-US" b="1" dirty="0"/>
              <a:t>提出的</a:t>
            </a:r>
            <a:r>
              <a:rPr lang="en-US" altLang="zh-CN" b="1" dirty="0"/>
              <a:t>GPU</a:t>
            </a:r>
            <a:r>
              <a:rPr lang="zh-CN" altLang="en-US" b="1" dirty="0"/>
              <a:t>新概</a:t>
            </a:r>
            <a:r>
              <a:rPr lang="zh-CN" altLang="en-US" b="1" dirty="0" smtClean="0"/>
              <a:t>念，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相比更</a:t>
            </a:r>
            <a:r>
              <a:rPr lang="zh-CN" altLang="en-US" dirty="0"/>
              <a:t>灵活，但效</a:t>
            </a:r>
            <a:r>
              <a:rPr lang="zh-CN" altLang="en-US" dirty="0" smtClean="0"/>
              <a:t>率</a:t>
            </a:r>
            <a:r>
              <a:rPr lang="zh-CN" altLang="en-US" dirty="0"/>
              <a:t>略</a:t>
            </a:r>
            <a:r>
              <a:rPr lang="zh-CN" altLang="en-US" dirty="0" smtClean="0"/>
              <a:t>低，所以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提供的并行化还不是真正的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个主要的不同就</a:t>
            </a:r>
            <a:r>
              <a:rPr lang="zh-CN" altLang="en-US" dirty="0" smtClean="0"/>
              <a:t>是：</a:t>
            </a:r>
            <a:r>
              <a:rPr lang="en-US" altLang="zh-CN" dirty="0" smtClean="0"/>
              <a:t>SIMD</a:t>
            </a:r>
            <a:r>
              <a:rPr lang="zh-CN" altLang="en-US" dirty="0"/>
              <a:t>要求所有的</a:t>
            </a:r>
            <a:r>
              <a:rPr lang="en-US" altLang="zh-CN" dirty="0"/>
              <a:t>vector element</a:t>
            </a:r>
            <a:r>
              <a:rPr lang="zh-CN" altLang="en-US" dirty="0"/>
              <a:t>在一个</a:t>
            </a:r>
            <a:r>
              <a:rPr lang="zh-CN" altLang="en-US" b="1" dirty="0"/>
              <a:t>统一的同步组里同步的执行</a:t>
            </a:r>
            <a:r>
              <a:rPr lang="zh-CN" altLang="en-US" dirty="0"/>
              <a:t>，而</a:t>
            </a:r>
            <a:r>
              <a:rPr lang="en-US" altLang="zh-CN" dirty="0"/>
              <a:t>SIMT</a:t>
            </a:r>
            <a:r>
              <a:rPr lang="zh-CN" altLang="en-US" dirty="0"/>
              <a:t>允许线程们在一个</a:t>
            </a:r>
            <a:r>
              <a:rPr lang="en-US" altLang="zh-CN" b="1" dirty="0"/>
              <a:t>warp</a:t>
            </a:r>
            <a:r>
              <a:rPr lang="zh-CN" altLang="en-US" b="1" dirty="0"/>
              <a:t>中独立的执行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SIMT</a:t>
            </a:r>
            <a:r>
              <a:rPr lang="zh-CN" altLang="en-US" dirty="0"/>
              <a:t>有三个</a:t>
            </a:r>
            <a:r>
              <a:rPr lang="en-US" altLang="zh-CN" dirty="0"/>
              <a:t>SIMD</a:t>
            </a:r>
            <a:r>
              <a:rPr lang="zh-CN" altLang="en-US" dirty="0"/>
              <a:t>没有的主要特征</a:t>
            </a:r>
            <a:r>
              <a:rPr lang="zh-CN" altLang="en-US" dirty="0" smtClean="0"/>
              <a:t>：每</a:t>
            </a:r>
            <a:r>
              <a:rPr lang="zh-CN" altLang="en-US" dirty="0"/>
              <a:t>个</a:t>
            </a:r>
            <a:r>
              <a:rPr lang="en-US" altLang="zh-CN" dirty="0"/>
              <a:t>thread</a:t>
            </a:r>
            <a:r>
              <a:rPr lang="zh-CN" altLang="en-US" dirty="0"/>
              <a:t>拥有自己的</a:t>
            </a:r>
            <a:r>
              <a:rPr lang="en-US" altLang="zh-CN" dirty="0"/>
              <a:t>instruction address counter </a:t>
            </a:r>
            <a:r>
              <a:rPr lang="zh-CN" altLang="en-US" dirty="0"/>
              <a:t>，</a:t>
            </a:r>
            <a:r>
              <a:rPr lang="zh-CN" altLang="en-US" dirty="0" smtClean="0"/>
              <a:t>状</a:t>
            </a:r>
            <a:r>
              <a:rPr lang="zh-CN" altLang="en-US" dirty="0"/>
              <a:t>态寄存器 ，</a:t>
            </a:r>
            <a:r>
              <a:rPr lang="zh-CN" altLang="en-US" dirty="0" smtClean="0"/>
              <a:t>己</a:t>
            </a:r>
            <a:r>
              <a:rPr lang="zh-CN" altLang="en-US" dirty="0"/>
              <a:t>独立的执行路</a:t>
            </a:r>
            <a:r>
              <a:rPr lang="zh-CN" altLang="en-US" dirty="0" smtClean="0"/>
              <a:t>径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49768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 smtClean="0"/>
              <a:t>CUDA: SIMT Not SIMD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116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8503" y="1188191"/>
            <a:ext cx="101496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把</a:t>
            </a:r>
            <a:r>
              <a:rPr lang="zh-CN" altLang="en-US" dirty="0"/>
              <a:t>不同的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分配到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上采用</a:t>
            </a:r>
            <a:r>
              <a:rPr lang="zh-CN" altLang="en-US" b="1" dirty="0" smtClean="0"/>
              <a:t>轮</a:t>
            </a:r>
            <a:r>
              <a:rPr lang="zh-CN" altLang="en-US" b="1" dirty="0"/>
              <a:t>询策</a:t>
            </a:r>
            <a:r>
              <a:rPr lang="zh-CN" altLang="en-US" b="1" dirty="0" smtClean="0"/>
              <a:t>略，</a:t>
            </a:r>
            <a:r>
              <a:rPr lang="zh-CN" altLang="en-US" dirty="0" smtClean="0"/>
              <a:t>这个策略是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已经做好的，没办法修改。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Nvidia</a:t>
            </a:r>
            <a:r>
              <a:rPr lang="zh-CN" altLang="en-US" dirty="0"/>
              <a:t>把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threads</a:t>
            </a:r>
            <a:r>
              <a:rPr lang="zh-CN" altLang="en-US" dirty="0"/>
              <a:t>组成一个</a:t>
            </a:r>
            <a:r>
              <a:rPr lang="en-US" altLang="zh-CN" dirty="0"/>
              <a:t>warp</a:t>
            </a:r>
            <a:r>
              <a:rPr lang="zh-CN" altLang="en-US" dirty="0"/>
              <a:t>，</a:t>
            </a:r>
            <a:r>
              <a:rPr lang="en-US" altLang="zh-CN" dirty="0"/>
              <a:t>warp</a:t>
            </a:r>
            <a:r>
              <a:rPr lang="zh-CN" altLang="en-US" dirty="0"/>
              <a:t>是调度和运行的基本单元。一个</a:t>
            </a:r>
            <a:r>
              <a:rPr lang="en-US" altLang="zh-CN" dirty="0"/>
              <a:t>SP</a:t>
            </a:r>
            <a:r>
              <a:rPr lang="zh-CN" altLang="en-US" dirty="0"/>
              <a:t>可以执行一个</a:t>
            </a:r>
            <a:r>
              <a:rPr lang="en-US" altLang="zh-CN" dirty="0"/>
              <a:t>thread</a:t>
            </a:r>
            <a:r>
              <a:rPr lang="zh-CN" altLang="en-US" dirty="0"/>
              <a:t>，但是实际上并不是所有的</a:t>
            </a:r>
            <a:r>
              <a:rPr lang="en-US" altLang="zh-CN" dirty="0"/>
              <a:t>thread</a:t>
            </a:r>
            <a:r>
              <a:rPr lang="zh-CN" altLang="en-US" dirty="0"/>
              <a:t>能够在同一时刻执行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warp</a:t>
            </a:r>
            <a:r>
              <a:rPr lang="zh-CN" altLang="en-US" dirty="0"/>
              <a:t>需要占用一个</a:t>
            </a:r>
            <a:r>
              <a:rPr lang="en-US" altLang="zh-CN" dirty="0"/>
              <a:t>SM</a:t>
            </a:r>
            <a:r>
              <a:rPr lang="zh-CN" altLang="en-US" dirty="0"/>
              <a:t>运行，多个</a:t>
            </a:r>
            <a:r>
              <a:rPr lang="en-US" altLang="zh-CN" dirty="0"/>
              <a:t>warps</a:t>
            </a:r>
            <a:r>
              <a:rPr lang="zh-CN" altLang="en-US" dirty="0"/>
              <a:t>需要轮</a:t>
            </a:r>
            <a:r>
              <a:rPr lang="zh-CN" altLang="en-US" dirty="0" smtClean="0"/>
              <a:t>流</a:t>
            </a:r>
            <a:r>
              <a:rPr lang="zh-CN" altLang="en-US" dirty="0"/>
              <a:t>使用</a:t>
            </a:r>
            <a:r>
              <a:rPr lang="en-US" altLang="zh-CN" dirty="0" smtClean="0"/>
              <a:t>SM</a:t>
            </a:r>
            <a:r>
              <a:rPr lang="zh-CN" altLang="en-US" dirty="0" smtClean="0"/>
              <a:t>去执行。</a:t>
            </a:r>
            <a:r>
              <a:rPr lang="zh-CN" altLang="en-US" dirty="0"/>
              <a:t>由</a:t>
            </a:r>
            <a:r>
              <a:rPr lang="en-US" altLang="zh-CN" dirty="0"/>
              <a:t>SM</a:t>
            </a:r>
            <a:r>
              <a:rPr lang="zh-CN" altLang="en-US" dirty="0"/>
              <a:t>的硬件</a:t>
            </a:r>
            <a:r>
              <a:rPr lang="en-US" altLang="zh-CN" b="1" dirty="0"/>
              <a:t>warp scheduler</a:t>
            </a:r>
            <a:r>
              <a:rPr lang="zh-CN" altLang="en-US" b="1" dirty="0"/>
              <a:t>负责调度</a:t>
            </a:r>
            <a:r>
              <a:rPr lang="zh-CN" altLang="en-US" dirty="0"/>
              <a:t>。目前每个</a:t>
            </a:r>
            <a:r>
              <a:rPr lang="en-US" altLang="zh-CN" dirty="0"/>
              <a:t>warp</a:t>
            </a:r>
            <a:r>
              <a:rPr lang="zh-CN" altLang="en-US" dirty="0"/>
              <a:t>包含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threads</a:t>
            </a:r>
            <a:r>
              <a:rPr lang="zh-CN" altLang="en-US" dirty="0"/>
              <a:t>（</a:t>
            </a:r>
            <a:r>
              <a:rPr lang="en-US" altLang="zh-CN" dirty="0"/>
              <a:t>Nvidia</a:t>
            </a:r>
            <a:r>
              <a:rPr lang="zh-CN" altLang="en-US" dirty="0"/>
              <a:t>保留修改数量的权利</a:t>
            </a:r>
            <a:r>
              <a:rPr lang="zh-CN" altLang="en-US" dirty="0" smtClean="0"/>
              <a:t>，对程</a:t>
            </a:r>
            <a:r>
              <a:rPr lang="zh-CN" altLang="en-US" dirty="0"/>
              <a:t>序</a:t>
            </a:r>
            <a:r>
              <a:rPr lang="zh-CN" altLang="en-US" dirty="0" smtClean="0"/>
              <a:t>员透</a:t>
            </a:r>
            <a:r>
              <a:rPr lang="zh-CN" altLang="en-US" dirty="0"/>
              <a:t>明的，无法修改）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总的来说：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的分配调度，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的调度硬件已经做好了，在这里</a:t>
            </a:r>
            <a:r>
              <a:rPr lang="zh-CN" altLang="en-US" b="1" dirty="0" smtClean="0"/>
              <a:t>没办法去做</a:t>
            </a:r>
            <a:r>
              <a:rPr lang="en-US" altLang="zh-CN" b="1" dirty="0" smtClean="0"/>
              <a:t>SM</a:t>
            </a:r>
            <a:r>
              <a:rPr lang="zh-CN" altLang="en-US" b="1" dirty="0" smtClean="0"/>
              <a:t>的调度分配，</a:t>
            </a:r>
            <a:r>
              <a:rPr lang="en-US" altLang="zh-CN" b="1" dirty="0" smtClean="0"/>
              <a:t>warp</a:t>
            </a:r>
            <a:r>
              <a:rPr lang="zh-CN" altLang="en-US" b="1" dirty="0" smtClean="0"/>
              <a:t>的调度。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361913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 smtClean="0"/>
              <a:t>CUDA: SIMT Not SIMD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669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4408" y="774989"/>
            <a:ext cx="54664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只会由一个</a:t>
            </a:r>
            <a:r>
              <a:rPr lang="en-US" altLang="zh-CN" dirty="0"/>
              <a:t>sm</a:t>
            </a:r>
            <a:r>
              <a:rPr lang="zh-CN" altLang="en-US" dirty="0"/>
              <a:t>调度，程序员在开发时</a:t>
            </a:r>
            <a:r>
              <a:rPr lang="zh-CN" altLang="en-US" dirty="0" smtClean="0"/>
              <a:t>，只需要设</a:t>
            </a:r>
            <a:r>
              <a:rPr lang="zh-CN" altLang="en-US" dirty="0"/>
              <a:t>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</a:t>
            </a:r>
            <a:r>
              <a:rPr lang="zh-CN" altLang="en-US" dirty="0"/>
              <a:t>体怎么调度由</a:t>
            </a:r>
            <a:r>
              <a:rPr lang="en-US" altLang="zh-CN" dirty="0"/>
              <a:t>sm</a:t>
            </a:r>
            <a:r>
              <a:rPr lang="zh-CN" altLang="en-US" dirty="0"/>
              <a:t>的</a:t>
            </a:r>
            <a:r>
              <a:rPr lang="en-US" altLang="zh-CN" b="1" dirty="0"/>
              <a:t>warps scheduler</a:t>
            </a:r>
            <a:r>
              <a:rPr lang="zh-CN" altLang="en-US" dirty="0"/>
              <a:t>负责，</a:t>
            </a:r>
            <a:r>
              <a:rPr lang="en-US" altLang="zh-CN" dirty="0"/>
              <a:t>block</a:t>
            </a:r>
            <a:r>
              <a:rPr lang="zh-CN" altLang="en-US" dirty="0"/>
              <a:t>一旦被分配好</a:t>
            </a:r>
            <a:r>
              <a:rPr lang="en-US" altLang="zh-CN" dirty="0"/>
              <a:t>SM</a:t>
            </a:r>
            <a:r>
              <a:rPr lang="zh-CN" altLang="en-US" dirty="0"/>
              <a:t>，该</a:t>
            </a:r>
            <a:r>
              <a:rPr lang="en-US" altLang="zh-CN" b="1" dirty="0"/>
              <a:t>block</a:t>
            </a:r>
            <a:r>
              <a:rPr lang="zh-CN" altLang="en-US" b="1" dirty="0"/>
              <a:t>就会一直驻留在该</a:t>
            </a:r>
            <a:r>
              <a:rPr lang="en-US" altLang="zh-CN" b="1" dirty="0"/>
              <a:t>SM</a:t>
            </a:r>
            <a:r>
              <a:rPr lang="zh-CN" altLang="en-US" b="1" dirty="0"/>
              <a:t>中</a:t>
            </a:r>
            <a:r>
              <a:rPr lang="zh-CN" altLang="en-US" dirty="0"/>
              <a:t>，直</a:t>
            </a:r>
            <a:r>
              <a:rPr lang="zh-CN" altLang="en-US" dirty="0" smtClean="0"/>
              <a:t>到结</a:t>
            </a:r>
            <a:r>
              <a:rPr lang="zh-CN" altLang="en-US" dirty="0"/>
              <a:t>束。一个</a:t>
            </a:r>
            <a:r>
              <a:rPr lang="en-US" altLang="zh-CN" b="1" dirty="0"/>
              <a:t>SM</a:t>
            </a:r>
            <a:r>
              <a:rPr lang="zh-CN" altLang="en-US" b="1" dirty="0"/>
              <a:t>可以同时拥有多个</a:t>
            </a:r>
            <a:r>
              <a:rPr lang="en-US" altLang="zh-CN" b="1" dirty="0"/>
              <a:t>blocks</a:t>
            </a:r>
            <a:r>
              <a:rPr lang="zh-CN" altLang="en-US" dirty="0" smtClean="0"/>
              <a:t>，软硬件对应关系如右图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warp</a:t>
            </a:r>
            <a:r>
              <a:rPr lang="zh-CN" altLang="en-US" dirty="0"/>
              <a:t>中的</a:t>
            </a:r>
            <a:r>
              <a:rPr lang="en-US" altLang="zh-CN" dirty="0"/>
              <a:t>thread</a:t>
            </a:r>
            <a:r>
              <a:rPr lang="zh-CN" altLang="en-US" dirty="0"/>
              <a:t>可以以任意顺序执行，</a:t>
            </a:r>
            <a:r>
              <a:rPr lang="en-US" altLang="zh-CN" dirty="0"/>
              <a:t>active warps</a:t>
            </a:r>
            <a:r>
              <a:rPr lang="zh-CN" altLang="en-US" dirty="0"/>
              <a:t>被</a:t>
            </a:r>
            <a:r>
              <a:rPr lang="en-US" altLang="zh-CN" dirty="0"/>
              <a:t>sm</a:t>
            </a:r>
            <a:r>
              <a:rPr lang="zh-CN" altLang="en-US" dirty="0"/>
              <a:t>资源限制。当一个</a:t>
            </a:r>
            <a:r>
              <a:rPr lang="en-US" altLang="zh-CN" dirty="0"/>
              <a:t>warp</a:t>
            </a:r>
            <a:r>
              <a:rPr lang="zh-CN" altLang="en-US" dirty="0"/>
              <a:t>空闲时，</a:t>
            </a:r>
            <a:r>
              <a:rPr lang="en-US" altLang="zh-CN" dirty="0"/>
              <a:t>SM</a:t>
            </a:r>
            <a:r>
              <a:rPr lang="zh-CN" altLang="en-US" dirty="0"/>
              <a:t>就可以调度驻留在该</a:t>
            </a:r>
            <a:r>
              <a:rPr lang="en-US" altLang="zh-CN" dirty="0"/>
              <a:t>SM</a:t>
            </a:r>
            <a:r>
              <a:rPr lang="zh-CN" altLang="en-US" dirty="0"/>
              <a:t>中另一个可用</a:t>
            </a:r>
            <a:r>
              <a:rPr lang="en-US" altLang="zh-CN" dirty="0"/>
              <a:t>warp</a:t>
            </a:r>
            <a:r>
              <a:rPr lang="zh-CN" altLang="en-US" dirty="0"/>
              <a:t>。在</a:t>
            </a:r>
            <a:r>
              <a:rPr lang="zh-CN" altLang="en-US" b="1" dirty="0"/>
              <a:t>并发的</a:t>
            </a:r>
            <a:r>
              <a:rPr lang="en-US" altLang="zh-CN" b="1" dirty="0"/>
              <a:t>warp</a:t>
            </a:r>
            <a:r>
              <a:rPr lang="zh-CN" altLang="en-US" b="1" dirty="0"/>
              <a:t>之间切换是没什么消耗的</a:t>
            </a:r>
            <a:r>
              <a:rPr lang="zh-CN" altLang="en-US" dirty="0"/>
              <a:t>，因为硬件资源早就被分配到所有</a:t>
            </a:r>
            <a:r>
              <a:rPr lang="en-US" altLang="zh-CN" dirty="0"/>
              <a:t>thread</a:t>
            </a:r>
            <a:r>
              <a:rPr lang="zh-CN" altLang="en-US" dirty="0"/>
              <a:t>和</a:t>
            </a:r>
            <a:r>
              <a:rPr lang="en-US" altLang="zh-CN" dirty="0"/>
              <a:t>block</a:t>
            </a:r>
            <a:r>
              <a:rPr lang="zh-CN" altLang="en-US" dirty="0"/>
              <a:t>，所以该新调度的</a:t>
            </a:r>
            <a:r>
              <a:rPr lang="en-US" altLang="zh-CN" dirty="0"/>
              <a:t>warp</a:t>
            </a:r>
            <a:r>
              <a:rPr lang="zh-CN" altLang="en-US" dirty="0"/>
              <a:t>的状态已经存储在</a:t>
            </a:r>
            <a:r>
              <a:rPr lang="en-US" altLang="zh-CN" dirty="0"/>
              <a:t>SM</a:t>
            </a:r>
            <a:r>
              <a:rPr lang="zh-CN" altLang="en-US" dirty="0"/>
              <a:t>中了。不同于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切换线程需要保存</a:t>
            </a:r>
            <a:r>
              <a:rPr lang="en-US" altLang="zh-CN" dirty="0"/>
              <a:t>/</a:t>
            </a:r>
            <a:r>
              <a:rPr lang="zh-CN" altLang="en-US" dirty="0"/>
              <a:t>读取线程上下文（</a:t>
            </a:r>
            <a:r>
              <a:rPr lang="en-US" altLang="zh-CN" dirty="0"/>
              <a:t>register</a:t>
            </a:r>
            <a:r>
              <a:rPr lang="zh-CN" altLang="en-US" dirty="0"/>
              <a:t>内容），这是非常耗时的，而</a:t>
            </a:r>
            <a:r>
              <a:rPr lang="en-US" altLang="zh-CN" dirty="0"/>
              <a:t>GPU</a:t>
            </a:r>
            <a:r>
              <a:rPr lang="zh-CN" altLang="en-US" dirty="0"/>
              <a:t>为每个</a:t>
            </a:r>
            <a:r>
              <a:rPr lang="en-US" altLang="zh-CN" dirty="0"/>
              <a:t>threads</a:t>
            </a:r>
            <a:r>
              <a:rPr lang="zh-CN" altLang="en-US" dirty="0"/>
              <a:t>提供物理</a:t>
            </a:r>
            <a:r>
              <a:rPr lang="en-US" altLang="zh-CN" dirty="0"/>
              <a:t>register</a:t>
            </a:r>
            <a:r>
              <a:rPr lang="zh-CN" altLang="en-US" dirty="0"/>
              <a:t>，无需保存</a:t>
            </a:r>
            <a:r>
              <a:rPr lang="en-US" altLang="zh-CN" dirty="0"/>
              <a:t>/</a:t>
            </a:r>
            <a:r>
              <a:rPr lang="zh-CN" altLang="en-US" dirty="0"/>
              <a:t>读取上下文。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37671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/>
              <a:t>软硬件对应关系</a:t>
            </a:r>
            <a:endParaRPr lang="zh-CN" altLang="en-US" sz="25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20" y="923516"/>
            <a:ext cx="5504003" cy="43757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674" y="5814168"/>
            <a:ext cx="1301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是使用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两个粒度来组织并行程序执行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257" y="942311"/>
            <a:ext cx="9489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　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之间的</a:t>
            </a:r>
            <a:r>
              <a:rPr lang="zh-CN" altLang="en-US" b="1" dirty="0" smtClean="0"/>
              <a:t>共享数据会导致竞态</a:t>
            </a:r>
            <a:r>
              <a:rPr lang="zh-CN" altLang="en-US" dirty="0" smtClean="0"/>
              <a:t>：多个线程请求同一个数据会导致未定义行为。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提供了</a:t>
            </a:r>
            <a:r>
              <a:rPr lang="en-US" altLang="zh-CN" b="1" dirty="0" smtClean="0"/>
              <a:t>cudaThreadSynchronize()</a:t>
            </a:r>
            <a:r>
              <a:rPr lang="zh-CN" altLang="en-US" dirty="0" smtClean="0"/>
              <a:t>来同步同一个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以保证在进行下一步处理之前，所有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都到达某个时间点。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blcok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share mem</a:t>
            </a:r>
            <a:r>
              <a:rPr lang="zh-CN" altLang="en-US" dirty="0" smtClean="0"/>
              <a:t>，但是要做</a:t>
            </a:r>
            <a:r>
              <a:rPr lang="zh-CN" altLang="en-US" b="1" dirty="0" smtClean="0"/>
              <a:t>同步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share mem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内的所有的</a:t>
            </a:r>
            <a:r>
              <a:rPr lang="en-US" altLang="zh-CN" dirty="0" smtClean="0"/>
              <a:t>thread</a:t>
            </a:r>
            <a:r>
              <a:rPr lang="zh-CN" altLang="en-US" dirty="0"/>
              <a:t>共</a:t>
            </a:r>
            <a:r>
              <a:rPr lang="zh-CN" altLang="en-US" dirty="0" smtClean="0"/>
              <a:t>享的，所以</a:t>
            </a:r>
            <a:r>
              <a:rPr lang="zh-CN" altLang="en-US" b="1" dirty="0" smtClean="0"/>
              <a:t>同步</a:t>
            </a:r>
            <a:r>
              <a:rPr lang="zh-CN" altLang="en-US" dirty="0" smtClean="0"/>
              <a:t>是必须的，其实相当于</a:t>
            </a:r>
            <a:r>
              <a:rPr lang="zh-CN" altLang="en-US" b="1" dirty="0" smtClean="0"/>
              <a:t>加锁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现在的</a:t>
            </a:r>
            <a:r>
              <a:rPr lang="en-US" altLang="zh-CN" dirty="0" smtClean="0"/>
              <a:t>GPU</a:t>
            </a:r>
            <a:r>
              <a:rPr lang="en-US" altLang="zh-CN" dirty="0"/>
              <a:t> share 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L1 Cache</a:t>
            </a:r>
            <a:r>
              <a:rPr lang="zh-CN" altLang="en-US" dirty="0" smtClean="0"/>
              <a:t>是共享的，也就是说</a:t>
            </a:r>
            <a:r>
              <a:rPr lang="en-US" altLang="zh-CN" dirty="0" smtClean="0"/>
              <a:t>share mem</a:t>
            </a:r>
            <a:r>
              <a:rPr lang="zh-CN" altLang="en-US" dirty="0" smtClean="0"/>
              <a:t>用的多了，那么</a:t>
            </a:r>
            <a:r>
              <a:rPr lang="en-US" altLang="zh-CN" dirty="0" smtClean="0"/>
              <a:t>L1 Cache</a:t>
            </a:r>
            <a:r>
              <a:rPr lang="zh-CN" altLang="en-US" dirty="0" smtClean="0"/>
              <a:t>可用的就变少了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里和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不一样的是，</a:t>
            </a:r>
            <a:r>
              <a:rPr lang="zh-CN" altLang="en-US" dirty="0"/>
              <a:t>这</a:t>
            </a:r>
            <a:r>
              <a:rPr lang="zh-CN" altLang="en-US" dirty="0" smtClean="0"/>
              <a:t>里是多个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上并行运行，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可以执行</a:t>
            </a:r>
            <a:r>
              <a:rPr lang="en-US" altLang="zh-CN" dirty="0" smtClean="0"/>
              <a:t>C-style</a:t>
            </a:r>
            <a:r>
              <a:rPr lang="zh-CN" altLang="en-US" dirty="0" smtClean="0"/>
              <a:t>代码，有着自己的线程私有的存储 。</a:t>
            </a:r>
            <a:endParaRPr lang="zh-CN" altLang="en-US" dirty="0"/>
          </a:p>
          <a:p>
            <a:r>
              <a:rPr lang="zh-CN" altLang="en-US" dirty="0"/>
              <a:t>　　 </a:t>
            </a:r>
          </a:p>
        </p:txBody>
      </p:sp>
    </p:spTree>
    <p:extLst>
      <p:ext uri="{BB962C8B-B14F-4D97-AF65-F5344CB8AC3E}">
        <p14:creationId xmlns:p14="http://schemas.microsoft.com/office/powerpoint/2010/main" val="39744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112" y="841828"/>
            <a:ext cx="49689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如右</a:t>
            </a:r>
            <a:r>
              <a:rPr lang="zh-CN" altLang="en-US" dirty="0" smtClean="0"/>
              <a:t>图：</a:t>
            </a:r>
            <a:r>
              <a:rPr lang="en-US" altLang="zh-CN" dirty="0" smtClean="0"/>
              <a:t>host mem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内存。</a:t>
            </a:r>
            <a:endParaRPr lang="en-US" altLang="zh-CN" dirty="0" smtClean="0"/>
          </a:p>
          <a:p>
            <a:r>
              <a:rPr lang="en-US" altLang="zh-CN" dirty="0" smtClean="0"/>
              <a:t>Global men</a:t>
            </a:r>
            <a:r>
              <a:rPr lang="zh-CN" altLang="en-US" dirty="0" smtClean="0"/>
              <a:t>是全局的显存，</a:t>
            </a:r>
            <a:r>
              <a:rPr lang="zh-CN" altLang="en-US" b="1" dirty="0" smtClean="0"/>
              <a:t>可读可写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Const men</a:t>
            </a:r>
            <a:r>
              <a:rPr lang="zh-CN" altLang="en-US" dirty="0" smtClean="0"/>
              <a:t>是全局的常量显存，</a:t>
            </a:r>
            <a:r>
              <a:rPr lang="zh-CN" altLang="en-US" b="1" dirty="0" smtClean="0"/>
              <a:t>只可读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dirty="0" smtClean="0"/>
              <a:t>Texture </a:t>
            </a:r>
            <a:r>
              <a:rPr lang="zh-CN" altLang="en-US" dirty="0" smtClean="0"/>
              <a:t>是纹理内存，用于图形处理，</a:t>
            </a:r>
            <a:r>
              <a:rPr lang="zh-CN" altLang="en-US" b="1" dirty="0" smtClean="0"/>
              <a:t>只可读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en-US" altLang="zh-CN" smtClean="0"/>
              <a:t>local 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是线程私有，当寄存器用完的时候使用</a:t>
            </a:r>
            <a:r>
              <a:rPr lang="en-US" altLang="zh-CN" dirty="0" smtClean="0"/>
              <a:t>local mem</a:t>
            </a:r>
            <a:r>
              <a:rPr lang="zh-CN" altLang="en-US" dirty="0" smtClean="0"/>
              <a:t>，</a:t>
            </a:r>
            <a:r>
              <a:rPr lang="zh-CN" altLang="en-US" b="1" dirty="0"/>
              <a:t>可读可</a:t>
            </a:r>
            <a:r>
              <a:rPr lang="zh-CN" altLang="en-US" b="1" dirty="0" smtClean="0"/>
              <a:t>写</a:t>
            </a:r>
            <a:endParaRPr lang="en-US" altLang="zh-CN" dirty="0"/>
          </a:p>
          <a:p>
            <a:r>
              <a:rPr lang="en-US" altLang="zh-CN" dirty="0" smtClean="0"/>
              <a:t>Share mem </a:t>
            </a:r>
            <a:r>
              <a:rPr lang="zh-CN" altLang="en-US" dirty="0" smtClean="0"/>
              <a:t>是同一个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内共享的</a:t>
            </a:r>
            <a:r>
              <a:rPr lang="en-US" altLang="zh-CN" dirty="0" smtClean="0"/>
              <a:t>men</a:t>
            </a:r>
            <a:r>
              <a:rPr lang="zh-CN" altLang="en-US" dirty="0" smtClean="0"/>
              <a:t>，只对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可见，注意使用</a:t>
            </a:r>
            <a:r>
              <a:rPr lang="en-US" altLang="zh-CN" dirty="0" smtClean="0"/>
              <a:t>share mem</a:t>
            </a:r>
            <a:r>
              <a:rPr lang="zh-CN" altLang="en-US" dirty="0" smtClean="0"/>
              <a:t>要注意块内的</a:t>
            </a:r>
            <a:r>
              <a:rPr lang="zh-CN" altLang="en-US" b="1" dirty="0" smtClean="0"/>
              <a:t>同步处理</a:t>
            </a:r>
            <a:endParaRPr lang="en-US" altLang="zh-CN" dirty="0"/>
          </a:p>
          <a:p>
            <a:r>
              <a:rPr lang="en-US" altLang="zh-CN" dirty="0" smtClean="0"/>
              <a:t>Register</a:t>
            </a:r>
            <a:r>
              <a:rPr lang="zh-CN" altLang="en-US" dirty="0"/>
              <a:t>属</a:t>
            </a:r>
            <a:r>
              <a:rPr lang="zh-CN" altLang="en-US" dirty="0" smtClean="0"/>
              <a:t>于一个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注意：所有</a:t>
            </a:r>
            <a:r>
              <a:rPr lang="en-US" altLang="zh-CN" b="1" dirty="0" smtClean="0"/>
              <a:t>reg</a:t>
            </a:r>
            <a:r>
              <a:rPr lang="zh-CN" altLang="en-US" b="1" dirty="0" smtClean="0"/>
              <a:t>都是</a:t>
            </a:r>
            <a:r>
              <a:rPr lang="en-US" altLang="zh-CN" b="1" dirty="0" smtClean="0"/>
              <a:t>32bit</a:t>
            </a:r>
            <a:r>
              <a:rPr lang="zh-CN" altLang="en-US" b="1" dirty="0" smtClean="0"/>
              <a:t>的，没有</a:t>
            </a:r>
            <a:r>
              <a:rPr lang="en-US" altLang="zh-CN" b="1" dirty="0" smtClean="0"/>
              <a:t>32bit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64bit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只说。</a:t>
            </a:r>
            <a:r>
              <a:rPr lang="en-US" altLang="zh-CN" b="1" dirty="0" smtClean="0">
                <a:sym typeface="Wingdings" panose="05000000000000000000" pitchFamily="2" charset="2"/>
              </a:rPr>
              <a:t> double</a:t>
            </a:r>
            <a:r>
              <a:rPr lang="zh-CN" altLang="en-US" b="1" dirty="0" smtClean="0">
                <a:sym typeface="Wingdings" panose="05000000000000000000" pitchFamily="2" charset="2"/>
              </a:rPr>
              <a:t>和</a:t>
            </a:r>
            <a:r>
              <a:rPr lang="en-US" altLang="zh-CN" b="1" dirty="0" smtClean="0">
                <a:sym typeface="Wingdings" panose="05000000000000000000" pitchFamily="2" charset="2"/>
              </a:rPr>
              <a:t>float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r>
              <a:rPr lang="zh-CN" altLang="en-US" dirty="0"/>
              <a:t>可</a:t>
            </a:r>
            <a:r>
              <a:rPr lang="zh-CN" altLang="en-US" dirty="0" smtClean="0"/>
              <a:t>以自行设定，一般是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</a:t>
            </a:r>
            <a:r>
              <a:rPr lang="zh-CN" altLang="en-US" dirty="0" smtClean="0"/>
              <a:t>内部的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的切换时不费时间。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同时也就是说，大部分使用的存储基本上都是全局的显存，和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的内存使用一致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93593" y="297935"/>
            <a:ext cx="259707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 smtClean="0"/>
              <a:t>CUDA</a:t>
            </a:r>
            <a:r>
              <a:rPr lang="zh-CN" altLang="en-US" sz="2500" b="1" dirty="0" smtClean="0"/>
              <a:t>存储结构</a:t>
            </a:r>
            <a:endParaRPr lang="zh-CN" altLang="en-US" sz="25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3" y="942312"/>
            <a:ext cx="6436277" cy="49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580" y="781538"/>
            <a:ext cx="92288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1.CUDA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warp</a:t>
            </a:r>
            <a:r>
              <a:rPr lang="zh-CN" altLang="en-US" dirty="0"/>
              <a:t>线</a:t>
            </a:r>
            <a:r>
              <a:rPr lang="zh-CN" altLang="en-US" dirty="0" smtClean="0"/>
              <a:t>程束分化问题？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控</a:t>
            </a:r>
            <a:r>
              <a:rPr lang="zh-CN" altLang="en-US" dirty="0"/>
              <a:t>制流语句普遍存在于各种编程语言中，</a:t>
            </a:r>
            <a:r>
              <a:rPr lang="en-US" altLang="zh-CN" dirty="0"/>
              <a:t>GPU</a:t>
            </a:r>
            <a:r>
              <a:rPr lang="zh-CN" altLang="en-US" dirty="0"/>
              <a:t>支持传统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C-style</a:t>
            </a:r>
            <a:r>
              <a:rPr lang="zh-CN" altLang="en-US" dirty="0" smtClean="0"/>
              <a:t>显</a:t>
            </a:r>
            <a:r>
              <a:rPr lang="zh-CN" altLang="en-US" dirty="0"/>
              <a:t>式控制流结</a:t>
            </a:r>
            <a:r>
              <a:rPr lang="zh-CN" altLang="en-US" dirty="0" smtClean="0"/>
              <a:t>构也即循环和分支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CPU</a:t>
            </a:r>
            <a:r>
              <a:rPr lang="zh-CN" altLang="en-US" dirty="0"/>
              <a:t>有复杂的硬件设计可以很好的做分支预测，即预测应用程序会走哪个</a:t>
            </a:r>
            <a:r>
              <a:rPr lang="en-US" altLang="zh-CN" dirty="0"/>
              <a:t>path</a:t>
            </a:r>
            <a:r>
              <a:rPr lang="zh-CN" altLang="en-US" dirty="0"/>
              <a:t>。如果预测正确，那么</a:t>
            </a:r>
            <a:r>
              <a:rPr lang="en-US" altLang="zh-CN" dirty="0"/>
              <a:t>CPU</a:t>
            </a:r>
            <a:r>
              <a:rPr lang="zh-CN" altLang="en-US" dirty="0"/>
              <a:t>只会有很小的消耗。和</a:t>
            </a:r>
            <a:r>
              <a:rPr lang="en-US" altLang="zh-CN" dirty="0"/>
              <a:t>CPU</a:t>
            </a:r>
            <a:r>
              <a:rPr lang="zh-CN" altLang="en-US" dirty="0"/>
              <a:t>对比来说，</a:t>
            </a:r>
            <a:r>
              <a:rPr lang="en-US" altLang="zh-CN" dirty="0"/>
              <a:t>GPU</a:t>
            </a:r>
            <a:r>
              <a:rPr lang="zh-CN" altLang="en-US" dirty="0"/>
              <a:t>就没那么复杂的分支预测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那</a:t>
            </a:r>
            <a:r>
              <a:rPr lang="zh-CN" altLang="en-US" dirty="0"/>
              <a:t>么</a:t>
            </a:r>
            <a:r>
              <a:rPr lang="zh-CN" altLang="en-US" dirty="0" smtClean="0"/>
              <a:t>问</a:t>
            </a:r>
            <a:r>
              <a:rPr lang="zh-CN" altLang="en-US" dirty="0"/>
              <a:t>题就来了，因为所有同一个</a:t>
            </a:r>
            <a:r>
              <a:rPr lang="en-US" altLang="zh-CN" dirty="0"/>
              <a:t>warp</a:t>
            </a:r>
            <a:r>
              <a:rPr lang="zh-CN" altLang="en-US" dirty="0"/>
              <a:t>中的</a:t>
            </a:r>
            <a:r>
              <a:rPr lang="en-US" altLang="zh-CN" dirty="0"/>
              <a:t>thread</a:t>
            </a:r>
            <a:r>
              <a:rPr lang="zh-CN" altLang="en-US" dirty="0"/>
              <a:t>必须执行相同的指令，那么如果这些线程在遇到控制流语句时，如果进入不同的分支，那么同一时刻除了正在执行的分之外，其余分支都被阻塞了，十分影响性能。这类问题就</a:t>
            </a:r>
            <a:r>
              <a:rPr lang="zh-CN" altLang="en-US" dirty="0" smtClean="0"/>
              <a:t>是</a:t>
            </a:r>
            <a:r>
              <a:rPr lang="zh-CN" altLang="en-US" dirty="0"/>
              <a:t>线程束分化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35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580" y="781538"/>
            <a:ext cx="9228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下面有一个例子：就是一个简单的赋值问题，不过分为奇数和偶数分来赋值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0745" y="23987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CUDA</a:t>
            </a:r>
            <a:r>
              <a:rPr lang="zh-CN" altLang="en-US" b="1" dirty="0" smtClean="0"/>
              <a:t>并行程序优化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1150870"/>
            <a:ext cx="5857875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01" y="1340776"/>
            <a:ext cx="5256334" cy="26765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0901" y="4460184"/>
            <a:ext cx="988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如右</a:t>
            </a:r>
            <a:r>
              <a:rPr lang="zh-CN" altLang="en-US" dirty="0" smtClean="0"/>
              <a:t>图来看：设备因为存在分支导致部分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无法得到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的计算率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5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4785</Words>
  <Application>Microsoft Office PowerPoint</Application>
  <PresentationFormat>宽屏</PresentationFormat>
  <Paragraphs>233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JackZhang</dc:creator>
  <cp:lastModifiedBy>JackZhang</cp:lastModifiedBy>
  <cp:revision>600</cp:revision>
  <dcterms:created xsi:type="dcterms:W3CDTF">2017-10-01T02:08:56Z</dcterms:created>
  <dcterms:modified xsi:type="dcterms:W3CDTF">2017-10-13T06:50:52Z</dcterms:modified>
</cp:coreProperties>
</file>