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4774" r:id="rId3"/>
  </p:sldMasterIdLst>
  <p:notesMasterIdLst>
    <p:notesMasterId r:id="rId26"/>
  </p:notesMasterIdLst>
  <p:sldIdLst>
    <p:sldId id="1535" r:id="rId4"/>
    <p:sldId id="1686" r:id="rId5"/>
    <p:sldId id="1691" r:id="rId6"/>
    <p:sldId id="1687" r:id="rId7"/>
    <p:sldId id="1674" r:id="rId8"/>
    <p:sldId id="1688" r:id="rId9"/>
    <p:sldId id="1676" r:id="rId10"/>
    <p:sldId id="1677" r:id="rId11"/>
    <p:sldId id="1678" r:id="rId12"/>
    <p:sldId id="1679" r:id="rId13"/>
    <p:sldId id="1680" r:id="rId14"/>
    <p:sldId id="1681" r:id="rId15"/>
    <p:sldId id="1682" r:id="rId16"/>
    <p:sldId id="1684" r:id="rId17"/>
    <p:sldId id="1689" r:id="rId18"/>
    <p:sldId id="1517" r:id="rId19"/>
    <p:sldId id="1518" r:id="rId20"/>
    <p:sldId id="1522" r:id="rId21"/>
    <p:sldId id="1525" r:id="rId22"/>
    <p:sldId id="1690" r:id="rId23"/>
    <p:sldId id="1519" r:id="rId24"/>
    <p:sldId id="1534" r:id="rId25"/>
  </p:sldIdLst>
  <p:sldSz cx="10671175" cy="8001000"/>
  <p:notesSz cx="6662738" cy="98329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1">
          <p15:clr>
            <a:srgbClr val="A4A3A4"/>
          </p15:clr>
        </p15:guide>
        <p15:guide id="2" pos="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99CCFF"/>
    <a:srgbClr val="FFCCCC"/>
    <a:srgbClr val="FFFFCC"/>
    <a:srgbClr val="FFCCFF"/>
    <a:srgbClr val="FDE1C5"/>
    <a:srgbClr val="3A4A6A"/>
    <a:srgbClr val="FF0000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7" autoAdjust="0"/>
    <p:restoredTop sz="86002" autoAdjust="0"/>
  </p:normalViewPr>
  <p:slideViewPr>
    <p:cSldViewPr snapToObjects="1">
      <p:cViewPr varScale="1">
        <p:scale>
          <a:sx n="83" d="100"/>
          <a:sy n="83" d="100"/>
        </p:scale>
        <p:origin x="1950" y="90"/>
      </p:cViewPr>
      <p:guideLst>
        <p:guide orient="horz" pos="751"/>
        <p:guide pos="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74713" y="738188"/>
            <a:ext cx="4916487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018147-242A-4271-86B2-560CC95516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E7BD7-CCDF-4E40-8C33-08BFFA555DB9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</a:t>
            </a:fld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0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Store-nt   non-temporal store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79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With the demand of big data and high bandwidth applications for memory, more abundant and multi-layered heterogeneous memory architecture is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Different memory media has different characteristic. It is a great challenge how to make the best memory access performance under the unit cost.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At present, the research of heterogeneous memory architecture is mostly carried out on the simulator, but there is a lack of simulation platform that can support three or more memory media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27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Store-nt   non-temporal store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35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Manage NVM,DRAM and </a:t>
            </a:r>
            <a:r>
              <a:rPr kumimoji="1" lang="en-US" altLang="zh-CN" sz="1200" kern="1200" dirty="0" err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HBM,including</a:t>
            </a:r>
            <a:r>
              <a:rPr kumimoji="1"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remapping,dispatching,monitoring</a:t>
            </a:r>
            <a:r>
              <a:rPr kumimoji="1"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 and </a:t>
            </a:r>
            <a:r>
              <a:rPr kumimoji="1" lang="en-US" altLang="zh-CN" sz="1200" kern="1200" dirty="0" err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migriation</a:t>
            </a:r>
            <a:endParaRPr kumimoji="1" lang="en-US" altLang="zh-CN" sz="1200" kern="1200" dirty="0">
              <a:solidFill>
                <a:schemeClr val="tx1"/>
              </a:solidFill>
              <a:latin typeface="Arial" pitchFamily="34" charset="0"/>
              <a:ea typeface="宋体" panose="02010600030101010101" pitchFamily="2" charset="-122"/>
              <a:cs typeface="宋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65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Store-nt   non-temporal store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01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2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Store-nt   non-temporal store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28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2486025"/>
            <a:ext cx="9070975" cy="1714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4533900"/>
            <a:ext cx="7470775" cy="20447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905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227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5100" y="327025"/>
            <a:ext cx="2352675" cy="70850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5488" y="327025"/>
            <a:ext cx="6907212" cy="70850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5156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2486025"/>
            <a:ext cx="9070975" cy="1714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4533900"/>
            <a:ext cx="7470775" cy="20447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44583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09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63" y="5141913"/>
            <a:ext cx="9070975" cy="1589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63" y="3390900"/>
            <a:ext cx="9070975" cy="1751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352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5488" y="1866900"/>
            <a:ext cx="4629150" cy="5280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07038" y="1866900"/>
            <a:ext cx="4630737" cy="5280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5336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20675"/>
            <a:ext cx="9604375" cy="1333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790700"/>
            <a:ext cx="4714875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2536825"/>
            <a:ext cx="4714875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21313" y="1790700"/>
            <a:ext cx="4716462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21313" y="2536825"/>
            <a:ext cx="4716462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395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5212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7405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19088"/>
            <a:ext cx="3511550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319088"/>
            <a:ext cx="5965825" cy="6827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1674813"/>
            <a:ext cx="3511550" cy="547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85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94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2325" y="5600700"/>
            <a:ext cx="6402388" cy="661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2325" y="714375"/>
            <a:ext cx="6402388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2325" y="6262688"/>
            <a:ext cx="6402388" cy="938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15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41352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5100" y="320675"/>
            <a:ext cx="2352675" cy="6826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5488" y="320675"/>
            <a:ext cx="6907212" cy="6826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30127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2486025"/>
            <a:ext cx="9070975" cy="1714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4533900"/>
            <a:ext cx="7470775" cy="20447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7171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7943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63" y="5141913"/>
            <a:ext cx="9070975" cy="1589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63" y="3390900"/>
            <a:ext cx="9070975" cy="1751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9459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5488" y="1866900"/>
            <a:ext cx="4629150" cy="5280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07038" y="1866900"/>
            <a:ext cx="4630737" cy="5280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0061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20675"/>
            <a:ext cx="9604375" cy="1333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790700"/>
            <a:ext cx="4714875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2536825"/>
            <a:ext cx="4714875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21313" y="1790700"/>
            <a:ext cx="4716462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21313" y="2536825"/>
            <a:ext cx="4716462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9605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555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56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63" y="5141913"/>
            <a:ext cx="9070975" cy="1589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63" y="3390900"/>
            <a:ext cx="9070975" cy="1751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7748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19088"/>
            <a:ext cx="3511550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319088"/>
            <a:ext cx="5965825" cy="6827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1674813"/>
            <a:ext cx="3511550" cy="547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0533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2325" y="5600700"/>
            <a:ext cx="6402388" cy="661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2325" y="714375"/>
            <a:ext cx="6402388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2325" y="6262688"/>
            <a:ext cx="6402388" cy="938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6801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310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5100" y="320675"/>
            <a:ext cx="2352675" cy="6826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5488" y="320675"/>
            <a:ext cx="6907212" cy="6826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81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5488" y="1804988"/>
            <a:ext cx="4629150" cy="5607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07038" y="1804988"/>
            <a:ext cx="4630737" cy="5607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971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20675"/>
            <a:ext cx="9604375" cy="1333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790700"/>
            <a:ext cx="4714875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2536825"/>
            <a:ext cx="4714875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21313" y="1790700"/>
            <a:ext cx="4716462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21313" y="2536825"/>
            <a:ext cx="4716462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17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782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61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19088"/>
            <a:ext cx="3511550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319088"/>
            <a:ext cx="5965825" cy="6827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1674813"/>
            <a:ext cx="3511550" cy="547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79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2325" y="5600700"/>
            <a:ext cx="6402388" cy="661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2325" y="714375"/>
            <a:ext cx="6402388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2325" y="6262688"/>
            <a:ext cx="6402388" cy="938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07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846" y="544116"/>
            <a:ext cx="941228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5488" y="1804988"/>
            <a:ext cx="9412287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4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5238"/>
            <a:ext cx="10669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SCTS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5238"/>
            <a:ext cx="896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CGCL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713" y="7551738"/>
            <a:ext cx="8620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/>
          <p:cNvSpPr>
            <a:spLocks noChangeArrowheads="1"/>
          </p:cNvSpPr>
          <p:nvPr userDrawn="1"/>
        </p:nvSpPr>
        <p:spPr bwMode="auto">
          <a:xfrm flipV="1">
            <a:off x="833438" y="1371600"/>
            <a:ext cx="8931275" cy="36513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776" r:id="rId2"/>
    <p:sldLayoutId id="2147484777" r:id="rId3"/>
    <p:sldLayoutId id="2147484778" r:id="rId4"/>
    <p:sldLayoutId id="2147484779" r:id="rId5"/>
    <p:sldLayoutId id="2147484780" r:id="rId6"/>
    <p:sldLayoutId id="2147484781" r:id="rId7"/>
    <p:sldLayoutId id="2147484782" r:id="rId8"/>
    <p:sldLayoutId id="2147484783" r:id="rId9"/>
    <p:sldLayoutId id="2147484784" r:id="rId10"/>
    <p:sldLayoutId id="214748478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Blip>
          <a:blip r:embed="rId16"/>
        </a:buBlip>
        <a:defRPr kumimoji="1" sz="3600">
          <a:solidFill>
            <a:srgbClr val="003366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Blip>
          <a:blip r:embed="rId17"/>
        </a:buBlip>
        <a:defRPr kumimoji="1" sz="24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30188" algn="l" rtl="0" eaLnBrk="0" fontAlgn="base" hangingPunct="0">
        <a:spcBef>
          <a:spcPct val="0"/>
        </a:spcBef>
        <a:spcAft>
          <a:spcPct val="2000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4pPr>
      <a:lvl5pPr marL="2055813" indent="-227013" algn="l" rtl="0" eaLnBrk="0" fontAlgn="base" hangingPunct="0">
        <a:spcBef>
          <a:spcPct val="0"/>
        </a:spcBef>
        <a:spcAft>
          <a:spcPct val="2000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5pPr>
      <a:lvl6pPr marL="2513013" indent="-227013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B6E3E3"/>
            </a:gs>
            <a:gs pos="100000">
              <a:srgbClr val="CC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5488" y="320675"/>
            <a:ext cx="94122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1" tIns="45684" rIns="91371" bIns="456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5488" y="1866900"/>
            <a:ext cx="9412287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1" tIns="45684" rIns="91371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2" name="Picture 4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58050"/>
            <a:ext cx="106695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62000" y="7543800"/>
            <a:ext cx="34385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8" tIns="45691" rIns="91378" bIns="45691"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kumimoji="0" lang="en-US" altLang="zh-CN" sz="1400">
                <a:latin typeface="FrutigerNext LT Bold" charset="-122"/>
              </a:rPr>
              <a:t>HUAWEI TECHNOLOGIES CO., LTD.</a:t>
            </a:r>
            <a:endParaRPr kumimoji="0"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19913" y="7467600"/>
            <a:ext cx="12334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FrutigerNext LT Medium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pic>
        <p:nvPicPr>
          <p:cNvPr id="2055" name="Picture 7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7467600"/>
            <a:ext cx="15287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5130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B6E3E3"/>
            </a:gs>
            <a:gs pos="100000">
              <a:srgbClr val="CC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914400"/>
            <a:ext cx="10669587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5488" y="320675"/>
            <a:ext cx="94122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1" tIns="45684" rIns="91371" bIns="456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5488" y="1866900"/>
            <a:ext cx="9412287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1" tIns="45684" rIns="91371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7" r:id="rId1"/>
    <p:sldLayoutId id="2147484798" r:id="rId2"/>
    <p:sldLayoutId id="2147484799" r:id="rId3"/>
    <p:sldLayoutId id="2147484800" r:id="rId4"/>
    <p:sldLayoutId id="2147484801" r:id="rId5"/>
    <p:sldLayoutId id="2147484802" r:id="rId6"/>
    <p:sldLayoutId id="2147484803" r:id="rId7"/>
    <p:sldLayoutId id="2147484804" r:id="rId8"/>
    <p:sldLayoutId id="2147484805" r:id="rId9"/>
    <p:sldLayoutId id="2147484806" r:id="rId10"/>
    <p:sldLayoutId id="21474848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5130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590" y="1984276"/>
            <a:ext cx="10627995" cy="1960245"/>
          </a:xfrm>
        </p:spPr>
        <p:txBody>
          <a:bodyPr/>
          <a:lstStyle/>
          <a:p>
            <a:pPr algn="ctr" eaLnBrk="1" hangingPunct="1"/>
            <a:r>
              <a:rPr lang="en-US" altLang="zh-CN" sz="4000" b="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Design and Simulation of Multi-tiered Heterogeneous Memory Architecture</a:t>
            </a:r>
            <a:endParaRPr lang="zh-CN" altLang="en-US" sz="4000" b="0" dirty="0">
              <a:solidFill>
                <a:srgbClr val="C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91071" y="1228192"/>
            <a:ext cx="918102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386"/>
    </mc:Choice>
    <mc:Fallback xmlns="">
      <p:transition advTm="163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Dispatcher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0052" y="6080071"/>
            <a:ext cx="93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dispatch memory access requests to different memory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extract memory access requests to DRAM and sends them to the AC module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087165" y="1705907"/>
            <a:ext cx="2147956" cy="862249"/>
          </a:xfrm>
          <a:prstGeom prst="rect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Remapping Table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87165" y="3287212"/>
            <a:ext cx="2147956" cy="567139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Dispatcher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940365" y="1680995"/>
            <a:ext cx="2147956" cy="862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Migration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Manager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3419313" y="2568156"/>
            <a:ext cx="0" cy="709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2686840" y="2543244"/>
            <a:ext cx="0" cy="7590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80072" y="2685430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19313" y="2713312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Resp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940365" y="3013804"/>
            <a:ext cx="2147956" cy="862249"/>
          </a:xfrm>
          <a:prstGeom prst="rect">
            <a:avLst/>
          </a:prstGeom>
          <a:solidFill>
            <a:srgbClr val="FFCC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Access Counter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33456" y="4643654"/>
            <a:ext cx="7001156" cy="943473"/>
            <a:chOff x="2087165" y="4317167"/>
            <a:chExt cx="7001156" cy="943473"/>
          </a:xfrm>
          <a:solidFill>
            <a:srgbClr val="FFFFCC"/>
          </a:solidFill>
        </p:grpSpPr>
        <p:sp>
          <p:nvSpPr>
            <p:cNvPr id="21" name="矩形 20"/>
            <p:cNvSpPr/>
            <p:nvPr/>
          </p:nvSpPr>
          <p:spPr bwMode="auto">
            <a:xfrm>
              <a:off x="2087165" y="4317167"/>
              <a:ext cx="7001156" cy="943473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memroy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345335" y="4378928"/>
              <a:ext cx="1073978" cy="373845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PGothic" panose="020B0600070205080204" pitchFamily="34" charset="-128"/>
                </a:rPr>
                <a:t>HBM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698131" y="4386259"/>
              <a:ext cx="2609563" cy="373845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PGothic" panose="020B0600070205080204" pitchFamily="34" charset="-128"/>
                </a:rPr>
                <a:t>DRAM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345335" y="4810111"/>
              <a:ext cx="4934468" cy="373845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PGothic" panose="020B0600070205080204" pitchFamily="34" charset="-128"/>
                </a:rPr>
                <a:t>NVM</a:t>
              </a:r>
            </a:p>
          </p:txBody>
        </p:sp>
      </p:grpSp>
      <p:cxnSp>
        <p:nvCxnSpPr>
          <p:cNvPr id="30" name="直接箭头连接符 29"/>
          <p:cNvCxnSpPr>
            <a:cxnSpLocks/>
          </p:cNvCxnSpPr>
          <p:nvPr/>
        </p:nvCxnSpPr>
        <p:spPr bwMode="auto">
          <a:xfrm>
            <a:off x="2652251" y="3854351"/>
            <a:ext cx="0" cy="7893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14133" y="3811141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Read/write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cxnSpLocks/>
          </p:cNvCxnSpPr>
          <p:nvPr/>
        </p:nvCxnSpPr>
        <p:spPr bwMode="auto">
          <a:xfrm flipV="1">
            <a:off x="3419313" y="3854352"/>
            <a:ext cx="0" cy="7893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543711" y="3804180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Read/write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Resp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cxnSpLocks/>
            <a:stCxn id="9" idx="1"/>
          </p:cNvCxnSpPr>
          <p:nvPr/>
        </p:nvCxnSpPr>
        <p:spPr bwMode="auto">
          <a:xfrm flipH="1">
            <a:off x="4437545" y="2112120"/>
            <a:ext cx="2502820" cy="13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9877432">
            <a:off x="5250122" y="2304384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Migration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>
            <a:cxnSpLocks/>
          </p:cNvCxnSpPr>
          <p:nvPr/>
        </p:nvCxnSpPr>
        <p:spPr bwMode="auto">
          <a:xfrm flipV="1">
            <a:off x="4425925" y="3578530"/>
            <a:ext cx="2514440" cy="120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323608" y="3187174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Update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98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Access Counter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448" y="5628274"/>
            <a:ext cx="93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manage page hotness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pick up the hottest pages according to the counters and trigger page migration from DRAM to HBM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794922" y="2069935"/>
            <a:ext cx="2147956" cy="567139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Dispatcher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34158" y="3974431"/>
            <a:ext cx="2147956" cy="862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Migration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Manager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734158" y="1891796"/>
            <a:ext cx="2147956" cy="862249"/>
          </a:xfrm>
          <a:prstGeom prst="rect">
            <a:avLst/>
          </a:prstGeom>
          <a:solidFill>
            <a:srgbClr val="FFCC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Access Counter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" name="直接箭头连接符 35"/>
          <p:cNvCxnSpPr>
            <a:cxnSpLocks/>
            <a:stCxn id="8" idx="1"/>
          </p:cNvCxnSpPr>
          <p:nvPr/>
        </p:nvCxnSpPr>
        <p:spPr bwMode="auto">
          <a:xfrm flipH="1">
            <a:off x="3893228" y="2353505"/>
            <a:ext cx="29016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829679" y="1978756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Update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20" idx="2"/>
            <a:endCxn id="9" idx="0"/>
          </p:cNvCxnSpPr>
          <p:nvPr/>
        </p:nvCxnSpPr>
        <p:spPr bwMode="auto">
          <a:xfrm>
            <a:off x="2808136" y="2754045"/>
            <a:ext cx="0" cy="12203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963462" y="3025925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DRAM to HBM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98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Migration Manager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448" y="5628274"/>
            <a:ext cx="93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receive migration request from Remapping Table and Access Counter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send several read and write packets to the Dispatcher module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822427" y="2051151"/>
            <a:ext cx="2147956" cy="846715"/>
          </a:xfrm>
          <a:prstGeom prst="rect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Remapping Table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38223" y="4284174"/>
            <a:ext cx="2147956" cy="862248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Dispatcher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35428" y="2051151"/>
            <a:ext cx="2147956" cy="862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Migration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Manager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5" name="直接箭头连接符 14"/>
          <p:cNvCxnSpPr>
            <a:cxnSpLocks/>
            <a:stCxn id="20" idx="0"/>
          </p:cNvCxnSpPr>
          <p:nvPr/>
        </p:nvCxnSpPr>
        <p:spPr bwMode="auto">
          <a:xfrm flipV="1">
            <a:off x="2809406" y="2897867"/>
            <a:ext cx="0" cy="13454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1443" y="3190561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DRAM to HBM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735428" y="4243352"/>
            <a:ext cx="2147956" cy="862249"/>
          </a:xfrm>
          <a:prstGeom prst="rect">
            <a:avLst/>
          </a:prstGeom>
          <a:solidFill>
            <a:srgbClr val="FFCC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Access Counter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" name="直接箭头连接符 35"/>
          <p:cNvCxnSpPr>
            <a:cxnSpLocks/>
          </p:cNvCxnSpPr>
          <p:nvPr/>
        </p:nvCxnSpPr>
        <p:spPr bwMode="auto">
          <a:xfrm>
            <a:off x="3883384" y="2792010"/>
            <a:ext cx="2939043" cy="17999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 rot="1969056">
            <a:off x="4593793" y="3642598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Migration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03246" y="1826439"/>
            <a:ext cx="2408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NVM to DRAM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>
            <a:cxnSpLocks/>
          </p:cNvCxnSpPr>
          <p:nvPr/>
        </p:nvCxnSpPr>
        <p:spPr bwMode="auto">
          <a:xfrm>
            <a:off x="3883384" y="2211360"/>
            <a:ext cx="293904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</p:cNvCxnSpPr>
          <p:nvPr/>
        </p:nvCxnSpPr>
        <p:spPr bwMode="auto">
          <a:xfrm flipH="1">
            <a:off x="3883384" y="2560340"/>
            <a:ext cx="293904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210062" y="2527726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Block or Update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61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Remapping Table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1275" y="4936604"/>
            <a:ext cx="9397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NVM-to-DRAM address mapping: the first column is NVM page, the second</a:t>
            </a:r>
            <a:r>
              <a:rPr lang="en-US" altLang="zh-CN" sz="2400" dirty="0">
                <a:ea typeface="宋体" panose="02010600030101010101" pitchFamily="2" charset="-122"/>
              </a:rPr>
              <a:t> column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is DRAM page, the third </a:t>
            </a:r>
            <a:r>
              <a:rPr lang="en-US" altLang="zh-CN" sz="2400" dirty="0">
                <a:ea typeface="宋体" panose="02010600030101010101" pitchFamily="2" charset="-122"/>
              </a:rPr>
              <a:t>column 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is empty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NVM-to-HBM address mapping: the first </a:t>
            </a:r>
            <a:r>
              <a:rPr lang="en-US" altLang="zh-CN" sz="2400" dirty="0">
                <a:ea typeface="宋体" panose="02010600030101010101" pitchFamily="2" charset="-122"/>
              </a:rPr>
              <a:t>column 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is NVM page, the second </a:t>
            </a:r>
            <a:r>
              <a:rPr lang="en-US" altLang="zh-CN" sz="2400" dirty="0">
                <a:ea typeface="宋体" panose="02010600030101010101" pitchFamily="2" charset="-122"/>
              </a:rPr>
              <a:t>column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is HBM page, the third </a:t>
            </a:r>
            <a:r>
              <a:rPr lang="en-US" altLang="zh-CN" sz="2400" dirty="0">
                <a:ea typeface="宋体" panose="02010600030101010101" pitchFamily="2" charset="-122"/>
              </a:rPr>
              <a:t>column 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is DRAM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45727A0-BFE0-4931-BA5C-6328236F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73838"/>
              </p:ext>
            </p:extLst>
          </p:nvPr>
        </p:nvGraphicFramePr>
        <p:xfrm>
          <a:off x="1627175" y="2028942"/>
          <a:ext cx="7416824" cy="2070907"/>
        </p:xfrm>
        <a:graphic>
          <a:graphicData uri="http://schemas.openxmlformats.org/drawingml/2006/table">
            <a:tbl>
              <a:tblPr firstRow="1" bandRow="1"/>
              <a:tblGrid>
                <a:gridCol w="1403903">
                  <a:extLst>
                    <a:ext uri="{9D8B030D-6E8A-4147-A177-3AD203B41FA5}">
                      <a16:colId xmlns:a16="http://schemas.microsoft.com/office/drawing/2014/main" val="2533544221"/>
                    </a:ext>
                  </a:extLst>
                </a:gridCol>
                <a:gridCol w="3236776">
                  <a:extLst>
                    <a:ext uri="{9D8B030D-6E8A-4147-A177-3AD203B41FA5}">
                      <a16:colId xmlns:a16="http://schemas.microsoft.com/office/drawing/2014/main" val="591452202"/>
                    </a:ext>
                  </a:extLst>
                </a:gridCol>
                <a:gridCol w="2776145">
                  <a:extLst>
                    <a:ext uri="{9D8B030D-6E8A-4147-A177-3AD203B41FA5}">
                      <a16:colId xmlns:a16="http://schemas.microsoft.com/office/drawing/2014/main" val="3659282403"/>
                    </a:ext>
                  </a:extLst>
                </a:gridCol>
              </a:tblGrid>
              <a:tr h="504057">
                <a:tc>
                  <a:txBody>
                    <a:bodyPr/>
                    <a:lstStyle>
                      <a:lvl1pPr marL="0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1pPr>
                      <a:lvl2pPr marL="593662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2pPr>
                      <a:lvl3pPr marL="1187323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3pPr>
                      <a:lvl4pPr marL="1780986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4pPr>
                      <a:lvl5pPr marL="2374648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5pPr>
                      <a:lvl6pPr marL="2968309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6pPr>
                      <a:lvl7pPr marL="3561971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7pPr>
                      <a:lvl8pPr marL="4155634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8pPr>
                      <a:lvl9pPr marL="4749295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NVM</a:t>
                      </a:r>
                      <a:r>
                        <a:rPr lang="en-US" altLang="zh-CN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8377" marR="78377" marT="39189" marB="39189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1pPr>
                      <a:lvl2pPr marL="593662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2pPr>
                      <a:lvl3pPr marL="1187323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3pPr>
                      <a:lvl4pPr marL="1780986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4pPr>
                      <a:lvl5pPr marL="2374648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5pPr>
                      <a:lvl6pPr marL="2968309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6pPr>
                      <a:lvl7pPr marL="3561971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7pPr>
                      <a:lvl8pPr marL="4155634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8pPr>
                      <a:lvl9pPr marL="4749295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Page No. of Cache Hit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(DRAM or HBM)</a:t>
                      </a:r>
                    </a:p>
                  </a:txBody>
                  <a:tcPr marL="78377" marR="78377" marT="39189" marB="39189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1pPr>
                      <a:lvl2pPr marL="593662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2pPr>
                      <a:lvl3pPr marL="1187323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3pPr>
                      <a:lvl4pPr marL="1780986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4pPr>
                      <a:lvl5pPr marL="2374648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5pPr>
                      <a:lvl6pPr marL="2968309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6pPr>
                      <a:lvl7pPr marL="3561971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7pPr>
                      <a:lvl8pPr marL="4155634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8pPr>
                      <a:lvl9pPr marL="4749295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Page No. After Migration</a:t>
                      </a:r>
                    </a:p>
                    <a:p>
                      <a:pPr marL="0" marR="0" indent="0" algn="ctr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(DRAM or HBM)</a:t>
                      </a:r>
                    </a:p>
                  </a:txBody>
                  <a:tcPr marL="78377" marR="78377" marT="39189" marB="39189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7070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0x1000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5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0x1001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9697"/>
                  </a:ext>
                </a:extLst>
              </a:tr>
              <a:tr h="276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0x1002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8110"/>
                  </a:ext>
                </a:extLst>
              </a:tr>
              <a:tr h="276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4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28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Hot Page Monitoring Mechanism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1111" y="6124736"/>
            <a:ext cx="9948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efficient to track hot pages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significantly reducing the hardware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E31A04-2D2B-4346-A527-4F48CE82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1" y="1568426"/>
            <a:ext cx="4792240" cy="44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723" y="1732090"/>
            <a:ext cx="905453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Backgroud and Motivation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3A4A6A"/>
                </a:solidFill>
                <a:latin typeface="+mn-lt"/>
                <a:ea typeface="宋体" panose="02010600030101010101" pitchFamily="2" charset="-122"/>
              </a:rPr>
              <a:t>Architecture and Design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Memory Controller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Data Structure and Algorithm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Evaluation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84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972A5-6220-403E-BD0F-0BFB6DCA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Evaluation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48-7347-4E01-B831-150AC851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47" y="1553766"/>
            <a:ext cx="9574214" cy="62991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Simulator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GEM5+DRAMsim3</a:t>
            </a:r>
          </a:p>
          <a:p>
            <a:pPr marL="0" indent="0">
              <a:buNone/>
            </a:pPr>
            <a:endParaRPr lang="en-US" altLang="zh-CN" sz="24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Five memory systems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 pure NVM system: 4 GB NVM,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 pure DRAM system: 4 GB DRAM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 pure HBM system: 4 GB HBM,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 flat heterogeneous memory system : 4 GB DRAM and 256 MB HBM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Multi-tier heterogeneous memory system : 4 GB NVM main memory, 1 GB DRAM, and 256 MB HBM cache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Workload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Standard Performance Evaluation Corporation CPU2017 (SPEC CPU2017)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5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101EC-ADFD-45C4-A142-C5DBB996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Evaluation Results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A2FEE4-8F26-4FE3-8CDE-F3A031394923}"/>
              </a:ext>
            </a:extLst>
          </p:cNvPr>
          <p:cNvSpPr txBox="1"/>
          <p:nvPr/>
        </p:nvSpPr>
        <p:spPr>
          <a:xfrm>
            <a:off x="3368761" y="5342093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 of applications in a multi-core scenario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CA04A-87A2-494A-8526-3E44D0516A73}"/>
              </a:ext>
            </a:extLst>
          </p:cNvPr>
          <p:cNvSpPr/>
          <p:nvPr/>
        </p:nvSpPr>
        <p:spPr>
          <a:xfrm>
            <a:off x="222202" y="5680647"/>
            <a:ext cx="9904931" cy="190507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Our system can improve the performance of gcc_r and x264_r by about 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2.5× and 4.4× compared with the pure NVM system</a:t>
            </a: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Our system can also improve the performance of x264_r by 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57.4% compared with the pure DRAM system</a:t>
            </a: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and the performance gap between the pure HBM system is even less than 10%.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9440EAC-D293-4EE6-B5C1-42508A35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205" y="1458743"/>
            <a:ext cx="6876764" cy="38833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AC58541-4E57-48B3-B5BB-BAED711DD2C0}"/>
              </a:ext>
            </a:extLst>
          </p:cNvPr>
          <p:cNvSpPr/>
          <p:nvPr/>
        </p:nvSpPr>
        <p:spPr bwMode="auto">
          <a:xfrm>
            <a:off x="5214198" y="2817048"/>
            <a:ext cx="813104" cy="24842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32D290-C1A8-4BCD-8056-118A1C6EFA4E}"/>
              </a:ext>
            </a:extLst>
          </p:cNvPr>
          <p:cNvSpPr/>
          <p:nvPr/>
        </p:nvSpPr>
        <p:spPr bwMode="auto">
          <a:xfrm>
            <a:off x="3149149" y="3093724"/>
            <a:ext cx="890293" cy="21847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133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EECC-5D55-45A8-8FBC-19BA9DCF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Evaluation results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4104D5-4044-4E74-90CD-F09637D8CD3D}"/>
              </a:ext>
            </a:extLst>
          </p:cNvPr>
          <p:cNvSpPr txBox="1"/>
          <p:nvPr/>
        </p:nvSpPr>
        <p:spPr>
          <a:xfrm>
            <a:off x="2815307" y="5595667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 IPC using MEA algorithm and full counters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D2888A-56C6-4E0E-93FB-CCB74155B50E}"/>
              </a:ext>
            </a:extLst>
          </p:cNvPr>
          <p:cNvSpPr/>
          <p:nvPr/>
        </p:nvSpPr>
        <p:spPr>
          <a:xfrm>
            <a:off x="311113" y="6172281"/>
            <a:ext cx="9904931" cy="11664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The performance gap between MEA and full-counter algorithms is less than 1%.</a:t>
            </a:r>
          </a:p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MEA offers rather high accuracy for hot page monitoring, while significantly reducing the hardware overhead.</a:t>
            </a:r>
            <a:endParaRPr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654722-9571-4DD6-AEBA-D65F287C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27" y="1762370"/>
            <a:ext cx="6336704" cy="37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2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EECC-5D55-45A8-8FBC-19BA9DCF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Evaluation results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25EFC-4E13-4EDD-9EBB-28A088AB61DF}"/>
              </a:ext>
            </a:extLst>
          </p:cNvPr>
          <p:cNvSpPr txBox="1"/>
          <p:nvPr/>
        </p:nvSpPr>
        <p:spPr>
          <a:xfrm>
            <a:off x="2743299" y="5275110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 IPCs using different replacement algorithms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C99223-AB64-41C9-B5D9-338EB491490E}"/>
              </a:ext>
            </a:extLst>
          </p:cNvPr>
          <p:cNvSpPr/>
          <p:nvPr/>
        </p:nvSpPr>
        <p:spPr>
          <a:xfrm>
            <a:off x="468523" y="5984367"/>
            <a:ext cx="9904931" cy="160274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combination of our random replacement algorithm and MEA-based hot page monitoring algorithm can achieve similar performance compared with the pure HBM system.</a:t>
            </a:r>
          </a:p>
          <a:p>
            <a:pPr>
              <a:lnSpc>
                <a:spcPct val="120000"/>
              </a:lnSpc>
              <a:buClr>
                <a:schemeClr val="accent5">
                  <a:lumMod val="50000"/>
                </a:schemeClr>
              </a:buClr>
              <a:defRPr/>
            </a:pPr>
            <a:endParaRPr lang="en-US" altLang="zh-CN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B68BA5-FAAD-4B55-ABE6-9722D09B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31" y="1618893"/>
            <a:ext cx="7158249" cy="35917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B1908D-D0B5-4854-A477-708986C27D14}"/>
              </a:ext>
            </a:extLst>
          </p:cNvPr>
          <p:cNvSpPr/>
          <p:nvPr/>
        </p:nvSpPr>
        <p:spPr bwMode="auto">
          <a:xfrm>
            <a:off x="1802906" y="2560340"/>
            <a:ext cx="6732748" cy="504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444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723" y="1732090"/>
            <a:ext cx="905453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Backgroud and Motivation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 and Design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Memory Controller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Data Structure and Algorithm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Evaluation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6724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723" y="1732090"/>
            <a:ext cx="905453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Backgroud and Motivation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3A4A6A"/>
                </a:solidFill>
                <a:latin typeface="+mn-lt"/>
                <a:ea typeface="宋体" panose="02010600030101010101" pitchFamily="2" charset="-122"/>
              </a:rPr>
              <a:t>Architecture and Design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Memory Controller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Data Structure and Algorithm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Evaluation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371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A7C4-3808-4EA7-B489-84430447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Conclusion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8962F5-6573-458A-BB78-17C3EBA1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82" y="1984276"/>
            <a:ext cx="9574214" cy="5472608"/>
          </a:xfrm>
        </p:spPr>
        <p:txBody>
          <a:bodyPr/>
          <a:lstStyle/>
          <a:p>
            <a:pPr>
              <a:spcAft>
                <a:spcPts val="20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We design a multi-tier heterogeneous memory architecture.</a:t>
            </a: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composed of NVM, DRAM, and HBM</a:t>
            </a: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design a MEA-based hot page monitor algorithm</a:t>
            </a: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design a random HBM page replacement algorithm</a:t>
            </a: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implement it based on GEM5 and DRAMsim3 simulators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Our multi-tiered hybrid memory architecture significantly improves application performance.</a:t>
            </a:r>
          </a:p>
          <a:p>
            <a:pPr lvl="1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improve application performance by an average of 2.5× compared with an NVM-only architecture, and up to 57.4% compared with a DRAM-only architecture</a:t>
            </a:r>
          </a:p>
          <a:p>
            <a:pPr lvl="1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performance gap between our architecture and a HBM-only architecture is less than 10%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0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3E4849B-0A7C-4CB5-A68F-903EF368467C}"/>
              </a:ext>
            </a:extLst>
          </p:cNvPr>
          <p:cNvSpPr/>
          <p:nvPr/>
        </p:nvSpPr>
        <p:spPr>
          <a:xfrm>
            <a:off x="3325521" y="2700144"/>
            <a:ext cx="347402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Thank you </a:t>
            </a:r>
          </a:p>
          <a:p>
            <a:pPr algn="ctr"/>
            <a:r>
              <a:rPr lang="en-US" altLang="zh-CN" sz="4800" dirty="0"/>
              <a:t>&amp;</a:t>
            </a:r>
          </a:p>
          <a:p>
            <a:pPr algn="ctr"/>
            <a:r>
              <a:rPr lang="en-US" altLang="zh-CN" sz="4800" dirty="0"/>
              <a:t> Questions?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07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4846" y="544116"/>
            <a:ext cx="9412287" cy="1009650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00ACAB-BCA4-4DF9-B2C5-E79AA773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93" y="2349798"/>
            <a:ext cx="2920542" cy="1727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EE1273-64E1-4CB0-B1BA-20CFD80A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35" y="2349799"/>
            <a:ext cx="3013264" cy="1739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B0AE38-B09C-4FBF-AE65-A7C794E9E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82" y="2339423"/>
            <a:ext cx="2980317" cy="17409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68463FC-BB6B-4C1C-84B1-1B09CA4CB301}"/>
              </a:ext>
            </a:extLst>
          </p:cNvPr>
          <p:cNvSpPr txBox="1"/>
          <p:nvPr/>
        </p:nvSpPr>
        <p:spPr>
          <a:xfrm>
            <a:off x="3657183" y="4255195"/>
            <a:ext cx="310056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NVM</a:t>
            </a:r>
          </a:p>
          <a:p>
            <a:r>
              <a:rPr lang="en-US" altLang="zh-CN" dirty="0"/>
              <a:t>High storage density</a:t>
            </a:r>
          </a:p>
          <a:p>
            <a:r>
              <a:rPr lang="en-US" altLang="zh-CN" dirty="0"/>
              <a:t>Low cost per byte</a:t>
            </a:r>
          </a:p>
          <a:p>
            <a:r>
              <a:rPr lang="en-US" altLang="zh-CN" dirty="0"/>
              <a:t>Near-zero static power consumption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B93006-A4EB-4FC8-9579-D656D88EA918}"/>
              </a:ext>
            </a:extLst>
          </p:cNvPr>
          <p:cNvSpPr txBox="1"/>
          <p:nvPr/>
        </p:nvSpPr>
        <p:spPr>
          <a:xfrm>
            <a:off x="6757745" y="4255195"/>
            <a:ext cx="30783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HBM</a:t>
            </a:r>
          </a:p>
          <a:p>
            <a:r>
              <a:rPr lang="en-US" altLang="zh-CN" dirty="0"/>
              <a:t>High bandwidth</a:t>
            </a:r>
          </a:p>
          <a:p>
            <a:r>
              <a:rPr lang="en-US" altLang="zh-CN" dirty="0"/>
              <a:t>High storage density</a:t>
            </a:r>
          </a:p>
          <a:p>
            <a:r>
              <a:rPr lang="en-US" altLang="zh-CN" dirty="0"/>
              <a:t>Lower power consumption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F1EA3D-D656-4902-9C56-920A7BE398DD}"/>
              </a:ext>
            </a:extLst>
          </p:cNvPr>
          <p:cNvSpPr txBox="1"/>
          <p:nvPr/>
        </p:nvSpPr>
        <p:spPr>
          <a:xfrm>
            <a:off x="578841" y="4274823"/>
            <a:ext cx="30645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DRAM</a:t>
            </a:r>
          </a:p>
          <a:p>
            <a:r>
              <a:rPr lang="en-US" altLang="zh-CN" dirty="0"/>
              <a:t>Low storage density</a:t>
            </a:r>
          </a:p>
          <a:p>
            <a:r>
              <a:rPr lang="en-US" altLang="zh-CN" dirty="0"/>
              <a:t>High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68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4846" y="544116"/>
            <a:ext cx="9412287" cy="1009650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5" y="1970287"/>
            <a:ext cx="4533333" cy="2009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14" y="2339498"/>
            <a:ext cx="4466667" cy="1638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5050" y="4507707"/>
            <a:ext cx="9397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Traditional memory architecture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hierarchical architecture and flat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Defects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hierarchical architecture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high storage cost and complexity of 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flat architecture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high migration cost</a:t>
            </a:r>
          </a:p>
        </p:txBody>
      </p:sp>
    </p:spTree>
    <p:extLst>
      <p:ext uri="{BB962C8B-B14F-4D97-AF65-F5344CB8AC3E}">
        <p14:creationId xmlns:p14="http://schemas.microsoft.com/office/powerpoint/2010/main" val="124867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851" y="2092288"/>
            <a:ext cx="939708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Multi-layered heterogeneous memory architecture is required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Take advantage of the characteristics of different memory media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There is a lack of simulation platform that can support three or more memory media</a:t>
            </a:r>
          </a:p>
        </p:txBody>
      </p:sp>
    </p:spTree>
    <p:extLst>
      <p:ext uri="{BB962C8B-B14F-4D97-AF65-F5344CB8AC3E}">
        <p14:creationId xmlns:p14="http://schemas.microsoft.com/office/powerpoint/2010/main" val="128740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723" y="1732090"/>
            <a:ext cx="905453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Backgroud and Motivation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Architecture and Design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Memory Controller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Data Structure and Algorithm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Evaluation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608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Architecture</a:t>
            </a:r>
            <a:endParaRPr lang="zh-CN" altLang="en-US" dirty="0">
              <a:solidFill>
                <a:srgbClr val="3A4A6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23" y="1732248"/>
            <a:ext cx="4649916" cy="38163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007" y="5873809"/>
            <a:ext cx="960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CPU,TLB and Cache come with GEM5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Hybrid controller is based on GEM5 including four key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NVM,DRAM, HBM are based on DRAMsim3</a:t>
            </a:r>
          </a:p>
        </p:txBody>
      </p:sp>
    </p:spTree>
    <p:extLst>
      <p:ext uri="{BB962C8B-B14F-4D97-AF65-F5344CB8AC3E}">
        <p14:creationId xmlns:p14="http://schemas.microsoft.com/office/powerpoint/2010/main" val="161551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Hybrid controller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5687" y="2511800"/>
            <a:ext cx="4572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Four key components: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Page Remapping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Memory Request Dispatcher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Migration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Page Access Counter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4E0C1-4EDD-441D-8A78-004FC29B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2" y="1984276"/>
            <a:ext cx="572154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Remapping Table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1091" y="5764696"/>
            <a:ext cx="93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check whether a memory request is hit in the remapping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trigger page migration from NVM to DRAM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update and maintain the remapping table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203239" y="1845938"/>
            <a:ext cx="2147956" cy="504056"/>
          </a:xfrm>
          <a:prstGeom prst="rect">
            <a:avLst/>
          </a:prstGeom>
          <a:solidFill>
            <a:srgbClr val="FDE1C5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ea typeface="MS PGothic" panose="020B0600070205080204" pitchFamily="34" charset="-128"/>
              </a:rPr>
              <a:t>MemBus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anose="020B0600070205080204" pitchFamily="34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03239" y="3066242"/>
            <a:ext cx="2147956" cy="862249"/>
          </a:xfrm>
          <a:prstGeom prst="rect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ea typeface="MS PGothic" panose="020B0600070205080204" pitchFamily="34" charset="-128"/>
              </a:rPr>
              <a:t>Remapping Table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03239" y="4647547"/>
            <a:ext cx="2147956" cy="567139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Dispatcher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58765" y="3041330"/>
            <a:ext cx="2147956" cy="862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ea typeface="MS PGothic" panose="020B0600070205080204" pitchFamily="34" charset="-128"/>
              </a:rPr>
              <a:t>Migration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Manager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anose="020B0600070205080204" pitchFamily="34" charset="-128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3535387" y="3928491"/>
            <a:ext cx="0" cy="70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3535387" y="2357042"/>
            <a:ext cx="0" cy="70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2779303" y="2349994"/>
            <a:ext cx="0" cy="70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2802914" y="3903579"/>
            <a:ext cx="0" cy="759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6" name="直接箭头连接符 15"/>
          <p:cNvCxnSpPr>
            <a:cxnSpLocks/>
          </p:cNvCxnSpPr>
          <p:nvPr/>
        </p:nvCxnSpPr>
        <p:spPr bwMode="auto">
          <a:xfrm flipH="1">
            <a:off x="4351195" y="3748472"/>
            <a:ext cx="30075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9" name="直接箭头连接符 18"/>
          <p:cNvCxnSpPr>
            <a:cxnSpLocks/>
          </p:cNvCxnSpPr>
          <p:nvPr/>
        </p:nvCxnSpPr>
        <p:spPr bwMode="auto">
          <a:xfrm>
            <a:off x="4351195" y="3261417"/>
            <a:ext cx="30075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3" name="文本框 22"/>
          <p:cNvSpPr txBox="1"/>
          <p:nvPr/>
        </p:nvSpPr>
        <p:spPr>
          <a:xfrm>
            <a:off x="1472535" y="244403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6146" y="404576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35386" y="243972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Resp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35387" y="407364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Resp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85818" y="2859139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NVM to DRAM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38566" y="3707755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Block or Update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10442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31400</TotalTime>
  <Pages>0</Pages>
  <Words>908</Words>
  <Characters>0</Characters>
  <Application>Microsoft Office PowerPoint</Application>
  <DocSecurity>0</DocSecurity>
  <PresentationFormat>自定义</PresentationFormat>
  <Lines>0</Lines>
  <Paragraphs>219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FrutigerNext LT Bold</vt:lpstr>
      <vt:lpstr>FrutigerNext LT Medium</vt:lpstr>
      <vt:lpstr>MS PGothic</vt:lpstr>
      <vt:lpstr>黑体</vt:lpstr>
      <vt:lpstr>宋体</vt:lpstr>
      <vt:lpstr>Arial</vt:lpstr>
      <vt:lpstr>Times New Roman</vt:lpstr>
      <vt:lpstr>Wingdings</vt:lpstr>
      <vt:lpstr>1_自定义设计方案</vt:lpstr>
      <vt:lpstr>自定义设计方案</vt:lpstr>
      <vt:lpstr>2_自定义设计方案</vt:lpstr>
      <vt:lpstr>Design and Simulation of Multi-tiered Heterogeneous Memory Architecture</vt:lpstr>
      <vt:lpstr>outline</vt:lpstr>
      <vt:lpstr>Background</vt:lpstr>
      <vt:lpstr>Background</vt:lpstr>
      <vt:lpstr>Motivation</vt:lpstr>
      <vt:lpstr>outline</vt:lpstr>
      <vt:lpstr>Architecture</vt:lpstr>
      <vt:lpstr>Hybrid controller</vt:lpstr>
      <vt:lpstr>Remapping Table</vt:lpstr>
      <vt:lpstr>Dispatcher</vt:lpstr>
      <vt:lpstr>Access Counter</vt:lpstr>
      <vt:lpstr>Migration Manager</vt:lpstr>
      <vt:lpstr>Remapping Table</vt:lpstr>
      <vt:lpstr>Hot Page Monitoring Mechanism</vt:lpstr>
      <vt:lpstr>outline</vt:lpstr>
      <vt:lpstr>Evaluation</vt:lpstr>
      <vt:lpstr>Evaluation Results</vt:lpstr>
      <vt:lpstr>Evaluation results</vt:lpstr>
      <vt:lpstr>Evaluation results</vt:lpstr>
      <vt:lpstr>outline</vt:lpstr>
      <vt:lpstr>Conclusion</vt:lpstr>
      <vt:lpstr>PowerPoint 演示文稿</vt:lpstr>
    </vt:vector>
  </TitlesOfParts>
  <Company>Interbrand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Interbrand</dc:creator>
  <cp:lastModifiedBy>tom</cp:lastModifiedBy>
  <cp:revision>6059</cp:revision>
  <dcterms:created xsi:type="dcterms:W3CDTF">2006-04-06T04:02:18Z</dcterms:created>
  <dcterms:modified xsi:type="dcterms:W3CDTF">2022-09-26T12:35:10Z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