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D57B-B4A1-4E15-8AC7-B4FAB4589D9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0083055-0CEA-48DB-B657-18648E865F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30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D57B-B4A1-4E15-8AC7-B4FAB4589D9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3055-0CEA-48DB-B657-18648E865F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63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D57B-B4A1-4E15-8AC7-B4FAB4589D9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3055-0CEA-48DB-B657-18648E865F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88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D57B-B4A1-4E15-8AC7-B4FAB4589D9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0083055-0CEA-48DB-B657-18648E865F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308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D57B-B4A1-4E15-8AC7-B4FAB4589D9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3055-0CEA-48DB-B657-18648E865F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118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D57B-B4A1-4E15-8AC7-B4FAB4589D9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3055-0CEA-48DB-B657-18648E865F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825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D57B-B4A1-4E15-8AC7-B4FAB4589D9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3055-0CEA-48DB-B657-18648E865F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55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D57B-B4A1-4E15-8AC7-B4FAB4589D9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3055-0CEA-48DB-B657-18648E865F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627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D57B-B4A1-4E15-8AC7-B4FAB4589D9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3055-0CEA-48DB-B657-18648E865F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321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D57B-B4A1-4E15-8AC7-B4FAB4589D9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3055-0CEA-48DB-B657-18648E865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31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D57B-B4A1-4E15-8AC7-B4FAB4589D9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3055-0CEA-48DB-B657-18648E865F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07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D57B-B4A1-4E15-8AC7-B4FAB4589D9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3055-0CEA-48DB-B657-18648E865F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4267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95AD57B-B4A1-4E15-8AC7-B4FAB4589D9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3055-0CEA-48DB-B657-18648E865F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105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D57B-B4A1-4E15-8AC7-B4FAB4589D9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3055-0CEA-48DB-B657-18648E865F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9282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D57B-B4A1-4E15-8AC7-B4FAB4589D9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3055-0CEA-48DB-B657-18648E865F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0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D57B-B4A1-4E15-8AC7-B4FAB4589D9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3055-0CEA-48DB-B657-18648E865F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17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D57B-B4A1-4E15-8AC7-B4FAB4589D9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3055-0CEA-48DB-B657-18648E865F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2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D57B-B4A1-4E15-8AC7-B4FAB4589D9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3055-0CEA-48DB-B657-18648E865F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4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D57B-B4A1-4E15-8AC7-B4FAB4589D9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3055-0CEA-48DB-B657-18648E865F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43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D57B-B4A1-4E15-8AC7-B4FAB4589D9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3055-0CEA-48DB-B657-18648E865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8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D57B-B4A1-4E15-8AC7-B4FAB4589D9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3055-0CEA-48DB-B657-18648E865F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1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5AD57B-B4A1-4E15-8AC7-B4FAB4589D9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3055-0CEA-48DB-B657-18648E865F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37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AD57B-B4A1-4E15-8AC7-B4FAB4589D9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0083055-0CEA-48DB-B657-18648E865F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71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AD57B-B4A1-4E15-8AC7-B4FAB4589D9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0083055-0CEA-48DB-B657-18648E865F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6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n.python-requests.org/zh_CN/lates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tml.python-requests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ncert.github.io/requests-html-doc-cn/#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unlp/THULAC-Pyth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362D4CF-13A3-4B66-BE9E-5973CD4A0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2018011365 </a:t>
            </a:r>
            <a:r>
              <a:rPr lang="zh-CN" altLang="en-US" dirty="0"/>
              <a:t>计</a:t>
            </a:r>
            <a:r>
              <a:rPr lang="en-US" altLang="zh-CN" dirty="0"/>
              <a:t>84 </a:t>
            </a:r>
            <a:r>
              <a:rPr lang="zh-CN" altLang="en-US" dirty="0"/>
              <a:t>张鹤潇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C75CF9-CAB5-4100-BA54-A3383A397230}"/>
              </a:ext>
            </a:extLst>
          </p:cNvPr>
          <p:cNvSpPr txBox="1"/>
          <p:nvPr/>
        </p:nvSpPr>
        <p:spPr>
          <a:xfrm>
            <a:off x="2277979" y="1560128"/>
            <a:ext cx="8999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6000" dirty="0" err="1">
                <a:latin typeface="黑体" panose="02010609060101010101" pitchFamily="49" charset="-122"/>
                <a:ea typeface="黑体" panose="02010609060101010101" pitchFamily="49" charset="-122"/>
              </a:rPr>
              <a:t>Requests_HTML</a:t>
            </a:r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库聚合新闻头条</a:t>
            </a:r>
          </a:p>
        </p:txBody>
      </p:sp>
    </p:spTree>
    <p:extLst>
      <p:ext uri="{BB962C8B-B14F-4D97-AF65-F5344CB8AC3E}">
        <p14:creationId xmlns:p14="http://schemas.microsoft.com/office/powerpoint/2010/main" val="3818817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964FA47-7A93-494E-8B34-0B580D0D1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DC56BB-C02B-4D2D-B96E-2E006E462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C7F7AC1-2F7E-4129-9643-322A1008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467" y="802298"/>
            <a:ext cx="554150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CN" altLang="en-US" sz="5400"/>
              <a:t>测试一下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7E8B1F-5A2F-41B8-9826-75D40F734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2924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09279E-584C-47FB-A1B5-3576588A2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19478" y="477854"/>
            <a:ext cx="3928567" cy="2496254"/>
            <a:chOff x="7807230" y="2012810"/>
            <a:chExt cx="3251252" cy="3459865"/>
          </a:xfrm>
          <a:solidFill>
            <a:schemeClr val="bg1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FDC514-39D2-4A8F-9889-B4F2BAC3A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pFill/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B43B7F-2A86-46E3-A50D-20A3988D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2087"/>
            </a:xfrm>
            <a:prstGeom prst="rect">
              <a:avLst/>
            </a:prstGeom>
            <a:grpFill/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7FD9A44-463E-4249-BF51-12DBB1848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865" y="863782"/>
            <a:ext cx="3894269" cy="159975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21AD6C4-7E01-42CB-8459-9B6C8454E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09569" y="3139262"/>
            <a:ext cx="3928567" cy="2478034"/>
            <a:chOff x="7807230" y="2012810"/>
            <a:chExt cx="3251252" cy="345986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F3663C8-9353-40C8-B1F8-8D9ACE34F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ABB3400-A4A1-470A-88BE-B4476E074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1CD0D5E-FE32-4F8E-8139-D55508461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569" y="3633691"/>
            <a:ext cx="3928565" cy="145723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A363C31-CC32-43F8-B395-4A6A4CC6C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181DDF-3C4D-44E4-BB9E-2D3100830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50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C7D26CF6-F608-48C6-9E68-13E2D2078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66" y="643467"/>
            <a:ext cx="9746468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2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B7C5E21-1EB9-41D0-916E-DE9E466C0E4F}"/>
              </a:ext>
            </a:extLst>
          </p:cNvPr>
          <p:cNvSpPr txBox="1"/>
          <p:nvPr/>
        </p:nvSpPr>
        <p:spPr>
          <a:xfrm>
            <a:off x="2540000" y="2586013"/>
            <a:ext cx="7536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293762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0785BD-156B-4765-9109-123B213DF2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r="6669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448701B-7748-431E-85DA-A8B2FEA4AC9F}"/>
              </a:ext>
            </a:extLst>
          </p:cNvPr>
          <p:cNvSpPr txBox="1"/>
          <p:nvPr/>
        </p:nvSpPr>
        <p:spPr>
          <a:xfrm>
            <a:off x="4976636" y="1193800"/>
            <a:ext cx="6085091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zh-CN" altLang="en-US" sz="2400" dirty="0"/>
              <a:t>在</a:t>
            </a:r>
            <a:r>
              <a:rPr lang="en-US" altLang="zh-CN" sz="2400" dirty="0"/>
              <a:t>Python</a:t>
            </a:r>
            <a:r>
              <a:rPr lang="zh-CN" altLang="en-US" sz="2400" dirty="0"/>
              <a:t>中，有个非常著名的</a:t>
            </a:r>
            <a:r>
              <a:rPr lang="en-US" altLang="zh-CN" sz="2400" dirty="0"/>
              <a:t>HTTP</a:t>
            </a:r>
            <a:r>
              <a:rPr lang="zh-CN" altLang="en-US" sz="2400" dirty="0"/>
              <a:t>库</a:t>
            </a:r>
            <a:r>
              <a:rPr lang="en-US" altLang="zh-CN" sz="2400" dirty="0"/>
              <a:t>——</a:t>
            </a:r>
            <a:r>
              <a:rPr lang="en-US" altLang="zh-CN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requests</a:t>
            </a:r>
            <a:r>
              <a:rPr lang="zh-CN" altLang="en-US" sz="2400" dirty="0"/>
              <a:t>，用过的人都说好！现在</a:t>
            </a:r>
            <a:r>
              <a:rPr lang="en-US" altLang="zh-CN" sz="2400" dirty="0"/>
              <a:t>requests</a:t>
            </a:r>
            <a:r>
              <a:rPr lang="zh-CN" altLang="en-US" sz="2400" dirty="0"/>
              <a:t>库的作者又发布了一个新库，叫做</a:t>
            </a:r>
            <a:r>
              <a:rPr lang="en-US" altLang="zh-CN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requests-html</a:t>
            </a:r>
            <a:r>
              <a:rPr lang="zh-CN" altLang="en-US" sz="2400" dirty="0"/>
              <a:t>，这是个解析</a:t>
            </a:r>
            <a:r>
              <a:rPr lang="en-US" altLang="zh-CN" sz="2400" dirty="0"/>
              <a:t>HTML</a:t>
            </a:r>
            <a:r>
              <a:rPr lang="zh-CN" altLang="en-US" sz="2400" dirty="0"/>
              <a:t>的库，而且用起来和</a:t>
            </a:r>
            <a:r>
              <a:rPr lang="en-US" altLang="zh-CN" sz="2400" dirty="0"/>
              <a:t>requests</a:t>
            </a:r>
            <a:r>
              <a:rPr lang="zh-CN" altLang="en-US" sz="2400" dirty="0"/>
              <a:t>一样爽。</a:t>
            </a:r>
          </a:p>
        </p:txBody>
      </p:sp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23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A0ED0-BA56-4FFA-9148-016BC25C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3600" dirty="0"/>
              <a:t>特色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4D9B5E-F93C-4BEE-B6A6-5AFD30CD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Requests</a:t>
            </a:r>
            <a:r>
              <a:rPr lang="zh-CN" altLang="en-US" dirty="0"/>
              <a:t>，</a:t>
            </a:r>
            <a:r>
              <a:rPr lang="en-US" altLang="zh-CN" dirty="0"/>
              <a:t>Beautiful soup</a:t>
            </a:r>
            <a:r>
              <a:rPr lang="zh-CN" altLang="en-US" dirty="0"/>
              <a:t>，</a:t>
            </a:r>
            <a:r>
              <a:rPr lang="en-US" altLang="zh-CN" dirty="0" err="1"/>
              <a:t>PyQuery</a:t>
            </a:r>
            <a:r>
              <a:rPr lang="zh-CN" altLang="en-US" dirty="0"/>
              <a:t>，</a:t>
            </a:r>
            <a:r>
              <a:rPr lang="en-US" altLang="zh-CN" dirty="0" err="1"/>
              <a:t>lxml</a:t>
            </a:r>
            <a:r>
              <a:rPr lang="zh-CN" altLang="en-US" dirty="0"/>
              <a:t>等已有框架基础上二次封装；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b="1" dirty="0"/>
              <a:t>CSS</a:t>
            </a:r>
            <a:r>
              <a:rPr lang="en-US" altLang="zh-CN" dirty="0"/>
              <a:t>/ XPath</a:t>
            </a:r>
            <a:r>
              <a:rPr lang="zh-CN" altLang="en-US" dirty="0"/>
              <a:t>选择器；</a:t>
            </a:r>
            <a:endParaRPr lang="en-US" altLang="zh-CN" dirty="0"/>
          </a:p>
          <a:p>
            <a:r>
              <a:rPr lang="zh-CN" altLang="en-US" dirty="0"/>
              <a:t>支持自定义</a:t>
            </a:r>
            <a:r>
              <a:rPr lang="en-US" altLang="zh-CN" dirty="0"/>
              <a:t>user-agent(</a:t>
            </a:r>
            <a:r>
              <a:rPr lang="zh-CN" altLang="en-US" dirty="0"/>
              <a:t>默认</a:t>
            </a:r>
            <a:r>
              <a:rPr lang="en-US" altLang="zh-CN" dirty="0"/>
              <a:t>chrome</a:t>
            </a:r>
            <a:r>
              <a:rPr lang="zh-CN" altLang="en-US" dirty="0"/>
              <a:t>风格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支持解析</a:t>
            </a:r>
            <a:r>
              <a:rPr lang="en-US" altLang="zh-CN" dirty="0"/>
              <a:t>JavaScript;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个库替代</a:t>
            </a:r>
            <a:r>
              <a:rPr lang="en-US" altLang="zh-CN" dirty="0"/>
              <a:t>N</a:t>
            </a:r>
            <a:r>
              <a:rPr lang="zh-CN" altLang="en-US" dirty="0"/>
              <a:t>个库。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r>
              <a:rPr lang="zh-CN" altLang="en-US" dirty="0"/>
              <a:t>源代码和</a:t>
            </a:r>
            <a:r>
              <a:rPr lang="zh-CN" altLang="en-US" b="1" dirty="0"/>
              <a:t>中文</a:t>
            </a:r>
            <a:r>
              <a:rPr lang="zh-CN" altLang="en-US" dirty="0"/>
              <a:t>帮助文档</a:t>
            </a:r>
            <a:r>
              <a:rPr lang="en-US" altLang="zh-CN" dirty="0"/>
              <a:t>&lt;</a:t>
            </a:r>
            <a:r>
              <a:rPr lang="en-US" altLang="zh-CN" dirty="0">
                <a:hlinkClick r:id="rId2"/>
              </a:rPr>
              <a:t>https://cncert.github.io/requests-html-doc-cn/#/</a:t>
            </a:r>
            <a:r>
              <a:rPr lang="en-US" altLang="zh-CN" dirty="0"/>
              <a:t>&gt;.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339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3B676C8-A21D-4BF7-A6C2-43919963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CN" altLang="en-US" sz="4400" dirty="0"/>
              <a:t>聚合新闻头条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00C1771-A0D2-4D01-B409-6A19A27F3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5692"/>
          <a:stretch/>
        </p:blipFill>
        <p:spPr>
          <a:xfrm>
            <a:off x="4373144" y="870658"/>
            <a:ext cx="6764646" cy="41626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https://python123.io/tutorials/web_crawler_intro/static/img/news.f269a29.png">
            <a:extLst>
              <a:ext uri="{FF2B5EF4-FFF2-40B4-BE49-F238E27FC236}">
                <a16:creationId xmlns:a16="http://schemas.microsoft.com/office/drawing/2014/main" id="{DE3791AB-13B3-4E9B-8D35-D84317B081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53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D158E-E119-423C-9DD4-A310DC58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173366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3600" cap="all" dirty="0"/>
              <a:t>网页分析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EAF40-D0DC-44AF-A248-4AC5B82BA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95886"/>
            <a:ext cx="4062530" cy="381241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在浏览器中按</a:t>
            </a:r>
            <a:r>
              <a:rPr lang="en-US" altLang="zh-CN" dirty="0"/>
              <a:t>F12</a:t>
            </a:r>
            <a:r>
              <a:rPr lang="zh-CN" altLang="en-US" dirty="0"/>
              <a:t>进入开发者模式，提取百度新闻头条的</a:t>
            </a:r>
            <a:r>
              <a:rPr lang="en-US" altLang="zh-CN" dirty="0"/>
              <a:t>CSS</a:t>
            </a:r>
            <a:r>
              <a:rPr lang="zh-CN" altLang="en-US" dirty="0"/>
              <a:t>路径。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除了第一个外，其余几个选择器都只有 </a:t>
            </a:r>
            <a:r>
              <a:rPr lang="en-US" altLang="zh-CN" dirty="0" err="1"/>
              <a:t>ul:nth-child</a:t>
            </a:r>
            <a:r>
              <a:rPr lang="en-US" altLang="zh-CN" dirty="0"/>
              <a:t>()  </a:t>
            </a:r>
            <a:r>
              <a:rPr lang="zh-CN" altLang="en-US" dirty="0"/>
              <a:t>括号中的数字不同，所以除了第一个题目，其余标题可以使用  </a:t>
            </a:r>
            <a:r>
              <a:rPr lang="en-US" altLang="zh-CN" dirty="0" err="1"/>
              <a:t>ul:nth-child</a:t>
            </a:r>
            <a:r>
              <a:rPr lang="en-US" altLang="zh-CN" dirty="0"/>
              <a:t>(n) </a:t>
            </a:r>
            <a:r>
              <a:rPr lang="zh-CN" altLang="en-US" dirty="0"/>
              <a:t>提取出来：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2EE8AC-DC4C-45A9-9648-3D6ECBE16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612"/>
          <a:stretch/>
        </p:blipFill>
        <p:spPr>
          <a:xfrm>
            <a:off x="5929743" y="336186"/>
            <a:ext cx="4388733" cy="585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7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157F8-93E5-4404-8AB1-F083CF6A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07190-09F7-422F-A31F-D664FFE5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07548" cy="4037749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sz="2900" kern="0" dirty="0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from</a:t>
            </a:r>
            <a:r>
              <a:rPr lang="en-US" altLang="zh-CN" sz="29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2900" kern="0" dirty="0" err="1">
                <a:solidFill>
                  <a:srgbClr val="6F008A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requests_html</a:t>
            </a:r>
            <a:r>
              <a:rPr lang="en-US" altLang="zh-CN" sz="29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2900" kern="0" dirty="0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import</a:t>
            </a:r>
            <a:r>
              <a:rPr lang="en-US" altLang="zh-CN" sz="29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2900" kern="0" dirty="0" err="1">
                <a:solidFill>
                  <a:srgbClr val="2B91A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HTMLSession</a:t>
            </a:r>
            <a:endParaRPr lang="zh-CN" altLang="zh-CN" sz="3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9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session = </a:t>
            </a:r>
            <a:r>
              <a:rPr lang="en-US" altLang="zh-CN" sz="2900" kern="0" dirty="0" err="1">
                <a:solidFill>
                  <a:srgbClr val="2B91A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HTMLSession</a:t>
            </a:r>
            <a:r>
              <a:rPr lang="en-US" altLang="zh-CN" sz="29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()</a:t>
            </a:r>
            <a:endParaRPr lang="zh-CN" altLang="zh-CN" sz="3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9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r = </a:t>
            </a:r>
            <a:r>
              <a:rPr lang="en-US" altLang="zh-CN" sz="29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session.get</a:t>
            </a:r>
            <a:r>
              <a:rPr lang="en-US" altLang="zh-CN" sz="29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(</a:t>
            </a:r>
            <a:r>
              <a:rPr lang="en-US" altLang="zh-CN" sz="2900" kern="0" dirty="0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'https://news.baidu.com/’</a:t>
            </a:r>
            <a:r>
              <a:rPr lang="en-US" altLang="zh-CN" sz="29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)</a:t>
            </a:r>
          </a:p>
          <a:p>
            <a:r>
              <a:rPr lang="en-US" altLang="zh-CN" sz="29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 </a:t>
            </a:r>
            <a:endParaRPr lang="zh-CN" altLang="zh-CN" sz="3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9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ans_news_titles</a:t>
            </a:r>
            <a:r>
              <a:rPr lang="en-US" altLang="zh-CN" sz="29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= [] </a:t>
            </a:r>
            <a:endParaRPr lang="zh-CN" altLang="zh-CN" sz="3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9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title1_baidu = </a:t>
            </a:r>
            <a:r>
              <a:rPr lang="en-US" altLang="zh-CN" sz="29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r.html.find</a:t>
            </a:r>
            <a:r>
              <a:rPr lang="en-US" altLang="zh-CN" sz="29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(</a:t>
            </a:r>
            <a:r>
              <a:rPr lang="en-US" altLang="zh-CN" sz="2900" kern="0" dirty="0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'#pane-news &gt; div &gt; ul &gt; li.hdline0 &gt; strong &gt; a’</a:t>
            </a:r>
            <a:r>
              <a:rPr lang="en-US" altLang="zh-CN" sz="29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, first=</a:t>
            </a:r>
            <a:r>
              <a:rPr lang="en-US" altLang="zh-CN" sz="2900" kern="0" dirty="0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True</a:t>
            </a:r>
            <a:r>
              <a:rPr lang="en-US" altLang="zh-CN" sz="29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)</a:t>
            </a:r>
            <a:endParaRPr lang="zh-CN" altLang="zh-CN" sz="3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9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ans_news_titles.append</a:t>
            </a:r>
            <a:r>
              <a:rPr lang="en-US" altLang="zh-CN" sz="29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(title1_baidu)</a:t>
            </a:r>
            <a:endParaRPr lang="zh-CN" altLang="zh-CN" sz="3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9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titles_baidu</a:t>
            </a:r>
            <a:r>
              <a:rPr lang="en-US" altLang="zh-CN" sz="29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= </a:t>
            </a:r>
            <a:r>
              <a:rPr lang="en-US" altLang="zh-CN" sz="29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r.html.find</a:t>
            </a:r>
            <a:r>
              <a:rPr lang="en-US" altLang="zh-CN" sz="29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(</a:t>
            </a:r>
            <a:r>
              <a:rPr lang="en-US" altLang="zh-CN" sz="2900" kern="0" dirty="0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'#pane-news &gt; </a:t>
            </a:r>
            <a:r>
              <a:rPr lang="en-US" altLang="zh-CN" sz="2900" kern="0" dirty="0" err="1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ul:nth-child</a:t>
            </a:r>
            <a:r>
              <a:rPr lang="en-US" altLang="zh-CN" sz="2900" kern="0" dirty="0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(n) &gt; </a:t>
            </a:r>
            <a:r>
              <a:rPr lang="en-US" altLang="zh-CN" sz="2900" kern="0" dirty="0" err="1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li.bold</a:t>
            </a:r>
            <a:r>
              <a:rPr lang="en-US" altLang="zh-CN" sz="2900" kern="0" dirty="0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-item &gt; a'</a:t>
            </a:r>
            <a:r>
              <a:rPr lang="en-US" altLang="zh-CN" sz="29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)</a:t>
            </a:r>
            <a:endParaRPr lang="zh-CN" altLang="zh-CN" sz="3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9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ans_news_titles</a:t>
            </a:r>
            <a:r>
              <a:rPr lang="en-US" altLang="zh-CN" sz="29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+= </a:t>
            </a:r>
            <a:r>
              <a:rPr lang="en-US" altLang="zh-CN" sz="29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titles_baidu</a:t>
            </a:r>
            <a:endParaRPr lang="zh-CN" altLang="zh-CN" sz="3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900" kern="0" dirty="0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for</a:t>
            </a:r>
            <a:r>
              <a:rPr lang="en-US" altLang="zh-CN" sz="29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title </a:t>
            </a:r>
            <a:r>
              <a:rPr lang="en-US" altLang="zh-CN" sz="2900" kern="0" dirty="0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in</a:t>
            </a:r>
            <a:r>
              <a:rPr lang="en-US" altLang="zh-CN" sz="29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sz="29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ans_news_titles</a:t>
            </a:r>
            <a:r>
              <a:rPr lang="en-US" altLang="zh-CN" sz="29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:</a:t>
            </a:r>
            <a:endParaRPr lang="zh-CN" altLang="zh-CN" sz="3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9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print(</a:t>
            </a:r>
            <a:r>
              <a:rPr lang="en-US" altLang="zh-CN" sz="2900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title.text</a:t>
            </a:r>
            <a:r>
              <a:rPr lang="en-US" altLang="zh-CN" sz="2900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)</a:t>
            </a:r>
            <a:endParaRPr lang="zh-CN" altLang="zh-CN" sz="3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56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CE5325A3-1E35-43FD-9A23-735C78C0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3600" dirty="0"/>
              <a:t>爬取结果</a:t>
            </a:r>
          </a:p>
        </p:txBody>
      </p:sp>
      <p:pic>
        <p:nvPicPr>
          <p:cNvPr id="34" name="内容占位符 3">
            <a:extLst>
              <a:ext uri="{FF2B5EF4-FFF2-40B4-BE49-F238E27FC236}">
                <a16:creationId xmlns:a16="http://schemas.microsoft.com/office/drawing/2014/main" id="{B057D324-5CE1-4D35-B26D-087A5509D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158277"/>
            <a:ext cx="9603274" cy="316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2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E9E5E629-7060-41F9-8B50-02B2E85F7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FEC75D-1D13-4F9F-979E-DBFCDF05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55" y="1268898"/>
            <a:ext cx="3441845" cy="4361688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下一步</a:t>
            </a:r>
          </a:p>
        </p:txBody>
      </p:sp>
      <p:grpSp>
        <p:nvGrpSpPr>
          <p:cNvPr id="32" name="Group 25">
            <a:extLst>
              <a:ext uri="{FF2B5EF4-FFF2-40B4-BE49-F238E27FC236}">
                <a16:creationId xmlns:a16="http://schemas.microsoft.com/office/drawing/2014/main" id="{F0A74D93-ED7F-4633-8594-99D9FA43D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3005" y="676656"/>
            <a:ext cx="6945528" cy="5546173"/>
            <a:chOff x="4603005" y="1286439"/>
            <a:chExt cx="6292376" cy="42894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8493448-FE74-4227-AC61-AF38A222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3005" y="1286439"/>
              <a:ext cx="6292376" cy="428948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1BDA5412-7A0F-451B-86FE-5B4B38E05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02049" y="1490915"/>
              <a:ext cx="5894288" cy="3880536"/>
            </a:xfrm>
            <a:prstGeom prst="rect">
              <a:avLst/>
            </a:prstGeom>
            <a:solidFill>
              <a:schemeClr val="bg1">
                <a:alpha val="98000"/>
              </a:schemeClr>
            </a:soli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1598E19-BACC-4AD6-8E51-F08B186A0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097" y="1104306"/>
            <a:ext cx="6181344" cy="4690872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  <a:effectLst>
            <a:innerShdw blurRad="114300">
              <a:prstClr val="black">
                <a:alpha val="7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AFC1C-9250-4D64-B01D-CAD52F84E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689" y="1268898"/>
            <a:ext cx="5852160" cy="4361688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用同样的方法，也可以爬取新浪新闻、凤凰新闻等网站的头条。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用中文分词库对爬取到的结果进行分词，再调用用</a:t>
            </a:r>
            <a:r>
              <a:rPr lang="en-US" altLang="zh-CN" dirty="0" err="1">
                <a:solidFill>
                  <a:schemeClr val="bg1"/>
                </a:solidFill>
              </a:rPr>
              <a:t>wordcloud</a:t>
            </a:r>
            <a:r>
              <a:rPr lang="zh-CN" altLang="en-US" dirty="0">
                <a:solidFill>
                  <a:schemeClr val="bg1"/>
                </a:solidFill>
              </a:rPr>
              <a:t>库，生成头条新闻词云。</a:t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推荐一个中文分词库：</a:t>
            </a:r>
            <a:r>
              <a:rPr lang="en-US" altLang="zh-CN" dirty="0" err="1">
                <a:solidFill>
                  <a:schemeClr val="bg1"/>
                </a:solidFill>
              </a:rPr>
              <a:t>thulac</a:t>
            </a:r>
            <a:r>
              <a:rPr lang="zh-CN" altLang="en-US" dirty="0">
                <a:solidFill>
                  <a:schemeClr val="bg1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7123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840D9-929F-4FE2-86E0-272B5E44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Thulac</a:t>
            </a:r>
            <a:r>
              <a:rPr lang="zh-CN" altLang="en-US" dirty="0"/>
              <a:t>中文分词库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C34F4C-DD91-4F49-90AD-0D07190B1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45656"/>
            <a:ext cx="5440720" cy="2013066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7D7A0-20A5-4871-B78E-B2A29E051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altLang="zh-CN" dirty="0"/>
              <a:t>THULAC</a:t>
            </a:r>
            <a:r>
              <a:rPr lang="zh-CN" altLang="en-US" dirty="0"/>
              <a:t>（</a:t>
            </a:r>
            <a:r>
              <a:rPr lang="en-US" altLang="zh-CN" dirty="0"/>
              <a:t>THU Lexical Analyzer for Chinese</a:t>
            </a:r>
            <a:r>
              <a:rPr lang="zh-CN" altLang="en-US" dirty="0"/>
              <a:t>）是由</a:t>
            </a:r>
            <a:r>
              <a:rPr lang="en-US" altLang="zh-CN" dirty="0"/>
              <a:t>NLP</a:t>
            </a:r>
            <a:r>
              <a:rPr lang="zh-CN" altLang="en-US" dirty="0"/>
              <a:t>实验室研制推出的一套中文词法分析工具包，具有中文分词和词性标注功能。</a:t>
            </a:r>
            <a:endParaRPr lang="en-US" altLang="zh-CN" dirty="0"/>
          </a:p>
          <a:p>
            <a:r>
              <a:rPr lang="zh-CN" altLang="en-US" dirty="0"/>
              <a:t>源代码和使用说明：</a:t>
            </a:r>
            <a:r>
              <a:rPr lang="en-US" altLang="zh-CN" dirty="0"/>
              <a:t>&lt;</a:t>
            </a:r>
            <a:r>
              <a:rPr lang="en-US" altLang="zh-CN" dirty="0">
                <a:hlinkClick r:id="rId3"/>
              </a:rPr>
              <a:t>https://github.com/thunlp/THULAC-Python</a:t>
            </a:r>
            <a:r>
              <a:rPr lang="en-US" altLang="zh-CN" dirty="0"/>
              <a:t>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527550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画廊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323</Words>
  <Application>Microsoft Office PowerPoint</Application>
  <PresentationFormat>宽屏</PresentationFormat>
  <Paragraphs>38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等线 Light</vt:lpstr>
      <vt:lpstr>黑体</vt:lpstr>
      <vt:lpstr>新宋体</vt:lpstr>
      <vt:lpstr>Arial</vt:lpstr>
      <vt:lpstr>Gill Sans MT</vt:lpstr>
      <vt:lpstr>Palatino Linotype</vt:lpstr>
      <vt:lpstr>Times New Roman</vt:lpstr>
      <vt:lpstr>画廊</vt:lpstr>
      <vt:lpstr>1_画廊</vt:lpstr>
      <vt:lpstr>PowerPoint 演示文稿</vt:lpstr>
      <vt:lpstr>PowerPoint 演示文稿</vt:lpstr>
      <vt:lpstr>特色</vt:lpstr>
      <vt:lpstr>聚合新闻头条</vt:lpstr>
      <vt:lpstr>网页分析</vt:lpstr>
      <vt:lpstr>代码实现</vt:lpstr>
      <vt:lpstr>爬取结果</vt:lpstr>
      <vt:lpstr>下一步</vt:lpstr>
      <vt:lpstr>Thulac中文分词库</vt:lpstr>
      <vt:lpstr>测试一下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HeX Zhang</dc:creator>
  <cp:lastModifiedBy>HeX Zhang</cp:lastModifiedBy>
  <cp:revision>7</cp:revision>
  <dcterms:created xsi:type="dcterms:W3CDTF">2019-09-04T01:06:19Z</dcterms:created>
  <dcterms:modified xsi:type="dcterms:W3CDTF">2019-09-04T01:36:48Z</dcterms:modified>
</cp:coreProperties>
</file>