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0" r:id="rId2"/>
    <p:sldId id="281" r:id="rId3"/>
    <p:sldId id="290" r:id="rId4"/>
    <p:sldId id="401" r:id="rId5"/>
    <p:sldId id="402" r:id="rId6"/>
    <p:sldId id="283" r:id="rId7"/>
    <p:sldId id="284" r:id="rId8"/>
    <p:sldId id="277" r:id="rId9"/>
    <p:sldId id="403" r:id="rId10"/>
    <p:sldId id="40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AD2"/>
    <a:srgbClr val="FFDF7F"/>
    <a:srgbClr val="2F528F"/>
    <a:srgbClr val="F8CBAD"/>
    <a:srgbClr val="F8A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9" autoAdjust="0"/>
    <p:restoredTop sz="85108" autoAdjust="0"/>
  </p:normalViewPr>
  <p:slideViewPr>
    <p:cSldViewPr snapToGrid="0">
      <p:cViewPr varScale="1">
        <p:scale>
          <a:sx n="66" d="100"/>
          <a:sy n="66" d="100"/>
        </p:scale>
        <p:origin x="1157" y="5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0918-446C-4447-AFF4-CFB9026B377A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F2EC-CD90-4022-B401-B8BE4B0638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CF2EC-CD90-4022-B401-B8BE4B0638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0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makes no sense to calculate this position again since we should already know what the best move is from here.</a:t>
            </a:r>
          </a:p>
          <a:p>
            <a:endParaRPr lang="en-US" altLang="zh-CN" dirty="0"/>
          </a:p>
          <a:p>
            <a:r>
              <a:rPr lang="en-US" altLang="zh-CN" dirty="0"/>
              <a:t>Let us say we searched 8 ply from the start position and found a line:</a:t>
            </a:r>
          </a:p>
          <a:p>
            <a:r>
              <a:rPr lang="en-US" altLang="zh-CN" dirty="0"/>
              <a:t>and evaluated it to +10.</a:t>
            </a:r>
          </a:p>
          <a:p>
            <a:endParaRPr lang="en-US" altLang="zh-CN" dirty="0"/>
          </a:p>
          <a:p>
            <a:r>
              <a:rPr lang="en-US" altLang="zh-CN" dirty="0"/>
              <a:t>When we get to this position after 1. c4 d5 2. d4 ... we already know that the best answer black has is c6 and the evaluation is +10.</a:t>
            </a:r>
          </a:p>
          <a:p>
            <a:endParaRPr lang="en-US" altLang="zh-CN" dirty="0"/>
          </a:p>
          <a:p>
            <a:r>
              <a:rPr lang="en-US" altLang="zh-CN" dirty="0"/>
              <a:t>So we just saved 5 plies of searching.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CF2EC-CD90-4022-B401-B8BE4B0638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5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CF2EC-CD90-4022-B401-B8BE4B0638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7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CF2EC-CD90-4022-B401-B8BE4B0638B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9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makes no sense to calculate this position again since we should already know what the best move is from here.</a:t>
            </a:r>
          </a:p>
          <a:p>
            <a:endParaRPr lang="en-US" altLang="zh-CN" dirty="0"/>
          </a:p>
          <a:p>
            <a:r>
              <a:rPr lang="en-US" altLang="zh-CN" dirty="0"/>
              <a:t>Let us say we searched 8 ply from the start position and found a line:</a:t>
            </a:r>
          </a:p>
          <a:p>
            <a:r>
              <a:rPr lang="en-US" altLang="zh-CN" dirty="0"/>
              <a:t>and evaluated it to +10.</a:t>
            </a:r>
          </a:p>
          <a:p>
            <a:endParaRPr lang="en-US" altLang="zh-CN" dirty="0"/>
          </a:p>
          <a:p>
            <a:r>
              <a:rPr lang="en-US" altLang="zh-CN" dirty="0"/>
              <a:t>When we get to this position after 1. c4 d5 2. d4 ... we already know that the best answer black has is c6 and the evaluation is +10.</a:t>
            </a:r>
          </a:p>
          <a:p>
            <a:endParaRPr lang="en-US" altLang="zh-CN" dirty="0"/>
          </a:p>
          <a:p>
            <a:r>
              <a:rPr lang="en-US" altLang="zh-CN" dirty="0"/>
              <a:t>So we just saved 5 plies of searching.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CF2EC-CD90-4022-B401-B8BE4B0638B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74EE-3028-46D7-8DA5-5CF5D71E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825D0-8636-49C4-8292-CC284D96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D3A7F-D648-4B04-BB00-4624706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A3C62-0ACB-4EA8-B721-30AE731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35CCD-1146-4D3C-BC1E-F695CAD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977-4A90-4C60-92DD-C195CD78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DDBEB-3B70-491A-8E1B-0B53D0F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FBF69-FC52-4CB9-B2FF-633FCFB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172F-82D4-4503-BB67-D37C5EEA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C18E5-0918-4115-8201-7B49745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6DA2D-3765-4677-940E-59F0F76D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332F-6250-4AAE-A1E1-E375B3E3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74C3-7C29-4F8B-8AC3-D170202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78B18-2E34-4989-8CBC-63C824C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4DDC-D0D6-4020-BCC6-7DD9671D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A76D-028C-41C1-9104-8AAAA300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28BC-AEF1-4436-968A-026F7688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6015-9C83-430A-8FA5-EEAAE2E3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D55-A67A-4170-9386-FF4BCAD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AF75-4621-4F55-AA0C-4B206F3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DA5E-D03A-4C63-807D-E5DE052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19894-DFB8-4DE5-B30B-DC3134F4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55CC-0255-47F6-BBF4-60895E4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0268C-C65F-4546-9A60-1D68907D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22652-42F3-42AD-A1C6-6A85E049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3AE51-0262-4838-B69C-9F53A69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36A5-3B19-406D-B951-682F6C5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6CE35-A8F9-4E9E-92EB-694EB048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47D25-8389-4E5F-A129-ECD8924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B9D07-6A36-464B-B3DA-233DA6C9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B8753-A09A-44DE-A29B-07460A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657C-63A8-4CD6-B69D-8D4015EA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A7E4E-92F8-4315-B9C9-DB95B6F1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914F9-571D-48B7-99A2-EA951F48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A645F-77A6-4680-BDD8-047F1F81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CB83F-86FD-43E9-9B59-C3DD8894E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352CB-6EB8-40B7-BABE-17136CE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A8137-ADBF-4AD6-B44F-C049A4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AA979-55BD-4958-BA3D-40DD107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5713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7FA4-05EE-4D92-9B7B-CAF46C78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D175B-69C5-4835-A884-3200308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3FB53D-9184-478C-BA47-B5172BE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C4E9F-1F9C-4786-8F00-495B8CE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0437A-AE91-4C06-9D8D-C7AEB19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FAFD8-C126-454C-9285-FC287C5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5BCA2-BC2A-4343-8B37-8F1D82EE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5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63C-5D71-409A-B644-F9E9C103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E2B2C-D30F-4035-A414-BE5DED8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B0A76-0B8C-401D-BBEE-D6823DD1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F3CF7-408E-4D0F-A189-964377E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9B9D2-27EA-414C-98B1-CE0ADA7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D239-0C69-4975-8FD9-B08B76D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7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1EA3-F5B5-4A57-8AD7-6E89AC5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20403-8EC6-4735-A940-29511F74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0984C-290F-4900-B026-07E8F90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CB2CB-B7A8-4ED9-9713-A2886331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9526-FCB2-4DD0-ADE4-D4B45298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091B-89F1-48E4-94FA-C1019A7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4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1048" y="2849611"/>
            <a:ext cx="812802" cy="1066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876" y="2443719"/>
            <a:ext cx="944032" cy="5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575" y="3743564"/>
            <a:ext cx="1066800" cy="1066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1CB8D36-5887-4BF2-8A90-17889F9D4C6D}"/>
              </a:ext>
            </a:extLst>
          </p:cNvPr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Home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DA2356-B966-49A6-961F-382B333E4821}"/>
              </a:ext>
            </a:extLst>
          </p:cNvPr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1710413-FEF1-4F1D-9D05-1818752FD0EE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B9348A8-9393-40FF-9A38-D1544CFF8108}"/>
                </a:ext>
              </a:extLst>
            </p:cNvPr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6C18830-4915-42C8-A5A7-5523D460FC84}"/>
              </a:ext>
            </a:extLst>
          </p:cNvPr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Portfolio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77076A-DF71-4338-B9F3-3562A415DE09}"/>
              </a:ext>
            </a:extLst>
          </p:cNvPr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Contact 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5231" y="3684246"/>
            <a:ext cx="1281451" cy="269498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50" y="3312868"/>
            <a:ext cx="1054139" cy="180005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-374724" y="1906966"/>
            <a:ext cx="6115633" cy="3919615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7286" y="4700675"/>
            <a:ext cx="822557" cy="11166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088" y="3684246"/>
            <a:ext cx="1196891" cy="18000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213" y="5084473"/>
            <a:ext cx="509182" cy="14842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49DB63-24E6-A5F9-F901-06159179F5D4}"/>
              </a:ext>
            </a:extLst>
          </p:cNvPr>
          <p:cNvSpPr txBox="1"/>
          <p:nvPr/>
        </p:nvSpPr>
        <p:spPr>
          <a:xfrm>
            <a:off x="5510892" y="1550458"/>
            <a:ext cx="5460622" cy="282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What methods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were used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to tackle chess?</a:t>
            </a:r>
          </a:p>
        </p:txBody>
      </p:sp>
    </p:spTree>
    <p:extLst>
      <p:ext uri="{BB962C8B-B14F-4D97-AF65-F5344CB8AC3E}">
        <p14:creationId xmlns:p14="http://schemas.microsoft.com/office/powerpoint/2010/main" val="26909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CBA40-B5B8-06D2-E219-B55435CB54B1}"/>
              </a:ext>
            </a:extLst>
          </p:cNvPr>
          <p:cNvSpPr txBox="1"/>
          <p:nvPr/>
        </p:nvSpPr>
        <p:spPr>
          <a:xfrm>
            <a:off x="600104" y="426223"/>
            <a:ext cx="5241019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800" b="1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3AE01-A323-2169-F5D2-1365C55694D5}"/>
              </a:ext>
            </a:extLst>
          </p:cNvPr>
          <p:cNvSpPr txBox="1"/>
          <p:nvPr/>
        </p:nvSpPr>
        <p:spPr>
          <a:xfrm>
            <a:off x="600104" y="1158764"/>
            <a:ext cx="1130811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[1] Thomas S Anantharaman. Extension heuristics. ICGA Journal, 14(2):47–65, 1991.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[2] Don F Beal. A generalised quiescence search algorithm. Artificial Intelligence,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43(1):85–98, 1990.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[3] M Campbell, A Joseph Hoane, and Feng-</a:t>
            </a:r>
            <a:r>
              <a:rPr lang="en-US" altLang="zh-C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hsiung</a:t>
            </a: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Hsu. Search control methods in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deep blue. In AAAI Spring Symposium on Search Techniques for Problem Solving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under Uncertainty and Incomplete Information, pages 19–23, 1999.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[4] Murray Campbell, A Joseph Hoane Jr, and Feng-</a:t>
            </a:r>
            <a:r>
              <a:rPr lang="en-US" altLang="zh-C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hsiung</a:t>
            </a: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Hsu. Deep blue. Artificial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intelligence, 134(1-2):57–83, 2002.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[5] Omid E David, Nathan S Netanyahu, and Lior Wolf. Deepchess: End-to-end deep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neural network for automatic learning in chess. In Artificial Neural Networks and Machine Learning–ICANN 2016: 25th International Conference on Artificial</a:t>
            </a:r>
          </a:p>
          <a:p>
            <a:pPr lvl="0">
              <a:defRPr/>
            </a:pPr>
            <a:endParaRPr lang="en-US" altLang="zh-CN" sz="2400" b="1" dirty="0">
              <a:solidFill>
                <a:srgbClr val="2F5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2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-2492980" y="-43223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zh-CN" sz="40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77561" y="2731585"/>
            <a:ext cx="3957438" cy="4126415"/>
            <a:chOff x="1322945" y="1892542"/>
            <a:chExt cx="3797521" cy="3959670"/>
          </a:xfrm>
        </p:grpSpPr>
        <p:grpSp>
          <p:nvGrpSpPr>
            <p:cNvPr id="6" name="组合 5"/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/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/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/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/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/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/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/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/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/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/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/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/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/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/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/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/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/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/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/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/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/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/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/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/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/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/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/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/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/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/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/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/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/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/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/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/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/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/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/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/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/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/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/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/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/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/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/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/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/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/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/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/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/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cxnSp>
        <p:nvCxnSpPr>
          <p:cNvPr id="145" name="直接连接符 144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990883-96F8-D4C9-046A-806D5C4EF872}"/>
              </a:ext>
            </a:extLst>
          </p:cNvPr>
          <p:cNvSpPr txBox="1"/>
          <p:nvPr/>
        </p:nvSpPr>
        <p:spPr>
          <a:xfrm>
            <a:off x="-75618" y="1921211"/>
            <a:ext cx="5287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+mn-ea"/>
                <a:sym typeface="+mn-lt"/>
              </a:rPr>
              <a:t>Magic Bitboard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FC3CEA-8414-AFE9-8498-8CE1BC218A0A}"/>
              </a:ext>
            </a:extLst>
          </p:cNvPr>
          <p:cNvSpPr txBox="1"/>
          <p:nvPr/>
        </p:nvSpPr>
        <p:spPr>
          <a:xfrm>
            <a:off x="4753403" y="824490"/>
            <a:ext cx="7196171" cy="564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Efficiently find sliding moves of chess pieces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Bit representation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Mask of related bits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Magic number multiplications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Right-shifting to create an index</a:t>
            </a:r>
          </a:p>
          <a:p>
            <a:pPr marL="34861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Pre-initialized mobiles database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Tackle the issue of space-time-tradeoff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5CCE6E-A4AA-08A0-DEDC-A431BC031E53}"/>
              </a:ext>
            </a:extLst>
          </p:cNvPr>
          <p:cNvSpPr/>
          <p:nvPr/>
        </p:nvSpPr>
        <p:spPr>
          <a:xfrm>
            <a:off x="5268374" y="3011626"/>
            <a:ext cx="1972236" cy="108472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E73A7DE-3B80-F3AE-BD63-8946AE975785}"/>
              </a:ext>
            </a:extLst>
          </p:cNvPr>
          <p:cNvSpPr txBox="1"/>
          <p:nvPr/>
        </p:nvSpPr>
        <p:spPr>
          <a:xfrm>
            <a:off x="5423167" y="3343121"/>
            <a:ext cx="1653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Key steps: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058ED7E-67D1-4435-901F-4CC239491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6491" y="4940809"/>
            <a:ext cx="617535" cy="1800056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2224EC-2397-40A3-A04D-285227AA5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9D0F-25E9-401D-A3D5-6BEA8222E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2907" y="4143953"/>
            <a:ext cx="509182" cy="148421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8D4E167-61E1-4043-A25E-6E6CB4B8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B062646-CAA5-45AC-8B72-760AC1505C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2B8959B-284E-4C40-B40D-AF6F3E8FB8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34732-7BA1-436A-8DEE-A94F4A23B9D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AFCAE81-0B6E-4AA5-ACF1-41AD4DD577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45999CF-AA7A-40BE-9220-B3CB2E816B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945B73-807C-423B-86A0-B46977EBD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1C0381-F2D9-4BBB-AC23-0F5F8052482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3423" y="3167263"/>
            <a:ext cx="1588557" cy="98339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3A564B7-1205-469A-8851-FE576A00F35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0873" y="2049003"/>
            <a:ext cx="685461" cy="42433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5E66A95-12C8-45D4-AF3E-DFE0E8B5B79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2583" y="1533287"/>
            <a:ext cx="1588557" cy="9833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8D12DA-0097-4A95-BFE1-F9CAF2D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1953" y="5144856"/>
            <a:ext cx="973649" cy="1464311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B9C7344A-FF23-43E8-A218-373FA3159078}"/>
              </a:ext>
            </a:extLst>
          </p:cNvPr>
          <p:cNvSpPr txBox="1"/>
          <p:nvPr/>
        </p:nvSpPr>
        <p:spPr>
          <a:xfrm>
            <a:off x="721524" y="2620518"/>
            <a:ext cx="76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45FA8E-0A06-4C64-9F9F-062E67B171DF}"/>
              </a:ext>
            </a:extLst>
          </p:cNvPr>
          <p:cNvSpPr txBox="1"/>
          <p:nvPr/>
        </p:nvSpPr>
        <p:spPr>
          <a:xfrm>
            <a:off x="763304" y="1077053"/>
            <a:ext cx="889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n-ea"/>
                <a:sym typeface="+mn-lt"/>
              </a:rPr>
              <a:t>Move Picking &amp; Ordering (histories)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BDCA50-A1F2-4F08-8D73-1FF98DDE20A7}"/>
              </a:ext>
            </a:extLst>
          </p:cNvPr>
          <p:cNvSpPr txBox="1"/>
          <p:nvPr/>
        </p:nvSpPr>
        <p:spPr>
          <a:xfrm>
            <a:off x="670096" y="373466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DE9BFDC-1159-4B40-A855-517FF79AF9BE}"/>
              </a:ext>
            </a:extLst>
          </p:cNvPr>
          <p:cNvSpPr txBox="1"/>
          <p:nvPr/>
        </p:nvSpPr>
        <p:spPr>
          <a:xfrm>
            <a:off x="1484249" y="3795523"/>
            <a:ext cx="503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internal Iterative Deepening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D2A020-CBD7-45D8-94FB-8384146F0110}"/>
              </a:ext>
            </a:extLst>
          </p:cNvPr>
          <p:cNvSpPr txBox="1"/>
          <p:nvPr/>
        </p:nvSpPr>
        <p:spPr>
          <a:xfrm>
            <a:off x="653148" y="5219063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27A90B9-9B1C-48B1-A5DB-2AED4021DB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B3086C0-372C-47BA-B70E-264A3BB5C51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09DDB9-55CD-4CFF-A755-43C07D52273D}"/>
              </a:ext>
            </a:extLst>
          </p:cNvPr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Home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BF16BE-5B4A-4FA1-A91B-B10757A1307A}"/>
              </a:ext>
            </a:extLst>
          </p:cNvPr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4E61EAF-AED9-41D7-A1ED-CCE2923F0320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27AF219-FCB3-41EF-AF97-223B58988EEA}"/>
                </a:ext>
              </a:extLst>
            </p:cNvPr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203411-A592-4A13-9CDE-BA1EE0AA9A78}"/>
              </a:ext>
            </a:extLst>
          </p:cNvPr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Portfolio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0A1167-A006-4F2D-90BD-D71D147ABB50}"/>
              </a:ext>
            </a:extLst>
          </p:cNvPr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Contact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41FF9B-4CCF-494A-A99D-ECAA6CA8F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368EEC0-AF44-D44A-719D-8E1ADFA8D4B0}"/>
              </a:ext>
            </a:extLst>
          </p:cNvPr>
          <p:cNvSpPr txBox="1"/>
          <p:nvPr/>
        </p:nvSpPr>
        <p:spPr>
          <a:xfrm>
            <a:off x="524338" y="1758297"/>
            <a:ext cx="7834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The following standard techniques are commonly employed in the process of finding a good first move: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322313-135D-600E-C7D1-F7444C0D1037}"/>
              </a:ext>
            </a:extLst>
          </p:cNvPr>
          <p:cNvSpPr txBox="1"/>
          <p:nvPr/>
        </p:nvSpPr>
        <p:spPr>
          <a:xfrm>
            <a:off x="1476958" y="2548581"/>
            <a:ext cx="572057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the PV-Move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The PV-Move is selected from the principal variation of the previous iteration.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B34761-CD1E-ABDE-7267-5B4BF9B2365D}"/>
              </a:ext>
            </a:extLst>
          </p:cNvPr>
          <p:cNvSpPr txBox="1"/>
          <p:nvPr/>
        </p:nvSpPr>
        <p:spPr>
          <a:xfrm>
            <a:off x="1441221" y="5095859"/>
            <a:ext cx="5511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Choose the Hash Move 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If available, the Hash Move is chosen, which is a stored move from the Transposition Table.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B80410-5992-092E-C431-7B1BC621DAE7}"/>
              </a:ext>
            </a:extLst>
          </p:cNvPr>
          <p:cNvSpPr txBox="1"/>
          <p:nvPr/>
        </p:nvSpPr>
        <p:spPr>
          <a:xfrm>
            <a:off x="1459982" y="4274797"/>
            <a:ext cx="573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Internal Iterative Deepening is utilized when no hash move is available(only at PV-Nodes).</a:t>
            </a:r>
            <a:endParaRPr lang="zh-CN" altLang="en-US" dirty="0">
              <a:latin typeface="Verdan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6" grpId="0"/>
      <p:bldP spid="67" grpId="0"/>
      <p:bldP spid="69" grpId="0"/>
      <p:bldP spid="54" grpId="0"/>
      <p:bldP spid="58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E09DDB9-55CD-4CFF-A755-43C07D52273D}"/>
              </a:ext>
            </a:extLst>
          </p:cNvPr>
          <p:cNvSpPr txBox="1"/>
          <p:nvPr/>
        </p:nvSpPr>
        <p:spPr>
          <a:xfrm>
            <a:off x="6400875" y="31961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Home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9FBB909-2535-4D58-8878-69D5ABD0B2FE}"/>
              </a:ext>
            </a:extLst>
          </p:cNvPr>
          <p:cNvGrpSpPr/>
          <p:nvPr/>
        </p:nvGrpSpPr>
        <p:grpSpPr>
          <a:xfrm>
            <a:off x="7493834" y="319618"/>
            <a:ext cx="1299872" cy="331501"/>
            <a:chOff x="7493834" y="319618"/>
            <a:chExt cx="1299872" cy="33150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4E61EAF-AED9-41D7-A1ED-CCE2923F0320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27AF219-FCB3-41EF-AF97-223B58988EEA}"/>
                </a:ext>
              </a:extLst>
            </p:cNvPr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203411-A592-4A13-9CDE-BA1EE0AA9A78}"/>
              </a:ext>
            </a:extLst>
          </p:cNvPr>
          <p:cNvSpPr txBox="1"/>
          <p:nvPr/>
        </p:nvSpPr>
        <p:spPr>
          <a:xfrm>
            <a:off x="9142552" y="31961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Portfolio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0A1167-A006-4F2D-90BD-D71D147ABB50}"/>
              </a:ext>
            </a:extLst>
          </p:cNvPr>
          <p:cNvSpPr txBox="1"/>
          <p:nvPr/>
        </p:nvSpPr>
        <p:spPr>
          <a:xfrm>
            <a:off x="10564688" y="31961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Contact 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662" y="4328092"/>
            <a:ext cx="1697518" cy="28986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3763" y="5498004"/>
            <a:ext cx="509182" cy="1484217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504" y="6190111"/>
            <a:ext cx="509182" cy="6678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928047-D7FA-C04F-8A78-7EE6A2E61C5F}"/>
              </a:ext>
            </a:extLst>
          </p:cNvPr>
          <p:cNvSpPr txBox="1"/>
          <p:nvPr/>
        </p:nvSpPr>
        <p:spPr>
          <a:xfrm>
            <a:off x="427725" y="1488722"/>
            <a:ext cx="11764275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Store key infor. about the previously calculated situations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Basis</a:t>
            </a:r>
            <a:r>
              <a:rPr lang="zh-CN" alt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：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Hash Table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Function: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eliminate illegal movements, efficiently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used in both search heuristics and move ordering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When encountering a new location: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  Check if the location has been analyzed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√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use directly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× calculate the value &amp; input the new location into the hash table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4A6B9D-4BCD-DE65-E92D-6214ECDF0AF4}"/>
              </a:ext>
            </a:extLst>
          </p:cNvPr>
          <p:cNvSpPr txBox="1"/>
          <p:nvPr/>
        </p:nvSpPr>
        <p:spPr>
          <a:xfrm>
            <a:off x="660106" y="839721"/>
            <a:ext cx="7819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Transposition Table</a:t>
            </a:r>
          </a:p>
        </p:txBody>
      </p:sp>
    </p:spTree>
    <p:extLst>
      <p:ext uri="{BB962C8B-B14F-4D97-AF65-F5344CB8AC3E}">
        <p14:creationId xmlns:p14="http://schemas.microsoft.com/office/powerpoint/2010/main" val="41457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8" grpId="0"/>
      <p:bldP spid="6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ABDF5E-B27C-8880-753C-4593BB108B20}"/>
              </a:ext>
            </a:extLst>
          </p:cNvPr>
          <p:cNvSpPr txBox="1"/>
          <p:nvPr/>
        </p:nvSpPr>
        <p:spPr>
          <a:xfrm>
            <a:off x="783224" y="478544"/>
            <a:ext cx="574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Verdana" panose="020B0604030504040204" pitchFamily="34" charset="0"/>
                <a:ea typeface="微软雅黑"/>
                <a:cs typeface="+mn-cs"/>
              </a:rPr>
              <a:t>Transposition table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Verdana" panose="020B0604030504040204" pitchFamily="34" charset="0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C3E80C-FA6F-4B23-D41A-E4F02022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7" y="1644163"/>
            <a:ext cx="4269850" cy="4269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DE9BB7-FC6D-49E7-E2CF-DEF9637256D2}"/>
              </a:ext>
            </a:extLst>
          </p:cNvPr>
          <p:cNvSpPr txBox="1"/>
          <p:nvPr/>
        </p:nvSpPr>
        <p:spPr>
          <a:xfrm>
            <a:off x="5589356" y="1701596"/>
            <a:ext cx="4827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This position can occur after: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1. d4 d5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2. c4 ...</a:t>
            </a:r>
          </a:p>
          <a:p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1. c4 d5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2. d4 ...</a:t>
            </a:r>
          </a:p>
          <a:p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1. d4  d5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2. c4  c6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3. d3  e6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4. Nf3 Nc6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65"/>
          <p:cNvSpPr/>
          <p:nvPr/>
        </p:nvSpPr>
        <p:spPr>
          <a:xfrm>
            <a:off x="-1927380" y="-101600"/>
            <a:ext cx="83900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/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/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/>
              <p:cNvCxnSpPr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6649629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Home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742588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391306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Portfolio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813442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Contact </a:t>
            </a:r>
          </a:p>
        </p:txBody>
      </p:sp>
      <p:grpSp>
        <p:nvGrpSpPr>
          <p:cNvPr id="39" name="Google Shape;1180;p39"/>
          <p:cNvGrpSpPr/>
          <p:nvPr/>
        </p:nvGrpSpPr>
        <p:grpSpPr>
          <a:xfrm>
            <a:off x="942340" y="1832610"/>
            <a:ext cx="3822700" cy="3745865"/>
            <a:chOff x="2862875" y="1285875"/>
            <a:chExt cx="3418261" cy="3349691"/>
          </a:xfrm>
        </p:grpSpPr>
        <p:sp>
          <p:nvSpPr>
            <p:cNvPr id="48" name="Google Shape;1181;p39"/>
            <p:cNvSpPr/>
            <p:nvPr/>
          </p:nvSpPr>
          <p:spPr>
            <a:xfrm>
              <a:off x="4573485" y="1285875"/>
              <a:ext cx="1707651" cy="1663743"/>
            </a:xfrm>
            <a:custGeom>
              <a:avLst/>
              <a:gdLst/>
              <a:ahLst/>
              <a:cxnLst/>
              <a:rect l="l" t="t" r="r" b="b"/>
              <a:pathLst>
                <a:path w="13223" h="12883" extrusionOk="0">
                  <a:moveTo>
                    <a:pt x="0" y="0"/>
                  </a:moveTo>
                  <a:lnTo>
                    <a:pt x="0" y="3592"/>
                  </a:lnTo>
                  <a:cubicBezTo>
                    <a:pt x="5145" y="3592"/>
                    <a:pt x="9309" y="7738"/>
                    <a:pt x="9327" y="12882"/>
                  </a:cubicBezTo>
                  <a:lnTo>
                    <a:pt x="13223" y="12882"/>
                  </a:lnTo>
                  <a:cubicBezTo>
                    <a:pt x="13205" y="5885"/>
                    <a:pt x="6998" y="0"/>
                    <a:pt x="0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Google Shape;1182;p39"/>
            <p:cNvSpPr/>
            <p:nvPr/>
          </p:nvSpPr>
          <p:spPr>
            <a:xfrm>
              <a:off x="2865329" y="1285875"/>
              <a:ext cx="1708297" cy="1663743"/>
            </a:xfrm>
            <a:custGeom>
              <a:avLst/>
              <a:gdLst/>
              <a:ahLst/>
              <a:cxnLst/>
              <a:rect l="l" t="t" r="r" b="b"/>
              <a:pathLst>
                <a:path w="13228" h="12883" extrusionOk="0">
                  <a:moveTo>
                    <a:pt x="13227" y="0"/>
                  </a:moveTo>
                  <a:cubicBezTo>
                    <a:pt x="6225" y="0"/>
                    <a:pt x="18" y="5885"/>
                    <a:pt x="0" y="12882"/>
                  </a:cubicBezTo>
                  <a:lnTo>
                    <a:pt x="3878" y="12882"/>
                  </a:lnTo>
                  <a:cubicBezTo>
                    <a:pt x="3919" y="7738"/>
                    <a:pt x="8078" y="3592"/>
                    <a:pt x="13227" y="3592"/>
                  </a:cubicBezTo>
                  <a:lnTo>
                    <a:pt x="13227" y="0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Google Shape;1183;p39"/>
            <p:cNvSpPr/>
            <p:nvPr/>
          </p:nvSpPr>
          <p:spPr>
            <a:xfrm>
              <a:off x="4573485" y="2949482"/>
              <a:ext cx="1707651" cy="1686084"/>
            </a:xfrm>
            <a:custGeom>
              <a:avLst/>
              <a:gdLst/>
              <a:ahLst/>
              <a:cxnLst/>
              <a:rect l="l" t="t" r="r" b="b"/>
              <a:pathLst>
                <a:path w="13223" h="13056" extrusionOk="0">
                  <a:moveTo>
                    <a:pt x="9327" y="0"/>
                  </a:moveTo>
                  <a:cubicBezTo>
                    <a:pt x="9345" y="19"/>
                    <a:pt x="9345" y="41"/>
                    <a:pt x="9345" y="59"/>
                  </a:cubicBezTo>
                  <a:cubicBezTo>
                    <a:pt x="9345" y="5204"/>
                    <a:pt x="5163" y="9386"/>
                    <a:pt x="0" y="9386"/>
                  </a:cubicBezTo>
                  <a:lnTo>
                    <a:pt x="0" y="13055"/>
                  </a:lnTo>
                  <a:cubicBezTo>
                    <a:pt x="7020" y="13055"/>
                    <a:pt x="13223" y="7057"/>
                    <a:pt x="13223" y="59"/>
                  </a:cubicBezTo>
                  <a:lnTo>
                    <a:pt x="13223" y="0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Google Shape;1184;p39"/>
            <p:cNvSpPr/>
            <p:nvPr/>
          </p:nvSpPr>
          <p:spPr>
            <a:xfrm>
              <a:off x="2862875" y="2949482"/>
              <a:ext cx="1710751" cy="1686084"/>
            </a:xfrm>
            <a:custGeom>
              <a:avLst/>
              <a:gdLst/>
              <a:ahLst/>
              <a:cxnLst/>
              <a:rect l="l" t="t" r="r" b="b"/>
              <a:pathLst>
                <a:path w="13247" h="13056" extrusionOk="0">
                  <a:moveTo>
                    <a:pt x="19" y="0"/>
                  </a:moveTo>
                  <a:cubicBezTo>
                    <a:pt x="19" y="19"/>
                    <a:pt x="1" y="41"/>
                    <a:pt x="1" y="59"/>
                  </a:cubicBezTo>
                  <a:cubicBezTo>
                    <a:pt x="1" y="7057"/>
                    <a:pt x="6226" y="13055"/>
                    <a:pt x="13246" y="13055"/>
                  </a:cubicBezTo>
                  <a:lnTo>
                    <a:pt x="13246" y="9386"/>
                  </a:lnTo>
                  <a:cubicBezTo>
                    <a:pt x="8079" y="9386"/>
                    <a:pt x="3897" y="5204"/>
                    <a:pt x="3897" y="59"/>
                  </a:cubicBezTo>
                  <a:lnTo>
                    <a:pt x="3897" y="0"/>
                  </a:ln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3" name="Google Shape;1185;p39"/>
            <p:cNvSpPr/>
            <p:nvPr/>
          </p:nvSpPr>
          <p:spPr>
            <a:xfrm rot="5400000">
              <a:off x="4512700" y="1418625"/>
              <a:ext cx="324000" cy="213000"/>
            </a:xfrm>
            <a:prstGeom prst="triangle">
              <a:avLst>
                <a:gd name="adj" fmla="val 50000"/>
              </a:avLst>
            </a:pr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5" name="Google Shape;1186;p39"/>
            <p:cNvSpPr/>
            <p:nvPr/>
          </p:nvSpPr>
          <p:spPr>
            <a:xfrm rot="10800000">
              <a:off x="5872550" y="2944825"/>
              <a:ext cx="324000" cy="213000"/>
            </a:xfrm>
            <a:prstGeom prst="triangle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6" name="Google Shape;1187;p39"/>
            <p:cNvSpPr/>
            <p:nvPr/>
          </p:nvSpPr>
          <p:spPr>
            <a:xfrm rot="-5400000">
              <a:off x="4309775" y="4289700"/>
              <a:ext cx="324000" cy="213000"/>
            </a:xfrm>
            <a:prstGeom prst="triangle">
              <a:avLst>
                <a:gd name="adj" fmla="val 50000"/>
              </a:avLst>
            </a:pr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9" name="Google Shape;1188;p39"/>
            <p:cNvSpPr/>
            <p:nvPr/>
          </p:nvSpPr>
          <p:spPr>
            <a:xfrm>
              <a:off x="2948450" y="2746813"/>
              <a:ext cx="324000" cy="213000"/>
            </a:xfrm>
            <a:prstGeom prst="triangle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90726" y="3252537"/>
            <a:ext cx="2783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Search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73901-4115-DBAA-0B95-2A88F9A4F52A}"/>
              </a:ext>
            </a:extLst>
          </p:cNvPr>
          <p:cNvSpPr txBox="1"/>
          <p:nvPr/>
        </p:nvSpPr>
        <p:spPr>
          <a:xfrm>
            <a:off x="6186936" y="1596341"/>
            <a:ext cx="6451044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Negamax Alpha-Beta Pruning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Quiescence Search (&amp; SEE)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 overcome “Horizon Effect”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LMR, LMP, NMP, etc.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Control the Search Tree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Cut-off bad nodes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4" grpId="0"/>
      <p:bldP spid="58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>
            <a:extLst>
              <a:ext uri="{FF2B5EF4-FFF2-40B4-BE49-F238E27FC236}">
                <a16:creationId xmlns:a16="http://schemas.microsoft.com/office/drawing/2014/main" id="{65C02017-4664-4633-83B9-088F94F04D2B}"/>
              </a:ext>
            </a:extLst>
          </p:cNvPr>
          <p:cNvSpPr/>
          <p:nvPr/>
        </p:nvSpPr>
        <p:spPr>
          <a:xfrm>
            <a:off x="-2149895" y="-114946"/>
            <a:ext cx="7268287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EB0D46-B69B-4E8B-95CF-383A50B48C51}"/>
              </a:ext>
            </a:extLst>
          </p:cNvPr>
          <p:cNvGrpSpPr/>
          <p:nvPr/>
        </p:nvGrpSpPr>
        <p:grpSpPr>
          <a:xfrm>
            <a:off x="177548" y="1860367"/>
            <a:ext cx="3543182" cy="3408320"/>
            <a:chOff x="1322945" y="1892542"/>
            <a:chExt cx="3797521" cy="39596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6F0F970-183F-473E-BDE1-47E507DC7AA0}"/>
                </a:ext>
              </a:extLst>
            </p:cNvPr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59FD711-DDDE-411B-A184-3FE86695CB06}"/>
                  </a:ext>
                </a:extLst>
              </p:cNvPr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>
                  <a:extLst>
                    <a:ext uri="{FF2B5EF4-FFF2-40B4-BE49-F238E27FC236}">
                      <a16:creationId xmlns:a16="http://schemas.microsoft.com/office/drawing/2014/main" id="{99E92A2C-182B-4FC3-B26A-3C4591218600}"/>
                    </a:ext>
                  </a:extLst>
                </p:cNvPr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>
                  <a:extLst>
                    <a:ext uri="{FF2B5EF4-FFF2-40B4-BE49-F238E27FC236}">
                      <a16:creationId xmlns:a16="http://schemas.microsoft.com/office/drawing/2014/main" id="{469B8D95-AD27-479C-B972-4E7CABE42466}"/>
                    </a:ext>
                  </a:extLst>
                </p:cNvPr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1820AC5-1A63-4208-8ABA-1A2AB9454888}"/>
                    </a:ext>
                  </a:extLst>
                </p:cNvPr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64B5E89-F71E-47F7-9CDF-B5692447E7E7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>
                    <a:extLst>
                      <a:ext uri="{FF2B5EF4-FFF2-40B4-BE49-F238E27FC236}">
                        <a16:creationId xmlns:a16="http://schemas.microsoft.com/office/drawing/2014/main" id="{747780F0-0233-4624-9D5E-97B7EA87C616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>
                    <a:extLst>
                      <a:ext uri="{FF2B5EF4-FFF2-40B4-BE49-F238E27FC236}">
                        <a16:creationId xmlns:a16="http://schemas.microsoft.com/office/drawing/2014/main" id="{2F0C539E-AB2B-4D21-9780-A84D315216EA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>
                    <a:extLst>
                      <a:ext uri="{FF2B5EF4-FFF2-40B4-BE49-F238E27FC236}">
                        <a16:creationId xmlns:a16="http://schemas.microsoft.com/office/drawing/2014/main" id="{382B58CB-6F38-4711-821C-09A8EACA141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29DD528-CEF1-4672-B32F-42A5DBBBDE50}"/>
                    </a:ext>
                  </a:extLst>
                </p:cNvPr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>
                    <a:extLst>
                      <a:ext uri="{FF2B5EF4-FFF2-40B4-BE49-F238E27FC236}">
                        <a16:creationId xmlns:a16="http://schemas.microsoft.com/office/drawing/2014/main" id="{D8C478A5-3B86-47DF-9A95-5DCDD549B2B8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>
                    <a:extLst>
                      <a:ext uri="{FF2B5EF4-FFF2-40B4-BE49-F238E27FC236}">
                        <a16:creationId xmlns:a16="http://schemas.microsoft.com/office/drawing/2014/main" id="{8CD4B2C3-88A8-4B93-A322-79C120D9388D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>
                    <a:extLst>
                      <a:ext uri="{FF2B5EF4-FFF2-40B4-BE49-F238E27FC236}">
                        <a16:creationId xmlns:a16="http://schemas.microsoft.com/office/drawing/2014/main" id="{5A988509-70B8-45EB-8702-E1D05777DDD6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>
                    <a:extLst>
                      <a:ext uri="{FF2B5EF4-FFF2-40B4-BE49-F238E27FC236}">
                        <a16:creationId xmlns:a16="http://schemas.microsoft.com/office/drawing/2014/main" id="{0ECFAB0D-EF28-466C-AE00-C8B641394DF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F0502020204030204"/>
                      <a:ea typeface="微软雅黑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>
                  <a:extLst>
                    <a:ext uri="{FF2B5EF4-FFF2-40B4-BE49-F238E27FC236}">
                      <a16:creationId xmlns:a16="http://schemas.microsoft.com/office/drawing/2014/main" id="{AB8C69FA-14D0-4AD9-AFEE-59ED76664BCB}"/>
                    </a:ext>
                  </a:extLst>
                </p:cNvPr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>
                  <a:extLst>
                    <a:ext uri="{FF2B5EF4-FFF2-40B4-BE49-F238E27FC236}">
                      <a16:creationId xmlns:a16="http://schemas.microsoft.com/office/drawing/2014/main" id="{DF3E7CD3-CFDD-40A8-A09D-AD05A38275AF}"/>
                    </a:ext>
                  </a:extLst>
                </p:cNvPr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>
                  <a:extLst>
                    <a:ext uri="{FF2B5EF4-FFF2-40B4-BE49-F238E27FC236}">
                      <a16:creationId xmlns:a16="http://schemas.microsoft.com/office/drawing/2014/main" id="{B921DA53-C0FC-497E-A267-30BB46C1E891}"/>
                    </a:ext>
                  </a:extLst>
                </p:cNvPr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>
                  <a:extLst>
                    <a:ext uri="{FF2B5EF4-FFF2-40B4-BE49-F238E27FC236}">
                      <a16:creationId xmlns:a16="http://schemas.microsoft.com/office/drawing/2014/main" id="{D6BB54D2-56B2-4CE7-878C-2C703EF00E22}"/>
                    </a:ext>
                  </a:extLst>
                </p:cNvPr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>
                  <a:extLst>
                    <a:ext uri="{FF2B5EF4-FFF2-40B4-BE49-F238E27FC236}">
                      <a16:creationId xmlns:a16="http://schemas.microsoft.com/office/drawing/2014/main" id="{1D4ED66B-CA51-4871-95E9-7B6BDFCE629A}"/>
                    </a:ext>
                  </a:extLst>
                </p:cNvPr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>
                  <a:extLst>
                    <a:ext uri="{FF2B5EF4-FFF2-40B4-BE49-F238E27FC236}">
                      <a16:creationId xmlns:a16="http://schemas.microsoft.com/office/drawing/2014/main" id="{DAEFEE94-4690-4437-BD5A-01064131BBEF}"/>
                    </a:ext>
                  </a:extLst>
                </p:cNvPr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>
                  <a:extLst>
                    <a:ext uri="{FF2B5EF4-FFF2-40B4-BE49-F238E27FC236}">
                      <a16:creationId xmlns:a16="http://schemas.microsoft.com/office/drawing/2014/main" id="{C0EA651C-4BD4-40A0-ADC8-BE7188F2B6A1}"/>
                    </a:ext>
                  </a:extLst>
                </p:cNvPr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>
                  <a:extLst>
                    <a:ext uri="{FF2B5EF4-FFF2-40B4-BE49-F238E27FC236}">
                      <a16:creationId xmlns:a16="http://schemas.microsoft.com/office/drawing/2014/main" id="{6C7E8FD5-8F89-4EA1-AC1F-93CC0FBA232B}"/>
                    </a:ext>
                  </a:extLst>
                </p:cNvPr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>
                  <a:extLst>
                    <a:ext uri="{FF2B5EF4-FFF2-40B4-BE49-F238E27FC236}">
                      <a16:creationId xmlns:a16="http://schemas.microsoft.com/office/drawing/2014/main" id="{6B6E86F5-BC52-49A3-B7B0-B6088CB574BB}"/>
                    </a:ext>
                  </a:extLst>
                </p:cNvPr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>
                  <a:extLst>
                    <a:ext uri="{FF2B5EF4-FFF2-40B4-BE49-F238E27FC236}">
                      <a16:creationId xmlns:a16="http://schemas.microsoft.com/office/drawing/2014/main" id="{6F7A2C30-A5C3-49E3-B2B5-E7C472EA1382}"/>
                    </a:ext>
                  </a:extLst>
                </p:cNvPr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>
                  <a:extLst>
                    <a:ext uri="{FF2B5EF4-FFF2-40B4-BE49-F238E27FC236}">
                      <a16:creationId xmlns:a16="http://schemas.microsoft.com/office/drawing/2014/main" id="{0C7A29BC-A924-47F5-8316-2FBD755C2F36}"/>
                    </a:ext>
                  </a:extLst>
                </p:cNvPr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>
                  <a:extLst>
                    <a:ext uri="{FF2B5EF4-FFF2-40B4-BE49-F238E27FC236}">
                      <a16:creationId xmlns:a16="http://schemas.microsoft.com/office/drawing/2014/main" id="{D05427B6-1F28-4915-B795-0E102228C5BA}"/>
                    </a:ext>
                  </a:extLst>
                </p:cNvPr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>
                  <a:extLst>
                    <a:ext uri="{FF2B5EF4-FFF2-40B4-BE49-F238E27FC236}">
                      <a16:creationId xmlns:a16="http://schemas.microsoft.com/office/drawing/2014/main" id="{A8FEAB41-1F6D-44DC-880B-11F2054A9EAF}"/>
                    </a:ext>
                  </a:extLst>
                </p:cNvPr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>
                  <a:extLst>
                    <a:ext uri="{FF2B5EF4-FFF2-40B4-BE49-F238E27FC236}">
                      <a16:creationId xmlns:a16="http://schemas.microsoft.com/office/drawing/2014/main" id="{3DF7E599-AC37-467E-94DF-8DD4FAE9A008}"/>
                    </a:ext>
                  </a:extLst>
                </p:cNvPr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>
                  <a:extLst>
                    <a:ext uri="{FF2B5EF4-FFF2-40B4-BE49-F238E27FC236}">
                      <a16:creationId xmlns:a16="http://schemas.microsoft.com/office/drawing/2014/main" id="{341795AF-F391-4E36-BD48-E53924D4A5AD}"/>
                    </a:ext>
                  </a:extLst>
                </p:cNvPr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>
                  <a:extLst>
                    <a:ext uri="{FF2B5EF4-FFF2-40B4-BE49-F238E27FC236}">
                      <a16:creationId xmlns:a16="http://schemas.microsoft.com/office/drawing/2014/main" id="{E780977F-6C1B-4CE5-93BE-91EA7263F741}"/>
                    </a:ext>
                  </a:extLst>
                </p:cNvPr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>
                  <a:extLst>
                    <a:ext uri="{FF2B5EF4-FFF2-40B4-BE49-F238E27FC236}">
                      <a16:creationId xmlns:a16="http://schemas.microsoft.com/office/drawing/2014/main" id="{1460A6FB-4797-4FE3-9365-600B9B8FA44F}"/>
                    </a:ext>
                  </a:extLst>
                </p:cNvPr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>
                  <a:extLst>
                    <a:ext uri="{FF2B5EF4-FFF2-40B4-BE49-F238E27FC236}">
                      <a16:creationId xmlns:a16="http://schemas.microsoft.com/office/drawing/2014/main" id="{7715FDE6-0AE5-4661-9FCD-DB6E7F9B2B0C}"/>
                    </a:ext>
                  </a:extLst>
                </p:cNvPr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>
                  <a:extLst>
                    <a:ext uri="{FF2B5EF4-FFF2-40B4-BE49-F238E27FC236}">
                      <a16:creationId xmlns:a16="http://schemas.microsoft.com/office/drawing/2014/main" id="{127672DC-5EB0-44C0-AB2C-E55160C6E8CC}"/>
                    </a:ext>
                  </a:extLst>
                </p:cNvPr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>
                  <a:extLst>
                    <a:ext uri="{FF2B5EF4-FFF2-40B4-BE49-F238E27FC236}">
                      <a16:creationId xmlns:a16="http://schemas.microsoft.com/office/drawing/2014/main" id="{FB917A13-8080-42EE-99EF-5F1D6EFDE0E3}"/>
                    </a:ext>
                  </a:extLst>
                </p:cNvPr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>
                  <a:extLst>
                    <a:ext uri="{FF2B5EF4-FFF2-40B4-BE49-F238E27FC236}">
                      <a16:creationId xmlns:a16="http://schemas.microsoft.com/office/drawing/2014/main" id="{23D2D84E-CAB2-4FF8-BF72-12FD84C0419B}"/>
                    </a:ext>
                  </a:extLst>
                </p:cNvPr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>
                  <a:extLst>
                    <a:ext uri="{FF2B5EF4-FFF2-40B4-BE49-F238E27FC236}">
                      <a16:creationId xmlns:a16="http://schemas.microsoft.com/office/drawing/2014/main" id="{CF75A36E-7B84-4933-AAD6-2AA6359E2509}"/>
                    </a:ext>
                  </a:extLst>
                </p:cNvPr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>
                  <a:extLst>
                    <a:ext uri="{FF2B5EF4-FFF2-40B4-BE49-F238E27FC236}">
                      <a16:creationId xmlns:a16="http://schemas.microsoft.com/office/drawing/2014/main" id="{8E057E3E-FB79-4E58-8718-73CC1B85CB81}"/>
                    </a:ext>
                  </a:extLst>
                </p:cNvPr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>
                  <a:extLst>
                    <a:ext uri="{FF2B5EF4-FFF2-40B4-BE49-F238E27FC236}">
                      <a16:creationId xmlns:a16="http://schemas.microsoft.com/office/drawing/2014/main" id="{B9664E72-2AF4-408D-BDA2-799A67D3280D}"/>
                    </a:ext>
                  </a:extLst>
                </p:cNvPr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>
                  <a:extLst>
                    <a:ext uri="{FF2B5EF4-FFF2-40B4-BE49-F238E27FC236}">
                      <a16:creationId xmlns:a16="http://schemas.microsoft.com/office/drawing/2014/main" id="{7E798F9E-5A54-4880-903A-ED1081F4F580}"/>
                    </a:ext>
                  </a:extLst>
                </p:cNvPr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>
                  <a:extLst>
                    <a:ext uri="{FF2B5EF4-FFF2-40B4-BE49-F238E27FC236}">
                      <a16:creationId xmlns:a16="http://schemas.microsoft.com/office/drawing/2014/main" id="{40719772-353D-43D8-99BC-CE8BB006A1DD}"/>
                    </a:ext>
                  </a:extLst>
                </p:cNvPr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>
                  <a:extLst>
                    <a:ext uri="{FF2B5EF4-FFF2-40B4-BE49-F238E27FC236}">
                      <a16:creationId xmlns:a16="http://schemas.microsoft.com/office/drawing/2014/main" id="{7D9FC050-7061-43D9-BE26-E9AA41B22A4E}"/>
                    </a:ext>
                  </a:extLst>
                </p:cNvPr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>
                <a:extLst>
                  <a:ext uri="{FF2B5EF4-FFF2-40B4-BE49-F238E27FC236}">
                    <a16:creationId xmlns:a16="http://schemas.microsoft.com/office/drawing/2014/main" id="{5CD1DFC0-A5D4-4730-ACEE-7CCAE06164AF}"/>
                  </a:ext>
                </a:extLst>
              </p:cNvPr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>
                  <a:extLst>
                    <a:ext uri="{FF2B5EF4-FFF2-40B4-BE49-F238E27FC236}">
                      <a16:creationId xmlns:a16="http://schemas.microsoft.com/office/drawing/2014/main" id="{2DA07AF4-56FE-4550-B183-8FB1BE1C1E1E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>
                  <a:extLst>
                    <a:ext uri="{FF2B5EF4-FFF2-40B4-BE49-F238E27FC236}">
                      <a16:creationId xmlns:a16="http://schemas.microsoft.com/office/drawing/2014/main" id="{56BCA0E9-FD0D-44A2-AAFF-193CC64329C8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>
                  <a:extLst>
                    <a:ext uri="{FF2B5EF4-FFF2-40B4-BE49-F238E27FC236}">
                      <a16:creationId xmlns:a16="http://schemas.microsoft.com/office/drawing/2014/main" id="{710C4274-991E-4394-9BF8-0DEA64F9EF93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>
                <a:extLst>
                  <a:ext uri="{FF2B5EF4-FFF2-40B4-BE49-F238E27FC236}">
                    <a16:creationId xmlns:a16="http://schemas.microsoft.com/office/drawing/2014/main" id="{124280C1-70BD-4E51-B8EB-27325F68D94C}"/>
                  </a:ext>
                </a:extLst>
              </p:cNvPr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>
                <a:extLst>
                  <a:ext uri="{FF2B5EF4-FFF2-40B4-BE49-F238E27FC236}">
                    <a16:creationId xmlns:a16="http://schemas.microsoft.com/office/drawing/2014/main" id="{62CF656F-9214-4C14-BAF5-27D0E66571D4}"/>
                  </a:ext>
                </a:extLst>
              </p:cNvPr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>
                  <a:extLst>
                    <a:ext uri="{FF2B5EF4-FFF2-40B4-BE49-F238E27FC236}">
                      <a16:creationId xmlns:a16="http://schemas.microsoft.com/office/drawing/2014/main" id="{A8B933BA-0C2F-4FD1-A55E-68C195A85327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>
                  <a:extLst>
                    <a:ext uri="{FF2B5EF4-FFF2-40B4-BE49-F238E27FC236}">
                      <a16:creationId xmlns:a16="http://schemas.microsoft.com/office/drawing/2014/main" id="{606EEC15-C354-4599-97A7-6780BE99E687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>
                  <a:extLst>
                    <a:ext uri="{FF2B5EF4-FFF2-40B4-BE49-F238E27FC236}">
                      <a16:creationId xmlns:a16="http://schemas.microsoft.com/office/drawing/2014/main" id="{B09649A7-A81C-49AA-BEE8-3222E25E0E84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>
                  <a:extLst>
                    <a:ext uri="{FF2B5EF4-FFF2-40B4-BE49-F238E27FC236}">
                      <a16:creationId xmlns:a16="http://schemas.microsoft.com/office/drawing/2014/main" id="{EC2D0357-97BB-4303-8FB6-801773A8D22D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>
                  <a:extLst>
                    <a:ext uri="{FF2B5EF4-FFF2-40B4-BE49-F238E27FC236}">
                      <a16:creationId xmlns:a16="http://schemas.microsoft.com/office/drawing/2014/main" id="{B6D91EA1-007F-46C5-A81D-93B69D491E0B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>
                  <a:extLst>
                    <a:ext uri="{FF2B5EF4-FFF2-40B4-BE49-F238E27FC236}">
                      <a16:creationId xmlns:a16="http://schemas.microsoft.com/office/drawing/2014/main" id="{8E82DF75-43D0-48A8-98CC-87953FC91BA1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>
                <a:extLst>
                  <a:ext uri="{FF2B5EF4-FFF2-40B4-BE49-F238E27FC236}">
                    <a16:creationId xmlns:a16="http://schemas.microsoft.com/office/drawing/2014/main" id="{08E74D2E-81E9-4759-BF74-BB1E17F51064}"/>
                  </a:ext>
                </a:extLst>
              </p:cNvPr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>
                  <a:extLst>
                    <a:ext uri="{FF2B5EF4-FFF2-40B4-BE49-F238E27FC236}">
                      <a16:creationId xmlns:a16="http://schemas.microsoft.com/office/drawing/2014/main" id="{1E4722CE-3BC4-4886-83EC-03F17D5EDCAE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>
                  <a:extLst>
                    <a:ext uri="{FF2B5EF4-FFF2-40B4-BE49-F238E27FC236}">
                      <a16:creationId xmlns:a16="http://schemas.microsoft.com/office/drawing/2014/main" id="{C8D31554-1EAE-4D69-8D9F-79E14DFC3CEF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>
                  <a:extLst>
                    <a:ext uri="{FF2B5EF4-FFF2-40B4-BE49-F238E27FC236}">
                      <a16:creationId xmlns:a16="http://schemas.microsoft.com/office/drawing/2014/main" id="{00BB1D00-99FF-42A7-A532-85456DAA3018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>
                  <a:extLst>
                    <a:ext uri="{FF2B5EF4-FFF2-40B4-BE49-F238E27FC236}">
                      <a16:creationId xmlns:a16="http://schemas.microsoft.com/office/drawing/2014/main" id="{A4E76488-5596-4550-AE2D-6B7EDD9F3BEC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>
                  <a:extLst>
                    <a:ext uri="{FF2B5EF4-FFF2-40B4-BE49-F238E27FC236}">
                      <a16:creationId xmlns:a16="http://schemas.microsoft.com/office/drawing/2014/main" id="{2B5B8D35-A51F-424A-A7C2-C7B068EE2F87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>
                  <a:extLst>
                    <a:ext uri="{FF2B5EF4-FFF2-40B4-BE49-F238E27FC236}">
                      <a16:creationId xmlns:a16="http://schemas.microsoft.com/office/drawing/2014/main" id="{F93CEEA6-062D-456E-A4B4-5C3C11F3137E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>
                  <a:extLst>
                    <a:ext uri="{FF2B5EF4-FFF2-40B4-BE49-F238E27FC236}">
                      <a16:creationId xmlns:a16="http://schemas.microsoft.com/office/drawing/2014/main" id="{9F20998A-E9B5-4DBC-BB3E-C1501E42D86A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>
                  <a:extLst>
                    <a:ext uri="{FF2B5EF4-FFF2-40B4-BE49-F238E27FC236}">
                      <a16:creationId xmlns:a16="http://schemas.microsoft.com/office/drawing/2014/main" id="{0F4B7F6B-40A4-4E14-81CF-897F05DC6B6C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>
                  <a:extLst>
                    <a:ext uri="{FF2B5EF4-FFF2-40B4-BE49-F238E27FC236}">
                      <a16:creationId xmlns:a16="http://schemas.microsoft.com/office/drawing/2014/main" id="{E6939A2E-9041-49B7-9B20-D09175EF7630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>
                  <a:extLst>
                    <a:ext uri="{FF2B5EF4-FFF2-40B4-BE49-F238E27FC236}">
                      <a16:creationId xmlns:a16="http://schemas.microsoft.com/office/drawing/2014/main" id="{8821CA40-1F81-4142-BF57-5478EE2A5507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>
                  <a:extLst>
                    <a:ext uri="{FF2B5EF4-FFF2-40B4-BE49-F238E27FC236}">
                      <a16:creationId xmlns:a16="http://schemas.microsoft.com/office/drawing/2014/main" id="{8B7E3F40-C71C-4E1F-93E7-93E584ACE30A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23FC21C8-1F4C-4F93-90D3-96BEFD434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FB4C950-7126-41C3-9628-5ECF89291466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B677186-0C3C-453F-53A9-ACFF9E656539}"/>
              </a:ext>
            </a:extLst>
          </p:cNvPr>
          <p:cNvSpPr txBox="1"/>
          <p:nvPr/>
        </p:nvSpPr>
        <p:spPr>
          <a:xfrm>
            <a:off x="4168338" y="1854339"/>
            <a:ext cx="7911662" cy="436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NNUE (Efficiently Updatable Neural Network):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 1. Accumulator &amp; SIMD (AVX512VNNI, AVX512, AVX2   </a:t>
            </a:r>
            <a:r>
              <a:rPr lang="en-US" altLang="zh-C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 2. ClippedReLU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 3. Training: require backward propagation with gradient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   operation and adam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Advantages: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Quick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Efficient update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Simple network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2F345-CABE-66D1-1296-6907DBD93E60}"/>
              </a:ext>
            </a:extLst>
          </p:cNvPr>
          <p:cNvSpPr txBox="1"/>
          <p:nvPr/>
        </p:nvSpPr>
        <p:spPr>
          <a:xfrm>
            <a:off x="5018690" y="860823"/>
            <a:ext cx="71733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253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6697D88-A86F-4D35-A8DF-8FA5F519C1E1}"/>
              </a:ext>
            </a:extLst>
          </p:cNvPr>
          <p:cNvSpPr/>
          <p:nvPr/>
        </p:nvSpPr>
        <p:spPr>
          <a:xfrm flipH="1">
            <a:off x="6679603" y="57947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E09DDB9-55CD-4CFF-A755-43C07D52273D}"/>
              </a:ext>
            </a:extLst>
          </p:cNvPr>
          <p:cNvSpPr txBox="1"/>
          <p:nvPr/>
        </p:nvSpPr>
        <p:spPr>
          <a:xfrm>
            <a:off x="660106" y="6282268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Home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9FBB909-2535-4D58-8878-69D5ABD0B2FE}"/>
              </a:ext>
            </a:extLst>
          </p:cNvPr>
          <p:cNvGrpSpPr/>
          <p:nvPr/>
        </p:nvGrpSpPr>
        <p:grpSpPr>
          <a:xfrm>
            <a:off x="1753065" y="6282268"/>
            <a:ext cx="1299872" cy="331501"/>
            <a:chOff x="7493834" y="319618"/>
            <a:chExt cx="1299872" cy="331501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4E61EAF-AED9-41D7-A1ED-CCE2923F0320}"/>
                </a:ext>
              </a:extLst>
            </p:cNvPr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27AF219-FCB3-41EF-AF97-223B58988EEA}"/>
                </a:ext>
              </a:extLst>
            </p:cNvPr>
            <p:cNvSpPr txBox="1"/>
            <p:nvPr/>
          </p:nvSpPr>
          <p:spPr>
            <a:xfrm>
              <a:off x="7580956" y="31961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About Us 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C203411-A592-4A13-9CDE-BA1EE0AA9A78}"/>
              </a:ext>
            </a:extLst>
          </p:cNvPr>
          <p:cNvSpPr txBox="1"/>
          <p:nvPr/>
        </p:nvSpPr>
        <p:spPr>
          <a:xfrm>
            <a:off x="3401783" y="6282268"/>
            <a:ext cx="104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Portfolio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0A1167-A006-4F2D-90BD-D71D147ABB50}"/>
              </a:ext>
            </a:extLst>
          </p:cNvPr>
          <p:cNvSpPr txBox="1"/>
          <p:nvPr/>
        </p:nvSpPr>
        <p:spPr>
          <a:xfrm>
            <a:off x="4823919" y="6282268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Contact </a:t>
            </a: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29BD64-652E-4FC9-88DD-EF20EFD33ACE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80C93F0-F495-DFF8-88AC-4FCD1EFF3113}"/>
              </a:ext>
            </a:extLst>
          </p:cNvPr>
          <p:cNvSpPr txBox="1"/>
          <p:nvPr/>
        </p:nvSpPr>
        <p:spPr>
          <a:xfrm>
            <a:off x="743572" y="857107"/>
            <a:ext cx="3740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800" b="1" dirty="0">
                <a:solidFill>
                  <a:srgbClr val="304086"/>
                </a:solidFill>
                <a:latin typeface="Verdana" panose="020B0604030504040204" pitchFamily="34" charset="0"/>
                <a:ea typeface="微软雅黑"/>
                <a:cs typeface="+mn-ea"/>
                <a:sym typeface="+mn-lt"/>
              </a:rPr>
              <a:t>E</a:t>
            </a:r>
            <a:r>
              <a:rPr kumimoji="0" lang="en-US" altLang="zh-CN" sz="3800" b="1" i="0" u="none" strike="noStrike" kern="1200" cap="none" spc="0" normalizeH="0" baseline="0" noProof="0" dirty="0">
                <a:ln>
                  <a:noFill/>
                </a:ln>
                <a:solidFill>
                  <a:srgbClr val="304086"/>
                </a:solidFill>
                <a:effectLst/>
                <a:uLnTx/>
                <a:uFillTx/>
                <a:latin typeface="Verdana" panose="020B0604030504040204" pitchFamily="34" charset="0"/>
                <a:ea typeface="微软雅黑"/>
                <a:cs typeface="+mn-ea"/>
                <a:sym typeface="+mn-lt"/>
              </a:rPr>
              <a:t>valuation</a:t>
            </a:r>
            <a:endParaRPr kumimoji="0" lang="zh-CN" altLang="en-US" sz="3800" b="1" i="0" u="none" strike="noStrike" kern="1200" cap="none" spc="0" normalizeH="0" baseline="0" noProof="0" dirty="0">
              <a:ln>
                <a:noFill/>
              </a:ln>
              <a:solidFill>
                <a:srgbClr val="304086"/>
              </a:solidFill>
              <a:effectLst/>
              <a:uLnTx/>
              <a:uFillTx/>
              <a:latin typeface="Verdana" panose="020B060403050404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CEE0C621-7286-606A-BA02-6B6356138865}"/>
              </a:ext>
            </a:extLst>
          </p:cNvPr>
          <p:cNvSpPr/>
          <p:nvPr/>
        </p:nvSpPr>
        <p:spPr>
          <a:xfrm>
            <a:off x="873702" y="1770770"/>
            <a:ext cx="766467" cy="68270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F421D2-BEFB-367C-09AD-A36E53C99A0F}"/>
              </a:ext>
            </a:extLst>
          </p:cNvPr>
          <p:cNvSpPr txBox="1"/>
          <p:nvPr/>
        </p:nvSpPr>
        <p:spPr>
          <a:xfrm>
            <a:off x="751151" y="2035141"/>
            <a:ext cx="6519564" cy="451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Drawback of NNUE: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lack of specific material headers in Lc0’s network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Improvement: SimpleEval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  combining tuned material values and counts with NNUE’s score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5E8513-B56D-8BBD-5839-B8733765C3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3728" y="4137316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ED5513-64B7-BAE4-CC11-63017D0F59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0161" y="3551539"/>
            <a:ext cx="1069701" cy="1826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DB2DC7-2CA2-88EF-D9FA-F4162206C7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7999" y="2327945"/>
            <a:ext cx="1163627" cy="24471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CAE4E1-676B-E849-7F42-193B3797C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6520" y="2965763"/>
            <a:ext cx="1069701" cy="18266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92048" y="4780895"/>
            <a:ext cx="509182" cy="1484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5FC07B-7B53-4404-F00D-E5D258EEED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8155" y="2731411"/>
            <a:ext cx="990769" cy="6133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E1D886-2722-4E53-7069-EC2425DBAD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4435" y="2568148"/>
            <a:ext cx="1588557" cy="9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2000">
        <p14:pan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4" grpId="0"/>
      <p:bldP spid="58" grpId="0"/>
      <p:bldP spid="61" grpId="0"/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6C8E34-3270-332E-CE79-A581A312E1CE}"/>
              </a:ext>
            </a:extLst>
          </p:cNvPr>
          <p:cNvSpPr txBox="1"/>
          <p:nvPr/>
        </p:nvSpPr>
        <p:spPr>
          <a:xfrm>
            <a:off x="668645" y="484573"/>
            <a:ext cx="484866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800" b="1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5" name="圆角矩形 10">
            <a:extLst>
              <a:ext uri="{FF2B5EF4-FFF2-40B4-BE49-F238E27FC236}">
                <a16:creationId xmlns:a16="http://schemas.microsoft.com/office/drawing/2014/main" id="{C0BE631C-276A-B187-2DAE-3BB958C5532A}"/>
              </a:ext>
            </a:extLst>
          </p:cNvPr>
          <p:cNvSpPr/>
          <p:nvPr/>
        </p:nvSpPr>
        <p:spPr>
          <a:xfrm>
            <a:off x="810640" y="1337219"/>
            <a:ext cx="766467" cy="68270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48CF84-2D59-2BB8-5360-80403F1B3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4" y="2132576"/>
            <a:ext cx="2655128" cy="7141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13AA13-B256-4C21-F0F6-1E1BC6C649E3}"/>
              </a:ext>
            </a:extLst>
          </p:cNvPr>
          <p:cNvSpPr txBox="1"/>
          <p:nvPr/>
        </p:nvSpPr>
        <p:spPr>
          <a:xfrm>
            <a:off x="1722850" y="2813266"/>
            <a:ext cx="4451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 significant milestone </a:t>
            </a:r>
          </a:p>
          <a:p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7D0A58A-CC1F-40F7-2D73-D37F7EF84E71}"/>
              </a:ext>
            </a:extLst>
          </p:cNvPr>
          <p:cNvSpPr/>
          <p:nvPr/>
        </p:nvSpPr>
        <p:spPr>
          <a:xfrm rot="5400000">
            <a:off x="3764968" y="3374573"/>
            <a:ext cx="531887" cy="56191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B2A6D-EF6D-BD3E-60F0-948E1BB35092}"/>
              </a:ext>
            </a:extLst>
          </p:cNvPr>
          <p:cNvSpPr txBox="1"/>
          <p:nvPr/>
        </p:nvSpPr>
        <p:spPr>
          <a:xfrm>
            <a:off x="668645" y="3921472"/>
            <a:ext cx="7108726" cy="252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How do AI technologies develop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 the future?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Board games have limitations for training AI, and it's time to focus more on solving real-world problems, such as dealing the issue of manufacture of medicine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63D84DF-73FF-C637-42FC-F900275D9BFD}"/>
              </a:ext>
            </a:extLst>
          </p:cNvPr>
          <p:cNvSpPr/>
          <p:nvPr/>
        </p:nvSpPr>
        <p:spPr>
          <a:xfrm>
            <a:off x="5952925" y="2412207"/>
            <a:ext cx="558234" cy="552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21200B-D0F9-5C68-AA4F-9C88F818EAA4}"/>
              </a:ext>
            </a:extLst>
          </p:cNvPr>
          <p:cNvSpPr txBox="1"/>
          <p:nvPr/>
        </p:nvSpPr>
        <p:spPr>
          <a:xfrm>
            <a:off x="6511159" y="1161681"/>
            <a:ext cx="4636495" cy="27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</a:rPr>
              <a:t>Algorithms: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Bitboards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Move Generation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The Minimax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evaluation functions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749</Words>
  <Application>Microsoft Office PowerPoint</Application>
  <PresentationFormat>宽屏</PresentationFormat>
  <Paragraphs>132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字魂105号-简雅黑</vt:lpstr>
      <vt:lpstr>Arial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1694362889@qq.com</dc:creator>
  <cp:lastModifiedBy>嘉麟 张</cp:lastModifiedBy>
  <cp:revision>30</cp:revision>
  <dcterms:created xsi:type="dcterms:W3CDTF">2024-07-25T12:58:07Z</dcterms:created>
  <dcterms:modified xsi:type="dcterms:W3CDTF">2024-10-27T10:11:23Z</dcterms:modified>
</cp:coreProperties>
</file>