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15"/>
  </p:notesMasterIdLst>
  <p:handoutMasterIdLst>
    <p:handoutMasterId r:id="rId16"/>
  </p:handoutMasterIdLst>
  <p:sldIdLst>
    <p:sldId id="485" r:id="rId2"/>
    <p:sldId id="479" r:id="rId3"/>
    <p:sldId id="275" r:id="rId4"/>
    <p:sldId id="424" r:id="rId5"/>
    <p:sldId id="481" r:id="rId6"/>
    <p:sldId id="403" r:id="rId7"/>
    <p:sldId id="406" r:id="rId8"/>
    <p:sldId id="483" r:id="rId9"/>
    <p:sldId id="395" r:id="rId10"/>
    <p:sldId id="486" r:id="rId11"/>
    <p:sldId id="398" r:id="rId12"/>
    <p:sldId id="273" r:id="rId13"/>
    <p:sldId id="469" r:id="rId14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1">
          <p15:clr>
            <a:srgbClr val="A4A3A4"/>
          </p15:clr>
        </p15:guide>
        <p15:guide id="4" orient="horz" pos="680">
          <p15:clr>
            <a:srgbClr val="A4A3A4"/>
          </p15:clr>
        </p15:guide>
        <p15:guide id="5" orient="horz" pos="2927">
          <p15:clr>
            <a:srgbClr val="A4A3A4"/>
          </p15:clr>
        </p15:guide>
        <p15:guide id="6" pos="2875">
          <p15:clr>
            <a:srgbClr val="A4A3A4"/>
          </p15:clr>
        </p15:guide>
        <p15:guide id="7" pos="373">
          <p15:clr>
            <a:srgbClr val="A4A3A4"/>
          </p15:clr>
        </p15:guide>
        <p15:guide id="8" pos="5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39700"/>
    <a:srgbClr val="909090"/>
    <a:srgbClr val="454545"/>
    <a:srgbClr val="FF8607"/>
    <a:srgbClr val="282828"/>
    <a:srgbClr val="071F65"/>
    <a:srgbClr val="006CB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950" autoAdjust="0"/>
    <p:restoredTop sz="95494" autoAdjust="0"/>
  </p:normalViewPr>
  <p:slideViewPr>
    <p:cSldViewPr snapToGrid="0" snapToObjects="1">
      <p:cViewPr varScale="1">
        <p:scale>
          <a:sx n="69" d="100"/>
          <a:sy n="69" d="100"/>
        </p:scale>
        <p:origin x="-134" y="-77"/>
      </p:cViewPr>
      <p:guideLst>
        <p:guide orient="horz" pos="2160"/>
        <p:guide orient="horz" pos="1621"/>
        <p:guide orient="horz" pos="680"/>
        <p:guide orient="horz" pos="2927"/>
        <p:guide pos="3840"/>
        <p:guide pos="2875"/>
        <p:guide pos="373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8F8A-74B5-9148-A891-627592061A38}" type="datetimeFigureOut">
              <a:rPr kumimoji="1" lang="zh-CN" altLang="en-US" smtClean="0"/>
              <a:pPr/>
              <a:t>2018/10/17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768D9-5829-CA4C-800C-5932EF9830F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661965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6ACD6-F780-4A47-B5D9-D292A4BD6F81}" type="datetimeFigureOut">
              <a:rPr kumimoji="1" lang="zh-CN" altLang="en-US" smtClean="0"/>
              <a:pPr/>
              <a:t>2018/10/17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2715C-60D8-4442-95C1-470452B860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20028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25077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7950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72463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2507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7029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7950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795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7029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7950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7950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7029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795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71339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136860" y="4786900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>
                <a:defRPr/>
              </a:pPr>
              <a:t>‹#›</a:t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xmlns="" val="3392802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7747712" y="48972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0207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06787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4207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5" r:id="rId2"/>
    <p:sldLayoutId id="2147483738" r:id="rId3"/>
    <p:sldLayoutId id="2147483724" r:id="rId4"/>
  </p:sldLayoutIdLst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7891" indent="-267891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15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267891" indent="-267891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29001" y="2948830"/>
            <a:ext cx="5844978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论文题目：</a:t>
            </a:r>
            <a:r>
              <a:rPr lang="zh-CN" altLang="en-US" dirty="0" smtClean="0"/>
              <a:t>基于</a:t>
            </a:r>
            <a:r>
              <a:rPr lang="en-US" dirty="0" smtClean="0"/>
              <a:t>stm32</a:t>
            </a:r>
            <a:r>
              <a:rPr lang="zh-CN" altLang="en-US" dirty="0" smtClean="0"/>
              <a:t>中</a:t>
            </a:r>
            <a:r>
              <a:rPr lang="en-US" dirty="0" smtClean="0"/>
              <a:t>J1939</a:t>
            </a:r>
            <a:r>
              <a:rPr lang="zh-CN" altLang="en-US" dirty="0" smtClean="0"/>
              <a:t>协议转换</a:t>
            </a:r>
            <a:r>
              <a:rPr lang="en-US" dirty="0" err="1" smtClean="0"/>
              <a:t>modbus</a:t>
            </a:r>
            <a:r>
              <a:rPr lang="zh-CN" altLang="en-US" dirty="0" smtClean="0"/>
              <a:t>协议的实现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542581" y="3501938"/>
            <a:ext cx="1395254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kumimoji="1" lang="zh-CN" altLang="en-US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答辩</a:t>
            </a:r>
            <a:r>
              <a:rPr kumimoji="1" lang="zh-CN" altLang="en-US" b="1" dirty="0" smtClean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人：张家禄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58991" y="1941827"/>
            <a:ext cx="6286247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4800" b="1" dirty="0" smtClean="0">
                <a:solidFill>
                  <a:schemeClr val="accent1"/>
                </a:solidFill>
              </a:rPr>
              <a:t>毕业生</a:t>
            </a:r>
            <a:r>
              <a:rPr lang="zh-CN" altLang="en-US" sz="4800" b="1" dirty="0" smtClean="0">
                <a:solidFill>
                  <a:srgbClr val="071F65"/>
                </a:solidFill>
                <a:latin typeface="+mj-ea"/>
                <a:ea typeface="+mj-ea"/>
              </a:rPr>
              <a:t>论文开题报告</a:t>
            </a:r>
            <a:endParaRPr lang="zh-CN" altLang="en-US" sz="4800" b="1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rot="10800000">
            <a:off x="2542581" y="2900164"/>
            <a:ext cx="59139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529001" y="1633327"/>
            <a:ext cx="3422909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内蒙古师范大学网络技术学院嵌入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12318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9" grpId="0"/>
      <p:bldP spid="14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" name="梯形 2"/>
          <p:cNvSpPr/>
          <p:nvPr/>
        </p:nvSpPr>
        <p:spPr>
          <a:xfrm rot="16200000">
            <a:off x="5596060" y="-364219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5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Part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4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9098" y="2019303"/>
            <a:ext cx="2446824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建议与总结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87586" y="2019303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dirty="0" smtClean="0">
                <a:solidFill>
                  <a:schemeClr val="bg1"/>
                </a:solidFill>
              </a:rPr>
              <a:t>4-1</a:t>
            </a:r>
            <a:r>
              <a:rPr lang="zh-CN" altLang="en-US" dirty="0" smtClean="0">
                <a:solidFill>
                  <a:schemeClr val="bg1"/>
                </a:solidFill>
              </a:rPr>
              <a:t>协议转换的重要性</a:t>
            </a:r>
            <a:endParaRPr lang="zh-CN" altLang="en-US" dirty="0">
              <a:solidFill>
                <a:schemeClr val="bg1"/>
              </a:solidFill>
              <a:sym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87586" y="2334774"/>
            <a:ext cx="17491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dirty="0" smtClean="0">
                <a:solidFill>
                  <a:schemeClr val="bg1"/>
                </a:solidFill>
              </a:rPr>
              <a:t>4-1 </a:t>
            </a:r>
            <a:r>
              <a:rPr kumimoji="1" lang="zh-CN" altLang="en-US" dirty="0" smtClean="0">
                <a:solidFill>
                  <a:schemeClr val="bg1"/>
                </a:solidFill>
              </a:rPr>
              <a:t>协议转换的价值</a:t>
            </a:r>
            <a:endParaRPr lang="zh-CN" altLang="en-US" dirty="0">
              <a:solidFill>
                <a:schemeClr val="bg1"/>
              </a:solidFill>
              <a:sym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94977" y="1127809"/>
            <a:ext cx="7161337" cy="1157736"/>
            <a:chOff x="2954339" y="1292764"/>
            <a:chExt cx="7162269" cy="1157470"/>
          </a:xfrm>
        </p:grpSpPr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2954339" y="1637891"/>
              <a:ext cx="7162269" cy="812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协议转换本身的价值在于连接不同领域，不同领域之间通过转换，可以相互关联，从而推动科技的发展，人工智能的领域在各行各业开花结果，本次</a:t>
              </a: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J1939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协议转换</a:t>
              </a:r>
              <a:r>
                <a:rPr lang="en-US" altLang="zh-CN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modbus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协议使大型车辆等电压电流信息快速的传递到</a:t>
              </a:r>
              <a:r>
                <a:rPr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stm32</a:t>
              </a:r>
              <a:r>
                <a:rPr lang="zh-CN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中，从而分析数据，实时监控。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963100" y="1292764"/>
              <a:ext cx="1005534" cy="3384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研究结论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62757" y="2525024"/>
            <a:ext cx="6839870" cy="20635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10158" y="2835506"/>
            <a:ext cx="5557569" cy="169860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计算机网络技术迅猛发展，建立了大量的多种多样的网络系统，导致各种网络之间如何互连的问题。一个办法是推行国际标准，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051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网络体系结构及通信协议的国际标准已越来越成熟。但是，要把大量已存在的非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051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体系的网络都改造成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051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体 应用拓扑图 应用拓扑图 系，都采用标准协议，存在着很多的困难，而且网络技术在不断发展，在进行标准化的同时随时产生多样化，因此考虑异构网络的互连通信大概永远不可避免。在这个基础上提出了协议转换器。</a:t>
            </a:r>
            <a:endParaRPr lang="zh-CN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57111" y="2465591"/>
            <a:ext cx="1417235" cy="1360008"/>
            <a:chOff x="8876147" y="3192042"/>
            <a:chExt cx="1889647" cy="1813344"/>
          </a:xfrm>
        </p:grpSpPr>
        <p:sp>
          <p:nvSpPr>
            <p:cNvPr id="12" name="任意多边形 11"/>
            <p:cNvSpPr/>
            <p:nvPr/>
          </p:nvSpPr>
          <p:spPr>
            <a:xfrm>
              <a:off x="10622170" y="4830722"/>
              <a:ext cx="136506" cy="174664"/>
            </a:xfrm>
            <a:custGeom>
              <a:avLst/>
              <a:gdLst>
                <a:gd name="connsiteX0" fmla="*/ 102393 w 102393"/>
                <a:gd name="connsiteY0" fmla="*/ 130968 h 130968"/>
                <a:gd name="connsiteX1" fmla="*/ 0 w 102393"/>
                <a:gd name="connsiteY1" fmla="*/ 130968 h 130968"/>
                <a:gd name="connsiteX2" fmla="*/ 0 w 102393"/>
                <a:gd name="connsiteY2" fmla="*/ 0 h 130968"/>
                <a:gd name="connsiteX3" fmla="*/ 102393 w 102393"/>
                <a:gd name="connsiteY3" fmla="*/ 130968 h 13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393" h="130968">
                  <a:moveTo>
                    <a:pt x="102393" y="130968"/>
                  </a:moveTo>
                  <a:lnTo>
                    <a:pt x="0" y="130968"/>
                  </a:lnTo>
                  <a:lnTo>
                    <a:pt x="0" y="0"/>
                  </a:lnTo>
                  <a:lnTo>
                    <a:pt x="102393" y="130968"/>
                  </a:lnTo>
                  <a:close/>
                </a:path>
              </a:pathLst>
            </a:custGeom>
            <a:solidFill>
              <a:srgbClr val="44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876147" y="3192042"/>
              <a:ext cx="152380" cy="95271"/>
            </a:xfrm>
            <a:custGeom>
              <a:avLst/>
              <a:gdLst>
                <a:gd name="connsiteX0" fmla="*/ 19050 w 114300"/>
                <a:gd name="connsiteY0" fmla="*/ 0 h 71437"/>
                <a:gd name="connsiteX1" fmla="*/ 0 w 114300"/>
                <a:gd name="connsiteY1" fmla="*/ 71437 h 71437"/>
                <a:gd name="connsiteX2" fmla="*/ 114300 w 114300"/>
                <a:gd name="connsiteY2" fmla="*/ 71437 h 71437"/>
                <a:gd name="connsiteX3" fmla="*/ 19050 w 114300"/>
                <a:gd name="connsiteY3" fmla="*/ 0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71437">
                  <a:moveTo>
                    <a:pt x="19050" y="0"/>
                  </a:moveTo>
                  <a:lnTo>
                    <a:pt x="0" y="71437"/>
                  </a:lnTo>
                  <a:lnTo>
                    <a:pt x="114300" y="7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44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8903430" y="3192042"/>
              <a:ext cx="1862364" cy="1812287"/>
            </a:xfrm>
            <a:custGeom>
              <a:avLst/>
              <a:gdLst>
                <a:gd name="connsiteX0" fmla="*/ 0 w 1319348"/>
                <a:gd name="connsiteY0" fmla="*/ 0 h 1293223"/>
                <a:gd name="connsiteX1" fmla="*/ 1319348 w 1319348"/>
                <a:gd name="connsiteY1" fmla="*/ 1293223 h 1293223"/>
                <a:gd name="connsiteX2" fmla="*/ 1319348 w 1319348"/>
                <a:gd name="connsiteY2" fmla="*/ 391886 h 1293223"/>
                <a:gd name="connsiteX3" fmla="*/ 927463 w 1319348"/>
                <a:gd name="connsiteY3" fmla="*/ 13063 h 1293223"/>
                <a:gd name="connsiteX4" fmla="*/ 0 w 1319348"/>
                <a:gd name="connsiteY4" fmla="*/ 0 h 1293223"/>
                <a:gd name="connsiteX0" fmla="*/ 0 w 1319348"/>
                <a:gd name="connsiteY0" fmla="*/ 5987 h 1299210"/>
                <a:gd name="connsiteX1" fmla="*/ 1319348 w 1319348"/>
                <a:gd name="connsiteY1" fmla="*/ 1299210 h 1299210"/>
                <a:gd name="connsiteX2" fmla="*/ 1319348 w 1319348"/>
                <a:gd name="connsiteY2" fmla="*/ 397873 h 1299210"/>
                <a:gd name="connsiteX3" fmla="*/ 908413 w 1319348"/>
                <a:gd name="connsiteY3" fmla="*/ 0 h 1299210"/>
                <a:gd name="connsiteX4" fmla="*/ 0 w 1319348"/>
                <a:gd name="connsiteY4" fmla="*/ 5987 h 1299210"/>
                <a:gd name="connsiteX0" fmla="*/ 0 w 1333635"/>
                <a:gd name="connsiteY0" fmla="*/ 1225 h 1299210"/>
                <a:gd name="connsiteX1" fmla="*/ 1333635 w 1333635"/>
                <a:gd name="connsiteY1" fmla="*/ 1299210 h 1299210"/>
                <a:gd name="connsiteX2" fmla="*/ 1333635 w 1333635"/>
                <a:gd name="connsiteY2" fmla="*/ 397873 h 1299210"/>
                <a:gd name="connsiteX3" fmla="*/ 922700 w 1333635"/>
                <a:gd name="connsiteY3" fmla="*/ 0 h 1299210"/>
                <a:gd name="connsiteX4" fmla="*/ 0 w 1333635"/>
                <a:gd name="connsiteY4" fmla="*/ 1225 h 129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635" h="1299210">
                  <a:moveTo>
                    <a:pt x="0" y="1225"/>
                  </a:moveTo>
                  <a:lnTo>
                    <a:pt x="1333635" y="1299210"/>
                  </a:lnTo>
                  <a:lnTo>
                    <a:pt x="1333635" y="397873"/>
                  </a:lnTo>
                  <a:lnTo>
                    <a:pt x="922700" y="0"/>
                  </a:lnTo>
                  <a:lnTo>
                    <a:pt x="0" y="12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44455"/>
                </a:solidFill>
              </a:endParaRPr>
            </a:p>
          </p:txBody>
        </p:sp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76188" y="177842"/>
            <a:ext cx="264687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协议转换器重要性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4931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/>
      <p:bldP spid="19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98832" y="1049644"/>
            <a:ext cx="7838852" cy="163891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1100" dirty="0" smtClean="0"/>
              <a:t>参考文献</a:t>
            </a:r>
          </a:p>
          <a:p>
            <a:r>
              <a:rPr lang="en-US" sz="1100" dirty="0" smtClean="0"/>
              <a:t>[1].</a:t>
            </a:r>
            <a:r>
              <a:rPr lang="zh-CN" altLang="en-US" sz="1100" dirty="0" smtClean="0"/>
              <a:t>刘禹辰 张仁杰 刘虎等</a:t>
            </a:r>
            <a:r>
              <a:rPr lang="en-US" sz="1100" dirty="0" smtClean="0"/>
              <a:t>.STM32</a:t>
            </a:r>
            <a:r>
              <a:rPr lang="zh-CN" altLang="en-US" sz="1100" dirty="0" smtClean="0"/>
              <a:t>与上位机</a:t>
            </a:r>
            <a:r>
              <a:rPr lang="en-US" sz="1100" dirty="0" err="1" smtClean="0"/>
              <a:t>Modbus</a:t>
            </a:r>
            <a:r>
              <a:rPr lang="zh-CN" altLang="en-US" sz="1100" dirty="0" smtClean="0"/>
              <a:t>协议的通信方法</a:t>
            </a:r>
            <a:r>
              <a:rPr lang="en-US" sz="1100" dirty="0" smtClean="0"/>
              <a:t>.</a:t>
            </a:r>
            <a:r>
              <a:rPr lang="zh-CN" altLang="en-US" sz="1100" dirty="0" smtClean="0"/>
              <a:t>上海理工大学</a:t>
            </a:r>
            <a:r>
              <a:rPr lang="en-US" sz="1100" dirty="0" smtClean="0"/>
              <a:t>.</a:t>
            </a:r>
            <a:r>
              <a:rPr lang="zh-CN" altLang="en-US" sz="1100" dirty="0" smtClean="0"/>
              <a:t>光电信息与计算机工程学院（电子科技）</a:t>
            </a:r>
            <a:r>
              <a:rPr lang="en-US" sz="1100" dirty="0" smtClean="0"/>
              <a:t>. 2015.9</a:t>
            </a:r>
            <a:endParaRPr lang="zh-CN" altLang="en-US" sz="1100" dirty="0" smtClean="0"/>
          </a:p>
          <a:p>
            <a:r>
              <a:rPr lang="en-US" sz="1100" dirty="0" smtClean="0"/>
              <a:t>[2].</a:t>
            </a:r>
            <a:r>
              <a:rPr lang="zh-CN" altLang="en-US" sz="1100" dirty="0" smtClean="0"/>
              <a:t>李金金</a:t>
            </a:r>
            <a:r>
              <a:rPr lang="en-US" sz="1100" dirty="0" smtClean="0"/>
              <a:t>. </a:t>
            </a:r>
            <a:r>
              <a:rPr lang="en-US" altLang="en-US" sz="1100" dirty="0" smtClean="0"/>
              <a:t>基于STM32的智能牵引机的通信系统的设计</a:t>
            </a:r>
            <a:r>
              <a:rPr lang="en-US" sz="1100" dirty="0" smtClean="0"/>
              <a:t>[J]. </a:t>
            </a:r>
            <a:r>
              <a:rPr lang="zh-CN" altLang="en-US" sz="1100" dirty="0" smtClean="0"/>
              <a:t>电脑知识与技术</a:t>
            </a:r>
            <a:r>
              <a:rPr lang="en-US" sz="1100" dirty="0" smtClean="0"/>
              <a:t>. 2018</a:t>
            </a:r>
            <a:endParaRPr lang="zh-CN" altLang="en-US" sz="1100" dirty="0" smtClean="0"/>
          </a:p>
          <a:p>
            <a:r>
              <a:rPr lang="en-US" sz="1100" dirty="0" smtClean="0"/>
              <a:t>[3].</a:t>
            </a:r>
            <a:r>
              <a:rPr lang="zh-CN" altLang="en-US" sz="1100" dirty="0" smtClean="0"/>
              <a:t>何雨霖</a:t>
            </a:r>
            <a:r>
              <a:rPr lang="en-US" sz="1100" dirty="0" smtClean="0"/>
              <a:t>. </a:t>
            </a:r>
            <a:r>
              <a:rPr lang="en-US" sz="1100" dirty="0" err="1" smtClean="0"/>
              <a:t>Modbus协议通信节点的FPGA实现</a:t>
            </a:r>
            <a:r>
              <a:rPr lang="en-US" sz="1100" dirty="0" smtClean="0"/>
              <a:t>[D]. </a:t>
            </a:r>
            <a:r>
              <a:rPr lang="zh-CN" altLang="en-US" sz="1100" dirty="0" smtClean="0"/>
              <a:t>何雨霖</a:t>
            </a:r>
            <a:r>
              <a:rPr lang="en-US" sz="1100" dirty="0" smtClean="0"/>
              <a:t>. </a:t>
            </a:r>
            <a:r>
              <a:rPr lang="zh-CN" altLang="en-US" sz="1100" dirty="0" smtClean="0"/>
              <a:t>哈尔滨理工大学</a:t>
            </a:r>
            <a:r>
              <a:rPr lang="en-US" sz="1100" dirty="0" smtClean="0"/>
              <a:t>. 2016</a:t>
            </a:r>
            <a:endParaRPr lang="zh-CN" altLang="en-US" sz="1100" dirty="0" smtClean="0"/>
          </a:p>
          <a:p>
            <a:r>
              <a:rPr lang="en-US" sz="1100" dirty="0" smtClean="0"/>
              <a:t>[4].</a:t>
            </a:r>
            <a:r>
              <a:rPr lang="zh-CN" altLang="en-US" sz="1100" dirty="0" smtClean="0"/>
              <a:t>孟丽华</a:t>
            </a:r>
            <a:r>
              <a:rPr lang="en-US" sz="1100" dirty="0" smtClean="0"/>
              <a:t>. 基于STM32F4的RS485通讯管理机的研究[D]. </a:t>
            </a:r>
            <a:r>
              <a:rPr lang="zh-CN" altLang="en-US" sz="1100" dirty="0" smtClean="0"/>
              <a:t>河北工业大学</a:t>
            </a:r>
            <a:r>
              <a:rPr lang="en-US" sz="1100" dirty="0" smtClean="0"/>
              <a:t>. 2012</a:t>
            </a:r>
            <a:endParaRPr lang="zh-CN" altLang="en-US" sz="1100" dirty="0" smtClean="0"/>
          </a:p>
          <a:p>
            <a:r>
              <a:rPr lang="en-US" sz="1100" dirty="0" smtClean="0"/>
              <a:t>[5].</a:t>
            </a:r>
            <a:r>
              <a:rPr lang="zh-CN" altLang="en-US" sz="1100" dirty="0" smtClean="0"/>
              <a:t>袁先圣</a:t>
            </a:r>
            <a:r>
              <a:rPr lang="en-US" sz="1100" dirty="0" smtClean="0"/>
              <a:t>. </a:t>
            </a:r>
            <a:r>
              <a:rPr lang="en-US" sz="1100" dirty="0" err="1" smtClean="0"/>
              <a:t>制造装备的嵌入式智能监控与维护单元的研制</a:t>
            </a:r>
            <a:r>
              <a:rPr lang="en-US" sz="1100" dirty="0" smtClean="0"/>
              <a:t>[D]. </a:t>
            </a:r>
            <a:r>
              <a:rPr lang="zh-CN" altLang="en-US" sz="1100" dirty="0" smtClean="0"/>
              <a:t>南京理工大学</a:t>
            </a:r>
            <a:r>
              <a:rPr lang="en-US" sz="1100" dirty="0" smtClean="0"/>
              <a:t>. 2014</a:t>
            </a:r>
            <a:endParaRPr lang="zh-CN" altLang="en-US" sz="1100" dirty="0" smtClean="0"/>
          </a:p>
          <a:p>
            <a:r>
              <a:rPr lang="en-US" sz="1100" dirty="0" smtClean="0"/>
              <a:t>[6].</a:t>
            </a:r>
            <a:r>
              <a:rPr lang="zh-CN" altLang="en-US" sz="1100" dirty="0" smtClean="0"/>
              <a:t>樊轩睿</a:t>
            </a:r>
            <a:r>
              <a:rPr lang="en-US" sz="1100" dirty="0" smtClean="0"/>
              <a:t>. </a:t>
            </a:r>
            <a:r>
              <a:rPr lang="en-US" sz="1100" dirty="0" err="1" smtClean="0"/>
              <a:t>工业照明系统中嵌入式智能网关的研究与应用</a:t>
            </a:r>
            <a:r>
              <a:rPr lang="en-US" sz="1100" dirty="0" smtClean="0"/>
              <a:t>[D]. </a:t>
            </a:r>
            <a:r>
              <a:rPr lang="zh-CN" altLang="en-US" sz="1100" dirty="0" smtClean="0"/>
              <a:t>大连理工大学</a:t>
            </a:r>
            <a:r>
              <a:rPr lang="en-US" sz="1100" dirty="0" smtClean="0"/>
              <a:t>. 2015</a:t>
            </a:r>
            <a:endParaRPr lang="zh-CN" altLang="en-US" sz="1100" dirty="0" smtClean="0"/>
          </a:p>
          <a:p>
            <a:r>
              <a:rPr lang="en-US" sz="1100" dirty="0" smtClean="0"/>
              <a:t>[7].</a:t>
            </a:r>
            <a:r>
              <a:rPr lang="zh-CN" altLang="en-US" sz="1100" dirty="0" smtClean="0"/>
              <a:t>张忠贺</a:t>
            </a:r>
            <a:r>
              <a:rPr lang="en-US" altLang="zh-CN" sz="1100" dirty="0" smtClean="0"/>
              <a:t>. </a:t>
            </a:r>
            <a:r>
              <a:rPr lang="en-US" sz="1100" dirty="0" err="1" smtClean="0"/>
              <a:t>Modbus</a:t>
            </a:r>
            <a:r>
              <a:rPr lang="en-US" sz="1100" dirty="0" smtClean="0"/>
              <a:t>/</a:t>
            </a:r>
            <a:r>
              <a:rPr lang="en-US" sz="1100" dirty="0" err="1" smtClean="0"/>
              <a:t>TCP协议在WIFI应用通讯下的实现</a:t>
            </a:r>
            <a:r>
              <a:rPr lang="en-US" sz="1100" dirty="0" smtClean="0"/>
              <a:t>[D]. </a:t>
            </a:r>
            <a:r>
              <a:rPr lang="en-US" sz="1100" dirty="0" err="1" smtClean="0"/>
              <a:t>内蒙古大学</a:t>
            </a:r>
            <a:r>
              <a:rPr lang="en-US" sz="1100" dirty="0" smtClean="0"/>
              <a:t>. 2015</a:t>
            </a:r>
            <a:endParaRPr lang="zh-CN" altLang="en-US" sz="1100" dirty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8" y="177842"/>
            <a:ext cx="233909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附录：参考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文献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954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42581" y="3501938"/>
            <a:ext cx="1395254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kumimoji="1" lang="zh-CN" altLang="en-US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答辩</a:t>
            </a:r>
            <a:r>
              <a:rPr kumimoji="1" lang="zh-CN" altLang="en-US" b="1" dirty="0" smtClean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人：张家禄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58991" y="1941827"/>
            <a:ext cx="5839485" cy="83099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5000" b="1" dirty="0" smtClean="0">
                <a:solidFill>
                  <a:srgbClr val="071F65"/>
                </a:solidFill>
                <a:latin typeface="+mj-ea"/>
                <a:ea typeface="+mj-ea"/>
              </a:rPr>
              <a:t>演示完毕 请多指点</a:t>
            </a:r>
            <a:endParaRPr lang="zh-CN" altLang="en-US" sz="5000" b="1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542581" y="2900164"/>
            <a:ext cx="5031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529001" y="1633327"/>
            <a:ext cx="3422909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内蒙古师范大学网络技术学院嵌入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Freeform 5"/>
          <p:cNvSpPr>
            <a:spLocks noEditPoints="1"/>
          </p:cNvSpPr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6"/>
          <p:cNvSpPr>
            <a:spLocks noEditPoints="1"/>
          </p:cNvSpPr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6752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0" grpId="0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3772" y="-324971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1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853596" y="2019303"/>
            <a:ext cx="198515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研究背景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838756" y="1774521"/>
            <a:ext cx="2026518" cy="1175807"/>
            <a:chOff x="5838756" y="1774521"/>
            <a:chExt cx="2026518" cy="1175807"/>
          </a:xfrm>
        </p:grpSpPr>
        <p:grpSp>
          <p:nvGrpSpPr>
            <p:cNvPr id="31" name="组合 30"/>
            <p:cNvGrpSpPr/>
            <p:nvPr/>
          </p:nvGrpSpPr>
          <p:grpSpPr>
            <a:xfrm>
              <a:off x="5838756" y="1774521"/>
              <a:ext cx="2026518" cy="892148"/>
              <a:chOff x="9140242" y="2649839"/>
              <a:chExt cx="2702023" cy="118953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9140243" y="2649839"/>
                <a:ext cx="1614117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1-1 </a:t>
                </a:r>
                <a:r>
                  <a:rPr kumimoji="1" lang="zh-CN" altLang="en-US" dirty="0" smtClean="0">
                    <a:solidFill>
                      <a:schemeClr val="bg1"/>
                    </a:solidFill>
                  </a:rPr>
                  <a:t>选题背景</a:t>
                </a:r>
                <a:endParaRPr lang="zh-CN" altLang="en-US" dirty="0">
                  <a:solidFill>
                    <a:schemeClr val="bg1"/>
                  </a:solidFill>
                  <a:sym typeface="微软雅黑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140242" y="3037021"/>
                <a:ext cx="2503249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1-2 J1939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协议的应用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140243" y="3429000"/>
                <a:ext cx="2702022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 smtClean="0">
                    <a:solidFill>
                      <a:schemeClr val="bg1"/>
                    </a:solidFill>
                  </a:rPr>
                  <a:t>1-3 </a:t>
                </a:r>
                <a:r>
                  <a:rPr kumimoji="1" lang="en-US" altLang="zh-CN" dirty="0" err="1" smtClean="0">
                    <a:solidFill>
                      <a:schemeClr val="bg1"/>
                    </a:solidFill>
                  </a:rPr>
                  <a:t>modbus</a:t>
                </a:r>
                <a:r>
                  <a:rPr kumimoji="1" lang="zh-CN" altLang="en-US" dirty="0" smtClean="0">
                    <a:solidFill>
                      <a:schemeClr val="bg1"/>
                    </a:solidFill>
                  </a:rPr>
                  <a:t>协议的应用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5852715" y="2642551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463137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7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3312778" y="2659146"/>
            <a:ext cx="1958931" cy="1871909"/>
            <a:chOff x="3065829" y="2668267"/>
            <a:chExt cx="1872107" cy="1761728"/>
          </a:xfrm>
        </p:grpSpPr>
        <p:sp>
          <p:nvSpPr>
            <p:cNvPr id="80" name="椭圆 79"/>
            <p:cNvSpPr/>
            <p:nvPr/>
          </p:nvSpPr>
          <p:spPr>
            <a:xfrm>
              <a:off x="3115072" y="2668267"/>
              <a:ext cx="1761728" cy="176172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4442509" y="276113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439209" y="276113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065829" y="349265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818429" y="349265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4442509" y="422417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439209" y="420131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3269293" y="2943616"/>
              <a:ext cx="1465545" cy="1202499"/>
              <a:chOff x="3269293" y="2943616"/>
              <a:chExt cx="1465545" cy="1202499"/>
            </a:xfrm>
          </p:grpSpPr>
          <p:sp>
            <p:nvSpPr>
              <p:cNvPr id="88" name="任意多边形 87"/>
              <p:cNvSpPr/>
              <p:nvPr/>
            </p:nvSpPr>
            <p:spPr>
              <a:xfrm>
                <a:off x="4008329" y="2956142"/>
                <a:ext cx="425885" cy="588724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>
                <a:off x="3995803" y="3544866"/>
                <a:ext cx="739035" cy="0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>
                <a:off x="3594970" y="2943616"/>
                <a:ext cx="413359" cy="588724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3269293" y="3557392"/>
                <a:ext cx="726510" cy="0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>
                <a:off x="3582444" y="3569918"/>
                <a:ext cx="425885" cy="576197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任意多边形 92"/>
              <p:cNvSpPr/>
              <p:nvPr/>
            </p:nvSpPr>
            <p:spPr>
              <a:xfrm>
                <a:off x="4020855" y="3569918"/>
                <a:ext cx="388307" cy="576197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827476" y="948917"/>
            <a:ext cx="7494437" cy="1487279"/>
            <a:chOff x="2954339" y="1279908"/>
            <a:chExt cx="7162269" cy="1399740"/>
          </a:xfrm>
        </p:grpSpPr>
        <p:sp>
          <p:nvSpPr>
            <p:cNvPr id="95" name="矩形 94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984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200" dirty="0" smtClean="0"/>
                <a:t>目前，</a:t>
              </a:r>
              <a:r>
                <a:rPr lang="en-US" sz="1200" dirty="0" smtClean="0"/>
                <a:t>J1939</a:t>
              </a:r>
              <a:r>
                <a:rPr lang="zh-CN" altLang="en-US" sz="1200" dirty="0" smtClean="0"/>
                <a:t>是在商用车辆、舰船、轨道机车、农业机械和大型发动机中应用最广泛的应用层协议。而</a:t>
              </a:r>
              <a:r>
                <a:rPr lang="en-US" sz="1200" dirty="0" err="1" smtClean="0"/>
                <a:t>Modbus</a:t>
              </a:r>
              <a:r>
                <a:rPr lang="zh-CN" altLang="en-US" sz="1200" dirty="0" smtClean="0"/>
                <a:t>协议是应用于电子控制器上的一种通用语言。通过此协议，控制器相互之间、控制器经由网络和其它设备之间可以通信。他是一种通用工业标准。</a:t>
              </a:r>
              <a:r>
                <a:rPr lang="en-US" sz="1200" dirty="0" smtClean="0"/>
                <a:t>J1939</a:t>
              </a:r>
              <a:r>
                <a:rPr lang="zh-CN" altLang="en-US" sz="1200" dirty="0" smtClean="0"/>
                <a:t>协议的作用在于从</a:t>
              </a:r>
              <a:r>
                <a:rPr lang="en-US" sz="1200" dirty="0" smtClean="0"/>
                <a:t>CAN-J1939</a:t>
              </a:r>
              <a:r>
                <a:rPr lang="zh-CN" altLang="en-US" sz="1200" dirty="0" smtClean="0"/>
                <a:t>设备检索出电压电流等车辆内数据，通过</a:t>
              </a:r>
              <a:r>
                <a:rPr lang="en-US" sz="1200" dirty="0" err="1" smtClean="0"/>
                <a:t>modbus</a:t>
              </a:r>
              <a:r>
                <a:rPr lang="zh-CN" altLang="en-US" sz="1200" dirty="0" smtClean="0"/>
                <a:t>协议显示出车辆电压电流信息，</a:t>
              </a:r>
            </a:p>
            <a:p>
              <a:r>
                <a:rPr lang="zh-CN" altLang="en-US" sz="1200" dirty="0" smtClean="0"/>
                <a:t>从而实现不同协议间的转换而进行的信息处理工作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2963100" y="1279908"/>
              <a:ext cx="911819" cy="3041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选题背景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796261" y="3097775"/>
            <a:ext cx="979519" cy="994650"/>
            <a:chOff x="3254772" y="2872916"/>
            <a:chExt cx="936104" cy="936104"/>
          </a:xfrm>
          <a:solidFill>
            <a:srgbClr val="444455"/>
          </a:solidFill>
        </p:grpSpPr>
        <p:sp>
          <p:nvSpPr>
            <p:cNvPr id="98" name="椭圆 97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469764" y="3187079"/>
              <a:ext cx="544150" cy="3041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15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协议</a:t>
              </a:r>
              <a:endPara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5576304" y="3085600"/>
            <a:ext cx="2078054" cy="1452071"/>
            <a:chOff x="789157" y="3505487"/>
            <a:chExt cx="1985951" cy="1366602"/>
          </a:xfrm>
        </p:grpSpPr>
        <p:sp>
          <p:nvSpPr>
            <p:cNvPr id="101" name="TextBox 100"/>
            <p:cNvSpPr txBox="1"/>
            <p:nvPr/>
          </p:nvSpPr>
          <p:spPr>
            <a:xfrm>
              <a:off x="789157" y="3505487"/>
              <a:ext cx="1267233" cy="304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Modbus</a:t>
              </a:r>
              <a:r>
                <a:rPr lang="zh-CN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协议</a:t>
              </a:r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812496" y="3800585"/>
              <a:ext cx="1962612" cy="10715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3"/>
                </a:lnSpc>
              </a:pPr>
              <a:r>
                <a:rPr lang="zh-CN" altLang="en-US" sz="1200" dirty="0" smtClean="0"/>
                <a:t>控制器相互之间、控制器经由网络</a:t>
              </a:r>
              <a:r>
                <a:rPr lang="en-US" altLang="zh-CN" sz="1200" dirty="0" smtClean="0"/>
                <a:t>(</a:t>
              </a:r>
              <a:r>
                <a:rPr lang="zh-CN" altLang="en-US" sz="1200" dirty="0" smtClean="0"/>
                <a:t>例如以太网</a:t>
              </a:r>
              <a:r>
                <a:rPr lang="en-US" altLang="zh-CN" sz="1200" dirty="0" smtClean="0"/>
                <a:t>)</a:t>
              </a:r>
              <a:r>
                <a:rPr lang="zh-CN" altLang="en-US" sz="1200" dirty="0" smtClean="0"/>
                <a:t>和其它设备之间可以通信。它已经成为一种通用工业标准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1037541" y="3095681"/>
            <a:ext cx="2053633" cy="1711295"/>
            <a:chOff x="891718" y="3514973"/>
            <a:chExt cx="1962612" cy="1610566"/>
          </a:xfrm>
        </p:grpSpPr>
        <p:sp>
          <p:nvSpPr>
            <p:cNvPr id="104" name="TextBox 103"/>
            <p:cNvSpPr txBox="1"/>
            <p:nvPr/>
          </p:nvSpPr>
          <p:spPr>
            <a:xfrm>
              <a:off x="891718" y="3514973"/>
              <a:ext cx="939394" cy="304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J939</a:t>
              </a:r>
              <a:r>
                <a:rPr lang="zh-CN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协议</a:t>
              </a:r>
              <a:endPara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891718" y="3800584"/>
              <a:ext cx="1962612" cy="13249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103"/>
                </a:lnSpc>
              </a:pPr>
              <a:r>
                <a:rPr lang="zh-CN" altLang="en-US" sz="1200" dirty="0" smtClean="0"/>
                <a:t>描述了重型车辆现场总线的一种网络应用，包括</a:t>
              </a:r>
              <a:r>
                <a:rPr lang="en-US" altLang="zh-CN" sz="1200" dirty="0" smtClean="0"/>
                <a:t>CAN</a:t>
              </a:r>
              <a:r>
                <a:rPr lang="zh-CN" altLang="en-US" sz="1200" dirty="0" smtClean="0"/>
                <a:t>网络物理层定义、数据链路层定义、应用层定义、网络层定义、故障诊断和网络管理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</a:endParaRPr>
            </a:p>
          </p:txBody>
        </p:sp>
      </p:grp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</a:rPr>
              <a:t>选题背景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503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研究意义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17" name="箭头3"/>
          <p:cNvSpPr>
            <a:spLocks/>
          </p:cNvSpPr>
          <p:nvPr/>
        </p:nvSpPr>
        <p:spPr bwMode="gray">
          <a:xfrm flipV="1">
            <a:off x="1531850" y="2889667"/>
            <a:ext cx="819764" cy="114053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8" name="箭头2"/>
          <p:cNvSpPr>
            <a:spLocks/>
          </p:cNvSpPr>
          <p:nvPr/>
        </p:nvSpPr>
        <p:spPr bwMode="gray">
          <a:xfrm rot="16200000">
            <a:off x="1747861" y="2415012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9" name="箭头1"/>
          <p:cNvSpPr>
            <a:spLocks/>
          </p:cNvSpPr>
          <p:nvPr/>
        </p:nvSpPr>
        <p:spPr bwMode="gray">
          <a:xfrm>
            <a:off x="1526579" y="1643759"/>
            <a:ext cx="819764" cy="132119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20" name="文本1"/>
          <p:cNvSpPr>
            <a:spLocks noChangeArrowheads="1"/>
          </p:cNvSpPr>
          <p:nvPr/>
        </p:nvSpPr>
        <p:spPr bwMode="gray">
          <a:xfrm>
            <a:off x="3378267" y="1352205"/>
            <a:ext cx="4434093" cy="896993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本身应用于大型车辆的信息，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的通讯速率。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标题1"/>
          <p:cNvSpPr>
            <a:spLocks noChangeArrowheads="1"/>
          </p:cNvSpPr>
          <p:nvPr/>
        </p:nvSpPr>
        <p:spPr bwMode="gray">
          <a:xfrm>
            <a:off x="2446313" y="1347614"/>
            <a:ext cx="931954" cy="901585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J2939</a:t>
            </a:r>
            <a:r>
              <a:rPr lang="zh-CN" altLang="en-US" sz="1400" b="1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2"/>
          <p:cNvSpPr>
            <a:spLocks noChangeArrowheads="1"/>
          </p:cNvSpPr>
          <p:nvPr/>
        </p:nvSpPr>
        <p:spPr bwMode="gray">
          <a:xfrm>
            <a:off x="3378267" y="2442238"/>
            <a:ext cx="4434093" cy="894027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协议转换指为实现不同协议间的转换而进行的信息处理工作，使范围更加广泛，实时了解到车辆内部的变量。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标题2"/>
          <p:cNvSpPr>
            <a:spLocks noChangeArrowheads="1"/>
          </p:cNvSpPr>
          <p:nvPr/>
        </p:nvSpPr>
        <p:spPr bwMode="gray">
          <a:xfrm>
            <a:off x="2446313" y="2442238"/>
            <a:ext cx="931955" cy="894027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协议转换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3"/>
          <p:cNvSpPr>
            <a:spLocks noChangeArrowheads="1"/>
          </p:cNvSpPr>
          <p:nvPr/>
        </p:nvSpPr>
        <p:spPr bwMode="ltGray">
          <a:xfrm>
            <a:off x="3378267" y="3523042"/>
            <a:ext cx="4434093" cy="886051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工业上标准的协议，适用于控制多设备。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标题3"/>
          <p:cNvSpPr>
            <a:spLocks noChangeArrowheads="1"/>
          </p:cNvSpPr>
          <p:nvPr/>
        </p:nvSpPr>
        <p:spPr bwMode="gray">
          <a:xfrm>
            <a:off x="2446313" y="3523042"/>
            <a:ext cx="931954" cy="886051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 err="1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Modbus</a:t>
            </a:r>
            <a:r>
              <a:rPr lang="zh-CN" altLang="en-US" sz="1400" b="1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1111928" y="2442238"/>
            <a:ext cx="892911" cy="89402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lIns="62118" tIns="31058" rIns="62118" bIns="31058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900" b="1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研究意义</a:t>
            </a:r>
            <a:endParaRPr lang="zh-CN" altLang="en-US" sz="1900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9403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Part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2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290848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关键技术难点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269687" y="2019304"/>
            <a:ext cx="1210588" cy="615437"/>
            <a:chOff x="9140243" y="2976214"/>
            <a:chExt cx="1614117" cy="820581"/>
          </a:xfrm>
        </p:grpSpPr>
        <p:sp>
          <p:nvSpPr>
            <p:cNvPr id="32" name="矩形 31"/>
            <p:cNvSpPr/>
            <p:nvPr/>
          </p:nvSpPr>
          <p:spPr>
            <a:xfrm>
              <a:off x="9140243" y="2976214"/>
              <a:ext cx="1614117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 smtClean="0">
                  <a:solidFill>
                    <a:schemeClr val="bg1"/>
                  </a:solidFill>
                </a:rPr>
                <a:t>2-1 </a:t>
              </a:r>
              <a:r>
                <a:rPr kumimoji="1" lang="zh-CN" altLang="en-US" dirty="0" smtClean="0">
                  <a:solidFill>
                    <a:schemeClr val="bg1"/>
                  </a:solidFill>
                </a:rPr>
                <a:t>关键技术</a:t>
              </a:r>
              <a:endParaRPr lang="zh-CN" altLang="en-US" dirty="0">
                <a:solidFill>
                  <a:schemeClr val="bg1"/>
                </a:solidFill>
                <a:sym typeface="微软雅黑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9140243" y="3386427"/>
              <a:ext cx="1614117" cy="4103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2-2 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实践难点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03288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0926619">
            <a:off x="1462976" y="2273983"/>
            <a:ext cx="6182916" cy="293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447698" y="1100978"/>
            <a:ext cx="1230086" cy="1091735"/>
            <a:chOff x="411429" y="2379138"/>
            <a:chExt cx="1640114" cy="1455646"/>
          </a:xfrm>
        </p:grpSpPr>
        <p:sp>
          <p:nvSpPr>
            <p:cNvPr id="10" name="下箭头 9"/>
            <p:cNvSpPr/>
            <p:nvPr/>
          </p:nvSpPr>
          <p:spPr>
            <a:xfrm>
              <a:off x="411429" y="2379138"/>
              <a:ext cx="1640114" cy="1455646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4"/>
            <p:cNvSpPr txBox="1"/>
            <p:nvPr/>
          </p:nvSpPr>
          <p:spPr>
            <a:xfrm>
              <a:off x="923814" y="2392494"/>
              <a:ext cx="553997" cy="125476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endPara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32942" y="2818804"/>
            <a:ext cx="1230086" cy="1091736"/>
            <a:chOff x="7058421" y="4371789"/>
            <a:chExt cx="1640114" cy="1455648"/>
          </a:xfrm>
        </p:grpSpPr>
        <p:sp>
          <p:nvSpPr>
            <p:cNvPr id="13" name="下箭头 12"/>
            <p:cNvSpPr/>
            <p:nvPr/>
          </p:nvSpPr>
          <p:spPr>
            <a:xfrm flipV="1">
              <a:off x="7058421" y="4371789"/>
              <a:ext cx="1640114" cy="1455648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zh-CN" altLang="en-US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22"/>
            <p:cNvSpPr txBox="1"/>
            <p:nvPr/>
          </p:nvSpPr>
          <p:spPr>
            <a:xfrm>
              <a:off x="7781174" y="4371789"/>
              <a:ext cx="553997" cy="125476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endPara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等腰三角形 14"/>
          <p:cNvSpPr/>
          <p:nvPr/>
        </p:nvSpPr>
        <p:spPr>
          <a:xfrm>
            <a:off x="4241554" y="2557134"/>
            <a:ext cx="653144" cy="56305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关键技术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55554" y="3264054"/>
            <a:ext cx="457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CAN</a:t>
            </a:r>
            <a:r>
              <a:rPr lang="zh-CN" altLang="en-US" dirty="0" smtClean="0"/>
              <a:t>总线协议和</a:t>
            </a:r>
            <a:r>
              <a:rPr lang="en-US" altLang="zh-CN" dirty="0" err="1" smtClean="0"/>
              <a:t>Modbus</a:t>
            </a:r>
            <a:r>
              <a:rPr lang="zh-CN" altLang="en-US" dirty="0" smtClean="0"/>
              <a:t>协议的结合，通过引用 </a:t>
            </a:r>
            <a:r>
              <a:rPr lang="en-US" altLang="zh-CN" dirty="0" err="1" smtClean="0"/>
              <a:t>Modbus</a:t>
            </a:r>
            <a:r>
              <a:rPr lang="en-US" altLang="zh-CN" dirty="0" smtClean="0"/>
              <a:t> </a:t>
            </a:r>
            <a:r>
              <a:rPr lang="zh-CN" altLang="en-US" dirty="0" smtClean="0"/>
              <a:t>协议代替原自定义串口协议，将通信任务按读、写进行归纳分类，再用 </a:t>
            </a:r>
            <a:r>
              <a:rPr lang="en-US" altLang="zh-CN" dirty="0" err="1" smtClean="0"/>
              <a:t>Modbus</a:t>
            </a:r>
            <a:r>
              <a:rPr lang="en-US" altLang="zh-CN" dirty="0" smtClean="0"/>
              <a:t> </a:t>
            </a:r>
            <a:r>
              <a:rPr lang="zh-CN" altLang="en-US" dirty="0" smtClean="0"/>
              <a:t>协议定义的标准功能码简化通信流程，提高效率，同时也使系统具备开放性，能方便的结成网络。</a:t>
            </a:r>
            <a:r>
              <a:rPr lang="en-US" altLang="zh-CN" dirty="0" err="1" smtClean="0"/>
              <a:t>Modbus</a:t>
            </a:r>
            <a:r>
              <a:rPr lang="zh-CN" altLang="en-US" dirty="0" smtClean="0"/>
              <a:t>协议是主从协议，而</a:t>
            </a:r>
            <a:r>
              <a:rPr lang="en-US" altLang="zh-CN" dirty="0" smtClean="0"/>
              <a:t>CAN</a:t>
            </a:r>
            <a:r>
              <a:rPr lang="zh-CN" altLang="en-US" dirty="0" smtClean="0"/>
              <a:t>总线协议是多主对等协议，这也就决定了所设计的协议转换器在</a:t>
            </a:r>
            <a:r>
              <a:rPr lang="en-US" altLang="zh-CN" dirty="0" err="1" smtClean="0"/>
              <a:t>Modbus</a:t>
            </a:r>
            <a:r>
              <a:rPr lang="zh-CN" altLang="en-US" dirty="0" smtClean="0"/>
              <a:t>网络中作为从站，而在</a:t>
            </a:r>
            <a:r>
              <a:rPr lang="en-US" altLang="zh-CN" dirty="0" smtClean="0"/>
              <a:t>CAN</a:t>
            </a:r>
            <a:r>
              <a:rPr lang="zh-CN" altLang="en-US" dirty="0" smtClean="0"/>
              <a:t>网络中作为发送优先级最高的节点。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475985" y="936443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通过多协议转换器可以将不同接口设备组网</a:t>
            </a:r>
            <a:r>
              <a:rPr lang="en-US" altLang="zh-CN" dirty="0" smtClean="0"/>
              <a:t>,</a:t>
            </a:r>
            <a:r>
              <a:rPr lang="zh-CN" altLang="en-US" dirty="0" smtClean="0"/>
              <a:t>实现设备间的互操作。基于多种通信口和各种协议，形成种类繁多的协议转换器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90373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8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978345" y="1190801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731645" y="2517561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78345" y="3733008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198540" y="1842145"/>
            <a:ext cx="666390" cy="3956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364018" y="2894210"/>
            <a:ext cx="119742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71514" y="3542657"/>
            <a:ext cx="720442" cy="38036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009417" y="1081737"/>
            <a:ext cx="4566499" cy="838439"/>
            <a:chOff x="4012556" y="1375083"/>
            <a:chExt cx="5516462" cy="1117921"/>
          </a:xfrm>
        </p:grpSpPr>
        <p:sp>
          <p:nvSpPr>
            <p:cNvPr id="12" name="矩形 11"/>
            <p:cNvSpPr/>
            <p:nvPr/>
          </p:nvSpPr>
          <p:spPr>
            <a:xfrm>
              <a:off x="4012556" y="1729717"/>
              <a:ext cx="5516462" cy="763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地址码表明设置的从站的地址，每个从站都必须有唯一的地址码只有地址码符合才能接收，否则丢弃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文本框 42"/>
            <p:cNvSpPr txBox="1"/>
            <p:nvPr/>
          </p:nvSpPr>
          <p:spPr>
            <a:xfrm>
              <a:off x="4012556" y="1375083"/>
              <a:ext cx="2374014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地址码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55150" y="2399998"/>
            <a:ext cx="4566499" cy="1078501"/>
            <a:chOff x="4873534" y="3109566"/>
            <a:chExt cx="5516462" cy="1438001"/>
          </a:xfrm>
        </p:grpSpPr>
        <p:sp>
          <p:nvSpPr>
            <p:cNvPr id="14" name="矩形 13"/>
            <p:cNvSpPr/>
            <p:nvPr/>
          </p:nvSpPr>
          <p:spPr>
            <a:xfrm>
              <a:off x="4873534" y="3464194"/>
              <a:ext cx="5516462" cy="1083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当报文由主站向从站发送时。从站执行的操作根据功能码来判断。主站在收到从站的响应报文时，若主站接收到的功能码与从站之前接收的功能码相同，表明从站已经响应主站请求并进行操作。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文本框 44"/>
            <p:cNvSpPr txBox="1"/>
            <p:nvPr/>
          </p:nvSpPr>
          <p:spPr>
            <a:xfrm>
              <a:off x="4873534" y="3109566"/>
              <a:ext cx="237401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功能码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009417" y="3631139"/>
            <a:ext cx="4566499" cy="1078505"/>
            <a:chOff x="4012556" y="5002204"/>
            <a:chExt cx="5516462" cy="1438009"/>
          </a:xfrm>
        </p:grpSpPr>
        <p:sp>
          <p:nvSpPr>
            <p:cNvPr id="16" name="矩形 15"/>
            <p:cNvSpPr/>
            <p:nvPr/>
          </p:nvSpPr>
          <p:spPr>
            <a:xfrm>
              <a:off x="4012556" y="5356838"/>
              <a:ext cx="5516462" cy="1083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数据区的内容根据功能码的不一样而不同。数据区可能包含起始地址，寄存器地址，寄存器值和寄存器数量，主站回复响应含字节数和寄存器值。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文本框 46"/>
            <p:cNvSpPr txBox="1"/>
            <p:nvPr/>
          </p:nvSpPr>
          <p:spPr>
            <a:xfrm>
              <a:off x="4012556" y="5002204"/>
              <a:ext cx="2374014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数据区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48604"/>
          <a:stretch/>
        </p:blipFill>
        <p:spPr>
          <a:xfrm>
            <a:off x="0" y="1618550"/>
            <a:ext cx="1217495" cy="2368933"/>
          </a:xfrm>
          <a:prstGeom prst="rect">
            <a:avLst/>
          </a:prstGeom>
        </p:spPr>
      </p:pic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实践难点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3" name="等腰三角形 2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8504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2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96060" y="-364219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Part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3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2446824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转换的应用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887584" y="2019302"/>
            <a:ext cx="1210594" cy="623249"/>
            <a:chOff x="8882055" y="2976213"/>
            <a:chExt cx="1614123" cy="830998"/>
          </a:xfrm>
        </p:grpSpPr>
        <p:sp>
          <p:nvSpPr>
            <p:cNvPr id="32" name="矩形 31"/>
            <p:cNvSpPr/>
            <p:nvPr/>
          </p:nvSpPr>
          <p:spPr>
            <a:xfrm>
              <a:off x="8882061" y="2976213"/>
              <a:ext cx="1614117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 smtClean="0">
                  <a:solidFill>
                    <a:schemeClr val="bg1"/>
                  </a:solidFill>
                </a:rPr>
                <a:t>3-1 </a:t>
              </a:r>
              <a:r>
                <a:rPr kumimoji="1" lang="zh-CN" altLang="en-US" dirty="0" smtClean="0">
                  <a:solidFill>
                    <a:schemeClr val="bg1"/>
                  </a:solidFill>
                </a:rPr>
                <a:t>问题评估</a:t>
              </a:r>
              <a:endParaRPr lang="zh-CN" altLang="en-US" dirty="0">
                <a:solidFill>
                  <a:schemeClr val="bg1"/>
                </a:solidFill>
                <a:sym typeface="微软雅黑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882055" y="3396842"/>
              <a:ext cx="1547857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3-2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问题解决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98780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7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7"/>
          <p:cNvSpPr txBox="1"/>
          <p:nvPr/>
        </p:nvSpPr>
        <p:spPr>
          <a:xfrm>
            <a:off x="1210656" y="1369259"/>
            <a:ext cx="6672278" cy="7660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indent="540000">
              <a:lnSpc>
                <a:spcPct val="130000"/>
              </a:lnSpc>
            </a:pPr>
            <a:r>
              <a:rPr lang="zh-CN" altLang="en-US" sz="1200" dirty="0" smtClean="0"/>
              <a:t>网关</a:t>
            </a:r>
            <a:r>
              <a:rPr lang="en-US" altLang="zh-CN" sz="1200" dirty="0" smtClean="0"/>
              <a:t>(Gateway)</a:t>
            </a:r>
            <a:r>
              <a:rPr lang="zh-CN" altLang="en-US" sz="1200" dirty="0" smtClean="0"/>
              <a:t>又称网间连接器、协议转换器。网关在传输层上以实现网络互连，是最复杂的网络互连设备，仅用于两个高层协议不同的网络互连。网关的结构也和路由器类似，不同的是互连层。网关既可以用于广域网互连，也可以用于局域网互连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94812" y="1055293"/>
            <a:ext cx="1447306" cy="318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协议转换器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5"/>
          <p:cNvSpPr txBox="1"/>
          <p:nvPr/>
        </p:nvSpPr>
        <p:spPr>
          <a:xfrm>
            <a:off x="1210656" y="2626631"/>
            <a:ext cx="6672278" cy="52597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indent="540000">
              <a:lnSpc>
                <a:spcPct val="130000"/>
              </a:lnSpc>
            </a:pPr>
            <a:r>
              <a:rPr lang="zh-CN" altLang="en-US" sz="1200" dirty="0" smtClean="0"/>
              <a:t>中继做用。由于信号在线路上传输，距离远后，信号会衰减。所以需要一个网络协议转换器将信号放大、中继。使之传输的更远的目标机上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94812" y="2308156"/>
            <a:ext cx="1447306" cy="318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中继器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24"/>
          <p:cNvSpPr txBox="1"/>
          <p:nvPr/>
        </p:nvSpPr>
        <p:spPr>
          <a:xfrm>
            <a:off x="1210656" y="3891539"/>
            <a:ext cx="6672278" cy="52597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indent="540000">
              <a:lnSpc>
                <a:spcPct val="130000"/>
              </a:lnSpc>
            </a:pPr>
            <a:r>
              <a:rPr lang="zh-CN" altLang="en-US" sz="1200" dirty="0" smtClean="0"/>
              <a:t>跨网关： 网络数据通过层层网关，受制于网关节点速度，网络速度大大降低。 跨网关技术基于底层网络协议，突破网关瓶颈，实现客户点对点交流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94812" y="3570037"/>
            <a:ext cx="1447306" cy="318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跨网关</a:t>
            </a:r>
            <a:endParaRPr lang="zh-CN" altLang="en-US" sz="1200" dirty="0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76188" y="177842"/>
            <a:ext cx="80021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对策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9265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A000120140627A33KPBG</Template>
  <TotalTime>7993</TotalTime>
  <Words>1018</Words>
  <Application>Microsoft Office PowerPoint</Application>
  <PresentationFormat>全屏显示(16:9)</PresentationFormat>
  <Paragraphs>86</Paragraphs>
  <Slides>13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Company>第一PPT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蓝色实用开题报告</dc:title>
  <dc:creator>第一PPT</dc:creator>
  <cp:keywords>www.1ppt.com</cp:keywords>
  <dc:description>www.1ppt.com</dc:description>
  <cp:lastModifiedBy>lenovo</cp:lastModifiedBy>
  <cp:revision>504</cp:revision>
  <dcterms:created xsi:type="dcterms:W3CDTF">2014-06-03T07:56:23Z</dcterms:created>
  <dcterms:modified xsi:type="dcterms:W3CDTF">2018-10-17T08:39:14Z</dcterms:modified>
</cp:coreProperties>
</file>