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0" r:id="rId4"/>
    <p:sldId id="267" r:id="rId5"/>
    <p:sldId id="262" r:id="rId6"/>
    <p:sldId id="302" r:id="rId7"/>
    <p:sldId id="303" r:id="rId8"/>
    <p:sldId id="263" r:id="rId9"/>
    <p:sldId id="324" r:id="rId10"/>
    <p:sldId id="325" r:id="rId11"/>
    <p:sldId id="326" r:id="rId12"/>
    <p:sldId id="327" r:id="rId13"/>
    <p:sldId id="328" r:id="rId14"/>
    <p:sldId id="264" r:id="rId15"/>
    <p:sldId id="279" r:id="rId16"/>
    <p:sldId id="281" r:id="rId17"/>
    <p:sldId id="285" r:id="rId18"/>
    <p:sldId id="329" r:id="rId19"/>
    <p:sldId id="330" r:id="rId20"/>
    <p:sldId id="331" r:id="rId21"/>
    <p:sldId id="334" r:id="rId22"/>
    <p:sldId id="340" r:id="rId23"/>
    <p:sldId id="26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88" autoAdjust="0"/>
    <p:restoredTop sz="94660"/>
  </p:normalViewPr>
  <p:slideViewPr>
    <p:cSldViewPr snapToGrid="0">
      <p:cViewPr varScale="1">
        <p:scale>
          <a:sx n="77" d="100"/>
          <a:sy n="77" d="100"/>
        </p:scale>
        <p:origin x="103" y="391"/>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2022/4/26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281D302F-5E2D-4FF9-A986-02603DCE6FDA}" type="datetimeFigureOut">
              <a:rPr lang="zh-CN" altLang="en-US" smtClean="0"/>
              <a:t>2022/4/26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fld id="{891052AF-EE5F-4AB0-953E-1A821F765172}" type="datetimeFigureOut">
              <a:rPr lang="zh-CN" altLang="en-US"/>
              <a:t>2022/4/26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3CB13B5-D8A8-4294-B4F9-D42E363F7D89}" type="slidenum">
              <a:rPr lang="zh-CN" altLang="en-US"/>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2022/4/26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20877" y="2797232"/>
            <a:ext cx="8280399" cy="768350"/>
          </a:xfrm>
          <a:prstGeom prst="rect">
            <a:avLst/>
          </a:prstGeom>
          <a:noFill/>
        </p:spPr>
        <p:txBody>
          <a:bodyPr wrap="square" rtlCol="0">
            <a:spAutoFit/>
          </a:bodyPr>
          <a:lstStyle/>
          <a:p>
            <a:pPr algn="ctr"/>
            <a:r>
              <a:rPr lang="zh-CN" altLang="en-US" sz="4400" b="1" dirty="0">
                <a:solidFill>
                  <a:schemeClr val="bg1"/>
                </a:solidFill>
              </a:rPr>
              <a:t>地府管理系统</a:t>
            </a:r>
          </a:p>
        </p:txBody>
      </p:sp>
      <p:sp>
        <p:nvSpPr>
          <p:cNvPr id="12" name="文本框 11"/>
          <p:cNvSpPr txBox="1"/>
          <p:nvPr/>
        </p:nvSpPr>
        <p:spPr>
          <a:xfrm>
            <a:off x="3216275" y="4495043"/>
            <a:ext cx="3060699" cy="368300"/>
          </a:xfrm>
          <a:prstGeom prst="rect">
            <a:avLst/>
          </a:prstGeom>
          <a:noFill/>
        </p:spPr>
        <p:txBody>
          <a:bodyPr wrap="square" rtlCol="0">
            <a:spAutoFit/>
          </a:bodyPr>
          <a:lstStyle/>
          <a:p>
            <a:r>
              <a:rPr lang="zh-CN" altLang="en-US" b="1">
                <a:solidFill>
                  <a:srgbClr val="453D3A"/>
                </a:solidFill>
              </a:rPr>
              <a:t>汇报人：苟小慧</a:t>
            </a:r>
          </a:p>
        </p:txBody>
      </p:sp>
      <p:sp>
        <p:nvSpPr>
          <p:cNvPr id="13" name="文本框 12"/>
          <p:cNvSpPr txBox="1"/>
          <p:nvPr/>
        </p:nvSpPr>
        <p:spPr>
          <a:xfrm>
            <a:off x="6504664" y="4495043"/>
            <a:ext cx="1733095" cy="368300"/>
          </a:xfrm>
          <a:prstGeom prst="rect">
            <a:avLst/>
          </a:prstGeom>
          <a:noFill/>
        </p:spPr>
        <p:txBody>
          <a:bodyPr wrap="square" rtlCol="0">
            <a:spAutoFit/>
          </a:bodyPr>
          <a:lstStyle/>
          <a:p>
            <a:r>
              <a:rPr lang="zh-CN" altLang="en-US" b="1">
                <a:solidFill>
                  <a:srgbClr val="453D3A"/>
                </a:solidFill>
              </a:rPr>
              <a:t>导师：熊垚睿</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40274" y="3717870"/>
            <a:ext cx="8280400" cy="400110"/>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Review about </a:t>
            </a:r>
            <a:r>
              <a:rPr lang="en-US" altLang="zh-CN" sz="2000" b="1" dirty="0">
                <a:solidFill>
                  <a:schemeClr val="bg1"/>
                </a:solidFill>
                <a:latin typeface="Times New Roman" panose="02020603050405020304" pitchFamily="18" charset="0"/>
                <a:cs typeface="Times New Roman" panose="02020603050405020304" pitchFamily="18" charset="0"/>
              </a:rPr>
              <a:t>b</a:t>
            </a:r>
            <a:r>
              <a:rPr lang="en-US" altLang="zh-CN" sz="2000" dirty="0">
                <a:solidFill>
                  <a:schemeClr val="bg1"/>
                </a:solidFill>
                <a:latin typeface="Times New Roman" panose="02020603050405020304" pitchFamily="18" charset="0"/>
                <a:cs typeface="Times New Roman" panose="02020603050405020304" pitchFamily="18" charset="0"/>
              </a:rPr>
              <a:t>asic theory and experimental methods of a </a:t>
            </a:r>
            <a:r>
              <a:rPr lang="en-US" altLang="zh-CN" sz="2000" dirty="0" err="1">
                <a:solidFill>
                  <a:schemeClr val="bg1"/>
                </a:solidFill>
                <a:latin typeface="Times New Roman" panose="02020603050405020304" pitchFamily="18" charset="0"/>
                <a:cs typeface="Times New Roman" panose="02020603050405020304" pitchFamily="18" charset="0"/>
              </a:rPr>
              <a:t>niubility</a:t>
            </a:r>
            <a:r>
              <a:rPr lang="en-US" altLang="zh-CN" sz="2000" dirty="0">
                <a:solidFill>
                  <a:schemeClr val="bg1"/>
                </a:solidFill>
                <a:latin typeface="Times New Roman" panose="02020603050405020304" pitchFamily="18" charset="0"/>
                <a:cs typeface="Times New Roman" panose="02020603050405020304" pitchFamily="18" charset="0"/>
              </a:rPr>
              <a:t> method</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Freeform 5"/>
          <p:cNvSpPr>
            <a:spLocks noEditPoints="1"/>
          </p:cNvSpPr>
          <p:nvPr/>
        </p:nvSpPr>
        <p:spPr bwMode="auto">
          <a:xfrm>
            <a:off x="9187638" y="2986529"/>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7555865" y="5883910"/>
            <a:ext cx="3451860" cy="460375"/>
          </a:xfrm>
          <a:prstGeom prst="rect">
            <a:avLst/>
          </a:prstGeom>
          <a:noFill/>
        </p:spPr>
        <p:txBody>
          <a:bodyPr wrap="square" rtlCol="0">
            <a:spAutoFit/>
          </a:bodyPr>
          <a:lstStyle/>
          <a:p>
            <a:r>
              <a:rPr lang="zh-CN" altLang="en-US" sz="1200" i="1"/>
              <a:t>小组成员：</a:t>
            </a:r>
            <a:r>
              <a:rPr lang="zh-CN" altLang="en-US" sz="1200" b="1">
                <a:solidFill>
                  <a:srgbClr val="453D3A"/>
                </a:solidFill>
                <a:sym typeface="+mn-ea"/>
              </a:rPr>
              <a:t>苟小慧</a:t>
            </a:r>
            <a:r>
              <a:rPr lang="en-US" altLang="zh-CN" sz="1200" b="1">
                <a:solidFill>
                  <a:srgbClr val="453D3A"/>
                </a:solidFill>
                <a:sym typeface="+mn-ea"/>
              </a:rPr>
              <a:t> </a:t>
            </a:r>
            <a:r>
              <a:rPr lang="zh-CN" altLang="en-US" sz="1200" b="1">
                <a:solidFill>
                  <a:srgbClr val="453D3A"/>
                </a:solidFill>
                <a:sym typeface="+mn-ea"/>
              </a:rPr>
              <a:t>高香</a:t>
            </a:r>
            <a:r>
              <a:rPr lang="en-US" altLang="zh-CN" sz="1200" b="1">
                <a:solidFill>
                  <a:srgbClr val="453D3A"/>
                </a:solidFill>
                <a:sym typeface="+mn-ea"/>
              </a:rPr>
              <a:t> </a:t>
            </a:r>
            <a:r>
              <a:rPr lang="zh-CN" altLang="en-US" sz="1200" b="1">
                <a:solidFill>
                  <a:srgbClr val="453D3A"/>
                </a:solidFill>
                <a:sym typeface="+mn-ea"/>
              </a:rPr>
              <a:t>张建华</a:t>
            </a:r>
            <a:r>
              <a:rPr lang="en-US" altLang="zh-CN" sz="1200" b="1">
                <a:solidFill>
                  <a:srgbClr val="453D3A"/>
                </a:solidFill>
                <a:sym typeface="+mn-ea"/>
              </a:rPr>
              <a:t> </a:t>
            </a:r>
            <a:r>
              <a:rPr lang="zh-CN" altLang="en-US" sz="1200" b="1">
                <a:solidFill>
                  <a:srgbClr val="453D3A"/>
                </a:solidFill>
                <a:sym typeface="+mn-ea"/>
              </a:rPr>
              <a:t>余灿</a:t>
            </a:r>
            <a:endParaRPr lang="zh-CN" altLang="en-US" sz="1200" i="1"/>
          </a:p>
          <a:p>
            <a:endParaRPr lang="zh-CN" altLang="en-US" sz="1200" i="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2" nodeType="withEffec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7" nodeType="withEffec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42" presetClass="entr" presetSubtype="0" fill="hold" grpId="8" nodeType="withEffec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grpId="3" nodeType="withEffec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5" nodeType="withEffec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4" nodeType="withEffec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6" nodeType="withEffec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 presetClass="entr" presetSubtype="0" fill="hold" nodeType="withEffect">
                                  <p:stCondLst>
                                    <p:cond delay="0"/>
                                  </p:stCondLst>
                                  <p:childTnLst>
                                    <p:set>
                                      <p:cBhvr>
                                        <p:cTn id="35"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1" animBg="1"/>
      <p:bldP spid="11" grpId="2"/>
      <p:bldP spid="12" grpId="3"/>
      <p:bldP spid="13" grpId="4"/>
      <p:bldP spid="15" grpId="5" animBg="1"/>
      <p:bldP spid="16" grpId="6" animBg="1"/>
      <p:bldP spid="10" grpId="7"/>
      <p:bldP spid="5" grpId="8"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10</a:t>
            </a:fld>
            <a:endParaRPr lang="zh-CN" altLang="en-US"/>
          </a:p>
        </p:txBody>
      </p:sp>
      <p:sp>
        <p:nvSpPr>
          <p:cNvPr id="11" name="文本框 10"/>
          <p:cNvSpPr txBox="1"/>
          <p:nvPr/>
        </p:nvSpPr>
        <p:spPr>
          <a:xfrm>
            <a:off x="685165" y="287655"/>
            <a:ext cx="8013700" cy="521970"/>
          </a:xfrm>
          <a:prstGeom prst="rect">
            <a:avLst/>
          </a:prstGeom>
          <a:noFill/>
        </p:spPr>
        <p:txBody>
          <a:bodyPr wrap="square" rtlCol="0">
            <a:spAutoFit/>
          </a:bodyPr>
          <a:lstStyle/>
          <a:p>
            <a:r>
              <a:rPr lang="zh-CN" altLang="en-US" sz="2800" b="1">
                <a:latin typeface="微软雅黑" panose="020B0503020204020204" pitchFamily="34" charset="-122"/>
              </a:rPr>
              <a:t>系统设计</a:t>
            </a:r>
            <a:r>
              <a:rPr lang="en-US" altLang="zh-CN" sz="2800" b="1">
                <a:latin typeface="微软雅黑" panose="020B0503020204020204" pitchFamily="34" charset="-122"/>
              </a:rPr>
              <a:t>——</a:t>
            </a:r>
            <a:r>
              <a:rPr lang="zh-CN" altLang="en-US" sz="2800" b="1">
                <a:latin typeface="微软雅黑" panose="020B0503020204020204" pitchFamily="34" charset="-122"/>
              </a:rPr>
              <a:t>界面设计</a:t>
            </a:r>
            <a:r>
              <a:rPr lang="en-US" altLang="zh-CN" sz="2800" b="1">
                <a:latin typeface="微软雅黑" panose="020B0503020204020204" pitchFamily="34" charset="-122"/>
              </a:rPr>
              <a:t>——</a:t>
            </a:r>
            <a:r>
              <a:rPr lang="zh-CN" altLang="en-US" sz="2800" b="1">
                <a:latin typeface="微软雅黑" panose="020B0503020204020204" pitchFamily="34" charset="-122"/>
              </a:rPr>
              <a:t>管理员注册</a:t>
            </a:r>
          </a:p>
        </p:txBody>
      </p:sp>
      <p:pic>
        <p:nvPicPr>
          <p:cNvPr id="4" name="图片 3"/>
          <p:cNvPicPr>
            <a:picLocks noChangeAspect="1"/>
          </p:cNvPicPr>
          <p:nvPr/>
        </p:nvPicPr>
        <p:blipFill>
          <a:blip r:embed="rId2"/>
          <a:stretch>
            <a:fillRect/>
          </a:stretch>
        </p:blipFill>
        <p:spPr>
          <a:xfrm>
            <a:off x="1235710" y="937895"/>
            <a:ext cx="9720000" cy="546750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11</a:t>
            </a:fld>
            <a:endParaRPr lang="zh-CN" altLang="en-US"/>
          </a:p>
        </p:txBody>
      </p:sp>
      <p:sp>
        <p:nvSpPr>
          <p:cNvPr id="11" name="文本框 10"/>
          <p:cNvSpPr txBox="1"/>
          <p:nvPr/>
        </p:nvSpPr>
        <p:spPr>
          <a:xfrm>
            <a:off x="685165" y="287655"/>
            <a:ext cx="8013700" cy="521970"/>
          </a:xfrm>
          <a:prstGeom prst="rect">
            <a:avLst/>
          </a:prstGeom>
          <a:noFill/>
        </p:spPr>
        <p:txBody>
          <a:bodyPr wrap="square" rtlCol="0">
            <a:spAutoFit/>
          </a:bodyPr>
          <a:lstStyle/>
          <a:p>
            <a:r>
              <a:rPr lang="zh-CN" altLang="en-US" sz="2800" b="1">
                <a:latin typeface="微软雅黑" panose="020B0503020204020204" pitchFamily="34" charset="-122"/>
              </a:rPr>
              <a:t>系统设计</a:t>
            </a:r>
            <a:r>
              <a:rPr lang="en-US" altLang="zh-CN" sz="2800" b="1">
                <a:latin typeface="微软雅黑" panose="020B0503020204020204" pitchFamily="34" charset="-122"/>
              </a:rPr>
              <a:t>——</a:t>
            </a:r>
            <a:r>
              <a:rPr lang="zh-CN" altLang="en-US" sz="2800" b="1">
                <a:latin typeface="微软雅黑" panose="020B0503020204020204" pitchFamily="34" charset="-122"/>
              </a:rPr>
              <a:t>界面设计</a:t>
            </a:r>
            <a:r>
              <a:rPr lang="en-US" altLang="zh-CN" sz="2800" b="1">
                <a:latin typeface="微软雅黑" panose="020B0503020204020204" pitchFamily="34" charset="-122"/>
              </a:rPr>
              <a:t>——</a:t>
            </a:r>
            <a:r>
              <a:rPr lang="zh-CN" altLang="en-US" sz="2800" b="1">
                <a:latin typeface="微软雅黑" panose="020B0503020204020204" pitchFamily="34" charset="-122"/>
              </a:rPr>
              <a:t>管理员登录</a:t>
            </a:r>
          </a:p>
        </p:txBody>
      </p:sp>
      <p:pic>
        <p:nvPicPr>
          <p:cNvPr id="3" name="图片 2"/>
          <p:cNvPicPr>
            <a:picLocks noChangeAspect="1"/>
          </p:cNvPicPr>
          <p:nvPr/>
        </p:nvPicPr>
        <p:blipFill>
          <a:blip r:embed="rId2"/>
          <a:stretch>
            <a:fillRect/>
          </a:stretch>
        </p:blipFill>
        <p:spPr>
          <a:xfrm>
            <a:off x="1236345" y="937895"/>
            <a:ext cx="9720000" cy="5467417"/>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12</a:t>
            </a:fld>
            <a:endParaRPr lang="zh-CN" altLang="en-US"/>
          </a:p>
        </p:txBody>
      </p:sp>
      <p:sp>
        <p:nvSpPr>
          <p:cNvPr id="11" name="文本框 10"/>
          <p:cNvSpPr txBox="1"/>
          <p:nvPr/>
        </p:nvSpPr>
        <p:spPr>
          <a:xfrm>
            <a:off x="685165" y="287655"/>
            <a:ext cx="8013700" cy="521970"/>
          </a:xfrm>
          <a:prstGeom prst="rect">
            <a:avLst/>
          </a:prstGeom>
          <a:noFill/>
        </p:spPr>
        <p:txBody>
          <a:bodyPr wrap="square" rtlCol="0">
            <a:spAutoFit/>
          </a:bodyPr>
          <a:lstStyle/>
          <a:p>
            <a:r>
              <a:rPr lang="zh-CN" altLang="en-US" sz="2800" b="1">
                <a:latin typeface="微软雅黑" panose="020B0503020204020204" pitchFamily="34" charset="-122"/>
              </a:rPr>
              <a:t>系统设计</a:t>
            </a:r>
            <a:r>
              <a:rPr lang="en-US" altLang="zh-CN" sz="2800" b="1">
                <a:latin typeface="微软雅黑" panose="020B0503020204020204" pitchFamily="34" charset="-122"/>
              </a:rPr>
              <a:t>——</a:t>
            </a:r>
            <a:r>
              <a:rPr lang="zh-CN" altLang="en-US" sz="2800" b="1">
                <a:latin typeface="微软雅黑" panose="020B0503020204020204" pitchFamily="34" charset="-122"/>
              </a:rPr>
              <a:t>界面设计</a:t>
            </a:r>
            <a:r>
              <a:rPr lang="en-US" altLang="zh-CN" sz="2800" b="1">
                <a:latin typeface="微软雅黑" panose="020B0503020204020204" pitchFamily="34" charset="-122"/>
              </a:rPr>
              <a:t>——</a:t>
            </a:r>
            <a:r>
              <a:rPr lang="zh-CN" altLang="en-US" sz="2800" b="1">
                <a:latin typeface="微软雅黑" panose="020B0503020204020204" pitchFamily="34" charset="-122"/>
              </a:rPr>
              <a:t>普通用户注册</a:t>
            </a:r>
          </a:p>
        </p:txBody>
      </p:sp>
      <p:pic>
        <p:nvPicPr>
          <p:cNvPr id="4" name="图片 3"/>
          <p:cNvPicPr>
            <a:picLocks noChangeAspect="1"/>
          </p:cNvPicPr>
          <p:nvPr/>
        </p:nvPicPr>
        <p:blipFill>
          <a:blip r:embed="rId2"/>
          <a:stretch>
            <a:fillRect/>
          </a:stretch>
        </p:blipFill>
        <p:spPr>
          <a:xfrm>
            <a:off x="1236345" y="937895"/>
            <a:ext cx="9720000" cy="54675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13</a:t>
            </a:fld>
            <a:endParaRPr lang="zh-CN" altLang="en-US"/>
          </a:p>
        </p:txBody>
      </p:sp>
      <p:sp>
        <p:nvSpPr>
          <p:cNvPr id="11" name="文本框 10"/>
          <p:cNvSpPr txBox="1"/>
          <p:nvPr/>
        </p:nvSpPr>
        <p:spPr>
          <a:xfrm>
            <a:off x="685165" y="287655"/>
            <a:ext cx="8013700" cy="521970"/>
          </a:xfrm>
          <a:prstGeom prst="rect">
            <a:avLst/>
          </a:prstGeom>
          <a:noFill/>
        </p:spPr>
        <p:txBody>
          <a:bodyPr wrap="square" rtlCol="0">
            <a:spAutoFit/>
          </a:bodyPr>
          <a:lstStyle/>
          <a:p>
            <a:r>
              <a:rPr lang="zh-CN" altLang="en-US" sz="2800" b="1">
                <a:latin typeface="微软雅黑" panose="020B0503020204020204" pitchFamily="34" charset="-122"/>
              </a:rPr>
              <a:t>系统设计</a:t>
            </a:r>
            <a:r>
              <a:rPr lang="en-US" altLang="zh-CN" sz="2800" b="1">
                <a:latin typeface="微软雅黑" panose="020B0503020204020204" pitchFamily="34" charset="-122"/>
              </a:rPr>
              <a:t>——</a:t>
            </a:r>
            <a:r>
              <a:rPr lang="zh-CN" altLang="en-US" sz="2800" b="1">
                <a:latin typeface="微软雅黑" panose="020B0503020204020204" pitchFamily="34" charset="-122"/>
              </a:rPr>
              <a:t>界面设计</a:t>
            </a:r>
            <a:r>
              <a:rPr lang="en-US" altLang="zh-CN" sz="2800" b="1">
                <a:latin typeface="微软雅黑" panose="020B0503020204020204" pitchFamily="34" charset="-122"/>
              </a:rPr>
              <a:t>——</a:t>
            </a:r>
            <a:r>
              <a:rPr lang="zh-CN" altLang="en-US" sz="2800" b="1">
                <a:latin typeface="微软雅黑" panose="020B0503020204020204" pitchFamily="34" charset="-122"/>
              </a:rPr>
              <a:t>普通用户登录</a:t>
            </a:r>
          </a:p>
        </p:txBody>
      </p:sp>
      <p:pic>
        <p:nvPicPr>
          <p:cNvPr id="5" name="图片 4"/>
          <p:cNvPicPr>
            <a:picLocks noChangeAspect="1"/>
          </p:cNvPicPr>
          <p:nvPr/>
        </p:nvPicPr>
        <p:blipFill>
          <a:blip r:embed="rId2"/>
          <a:stretch>
            <a:fillRect/>
          </a:stretch>
        </p:blipFill>
        <p:spPr>
          <a:xfrm>
            <a:off x="1235710" y="937260"/>
            <a:ext cx="9720000" cy="5467906"/>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a:t>PART</a:t>
            </a:r>
          </a:p>
          <a:p>
            <a:r>
              <a:rPr lang="en-US" altLang="zh-CN"/>
              <a:t>FOUR</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a:solidFill>
                    <a:schemeClr val="accent1"/>
                  </a:solidFill>
                  <a:latin typeface="微软雅黑" panose="020B0503020204020204" pitchFamily="34" charset="-122"/>
                </a:rPr>
                <a:t>系统实现</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2" nodeType="withEffec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childTnLst>
                                    <p:animScale>
                                      <p:cBhvr>
                                        <p:cTn id="17" dur="250" fill="hold"/>
                                        <p:tgtEl>
                                          <p:spTgt spid="3"/>
                                        </p:tgtEl>
                                      </p:cBhvr>
                                      <p:by x="115000" y="115000"/>
                                    </p:animScale>
                                  </p:childTnLst>
                                </p:cTn>
                              </p:par>
                              <p:par>
                                <p:cTn id="18" presetID="50" presetClass="entr" presetSubtype="0" decel="100000" fill="hold" grpId="0" nodeType="withEffec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1" animBg="1"/>
      <p:bldP spid="51"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a:latin typeface="微软雅黑" panose="020B0503020204020204" pitchFamily="34" charset="-122"/>
              </a:rPr>
              <a:t>系统实现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a:p>
        </p:txBody>
      </p:sp>
      <p:grpSp>
        <p:nvGrpSpPr>
          <p:cNvPr id="3" name="组合 2"/>
          <p:cNvGrpSpPr/>
          <p:nvPr/>
        </p:nvGrpSpPr>
        <p:grpSpPr>
          <a:xfrm>
            <a:off x="1339816" y="1202635"/>
            <a:ext cx="1987826" cy="1987826"/>
            <a:chOff x="1457739" y="1828800"/>
            <a:chExt cx="1987826" cy="1987826"/>
          </a:xfrm>
        </p:grpSpPr>
        <p:sp>
          <p:nvSpPr>
            <p:cNvPr id="2" name="椭圆 1"/>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a:latin typeface="+mn-ea"/>
                </a:rPr>
                <a:t>01</a:t>
              </a:r>
              <a:endParaRPr lang="zh-CN" altLang="en-US" sz="6000" b="1">
                <a:latin typeface="+mn-ea"/>
              </a:endParaRPr>
            </a:p>
          </p:txBody>
        </p:sp>
        <p:sp>
          <p:nvSpPr>
            <p:cNvPr id="6" name="椭圆 5"/>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102088" y="1202635"/>
            <a:ext cx="1987826" cy="1987826"/>
            <a:chOff x="1457739" y="1828800"/>
            <a:chExt cx="1987826" cy="1987826"/>
          </a:xfrm>
        </p:grpSpPr>
        <p:sp>
          <p:nvSpPr>
            <p:cNvPr id="9" name="椭圆 8"/>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a:latin typeface="+mn-ea"/>
                </a:rPr>
                <a:t>02</a:t>
              </a:r>
              <a:endParaRPr lang="zh-CN" altLang="en-US" sz="6000" b="1">
                <a:latin typeface="+mn-ea"/>
              </a:endParaRPr>
            </a:p>
          </p:txBody>
        </p:sp>
        <p:sp>
          <p:nvSpPr>
            <p:cNvPr id="10" name="椭圆 9"/>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8864359" y="1202635"/>
            <a:ext cx="1987826" cy="1987826"/>
            <a:chOff x="1457739" y="1828800"/>
            <a:chExt cx="1987826" cy="1987826"/>
          </a:xfrm>
        </p:grpSpPr>
        <p:sp>
          <p:nvSpPr>
            <p:cNvPr id="13" name="椭圆 12"/>
            <p:cNvSpPr/>
            <p:nvPr/>
          </p:nvSpPr>
          <p:spPr>
            <a:xfrm>
              <a:off x="1537252" y="1908313"/>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a:latin typeface="+mn-ea"/>
                </a:rPr>
                <a:t>03</a:t>
              </a:r>
              <a:endParaRPr lang="zh-CN" altLang="en-US" sz="6000" b="1">
                <a:latin typeface="+mn-ea"/>
              </a:endParaRPr>
            </a:p>
          </p:txBody>
        </p:sp>
        <p:sp>
          <p:nvSpPr>
            <p:cNvPr id="14" name="椭圆 13"/>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1339816" y="3444549"/>
            <a:ext cx="1987826" cy="548640"/>
          </a:xfrm>
          <a:prstGeom prst="rect">
            <a:avLst/>
          </a:prstGeom>
        </p:spPr>
        <p:txBody>
          <a:bodyPr wrap="square">
            <a:spAutoFit/>
          </a:bodyPr>
          <a:lstStyle/>
          <a:p>
            <a:pPr algn="ctr"/>
            <a:r>
              <a:rPr lang="zh-CN" altLang="en-US" sz="2800" b="1">
                <a:solidFill>
                  <a:schemeClr val="accent1"/>
                </a:solidFill>
                <a:latin typeface="+mn-ea"/>
              </a:rPr>
              <a:t>开发工具</a:t>
            </a:r>
          </a:p>
        </p:txBody>
      </p:sp>
      <p:sp>
        <p:nvSpPr>
          <p:cNvPr id="18" name="矩形 17"/>
          <p:cNvSpPr/>
          <p:nvPr/>
        </p:nvSpPr>
        <p:spPr>
          <a:xfrm>
            <a:off x="4745625" y="3444549"/>
            <a:ext cx="2700750" cy="548640"/>
          </a:xfrm>
          <a:prstGeom prst="rect">
            <a:avLst/>
          </a:prstGeom>
        </p:spPr>
        <p:txBody>
          <a:bodyPr wrap="square">
            <a:spAutoFit/>
          </a:bodyPr>
          <a:lstStyle/>
          <a:p>
            <a:pPr algn="ctr"/>
            <a:r>
              <a:rPr lang="zh-CN" altLang="en-US" sz="2800" b="1">
                <a:solidFill>
                  <a:schemeClr val="accent1"/>
                </a:solidFill>
                <a:latin typeface="+mn-ea"/>
              </a:rPr>
              <a:t>采用技术</a:t>
            </a:r>
          </a:p>
        </p:txBody>
      </p:sp>
      <p:sp>
        <p:nvSpPr>
          <p:cNvPr id="19" name="矩形 18"/>
          <p:cNvSpPr/>
          <p:nvPr/>
        </p:nvSpPr>
        <p:spPr>
          <a:xfrm>
            <a:off x="8864359" y="3444549"/>
            <a:ext cx="1987826" cy="548640"/>
          </a:xfrm>
          <a:prstGeom prst="rect">
            <a:avLst/>
          </a:prstGeom>
        </p:spPr>
        <p:txBody>
          <a:bodyPr wrap="square">
            <a:spAutoFit/>
          </a:bodyPr>
          <a:lstStyle/>
          <a:p>
            <a:pPr algn="ctr"/>
            <a:r>
              <a:rPr lang="zh-CN" altLang="en-US" sz="2800" b="1">
                <a:solidFill>
                  <a:schemeClr val="accent1"/>
                </a:solidFill>
                <a:latin typeface="+mn-ea"/>
              </a:rPr>
              <a:t>部分截图</a:t>
            </a:r>
          </a:p>
        </p:txBody>
      </p:sp>
      <p:sp>
        <p:nvSpPr>
          <p:cNvPr id="20" name="矩形 19"/>
          <p:cNvSpPr/>
          <p:nvPr/>
        </p:nvSpPr>
        <p:spPr>
          <a:xfrm>
            <a:off x="983354" y="4083157"/>
            <a:ext cx="2700750" cy="1005840"/>
          </a:xfrm>
          <a:prstGeom prst="rect">
            <a:avLst/>
          </a:prstGeom>
        </p:spPr>
        <p:txBody>
          <a:bodyPr wrap="square">
            <a:spAutoFit/>
          </a:bodyPr>
          <a:lstStyle/>
          <a:p>
            <a:pPr algn="ctr">
              <a:lnSpc>
                <a:spcPct val="125000"/>
              </a:lnSpc>
            </a:pPr>
            <a:r>
              <a:rPr lang="zh-CN" altLang="en-US" sz="2400">
                <a:latin typeface="+mn-ea"/>
              </a:rPr>
              <a:t>该项目中运用到的项目开发工具</a:t>
            </a:r>
          </a:p>
        </p:txBody>
      </p:sp>
      <p:sp>
        <p:nvSpPr>
          <p:cNvPr id="21" name="矩形 20"/>
          <p:cNvSpPr/>
          <p:nvPr/>
        </p:nvSpPr>
        <p:spPr>
          <a:xfrm>
            <a:off x="4745625" y="4083157"/>
            <a:ext cx="2700750" cy="1005840"/>
          </a:xfrm>
          <a:prstGeom prst="rect">
            <a:avLst/>
          </a:prstGeom>
        </p:spPr>
        <p:txBody>
          <a:bodyPr wrap="square">
            <a:spAutoFit/>
          </a:bodyPr>
          <a:lstStyle/>
          <a:p>
            <a:pPr algn="ctr">
              <a:lnSpc>
                <a:spcPct val="125000"/>
              </a:lnSpc>
            </a:pPr>
            <a:r>
              <a:rPr lang="zh-CN" altLang="en-US" sz="2400">
                <a:latin typeface="+mn-ea"/>
              </a:rPr>
              <a:t>该项目开发过程中遇到的相关技术</a:t>
            </a:r>
          </a:p>
        </p:txBody>
      </p:sp>
      <p:sp>
        <p:nvSpPr>
          <p:cNvPr id="22" name="矩形 21"/>
          <p:cNvSpPr/>
          <p:nvPr/>
        </p:nvSpPr>
        <p:spPr>
          <a:xfrm>
            <a:off x="8507897" y="4083157"/>
            <a:ext cx="2700750" cy="1005840"/>
          </a:xfrm>
          <a:prstGeom prst="rect">
            <a:avLst/>
          </a:prstGeom>
        </p:spPr>
        <p:txBody>
          <a:bodyPr wrap="square">
            <a:spAutoFit/>
          </a:bodyPr>
          <a:lstStyle/>
          <a:p>
            <a:pPr algn="ctr">
              <a:lnSpc>
                <a:spcPct val="125000"/>
              </a:lnSpc>
            </a:pPr>
            <a:r>
              <a:rPr lang="zh-CN" altLang="en-US" sz="2400">
                <a:latin typeface="+mn-ea"/>
              </a:rPr>
              <a:t>项目完成后运行的个别截图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12" presetClass="entr" presetSubtype="4" fill="hold" grpId="0" nodeType="withEffec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up)">
                                      <p:cBhvr>
                                        <p:cTn id="23" dur="500"/>
                                        <p:tgtEl>
                                          <p:spTgt spid="17"/>
                                        </p:tgtEl>
                                      </p:cBhvr>
                                    </p:animEffect>
                                  </p:childTnLst>
                                </p:cTn>
                              </p:par>
                              <p:par>
                                <p:cTn id="24" presetID="12" presetClass="entr" presetSubtype="1" fill="hold" grpId="3" nodeType="withEffec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down)">
                                      <p:cBhvr>
                                        <p:cTn id="27" dur="500"/>
                                        <p:tgtEl>
                                          <p:spTgt spid="20"/>
                                        </p:tgtEl>
                                      </p:cBhvr>
                                    </p:animEffect>
                                  </p:childTnLst>
                                </p:cTn>
                              </p:par>
                              <p:par>
                                <p:cTn id="28" presetID="12" presetClass="entr" presetSubtype="4" fill="hold" grpId="1" nodeType="withEffec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ppt_y</p:attrName>
                                        </p:attrNameLst>
                                      </p:cBhvr>
                                      <p:tavLst>
                                        <p:tav tm="0">
                                          <p:val>
                                            <p:strVal val="#ppt_y+#ppt_h*1.125000"/>
                                          </p:val>
                                        </p:tav>
                                        <p:tav tm="100000">
                                          <p:val>
                                            <p:strVal val="#ppt_y"/>
                                          </p:val>
                                        </p:tav>
                                      </p:tavLst>
                                    </p:anim>
                                    <p:animEffect transition="in" filter="wipe(up)">
                                      <p:cBhvr>
                                        <p:cTn id="31" dur="500"/>
                                        <p:tgtEl>
                                          <p:spTgt spid="18"/>
                                        </p:tgtEl>
                                      </p:cBhvr>
                                    </p:animEffect>
                                  </p:childTnLst>
                                </p:cTn>
                              </p:par>
                              <p:par>
                                <p:cTn id="32" presetID="12" presetClass="entr" presetSubtype="1" fill="hold" grpId="4" nodeType="withEffec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p:tgtEl>
                                          <p:spTgt spid="21"/>
                                        </p:tgtEl>
                                        <p:attrNameLst>
                                          <p:attrName>ppt_y</p:attrName>
                                        </p:attrNameLst>
                                      </p:cBhvr>
                                      <p:tavLst>
                                        <p:tav tm="0">
                                          <p:val>
                                            <p:strVal val="#ppt_y-#ppt_h*1.125000"/>
                                          </p:val>
                                        </p:tav>
                                        <p:tav tm="100000">
                                          <p:val>
                                            <p:strVal val="#ppt_y"/>
                                          </p:val>
                                        </p:tav>
                                      </p:tavLst>
                                    </p:anim>
                                    <p:animEffect transition="in" filter="wipe(down)">
                                      <p:cBhvr>
                                        <p:cTn id="35" dur="500"/>
                                        <p:tgtEl>
                                          <p:spTgt spid="21"/>
                                        </p:tgtEl>
                                      </p:cBhvr>
                                    </p:animEffect>
                                  </p:childTnLst>
                                </p:cTn>
                              </p:par>
                              <p:par>
                                <p:cTn id="36" presetID="12" presetClass="entr" presetSubtype="4" fill="hold" grpId="2" nodeType="withEffec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ppt_y</p:attrName>
                                        </p:attrNameLst>
                                      </p:cBhvr>
                                      <p:tavLst>
                                        <p:tav tm="0">
                                          <p:val>
                                            <p:strVal val="#ppt_y+#ppt_h*1.125000"/>
                                          </p:val>
                                        </p:tav>
                                        <p:tav tm="100000">
                                          <p:val>
                                            <p:strVal val="#ppt_y"/>
                                          </p:val>
                                        </p:tav>
                                      </p:tavLst>
                                    </p:anim>
                                    <p:animEffect transition="in" filter="wipe(up)">
                                      <p:cBhvr>
                                        <p:cTn id="39" dur="500"/>
                                        <p:tgtEl>
                                          <p:spTgt spid="19"/>
                                        </p:tgtEl>
                                      </p:cBhvr>
                                    </p:animEffect>
                                  </p:childTnLst>
                                </p:cTn>
                              </p:par>
                              <p:par>
                                <p:cTn id="40" presetID="12" presetClass="entr" presetSubtype="1" fill="hold" grpId="5" nodeType="withEffec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p:tgtEl>
                                          <p:spTgt spid="22"/>
                                        </p:tgtEl>
                                        <p:attrNameLst>
                                          <p:attrName>ppt_y</p:attrName>
                                        </p:attrNameLst>
                                      </p:cBhvr>
                                      <p:tavLst>
                                        <p:tav tm="0">
                                          <p:val>
                                            <p:strVal val="#ppt_y-#ppt_h*1.125000"/>
                                          </p:val>
                                        </p:tav>
                                        <p:tav tm="100000">
                                          <p:val>
                                            <p:strVal val="#ppt_y"/>
                                          </p:val>
                                        </p:tav>
                                      </p:tavLst>
                                    </p:anim>
                                    <p:animEffect transition="in" filter="wipe(down)">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1"/>
      <p:bldP spid="19" grpId="2"/>
      <p:bldP spid="20" grpId="3"/>
      <p:bldP spid="21" grpId="4"/>
      <p:bldP spid="22" grpId="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a:latin typeface="微软雅黑" panose="020B0503020204020204" pitchFamily="34" charset="-122"/>
              </a:rPr>
              <a:t>系统实现</a:t>
            </a:r>
            <a:r>
              <a:rPr lang="en-US" altLang="zh-CN" sz="2800" b="1">
                <a:latin typeface="微软雅黑" panose="020B0503020204020204" pitchFamily="34" charset="-122"/>
              </a:rPr>
              <a:t>——</a:t>
            </a:r>
            <a:r>
              <a:rPr lang="zh-CN" altLang="en-US" sz="2800" b="1">
                <a:latin typeface="微软雅黑" panose="020B0503020204020204" pitchFamily="34" charset="-122"/>
              </a:rPr>
              <a:t>开发工具</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a:p>
        </p:txBody>
      </p:sp>
      <p:sp>
        <p:nvSpPr>
          <p:cNvPr id="7" name="矩形 6"/>
          <p:cNvSpPr/>
          <p:nvPr/>
        </p:nvSpPr>
        <p:spPr>
          <a:xfrm>
            <a:off x="0" y="3235861"/>
            <a:ext cx="12192000" cy="60959"/>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椭圆 7"/>
          <p:cNvSpPr/>
          <p:nvPr/>
        </p:nvSpPr>
        <p:spPr>
          <a:xfrm>
            <a:off x="1398943" y="3070166"/>
            <a:ext cx="363836" cy="363836"/>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椭圆 8"/>
          <p:cNvSpPr/>
          <p:nvPr/>
        </p:nvSpPr>
        <p:spPr>
          <a:xfrm>
            <a:off x="5709996" y="3070166"/>
            <a:ext cx="363836" cy="363836"/>
          </a:xfrm>
          <a:prstGeom prst="ellipse">
            <a:avLst/>
          </a:prstGeom>
          <a:solidFill>
            <a:srgbClr val="4040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椭圆 9"/>
          <p:cNvSpPr/>
          <p:nvPr/>
        </p:nvSpPr>
        <p:spPr>
          <a:xfrm>
            <a:off x="9055214" y="3084771"/>
            <a:ext cx="363836" cy="363836"/>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 name="组合 2"/>
          <p:cNvGrpSpPr/>
          <p:nvPr/>
        </p:nvGrpSpPr>
        <p:grpSpPr>
          <a:xfrm>
            <a:off x="1050836" y="3820884"/>
            <a:ext cx="3115714" cy="1805472"/>
            <a:chOff x="1050836" y="3820884"/>
            <a:chExt cx="3115714" cy="1805472"/>
          </a:xfrm>
        </p:grpSpPr>
        <p:sp>
          <p:nvSpPr>
            <p:cNvPr id="19" name="矩形 9"/>
            <p:cNvSpPr/>
            <p:nvPr/>
          </p:nvSpPr>
          <p:spPr>
            <a:xfrm>
              <a:off x="105083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0" name="组 45"/>
            <p:cNvGrpSpPr/>
            <p:nvPr/>
          </p:nvGrpSpPr>
          <p:grpSpPr>
            <a:xfrm>
              <a:off x="1106272" y="4117301"/>
              <a:ext cx="3004843" cy="847785"/>
              <a:chOff x="3560787" y="623574"/>
              <a:chExt cx="2253632" cy="635838"/>
            </a:xfrm>
          </p:grpSpPr>
          <p:sp>
            <p:nvSpPr>
              <p:cNvPr id="21" name="文本框 8"/>
              <p:cNvSpPr txBox="1"/>
              <p:nvPr/>
            </p:nvSpPr>
            <p:spPr>
              <a:xfrm>
                <a:off x="3560787" y="923656"/>
                <a:ext cx="2253632" cy="3357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en-US" altLang="zh-CN">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矩形 21"/>
              <p:cNvSpPr/>
              <p:nvPr/>
            </p:nvSpPr>
            <p:spPr>
              <a:xfrm>
                <a:off x="3560788" y="623574"/>
                <a:ext cx="1548765" cy="299085"/>
              </a:xfrm>
              <a:prstGeom prst="rect">
                <a:avLst/>
              </a:prstGeom>
            </p:spPr>
            <p:txBody>
              <a:bodyPr wrap="none">
                <a:spAutoFit/>
              </a:bodyPr>
              <a:lstStyle/>
              <a:p>
                <a:pPr algn="l"/>
                <a:r>
                  <a:rPr lang="en-US" altLang="zh-CN"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mn-ea"/>
                  </a:rPr>
                  <a:t>图形</a:t>
                </a:r>
                <a:r>
                  <a:rPr lang="en-US" altLang="zh-CN"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mn-ea"/>
                  </a:rPr>
                  <a:t>UI</a:t>
                </a:r>
                <a:r>
                  <a:rPr lang="zh-CN" altLang="en-US"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mn-ea"/>
                  </a:rPr>
                  <a:t>设计工具</a:t>
                </a:r>
                <a:endParaRPr lang="en-US" altLang="zh-CN"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33" name="文本框 32"/>
          <p:cNvSpPr txBox="1"/>
          <p:nvPr/>
        </p:nvSpPr>
        <p:spPr>
          <a:xfrm>
            <a:off x="183543" y="2604854"/>
            <a:ext cx="3747135" cy="460375"/>
          </a:xfrm>
          <a:prstGeom prst="rect">
            <a:avLst/>
          </a:prstGeom>
          <a:noFill/>
        </p:spPr>
        <p:txBody>
          <a:bodyPr wrap="none" rtlCol="0">
            <a:spAutoFit/>
          </a:bodyPr>
          <a:lstStyle/>
          <a:p>
            <a:pPr algn="ctr"/>
            <a:r>
              <a:rPr kumimoji="1" lang="en-US" altLang="zh-CN" sz="2400" b="1">
                <a:solidFill>
                  <a:schemeClr val="accent1"/>
                </a:solidFill>
                <a:latin typeface="+mn-ea"/>
                <a:sym typeface="+mn-ea"/>
              </a:rPr>
              <a:t>adobe Photoshop 2019</a:t>
            </a:r>
            <a:endParaRPr kumimoji="1" lang="en-US" altLang="zh-CN" sz="2400" b="1">
              <a:solidFill>
                <a:schemeClr val="accent1"/>
              </a:solidFill>
              <a:latin typeface="+mn-ea"/>
            </a:endParaRPr>
          </a:p>
        </p:txBody>
      </p:sp>
      <p:sp>
        <p:nvSpPr>
          <p:cNvPr id="35" name="文本框 34"/>
          <p:cNvSpPr txBox="1"/>
          <p:nvPr/>
        </p:nvSpPr>
        <p:spPr>
          <a:xfrm>
            <a:off x="8309399" y="2604854"/>
            <a:ext cx="1854200" cy="46037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en-US" altLang="zh-CN"/>
              <a:t>SQL Server</a:t>
            </a:r>
          </a:p>
        </p:txBody>
      </p:sp>
      <p:grpSp>
        <p:nvGrpSpPr>
          <p:cNvPr id="2" name="组合 1"/>
          <p:cNvGrpSpPr/>
          <p:nvPr/>
        </p:nvGrpSpPr>
        <p:grpSpPr>
          <a:xfrm>
            <a:off x="5124977" y="906893"/>
            <a:ext cx="3115714" cy="1805472"/>
            <a:chOff x="3521602" y="948168"/>
            <a:chExt cx="3115714" cy="1805472"/>
          </a:xfrm>
        </p:grpSpPr>
        <p:sp>
          <p:nvSpPr>
            <p:cNvPr id="14" name="矩形 9"/>
            <p:cNvSpPr/>
            <p:nvPr/>
          </p:nvSpPr>
          <p:spPr>
            <a:xfrm flipV="1">
              <a:off x="3521602" y="948168"/>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矩形 39"/>
            <p:cNvSpPr/>
            <p:nvPr/>
          </p:nvSpPr>
          <p:spPr>
            <a:xfrm>
              <a:off x="3765634" y="1349995"/>
              <a:ext cx="2627630" cy="706755"/>
            </a:xfrm>
            <a:prstGeom prst="rect">
              <a:avLst/>
            </a:prstGeom>
          </p:spPr>
          <p:txBody>
            <a:bodyPr wrap="none">
              <a:spAutoFit/>
            </a:bodyPr>
            <a:lstStyle/>
            <a:p>
              <a:pPr algn="l"/>
              <a:r>
                <a:rPr lang="en-US" altLang="zh-CN"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mn-ea"/>
                </a:rPr>
                <a:t>语言的编译器，</a:t>
              </a:r>
              <a:r>
                <a:rPr lang="en-US" altLang="zh-CN"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mn-ea"/>
                </a:rPr>
                <a:t>C#</a:t>
              </a:r>
              <a:endParaRPr lang="en-US" altLang="zh-CN"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mn-ea"/>
                </a:rPr>
                <a:t>语言的运行环境</a:t>
              </a:r>
              <a:endParaRPr lang="zh-CN" altLang="en-US"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 name="组合 4"/>
          <p:cNvGrpSpPr/>
          <p:nvPr/>
        </p:nvGrpSpPr>
        <p:grpSpPr>
          <a:xfrm>
            <a:off x="8695321" y="3779609"/>
            <a:ext cx="3115714" cy="1805472"/>
            <a:chOff x="8695321" y="3779609"/>
            <a:chExt cx="3115714" cy="1805472"/>
          </a:xfrm>
        </p:grpSpPr>
        <p:sp>
          <p:nvSpPr>
            <p:cNvPr id="24" name="矩形 9"/>
            <p:cNvSpPr/>
            <p:nvPr/>
          </p:nvSpPr>
          <p:spPr>
            <a:xfrm>
              <a:off x="8695321" y="3779609"/>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 name="矩形 42"/>
            <p:cNvSpPr/>
            <p:nvPr/>
          </p:nvSpPr>
          <p:spPr>
            <a:xfrm>
              <a:off x="8750758" y="4076026"/>
              <a:ext cx="2548255" cy="398780"/>
            </a:xfrm>
            <a:prstGeom prst="rect">
              <a:avLst/>
            </a:prstGeom>
          </p:spPr>
          <p:txBody>
            <a:bodyPr wrap="none">
              <a:spAutoFit/>
            </a:bodyPr>
            <a:lstStyle/>
            <a:p>
              <a:r>
                <a:rPr lang="en-US" altLang="zh-CN"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开发的数据库工具</a:t>
              </a:r>
            </a:p>
          </p:txBody>
        </p:sp>
      </p:grpSp>
      <p:sp>
        <p:nvSpPr>
          <p:cNvPr id="13" name="文本框 12"/>
          <p:cNvSpPr txBox="1"/>
          <p:nvPr/>
        </p:nvSpPr>
        <p:spPr>
          <a:xfrm>
            <a:off x="4110990" y="3467735"/>
            <a:ext cx="3029585" cy="460375"/>
          </a:xfrm>
          <a:prstGeom prst="rect">
            <a:avLst/>
          </a:prstGeom>
          <a:noFill/>
        </p:spPr>
        <p:txBody>
          <a:bodyPr wrap="none" rtlCol="0">
            <a:spAutoFit/>
          </a:bodyPr>
          <a:lstStyle/>
          <a:p>
            <a:pPr algn="l"/>
            <a:r>
              <a:rPr kumimoji="1" lang="en-US" altLang="zh-CN" sz="2400" b="1">
                <a:solidFill>
                  <a:srgbClr val="404040"/>
                </a:solidFill>
                <a:latin typeface="+mn-ea"/>
                <a:sym typeface="+mn-ea"/>
              </a:rPr>
              <a:t>Visual Studio 2019</a:t>
            </a:r>
            <a:endParaRPr kumimoji="1" lang="en-US" altLang="zh-CN" sz="2400" b="1">
              <a:solidFill>
                <a:srgbClr val="404040"/>
              </a:solidFill>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grpId="1" nodeType="withEffec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par>
                                <p:cTn id="13" presetID="53" presetClass="entr" presetSubtype="16" fill="hold" grpId="2" nodeType="withEffec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par>
                                <p:cTn id="18" presetID="53" presetClass="entr" presetSubtype="16" fill="hold" grpId="3" nodeType="withEffec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12" presetClass="entr" presetSubtype="4" fill="hold" grpId="5" nodeType="withEffec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p:tgtEl>
                                          <p:spTgt spid="33"/>
                                        </p:tgtEl>
                                        <p:attrNameLst>
                                          <p:attrName>ppt_y</p:attrName>
                                        </p:attrNameLst>
                                      </p:cBhvr>
                                      <p:tavLst>
                                        <p:tav tm="0">
                                          <p:val>
                                            <p:strVal val="#ppt_y+#ppt_h*1.125000"/>
                                          </p:val>
                                        </p:tav>
                                        <p:tav tm="100000">
                                          <p:val>
                                            <p:strVal val="#ppt_y"/>
                                          </p:val>
                                        </p:tav>
                                      </p:tavLst>
                                    </p:anim>
                                    <p:animEffect transition="in" filter="wipe(up)">
                                      <p:cBhvr>
                                        <p:cTn id="26" dur="500"/>
                                        <p:tgtEl>
                                          <p:spTgt spid="33"/>
                                        </p:tgtEl>
                                      </p:cBhvr>
                                    </p:animEffect>
                                  </p:childTnLst>
                                </p:cTn>
                              </p:par>
                              <p:par>
                                <p:cTn id="27" presetID="12" presetClass="entr" presetSubtype="4" fill="hold" grpId="7" nodeType="withEffec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p:tgtEl>
                                          <p:spTgt spid="35"/>
                                        </p:tgtEl>
                                        <p:attrNameLst>
                                          <p:attrName>ppt_y</p:attrName>
                                        </p:attrNameLst>
                                      </p:cBhvr>
                                      <p:tavLst>
                                        <p:tav tm="0">
                                          <p:val>
                                            <p:strVal val="#ppt_y+#ppt_h*1.125000"/>
                                          </p:val>
                                        </p:tav>
                                        <p:tav tm="100000">
                                          <p:val>
                                            <p:strVal val="#ppt_y"/>
                                          </p:val>
                                        </p:tav>
                                      </p:tavLst>
                                    </p:anim>
                                    <p:animEffect transition="in" filter="wipe(up)">
                                      <p:cBhvr>
                                        <p:cTn id="30" dur="500"/>
                                        <p:tgtEl>
                                          <p:spTgt spid="35"/>
                                        </p:tgtEl>
                                      </p:cBhvr>
                                    </p:animEffect>
                                  </p:childTnLst>
                                </p:cTn>
                              </p:par>
                              <p:par>
                                <p:cTn id="31" presetID="12" presetClass="entr" presetSubtype="1" fill="hold" nodeType="withEffec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par>
                                <p:cTn id="35" presetID="12" presetClass="entr" presetSubtype="4" fill="hold" nodeType="withEffec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p:tgtEl>
                                          <p:spTgt spid="2"/>
                                        </p:tgtEl>
                                        <p:attrNameLst>
                                          <p:attrName>ppt_y</p:attrName>
                                        </p:attrNameLst>
                                      </p:cBhvr>
                                      <p:tavLst>
                                        <p:tav tm="0">
                                          <p:val>
                                            <p:strVal val="#ppt_y+#ppt_h*1.125000"/>
                                          </p:val>
                                        </p:tav>
                                        <p:tav tm="100000">
                                          <p:val>
                                            <p:strVal val="#ppt_y"/>
                                          </p:val>
                                        </p:tav>
                                      </p:tavLst>
                                    </p:anim>
                                    <p:animEffect transition="in" filter="wipe(up)">
                                      <p:cBhvr>
                                        <p:cTn id="38" dur="500"/>
                                        <p:tgtEl>
                                          <p:spTgt spid="2"/>
                                        </p:tgtEl>
                                      </p:cBhvr>
                                    </p:animEffect>
                                  </p:childTnLst>
                                </p:cTn>
                              </p:par>
                              <p:par>
                                <p:cTn id="39" presetID="12" presetClass="entr" presetSubtype="1" fill="hold" nodeType="withEffec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p:tgtEl>
                                          <p:spTgt spid="5"/>
                                        </p:tgtEl>
                                        <p:attrNameLst>
                                          <p:attrName>ppt_y</p:attrName>
                                        </p:attrNameLst>
                                      </p:cBhvr>
                                      <p:tavLst>
                                        <p:tav tm="0">
                                          <p:val>
                                            <p:strVal val="#ppt_y-#ppt_h*1.125000"/>
                                          </p:val>
                                        </p:tav>
                                        <p:tav tm="100000">
                                          <p:val>
                                            <p:strVal val="#ppt_y"/>
                                          </p:val>
                                        </p:tav>
                                      </p:tavLst>
                                    </p:anim>
                                    <p:animEffect transition="in" filter="wipe(down)">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1" animBg="1"/>
      <p:bldP spid="9" grpId="2" bldLvl="0" animBg="1"/>
      <p:bldP spid="10" grpId="3" bldLvl="0" animBg="1"/>
      <p:bldP spid="33" grpId="5"/>
      <p:bldP spid="35" grpId="7"/>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48640"/>
          </a:xfrm>
          <a:prstGeom prst="rect">
            <a:avLst/>
          </a:prstGeom>
          <a:noFill/>
        </p:spPr>
        <p:txBody>
          <a:bodyPr wrap="square" rtlCol="0">
            <a:spAutoFit/>
          </a:bodyPr>
          <a:lstStyle/>
          <a:p>
            <a:r>
              <a:rPr lang="zh-CN" altLang="en-US" sz="2800" b="1">
                <a:latin typeface="微软雅黑" panose="020B0503020204020204" pitchFamily="34" charset="-122"/>
              </a:rPr>
              <a:t>系统实现</a:t>
            </a:r>
            <a:r>
              <a:rPr lang="en-US" altLang="zh-CN" sz="2800" b="1">
                <a:latin typeface="微软雅黑" panose="020B0503020204020204" pitchFamily="34" charset="-122"/>
              </a:rPr>
              <a:t>——</a:t>
            </a:r>
            <a:r>
              <a:rPr lang="zh-CN" altLang="en-US" sz="2800" b="1">
                <a:latin typeface="微软雅黑" panose="020B0503020204020204" pitchFamily="34" charset="-122"/>
              </a:rPr>
              <a:t>采用技术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a:p>
        </p:txBody>
      </p:sp>
      <p:grpSp>
        <p:nvGrpSpPr>
          <p:cNvPr id="6" name="组合 5"/>
          <p:cNvGrpSpPr/>
          <p:nvPr/>
        </p:nvGrpSpPr>
        <p:grpSpPr>
          <a:xfrm>
            <a:off x="0" y="4045470"/>
            <a:ext cx="12192672" cy="1532163"/>
            <a:chOff x="0" y="4045470"/>
            <a:chExt cx="12192672" cy="1532163"/>
          </a:xfrm>
        </p:grpSpPr>
        <p:sp>
          <p:nvSpPr>
            <p:cNvPr id="9" name="矩形 8"/>
            <p:cNvSpPr/>
            <p:nvPr/>
          </p:nvSpPr>
          <p:spPr>
            <a:xfrm>
              <a:off x="0" y="4331997"/>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2207273" y="4045470"/>
              <a:ext cx="9985399"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1"/>
            <p:cNvSpPr/>
            <p:nvPr/>
          </p:nvSpPr>
          <p:spPr>
            <a:xfrm flipV="1">
              <a:off x="1427357" y="4047376"/>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1" fmla="*/ 0 w 1826176"/>
                <a:gd name="connsiteY0-2" fmla="*/ 0 h 1133668"/>
                <a:gd name="connsiteX1-3" fmla="*/ 1826176 w 1826176"/>
                <a:gd name="connsiteY1-4" fmla="*/ 0 h 1133668"/>
                <a:gd name="connsiteX2-5" fmla="*/ 556249 w 1826176"/>
                <a:gd name="connsiteY2-6" fmla="*/ 1133668 h 1133668"/>
                <a:gd name="connsiteX3-7" fmla="*/ 0 w 1826176"/>
                <a:gd name="connsiteY3-8" fmla="*/ 934227 h 1133668"/>
                <a:gd name="connsiteX4-9" fmla="*/ 0 w 1826176"/>
                <a:gd name="connsiteY4-10" fmla="*/ 0 h 1133668"/>
                <a:gd name="connsiteX0-11" fmla="*/ 0 w 556249"/>
                <a:gd name="connsiteY0-12" fmla="*/ 0 h 1133668"/>
                <a:gd name="connsiteX1-13" fmla="*/ 524763 w 556249"/>
                <a:gd name="connsiteY1-14" fmla="*/ 461865 h 1133668"/>
                <a:gd name="connsiteX2-15" fmla="*/ 556249 w 556249"/>
                <a:gd name="connsiteY2-16" fmla="*/ 1133668 h 1133668"/>
                <a:gd name="connsiteX3-17" fmla="*/ 0 w 556249"/>
                <a:gd name="connsiteY3-18" fmla="*/ 934227 h 1133668"/>
                <a:gd name="connsiteX4-19" fmla="*/ 0 w 556249"/>
                <a:gd name="connsiteY4-20" fmla="*/ 0 h 1133668"/>
                <a:gd name="connsiteX0-21" fmla="*/ 0 w 598230"/>
                <a:gd name="connsiteY0-22" fmla="*/ 0 h 1133668"/>
                <a:gd name="connsiteX1-23" fmla="*/ 598230 w 598230"/>
                <a:gd name="connsiteY1-24" fmla="*/ 493356 h 1133668"/>
                <a:gd name="connsiteX2-25" fmla="*/ 556249 w 598230"/>
                <a:gd name="connsiteY2-26" fmla="*/ 1133668 h 1133668"/>
                <a:gd name="connsiteX3-27" fmla="*/ 0 w 598230"/>
                <a:gd name="connsiteY3-28" fmla="*/ 934227 h 1133668"/>
                <a:gd name="connsiteX4-29" fmla="*/ 0 w 598230"/>
                <a:gd name="connsiteY4-30" fmla="*/ 0 h 1133668"/>
                <a:gd name="connsiteX0-31" fmla="*/ 0 w 608726"/>
                <a:gd name="connsiteY0-32" fmla="*/ 0 h 1154661"/>
                <a:gd name="connsiteX1-33" fmla="*/ 598230 w 608726"/>
                <a:gd name="connsiteY1-34" fmla="*/ 493356 h 1154661"/>
                <a:gd name="connsiteX2-35" fmla="*/ 608726 w 608726"/>
                <a:gd name="connsiteY2-36" fmla="*/ 1154661 h 1154661"/>
                <a:gd name="connsiteX3-37" fmla="*/ 0 w 608726"/>
                <a:gd name="connsiteY3-38" fmla="*/ 934227 h 1154661"/>
                <a:gd name="connsiteX4-39" fmla="*/ 0 w 608726"/>
                <a:gd name="connsiteY4-40" fmla="*/ 0 h 1154661"/>
                <a:gd name="connsiteX0-41" fmla="*/ 0 w 598230"/>
                <a:gd name="connsiteY0-42" fmla="*/ 0 h 1144165"/>
                <a:gd name="connsiteX1-43" fmla="*/ 598230 w 598230"/>
                <a:gd name="connsiteY1-44" fmla="*/ 493356 h 1144165"/>
                <a:gd name="connsiteX2-45" fmla="*/ 577240 w 598230"/>
                <a:gd name="connsiteY2-46" fmla="*/ 1144165 h 1144165"/>
                <a:gd name="connsiteX3-47" fmla="*/ 0 w 598230"/>
                <a:gd name="connsiteY3-48" fmla="*/ 934227 h 1144165"/>
                <a:gd name="connsiteX4-49" fmla="*/ 0 w 598230"/>
                <a:gd name="connsiteY4-50" fmla="*/ 0 h 1144165"/>
                <a:gd name="connsiteX0-51" fmla="*/ 0 w 577240"/>
                <a:gd name="connsiteY0-52" fmla="*/ 0 h 1144165"/>
                <a:gd name="connsiteX1-53" fmla="*/ 559424 w 577240"/>
                <a:gd name="connsiteY1-54" fmla="*/ 493356 h 1144165"/>
                <a:gd name="connsiteX2-55" fmla="*/ 577240 w 577240"/>
                <a:gd name="connsiteY2-56" fmla="*/ 1144165 h 1144165"/>
                <a:gd name="connsiteX3-57" fmla="*/ 0 w 577240"/>
                <a:gd name="connsiteY3-58" fmla="*/ 934227 h 1144165"/>
                <a:gd name="connsiteX4-59" fmla="*/ 0 w 577240"/>
                <a:gd name="connsiteY4-60" fmla="*/ 0 h 1144165"/>
                <a:gd name="connsiteX0-61" fmla="*/ 0 w 584118"/>
                <a:gd name="connsiteY0-62" fmla="*/ 0 h 1144165"/>
                <a:gd name="connsiteX1-63" fmla="*/ 584118 w 584118"/>
                <a:gd name="connsiteY1-64" fmla="*/ 486300 h 1144165"/>
                <a:gd name="connsiteX2-65" fmla="*/ 577240 w 584118"/>
                <a:gd name="connsiteY2-66" fmla="*/ 1144165 h 1144165"/>
                <a:gd name="connsiteX3-67" fmla="*/ 0 w 584118"/>
                <a:gd name="connsiteY3-68" fmla="*/ 934227 h 1144165"/>
                <a:gd name="connsiteX4-69" fmla="*/ 0 w 584118"/>
                <a:gd name="connsiteY4-70" fmla="*/ 0 h 1144165"/>
                <a:gd name="connsiteX0-71" fmla="*/ 0 w 584937"/>
                <a:gd name="connsiteY0-72" fmla="*/ 0 h 1147693"/>
                <a:gd name="connsiteX1-73" fmla="*/ 584118 w 584937"/>
                <a:gd name="connsiteY1-74" fmla="*/ 486300 h 1147693"/>
                <a:gd name="connsiteX2-75" fmla="*/ 584295 w 584937"/>
                <a:gd name="connsiteY2-76" fmla="*/ 1147693 h 1147693"/>
                <a:gd name="connsiteX3-77" fmla="*/ 0 w 584937"/>
                <a:gd name="connsiteY3-78" fmla="*/ 934227 h 1147693"/>
                <a:gd name="connsiteX4-79" fmla="*/ 0 w 584937"/>
                <a:gd name="connsiteY4-80" fmla="*/ 0 h 1147693"/>
              </a:gdLst>
              <a:ahLst/>
              <a:cxnLst>
                <a:cxn ang="0">
                  <a:pos x="connsiteX0-71" y="connsiteY0-72"/>
                </a:cxn>
                <a:cxn ang="0">
                  <a:pos x="connsiteX1-73" y="connsiteY1-74"/>
                </a:cxn>
                <a:cxn ang="0">
                  <a:pos x="connsiteX2-75" y="connsiteY2-76"/>
                </a:cxn>
                <a:cxn ang="0">
                  <a:pos x="connsiteX3-77" y="connsiteY3-78"/>
                </a:cxn>
                <a:cxn ang="0">
                  <a:pos x="connsiteX4-79" y="connsiteY4-80"/>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文本框 18"/>
            <p:cNvSpPr txBox="1"/>
            <p:nvPr/>
          </p:nvSpPr>
          <p:spPr>
            <a:xfrm>
              <a:off x="203363" y="4461769"/>
              <a:ext cx="950901" cy="913007"/>
            </a:xfrm>
            <a:prstGeom prst="rect">
              <a:avLst/>
            </a:prstGeom>
            <a:noFill/>
          </p:spPr>
          <p:txBody>
            <a:bodyPr wrap="none" rtlCol="0">
              <a:spAutoFit/>
            </a:bodyPr>
            <a:lstStyle/>
            <a:p>
              <a:r>
                <a:rPr kumimoji="1" lang="en-US" altLang="zh-CN" sz="5335" b="1">
                  <a:solidFill>
                    <a:srgbClr val="FFFFFF"/>
                  </a:solidFill>
                </a:rPr>
                <a:t>03</a:t>
              </a:r>
              <a:endParaRPr kumimoji="1" lang="zh-CN" altLang="en-US" sz="5335" b="1">
                <a:solidFill>
                  <a:srgbClr val="FFFFFF"/>
                </a:solidFill>
              </a:endParaRPr>
            </a:p>
          </p:txBody>
        </p:sp>
      </p:grpSp>
      <p:grpSp>
        <p:nvGrpSpPr>
          <p:cNvPr id="3" name="组合 2"/>
          <p:cNvGrpSpPr/>
          <p:nvPr/>
        </p:nvGrpSpPr>
        <p:grpSpPr>
          <a:xfrm>
            <a:off x="0" y="1343867"/>
            <a:ext cx="12192001" cy="1532165"/>
            <a:chOff x="0" y="1343867"/>
            <a:chExt cx="12192001" cy="1532165"/>
          </a:xfrm>
        </p:grpSpPr>
        <p:sp>
          <p:nvSpPr>
            <p:cNvPr id="7" name="矩形 6"/>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1" fmla="*/ 0 w 1826176"/>
                <a:gd name="connsiteY0-2" fmla="*/ 0 h 1133668"/>
                <a:gd name="connsiteX1-3" fmla="*/ 1826176 w 1826176"/>
                <a:gd name="connsiteY1-4" fmla="*/ 0 h 1133668"/>
                <a:gd name="connsiteX2-5" fmla="*/ 556249 w 1826176"/>
                <a:gd name="connsiteY2-6" fmla="*/ 1133668 h 1133668"/>
                <a:gd name="connsiteX3-7" fmla="*/ 0 w 1826176"/>
                <a:gd name="connsiteY3-8" fmla="*/ 934227 h 1133668"/>
                <a:gd name="connsiteX4-9" fmla="*/ 0 w 1826176"/>
                <a:gd name="connsiteY4-10" fmla="*/ 0 h 1133668"/>
                <a:gd name="connsiteX0-11" fmla="*/ 0 w 556249"/>
                <a:gd name="connsiteY0-12" fmla="*/ 0 h 1133668"/>
                <a:gd name="connsiteX1-13" fmla="*/ 524763 w 556249"/>
                <a:gd name="connsiteY1-14" fmla="*/ 461865 h 1133668"/>
                <a:gd name="connsiteX2-15" fmla="*/ 556249 w 556249"/>
                <a:gd name="connsiteY2-16" fmla="*/ 1133668 h 1133668"/>
                <a:gd name="connsiteX3-17" fmla="*/ 0 w 556249"/>
                <a:gd name="connsiteY3-18" fmla="*/ 934227 h 1133668"/>
                <a:gd name="connsiteX4-19" fmla="*/ 0 w 556249"/>
                <a:gd name="connsiteY4-20" fmla="*/ 0 h 1133668"/>
                <a:gd name="connsiteX0-21" fmla="*/ 0 w 598230"/>
                <a:gd name="connsiteY0-22" fmla="*/ 0 h 1133668"/>
                <a:gd name="connsiteX1-23" fmla="*/ 598230 w 598230"/>
                <a:gd name="connsiteY1-24" fmla="*/ 493356 h 1133668"/>
                <a:gd name="connsiteX2-25" fmla="*/ 556249 w 598230"/>
                <a:gd name="connsiteY2-26" fmla="*/ 1133668 h 1133668"/>
                <a:gd name="connsiteX3-27" fmla="*/ 0 w 598230"/>
                <a:gd name="connsiteY3-28" fmla="*/ 934227 h 1133668"/>
                <a:gd name="connsiteX4-29" fmla="*/ 0 w 598230"/>
                <a:gd name="connsiteY4-30" fmla="*/ 0 h 1133668"/>
                <a:gd name="connsiteX0-31" fmla="*/ 0 w 608726"/>
                <a:gd name="connsiteY0-32" fmla="*/ 0 h 1154661"/>
                <a:gd name="connsiteX1-33" fmla="*/ 598230 w 608726"/>
                <a:gd name="connsiteY1-34" fmla="*/ 493356 h 1154661"/>
                <a:gd name="connsiteX2-35" fmla="*/ 608726 w 608726"/>
                <a:gd name="connsiteY2-36" fmla="*/ 1154661 h 1154661"/>
                <a:gd name="connsiteX3-37" fmla="*/ 0 w 608726"/>
                <a:gd name="connsiteY3-38" fmla="*/ 934227 h 1154661"/>
                <a:gd name="connsiteX4-39" fmla="*/ 0 w 608726"/>
                <a:gd name="connsiteY4-40" fmla="*/ 0 h 1154661"/>
                <a:gd name="connsiteX0-41" fmla="*/ 0 w 598230"/>
                <a:gd name="connsiteY0-42" fmla="*/ 0 h 1144165"/>
                <a:gd name="connsiteX1-43" fmla="*/ 598230 w 598230"/>
                <a:gd name="connsiteY1-44" fmla="*/ 493356 h 1144165"/>
                <a:gd name="connsiteX2-45" fmla="*/ 577240 w 598230"/>
                <a:gd name="connsiteY2-46" fmla="*/ 1144165 h 1144165"/>
                <a:gd name="connsiteX3-47" fmla="*/ 0 w 598230"/>
                <a:gd name="connsiteY3-48" fmla="*/ 934227 h 1144165"/>
                <a:gd name="connsiteX4-49" fmla="*/ 0 w 598230"/>
                <a:gd name="connsiteY4-50" fmla="*/ 0 h 1144165"/>
                <a:gd name="connsiteX0-51" fmla="*/ 0 w 577240"/>
                <a:gd name="connsiteY0-52" fmla="*/ 0 h 1144165"/>
                <a:gd name="connsiteX1-53" fmla="*/ 559424 w 577240"/>
                <a:gd name="connsiteY1-54" fmla="*/ 493356 h 1144165"/>
                <a:gd name="connsiteX2-55" fmla="*/ 577240 w 577240"/>
                <a:gd name="connsiteY2-56" fmla="*/ 1144165 h 1144165"/>
                <a:gd name="connsiteX3-57" fmla="*/ 0 w 577240"/>
                <a:gd name="connsiteY3-58" fmla="*/ 934227 h 1144165"/>
                <a:gd name="connsiteX4-59" fmla="*/ 0 w 577240"/>
                <a:gd name="connsiteY4-60" fmla="*/ 0 h 1144165"/>
                <a:gd name="connsiteX0-61" fmla="*/ 0 w 584118"/>
                <a:gd name="connsiteY0-62" fmla="*/ 0 h 1144165"/>
                <a:gd name="connsiteX1-63" fmla="*/ 584118 w 584118"/>
                <a:gd name="connsiteY1-64" fmla="*/ 486300 h 1144165"/>
                <a:gd name="connsiteX2-65" fmla="*/ 577240 w 584118"/>
                <a:gd name="connsiteY2-66" fmla="*/ 1144165 h 1144165"/>
                <a:gd name="connsiteX3-67" fmla="*/ 0 w 584118"/>
                <a:gd name="connsiteY3-68" fmla="*/ 934227 h 1144165"/>
                <a:gd name="connsiteX4-69" fmla="*/ 0 w 584118"/>
                <a:gd name="connsiteY4-70" fmla="*/ 0 h 1144165"/>
                <a:gd name="connsiteX0-71" fmla="*/ 0 w 584937"/>
                <a:gd name="connsiteY0-72" fmla="*/ 0 h 1147693"/>
                <a:gd name="connsiteX1-73" fmla="*/ 584118 w 584937"/>
                <a:gd name="connsiteY1-74" fmla="*/ 486300 h 1147693"/>
                <a:gd name="connsiteX2-75" fmla="*/ 584295 w 584937"/>
                <a:gd name="connsiteY2-76" fmla="*/ 1147693 h 1147693"/>
                <a:gd name="connsiteX3-77" fmla="*/ 0 w 584937"/>
                <a:gd name="connsiteY3-78" fmla="*/ 934227 h 1147693"/>
                <a:gd name="connsiteX4-79" fmla="*/ 0 w 584937"/>
                <a:gd name="connsiteY4-80" fmla="*/ 0 h 1147693"/>
              </a:gdLst>
              <a:ahLst/>
              <a:cxnLst>
                <a:cxn ang="0">
                  <a:pos x="connsiteX0-71" y="connsiteY0-72"/>
                </a:cxn>
                <a:cxn ang="0">
                  <a:pos x="connsiteX1-73" y="connsiteY1-74"/>
                </a:cxn>
                <a:cxn ang="0">
                  <a:pos x="connsiteX2-75" y="connsiteY2-76"/>
                </a:cxn>
                <a:cxn ang="0">
                  <a:pos x="connsiteX3-77" y="connsiteY3-78"/>
                </a:cxn>
                <a:cxn ang="0">
                  <a:pos x="connsiteX4-79" y="connsiteY4-80"/>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文本框 16"/>
            <p:cNvSpPr txBox="1"/>
            <p:nvPr/>
          </p:nvSpPr>
          <p:spPr>
            <a:xfrm>
              <a:off x="203363" y="1515885"/>
              <a:ext cx="950901" cy="913007"/>
            </a:xfrm>
            <a:prstGeom prst="rect">
              <a:avLst/>
            </a:prstGeom>
            <a:noFill/>
          </p:spPr>
          <p:txBody>
            <a:bodyPr wrap="none" rtlCol="0">
              <a:spAutoFit/>
            </a:bodyPr>
            <a:lstStyle/>
            <a:p>
              <a:r>
                <a:rPr kumimoji="1" lang="en-US" altLang="zh-CN" sz="5335" b="1">
                  <a:solidFill>
                    <a:srgbClr val="FFFFFF"/>
                  </a:solidFill>
                </a:rPr>
                <a:t>01</a:t>
              </a:r>
              <a:endParaRPr kumimoji="1" lang="zh-CN" altLang="en-US" sz="5335" b="1">
                <a:solidFill>
                  <a:srgbClr val="FFFFFF"/>
                </a:solidFill>
              </a:endParaRPr>
            </a:p>
          </p:txBody>
        </p:sp>
        <p:sp>
          <p:nvSpPr>
            <p:cNvPr id="20" name="矩形 19"/>
            <p:cNvSpPr/>
            <p:nvPr/>
          </p:nvSpPr>
          <p:spPr>
            <a:xfrm>
              <a:off x="2719518" y="2145688"/>
              <a:ext cx="8937223" cy="570865"/>
            </a:xfrm>
            <a:prstGeom prst="rect">
              <a:avLst/>
            </a:prstGeom>
          </p:spPr>
          <p:txBody>
            <a:bodyPr wrap="square">
              <a:spAutoFit/>
            </a:bodyPr>
            <a:lstStyle/>
            <a:p>
              <a:pPr>
                <a:lnSpc>
                  <a:spcPct val="130000"/>
                </a:lnSpc>
              </a:pPr>
              <a:endParaRPr lang="zh-CN" altLang="en-US" sz="2400" b="1">
                <a:solidFill>
                  <a:srgbClr val="FFFFFF"/>
                </a:solidFill>
                <a:latin typeface="微软雅黑" panose="020B0503020204020204" pitchFamily="34" charset="-122"/>
              </a:endParaRPr>
            </a:p>
          </p:txBody>
        </p:sp>
      </p:grpSp>
      <p:grpSp>
        <p:nvGrpSpPr>
          <p:cNvPr id="5" name="组合 4"/>
          <p:cNvGrpSpPr/>
          <p:nvPr/>
        </p:nvGrpSpPr>
        <p:grpSpPr>
          <a:xfrm>
            <a:off x="-6350" y="2758090"/>
            <a:ext cx="12192001" cy="1952013"/>
            <a:chOff x="0" y="2757455"/>
            <a:chExt cx="12192001" cy="1952013"/>
          </a:xfrm>
        </p:grpSpPr>
        <p:sp>
          <p:nvSpPr>
            <p:cNvPr id="8" name="矩形 7"/>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3"/>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1" fmla="*/ 0 w 1826176"/>
                <a:gd name="connsiteY0-2" fmla="*/ 0 h 934227"/>
                <a:gd name="connsiteX1-3" fmla="*/ 546455 w 1826176"/>
                <a:gd name="connsiteY1-4" fmla="*/ 230621 h 934227"/>
                <a:gd name="connsiteX2-5" fmla="*/ 1826176 w 1826176"/>
                <a:gd name="connsiteY2-6" fmla="*/ 934227 h 934227"/>
                <a:gd name="connsiteX3-7" fmla="*/ 0 w 1826176"/>
                <a:gd name="connsiteY3-8" fmla="*/ 934227 h 934227"/>
                <a:gd name="connsiteX4-9" fmla="*/ 0 w 1826176"/>
                <a:gd name="connsiteY4-10" fmla="*/ 0 h 934227"/>
                <a:gd name="connsiteX0-11" fmla="*/ 0 w 546455"/>
                <a:gd name="connsiteY0-12" fmla="*/ 0 h 934227"/>
                <a:gd name="connsiteX1-13" fmla="*/ 546455 w 546455"/>
                <a:gd name="connsiteY1-14" fmla="*/ 230621 h 934227"/>
                <a:gd name="connsiteX2-15" fmla="*/ 367813 w 546455"/>
                <a:gd name="connsiteY2-16" fmla="*/ 716599 h 934227"/>
                <a:gd name="connsiteX3-17" fmla="*/ 0 w 546455"/>
                <a:gd name="connsiteY3-18" fmla="*/ 934227 h 934227"/>
                <a:gd name="connsiteX4-19" fmla="*/ 0 w 546455"/>
                <a:gd name="connsiteY4-20" fmla="*/ 0 h 934227"/>
                <a:gd name="connsiteX0-21" fmla="*/ 0 w 585431"/>
                <a:gd name="connsiteY0-22" fmla="*/ 0 h 934227"/>
                <a:gd name="connsiteX1-23" fmla="*/ 546455 w 585431"/>
                <a:gd name="connsiteY1-24" fmla="*/ 230621 h 934227"/>
                <a:gd name="connsiteX2-25" fmla="*/ 585431 w 585431"/>
                <a:gd name="connsiteY2-26" fmla="*/ 856271 h 934227"/>
                <a:gd name="connsiteX3-27" fmla="*/ 0 w 585431"/>
                <a:gd name="connsiteY3-28" fmla="*/ 934227 h 934227"/>
                <a:gd name="connsiteX4-29" fmla="*/ 0 w 585431"/>
                <a:gd name="connsiteY4-30" fmla="*/ 0 h 934227"/>
                <a:gd name="connsiteX0-31" fmla="*/ 0 w 585431"/>
                <a:gd name="connsiteY0-32" fmla="*/ 0 h 934227"/>
                <a:gd name="connsiteX1-33" fmla="*/ 585431 w 585431"/>
                <a:gd name="connsiteY1-34" fmla="*/ 204636 h 934227"/>
                <a:gd name="connsiteX2-35" fmla="*/ 585431 w 585431"/>
                <a:gd name="connsiteY2-36" fmla="*/ 856271 h 934227"/>
                <a:gd name="connsiteX3-37" fmla="*/ 0 w 585431"/>
                <a:gd name="connsiteY3-38" fmla="*/ 934227 h 934227"/>
                <a:gd name="connsiteX4-39" fmla="*/ 0 w 585431"/>
                <a:gd name="connsiteY4-40" fmla="*/ 0 h 934227"/>
                <a:gd name="connsiteX0-41" fmla="*/ 0 w 588679"/>
                <a:gd name="connsiteY0-42" fmla="*/ 0 h 934227"/>
                <a:gd name="connsiteX1-43" fmla="*/ 588679 w 588679"/>
                <a:gd name="connsiteY1-44" fmla="*/ 194891 h 934227"/>
                <a:gd name="connsiteX2-45" fmla="*/ 585431 w 588679"/>
                <a:gd name="connsiteY2-46" fmla="*/ 856271 h 934227"/>
                <a:gd name="connsiteX3-47" fmla="*/ 0 w 588679"/>
                <a:gd name="connsiteY3-48" fmla="*/ 934227 h 934227"/>
                <a:gd name="connsiteX4-49" fmla="*/ 0 w 588679"/>
                <a:gd name="connsiteY4-50" fmla="*/ 0 h 934227"/>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588679" h="934226">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p:cNvSpPr txBox="1"/>
            <p:nvPr/>
          </p:nvSpPr>
          <p:spPr>
            <a:xfrm>
              <a:off x="203363" y="2932015"/>
              <a:ext cx="950901" cy="913007"/>
            </a:xfrm>
            <a:prstGeom prst="rect">
              <a:avLst/>
            </a:prstGeom>
            <a:noFill/>
          </p:spPr>
          <p:txBody>
            <a:bodyPr wrap="none" rtlCol="0">
              <a:spAutoFit/>
            </a:bodyPr>
            <a:lstStyle/>
            <a:p>
              <a:r>
                <a:rPr kumimoji="1" lang="en-US" altLang="zh-CN" sz="5335" b="1">
                  <a:solidFill>
                    <a:srgbClr val="FFFFFF"/>
                  </a:solidFill>
                </a:rPr>
                <a:t>02</a:t>
              </a:r>
              <a:endParaRPr kumimoji="1" lang="zh-CN" altLang="en-US" sz="5335" b="1">
                <a:solidFill>
                  <a:srgbClr val="FFFFFF"/>
                </a:solidFill>
              </a:endParaRPr>
            </a:p>
          </p:txBody>
        </p:sp>
        <p:sp>
          <p:nvSpPr>
            <p:cNvPr id="21" name="矩形 20"/>
            <p:cNvSpPr/>
            <p:nvPr/>
          </p:nvSpPr>
          <p:spPr>
            <a:xfrm>
              <a:off x="2719518" y="3132596"/>
              <a:ext cx="8937223" cy="570865"/>
            </a:xfrm>
            <a:prstGeom prst="rect">
              <a:avLst/>
            </a:prstGeom>
          </p:spPr>
          <p:txBody>
            <a:bodyPr wrap="square">
              <a:spAutoFit/>
            </a:bodyPr>
            <a:lstStyle/>
            <a:p>
              <a:pPr>
                <a:lnSpc>
                  <a:spcPct val="130000"/>
                </a:lnSpc>
              </a:pPr>
              <a:endParaRPr lang="zh-CN" altLang="en-US" sz="2400" b="1">
                <a:solidFill>
                  <a:srgbClr val="FFFFFF"/>
                </a:solidFill>
                <a:latin typeface="微软雅黑" panose="020B0503020204020204" pitchFamily="34" charset="-122"/>
              </a:endParaRPr>
            </a:p>
          </p:txBody>
        </p:sp>
        <p:sp>
          <p:nvSpPr>
            <p:cNvPr id="22" name="矩形 21"/>
            <p:cNvSpPr/>
            <p:nvPr/>
          </p:nvSpPr>
          <p:spPr>
            <a:xfrm>
              <a:off x="2719518" y="4138603"/>
              <a:ext cx="8937223" cy="570865"/>
            </a:xfrm>
            <a:prstGeom prst="rect">
              <a:avLst/>
            </a:prstGeom>
          </p:spPr>
          <p:txBody>
            <a:bodyPr wrap="square">
              <a:spAutoFit/>
            </a:bodyPr>
            <a:lstStyle/>
            <a:p>
              <a:pPr>
                <a:lnSpc>
                  <a:spcPct val="130000"/>
                </a:lnSpc>
              </a:pPr>
              <a:endParaRPr lang="en-US" altLang="zh-CN" sz="2400" b="1">
                <a:solidFill>
                  <a:srgbClr val="FFFFFF"/>
                </a:solidFill>
                <a:latin typeface="微软雅黑" panose="020B0503020204020204" pitchFamily="34" charset="-122"/>
              </a:endParaRPr>
            </a:p>
          </p:txBody>
        </p:sp>
      </p:grpSp>
      <p:sp>
        <p:nvSpPr>
          <p:cNvPr id="23" name="文本框 22"/>
          <p:cNvSpPr txBox="1"/>
          <p:nvPr/>
        </p:nvSpPr>
        <p:spPr>
          <a:xfrm>
            <a:off x="2839085" y="2205990"/>
            <a:ext cx="8094345" cy="460375"/>
          </a:xfrm>
          <a:prstGeom prst="rect">
            <a:avLst/>
          </a:prstGeom>
          <a:noFill/>
        </p:spPr>
        <p:txBody>
          <a:bodyPr wrap="square" rtlCol="0">
            <a:spAutoFit/>
          </a:bodyPr>
          <a:lstStyle/>
          <a:p>
            <a:r>
              <a:rPr lang="zh-CN" altLang="en-US" sz="2400" b="1">
                <a:solidFill>
                  <a:srgbClr val="FFFFFF"/>
                </a:solidFill>
                <a:latin typeface="微软雅黑" panose="020B0503020204020204" pitchFamily="34" charset="-122"/>
                <a:sym typeface="+mn-ea"/>
              </a:rPr>
              <a:t>C#可视化编程技术</a:t>
            </a:r>
            <a:endParaRPr lang="zh-CN" altLang="en-US" sz="2400" b="1">
              <a:solidFill>
                <a:srgbClr val="FFFFFF"/>
              </a:solidFill>
              <a:latin typeface="微软雅黑" panose="020B0503020204020204" pitchFamily="34" charset="-122"/>
            </a:endParaRPr>
          </a:p>
        </p:txBody>
      </p:sp>
      <p:sp>
        <p:nvSpPr>
          <p:cNvPr id="24" name="文本框 23"/>
          <p:cNvSpPr txBox="1"/>
          <p:nvPr/>
        </p:nvSpPr>
        <p:spPr>
          <a:xfrm>
            <a:off x="2839085" y="3197225"/>
            <a:ext cx="8094345" cy="460375"/>
          </a:xfrm>
          <a:prstGeom prst="rect">
            <a:avLst/>
          </a:prstGeom>
          <a:noFill/>
        </p:spPr>
        <p:txBody>
          <a:bodyPr wrap="square" rtlCol="0">
            <a:spAutoFit/>
          </a:bodyPr>
          <a:lstStyle/>
          <a:p>
            <a:pPr algn="l">
              <a:buClrTx/>
              <a:buSzTx/>
              <a:buFontTx/>
            </a:pPr>
            <a:r>
              <a:rPr lang="zh-CN" altLang="en-US" sz="2400" b="1">
                <a:solidFill>
                  <a:srgbClr val="FFFFFF"/>
                </a:solidFill>
                <a:latin typeface="微软雅黑" panose="020B0503020204020204" pitchFamily="34" charset="-122"/>
                <a:sym typeface="+mn-ea"/>
              </a:rPr>
              <a:t>SQL Server 数据库</a:t>
            </a:r>
            <a:endParaRPr lang="zh-CN" altLang="en-US" sz="2400" b="1">
              <a:solidFill>
                <a:srgbClr val="FFFFFF"/>
              </a:solidFill>
              <a:latin typeface="微软雅黑" panose="020B0503020204020204" pitchFamily="34" charset="-122"/>
            </a:endParaRPr>
          </a:p>
        </p:txBody>
      </p:sp>
      <p:sp>
        <p:nvSpPr>
          <p:cNvPr id="25" name="文本框 24"/>
          <p:cNvSpPr txBox="1"/>
          <p:nvPr/>
        </p:nvSpPr>
        <p:spPr>
          <a:xfrm>
            <a:off x="2839085" y="4256405"/>
            <a:ext cx="8094345" cy="460375"/>
          </a:xfrm>
          <a:prstGeom prst="rect">
            <a:avLst/>
          </a:prstGeom>
          <a:noFill/>
        </p:spPr>
        <p:txBody>
          <a:bodyPr wrap="square" rtlCol="0">
            <a:spAutoFit/>
          </a:bodyPr>
          <a:lstStyle/>
          <a:p>
            <a:pPr algn="l">
              <a:buClrTx/>
              <a:buSzTx/>
              <a:buFontTx/>
            </a:pPr>
            <a:r>
              <a:rPr lang="zh-CN" altLang="en-US" sz="2400" b="1">
                <a:solidFill>
                  <a:srgbClr val="FFFFFF"/>
                </a:solidFill>
                <a:latin typeface="微软雅黑" panose="020B0503020204020204" pitchFamily="34" charset="-122"/>
                <a:sym typeface="+mn-ea"/>
              </a:rPr>
              <a:t>adobe Photoshop 2019</a:t>
            </a:r>
            <a:endParaRPr lang="zh-CN" altLang="en-US" sz="2400" b="1">
              <a:solidFill>
                <a:srgbClr val="FFFFFF"/>
              </a:solidFill>
              <a:latin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18</a:t>
            </a:fld>
            <a:endParaRPr lang="zh-CN" altLang="en-US"/>
          </a:p>
        </p:txBody>
      </p:sp>
      <p:sp>
        <p:nvSpPr>
          <p:cNvPr id="11" name="文本框 10"/>
          <p:cNvSpPr txBox="1"/>
          <p:nvPr/>
        </p:nvSpPr>
        <p:spPr>
          <a:xfrm>
            <a:off x="695324" y="287665"/>
            <a:ext cx="10801351" cy="521970"/>
          </a:xfrm>
          <a:prstGeom prst="rect">
            <a:avLst/>
          </a:prstGeom>
          <a:noFill/>
        </p:spPr>
        <p:txBody>
          <a:bodyPr wrap="square" rtlCol="0">
            <a:spAutoFit/>
          </a:bodyPr>
          <a:lstStyle/>
          <a:p>
            <a:r>
              <a:rPr lang="zh-CN" altLang="en-US" sz="2800" b="1">
                <a:latin typeface="微软雅黑" panose="020B0503020204020204" pitchFamily="34" charset="-122"/>
              </a:rPr>
              <a:t>系统实现</a:t>
            </a:r>
            <a:r>
              <a:rPr lang="en-US" altLang="zh-CN" sz="2800" b="1">
                <a:latin typeface="微软雅黑" panose="020B0503020204020204" pitchFamily="34" charset="-122"/>
              </a:rPr>
              <a:t>——</a:t>
            </a:r>
            <a:r>
              <a:rPr lang="zh-CN" altLang="en-US" sz="2800" b="1">
                <a:latin typeface="微软雅黑" panose="020B0503020204020204" pitchFamily="34" charset="-122"/>
              </a:rPr>
              <a:t>采用技术</a:t>
            </a:r>
            <a:r>
              <a:rPr lang="en-US" altLang="zh-CN" sz="2800" b="1">
                <a:latin typeface="微软雅黑" panose="020B0503020204020204" pitchFamily="34" charset="-122"/>
              </a:rPr>
              <a:t>——C#可视化编程技术——</a:t>
            </a:r>
            <a:r>
              <a:rPr lang="en-US" altLang="zh-CN" sz="2800" b="1">
                <a:solidFill>
                  <a:schemeClr val="tx1"/>
                </a:solidFill>
                <a:latin typeface="微软雅黑" panose="020B0503020204020204" pitchFamily="34" charset="-122"/>
                <a:sym typeface="+mn-ea"/>
              </a:rPr>
              <a:t>winform</a:t>
            </a:r>
          </a:p>
        </p:txBody>
      </p:sp>
      <p:sp>
        <p:nvSpPr>
          <p:cNvPr id="8" name="矩形 7"/>
          <p:cNvSpPr/>
          <p:nvPr/>
        </p:nvSpPr>
        <p:spPr>
          <a:xfrm>
            <a:off x="695325" y="1162050"/>
            <a:ext cx="10852785" cy="5096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文本框 2"/>
          <p:cNvSpPr txBox="1"/>
          <p:nvPr/>
        </p:nvSpPr>
        <p:spPr>
          <a:xfrm>
            <a:off x="1820545" y="2445385"/>
            <a:ext cx="8550910" cy="2368550"/>
          </a:xfrm>
          <a:prstGeom prst="rect">
            <a:avLst/>
          </a:prstGeom>
          <a:noFill/>
        </p:spPr>
        <p:txBody>
          <a:bodyPr wrap="square" rtlCol="0">
            <a:spAutoFit/>
          </a:bodyPr>
          <a:lstStyle/>
          <a:p>
            <a:pPr indent="0">
              <a:buClrTx/>
              <a:buFont typeface="Wingdings" panose="05000000000000000000"/>
              <a:buNone/>
            </a:pPr>
            <a:r>
              <a:rPr lang="zh-CN" altLang="en-US" sz="2800">
                <a:solidFill>
                  <a:schemeClr val="bg1"/>
                </a:solidFill>
              </a:rPr>
              <a:t>Winform是微软公司提供的基于.net平台的可视化编程框架，用于快速开发高效、稳定、安全的windows桌面应用程序，是微软为企业量身打造的信息化建设平台。</a:t>
            </a:r>
          </a:p>
          <a:p>
            <a:pPr indent="0">
              <a:buClrTx/>
              <a:buFont typeface="Wingdings" panose="05000000000000000000"/>
              <a:buNone/>
            </a:pPr>
            <a:endParaRPr lang="zh-CN" altLang="en-US">
              <a:solidFill>
                <a:schemeClr val="bg1"/>
              </a:solidFill>
            </a:endParaRPr>
          </a:p>
          <a:p>
            <a:pPr indent="0">
              <a:buClrTx/>
              <a:buFont typeface="Wingdings" panose="05000000000000000000"/>
              <a:buNone/>
            </a:pPr>
            <a:endParaRPr lang="zh-CN" altLang="en-US">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19</a:t>
            </a:fld>
            <a:endParaRPr lang="zh-CN" altLang="en-US"/>
          </a:p>
        </p:txBody>
      </p:sp>
      <p:sp>
        <p:nvSpPr>
          <p:cNvPr id="11" name="文本框 10"/>
          <p:cNvSpPr txBox="1"/>
          <p:nvPr/>
        </p:nvSpPr>
        <p:spPr>
          <a:xfrm>
            <a:off x="695324" y="287665"/>
            <a:ext cx="10801351" cy="953135"/>
          </a:xfrm>
          <a:prstGeom prst="rect">
            <a:avLst/>
          </a:prstGeom>
          <a:noFill/>
        </p:spPr>
        <p:txBody>
          <a:bodyPr wrap="square" rtlCol="0">
            <a:spAutoFit/>
          </a:bodyPr>
          <a:lstStyle/>
          <a:p>
            <a:r>
              <a:rPr lang="zh-CN" altLang="en-US" sz="2800" b="1">
                <a:latin typeface="微软雅黑" panose="020B0503020204020204" pitchFamily="34" charset="-122"/>
              </a:rPr>
              <a:t>系统实现</a:t>
            </a:r>
            <a:r>
              <a:rPr lang="en-US" altLang="zh-CN" sz="2800" b="1">
                <a:latin typeface="微软雅黑" panose="020B0503020204020204" pitchFamily="34" charset="-122"/>
              </a:rPr>
              <a:t>——</a:t>
            </a:r>
            <a:r>
              <a:rPr lang="zh-CN" altLang="en-US" sz="2800" b="1">
                <a:latin typeface="微软雅黑" panose="020B0503020204020204" pitchFamily="34" charset="-122"/>
              </a:rPr>
              <a:t>采用技术</a:t>
            </a:r>
            <a:r>
              <a:rPr lang="en-US" altLang="zh-CN" sz="2800" b="1">
                <a:latin typeface="微软雅黑" panose="020B0503020204020204" pitchFamily="34" charset="-122"/>
              </a:rPr>
              <a:t>——SQL Server </a:t>
            </a:r>
            <a:r>
              <a:rPr lang="zh-CN" altLang="en-US" sz="2800" b="1">
                <a:latin typeface="微软雅黑" panose="020B0503020204020204" pitchFamily="34" charset="-122"/>
              </a:rPr>
              <a:t>数据库</a:t>
            </a:r>
            <a:r>
              <a:rPr lang="en-US" altLang="zh-CN" sz="2800" b="1">
                <a:latin typeface="微软雅黑" panose="020B0503020204020204" pitchFamily="34" charset="-122"/>
              </a:rPr>
              <a:t>——SQL Server Management Studio</a:t>
            </a:r>
          </a:p>
        </p:txBody>
      </p:sp>
      <p:sp>
        <p:nvSpPr>
          <p:cNvPr id="8" name="矩形 7"/>
          <p:cNvSpPr/>
          <p:nvPr/>
        </p:nvSpPr>
        <p:spPr>
          <a:xfrm>
            <a:off x="695325" y="1162050"/>
            <a:ext cx="10852785" cy="5096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623060" y="1944370"/>
            <a:ext cx="9017635" cy="3784600"/>
          </a:xfrm>
          <a:prstGeom prst="rect">
            <a:avLst/>
          </a:prstGeom>
          <a:noFill/>
        </p:spPr>
        <p:txBody>
          <a:bodyPr wrap="square" rtlCol="0">
            <a:spAutoFit/>
          </a:bodyPr>
          <a:lstStyle/>
          <a:p>
            <a:pPr algn="l">
              <a:buClrTx/>
              <a:buSzTx/>
              <a:buFont typeface="Wingdings" panose="05000000000000000000"/>
            </a:pPr>
            <a:r>
              <a:rPr lang="zh-CN" altLang="en-US" sz="2400" dirty="0">
                <a:solidFill>
                  <a:schemeClr val="bg1"/>
                </a:solidFill>
              </a:rPr>
              <a:t>SQL Server 是Microsoft 公司推出的关系型数据库管理系统。具有使用方便可伸缩性好与相关软件集成程度高等优点，可跨越从运行Microsoft Windows 98 的膝上型电脑到运行Microsoft Windows 2012 的大型多处理器的服务器等多种平台使用。</a:t>
            </a:r>
          </a:p>
          <a:p>
            <a:pPr algn="l">
              <a:buClrTx/>
              <a:buSzTx/>
              <a:buFont typeface="Wingdings" panose="05000000000000000000"/>
            </a:pPr>
            <a:r>
              <a:rPr lang="zh-CN" altLang="en-US" sz="2400" dirty="0">
                <a:solidFill>
                  <a:schemeClr val="bg1"/>
                </a:solidFill>
              </a:rPr>
              <a:t>Microsoft SQL Server 是一个全面的数据库平台，使用集成的商业智能 (BI)工具提供了企业级的数据管理。Microsoft SQL Server 数据库引擎为关系型数据和结构化数据提供了更安全可靠的存储功能，使您可以构建和管理用于业务的高可用和高性能的数据应用程序。</a:t>
            </a:r>
          </a:p>
          <a:p>
            <a:pPr algn="l">
              <a:buClrTx/>
              <a:buSzTx/>
              <a:buFont typeface="Wingdings" panose="05000000000000000000"/>
              <a:buNone/>
            </a:pPr>
            <a:endParaRPr lang="zh-CN" alt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48640"/>
              </a:xfrm>
              <a:prstGeom prst="rect">
                <a:avLst/>
              </a:prstGeom>
              <a:noFill/>
            </p:spPr>
            <p:txBody>
              <a:bodyPr wrap="square" rtlCol="0">
                <a:spAutoFit/>
              </a:bodyPr>
              <a:lstStyle/>
              <a:p>
                <a:r>
                  <a:rPr lang="zh-CN" altLang="en-US" sz="2800" b="1">
                    <a:latin typeface="微软雅黑" panose="020B0503020204020204" pitchFamily="34" charset="-122"/>
                  </a:rPr>
                  <a:t>项目背景</a:t>
                </a: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Research Background</a:t>
                </a:r>
                <a:endParaRPr lang="zh-CN" altLang="en-US">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428698"/>
            <a:ext cx="3426915" cy="830997"/>
            <a:chOff x="8098970" y="1684028"/>
            <a:chExt cx="3426915" cy="830997"/>
          </a:xfrm>
        </p:grpSpPr>
        <p:grpSp>
          <p:nvGrpSpPr>
            <p:cNvPr id="41" name="组合 40"/>
            <p:cNvGrpSpPr/>
            <p:nvPr/>
          </p:nvGrpSpPr>
          <p:grpSpPr>
            <a:xfrm>
              <a:off x="9120867" y="1684028"/>
              <a:ext cx="2405018" cy="830997"/>
              <a:chOff x="9042399" y="1373760"/>
              <a:chExt cx="2405018" cy="830997"/>
            </a:xfrm>
          </p:grpSpPr>
          <p:sp>
            <p:nvSpPr>
              <p:cNvPr id="13" name="文本框 12"/>
              <p:cNvSpPr txBox="1"/>
              <p:nvPr/>
            </p:nvSpPr>
            <p:spPr>
              <a:xfrm>
                <a:off x="9052559" y="1373760"/>
                <a:ext cx="2394858" cy="548640"/>
              </a:xfrm>
              <a:prstGeom prst="rect">
                <a:avLst/>
              </a:prstGeom>
              <a:noFill/>
            </p:spPr>
            <p:txBody>
              <a:bodyPr wrap="square" rtlCol="0">
                <a:spAutoFit/>
              </a:bodyPr>
              <a:lstStyle/>
              <a:p>
                <a:r>
                  <a:rPr lang="zh-CN" altLang="en-US" sz="2800" b="1">
                    <a:latin typeface="微软雅黑" panose="020B0503020204020204" pitchFamily="34" charset="-122"/>
                  </a:rPr>
                  <a:t>系统分析</a:t>
                </a:r>
              </a:p>
            </p:txBody>
          </p:sp>
          <p:sp>
            <p:nvSpPr>
              <p:cNvPr id="15" name="文本框 14"/>
              <p:cNvSpPr txBox="1"/>
              <p:nvPr/>
            </p:nvSpPr>
            <p:spPr>
              <a:xfrm>
                <a:off x="9042399" y="1835425"/>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Basic Conception</a:t>
                </a:r>
                <a:endParaRPr lang="zh-CN" altLang="en-US">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a:solidFill>
                      <a:schemeClr val="accent1"/>
                    </a:solidFill>
                    <a:latin typeface="微软雅黑" panose="020B0503020204020204" pitchFamily="34" charset="-122"/>
                    <a:ea typeface="微软雅黑" panose="020B0503020204020204" pitchFamily="34" charset="-122"/>
                  </a:rPr>
                  <a:t>02</a:t>
                </a:r>
                <a:endParaRPr lang="zh-CN" altLang="en-US" sz="4400" b="1">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5" name="组合 74"/>
          <p:cNvGrpSpPr/>
          <p:nvPr/>
        </p:nvGrpSpPr>
        <p:grpSpPr>
          <a:xfrm>
            <a:off x="3873413" y="4567527"/>
            <a:ext cx="3434257" cy="860743"/>
            <a:chOff x="3873413" y="4736171"/>
            <a:chExt cx="3434257" cy="860743"/>
          </a:xfrm>
        </p:grpSpPr>
        <p:grpSp>
          <p:nvGrpSpPr>
            <p:cNvPr id="44" name="组合 43"/>
            <p:cNvGrpSpPr/>
            <p:nvPr/>
          </p:nvGrpSpPr>
          <p:grpSpPr>
            <a:xfrm>
              <a:off x="4912812" y="4736171"/>
              <a:ext cx="2394858" cy="860743"/>
              <a:chOff x="4818742" y="3526390"/>
              <a:chExt cx="2394858" cy="860743"/>
            </a:xfrm>
          </p:grpSpPr>
          <p:sp>
            <p:nvSpPr>
              <p:cNvPr id="24" name="文本框 23"/>
              <p:cNvSpPr txBox="1"/>
              <p:nvPr/>
            </p:nvSpPr>
            <p:spPr>
              <a:xfrm>
                <a:off x="4818742" y="3526390"/>
                <a:ext cx="2394858" cy="521970"/>
              </a:xfrm>
              <a:prstGeom prst="rect">
                <a:avLst/>
              </a:prstGeom>
              <a:noFill/>
            </p:spPr>
            <p:txBody>
              <a:bodyPr wrap="square" rtlCol="0">
                <a:spAutoFit/>
              </a:bodyPr>
              <a:lstStyle/>
              <a:p>
                <a:r>
                  <a:rPr lang="zh-CN" altLang="en-US" sz="2800" b="1">
                    <a:latin typeface="微软雅黑" panose="020B0503020204020204" pitchFamily="34" charset="-122"/>
                  </a:rPr>
                  <a:t>致谢</a:t>
                </a:r>
              </a:p>
            </p:txBody>
          </p:sp>
          <p:sp>
            <p:nvSpPr>
              <p:cNvPr id="25" name="文本框 24"/>
              <p:cNvSpPr txBox="1"/>
              <p:nvPr/>
            </p:nvSpPr>
            <p:spPr>
              <a:xfrm>
                <a:off x="4818742" y="4018833"/>
                <a:ext cx="2394858" cy="368300"/>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sym typeface="+mn-ea"/>
                  </a:rPr>
                  <a:t>Future Prospect</a:t>
                </a:r>
              </a:p>
            </p:txBody>
          </p:sp>
        </p:grpSp>
        <p:grpSp>
          <p:nvGrpSpPr>
            <p:cNvPr id="67" name="组合 66"/>
            <p:cNvGrpSpPr/>
            <p:nvPr/>
          </p:nvGrpSpPr>
          <p:grpSpPr>
            <a:xfrm>
              <a:off x="3873413" y="4753058"/>
              <a:ext cx="899886" cy="828000"/>
              <a:chOff x="3873413" y="4753058"/>
              <a:chExt cx="899886" cy="828000"/>
            </a:xfrm>
          </p:grpSpPr>
          <p:sp>
            <p:nvSpPr>
              <p:cNvPr id="22" name="文本框 21"/>
              <p:cNvSpPr txBox="1"/>
              <p:nvPr/>
            </p:nvSpPr>
            <p:spPr>
              <a:xfrm>
                <a:off x="3873413" y="4782338"/>
                <a:ext cx="899886" cy="769441"/>
              </a:xfrm>
              <a:prstGeom prst="rect">
                <a:avLst/>
              </a:prstGeom>
              <a:noFill/>
            </p:spPr>
            <p:txBody>
              <a:bodyPr wrap="square" rtlCol="0">
                <a:spAutoFit/>
              </a:bodyPr>
              <a:lstStyle/>
              <a:p>
                <a:pPr algn="ctr"/>
                <a:r>
                  <a:rPr lang="en-US" altLang="zh-CN" sz="4400" b="1">
                    <a:solidFill>
                      <a:schemeClr val="accent1"/>
                    </a:solidFill>
                    <a:latin typeface="微软雅黑" panose="020B0503020204020204" pitchFamily="34" charset="-122"/>
                    <a:ea typeface="微软雅黑" panose="020B0503020204020204" pitchFamily="34" charset="-122"/>
                  </a:rPr>
                  <a:t>05</a:t>
                </a:r>
                <a:endParaRPr lang="zh-CN" altLang="en-US" sz="4400" b="1">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999817"/>
            <a:ext cx="3444417" cy="861775"/>
            <a:chOff x="3873413" y="3187016"/>
            <a:chExt cx="3444417" cy="861775"/>
          </a:xfrm>
        </p:grpSpPr>
        <p:grpSp>
          <p:nvGrpSpPr>
            <p:cNvPr id="54" name="组合 53"/>
            <p:cNvGrpSpPr/>
            <p:nvPr/>
          </p:nvGrpSpPr>
          <p:grpSpPr>
            <a:xfrm>
              <a:off x="4912812" y="3187016"/>
              <a:ext cx="2405018" cy="861775"/>
              <a:chOff x="4818742" y="3526390"/>
              <a:chExt cx="2405018" cy="861775"/>
            </a:xfrm>
          </p:grpSpPr>
          <p:sp>
            <p:nvSpPr>
              <p:cNvPr id="55" name="文本框 54"/>
              <p:cNvSpPr txBox="1"/>
              <p:nvPr/>
            </p:nvSpPr>
            <p:spPr>
              <a:xfrm>
                <a:off x="4828902" y="3526390"/>
                <a:ext cx="2394858" cy="521970"/>
              </a:xfrm>
              <a:prstGeom prst="rect">
                <a:avLst/>
              </a:prstGeom>
              <a:noFill/>
            </p:spPr>
            <p:txBody>
              <a:bodyPr wrap="square" rtlCol="0">
                <a:spAutoFit/>
              </a:bodyPr>
              <a:lstStyle/>
              <a:p>
                <a:r>
                  <a:rPr lang="zh-CN" altLang="en-US" sz="2800" b="1">
                    <a:latin typeface="微软雅黑" panose="020B0503020204020204" pitchFamily="34" charset="-122"/>
                  </a:rPr>
                  <a:t>系统</a:t>
                </a:r>
                <a:r>
                  <a:rPr lang="en-US" altLang="zh-CN" sz="2800" b="1">
                    <a:latin typeface="微软雅黑" panose="020B0503020204020204" pitchFamily="34" charset="-122"/>
                  </a:rPr>
                  <a:t>UI</a:t>
                </a:r>
                <a:r>
                  <a:rPr lang="zh-CN" altLang="en-US" sz="2800" b="1">
                    <a:latin typeface="微软雅黑" panose="020B0503020204020204" pitchFamily="34" charset="-122"/>
                  </a:rPr>
                  <a:t>设计</a:t>
                </a:r>
              </a:p>
            </p:txBody>
          </p:sp>
          <p:sp>
            <p:nvSpPr>
              <p:cNvPr id="56" name="文本框 55"/>
              <p:cNvSpPr txBox="1"/>
              <p:nvPr/>
            </p:nvSpPr>
            <p:spPr>
              <a:xfrm>
                <a:off x="4818742" y="4018833"/>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Theoretical Research</a:t>
                </a:r>
                <a:endParaRPr lang="zh-CN" altLang="en-US">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a:solidFill>
                      <a:schemeClr val="accent1"/>
                    </a:solidFill>
                    <a:latin typeface="微软雅黑" panose="020B0503020204020204" pitchFamily="34" charset="-122"/>
                    <a:ea typeface="微软雅黑" panose="020B0503020204020204" pitchFamily="34" charset="-122"/>
                  </a:rPr>
                  <a:t>03</a:t>
                </a:r>
                <a:endParaRPr lang="zh-CN" altLang="en-US" sz="4400" b="1">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0" y="3005807"/>
            <a:ext cx="3416755" cy="830997"/>
            <a:chOff x="8098970" y="3202405"/>
            <a:chExt cx="3416755" cy="830997"/>
          </a:xfrm>
        </p:grpSpPr>
        <p:grpSp>
          <p:nvGrpSpPr>
            <p:cNvPr id="59" name="组合 58"/>
            <p:cNvGrpSpPr/>
            <p:nvPr/>
          </p:nvGrpSpPr>
          <p:grpSpPr>
            <a:xfrm>
              <a:off x="9120867" y="3202405"/>
              <a:ext cx="2394858" cy="830997"/>
              <a:chOff x="9042399" y="3526390"/>
              <a:chExt cx="2394858" cy="830997"/>
            </a:xfrm>
          </p:grpSpPr>
          <p:sp>
            <p:nvSpPr>
              <p:cNvPr id="60" name="文本框 59"/>
              <p:cNvSpPr txBox="1"/>
              <p:nvPr/>
            </p:nvSpPr>
            <p:spPr>
              <a:xfrm>
                <a:off x="9042399" y="3526390"/>
                <a:ext cx="2394858" cy="548640"/>
              </a:xfrm>
              <a:prstGeom prst="rect">
                <a:avLst/>
              </a:prstGeom>
              <a:noFill/>
            </p:spPr>
            <p:txBody>
              <a:bodyPr wrap="square" rtlCol="0">
                <a:spAutoFit/>
              </a:bodyPr>
              <a:lstStyle/>
              <a:p>
                <a:r>
                  <a:rPr lang="zh-CN" altLang="en-US" sz="2800" b="1">
                    <a:latin typeface="微软雅黑" panose="020B0503020204020204" pitchFamily="34" charset="-122"/>
                  </a:rPr>
                  <a:t>系统实现</a:t>
                </a:r>
              </a:p>
            </p:txBody>
          </p:sp>
          <p:sp>
            <p:nvSpPr>
              <p:cNvPr id="61" name="文本框 60"/>
              <p:cNvSpPr txBox="1"/>
              <p:nvPr/>
            </p:nvSpPr>
            <p:spPr>
              <a:xfrm>
                <a:off x="9042399" y="3988055"/>
                <a:ext cx="2394858" cy="369332"/>
              </a:xfrm>
              <a:prstGeom prst="rect">
                <a:avLst/>
              </a:prstGeom>
              <a:noFill/>
            </p:spPr>
            <p:txBody>
              <a:bodyPr wrap="square" rtlCol="0">
                <a:spAutoFit/>
              </a:bodyPr>
              <a:lstStyle/>
              <a:p>
                <a:r>
                  <a:rPr lang="en-US" altLang="zh-CN">
                    <a:solidFill>
                      <a:schemeClr val="bg1">
                        <a:lumMod val="65000"/>
                      </a:schemeClr>
                    </a:solidFill>
                    <a:latin typeface="Times New Roman" panose="02020603050405020304" pitchFamily="18" charset="0"/>
                    <a:cs typeface="Times New Roman" panose="02020603050405020304" pitchFamily="18" charset="0"/>
                  </a:rPr>
                  <a:t>Experimental Method</a:t>
                </a:r>
                <a:endParaRPr lang="zh-CN" altLang="en-US">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a:solidFill>
                      <a:schemeClr val="accent1"/>
                    </a:solidFill>
                    <a:latin typeface="微软雅黑" panose="020B0503020204020204" pitchFamily="34" charset="-122"/>
                    <a:ea typeface="微软雅黑" panose="020B0503020204020204" pitchFamily="34" charset="-122"/>
                  </a:rPr>
                  <a:t>04</a:t>
                </a:r>
                <a:endParaRPr lang="zh-CN" altLang="en-US" sz="4400" b="1">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20</a:t>
            </a:fld>
            <a:endParaRPr lang="zh-CN" altLang="en-US"/>
          </a:p>
        </p:txBody>
      </p:sp>
      <p:sp>
        <p:nvSpPr>
          <p:cNvPr id="11" name="文本框 10"/>
          <p:cNvSpPr txBox="1"/>
          <p:nvPr/>
        </p:nvSpPr>
        <p:spPr>
          <a:xfrm>
            <a:off x="695324" y="287665"/>
            <a:ext cx="10801351" cy="1383665"/>
          </a:xfrm>
          <a:prstGeom prst="rect">
            <a:avLst/>
          </a:prstGeom>
          <a:noFill/>
        </p:spPr>
        <p:txBody>
          <a:bodyPr wrap="square" rtlCol="0">
            <a:spAutoFit/>
          </a:bodyPr>
          <a:lstStyle/>
          <a:p>
            <a:r>
              <a:rPr lang="zh-CN" altLang="en-US" sz="2800" b="1" dirty="0">
                <a:latin typeface="微软雅黑" panose="020B0503020204020204" pitchFamily="34" charset="-122"/>
              </a:rPr>
              <a:t>系统实现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采用技术</a:t>
            </a:r>
            <a:r>
              <a:rPr lang="en-US" altLang="zh-CN" sz="2800" b="1" dirty="0">
                <a:latin typeface="微软雅黑" panose="020B0503020204020204" pitchFamily="34" charset="-122"/>
              </a:rPr>
              <a:t>——</a:t>
            </a:r>
            <a:r>
              <a:rPr lang="zh-CN" altLang="en-US" sz="2800" b="1" dirty="0">
                <a:latin typeface="微软雅黑" panose="020B0503020204020204" pitchFamily="34" charset="-122"/>
              </a:rPr>
              <a:t>图形设计</a:t>
            </a:r>
            <a:r>
              <a:rPr lang="en-US" altLang="zh-CN" sz="2800" b="1" dirty="0">
                <a:latin typeface="微软雅黑" panose="020B0503020204020204" pitchFamily="34" charset="-122"/>
              </a:rPr>
              <a:t>——</a:t>
            </a:r>
            <a:r>
              <a:rPr lang="zh-CN" altLang="en-US" sz="2800" b="1" dirty="0">
                <a:solidFill>
                  <a:schemeClr val="tx1"/>
                </a:solidFill>
                <a:latin typeface="微软雅黑" panose="020B0503020204020204" pitchFamily="34" charset="-122"/>
                <a:sym typeface="+mn-ea"/>
              </a:rPr>
              <a:t>adobe Photoshop </a:t>
            </a:r>
            <a:r>
              <a:rPr lang="zh-CN" altLang="en-US" sz="2800" b="1" dirty="0">
                <a:solidFill>
                  <a:srgbClr val="FFFFFF"/>
                </a:solidFill>
                <a:latin typeface="微软雅黑" panose="020B0503020204020204" pitchFamily="34" charset="-122"/>
                <a:sym typeface="+mn-ea"/>
              </a:rPr>
              <a:t>2019</a:t>
            </a:r>
            <a:endParaRPr lang="zh-CN" altLang="en-US" sz="2800" b="1" dirty="0">
              <a:solidFill>
                <a:srgbClr val="FFFFFF"/>
              </a:solidFill>
              <a:latin typeface="微软雅黑" panose="020B0503020204020204" pitchFamily="34" charset="-122"/>
            </a:endParaRPr>
          </a:p>
          <a:p>
            <a:endParaRPr lang="en-US" altLang="zh-CN" sz="2800" b="1" dirty="0">
              <a:latin typeface="微软雅黑" panose="020B0503020204020204" pitchFamily="34" charset="-122"/>
            </a:endParaRPr>
          </a:p>
        </p:txBody>
      </p:sp>
      <p:sp>
        <p:nvSpPr>
          <p:cNvPr id="8" name="矩形 7"/>
          <p:cNvSpPr/>
          <p:nvPr/>
        </p:nvSpPr>
        <p:spPr>
          <a:xfrm>
            <a:off x="705485" y="1162050"/>
            <a:ext cx="10852785" cy="5096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06504" y="2708792"/>
            <a:ext cx="8894846" cy="1200329"/>
          </a:xfrm>
          <a:prstGeom prst="rect">
            <a:avLst/>
          </a:prstGeom>
          <a:noFill/>
        </p:spPr>
        <p:txBody>
          <a:bodyPr wrap="square" rtlCol="0">
            <a:spAutoFit/>
          </a:bodyPr>
          <a:lstStyle/>
          <a:p>
            <a:r>
              <a:rPr lang="zh-CN" altLang="en-US" sz="2400" dirty="0">
                <a:solidFill>
                  <a:schemeClr val="bg1"/>
                </a:solidFill>
                <a:sym typeface="+mn-ea"/>
              </a:rPr>
              <a:t>Photoshop</a:t>
            </a:r>
            <a:r>
              <a:rPr lang="zh-CN" altLang="en-US" sz="2400" dirty="0">
                <a:solidFill>
                  <a:schemeClr val="bg1"/>
                </a:solidFill>
              </a:rPr>
              <a:t>是由 </a:t>
            </a:r>
            <a:r>
              <a:rPr lang="en-US" altLang="zh-CN" sz="2400" dirty="0">
                <a:solidFill>
                  <a:schemeClr val="bg1"/>
                </a:solidFill>
              </a:rPr>
              <a:t>Adobe Systems</a:t>
            </a:r>
            <a:r>
              <a:rPr lang="zh-CN" altLang="en-US" sz="2400" dirty="0">
                <a:solidFill>
                  <a:schemeClr val="bg1"/>
                </a:solidFill>
              </a:rPr>
              <a:t>开发和发行的 图像处理软件 。</a:t>
            </a:r>
            <a:r>
              <a:rPr lang="en-US" altLang="zh-CN" sz="2400" dirty="0">
                <a:solidFill>
                  <a:schemeClr val="bg1"/>
                </a:solidFill>
              </a:rPr>
              <a:t> Photoshop</a:t>
            </a:r>
            <a:r>
              <a:rPr lang="zh-CN" altLang="en-US" sz="2400" dirty="0">
                <a:solidFill>
                  <a:schemeClr val="bg1"/>
                </a:solidFill>
              </a:rPr>
              <a:t>主要处理以像素所构成的 数字图像 。</a:t>
            </a:r>
            <a:r>
              <a:rPr lang="en-US" altLang="zh-CN" sz="2400" dirty="0">
                <a:solidFill>
                  <a:schemeClr val="bg1"/>
                </a:solidFill>
              </a:rPr>
              <a:t>. </a:t>
            </a:r>
            <a:r>
              <a:rPr lang="zh-CN" altLang="en-US" sz="2400" dirty="0">
                <a:solidFill>
                  <a:schemeClr val="bg1"/>
                </a:solidFill>
              </a:rPr>
              <a:t>使用其众多的编修与绘图工具，可以有效地进行 图片编辑 工作。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85164" y="277505"/>
            <a:ext cx="10801351" cy="521970"/>
          </a:xfrm>
          <a:prstGeom prst="rect">
            <a:avLst/>
          </a:prstGeom>
          <a:noFill/>
        </p:spPr>
        <p:txBody>
          <a:bodyPr wrap="square" rtlCol="0">
            <a:spAutoFit/>
          </a:bodyPr>
          <a:lstStyle/>
          <a:p>
            <a:r>
              <a:rPr lang="zh-CN" altLang="en-US" sz="2800" b="1">
                <a:latin typeface="微软雅黑" panose="020B0503020204020204" pitchFamily="34" charset="-122"/>
              </a:rPr>
              <a:t>系统实现</a:t>
            </a:r>
            <a:r>
              <a:rPr lang="en-US" altLang="zh-CN" sz="2800" b="1">
                <a:latin typeface="微软雅黑" panose="020B0503020204020204" pitchFamily="34" charset="-122"/>
              </a:rPr>
              <a:t>——</a:t>
            </a:r>
            <a:r>
              <a:rPr lang="zh-CN" altLang="en-US" sz="2800" b="1">
                <a:latin typeface="微软雅黑" panose="020B0503020204020204" pitchFamily="34" charset="-122"/>
              </a:rPr>
              <a:t>部分截图</a:t>
            </a:r>
            <a:r>
              <a:rPr lang="en-US" altLang="zh-CN" sz="2800" b="1">
                <a:latin typeface="微软雅黑" panose="020B0503020204020204" pitchFamily="34" charset="-122"/>
              </a:rPr>
              <a:t>——</a:t>
            </a:r>
            <a:r>
              <a:rPr lang="zh-CN" altLang="en-US" sz="2800" b="1">
                <a:latin typeface="微软雅黑" panose="020B0503020204020204" pitchFamily="34" charset="-122"/>
              </a:rPr>
              <a:t>管理端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21</a:t>
            </a:fld>
            <a:endParaRPr lang="zh-CN" altLang="en-US"/>
          </a:p>
        </p:txBody>
      </p:sp>
      <p:pic>
        <p:nvPicPr>
          <p:cNvPr id="2" name="图片 1" descr="微信图片_20220426115421"/>
          <p:cNvPicPr>
            <a:picLocks noChangeAspect="1"/>
          </p:cNvPicPr>
          <p:nvPr/>
        </p:nvPicPr>
        <p:blipFill>
          <a:blip r:embed="rId2"/>
          <a:stretch>
            <a:fillRect/>
          </a:stretch>
        </p:blipFill>
        <p:spPr>
          <a:xfrm>
            <a:off x="1631315" y="1166495"/>
            <a:ext cx="8564245" cy="5238750"/>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85164" y="277505"/>
            <a:ext cx="10801351" cy="521970"/>
          </a:xfrm>
          <a:prstGeom prst="rect">
            <a:avLst/>
          </a:prstGeom>
          <a:noFill/>
        </p:spPr>
        <p:txBody>
          <a:bodyPr wrap="square" rtlCol="0">
            <a:spAutoFit/>
          </a:bodyPr>
          <a:lstStyle/>
          <a:p>
            <a:r>
              <a:rPr lang="zh-CN" altLang="en-US" sz="2800" b="1">
                <a:latin typeface="微软雅黑" panose="020B0503020204020204" pitchFamily="34" charset="-122"/>
              </a:rPr>
              <a:t>系统实现</a:t>
            </a:r>
            <a:r>
              <a:rPr lang="en-US" altLang="zh-CN" sz="2800" b="1">
                <a:latin typeface="微软雅黑" panose="020B0503020204020204" pitchFamily="34" charset="-122"/>
              </a:rPr>
              <a:t>——</a:t>
            </a:r>
            <a:r>
              <a:rPr lang="zh-CN" altLang="en-US" sz="2800" b="1">
                <a:latin typeface="微软雅黑" panose="020B0503020204020204" pitchFamily="34" charset="-122"/>
              </a:rPr>
              <a:t>部分截图</a:t>
            </a:r>
            <a:r>
              <a:rPr lang="en-US" altLang="zh-CN" sz="2800" b="1">
                <a:latin typeface="微软雅黑" panose="020B0503020204020204" pitchFamily="34" charset="-122"/>
              </a:rPr>
              <a:t>——</a:t>
            </a:r>
            <a:r>
              <a:rPr lang="zh-CN" altLang="en-US" sz="2800" b="1">
                <a:latin typeface="微软雅黑" panose="020B0503020204020204" pitchFamily="34" charset="-122"/>
              </a:rPr>
              <a:t>普通用户端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22</a:t>
            </a:fld>
            <a:endParaRPr lang="zh-CN" altLang="en-US"/>
          </a:p>
        </p:txBody>
      </p:sp>
      <p:pic>
        <p:nvPicPr>
          <p:cNvPr id="2" name="图片 1" descr="微信图片_20220426115636"/>
          <p:cNvPicPr>
            <a:picLocks noChangeAspect="1"/>
          </p:cNvPicPr>
          <p:nvPr/>
        </p:nvPicPr>
        <p:blipFill>
          <a:blip r:embed="rId2"/>
          <a:stretch>
            <a:fillRect/>
          </a:stretch>
        </p:blipFill>
        <p:spPr>
          <a:xfrm>
            <a:off x="1758315" y="998855"/>
            <a:ext cx="8735060" cy="529399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05486" y="2695565"/>
            <a:ext cx="10801350" cy="1446550"/>
          </a:xfrm>
          <a:prstGeom prst="rect">
            <a:avLst/>
          </a:prstGeom>
          <a:noFill/>
        </p:spPr>
        <p:txBody>
          <a:bodyPr wrap="square" rtlCol="0">
            <a:spAutoFit/>
          </a:bodyPr>
          <a:lstStyle/>
          <a:p>
            <a:pPr algn="ctr"/>
            <a:r>
              <a:rPr lang="en-US" altLang="zh-CN" sz="8800" b="1">
                <a:solidFill>
                  <a:schemeClr val="bg1"/>
                </a:solidFill>
              </a:rPr>
              <a:t>THANKS</a:t>
            </a:r>
            <a:endParaRPr lang="zh-CN" altLang="en-US" sz="8800" b="1">
              <a:solidFill>
                <a:schemeClr val="bg1"/>
              </a:solidFill>
            </a:endParaRPr>
          </a:p>
        </p:txBody>
      </p:sp>
      <p:sp>
        <p:nvSpPr>
          <p:cNvPr id="2" name="文本框 1"/>
          <p:cNvSpPr txBox="1"/>
          <p:nvPr/>
        </p:nvSpPr>
        <p:spPr>
          <a:xfrm>
            <a:off x="7106285" y="5077460"/>
            <a:ext cx="4074795" cy="368300"/>
          </a:xfrm>
          <a:prstGeom prst="rect">
            <a:avLst/>
          </a:prstGeom>
          <a:noFill/>
        </p:spPr>
        <p:txBody>
          <a:bodyPr wrap="square" rtlCol="0">
            <a:spAutoFit/>
          </a:bodyPr>
          <a:lstStyle/>
          <a:p>
            <a:r>
              <a:rPr lang="en-US" altLang="zh-CN">
                <a:solidFill>
                  <a:schemeClr val="bg1"/>
                </a:solidFill>
              </a:rPr>
              <a:t>2022-4-26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1" nodeType="withEffec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2" nodeType="withEffec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1"/>
      <p:bldP spid="10"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4064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a:solidFill>
                    <a:schemeClr val="accent1"/>
                  </a:solidFill>
                  <a:latin typeface="微软雅黑" panose="020B0503020204020204" pitchFamily="34" charset="-122"/>
                  <a:ea typeface="微软雅黑" panose="020B0503020204020204" pitchFamily="34" charset="-122"/>
                </a:rPr>
                <a:t>项目背景</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2" nodeType="withEffec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childTnLst>
                                    <p:animScale>
                                      <p:cBhvr>
                                        <p:cTn id="17" dur="250" fill="hold"/>
                                        <p:tgtEl>
                                          <p:spTgt spid="3"/>
                                        </p:tgtEl>
                                      </p:cBhvr>
                                      <p:by x="115000" y="115000"/>
                                    </p:animScale>
                                  </p:childTnLst>
                                </p:cTn>
                              </p:par>
                              <p:par>
                                <p:cTn id="18" presetID="50" presetClass="entr" presetSubtype="0" decel="100000" fill="hold" grpId="0" nodeType="withEffec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1" animBg="1"/>
      <p:bldP spid="51"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a:latin typeface="微软雅黑" panose="020B0503020204020204" pitchFamily="34" charset="-122"/>
              </a:rPr>
              <a:t>项目背景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a:p>
        </p:txBody>
      </p:sp>
      <p:sp>
        <p:nvSpPr>
          <p:cNvPr id="8" name="梯形 7"/>
          <p:cNvSpPr/>
          <p:nvPr/>
        </p:nvSpPr>
        <p:spPr>
          <a:xfrm rot="5400000">
            <a:off x="-220395" y="2195720"/>
            <a:ext cx="4991816" cy="2970062"/>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ct val="0"/>
              </a:spcBef>
              <a:spcAft>
                <a:spcPct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charset="0"/>
              <a:ea typeface="微软雅黑" panose="020B0503020204020204" pitchFamily="34" charset="-122"/>
            </a:endParaRPr>
          </a:p>
        </p:txBody>
      </p:sp>
      <p:sp>
        <p:nvSpPr>
          <p:cNvPr id="9" name="梯形 8"/>
          <p:cNvSpPr/>
          <p:nvPr/>
        </p:nvSpPr>
        <p:spPr>
          <a:xfrm rot="5400000">
            <a:off x="3637511" y="2184925"/>
            <a:ext cx="4991816" cy="2970062"/>
          </a:xfrm>
          <a:prstGeom prst="trapezoid">
            <a:avLst>
              <a:gd name="adj" fmla="val 40632"/>
            </a:avLst>
          </a:prstGeom>
          <a:solidFill>
            <a:srgbClr val="404040"/>
          </a:solidFill>
          <a:ln w="25400" cap="flat" cmpd="sng" algn="ctr">
            <a:noFill/>
            <a:prstDash val="solid"/>
          </a:ln>
          <a:effectLst/>
        </p:spPr>
        <p:txBody>
          <a:bodyPr rtlCol="0" anchor="ctr"/>
          <a:lstStyle/>
          <a:p>
            <a:pPr algn="ctr" defTabSz="913765"/>
            <a:endParaRPr lang="zh-CN" altLang="en-US" sz="1865" kern="0">
              <a:solidFill>
                <a:prstClr val="white"/>
              </a:solidFill>
              <a:latin typeface="Calibri" panose="020F0502020204030204" charset="0"/>
              <a:ea typeface="微软雅黑" panose="020B0503020204020204" pitchFamily="34" charset="-122"/>
            </a:endParaRPr>
          </a:p>
        </p:txBody>
      </p:sp>
      <p:sp>
        <p:nvSpPr>
          <p:cNvPr id="10" name="梯形 9"/>
          <p:cNvSpPr/>
          <p:nvPr/>
        </p:nvSpPr>
        <p:spPr>
          <a:xfrm rot="5400000">
            <a:off x="7515736" y="2195719"/>
            <a:ext cx="4991816" cy="2970062"/>
          </a:xfrm>
          <a:prstGeom prst="trapezoid">
            <a:avLst>
              <a:gd name="adj" fmla="val 40632"/>
            </a:avLst>
          </a:prstGeom>
          <a:solidFill>
            <a:schemeClr val="accent1"/>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ct val="0"/>
              </a:spcBef>
              <a:spcAft>
                <a:spcPct val="0"/>
              </a:spcAft>
              <a:buClrTx/>
              <a:buSzTx/>
              <a:buFontTx/>
              <a:buNone/>
              <a:defRPr/>
            </a:pPr>
            <a:endParaRPr kumimoji="0" lang="zh-CN" altLang="en-US" sz="1865" b="0" i="0" u="none" strike="noStrike" kern="0" cap="none" spc="0" normalizeH="0" baseline="0" noProof="0">
              <a:ln>
                <a:noFill/>
              </a:ln>
              <a:solidFill>
                <a:prstClr val="white"/>
              </a:solidFill>
              <a:effectLst/>
              <a:uLnTx/>
              <a:uFillTx/>
              <a:latin typeface="Calibri" panose="020F0502020204030204" charset="0"/>
              <a:ea typeface="微软雅黑" panose="020B0503020204020204" pitchFamily="34" charset="-122"/>
            </a:endParaRPr>
          </a:p>
        </p:txBody>
      </p:sp>
      <p:sp>
        <p:nvSpPr>
          <p:cNvPr id="5" name="矩形 4"/>
          <p:cNvSpPr/>
          <p:nvPr/>
        </p:nvSpPr>
        <p:spPr>
          <a:xfrm>
            <a:off x="790482" y="2730371"/>
            <a:ext cx="2970063" cy="1568450"/>
          </a:xfrm>
          <a:prstGeom prst="rect">
            <a:avLst/>
          </a:prstGeom>
        </p:spPr>
        <p:txBody>
          <a:bodyPr wrap="square">
            <a:spAutoFit/>
          </a:bodyPr>
          <a:lstStyle/>
          <a:p>
            <a:pPr lvl="0">
              <a:spcBef>
                <a:spcPct val="50000"/>
              </a:spcBef>
              <a:buClr>
                <a:srgbClr val="000000"/>
              </a:buClr>
            </a:pPr>
            <a:r>
              <a:rPr lang="zh-CN" altLang="en-US" sz="2400" b="1">
                <a:solidFill>
                  <a:schemeClr val="bg1"/>
                </a:solidFill>
              </a:rPr>
              <a:t>之间有个段子</a:t>
            </a:r>
            <a:r>
              <a:rPr lang="en-US" altLang="zh-CN" sz="2400" b="1">
                <a:solidFill>
                  <a:schemeClr val="bg1"/>
                </a:solidFill>
              </a:rPr>
              <a:t>“</a:t>
            </a:r>
            <a:r>
              <a:rPr lang="zh-CN" altLang="en-US" sz="2400" b="1">
                <a:solidFill>
                  <a:schemeClr val="bg1"/>
                </a:solidFill>
              </a:rPr>
              <a:t>昨晚做梦梦到我死了，进了阎王殿，阎王爷让我给他做个管理系统</a:t>
            </a:r>
          </a:p>
        </p:txBody>
      </p:sp>
      <p:sp>
        <p:nvSpPr>
          <p:cNvPr id="12" name="矩形 11"/>
          <p:cNvSpPr/>
          <p:nvPr/>
        </p:nvSpPr>
        <p:spPr>
          <a:xfrm>
            <a:off x="790482" y="1883782"/>
            <a:ext cx="1983941" cy="661207"/>
          </a:xfrm>
          <a:prstGeom prst="rect">
            <a:avLst/>
          </a:prstGeom>
        </p:spPr>
        <p:txBody>
          <a:bodyPr wrap="none">
            <a:spAutoFit/>
          </a:bodyPr>
          <a:lstStyle/>
          <a:p>
            <a:pPr>
              <a:lnSpc>
                <a:spcPct val="150000"/>
              </a:lnSpc>
            </a:pPr>
            <a:r>
              <a:rPr lang="en-US" altLang="zh-CN" sz="2800" b="1">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48" y="1883782"/>
            <a:ext cx="2076851" cy="738664"/>
          </a:xfrm>
          <a:prstGeom prst="rect">
            <a:avLst/>
          </a:prstGeom>
        </p:spPr>
        <p:txBody>
          <a:bodyPr wrap="none">
            <a:spAutoFit/>
          </a:bodyPr>
          <a:lstStyle/>
          <a:p>
            <a:pPr>
              <a:lnSpc>
                <a:spcPct val="150000"/>
              </a:lnSpc>
            </a:pPr>
            <a:r>
              <a:rPr lang="en-US" altLang="zh-CN" sz="2800" b="1">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3" y="1883782"/>
            <a:ext cx="2455159" cy="738664"/>
          </a:xfrm>
          <a:prstGeom prst="rect">
            <a:avLst/>
          </a:prstGeom>
        </p:spPr>
        <p:txBody>
          <a:bodyPr wrap="none">
            <a:spAutoFit/>
          </a:bodyPr>
          <a:lstStyle/>
          <a:p>
            <a:pPr>
              <a:lnSpc>
                <a:spcPct val="150000"/>
              </a:lnSpc>
            </a:pPr>
            <a:r>
              <a:rPr lang="en-US" altLang="zh-CN" sz="2800" b="1">
                <a:solidFill>
                  <a:schemeClr val="bg1"/>
                </a:solidFill>
                <a:latin typeface="Times New Roman" panose="02020603050405020304" pitchFamily="18" charset="0"/>
                <a:cs typeface="Times New Roman" panose="02020603050405020304" pitchFamily="18" charset="0"/>
              </a:rPr>
              <a:t>PART THREE</a:t>
            </a:r>
          </a:p>
        </p:txBody>
      </p:sp>
      <p:sp>
        <p:nvSpPr>
          <p:cNvPr id="15" name="矩形 14"/>
          <p:cNvSpPr/>
          <p:nvPr/>
        </p:nvSpPr>
        <p:spPr>
          <a:xfrm>
            <a:off x="8526613" y="2730371"/>
            <a:ext cx="2970062" cy="2861310"/>
          </a:xfrm>
          <a:prstGeom prst="rect">
            <a:avLst/>
          </a:prstGeom>
        </p:spPr>
        <p:txBody>
          <a:bodyPr wrap="square">
            <a:spAutoFit/>
          </a:bodyPr>
          <a:lstStyle/>
          <a:p>
            <a:pPr algn="ctr">
              <a:lnSpc>
                <a:spcPct val="150000"/>
              </a:lnSpc>
            </a:pPr>
            <a:r>
              <a:rPr lang="zh-CN" altLang="en-US" sz="2400" b="1">
                <a:solidFill>
                  <a:schemeClr val="bg1"/>
                </a:solidFill>
                <a:sym typeface="+mn-ea"/>
              </a:rPr>
              <a:t>人死去时会去见阎王，而前世做的一切决定了是否能投胎。</a:t>
            </a:r>
            <a:endParaRPr lang="zh-CN" altLang="en-US" sz="2400" b="1">
              <a:solidFill>
                <a:schemeClr val="bg1"/>
              </a:solidFill>
            </a:endParaRPr>
          </a:p>
          <a:p>
            <a:pPr algn="ctr">
              <a:lnSpc>
                <a:spcPct val="150000"/>
              </a:lnSpc>
            </a:pPr>
            <a:endParaRPr lang="zh-CN" altLang="en-US" sz="2400" b="1">
              <a:solidFill>
                <a:schemeClr val="bg1"/>
              </a:solidFill>
            </a:endParaRPr>
          </a:p>
          <a:p>
            <a:pPr algn="ctr">
              <a:lnSpc>
                <a:spcPct val="150000"/>
              </a:lnSpc>
            </a:pPr>
            <a:endParaRPr lang="en-US" altLang="zh-CN" sz="2400" b="1">
              <a:solidFill>
                <a:schemeClr val="bg1"/>
              </a:solidFill>
            </a:endParaRPr>
          </a:p>
        </p:txBody>
      </p:sp>
      <p:sp>
        <p:nvSpPr>
          <p:cNvPr id="2" name="文本框 1"/>
          <p:cNvSpPr txBox="1"/>
          <p:nvPr/>
        </p:nvSpPr>
        <p:spPr>
          <a:xfrm>
            <a:off x="4697095" y="2780030"/>
            <a:ext cx="2704465" cy="1198880"/>
          </a:xfrm>
          <a:prstGeom prst="rect">
            <a:avLst/>
          </a:prstGeom>
          <a:noFill/>
        </p:spPr>
        <p:txBody>
          <a:bodyPr wrap="square" rtlCol="0">
            <a:spAutoFit/>
          </a:bodyPr>
          <a:lstStyle/>
          <a:p>
            <a:r>
              <a:rPr lang="zh-CN" altLang="en-US" sz="2400" b="1">
                <a:solidFill>
                  <a:schemeClr val="bg1"/>
                </a:solidFill>
              </a:rPr>
              <a:t>由此诞生了管理地府，系统里记载了详细的投胎过程</a:t>
            </a:r>
            <a:r>
              <a:rPr lang="zh-CN" altLang="en-US" sz="2400">
                <a:solidFill>
                  <a:schemeClr val="bg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2" nodeType="withEffec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2" presetClass="entr" presetSubtype="8" fill="hold" grpId="4" nodeType="withEffec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3" nodeType="withEffec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5" nodeType="withEffec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6" nodeType="withEffec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grpId="7" nodeType="withEffec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1" animBg="1"/>
      <p:bldP spid="10" grpId="2" animBg="1"/>
      <p:bldP spid="5" grpId="3"/>
      <p:bldP spid="12" grpId="4"/>
      <p:bldP spid="13" grpId="5"/>
      <p:bldP spid="14" grpId="6"/>
      <p:bldP spid="15" grpId="7"/>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sp>
        <p:nvSpPr>
          <p:cNvPr id="50" name="矩形 49"/>
          <p:cNvSpPr/>
          <p:nvPr/>
        </p:nvSpPr>
        <p:spPr>
          <a:xfrm>
            <a:off x="-1" y="1905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7759"/>
            <a:chOff x="4887549" y="1124584"/>
            <a:chExt cx="2416902" cy="2417759"/>
          </a:xfrm>
        </p:grpSpPr>
        <p:sp>
          <p:nvSpPr>
            <p:cNvPr id="47" name="文本框 46"/>
            <p:cNvSpPr txBox="1"/>
            <p:nvPr/>
          </p:nvSpPr>
          <p:spPr>
            <a:xfrm>
              <a:off x="4887549" y="1178873"/>
              <a:ext cx="2416902" cy="2363470"/>
            </a:xfrm>
            <a:prstGeom prst="rect">
              <a:avLst/>
            </a:prstGeom>
            <a:noFill/>
            <a:ln>
              <a:noFill/>
            </a:ln>
          </p:spPr>
          <p:txBody>
            <a:bodyPr wrap="square" rtlCol="0">
              <a:spAutoFit/>
            </a:bodyPr>
            <a:lstStyle/>
            <a:p>
              <a:pPr algn="ctr"/>
              <a:r>
                <a:rPr lang="zh-CN" altLang="en-US" sz="7200" b="1">
                  <a:solidFill>
                    <a:schemeClr val="accent1"/>
                  </a:solidFill>
                  <a:latin typeface="微软雅黑" panose="020B0503020204020204" pitchFamily="34" charset="-122"/>
                </a:rPr>
                <a:t>系统分析</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2" nodeType="withEffec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childTnLst>
                                    <p:animScale>
                                      <p:cBhvr>
                                        <p:cTn id="17" dur="250" fill="hold"/>
                                        <p:tgtEl>
                                          <p:spTgt spid="3"/>
                                        </p:tgtEl>
                                      </p:cBhvr>
                                      <p:by x="115000" y="115000"/>
                                    </p:animScale>
                                  </p:childTnLst>
                                </p:cTn>
                              </p:par>
                              <p:par>
                                <p:cTn id="18" presetID="50" presetClass="entr" presetSubtype="0" decel="100000" fill="hold" grpId="0" nodeType="withEffec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1" bldLvl="0" animBg="1"/>
      <p:bldP spid="51"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dirty="0">
                <a:latin typeface="微软雅黑" panose="020B0503020204020204" pitchFamily="34" charset="-122"/>
              </a:rPr>
              <a:t>系统分析</a:t>
            </a:r>
            <a:r>
              <a:rPr lang="en-US" altLang="zh-CN" sz="2800" b="1" dirty="0">
                <a:latin typeface="微软雅黑" panose="020B0503020204020204" pitchFamily="34" charset="-122"/>
              </a:rPr>
              <a:t>——</a:t>
            </a:r>
            <a:r>
              <a:rPr lang="zh-CN" altLang="en-US" sz="2800" b="1" dirty="0">
                <a:latin typeface="微软雅黑" panose="020B0503020204020204" pitchFamily="34" charset="-122"/>
              </a:rPr>
              <a:t>功能分析</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a:p>
        </p:txBody>
      </p:sp>
      <p:sp>
        <p:nvSpPr>
          <p:cNvPr id="15" name="矩形 14"/>
          <p:cNvSpPr/>
          <p:nvPr/>
        </p:nvSpPr>
        <p:spPr>
          <a:xfrm>
            <a:off x="710565" y="1069975"/>
            <a:ext cx="10082530" cy="5533390"/>
          </a:xfrm>
          <a:prstGeom prst="rect">
            <a:avLst/>
          </a:prstGeom>
          <a:solidFill>
            <a:schemeClr val="accent1"/>
          </a:solidFill>
          <a:ln w="25400" cap="flat" cmpd="sng" algn="ctr">
            <a:noFill/>
            <a:prstDash val="solid"/>
          </a:ln>
          <a:effectLst/>
        </p:spPr>
        <p:txBody>
          <a:bodyPr rtlCol="0" anchor="ctr"/>
          <a:lstStyle/>
          <a:p>
            <a:pPr lvl="1">
              <a:spcBef>
                <a:spcPct val="20000"/>
              </a:spcBef>
              <a:buClr>
                <a:srgbClr val="000000"/>
              </a:buClr>
            </a:pPr>
            <a:r>
              <a:rPr lang="zh-CN" altLang="en-US" sz="1600" dirty="0">
                <a:solidFill>
                  <a:schemeClr val="bg1"/>
                </a:solidFill>
                <a:latin typeface="黑体" panose="02010609060101010101" pitchFamily="49" charset="-122"/>
                <a:ea typeface="黑体" panose="02010609060101010101" pitchFamily="49" charset="-122"/>
                <a:sym typeface="+mn-ea"/>
              </a:rPr>
              <a:t>对企业内部网站来说，信息的即时性是要考虑的最大的问题。管理层领导可以对员工的申请和任务进行批复。各角色的具体功能如下所示。</a:t>
            </a:r>
          </a:p>
          <a:p>
            <a:pPr lvl="1">
              <a:spcBef>
                <a:spcPct val="20000"/>
              </a:spcBef>
              <a:buClr>
                <a:srgbClr val="000000"/>
              </a:buClr>
            </a:pPr>
            <a:r>
              <a:rPr lang="zh-CN" altLang="en-US" sz="1860" dirty="0">
                <a:solidFill>
                  <a:schemeClr val="accent4"/>
                </a:solidFill>
                <a:latin typeface="黑体" panose="02010609060101010101" pitchFamily="49" charset="-122"/>
                <a:ea typeface="黑体" panose="02010609060101010101" pitchFamily="49" charset="-122"/>
                <a:sym typeface="+mn-ea"/>
              </a:rPr>
              <a:t>管理员</a:t>
            </a:r>
          </a:p>
          <a:p>
            <a:pPr marL="800100" lvl="1" indent="-342900">
              <a:spcBef>
                <a:spcPct val="20000"/>
              </a:spcBef>
              <a:buClr>
                <a:srgbClr val="000000"/>
              </a:buClr>
              <a:buFont typeface="Wingdings" panose="05000000000000000000"/>
              <a:buChar char="l"/>
            </a:pPr>
            <a:r>
              <a:rPr lang="zh-CN" altLang="en-US" sz="1600" dirty="0">
                <a:solidFill>
                  <a:schemeClr val="bg1"/>
                </a:solidFill>
                <a:latin typeface="黑体" panose="02010609060101010101" pitchFamily="49" charset="-122"/>
                <a:ea typeface="黑体" panose="02010609060101010101" pitchFamily="49" charset="-122"/>
                <a:sym typeface="+mn-ea"/>
              </a:rPr>
              <a:t>管理员认证注册</a:t>
            </a:r>
          </a:p>
          <a:p>
            <a:pPr marL="800100" lvl="1" indent="-342900">
              <a:spcBef>
                <a:spcPct val="20000"/>
              </a:spcBef>
              <a:buClr>
                <a:srgbClr val="000000"/>
              </a:buClr>
              <a:buFont typeface="Wingdings" panose="05000000000000000000"/>
              <a:buChar char="l"/>
            </a:pPr>
            <a:r>
              <a:rPr lang="zh-CN" altLang="en-US" sz="1600" dirty="0">
                <a:solidFill>
                  <a:schemeClr val="bg1"/>
                </a:solidFill>
                <a:latin typeface="黑体" panose="02010609060101010101" pitchFamily="49" charset="-122"/>
                <a:ea typeface="黑体" panose="02010609060101010101" pitchFamily="49" charset="-122"/>
                <a:sym typeface="+mn-ea"/>
              </a:rPr>
              <a:t>管理员用户密码登录</a:t>
            </a:r>
          </a:p>
          <a:p>
            <a:pPr marL="800100" lvl="1" indent="-342900">
              <a:spcBef>
                <a:spcPct val="20000"/>
              </a:spcBef>
              <a:buClr>
                <a:srgbClr val="000000"/>
              </a:buClr>
              <a:buFont typeface="Wingdings" panose="05000000000000000000"/>
              <a:buChar char="l"/>
            </a:pPr>
            <a:r>
              <a:rPr lang="zh-CN" altLang="en-US" sz="1600" dirty="0">
                <a:solidFill>
                  <a:schemeClr val="bg1"/>
                </a:solidFill>
                <a:latin typeface="黑体" panose="02010609060101010101" pitchFamily="49" charset="-122"/>
                <a:ea typeface="黑体" panose="02010609060101010101" pitchFamily="49" charset="-122"/>
              </a:rPr>
              <a:t>地狱服刑人员管理、生死薄管理以及地府工作人员管理</a:t>
            </a:r>
          </a:p>
          <a:p>
            <a:pPr marL="800100" lvl="1" indent="-342900">
              <a:spcBef>
                <a:spcPct val="20000"/>
              </a:spcBef>
              <a:buClr>
                <a:srgbClr val="000000"/>
              </a:buClr>
              <a:buFont typeface="Wingdings" panose="05000000000000000000"/>
              <a:buChar char="l"/>
            </a:pPr>
            <a:r>
              <a:rPr lang="zh-CN" altLang="en-US" sz="1600" dirty="0">
                <a:solidFill>
                  <a:schemeClr val="bg1"/>
                </a:solidFill>
                <a:latin typeface="黑体" panose="02010609060101010101" pitchFamily="49" charset="-122"/>
                <a:ea typeface="黑体" panose="02010609060101010101" pitchFamily="49" charset="-122"/>
              </a:rPr>
              <a:t>实现无纸化办公</a:t>
            </a:r>
          </a:p>
          <a:p>
            <a:pPr lvl="1">
              <a:spcBef>
                <a:spcPct val="20000"/>
              </a:spcBef>
              <a:buClr>
                <a:srgbClr val="000000"/>
              </a:buClr>
            </a:pPr>
            <a:endParaRPr lang="zh-CN" altLang="en-US" sz="1600" dirty="0">
              <a:solidFill>
                <a:schemeClr val="bg1"/>
              </a:solidFill>
              <a:latin typeface="黑体" panose="02010609060101010101" pitchFamily="49" charset="-122"/>
              <a:ea typeface="黑体" panose="02010609060101010101" pitchFamily="49" charset="-122"/>
            </a:endParaRPr>
          </a:p>
          <a:p>
            <a:pPr lvl="1" indent="0">
              <a:spcBef>
                <a:spcPct val="20000"/>
              </a:spcBef>
              <a:buClr>
                <a:srgbClr val="000000"/>
              </a:buClr>
              <a:buFont typeface="Wingdings" panose="05000000000000000000"/>
              <a:buNone/>
            </a:pPr>
            <a:endParaRPr lang="zh-CN" altLang="en-US" sz="1600" dirty="0">
              <a:solidFill>
                <a:schemeClr val="bg1"/>
              </a:solidFill>
              <a:latin typeface="黑体" panose="02010609060101010101" pitchFamily="49" charset="-122"/>
              <a:ea typeface="黑体" panose="02010609060101010101" pitchFamily="49" charset="-122"/>
            </a:endParaRPr>
          </a:p>
          <a:p>
            <a:pPr lvl="1">
              <a:spcBef>
                <a:spcPct val="20000"/>
              </a:spcBef>
              <a:buClr>
                <a:srgbClr val="000000"/>
              </a:buClr>
            </a:pPr>
            <a:r>
              <a:rPr lang="zh-CN" altLang="en-US" sz="1860" dirty="0">
                <a:solidFill>
                  <a:schemeClr val="accent4"/>
                </a:solidFill>
                <a:latin typeface="黑体" panose="02010609060101010101" pitchFamily="49" charset="-122"/>
                <a:ea typeface="黑体" panose="02010609060101010101" pitchFamily="49" charset="-122"/>
                <a:sym typeface="+mn-ea"/>
              </a:rPr>
              <a:t>普通用户</a:t>
            </a:r>
          </a:p>
          <a:p>
            <a:pPr marL="800100" lvl="1" indent="-342900">
              <a:spcBef>
                <a:spcPct val="20000"/>
              </a:spcBef>
              <a:buClr>
                <a:srgbClr val="000000"/>
              </a:buClr>
              <a:buFont typeface="Wingdings" panose="05000000000000000000"/>
              <a:buChar char="l"/>
            </a:pPr>
            <a:r>
              <a:rPr lang="zh-CN" altLang="en-US" sz="1600" dirty="0">
                <a:solidFill>
                  <a:schemeClr val="bg1"/>
                </a:solidFill>
                <a:latin typeface="黑体" panose="02010609060101010101" pitchFamily="49" charset="-122"/>
                <a:ea typeface="黑体" panose="02010609060101010101" pitchFamily="49" charset="-122"/>
                <a:sym typeface="+mn-ea"/>
              </a:rPr>
              <a:t>首次登录，需要注册账号，有账号可直接登录，</a:t>
            </a:r>
          </a:p>
          <a:p>
            <a:pPr marL="800100" lvl="1" indent="-342900">
              <a:spcBef>
                <a:spcPct val="20000"/>
              </a:spcBef>
              <a:buClr>
                <a:srgbClr val="000000"/>
              </a:buClr>
              <a:buFont typeface="Wingdings" panose="05000000000000000000"/>
              <a:buChar char="l"/>
            </a:pPr>
            <a:r>
              <a:rPr lang="zh-CN" altLang="en-US" sz="1600" dirty="0">
                <a:solidFill>
                  <a:schemeClr val="bg1"/>
                </a:solidFill>
                <a:latin typeface="黑体" panose="02010609060101010101" pitchFamily="49" charset="-122"/>
                <a:ea typeface="黑体" panose="02010609060101010101" pitchFamily="49" charset="-122"/>
                <a:sym typeface="+mn-ea"/>
              </a:rPr>
              <a:t>判断是否罪大恶极</a:t>
            </a:r>
          </a:p>
          <a:p>
            <a:pPr marL="800100" lvl="1" indent="-342900">
              <a:spcBef>
                <a:spcPct val="20000"/>
              </a:spcBef>
              <a:buClr>
                <a:srgbClr val="000000"/>
              </a:buClr>
              <a:buFont typeface="Wingdings" panose="05000000000000000000"/>
              <a:buChar char="l"/>
            </a:pPr>
            <a:r>
              <a:rPr lang="zh-CN" altLang="en-US" sz="1600" dirty="0">
                <a:solidFill>
                  <a:schemeClr val="bg1"/>
                </a:solidFill>
                <a:latin typeface="黑体" panose="02010609060101010101" pitchFamily="49" charset="-122"/>
                <a:ea typeface="黑体" panose="02010609060101010101" pitchFamily="49" charset="-122"/>
                <a:sym typeface="+mn-ea"/>
              </a:rPr>
              <a:t>是就定刑，打入地狱服刑</a:t>
            </a:r>
          </a:p>
          <a:p>
            <a:pPr marL="800100" lvl="1" indent="-342900">
              <a:spcBef>
                <a:spcPct val="20000"/>
              </a:spcBef>
              <a:buClr>
                <a:srgbClr val="000000"/>
              </a:buClr>
              <a:buFont typeface="Wingdings" panose="05000000000000000000"/>
              <a:buChar char="l"/>
            </a:pPr>
            <a:r>
              <a:rPr lang="zh-CN" altLang="en-US" sz="1600" dirty="0">
                <a:solidFill>
                  <a:schemeClr val="bg1"/>
                </a:solidFill>
                <a:latin typeface="黑体" panose="02010609060101010101" pitchFamily="49" charset="-122"/>
                <a:ea typeface="黑体" panose="02010609060101010101" pitchFamily="49" charset="-122"/>
                <a:sym typeface="+mn-ea"/>
              </a:rPr>
              <a:t>否就去投胎，抽签决定投胎类型</a:t>
            </a:r>
          </a:p>
          <a:p>
            <a:pPr lvl="1">
              <a:spcBef>
                <a:spcPct val="20000"/>
              </a:spcBef>
              <a:buClr>
                <a:srgbClr val="000000"/>
              </a:buClr>
            </a:pPr>
            <a:endParaRPr lang="en-US" altLang="zh-CN" sz="1860" dirty="0">
              <a:solidFill>
                <a:schemeClr val="bg1"/>
              </a:solidFill>
              <a:latin typeface="黑体" panose="02010609060101010101" pitchFamily="49" charset="-122"/>
              <a:ea typeface="黑体" panose="02010609060101010101" pitchFamily="49" charset="-122"/>
              <a:sym typeface="+mn-ea"/>
            </a:endParaRPr>
          </a:p>
          <a:p>
            <a:pPr lvl="1">
              <a:spcBef>
                <a:spcPct val="20000"/>
              </a:spcBef>
              <a:buClr>
                <a:srgbClr val="000000"/>
              </a:buClr>
            </a:pPr>
            <a:endParaRPr lang="zh-CN" altLang="en-US" sz="1860" dirty="0">
              <a:solidFill>
                <a:schemeClr val="bg1"/>
              </a:solidFill>
              <a:latin typeface="黑体" panose="02010609060101010101" pitchFamily="49" charset="-122"/>
              <a:ea typeface="黑体" panose="02010609060101010101" pitchFamily="49" charset="-122"/>
            </a:endParaRPr>
          </a:p>
          <a:p>
            <a:pPr algn="ctr" defTabSz="913765"/>
            <a:endParaRPr lang="zh-CN" altLang="en-US" sz="1865" kern="0" dirty="0">
              <a:solidFill>
                <a:prstClr val="white"/>
              </a:solidFill>
              <a:latin typeface="Calibri" panose="020F050202020403020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7</a:t>
            </a:fld>
            <a:endParaRPr lang="zh-CN" altLang="en-US"/>
          </a:p>
        </p:txBody>
      </p:sp>
      <p:sp>
        <p:nvSpPr>
          <p:cNvPr id="11" name="文本框 10"/>
          <p:cNvSpPr txBox="1"/>
          <p:nvPr/>
        </p:nvSpPr>
        <p:spPr>
          <a:xfrm>
            <a:off x="695324" y="287665"/>
            <a:ext cx="5400675" cy="548640"/>
          </a:xfrm>
          <a:prstGeom prst="rect">
            <a:avLst/>
          </a:prstGeom>
          <a:noFill/>
        </p:spPr>
        <p:txBody>
          <a:bodyPr wrap="square" rtlCol="0">
            <a:spAutoFit/>
          </a:bodyPr>
          <a:lstStyle/>
          <a:p>
            <a:r>
              <a:rPr lang="zh-CN" altLang="en-US" sz="2800" b="1">
                <a:latin typeface="微软雅黑" panose="020B0503020204020204" pitchFamily="34" charset="-122"/>
              </a:rPr>
              <a:t>系统分析</a:t>
            </a:r>
            <a:r>
              <a:rPr lang="en-US" altLang="zh-CN" sz="2800" b="1">
                <a:latin typeface="微软雅黑" panose="020B0503020204020204" pitchFamily="34" charset="-122"/>
              </a:rPr>
              <a:t>——</a:t>
            </a:r>
            <a:r>
              <a:rPr lang="zh-CN" altLang="en-US" sz="2800" b="1">
                <a:latin typeface="微软雅黑" panose="020B0503020204020204" pitchFamily="34" charset="-122"/>
              </a:rPr>
              <a:t>功能分析</a:t>
            </a:r>
          </a:p>
        </p:txBody>
      </p:sp>
      <p:pic>
        <p:nvPicPr>
          <p:cNvPr id="4" name="图片 3" descr="微信图片_20220424201333"/>
          <p:cNvPicPr>
            <a:picLocks noChangeAspect="1"/>
          </p:cNvPicPr>
          <p:nvPr/>
        </p:nvPicPr>
        <p:blipFill>
          <a:blip r:embed="rId2"/>
          <a:stretch>
            <a:fillRect/>
          </a:stretch>
        </p:blipFill>
        <p:spPr>
          <a:xfrm>
            <a:off x="1833245" y="883920"/>
            <a:ext cx="7915910" cy="55213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a:t>PART</a:t>
            </a:r>
          </a:p>
          <a:p>
            <a:r>
              <a:rPr lang="en-US" altLang="zh-CN"/>
              <a:t>THREE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443559" y="2605994"/>
            <a:ext cx="5183505" cy="1452880"/>
            <a:chOff x="3808684" y="688339"/>
            <a:chExt cx="5183505" cy="1452880"/>
          </a:xfrm>
        </p:grpSpPr>
        <p:sp>
          <p:nvSpPr>
            <p:cNvPr id="47" name="文本框 46"/>
            <p:cNvSpPr txBox="1"/>
            <p:nvPr/>
          </p:nvSpPr>
          <p:spPr>
            <a:xfrm>
              <a:off x="3965529" y="815339"/>
              <a:ext cx="4869815" cy="1198880"/>
            </a:xfrm>
            <a:prstGeom prst="rect">
              <a:avLst/>
            </a:prstGeom>
            <a:noFill/>
            <a:ln>
              <a:noFill/>
            </a:ln>
          </p:spPr>
          <p:txBody>
            <a:bodyPr wrap="square" rtlCol="0">
              <a:spAutoFit/>
            </a:bodyPr>
            <a:lstStyle/>
            <a:p>
              <a:pPr algn="ctr"/>
              <a:r>
                <a:rPr lang="zh-CN" altLang="en-US" sz="7200" b="1">
                  <a:solidFill>
                    <a:schemeClr val="accent1"/>
                  </a:solidFill>
                  <a:latin typeface="微软雅黑" panose="020B0503020204020204" pitchFamily="34" charset="-122"/>
                </a:rPr>
                <a:t>系统</a:t>
              </a:r>
              <a:r>
                <a:rPr lang="en-US" altLang="zh-CN" sz="7200" b="1">
                  <a:solidFill>
                    <a:schemeClr val="accent1"/>
                  </a:solidFill>
                  <a:latin typeface="微软雅黑" panose="020B0503020204020204" pitchFamily="34" charset="-122"/>
                </a:rPr>
                <a:t>UI</a:t>
              </a:r>
              <a:r>
                <a:rPr lang="zh-CN" altLang="en-US" sz="7200" b="1">
                  <a:solidFill>
                    <a:schemeClr val="accent1"/>
                  </a:solidFill>
                  <a:latin typeface="微软雅黑" panose="020B0503020204020204" pitchFamily="34" charset="-122"/>
                </a:rPr>
                <a:t>设计</a:t>
              </a:r>
            </a:p>
          </p:txBody>
        </p:sp>
        <p:sp>
          <p:nvSpPr>
            <p:cNvPr id="2" name="矩形 1"/>
            <p:cNvSpPr/>
            <p:nvPr/>
          </p:nvSpPr>
          <p:spPr>
            <a:xfrm>
              <a:off x="3808684" y="688339"/>
              <a:ext cx="5183505" cy="14528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2" nodeType="withEffec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childTnLst>
                                    <p:animScale>
                                      <p:cBhvr>
                                        <p:cTn id="17" dur="250" fill="hold"/>
                                        <p:tgtEl>
                                          <p:spTgt spid="3"/>
                                        </p:tgtEl>
                                      </p:cBhvr>
                                      <p:by x="115000" y="115000"/>
                                    </p:animScale>
                                  </p:childTnLst>
                                </p:cTn>
                              </p:par>
                              <p:par>
                                <p:cTn id="18" presetID="50" presetClass="entr" presetSubtype="0" decel="100000" fill="hold" grpId="0" nodeType="withEffec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1" animBg="1"/>
      <p:bldP spid="51"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9</a:t>
            </a:fld>
            <a:endParaRPr lang="zh-CN" altLang="en-US"/>
          </a:p>
        </p:txBody>
      </p:sp>
      <p:sp>
        <p:nvSpPr>
          <p:cNvPr id="11" name="文本框 10"/>
          <p:cNvSpPr txBox="1"/>
          <p:nvPr/>
        </p:nvSpPr>
        <p:spPr>
          <a:xfrm>
            <a:off x="685165" y="287655"/>
            <a:ext cx="8013700" cy="521970"/>
          </a:xfrm>
          <a:prstGeom prst="rect">
            <a:avLst/>
          </a:prstGeom>
          <a:noFill/>
        </p:spPr>
        <p:txBody>
          <a:bodyPr wrap="square" rtlCol="0">
            <a:spAutoFit/>
          </a:bodyPr>
          <a:lstStyle/>
          <a:p>
            <a:r>
              <a:rPr lang="zh-CN" altLang="en-US" sz="2800" b="1">
                <a:latin typeface="微软雅黑" panose="020B0503020204020204" pitchFamily="34" charset="-122"/>
              </a:rPr>
              <a:t>系统设计</a:t>
            </a:r>
            <a:r>
              <a:rPr lang="en-US" altLang="zh-CN" sz="2800" b="1">
                <a:latin typeface="微软雅黑" panose="020B0503020204020204" pitchFamily="34" charset="-122"/>
              </a:rPr>
              <a:t>——</a:t>
            </a:r>
            <a:r>
              <a:rPr lang="zh-CN" altLang="en-US" sz="2800" b="1">
                <a:latin typeface="微软雅黑" panose="020B0503020204020204" pitchFamily="34" charset="-122"/>
              </a:rPr>
              <a:t>界面设计</a:t>
            </a:r>
            <a:r>
              <a:rPr lang="en-US" altLang="zh-CN" sz="2800" b="1">
                <a:latin typeface="微软雅黑" panose="020B0503020204020204" pitchFamily="34" charset="-122"/>
              </a:rPr>
              <a:t>——</a:t>
            </a:r>
            <a:r>
              <a:rPr lang="zh-CN" altLang="en-US" sz="2800" b="1">
                <a:latin typeface="微软雅黑" panose="020B0503020204020204" pitchFamily="34" charset="-122"/>
              </a:rPr>
              <a:t>主登录界面</a:t>
            </a:r>
          </a:p>
        </p:txBody>
      </p:sp>
      <p:pic>
        <p:nvPicPr>
          <p:cNvPr id="3" name="图片 2"/>
          <p:cNvPicPr>
            <a:picLocks noChangeAspect="1"/>
          </p:cNvPicPr>
          <p:nvPr/>
        </p:nvPicPr>
        <p:blipFill>
          <a:blip r:embed="rId2"/>
          <a:stretch>
            <a:fillRect/>
          </a:stretch>
        </p:blipFill>
        <p:spPr>
          <a:xfrm>
            <a:off x="1235710" y="937895"/>
            <a:ext cx="9720000" cy="546758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6.11.28"/>
  <p:tag name="AS_TITLE" val="Aspose.Slides for .NET 4.0"/>
  <p:tag name="AS_VERSION" val="16.11.0.0"/>
  <p:tag name="COMMONDATA" val="eyJoZGlkIjoiZWJmOTRjMDFiOThjYWMyN2MxZWYxYTdmYmI5ZDllNGYifQ=="/>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Arial"/>
        <a:cs typeface="Arial"/>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Arial"/>
        <a:cs typeface="Arial"/>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640</Words>
  <Application>Microsoft Office PowerPoint</Application>
  <PresentationFormat>宽屏</PresentationFormat>
  <Paragraphs>114</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黑体</vt:lpstr>
      <vt:lpstr>微软雅黑</vt:lpstr>
      <vt:lpstr>Arial</vt:lpstr>
      <vt:lpstr>Calibri</vt:lpstr>
      <vt:lpstr>Consolas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张 建华</cp:lastModifiedBy>
  <cp:revision>366</cp:revision>
  <dcterms:created xsi:type="dcterms:W3CDTF">2015-10-24T01:57:00Z</dcterms:created>
  <dcterms:modified xsi:type="dcterms:W3CDTF">2022-04-26T08:52:42Z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ileid">
    <vt:lpwstr>786060</vt:lpwstr>
  </property>
  <property fmtid="{D5CDD505-2E9C-101B-9397-08002B2CF9AE}" pid="3" name="KSOProductBuildVer">
    <vt:lpwstr>2052-11.1.0.11636</vt:lpwstr>
  </property>
  <property fmtid="{D5CDD505-2E9C-101B-9397-08002B2CF9AE}" pid="4" name="name">
    <vt:lpwstr>蓝色扁平化学术答辩模板第六部.pptx</vt:lpwstr>
  </property>
  <property fmtid="{D5CDD505-2E9C-101B-9397-08002B2CF9AE}" pid="5" name="commondata">
    <vt:lpwstr>eyJoZGlkIjoiZWJmOTRjMDFiOThjYWMyN2MxZWYxYTdmYmI5ZDllNGYifQ==</vt:lpwstr>
  </property>
  <property fmtid="{D5CDD505-2E9C-101B-9397-08002B2CF9AE}" pid="6" name="ICV">
    <vt:lpwstr>60798E70DFA9488CB3ECC2EB2E42C057</vt:lpwstr>
  </property>
</Properties>
</file>