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57" r:id="rId5"/>
    <p:sldId id="258" r:id="rId6"/>
    <p:sldId id="259" r:id="rId7"/>
    <p:sldId id="262" r:id="rId8"/>
    <p:sldId id="260" r:id="rId9"/>
    <p:sldId id="261" r:id="rId10"/>
    <p:sldId id="263" r:id="rId11"/>
    <p:sldId id="265" r:id="rId12"/>
    <p:sldId id="264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 yuan" initials="wy" lastIdx="2" clrIdx="0">
    <p:extLst>
      <p:ext uri="{19B8F6BF-5375-455C-9EA6-DF929625EA0E}">
        <p15:presenceInfo xmlns:p15="http://schemas.microsoft.com/office/powerpoint/2012/main" userId="5cad8b510b16bd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12CC7-6D2B-4F8A-97D9-CEE8F24B8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A835FE-4B61-4907-BF59-C7D5A66A7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F1885-0521-4E38-8F0B-E83FDA96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4439-F042-4E4F-861D-1172765C89D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AE9E3-22EC-4C04-BF9C-F1BCC484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A867CF-0EFC-477C-9457-3E6B524A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339-97FE-49E6-B232-210DF15D8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9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742D0-781E-4D5D-994F-B1789601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CCEBD3-2DEA-4892-BE41-E0124A6C8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7E10E-0187-4A55-8971-3BE7E370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4439-F042-4E4F-861D-1172765C89D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CE123-B837-4CB5-8DCD-B3AC57B8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06010-9F4B-4F55-A2DF-06AC421B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339-97FE-49E6-B232-210DF15D8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07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517179-E0C7-47D1-9CFE-AB6308A8E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8C26D8-0E4A-4FD1-B01B-9380933FA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D337E-7A99-4CE7-BB15-453C37EE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4439-F042-4E4F-861D-1172765C89D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E0C76-D7E6-4219-932D-604EF68E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77CCC-6EA5-4197-B38A-46E539C8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339-97FE-49E6-B232-210DF15D8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4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52E3F-093A-48A4-A007-980F623E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84778-6990-4176-BB47-6492196D6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15D241-429C-49B5-BA4B-8F383D5F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4439-F042-4E4F-861D-1172765C89D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42601C-76CC-45E0-A08D-FA1C6DE1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DF3DD-A4DB-4DA2-800E-0EB3DF25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339-97FE-49E6-B232-210DF15D8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3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EAF18-F93E-46B1-8DC4-49C44674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6AC0AF-D45D-468B-9BE6-BDE4E3381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45E5E-2E47-4B74-A45C-75DFD56E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4439-F042-4E4F-861D-1172765C89D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A7E24-AFBD-4CD2-B68A-921FD4BD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1B4B4-E242-48CC-912C-92772CB8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339-97FE-49E6-B232-210DF15D8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3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8BAFE-7F59-4980-B8C1-25B12BF7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78888-B271-4870-818D-BD56D3FD8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D5EE98-15C4-4C2F-AFB8-8DDBE79DA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D6799C-E405-40F8-A765-CA5EEDD1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4439-F042-4E4F-861D-1172765C89D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18B63-E528-4222-A681-35DBACD5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A8172-DF33-4DE4-B0D6-9DB87C1F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339-97FE-49E6-B232-210DF15D8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55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3712F-9CA7-468B-A86C-A4D54045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16F33-5130-4E77-92D3-C74BD7208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8D5DB5-8427-49AF-895F-2F673B031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37071C-C336-45D7-A93D-82160FC4C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937CC7-CFD7-4EB0-BB44-A400518EB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2F71FC-BD57-4E83-9A48-123E01BD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4439-F042-4E4F-861D-1172765C89D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5F9F86-C5F3-459F-B2F1-44B8CAD6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4BF7B6-C6F8-4C4E-82CD-6879DC1B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339-97FE-49E6-B232-210DF15D8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33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4AFE3-B589-4F6D-AF93-83BA5DDF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89EE21-9B68-403B-8DE6-7B5D5501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4439-F042-4E4F-861D-1172765C89D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96E355-3BBD-4EA8-815F-1A2D7311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4019E0-49B5-4568-98E7-96E41C3C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339-97FE-49E6-B232-210DF15D8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21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04A78E-DBF7-47CA-90EA-4F8D700A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4439-F042-4E4F-861D-1172765C89D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FC9519-995A-4D4F-B317-4A3DBC16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EA11E6-50F2-4A75-94DC-EFEEF288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339-97FE-49E6-B232-210DF15D8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12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56DDD-4671-4326-99B7-991E6D8C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D1482-6413-4DF5-9D02-920B166A8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2B49FD-B5A6-4F0A-AC60-5FB2DA13E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053C0-1285-46F4-901D-E877BC2A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4439-F042-4E4F-861D-1172765C89D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04AC7-EA3E-4B35-8556-A26005CE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F1873-490F-4F32-9902-3AD378E0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339-97FE-49E6-B232-210DF15D8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89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B2041-B372-4A1B-AF27-76408AB7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D4CB58-EA29-438E-946D-DA9411494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CE2479-450D-42B5-AF1D-6B44882FE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45A98-EFD9-4702-A696-C709CFB2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74439-F042-4E4F-861D-1172765C89D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BD0355-B07A-487C-861B-023D12E8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B47BBF-D460-4572-AEF6-11E9CD65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C339-97FE-49E6-B232-210DF15D8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0A7FE6-5EEC-40EE-8ACE-CED0DB66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E2A84E-AC70-4159-8442-BC4E41DA2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C44B4D-856D-45EB-93B3-203D75863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74439-F042-4E4F-861D-1172765C89D2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96E88-2BAB-4DCA-80F3-1F7A187C1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C4C48-F497-4307-A06C-544CAF059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9C339-97FE-49E6-B232-210DF15D8C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73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31A81-445E-4B1D-809F-D6445EC8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6500"/>
            <a:ext cx="10515600" cy="57904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BLE</a:t>
            </a:r>
            <a:r>
              <a:rPr lang="zh-CN" altLang="en-US" b="1" dirty="0"/>
              <a:t>（</a:t>
            </a:r>
            <a:r>
              <a:rPr lang="en-US" altLang="zh-CN" b="1" dirty="0"/>
              <a:t> Bluetooth Low Energy 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1600" dirty="0"/>
              <a:t>BLE</a:t>
            </a:r>
            <a:r>
              <a:rPr lang="zh-CN" altLang="en-US" sz="1600" dirty="0"/>
              <a:t>全称低功耗蓝牙，和经典蓝牙</a:t>
            </a:r>
            <a:r>
              <a:rPr lang="en-US" altLang="zh-CN" sz="1600" dirty="0"/>
              <a:t>Bluetooth</a:t>
            </a:r>
            <a:r>
              <a:rPr lang="zh-CN" altLang="en-US" sz="1600" dirty="0"/>
              <a:t>™相比，低功耗蓝牙旨在保持同等通信范围的同时，显著降低功耗。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因此</a:t>
            </a:r>
            <a:r>
              <a:rPr lang="en-US" altLang="zh-CN" sz="1600" dirty="0"/>
              <a:t>BLE</a:t>
            </a:r>
            <a:r>
              <a:rPr lang="zh-CN" altLang="en-US" sz="1600" dirty="0"/>
              <a:t>在物联网有大规模的应用，主要应用在医疗保健、运动健身、信标、智能家居等领域。</a:t>
            </a: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0968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85798-7A0F-47D9-9B74-782CF84D8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901"/>
            <a:ext cx="10515600" cy="5649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官方的</a:t>
            </a:r>
            <a:r>
              <a:rPr lang="en-US" altLang="zh-CN" sz="1600" dirty="0"/>
              <a:t>16</a:t>
            </a:r>
            <a:r>
              <a:rPr lang="zh-CN" altLang="en-US" sz="1600" dirty="0"/>
              <a:t>位</a:t>
            </a:r>
            <a:r>
              <a:rPr lang="en-US" altLang="zh-CN" sz="1600" dirty="0"/>
              <a:t>UUID</a:t>
            </a:r>
            <a:r>
              <a:rPr lang="zh-CN" altLang="en-US" sz="1600" dirty="0"/>
              <a:t>标识的</a:t>
            </a:r>
            <a:r>
              <a:rPr lang="en-US" altLang="zh-CN" sz="1600" dirty="0"/>
              <a:t>Service</a:t>
            </a:r>
            <a:r>
              <a:rPr lang="zh-CN" altLang="en-US" sz="1600" dirty="0"/>
              <a:t>，大部分在开发时都用不到，除了</a:t>
            </a:r>
            <a:r>
              <a:rPr lang="en-US" altLang="zh-CN" sz="1600" dirty="0"/>
              <a:t>UUID 0x18A0 </a:t>
            </a:r>
            <a:r>
              <a:rPr lang="zh-CN" altLang="en-US" sz="1600" dirty="0"/>
              <a:t>：</a:t>
            </a:r>
            <a:r>
              <a:rPr lang="fr-FR" altLang="zh-CN" sz="1600" dirty="0"/>
              <a:t>BLE_UUID_DEVICE_INFORMATION_SERVICE                      0x180A     /**&lt; Device Information service UUID. */</a:t>
            </a:r>
          </a:p>
          <a:p>
            <a:pPr marL="0" indent="0">
              <a:buNone/>
            </a:pPr>
            <a:r>
              <a:rPr lang="zh-CN" altLang="en-US" sz="1600" dirty="0"/>
              <a:t>这个</a:t>
            </a:r>
            <a:r>
              <a:rPr lang="en-US" altLang="zh-CN" sz="1600" dirty="0"/>
              <a:t>Service</a:t>
            </a:r>
            <a:r>
              <a:rPr lang="zh-CN" altLang="en-US" sz="1600" dirty="0"/>
              <a:t>是用来显示该蓝牙设备的基本信息，其中包括各种</a:t>
            </a:r>
            <a:r>
              <a:rPr lang="en-US" altLang="zh-CN" sz="1600" dirty="0"/>
              <a:t>characteristics</a:t>
            </a:r>
            <a:r>
              <a:rPr lang="zh-CN" altLang="en-US" sz="1600" dirty="0"/>
              <a:t>（特征值）：</a:t>
            </a:r>
            <a:r>
              <a:rPr lang="en-US" altLang="zh-CN" sz="1600" dirty="0"/>
              <a:t>System ID</a:t>
            </a:r>
            <a:r>
              <a:rPr lang="zh-CN" altLang="en-US" sz="1600" dirty="0"/>
              <a:t>、</a:t>
            </a:r>
            <a:r>
              <a:rPr lang="en-US" altLang="zh-CN" sz="1600" dirty="0"/>
              <a:t>Model Number String</a:t>
            </a:r>
            <a:r>
              <a:rPr lang="zh-CN" altLang="en-US" sz="1600" dirty="0"/>
              <a:t>、</a:t>
            </a:r>
            <a:r>
              <a:rPr lang="en-US" altLang="zh-CN" sz="1600" dirty="0"/>
              <a:t>Serial Number String</a:t>
            </a:r>
            <a:r>
              <a:rPr lang="zh-CN" altLang="en-US" sz="1600" dirty="0"/>
              <a:t>、</a:t>
            </a:r>
            <a:r>
              <a:rPr lang="en-US" altLang="zh-CN" sz="1600" dirty="0"/>
              <a:t>Firmware Revision String</a:t>
            </a:r>
            <a:r>
              <a:rPr lang="zh-CN" altLang="en-US" sz="1600" dirty="0"/>
              <a:t>、</a:t>
            </a:r>
            <a:r>
              <a:rPr lang="en-US" altLang="zh-CN" sz="1600" dirty="0"/>
              <a:t>Hardware Revision String</a:t>
            </a:r>
            <a:r>
              <a:rPr lang="zh-CN" altLang="en-US" sz="1600" dirty="0"/>
              <a:t>、</a:t>
            </a:r>
            <a:r>
              <a:rPr lang="en-US" altLang="zh-CN" sz="1600" dirty="0"/>
              <a:t>Software Revision String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此服务的添加在官方</a:t>
            </a:r>
            <a:r>
              <a:rPr lang="en-US" altLang="zh-CN" sz="1600" dirty="0" err="1"/>
              <a:t>sdk</a:t>
            </a:r>
            <a:r>
              <a:rPr lang="zh-CN" altLang="en-US" sz="1600" dirty="0"/>
              <a:t>中有很多示例，在此就不示例了。下面是添加成功之后的设备信息服务：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356823-B289-4A09-83A7-8944F0E69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3006"/>
            <a:ext cx="2514346" cy="40404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54328E-07A5-477C-A770-506C3D812676}"/>
              </a:ext>
            </a:extLst>
          </p:cNvPr>
          <p:cNvSpPr txBox="1"/>
          <p:nvPr/>
        </p:nvSpPr>
        <p:spPr>
          <a:xfrm>
            <a:off x="4798244" y="3352432"/>
            <a:ext cx="6555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值得注意的是，</a:t>
            </a:r>
            <a:r>
              <a:rPr lang="en-US" altLang="zh-CN" dirty="0"/>
              <a:t>Device Information</a:t>
            </a:r>
            <a:r>
              <a:rPr lang="zh-CN" altLang="en-US" dirty="0"/>
              <a:t>的</a:t>
            </a:r>
            <a:r>
              <a:rPr lang="en-US" altLang="zh-CN" dirty="0"/>
              <a:t>UUID</a:t>
            </a:r>
            <a:r>
              <a:rPr lang="zh-CN" altLang="en-US" dirty="0"/>
              <a:t>可以看到是</a:t>
            </a:r>
            <a:r>
              <a:rPr lang="en-US" altLang="zh-CN" dirty="0"/>
              <a:t>0x18A0</a:t>
            </a:r>
            <a:r>
              <a:rPr lang="zh-CN" altLang="en-US" dirty="0"/>
              <a:t>，但是下面的各个</a:t>
            </a:r>
            <a:r>
              <a:rPr lang="en-US" altLang="zh-CN" dirty="0"/>
              <a:t>characteristic</a:t>
            </a:r>
            <a:r>
              <a:rPr lang="zh-CN" altLang="en-US" dirty="0"/>
              <a:t>也有自己的</a:t>
            </a:r>
            <a:r>
              <a:rPr lang="en-US" altLang="zh-CN" dirty="0"/>
              <a:t>UUID</a:t>
            </a:r>
            <a:r>
              <a:rPr lang="zh-CN" altLang="en-US" dirty="0"/>
              <a:t>，这些</a:t>
            </a:r>
            <a:r>
              <a:rPr lang="en-US" altLang="zh-CN" dirty="0"/>
              <a:t>characteristic</a:t>
            </a:r>
            <a:r>
              <a:rPr lang="zh-CN" altLang="en-US" dirty="0"/>
              <a:t>的</a:t>
            </a:r>
            <a:r>
              <a:rPr lang="en-US" altLang="zh-CN" dirty="0" err="1"/>
              <a:t>uuid</a:t>
            </a:r>
            <a:r>
              <a:rPr lang="zh-CN" altLang="en-US" dirty="0"/>
              <a:t>同样可以在</a:t>
            </a:r>
            <a:r>
              <a:rPr lang="en-US" altLang="zh-CN" dirty="0"/>
              <a:t> UUID_CHARACTERISTICS Characteristic UUID definitions</a:t>
            </a:r>
            <a:r>
              <a:rPr lang="zh-CN" altLang="en-US" dirty="0"/>
              <a:t>中找到。</a:t>
            </a:r>
          </a:p>
        </p:txBody>
      </p:sp>
    </p:spTree>
    <p:extLst>
      <p:ext uri="{BB962C8B-B14F-4D97-AF65-F5344CB8AC3E}">
        <p14:creationId xmlns:p14="http://schemas.microsoft.com/office/powerpoint/2010/main" val="365187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BF29A-6046-4F4A-8262-CB6504E95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608"/>
            <a:ext cx="10515600" cy="56113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dirty="0"/>
              <a:t>开发者在进行开发时，一般需要先添加一个自定义的服务，如前文所述，此时使用的是</a:t>
            </a:r>
            <a:r>
              <a:rPr lang="en-US" altLang="zh-CN" sz="1600" dirty="0"/>
              <a:t>128</a:t>
            </a:r>
            <a:r>
              <a:rPr lang="zh-CN" altLang="en-US" sz="1600" dirty="0"/>
              <a:t>位的</a:t>
            </a:r>
            <a:r>
              <a:rPr lang="en-US" altLang="zh-CN" sz="1600" dirty="0"/>
              <a:t>UUID</a:t>
            </a:r>
            <a:r>
              <a:rPr lang="zh-CN" altLang="en-US" sz="1600" dirty="0"/>
              <a:t>，开发者可以自定义</a:t>
            </a:r>
            <a:r>
              <a:rPr lang="en-US" altLang="zh-CN" sz="1600" dirty="0"/>
              <a:t>128</a:t>
            </a:r>
            <a:r>
              <a:rPr lang="zh-CN" altLang="en-US" sz="1600" dirty="0"/>
              <a:t>位</a:t>
            </a:r>
            <a:r>
              <a:rPr lang="en-US" altLang="zh-CN" sz="1600" dirty="0"/>
              <a:t>UUID</a:t>
            </a:r>
            <a:r>
              <a:rPr lang="zh-CN" altLang="en-US" sz="1600" dirty="0"/>
              <a:t>的</a:t>
            </a:r>
            <a:r>
              <a:rPr lang="en-US" altLang="zh-CN" sz="1600" dirty="0"/>
              <a:t>96~112</a:t>
            </a:r>
            <a:r>
              <a:rPr lang="zh-CN" altLang="en-US" sz="1600" dirty="0"/>
              <a:t>位，也就是第</a:t>
            </a:r>
            <a:r>
              <a:rPr lang="en-US" altLang="zh-CN" sz="1600" dirty="0"/>
              <a:t>12~13</a:t>
            </a:r>
            <a:r>
              <a:rPr lang="zh-CN" altLang="en-US" sz="1600" dirty="0"/>
              <a:t>字节，以</a:t>
            </a:r>
            <a:r>
              <a:rPr lang="en-US" altLang="zh-CN" sz="1600" dirty="0"/>
              <a:t>CUBIT</a:t>
            </a:r>
            <a:r>
              <a:rPr lang="zh-CN" altLang="en-US" sz="1600" dirty="0"/>
              <a:t>的自定义服务</a:t>
            </a:r>
            <a:r>
              <a:rPr lang="en-US" altLang="zh-CN" sz="1600" dirty="0"/>
              <a:t>UUID</a:t>
            </a:r>
            <a:r>
              <a:rPr lang="zh-CN" altLang="en-US" sz="1600" dirty="0"/>
              <a:t>为例：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上图中的</a:t>
            </a:r>
            <a:r>
              <a:rPr lang="en-US" altLang="zh-CN" sz="1600" dirty="0"/>
              <a:t>0xfa </a:t>
            </a:r>
            <a:r>
              <a:rPr lang="zh-CN" altLang="en-US" sz="1600" dirty="0"/>
              <a:t>和</a:t>
            </a:r>
            <a:r>
              <a:rPr lang="en-US" altLang="zh-CN" sz="1600" dirty="0"/>
              <a:t>0xce</a:t>
            </a:r>
            <a:r>
              <a:rPr lang="zh-CN" altLang="en-US" sz="1600" dirty="0"/>
              <a:t>是开发者自己定义的，与其他开发者区分的</a:t>
            </a:r>
            <a:r>
              <a:rPr lang="en-US" altLang="zh-CN" sz="1600" dirty="0"/>
              <a:t>UUID</a:t>
            </a:r>
            <a:r>
              <a:rPr lang="zh-CN" altLang="en-US" sz="1600" dirty="0"/>
              <a:t>，具体操作如下：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04B1AB-1728-4F78-8A9E-9B209523A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7186"/>
            <a:ext cx="3952875" cy="819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528A39-7474-4FC6-86A1-3FF2DE077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67" y="3777206"/>
            <a:ext cx="6043737" cy="25151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D40F01-29A6-4D64-98AF-8B7BC95EA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167" y="2545531"/>
            <a:ext cx="7079607" cy="96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69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C240A-ED7A-48CA-8A8D-07453C41D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0767"/>
            <a:ext cx="10515600" cy="56961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Characteristic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600" dirty="0"/>
              <a:t>特征值是</a:t>
            </a:r>
            <a:r>
              <a:rPr lang="en-US" altLang="zh-CN" sz="1600" dirty="0"/>
              <a:t>GATT</a:t>
            </a:r>
            <a:r>
              <a:rPr lang="zh-CN" altLang="en-US" sz="1600" dirty="0"/>
              <a:t>的最小逻辑单元，可以理解为是数据交互的最小逻辑通道，开发者自定义的</a:t>
            </a:r>
            <a:r>
              <a:rPr lang="en-US" altLang="zh-CN" sz="1600" dirty="0"/>
              <a:t>characteristic</a:t>
            </a:r>
            <a:r>
              <a:rPr lang="zh-CN" altLang="en-US" sz="1600" dirty="0"/>
              <a:t>和</a:t>
            </a:r>
            <a:r>
              <a:rPr lang="en-US" altLang="zh-CN" sz="1600" dirty="0"/>
              <a:t>service</a:t>
            </a:r>
            <a:r>
              <a:rPr lang="zh-CN" altLang="en-US" sz="1600" dirty="0"/>
              <a:t>一样，需要自定义</a:t>
            </a:r>
            <a:r>
              <a:rPr lang="en-US" altLang="zh-CN" sz="1600" dirty="0"/>
              <a:t>UUID</a:t>
            </a:r>
            <a:r>
              <a:rPr lang="zh-CN" altLang="en-US" sz="1600" dirty="0"/>
              <a:t>，定义方法可以参照官方</a:t>
            </a:r>
            <a:r>
              <a:rPr lang="en-US" altLang="zh-CN" sz="1600" dirty="0" err="1"/>
              <a:t>sdk</a:t>
            </a:r>
            <a:r>
              <a:rPr lang="zh-CN" altLang="en-US" sz="1600" dirty="0"/>
              <a:t>中的定义方法，在此就不举例。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Characteristic</a:t>
            </a:r>
            <a:r>
              <a:rPr lang="zh-CN" altLang="en-US" sz="1600" dirty="0"/>
              <a:t>有</a:t>
            </a:r>
            <a:r>
              <a:rPr lang="en-US" altLang="zh-CN" sz="1600" dirty="0"/>
              <a:t>read/write/notify</a:t>
            </a:r>
            <a:r>
              <a:rPr lang="zh-CN" altLang="en-US" sz="1600" dirty="0"/>
              <a:t>的属性，添加之后就可以在</a:t>
            </a:r>
            <a:r>
              <a:rPr lang="en-US" altLang="zh-CN" sz="1600" dirty="0"/>
              <a:t>characteristic</a:t>
            </a:r>
            <a:r>
              <a:rPr lang="zh-CN" altLang="en-US" sz="1600" dirty="0"/>
              <a:t>中看到，但是并不是添加就一定可以使用，使能之后可以通过此</a:t>
            </a:r>
            <a:r>
              <a:rPr lang="en-US" altLang="zh-CN" sz="1600" dirty="0"/>
              <a:t>characteristic</a:t>
            </a:r>
            <a:r>
              <a:rPr lang="zh-CN" altLang="en-US" sz="1600" dirty="0"/>
              <a:t>通道读取</a:t>
            </a:r>
            <a:r>
              <a:rPr lang="en-US" altLang="zh-CN" sz="1600" dirty="0"/>
              <a:t>/</a:t>
            </a:r>
            <a:r>
              <a:rPr lang="zh-CN" altLang="en-US" sz="1600" dirty="0"/>
              <a:t>写入</a:t>
            </a:r>
            <a:r>
              <a:rPr lang="en-US" altLang="zh-CN" sz="1600" dirty="0"/>
              <a:t>/</a:t>
            </a:r>
            <a:r>
              <a:rPr lang="zh-CN" altLang="en-US" sz="1600" dirty="0"/>
              <a:t>通知数据。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以扫平仪蓝牙的自定义服务为例</a:t>
            </a:r>
            <a:r>
              <a:rPr lang="en-US" altLang="zh-CN" sz="1600" dirty="0"/>
              <a:t>: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注意</a:t>
            </a:r>
            <a:r>
              <a:rPr lang="en-US" altLang="zh-CN" sz="1600" dirty="0"/>
              <a:t>notify</a:t>
            </a:r>
            <a:r>
              <a:rPr lang="zh-CN" altLang="en-US" sz="1600" dirty="0"/>
              <a:t>默认是关闭的，点击此按钮实际是向蓝牙发送了使能数据才打开了</a:t>
            </a:r>
            <a:r>
              <a:rPr lang="en-US" altLang="zh-CN" sz="1600" dirty="0"/>
              <a:t>notify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添加自定义</a:t>
            </a:r>
            <a:r>
              <a:rPr lang="en-US" altLang="zh-CN" sz="1600" dirty="0"/>
              <a:t>service</a:t>
            </a:r>
            <a:r>
              <a:rPr lang="zh-CN" altLang="en-US" sz="1600" dirty="0"/>
              <a:t>和</a:t>
            </a:r>
            <a:r>
              <a:rPr lang="en-US" altLang="zh-CN" sz="1600" dirty="0"/>
              <a:t>characteristic</a:t>
            </a:r>
            <a:r>
              <a:rPr lang="zh-CN" altLang="en-US" sz="1600" dirty="0"/>
              <a:t>的过程非常繁琐，详细过程可见文档</a:t>
            </a:r>
            <a:r>
              <a:rPr lang="en-US" altLang="zh-CN" sz="1600" dirty="0"/>
              <a:t>SDK15.2 nrf52840 </a:t>
            </a:r>
            <a:r>
              <a:rPr lang="zh-CN" altLang="en-US" sz="1600" dirty="0"/>
              <a:t>开发日记。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1A099E-2B82-4F99-9146-3B615A83D9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57" b="32040"/>
          <a:stretch/>
        </p:blipFill>
        <p:spPr>
          <a:xfrm>
            <a:off x="3959297" y="2108043"/>
            <a:ext cx="3300642" cy="2441643"/>
          </a:xfrm>
          <a:prstGeom prst="rect">
            <a:avLst/>
          </a:prstGeom>
        </p:spPr>
      </p:pic>
      <p:sp>
        <p:nvSpPr>
          <p:cNvPr id="6" name="标注: 线形 5">
            <a:extLst>
              <a:ext uri="{FF2B5EF4-FFF2-40B4-BE49-F238E27FC236}">
                <a16:creationId xmlns:a16="http://schemas.microsoft.com/office/drawing/2014/main" id="{2F29B940-4F61-4035-B454-1A92424E47C3}"/>
              </a:ext>
            </a:extLst>
          </p:cNvPr>
          <p:cNvSpPr/>
          <p:nvPr/>
        </p:nvSpPr>
        <p:spPr>
          <a:xfrm>
            <a:off x="8245253" y="2414012"/>
            <a:ext cx="2123233" cy="583712"/>
          </a:xfrm>
          <a:prstGeom prst="borderCallout1">
            <a:avLst>
              <a:gd name="adj1" fmla="val 47252"/>
              <a:gd name="adj2" fmla="val 94"/>
              <a:gd name="adj3" fmla="val -6532"/>
              <a:gd name="adj4" fmla="val -536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Notify</a:t>
            </a:r>
            <a:r>
              <a:rPr lang="zh-CN" altLang="en-US" dirty="0"/>
              <a:t>默认是</a:t>
            </a:r>
            <a:r>
              <a:rPr lang="en-US" altLang="zh-CN" dirty="0"/>
              <a:t>disable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70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8A493-1CD9-4388-8CB1-79F736CAB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085"/>
            <a:ext cx="10515600" cy="5865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完整的</a:t>
            </a:r>
            <a:r>
              <a:rPr lang="en-US" altLang="zh-CN" sz="1600" dirty="0" err="1"/>
              <a:t>nordic</a:t>
            </a:r>
            <a:r>
              <a:rPr lang="zh-CN" altLang="en-US" sz="1600" dirty="0"/>
              <a:t>蓝牙程序，包括协议栈</a:t>
            </a:r>
            <a:r>
              <a:rPr lang="en-US" altLang="zh-CN" sz="1600" dirty="0" err="1"/>
              <a:t>softdevice</a:t>
            </a:r>
            <a:r>
              <a:rPr lang="zh-CN" altLang="en-US" sz="1600" dirty="0"/>
              <a:t>，</a:t>
            </a:r>
            <a:r>
              <a:rPr lang="en-US" altLang="zh-CN" sz="1600" dirty="0"/>
              <a:t>bootloader</a:t>
            </a:r>
            <a:r>
              <a:rPr lang="zh-CN" altLang="en-US" sz="1600" dirty="0"/>
              <a:t>和</a:t>
            </a:r>
            <a:r>
              <a:rPr lang="en-US" altLang="zh-CN" sz="1600" dirty="0"/>
              <a:t>application</a:t>
            </a:r>
            <a:r>
              <a:rPr lang="zh-CN" altLang="en-US" sz="1600" dirty="0"/>
              <a:t>三部分：</a:t>
            </a:r>
            <a:endParaRPr lang="en-US" altLang="zh-CN" sz="16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600" dirty="0"/>
              <a:t>最下面放的是</a:t>
            </a:r>
            <a:r>
              <a:rPr lang="en-US" altLang="zh-CN" sz="1600" dirty="0" err="1"/>
              <a:t>softdevice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nordic</a:t>
            </a:r>
            <a:r>
              <a:rPr lang="zh-CN" altLang="en-US" sz="1600" dirty="0"/>
              <a:t>官方直接以</a:t>
            </a:r>
            <a:r>
              <a:rPr lang="en-US" altLang="zh-CN" sz="1600" dirty="0"/>
              <a:t>.hex</a:t>
            </a:r>
            <a:r>
              <a:rPr lang="zh-CN" altLang="en-US" sz="1600" dirty="0"/>
              <a:t>文件形式提供，无需开发者自己编译生成，避免了因为版本的变更使得每次编译的结果发生变化。</a:t>
            </a:r>
            <a:r>
              <a:rPr lang="en-US" altLang="zh-CN" sz="1600" dirty="0" err="1"/>
              <a:t>softdevice</a:t>
            </a:r>
            <a:r>
              <a:rPr lang="zh-CN" altLang="en-US" sz="1600" dirty="0"/>
              <a:t>占据了</a:t>
            </a:r>
            <a:r>
              <a:rPr lang="en-US" altLang="zh-CN" sz="1600" dirty="0"/>
              <a:t>Flash</a:t>
            </a:r>
            <a:r>
              <a:rPr lang="zh-CN" altLang="en-US" sz="1600" dirty="0"/>
              <a:t>的一块固定空间，起始地址为</a:t>
            </a:r>
            <a:r>
              <a:rPr lang="en-US" altLang="zh-CN" sz="1600" dirty="0"/>
              <a:t>0</a:t>
            </a:r>
            <a:r>
              <a:rPr lang="zh-CN" altLang="en-US" sz="1600" dirty="0"/>
              <a:t>，结束地址为</a:t>
            </a:r>
            <a:r>
              <a:rPr lang="en-US" altLang="zh-CN" sz="1600" dirty="0"/>
              <a:t>APP_CODE_BASE</a:t>
            </a:r>
            <a:r>
              <a:rPr lang="zh-CN" altLang="en-US" sz="1600" dirty="0"/>
              <a:t>，也就是说</a:t>
            </a:r>
            <a:r>
              <a:rPr lang="en-US" altLang="zh-CN" sz="1600" dirty="0" err="1"/>
              <a:t>softdevice</a:t>
            </a:r>
            <a:r>
              <a:rPr lang="zh-CN" altLang="en-US" sz="1600" dirty="0"/>
              <a:t>运行在固定的</a:t>
            </a:r>
            <a:r>
              <a:rPr lang="en-US" altLang="zh-CN" sz="1600" dirty="0"/>
              <a:t>Flash</a:t>
            </a:r>
            <a:r>
              <a:rPr lang="zh-CN" altLang="en-US" sz="1600" dirty="0"/>
              <a:t>空间中，使用固定的</a:t>
            </a:r>
            <a:r>
              <a:rPr lang="en-US" altLang="zh-CN" sz="1600" dirty="0"/>
              <a:t>RAM</a:t>
            </a:r>
            <a:r>
              <a:rPr lang="zh-CN" altLang="en-US" sz="1600" dirty="0"/>
              <a:t>空间，不会和</a:t>
            </a:r>
            <a:r>
              <a:rPr lang="en-US" altLang="zh-CN" sz="1600" dirty="0"/>
              <a:t>application</a:t>
            </a:r>
            <a:r>
              <a:rPr lang="zh-CN" altLang="en-US" sz="1600" dirty="0"/>
              <a:t>混合。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2. </a:t>
            </a:r>
            <a:r>
              <a:rPr lang="zh-CN" altLang="en-US" sz="1600" dirty="0"/>
              <a:t>中间是</a:t>
            </a:r>
            <a:r>
              <a:rPr lang="en-US" altLang="zh-CN" sz="1600" dirty="0"/>
              <a:t>application</a:t>
            </a:r>
            <a:r>
              <a:rPr lang="zh-CN" altLang="en-US" sz="1600" dirty="0"/>
              <a:t>，</a:t>
            </a:r>
            <a:r>
              <a:rPr lang="en-US" altLang="zh-CN" sz="1600" dirty="0"/>
              <a:t>application</a:t>
            </a:r>
            <a:r>
              <a:rPr lang="zh-CN" altLang="en-US" sz="1600" dirty="0"/>
              <a:t>是开发者想要实现的程序，之后的</a:t>
            </a:r>
            <a:r>
              <a:rPr lang="en-US" altLang="zh-CN" sz="1600" dirty="0"/>
              <a:t>OTA</a:t>
            </a:r>
            <a:r>
              <a:rPr lang="zh-CN" altLang="en-US" sz="1600" dirty="0"/>
              <a:t>升级文件就是用</a:t>
            </a:r>
            <a:r>
              <a:rPr lang="en-US" altLang="zh-CN" sz="1600" dirty="0"/>
              <a:t>application</a:t>
            </a:r>
            <a:r>
              <a:rPr lang="zh-CN" altLang="en-US" sz="1600" dirty="0"/>
              <a:t>生成的文件进行升级。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3. </a:t>
            </a:r>
            <a:r>
              <a:rPr lang="zh-CN" altLang="en-US" sz="1600" dirty="0"/>
              <a:t>最上面是</a:t>
            </a:r>
            <a:r>
              <a:rPr lang="en-US" altLang="zh-CN" sz="1600" dirty="0"/>
              <a:t>bootloader</a:t>
            </a:r>
            <a:r>
              <a:rPr lang="zh-CN" altLang="en-US" sz="1600" dirty="0"/>
              <a:t>（可选，只有需要</a:t>
            </a:r>
            <a:r>
              <a:rPr lang="en-US" altLang="zh-CN" sz="1600" dirty="0"/>
              <a:t>OTA</a:t>
            </a:r>
            <a:r>
              <a:rPr lang="zh-CN" altLang="en-US" sz="1600" dirty="0"/>
              <a:t>的时候，才需要下载</a:t>
            </a:r>
            <a:r>
              <a:rPr lang="en-US" altLang="zh-CN" sz="1600" dirty="0"/>
              <a:t>bootloader</a:t>
            </a:r>
            <a:r>
              <a:rPr lang="zh-CN" altLang="en-US" sz="1600" dirty="0"/>
              <a:t>）。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            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 </a:t>
            </a: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06CCFF-6CDD-4D7D-BEEB-8B6A71DB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320" y="2075375"/>
            <a:ext cx="2951480" cy="41015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B6506D4-1719-4F92-BD56-B77BC485347B}"/>
              </a:ext>
            </a:extLst>
          </p:cNvPr>
          <p:cNvSpPr txBox="1"/>
          <p:nvPr/>
        </p:nvSpPr>
        <p:spPr>
          <a:xfrm>
            <a:off x="838200" y="2760643"/>
            <a:ext cx="5115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nRF52832</a:t>
            </a:r>
            <a:r>
              <a:rPr lang="zh-CN" altLang="en-US" sz="1600" dirty="0"/>
              <a:t>程序加载顺序：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1)</a:t>
            </a:r>
            <a:r>
              <a:rPr lang="en-US" altLang="zh-CN" sz="1600" dirty="0" err="1"/>
              <a:t>SoftDevice</a:t>
            </a:r>
            <a:r>
              <a:rPr lang="zh-CN" altLang="en-US" sz="1600" dirty="0"/>
              <a:t>加载</a:t>
            </a:r>
            <a:r>
              <a:rPr lang="en-US" altLang="zh-CN" sz="1600" dirty="0"/>
              <a:t>;             </a:t>
            </a:r>
          </a:p>
          <a:p>
            <a:r>
              <a:rPr lang="en-US" altLang="zh-CN" sz="1600" dirty="0"/>
              <a:t>2)</a:t>
            </a:r>
            <a:r>
              <a:rPr lang="en-US" altLang="zh-CN" sz="1600" dirty="0" err="1"/>
              <a:t>SoftDevice</a:t>
            </a:r>
            <a:r>
              <a:rPr lang="zh-CN" altLang="en-US" sz="1600" dirty="0"/>
              <a:t>初始化蓝牙协议栈</a:t>
            </a:r>
            <a:r>
              <a:rPr lang="en-US" altLang="zh-CN" sz="1600" dirty="0"/>
              <a:t>;              </a:t>
            </a:r>
          </a:p>
          <a:p>
            <a:r>
              <a:rPr lang="en-US" altLang="zh-CN" sz="1600" dirty="0"/>
              <a:t>3)</a:t>
            </a:r>
            <a:r>
              <a:rPr lang="en-US" altLang="zh-CN" sz="1600" dirty="0" err="1"/>
              <a:t>SoftDevice</a:t>
            </a:r>
            <a:r>
              <a:rPr lang="zh-CN" altLang="en-US" sz="1600" dirty="0"/>
              <a:t>检查</a:t>
            </a:r>
            <a:r>
              <a:rPr lang="en-US" altLang="zh-CN" sz="1600" dirty="0"/>
              <a:t>0x10001014</a:t>
            </a:r>
            <a:r>
              <a:rPr lang="zh-CN" altLang="en-US" sz="1600" dirty="0"/>
              <a:t>处是否保存有有效的</a:t>
            </a:r>
            <a:r>
              <a:rPr lang="en-US" altLang="zh-CN" sz="1600" dirty="0" err="1"/>
              <a:t>BootLoader</a:t>
            </a:r>
            <a:r>
              <a:rPr lang="zh-CN" altLang="en-US" sz="1600" dirty="0"/>
              <a:t>地址</a:t>
            </a:r>
            <a:r>
              <a:rPr lang="en-US" altLang="zh-CN" sz="1600" dirty="0"/>
              <a:t>, </a:t>
            </a:r>
            <a:r>
              <a:rPr lang="zh-CN" altLang="en-US" sz="1600" dirty="0"/>
              <a:t>如果不是跳转到</a:t>
            </a:r>
            <a:r>
              <a:rPr lang="en-US" altLang="zh-CN" sz="1600" dirty="0"/>
              <a:t>0x14000</a:t>
            </a:r>
            <a:r>
              <a:rPr lang="zh-CN" altLang="en-US" sz="1600" dirty="0"/>
              <a:t>处的</a:t>
            </a:r>
            <a:r>
              <a:rPr lang="en-US" altLang="zh-CN" sz="1600" dirty="0"/>
              <a:t>APP</a:t>
            </a:r>
            <a:r>
              <a:rPr lang="zh-CN" altLang="en-US" sz="1600" dirty="0"/>
              <a:t>执行</a:t>
            </a:r>
            <a:r>
              <a:rPr lang="en-US" altLang="zh-CN" sz="1600" dirty="0"/>
              <a:t>,</a:t>
            </a:r>
            <a:r>
              <a:rPr lang="zh-CN" altLang="en-US" sz="1600" dirty="0"/>
              <a:t>流程结束</a:t>
            </a:r>
            <a:r>
              <a:rPr lang="en-US" altLang="zh-CN" sz="1600" dirty="0"/>
              <a:t>.              </a:t>
            </a:r>
          </a:p>
          <a:p>
            <a:r>
              <a:rPr lang="en-US" altLang="zh-CN" sz="1600" dirty="0"/>
              <a:t>4)</a:t>
            </a:r>
            <a:r>
              <a:rPr lang="zh-CN" altLang="en-US" sz="1600" dirty="0"/>
              <a:t>如果是有效</a:t>
            </a:r>
            <a:r>
              <a:rPr lang="en-US" altLang="zh-CN" sz="1600" dirty="0"/>
              <a:t>bootloader</a:t>
            </a:r>
            <a:r>
              <a:rPr lang="zh-CN" altLang="en-US" sz="1600" dirty="0"/>
              <a:t>地址，</a:t>
            </a:r>
            <a:r>
              <a:rPr lang="en-US" altLang="zh-CN" sz="1600" dirty="0" err="1"/>
              <a:t>SoftDevice</a:t>
            </a:r>
            <a:r>
              <a:rPr lang="zh-CN" altLang="en-US" sz="1600" dirty="0"/>
              <a:t>就跳转到</a:t>
            </a:r>
            <a:r>
              <a:rPr lang="en-US" altLang="zh-CN" sz="1600" dirty="0" err="1"/>
              <a:t>BootLoader</a:t>
            </a:r>
            <a:r>
              <a:rPr lang="zh-CN" altLang="en-US" sz="1600" dirty="0"/>
              <a:t>执行；             </a:t>
            </a:r>
            <a:endParaRPr lang="en-US" altLang="zh-CN" sz="1600" dirty="0"/>
          </a:p>
          <a:p>
            <a:r>
              <a:rPr lang="en-US" altLang="zh-CN" sz="1600" dirty="0"/>
              <a:t>5)</a:t>
            </a:r>
            <a:r>
              <a:rPr lang="en-US" altLang="zh-CN" sz="1600" dirty="0" err="1"/>
              <a:t>BootLoader</a:t>
            </a:r>
            <a:r>
              <a:rPr lang="zh-CN" altLang="en-US" sz="1600" dirty="0"/>
              <a:t>进行他的业务处理工作</a:t>
            </a:r>
            <a:r>
              <a:rPr lang="en-US" altLang="zh-CN" sz="1600" dirty="0"/>
              <a:t>;              </a:t>
            </a:r>
          </a:p>
          <a:p>
            <a:r>
              <a:rPr lang="en-US" altLang="zh-CN" sz="1600" dirty="0"/>
              <a:t>6)</a:t>
            </a:r>
            <a:r>
              <a:rPr lang="en-US" altLang="zh-CN" sz="1600" dirty="0" err="1"/>
              <a:t>BootLoader</a:t>
            </a:r>
            <a:r>
              <a:rPr lang="zh-CN" altLang="en-US" sz="1600" dirty="0"/>
              <a:t>跳转到</a:t>
            </a:r>
            <a:r>
              <a:rPr lang="en-US" altLang="zh-CN" sz="1600" dirty="0"/>
              <a:t>0x14000</a:t>
            </a:r>
            <a:r>
              <a:rPr lang="zh-CN" altLang="en-US" sz="1600" dirty="0"/>
              <a:t>处的</a:t>
            </a:r>
            <a:r>
              <a:rPr lang="en-US" altLang="zh-CN" sz="1600" dirty="0"/>
              <a:t>APP</a:t>
            </a:r>
            <a:r>
              <a:rPr lang="zh-CN" altLang="en-US" sz="1600" dirty="0"/>
              <a:t>执行</a:t>
            </a:r>
            <a:r>
              <a:rPr lang="en-US" altLang="zh-CN" sz="1600" dirty="0"/>
              <a:t>,</a:t>
            </a:r>
            <a:r>
              <a:rPr lang="zh-CN" altLang="en-US" sz="1600" dirty="0"/>
              <a:t>流程结束</a:t>
            </a:r>
            <a:r>
              <a:rPr lang="en-US" altLang="zh-CN" sz="1600" dirty="0"/>
              <a:t>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378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140B9-FA8A-4F69-BDE9-357B505E2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6400"/>
            <a:ext cx="10515600" cy="5770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关于</a:t>
            </a:r>
            <a:r>
              <a:rPr lang="en-US" altLang="zh-CN" sz="1600" dirty="0"/>
              <a:t>OTA</a:t>
            </a:r>
            <a:r>
              <a:rPr lang="zh-CN" altLang="en-US" sz="1600" dirty="0"/>
              <a:t>升级，我们以扫平仪为例，直接写入</a:t>
            </a:r>
            <a:r>
              <a:rPr lang="en-US" altLang="zh-CN" sz="1600" dirty="0"/>
              <a:t>0x04000000</a:t>
            </a:r>
            <a:r>
              <a:rPr lang="zh-CN" altLang="en-US" sz="1600" dirty="0"/>
              <a:t>就可以是正常运行在</a:t>
            </a:r>
            <a:r>
              <a:rPr lang="en-US" altLang="zh-CN" sz="1600" dirty="0"/>
              <a:t>application</a:t>
            </a:r>
            <a:r>
              <a:rPr lang="zh-CN" altLang="en-US" sz="1600" dirty="0"/>
              <a:t>的程序变成</a:t>
            </a:r>
            <a:r>
              <a:rPr lang="en-US" altLang="zh-CN" sz="1600" dirty="0"/>
              <a:t>DFU</a:t>
            </a:r>
            <a:r>
              <a:rPr lang="zh-CN" altLang="en-US" sz="1600" dirty="0"/>
              <a:t>状态，实现方法主要还是针对</a:t>
            </a:r>
            <a:r>
              <a:rPr lang="en-US" altLang="zh-CN" sz="1600" dirty="0" err="1"/>
              <a:t>nordic</a:t>
            </a:r>
            <a:r>
              <a:rPr lang="zh-CN" altLang="en-US" sz="1600" dirty="0"/>
              <a:t>提供的</a:t>
            </a:r>
            <a:r>
              <a:rPr lang="en-US" altLang="zh-CN" sz="1600" dirty="0"/>
              <a:t>SDK</a:t>
            </a:r>
            <a:r>
              <a:rPr lang="zh-CN" altLang="en-US" sz="1600" dirty="0"/>
              <a:t>中</a:t>
            </a:r>
            <a:r>
              <a:rPr lang="en-US" altLang="zh-CN" sz="1600" dirty="0"/>
              <a:t>buttonless DFU</a:t>
            </a:r>
            <a:r>
              <a:rPr lang="zh-CN" altLang="en-US" sz="1600" dirty="0"/>
              <a:t>例程进行了部分修改。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这边所说的</a:t>
            </a:r>
            <a:r>
              <a:rPr lang="en-US" altLang="zh-CN" sz="1600" dirty="0"/>
              <a:t>buttonless DFU</a:t>
            </a:r>
            <a:r>
              <a:rPr lang="zh-CN" altLang="en-US" sz="1600" dirty="0"/>
              <a:t>是对应早期</a:t>
            </a:r>
            <a:r>
              <a:rPr lang="en-US" altLang="zh-CN" sz="1600" dirty="0"/>
              <a:t>SDK</a:t>
            </a:r>
            <a:r>
              <a:rPr lang="zh-CN" altLang="en-US" sz="1600" dirty="0"/>
              <a:t>中的</a:t>
            </a:r>
            <a:r>
              <a:rPr lang="en-US" altLang="zh-CN" sz="1600" dirty="0"/>
              <a:t>button DFU</a:t>
            </a:r>
            <a:r>
              <a:rPr lang="zh-CN" altLang="en-US" sz="1600" dirty="0"/>
              <a:t>，即按照</a:t>
            </a:r>
            <a:r>
              <a:rPr lang="en-US" altLang="zh-CN" sz="1600" dirty="0"/>
              <a:t>Nordic </a:t>
            </a:r>
            <a:r>
              <a:rPr lang="zh-CN" altLang="en-US" sz="1600" dirty="0"/>
              <a:t>开发板上的按键触发</a:t>
            </a:r>
            <a:r>
              <a:rPr lang="en-US" altLang="zh-CN" sz="1600" dirty="0"/>
              <a:t>DFU</a:t>
            </a:r>
            <a:r>
              <a:rPr lang="zh-CN" altLang="en-US" sz="1600" dirty="0"/>
              <a:t>，</a:t>
            </a:r>
            <a:r>
              <a:rPr lang="en-US" altLang="zh-CN" sz="1600" dirty="0"/>
              <a:t>buttonless DFU</a:t>
            </a:r>
            <a:r>
              <a:rPr lang="zh-CN" altLang="en-US" sz="1600" dirty="0"/>
              <a:t>只是用串口接收</a:t>
            </a:r>
            <a:r>
              <a:rPr lang="en-US" altLang="zh-CN" sz="1600" dirty="0"/>
              <a:t>0x01</a:t>
            </a:r>
            <a:r>
              <a:rPr lang="zh-CN" altLang="en-US" sz="1600" dirty="0"/>
              <a:t>指令去替换了按键触发，所以我们的扫平仪蓝牙的升级指令，只是用</a:t>
            </a:r>
            <a:r>
              <a:rPr lang="en-US" altLang="zh-CN" sz="1600" dirty="0"/>
              <a:t>0x04000000</a:t>
            </a:r>
            <a:r>
              <a:rPr lang="zh-CN" altLang="en-US" sz="1600" dirty="0"/>
              <a:t>代替了</a:t>
            </a:r>
            <a:r>
              <a:rPr lang="en-US" altLang="zh-CN" sz="1600" dirty="0"/>
              <a:t>buttonless DFU</a:t>
            </a:r>
            <a:r>
              <a:rPr lang="zh-CN" altLang="en-US" sz="1600" dirty="0"/>
              <a:t>例程中的</a:t>
            </a:r>
            <a:r>
              <a:rPr lang="en-US" altLang="zh-CN" sz="1600" dirty="0"/>
              <a:t>0x01</a:t>
            </a:r>
            <a:r>
              <a:rPr lang="zh-CN" altLang="en-US" sz="1600" dirty="0"/>
              <a:t>指令，本质上都是调用了</a:t>
            </a:r>
            <a:r>
              <a:rPr lang="en-US" altLang="zh-CN" sz="1600" dirty="0"/>
              <a:t>(void)</a:t>
            </a:r>
            <a:r>
              <a:rPr lang="en-US" altLang="zh-CN" sz="1600" dirty="0" err="1"/>
              <a:t>nrf_dfu_settings_write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flash_callback</a:t>
            </a:r>
            <a:r>
              <a:rPr lang="en-US" altLang="zh-CN" sz="1600" dirty="0"/>
              <a:t>)</a:t>
            </a:r>
            <a:r>
              <a:rPr lang="zh-CN" altLang="en-US" sz="1600" dirty="0"/>
              <a:t>这个函数。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此段函数是在</a:t>
            </a:r>
            <a:r>
              <a:rPr lang="en-US" altLang="zh-CN" sz="1600" dirty="0"/>
              <a:t>application</a:t>
            </a:r>
            <a:r>
              <a:rPr lang="zh-CN" altLang="en-US" sz="1600" dirty="0"/>
              <a:t>中调用，所以当此函数触发之后，程序重启，开始</a:t>
            </a:r>
            <a:r>
              <a:rPr lang="en-US" altLang="zh-CN" sz="1600" dirty="0" err="1"/>
              <a:t>softdevice</a:t>
            </a:r>
            <a:r>
              <a:rPr lang="zh-CN" altLang="en-US" sz="1600" dirty="0"/>
              <a:t>的加载，并且查看是否存在</a:t>
            </a:r>
            <a:r>
              <a:rPr lang="en-US" altLang="zh-CN" sz="1600" dirty="0"/>
              <a:t>bootloader</a:t>
            </a:r>
            <a:r>
              <a:rPr lang="zh-CN" altLang="en-US" sz="1600" dirty="0"/>
              <a:t>程序，然后跳转到</a:t>
            </a:r>
            <a:r>
              <a:rPr lang="en-US" altLang="zh-CN" sz="1600" dirty="0"/>
              <a:t>bootloader</a:t>
            </a:r>
            <a:r>
              <a:rPr lang="zh-CN" altLang="en-US" sz="1600" dirty="0"/>
              <a:t>运行，此时就可以将准备好的</a:t>
            </a:r>
            <a:r>
              <a:rPr lang="en-US" altLang="zh-CN" sz="1600" dirty="0"/>
              <a:t>application</a:t>
            </a:r>
            <a:r>
              <a:rPr lang="zh-CN" altLang="en-US" sz="1600" dirty="0"/>
              <a:t>文件发送过去升级。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值得一提的是，</a:t>
            </a:r>
            <a:r>
              <a:rPr lang="en-US" altLang="zh-CN" sz="1600" dirty="0" err="1"/>
              <a:t>nordic</a:t>
            </a:r>
            <a:r>
              <a:rPr lang="zh-CN" altLang="en-US" sz="1600" dirty="0"/>
              <a:t>自带的</a:t>
            </a:r>
            <a:r>
              <a:rPr lang="en-US" altLang="zh-CN" sz="1600" dirty="0"/>
              <a:t>DFU</a:t>
            </a:r>
            <a:r>
              <a:rPr lang="zh-CN" altLang="en-US" sz="1600" dirty="0"/>
              <a:t>例程，进入</a:t>
            </a:r>
            <a:r>
              <a:rPr lang="en-US" altLang="zh-CN" sz="1600" dirty="0"/>
              <a:t>bootloader</a:t>
            </a:r>
            <a:r>
              <a:rPr lang="zh-CN" altLang="en-US" sz="1600" dirty="0"/>
              <a:t>之后，虽然没有开发者自己写的</a:t>
            </a:r>
            <a:r>
              <a:rPr lang="en-US" altLang="zh-CN" sz="1600" dirty="0"/>
              <a:t>application</a:t>
            </a:r>
            <a:r>
              <a:rPr lang="zh-CN" altLang="en-US" sz="1600" dirty="0"/>
              <a:t>程序了，但是依然是一个可以独立工作的蓝牙程序，所以前文所述的</a:t>
            </a:r>
            <a:r>
              <a:rPr lang="en-US" altLang="zh-CN" sz="1600" dirty="0"/>
              <a:t>GAP</a:t>
            </a:r>
            <a:r>
              <a:rPr lang="zh-CN" altLang="en-US" sz="1600" dirty="0"/>
              <a:t>和</a:t>
            </a:r>
            <a:r>
              <a:rPr lang="en-US" altLang="zh-CN" sz="1600" dirty="0"/>
              <a:t>GATT</a:t>
            </a:r>
            <a:r>
              <a:rPr lang="zh-CN" altLang="en-US" sz="1600" dirty="0"/>
              <a:t>的初始化配置依旧存在。一定程度上可以认为</a:t>
            </a:r>
            <a:r>
              <a:rPr lang="en-US" altLang="zh-CN" sz="1600" dirty="0"/>
              <a:t>DFU</a:t>
            </a:r>
            <a:r>
              <a:rPr lang="zh-CN" altLang="en-US" sz="1600" dirty="0"/>
              <a:t>状态是一个特别的</a:t>
            </a:r>
            <a:r>
              <a:rPr lang="en-US" altLang="zh-CN" sz="1600" dirty="0"/>
              <a:t>application</a:t>
            </a:r>
            <a:r>
              <a:rPr lang="zh-CN" altLang="en-US" sz="1600" dirty="0"/>
              <a:t>，有自己的广播信息等特征。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Nordic</a:t>
            </a:r>
            <a:r>
              <a:rPr lang="zh-CN" altLang="en-US" sz="1600" dirty="0"/>
              <a:t>提供的例程中，广播名称统一为“</a:t>
            </a:r>
            <a:r>
              <a:rPr lang="en-US" altLang="zh-CN" sz="1600" dirty="0" err="1"/>
              <a:t>DfuTarg</a:t>
            </a:r>
            <a:r>
              <a:rPr lang="zh-CN" altLang="en-US" sz="1600" dirty="0"/>
              <a:t>“，我们对设备名称初始化进行了一些修改，在</a:t>
            </a:r>
            <a:r>
              <a:rPr lang="en-US" altLang="zh-CN" sz="1600" dirty="0"/>
              <a:t>DFU</a:t>
            </a:r>
            <a:r>
              <a:rPr lang="zh-CN" altLang="en-US" sz="1600" dirty="0"/>
              <a:t>后面加上了每个蓝牙唯一的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地址加以区分，关于如何修改设备名称，前文已经提过就在</a:t>
            </a:r>
            <a:r>
              <a:rPr lang="en-US" altLang="zh-CN" sz="1600" dirty="0"/>
              <a:t>GAP</a:t>
            </a:r>
            <a:r>
              <a:rPr lang="zh-CN" altLang="en-US" sz="1600" dirty="0"/>
              <a:t>初始化中。</a:t>
            </a:r>
            <a:r>
              <a:rPr lang="en-US" altLang="zh-CN" sz="1600" dirty="0"/>
              <a:t>Bootloader</a:t>
            </a:r>
            <a:r>
              <a:rPr lang="zh-CN" altLang="en-US" sz="1600" dirty="0"/>
              <a:t>的</a:t>
            </a:r>
            <a:r>
              <a:rPr lang="en-US" altLang="zh-CN" sz="1600" dirty="0"/>
              <a:t>GAP</a:t>
            </a:r>
            <a:r>
              <a:rPr lang="zh-CN" altLang="en-US" sz="1600" dirty="0"/>
              <a:t>初始化比较复杂，和</a:t>
            </a:r>
            <a:r>
              <a:rPr lang="en-US" altLang="zh-CN" sz="1600" dirty="0"/>
              <a:t>application</a:t>
            </a:r>
            <a:r>
              <a:rPr lang="zh-CN" altLang="en-US" sz="1600" dirty="0"/>
              <a:t>不同的是并不在</a:t>
            </a:r>
            <a:r>
              <a:rPr lang="en-US" altLang="zh-CN" sz="1600" dirty="0"/>
              <a:t>main</a:t>
            </a:r>
            <a:r>
              <a:rPr lang="zh-CN" altLang="en-US" sz="1600" dirty="0"/>
              <a:t>函数中，但是其本质还是一样，在此不作叙述。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当程序运行在</a:t>
            </a:r>
            <a:r>
              <a:rPr lang="en-US" altLang="zh-CN" sz="1600" dirty="0"/>
              <a:t>bootloader</a:t>
            </a:r>
            <a:r>
              <a:rPr lang="zh-CN" altLang="en-US" sz="1600" dirty="0"/>
              <a:t>段的时候，</a:t>
            </a:r>
            <a:r>
              <a:rPr lang="en-US" altLang="zh-CN" sz="1600" dirty="0"/>
              <a:t>application</a:t>
            </a:r>
            <a:r>
              <a:rPr lang="zh-CN" altLang="en-US" sz="1600" dirty="0"/>
              <a:t>程序依旧还在，</a:t>
            </a:r>
            <a:r>
              <a:rPr lang="en-US" altLang="zh-CN" sz="1600" dirty="0" err="1"/>
              <a:t>enter_bootloader</a:t>
            </a:r>
            <a:r>
              <a:rPr lang="zh-CN" altLang="en-US" sz="1600" dirty="0"/>
              <a:t>（）程序只是暂时跳转到这里，如果只后重启，程序依旧是正常运行的。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4B544D-251C-402E-90D9-422381043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70"/>
          <a:stretch/>
        </p:blipFill>
        <p:spPr>
          <a:xfrm>
            <a:off x="913615" y="1767807"/>
            <a:ext cx="4148579" cy="158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64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F40D9-A05E-4538-BBE9-DBE0BD6C7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670"/>
            <a:ext cx="10515600" cy="5941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当程序跳转到</a:t>
            </a:r>
            <a:r>
              <a:rPr lang="en-US" altLang="zh-CN" sz="1600" dirty="0"/>
              <a:t>bootloader</a:t>
            </a:r>
            <a:r>
              <a:rPr lang="zh-CN" altLang="en-US" sz="1600" dirty="0"/>
              <a:t>之后，就可以发送升级文件去替换旧的</a:t>
            </a:r>
            <a:r>
              <a:rPr lang="en-US" altLang="zh-CN" sz="1600" dirty="0"/>
              <a:t>application</a:t>
            </a:r>
            <a:r>
              <a:rPr lang="zh-CN" altLang="en-US" sz="1600" dirty="0"/>
              <a:t>，但是这里的</a:t>
            </a:r>
            <a:r>
              <a:rPr lang="en-US" altLang="zh-CN" sz="1600" dirty="0"/>
              <a:t>application</a:t>
            </a:r>
            <a:r>
              <a:rPr lang="zh-CN" altLang="en-US" sz="1600" dirty="0"/>
              <a:t>不能直接用</a:t>
            </a:r>
            <a:r>
              <a:rPr lang="en-US" altLang="zh-CN" sz="1600" dirty="0" err="1"/>
              <a:t>application.hex</a:t>
            </a:r>
            <a:r>
              <a:rPr lang="zh-CN" altLang="en-US" sz="1600" dirty="0"/>
              <a:t>，还需要经过一些处理。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如何将编译生成的</a:t>
            </a:r>
            <a:r>
              <a:rPr lang="en-US" altLang="zh-CN" sz="1600" dirty="0" err="1"/>
              <a:t>application.hex</a:t>
            </a:r>
            <a:r>
              <a:rPr lang="zh-CN" altLang="en-US" sz="1600" dirty="0"/>
              <a:t>打包为</a:t>
            </a:r>
            <a:r>
              <a:rPr lang="en-US" altLang="zh-CN" sz="1600" dirty="0"/>
              <a:t>upgrade.zip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647D50-6BE2-4694-94A0-BB568D448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501"/>
          <a:stretch/>
        </p:blipFill>
        <p:spPr>
          <a:xfrm>
            <a:off x="838200" y="1120121"/>
            <a:ext cx="7524750" cy="141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7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C0C8A-688F-4FD2-B960-7A69D42DE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243"/>
            <a:ext cx="10515600" cy="595072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600" dirty="0"/>
              <a:t>要实现一个</a:t>
            </a:r>
            <a:r>
              <a:rPr lang="en-US" altLang="zh-CN" sz="1600" dirty="0"/>
              <a:t>BLE</a:t>
            </a:r>
            <a:r>
              <a:rPr lang="zh-CN" altLang="en-US" sz="1600" dirty="0"/>
              <a:t>应用：</a:t>
            </a:r>
            <a:endParaRPr lang="en-US" altLang="zh-CN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600" dirty="0"/>
              <a:t>1. </a:t>
            </a:r>
            <a:r>
              <a:rPr lang="zh-CN" altLang="en-US" sz="1600" dirty="0"/>
              <a:t>首先需要一个支持</a:t>
            </a:r>
            <a:r>
              <a:rPr lang="en-US" altLang="zh-CN" sz="1600" dirty="0"/>
              <a:t>BLE</a:t>
            </a:r>
            <a:r>
              <a:rPr lang="zh-CN" altLang="en-US" sz="1600" dirty="0"/>
              <a:t>射频的芯片；（硬件）</a:t>
            </a:r>
            <a:endParaRPr lang="en-US" altLang="zh-CN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600" dirty="0"/>
              <a:t>2. </a:t>
            </a:r>
            <a:r>
              <a:rPr lang="zh-CN" altLang="en-US" sz="1600" dirty="0"/>
              <a:t>然后还需要提供一个与此芯片配套的</a:t>
            </a:r>
            <a:r>
              <a:rPr lang="en-US" altLang="zh-CN" sz="1600" dirty="0"/>
              <a:t>BLE</a:t>
            </a:r>
            <a:r>
              <a:rPr lang="zh-CN" altLang="en-US" sz="1600" dirty="0"/>
              <a:t>协议栈；（和硬件配套的协议栈）</a:t>
            </a:r>
            <a:endParaRPr lang="en-US" altLang="zh-CN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600" dirty="0"/>
              <a:t>3. </a:t>
            </a:r>
            <a:r>
              <a:rPr lang="zh-CN" altLang="en-US" sz="1600" dirty="0"/>
              <a:t>最后在协议栈上开发自己的应用。（</a:t>
            </a:r>
            <a:r>
              <a:rPr lang="en-US" altLang="zh-CN" sz="1600" dirty="0"/>
              <a:t>application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0" indent="0">
              <a:lnSpc>
                <a:spcPct val="110000"/>
              </a:lnSpc>
              <a:buNone/>
            </a:pPr>
            <a:endParaRPr lang="en-US" altLang="zh-CN" sz="1600" dirty="0"/>
          </a:p>
          <a:p>
            <a:pPr marL="0" indent="0">
              <a:lnSpc>
                <a:spcPct val="110000"/>
              </a:lnSpc>
              <a:buNone/>
            </a:pPr>
            <a:endParaRPr lang="en-US" altLang="zh-CN" sz="1600" dirty="0"/>
          </a:p>
          <a:p>
            <a:pPr marL="0" indent="0">
              <a:lnSpc>
                <a:spcPct val="110000"/>
              </a:lnSpc>
              <a:buNone/>
            </a:pPr>
            <a:endParaRPr lang="en-US" altLang="zh-CN" sz="1600" dirty="0"/>
          </a:p>
          <a:p>
            <a:pPr marL="0" indent="0">
              <a:lnSpc>
                <a:spcPct val="110000"/>
              </a:lnSpc>
              <a:buNone/>
            </a:pPr>
            <a:endParaRPr lang="en-US" altLang="zh-CN" sz="1600" dirty="0"/>
          </a:p>
          <a:p>
            <a:pPr marL="0" indent="0">
              <a:lnSpc>
                <a:spcPct val="110000"/>
              </a:lnSpc>
              <a:buNone/>
            </a:pPr>
            <a:endParaRPr lang="en-US" altLang="zh-CN" sz="1600" dirty="0"/>
          </a:p>
          <a:p>
            <a:pPr marL="0" indent="0">
              <a:lnSpc>
                <a:spcPct val="110000"/>
              </a:lnSpc>
              <a:buNone/>
            </a:pPr>
            <a:endParaRPr lang="en-US" altLang="zh-CN" sz="1600" dirty="0"/>
          </a:p>
          <a:p>
            <a:pPr marL="0" indent="0">
              <a:lnSpc>
                <a:spcPct val="110000"/>
              </a:lnSpc>
              <a:buNone/>
            </a:pPr>
            <a:endParaRPr lang="en-US" altLang="zh-CN" sz="1600" dirty="0"/>
          </a:p>
          <a:p>
            <a:pPr marL="0" indent="0">
              <a:lnSpc>
                <a:spcPct val="110000"/>
              </a:lnSpc>
              <a:buNone/>
            </a:pPr>
            <a:endParaRPr lang="en-US" altLang="zh-CN" sz="1600" dirty="0"/>
          </a:p>
          <a:p>
            <a:pPr marL="0" indent="0">
              <a:lnSpc>
                <a:spcPct val="110000"/>
              </a:lnSpc>
              <a:buNone/>
            </a:pPr>
            <a:endParaRPr lang="en-US" altLang="zh-CN" sz="16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600" dirty="0"/>
              <a:t>可以看出</a:t>
            </a:r>
            <a:r>
              <a:rPr lang="en-US" altLang="zh-CN" sz="1600" dirty="0"/>
              <a:t>BLE</a:t>
            </a:r>
            <a:r>
              <a:rPr lang="zh-CN" altLang="en-US" sz="1600" dirty="0"/>
              <a:t>协议栈是连接芯片和应用的桥梁，是实现整个</a:t>
            </a:r>
            <a:r>
              <a:rPr lang="en-US" altLang="zh-CN" sz="1600" dirty="0"/>
              <a:t>BLE</a:t>
            </a:r>
            <a:r>
              <a:rPr lang="zh-CN" altLang="en-US" sz="1600" dirty="0"/>
              <a:t>应用的关键。简单来说，</a:t>
            </a:r>
            <a:r>
              <a:rPr lang="en-US" altLang="zh-CN" sz="1600" dirty="0"/>
              <a:t>BLE</a:t>
            </a:r>
            <a:r>
              <a:rPr lang="zh-CN" altLang="en-US" sz="1600" dirty="0"/>
              <a:t>协议栈主要用来对你的应用数据进行层层封包，以生成一个满足</a:t>
            </a:r>
            <a:r>
              <a:rPr lang="en-US" altLang="zh-CN" sz="1600" dirty="0"/>
              <a:t>BLE</a:t>
            </a:r>
            <a:r>
              <a:rPr lang="zh-CN" altLang="en-US" sz="1600" dirty="0"/>
              <a:t>协议的空中数据包，也就是说，把应用数据包裹在一系列的帧头（</a:t>
            </a:r>
            <a:r>
              <a:rPr lang="en-US" altLang="zh-CN" sz="1600" dirty="0"/>
              <a:t>header</a:t>
            </a:r>
            <a:r>
              <a:rPr lang="zh-CN" altLang="en-US" sz="1600" dirty="0"/>
              <a:t>）和帧尾（</a:t>
            </a:r>
            <a:r>
              <a:rPr lang="en-US" altLang="zh-CN" sz="1600" dirty="0"/>
              <a:t>tail</a:t>
            </a:r>
            <a:r>
              <a:rPr lang="zh-CN" altLang="en-US" sz="1600" dirty="0"/>
              <a:t>）中。</a:t>
            </a:r>
            <a:endParaRPr lang="en-US" altLang="zh-CN" sz="1600" dirty="0"/>
          </a:p>
          <a:p>
            <a:pPr marL="0" indent="0">
              <a:lnSpc>
                <a:spcPct val="110000"/>
              </a:lnSpc>
              <a:buNone/>
            </a:pP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8C6E46-E0EE-4AC2-8973-A00196107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3308"/>
            <a:ext cx="3682830" cy="312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7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F292B-D0ED-44C3-B74F-D2633FC6C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600" dirty="0"/>
              <a:t>具体来说，</a:t>
            </a:r>
            <a:r>
              <a:rPr lang="en-US" altLang="zh-CN" sz="1600" dirty="0"/>
              <a:t>BLE</a:t>
            </a:r>
            <a:r>
              <a:rPr lang="zh-CN" altLang="en-US" sz="1600" dirty="0"/>
              <a:t>协议栈主要由如下几部分组成：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600" dirty="0"/>
              <a:t>PHY</a:t>
            </a:r>
            <a:r>
              <a:rPr lang="zh-CN" altLang="en-US" sz="1600" dirty="0"/>
              <a:t>层（</a:t>
            </a:r>
            <a:r>
              <a:rPr lang="en-US" altLang="zh-CN" sz="1600" dirty="0"/>
              <a:t>Physical layer</a:t>
            </a:r>
            <a:r>
              <a:rPr lang="zh-CN" altLang="en-US" sz="1600" dirty="0"/>
              <a:t>物理层）。</a:t>
            </a:r>
            <a:r>
              <a:rPr lang="en-US" altLang="zh-CN" sz="1600" dirty="0"/>
              <a:t>PHY</a:t>
            </a:r>
            <a:r>
              <a:rPr lang="zh-CN" altLang="en-US" sz="1600" dirty="0"/>
              <a:t>层用来指定</a:t>
            </a:r>
            <a:r>
              <a:rPr lang="en-US" altLang="zh-CN" sz="1600" dirty="0"/>
              <a:t>BLE</a:t>
            </a:r>
            <a:r>
              <a:rPr lang="zh-CN" altLang="en-US" sz="1600" dirty="0"/>
              <a:t>所用的无线频段，调制解调方式和方法等。</a:t>
            </a:r>
            <a:r>
              <a:rPr lang="en-US" altLang="zh-CN" sz="1600" dirty="0"/>
              <a:t>PHY</a:t>
            </a:r>
            <a:r>
              <a:rPr lang="zh-CN" altLang="en-US" sz="1600" dirty="0"/>
              <a:t>层做得好不好，直接决定整个</a:t>
            </a:r>
            <a:r>
              <a:rPr lang="en-US" altLang="zh-CN" sz="1600" dirty="0"/>
              <a:t>BLE</a:t>
            </a:r>
            <a:r>
              <a:rPr lang="zh-CN" altLang="en-US" sz="1600" dirty="0"/>
              <a:t>芯片的功耗，灵敏度以及</a:t>
            </a:r>
            <a:r>
              <a:rPr lang="en-US" altLang="zh-CN" sz="1600" dirty="0"/>
              <a:t>selectivity</a:t>
            </a:r>
            <a:r>
              <a:rPr lang="zh-CN" altLang="en-US" sz="1600" dirty="0"/>
              <a:t>等射频指标。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600" dirty="0"/>
              <a:t>LL</a:t>
            </a:r>
            <a:r>
              <a:rPr lang="zh-CN" altLang="en-US" sz="1600" dirty="0"/>
              <a:t>层（</a:t>
            </a:r>
            <a:r>
              <a:rPr lang="en-US" altLang="zh-CN" sz="1600" dirty="0"/>
              <a:t>Link Layer</a:t>
            </a:r>
            <a:r>
              <a:rPr lang="zh-CN" altLang="en-US" sz="1600" dirty="0"/>
              <a:t>链路层）。</a:t>
            </a:r>
            <a:r>
              <a:rPr lang="en-US" altLang="zh-CN" sz="1600" dirty="0"/>
              <a:t>LL</a:t>
            </a:r>
            <a:r>
              <a:rPr lang="zh-CN" altLang="en-US" sz="1600" dirty="0"/>
              <a:t>层是整个</a:t>
            </a:r>
            <a:r>
              <a:rPr lang="en-US" altLang="zh-CN" sz="1600" dirty="0"/>
              <a:t>BLE</a:t>
            </a:r>
            <a:r>
              <a:rPr lang="zh-CN" altLang="en-US" sz="1600" dirty="0"/>
              <a:t>协议栈的核心，也是</a:t>
            </a:r>
            <a:r>
              <a:rPr lang="en-US" altLang="zh-CN" sz="1600" dirty="0"/>
              <a:t>BLE</a:t>
            </a:r>
            <a:r>
              <a:rPr lang="zh-CN" altLang="en-US" sz="1600" dirty="0"/>
              <a:t>协议栈的难点和重点。像</a:t>
            </a:r>
            <a:r>
              <a:rPr lang="en-US" altLang="zh-CN" sz="1600" dirty="0"/>
              <a:t>Nordic</a:t>
            </a:r>
            <a:r>
              <a:rPr lang="zh-CN" altLang="en-US" sz="1600" dirty="0"/>
              <a:t>的</a:t>
            </a:r>
            <a:r>
              <a:rPr lang="en-US" altLang="zh-CN" sz="1600" dirty="0"/>
              <a:t>BLE</a:t>
            </a:r>
            <a:r>
              <a:rPr lang="zh-CN" altLang="en-US" sz="1600" dirty="0"/>
              <a:t>协议栈能同时支持</a:t>
            </a:r>
            <a:r>
              <a:rPr lang="en-US" altLang="zh-CN" sz="1600" dirty="0"/>
              <a:t>20</a:t>
            </a:r>
            <a:r>
              <a:rPr lang="zh-CN" altLang="en-US" sz="1600" dirty="0"/>
              <a:t>个</a:t>
            </a:r>
            <a:r>
              <a:rPr lang="en-US" altLang="zh-CN" sz="1600" dirty="0"/>
              <a:t>link</a:t>
            </a:r>
            <a:r>
              <a:rPr lang="zh-CN" altLang="en-US" sz="1600" dirty="0"/>
              <a:t>（连接），就是</a:t>
            </a:r>
            <a:r>
              <a:rPr lang="en-US" altLang="zh-CN" sz="1600" dirty="0"/>
              <a:t>LL</a:t>
            </a:r>
            <a:r>
              <a:rPr lang="zh-CN" altLang="en-US" sz="1600" dirty="0"/>
              <a:t>层的功劳。</a:t>
            </a:r>
            <a:r>
              <a:rPr lang="en-US" altLang="zh-CN" sz="1600" dirty="0"/>
              <a:t>LL</a:t>
            </a:r>
            <a:r>
              <a:rPr lang="zh-CN" altLang="en-US" sz="1600" dirty="0"/>
              <a:t>层要做的事情非常多，比如具体选择哪个射频通道进行通信，怎么识别空中数据包，具体在哪个时间点把数据包发送出去，怎么保证数据的完整性，</a:t>
            </a:r>
            <a:r>
              <a:rPr lang="en-US" altLang="zh-CN" sz="1600" dirty="0"/>
              <a:t>ACK</a:t>
            </a:r>
            <a:r>
              <a:rPr lang="zh-CN" altLang="en-US" sz="1600" dirty="0"/>
              <a:t>如何接收，如何进行重传，以及如何对链路进行管理和控制等等。</a:t>
            </a:r>
            <a:r>
              <a:rPr lang="en-US" altLang="zh-CN" sz="1600" dirty="0"/>
              <a:t>LL</a:t>
            </a:r>
            <a:r>
              <a:rPr lang="zh-CN" altLang="en-US" sz="1600" dirty="0"/>
              <a:t>层只负责把数据发出去或者收回来，对数据进行怎样的解析则交给上面的</a:t>
            </a:r>
            <a:r>
              <a:rPr lang="en-US" altLang="zh-CN" sz="1600" dirty="0"/>
              <a:t>GAP</a:t>
            </a:r>
            <a:r>
              <a:rPr lang="zh-CN" altLang="en-US" sz="1600" dirty="0"/>
              <a:t>或者</a:t>
            </a:r>
            <a:r>
              <a:rPr lang="en-US" altLang="zh-CN" sz="1600" dirty="0"/>
              <a:t>ATT</a:t>
            </a:r>
            <a:r>
              <a:rPr lang="zh-CN" altLang="en-US" sz="1600" dirty="0"/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600" dirty="0"/>
              <a:t>HCI</a:t>
            </a:r>
            <a:r>
              <a:rPr lang="zh-CN" altLang="en-US" sz="1600" dirty="0"/>
              <a:t>（</a:t>
            </a:r>
            <a:r>
              <a:rPr lang="en-US" altLang="zh-CN" sz="1600" dirty="0"/>
              <a:t>Host controller interface</a:t>
            </a:r>
            <a:r>
              <a:rPr lang="zh-CN" altLang="en-US" sz="1600" dirty="0"/>
              <a:t>）。</a:t>
            </a:r>
            <a:r>
              <a:rPr lang="en-US" altLang="zh-CN" sz="1600" dirty="0"/>
              <a:t>HCI</a:t>
            </a:r>
            <a:r>
              <a:rPr lang="zh-CN" altLang="en-US" sz="1600" dirty="0"/>
              <a:t>是可选的，</a:t>
            </a:r>
            <a:r>
              <a:rPr lang="en-US" altLang="zh-CN" sz="1600" dirty="0"/>
              <a:t>HCI</a:t>
            </a:r>
            <a:r>
              <a:rPr lang="zh-CN" altLang="en-US" sz="1600" dirty="0"/>
              <a:t>主要用于</a:t>
            </a:r>
            <a:r>
              <a:rPr lang="en-US" altLang="zh-CN" sz="1600" dirty="0"/>
              <a:t>2</a:t>
            </a:r>
            <a:r>
              <a:rPr lang="zh-CN" altLang="en-US" sz="1600" dirty="0"/>
              <a:t>颗芯片实现</a:t>
            </a:r>
            <a:r>
              <a:rPr lang="en-US" altLang="zh-CN" sz="1600" dirty="0"/>
              <a:t>BLE</a:t>
            </a:r>
            <a:r>
              <a:rPr lang="zh-CN" altLang="en-US" sz="1600" dirty="0"/>
              <a:t>协议栈的场合，用来规范两者之间的通信协议和通信命令等。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600" dirty="0">
                <a:highlight>
                  <a:srgbClr val="00FF00"/>
                </a:highlight>
              </a:rPr>
              <a:t>GAP</a:t>
            </a:r>
            <a:r>
              <a:rPr lang="zh-CN" altLang="en-US" sz="1600" dirty="0">
                <a:highlight>
                  <a:srgbClr val="00FF00"/>
                </a:highlight>
              </a:rPr>
              <a:t>层（</a:t>
            </a:r>
            <a:r>
              <a:rPr lang="en-US" altLang="zh-CN" sz="1600" dirty="0">
                <a:highlight>
                  <a:srgbClr val="00FF00"/>
                </a:highlight>
              </a:rPr>
              <a:t>Generic access profile</a:t>
            </a:r>
            <a:r>
              <a:rPr lang="zh-CN" altLang="en-US" sz="1600" dirty="0">
                <a:highlight>
                  <a:srgbClr val="00FF00"/>
                </a:highlight>
              </a:rPr>
              <a:t>）</a:t>
            </a:r>
            <a:r>
              <a:rPr lang="zh-CN" altLang="en-US" sz="1600" dirty="0"/>
              <a:t>。</a:t>
            </a:r>
            <a:r>
              <a:rPr lang="en-US" altLang="zh-CN" sz="1600" dirty="0"/>
              <a:t>GAP</a:t>
            </a:r>
            <a:r>
              <a:rPr lang="zh-CN" altLang="en-US" sz="1600" dirty="0"/>
              <a:t>是对</a:t>
            </a:r>
            <a:r>
              <a:rPr lang="en-US" altLang="zh-CN" sz="1600" dirty="0"/>
              <a:t>LL</a:t>
            </a:r>
            <a:r>
              <a:rPr lang="zh-CN" altLang="en-US" sz="1600" dirty="0"/>
              <a:t>层</a:t>
            </a:r>
            <a:r>
              <a:rPr lang="en-US" altLang="zh-CN" sz="1600" dirty="0"/>
              <a:t>payload</a:t>
            </a:r>
            <a:r>
              <a:rPr lang="zh-CN" altLang="en-US" sz="1600" dirty="0"/>
              <a:t>（有效数据包）如何进行解析的两种方式中的一种，而且是最简单的那一种。</a:t>
            </a:r>
            <a:r>
              <a:rPr lang="en-US" altLang="zh-CN" sz="1600" dirty="0"/>
              <a:t>GAP</a:t>
            </a:r>
            <a:r>
              <a:rPr lang="zh-CN" altLang="en-US" sz="1600" dirty="0"/>
              <a:t>简单的对</a:t>
            </a:r>
            <a:r>
              <a:rPr lang="en-US" altLang="zh-CN" sz="1600" dirty="0"/>
              <a:t>LL payload</a:t>
            </a:r>
            <a:r>
              <a:rPr lang="zh-CN" altLang="en-US" sz="1600" dirty="0"/>
              <a:t>进行一些规范和定义，因此</a:t>
            </a:r>
            <a:r>
              <a:rPr lang="en-US" altLang="zh-CN" sz="1600" dirty="0"/>
              <a:t>GAP</a:t>
            </a:r>
            <a:r>
              <a:rPr lang="zh-CN" altLang="en-US" sz="1600" dirty="0"/>
              <a:t>能实现的功能极其有限。</a:t>
            </a:r>
            <a:r>
              <a:rPr lang="en-US" altLang="zh-CN" sz="1600" dirty="0"/>
              <a:t>GAP</a:t>
            </a:r>
            <a:r>
              <a:rPr lang="zh-CN" altLang="en-US" sz="1600" dirty="0"/>
              <a:t>目前主要用来进行广播，扫描和发起连接等。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600" dirty="0"/>
              <a:t>L2CAP</a:t>
            </a:r>
            <a:r>
              <a:rPr lang="zh-CN" altLang="en-US" sz="1600" dirty="0"/>
              <a:t>层（</a:t>
            </a:r>
            <a:r>
              <a:rPr lang="en-US" altLang="zh-CN" sz="1600" dirty="0"/>
              <a:t>Logic link control and adaptation protocol</a:t>
            </a:r>
            <a:r>
              <a:rPr lang="zh-CN" altLang="en-US" sz="1600" dirty="0"/>
              <a:t>）。</a:t>
            </a:r>
            <a:r>
              <a:rPr lang="en-US" altLang="zh-CN" sz="1600" dirty="0"/>
              <a:t>L2CAP</a:t>
            </a:r>
            <a:r>
              <a:rPr lang="zh-CN" altLang="en-US" sz="1600" dirty="0"/>
              <a:t>对</a:t>
            </a:r>
            <a:r>
              <a:rPr lang="en-US" altLang="zh-CN" sz="1600" dirty="0"/>
              <a:t>LL</a:t>
            </a:r>
            <a:r>
              <a:rPr lang="zh-CN" altLang="en-US" sz="1600" dirty="0"/>
              <a:t>进行了一次简单封装，</a:t>
            </a:r>
            <a:r>
              <a:rPr lang="en-US" altLang="zh-CN" sz="1600" dirty="0"/>
              <a:t>LL</a:t>
            </a:r>
            <a:r>
              <a:rPr lang="zh-CN" altLang="en-US" sz="1600" dirty="0"/>
              <a:t>只关心传输的数据本身，</a:t>
            </a:r>
            <a:r>
              <a:rPr lang="en-US" altLang="zh-CN" sz="1600" dirty="0"/>
              <a:t>L2CAP</a:t>
            </a:r>
            <a:r>
              <a:rPr lang="zh-CN" altLang="en-US" sz="1600" dirty="0"/>
              <a:t>就要区分是加密通道还是普通通道，同时还要对连接间隔进行管理。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600" dirty="0"/>
              <a:t>SMP</a:t>
            </a:r>
            <a:r>
              <a:rPr lang="zh-CN" altLang="en-US" sz="1600" dirty="0"/>
              <a:t>（</a:t>
            </a:r>
            <a:r>
              <a:rPr lang="en-US" altLang="zh-CN" sz="1600" dirty="0"/>
              <a:t>Secure manager protocol</a:t>
            </a:r>
            <a:r>
              <a:rPr lang="zh-CN" altLang="en-US" sz="1600" dirty="0"/>
              <a:t>）。</a:t>
            </a:r>
            <a:r>
              <a:rPr lang="en-US" altLang="zh-CN" sz="1600" dirty="0"/>
              <a:t>SMP</a:t>
            </a:r>
            <a:r>
              <a:rPr lang="zh-CN" altLang="en-US" sz="1600" dirty="0"/>
              <a:t>用来管理</a:t>
            </a:r>
            <a:r>
              <a:rPr lang="en-US" altLang="zh-CN" sz="1600" dirty="0"/>
              <a:t>BLE</a:t>
            </a:r>
            <a:r>
              <a:rPr lang="zh-CN" altLang="en-US" sz="1600" dirty="0"/>
              <a:t>连接的加密和安全的，如何保证连接的安全性，同时不影响用户的体验，这些都是</a:t>
            </a:r>
            <a:r>
              <a:rPr lang="en-US" altLang="zh-CN" sz="1600" dirty="0"/>
              <a:t>SMP</a:t>
            </a:r>
            <a:r>
              <a:rPr lang="zh-CN" altLang="en-US" sz="1600" dirty="0"/>
              <a:t>要考虑的工作。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600" dirty="0"/>
              <a:t>ATT</a:t>
            </a:r>
            <a:r>
              <a:rPr lang="zh-CN" altLang="en-US" sz="1600" dirty="0"/>
              <a:t>（</a:t>
            </a:r>
            <a:r>
              <a:rPr lang="en-US" altLang="zh-CN" sz="1600" dirty="0"/>
              <a:t>Attribute protocol</a:t>
            </a:r>
            <a:r>
              <a:rPr lang="zh-CN" altLang="en-US" sz="1600" dirty="0"/>
              <a:t>）。简单来说，</a:t>
            </a:r>
            <a:r>
              <a:rPr lang="en-US" altLang="zh-CN" sz="1600" dirty="0"/>
              <a:t>ATT</a:t>
            </a:r>
            <a:r>
              <a:rPr lang="zh-CN" altLang="en-US" sz="1600" dirty="0"/>
              <a:t>层用来定义用户命令及命令操作的数据，比如读取某个数据或者写某个数据。</a:t>
            </a:r>
            <a:r>
              <a:rPr lang="en-US" altLang="zh-CN" sz="1600" dirty="0"/>
              <a:t>BLE</a:t>
            </a:r>
            <a:r>
              <a:rPr lang="zh-CN" altLang="en-US" sz="1600" dirty="0"/>
              <a:t>协议栈中，开发者接触最多的就是</a:t>
            </a:r>
            <a:r>
              <a:rPr lang="en-US" altLang="zh-CN" sz="1600" dirty="0"/>
              <a:t>ATT</a:t>
            </a:r>
            <a:r>
              <a:rPr lang="zh-CN" altLang="en-US" sz="1600" dirty="0"/>
              <a:t>。</a:t>
            </a:r>
            <a:r>
              <a:rPr lang="en-US" altLang="zh-CN" sz="1600" dirty="0"/>
              <a:t>BLE</a:t>
            </a:r>
            <a:r>
              <a:rPr lang="zh-CN" altLang="en-US" sz="1600" dirty="0"/>
              <a:t>引入了</a:t>
            </a:r>
            <a:r>
              <a:rPr lang="en-US" altLang="zh-CN" sz="1600" dirty="0"/>
              <a:t>attribute</a:t>
            </a:r>
            <a:r>
              <a:rPr lang="zh-CN" altLang="en-US" sz="1600" dirty="0"/>
              <a:t>概念，用来描述一条一条的数据。</a:t>
            </a:r>
            <a:r>
              <a:rPr lang="en-US" altLang="zh-CN" sz="1600" dirty="0"/>
              <a:t>Attribute</a:t>
            </a:r>
            <a:r>
              <a:rPr lang="zh-CN" altLang="en-US" sz="1600" dirty="0"/>
              <a:t>除了定义数据，同时定义该数据可以使用的</a:t>
            </a:r>
            <a:r>
              <a:rPr lang="en-US" altLang="zh-CN" sz="1600" dirty="0"/>
              <a:t>ATT</a:t>
            </a:r>
            <a:r>
              <a:rPr lang="zh-CN" altLang="en-US" sz="1600" dirty="0"/>
              <a:t>命令，因此这一层被称为</a:t>
            </a:r>
            <a:r>
              <a:rPr lang="en-US" altLang="zh-CN" sz="1600" dirty="0"/>
              <a:t>ATT</a:t>
            </a:r>
            <a:r>
              <a:rPr lang="zh-CN" altLang="en-US" sz="1600" dirty="0"/>
              <a:t>层。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600" dirty="0">
                <a:highlight>
                  <a:srgbClr val="00FF00"/>
                </a:highlight>
              </a:rPr>
              <a:t>GATT</a:t>
            </a:r>
            <a:r>
              <a:rPr lang="zh-CN" altLang="en-US" sz="1600" dirty="0">
                <a:highlight>
                  <a:srgbClr val="00FF00"/>
                </a:highlight>
              </a:rPr>
              <a:t>（</a:t>
            </a:r>
            <a:r>
              <a:rPr lang="en-US" altLang="zh-CN" sz="1600" dirty="0">
                <a:highlight>
                  <a:srgbClr val="00FF00"/>
                </a:highlight>
              </a:rPr>
              <a:t>Generic attribute profile </a:t>
            </a:r>
            <a:r>
              <a:rPr lang="zh-CN" altLang="en-US" sz="1600" dirty="0">
                <a:highlight>
                  <a:srgbClr val="00FF00"/>
                </a:highlight>
              </a:rPr>
              <a:t>）</a:t>
            </a:r>
            <a:r>
              <a:rPr lang="zh-CN" altLang="en-US" sz="1600" dirty="0"/>
              <a:t>。</a:t>
            </a:r>
            <a:r>
              <a:rPr lang="en-US" altLang="zh-CN" sz="1600" dirty="0"/>
              <a:t>GATT</a:t>
            </a:r>
            <a:r>
              <a:rPr lang="zh-CN" altLang="en-US" sz="1600" dirty="0"/>
              <a:t>用来规范</a:t>
            </a:r>
            <a:r>
              <a:rPr lang="en-US" altLang="zh-CN" sz="1600" dirty="0"/>
              <a:t>attribute</a:t>
            </a:r>
            <a:r>
              <a:rPr lang="zh-CN" altLang="en-US" sz="1600" dirty="0"/>
              <a:t>中的数据内容，并运用</a:t>
            </a:r>
            <a:r>
              <a:rPr lang="en-US" altLang="zh-CN" sz="1600" dirty="0"/>
              <a:t>group</a:t>
            </a:r>
            <a:r>
              <a:rPr lang="zh-CN" altLang="en-US" sz="1600" dirty="0"/>
              <a:t>（分组）的概念对</a:t>
            </a:r>
            <a:r>
              <a:rPr lang="en-US" altLang="zh-CN" sz="1600" dirty="0"/>
              <a:t>attribute</a:t>
            </a:r>
            <a:r>
              <a:rPr lang="zh-CN" altLang="en-US" sz="1600" dirty="0"/>
              <a:t>进行分类管理。没有</a:t>
            </a:r>
            <a:r>
              <a:rPr lang="en-US" altLang="zh-CN" sz="1600" dirty="0"/>
              <a:t>GATT</a:t>
            </a:r>
            <a:r>
              <a:rPr lang="zh-CN" altLang="en-US" sz="1600" dirty="0"/>
              <a:t>，</a:t>
            </a:r>
            <a:r>
              <a:rPr lang="en-US" altLang="zh-CN" sz="1600" dirty="0"/>
              <a:t>BLE</a:t>
            </a:r>
            <a:r>
              <a:rPr lang="zh-CN" altLang="en-US" sz="1600" dirty="0"/>
              <a:t>协议栈也能跑，但互联互通就会出问题，也正是因为有了</a:t>
            </a:r>
            <a:r>
              <a:rPr lang="en-US" altLang="zh-CN" sz="1600" dirty="0"/>
              <a:t>GATT</a:t>
            </a:r>
            <a:r>
              <a:rPr lang="zh-CN" altLang="en-US" sz="1600" dirty="0"/>
              <a:t>和各种各样的应用</a:t>
            </a:r>
            <a:r>
              <a:rPr lang="en-US" altLang="zh-CN" sz="1600" dirty="0"/>
              <a:t>profile</a:t>
            </a:r>
            <a:r>
              <a:rPr lang="zh-CN" altLang="en-US" sz="1600" dirty="0"/>
              <a:t>，</a:t>
            </a:r>
            <a:r>
              <a:rPr lang="en-US" altLang="zh-CN" sz="1600" dirty="0"/>
              <a:t>BLE</a:t>
            </a:r>
            <a:r>
              <a:rPr lang="zh-CN" altLang="en-US" sz="1600" dirty="0"/>
              <a:t>摆脱了</a:t>
            </a:r>
            <a:r>
              <a:rPr lang="en-US" altLang="zh-CN" sz="1600" dirty="0"/>
              <a:t>ZigBee</a:t>
            </a:r>
            <a:r>
              <a:rPr lang="zh-CN" altLang="en-US" sz="1600" dirty="0"/>
              <a:t>等无线协议的兼容性困境，成了出货量最大的</a:t>
            </a:r>
            <a:r>
              <a:rPr lang="en-US" altLang="zh-CN" sz="1600" dirty="0"/>
              <a:t>2.4G</a:t>
            </a:r>
            <a:r>
              <a:rPr lang="zh-CN" altLang="en-US" sz="1600" dirty="0"/>
              <a:t>无线通信产品。</a:t>
            </a:r>
          </a:p>
        </p:txBody>
      </p:sp>
    </p:spTree>
    <p:extLst>
      <p:ext uri="{BB962C8B-B14F-4D97-AF65-F5344CB8AC3E}">
        <p14:creationId xmlns:p14="http://schemas.microsoft.com/office/powerpoint/2010/main" val="36015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046AB-503B-4EF0-915C-B6F12F554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102"/>
            <a:ext cx="10515600" cy="615760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zh-CN" sz="2400" b="1" dirty="0"/>
              <a:t>GAP : Generic Access Profile </a:t>
            </a:r>
            <a:r>
              <a:rPr lang="zh-CN" altLang="en-US" sz="2400" b="1" dirty="0"/>
              <a:t>通用访问配置文件。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GAP</a:t>
            </a:r>
            <a:r>
              <a:rPr lang="zh-CN" altLang="en-US" sz="1600" dirty="0"/>
              <a:t>定义了蓝牙设备的角色（</a:t>
            </a:r>
            <a:r>
              <a:rPr lang="en-US" altLang="zh-CN" sz="1600" dirty="0"/>
              <a:t>Peripheral or Central</a:t>
            </a:r>
            <a:r>
              <a:rPr lang="zh-CN" altLang="en-US" sz="1600" dirty="0"/>
              <a:t>），并且可以修改连接设置：</a:t>
            </a:r>
            <a:r>
              <a:rPr lang="en-US" altLang="zh-CN" sz="1600" dirty="0"/>
              <a:t>minimum connection interval /maximum connection Interval /slave latency  /timeout.</a:t>
            </a:r>
          </a:p>
          <a:p>
            <a:pPr marL="0" indent="0">
              <a:buNone/>
            </a:pPr>
            <a:r>
              <a:rPr lang="en-US" altLang="zh-CN" sz="1600" dirty="0"/>
              <a:t>Central </a:t>
            </a:r>
            <a:r>
              <a:rPr lang="zh-CN" altLang="en-US" sz="1600" dirty="0"/>
              <a:t>与 </a:t>
            </a:r>
            <a:r>
              <a:rPr lang="en-US" altLang="zh-CN" sz="1600" dirty="0"/>
              <a:t>Peripheral 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zh-CN" altLang="en-US" sz="1600" dirty="0"/>
              <a:t>服务端（外围设备）：</a:t>
            </a:r>
            <a:r>
              <a:rPr lang="en-US" altLang="zh-CN" sz="1600" dirty="0"/>
              <a:t>Peripheral </a:t>
            </a:r>
            <a:r>
              <a:rPr lang="zh-CN" altLang="en-US" sz="1600" dirty="0"/>
              <a:t>通常具有其他设备所需要的数据，即数据提供服务；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zh-CN" altLang="en-US" sz="1600" dirty="0"/>
              <a:t>客户端（中心设备）：</a:t>
            </a:r>
            <a:r>
              <a:rPr lang="en-US" altLang="zh-CN" sz="1600" dirty="0"/>
              <a:t>Central </a:t>
            </a:r>
            <a:r>
              <a:rPr lang="zh-CN" altLang="en-US" sz="1600" dirty="0"/>
              <a:t>通常通过使用</a:t>
            </a:r>
            <a:r>
              <a:rPr lang="en-US" altLang="zh-CN" sz="1600" dirty="0" err="1"/>
              <a:t>Perpheral</a:t>
            </a:r>
            <a:r>
              <a:rPr lang="en-US" altLang="zh-CN" sz="1600" dirty="0"/>
              <a:t> </a:t>
            </a:r>
            <a:r>
              <a:rPr lang="zh-CN" altLang="en-US" sz="1600" dirty="0"/>
              <a:t>的信息来实现一些特定的功能 。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23DB1D-8927-4550-8A15-652DF2E38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10"/>
          <a:stretch/>
        </p:blipFill>
        <p:spPr>
          <a:xfrm>
            <a:off x="3040645" y="2887734"/>
            <a:ext cx="4520201" cy="237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2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5BC79-F4AA-487D-992B-1D7C3263D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328"/>
            <a:ext cx="10515600" cy="5639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/>
              <a:t>所以在我们公司的产品中，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zh-CN" altLang="en-US" sz="1600" dirty="0"/>
              <a:t>测距仪</a:t>
            </a:r>
            <a:r>
              <a:rPr lang="en-US" altLang="zh-CN" sz="1600" dirty="0"/>
              <a:t>/</a:t>
            </a:r>
            <a:r>
              <a:rPr lang="zh-CN" altLang="en-US" sz="1600" dirty="0"/>
              <a:t>测距轮</a:t>
            </a:r>
            <a:r>
              <a:rPr lang="en-US" altLang="zh-CN" sz="1600" dirty="0"/>
              <a:t>/</a:t>
            </a:r>
            <a:r>
              <a:rPr lang="zh-CN" altLang="en-US" sz="1600" dirty="0"/>
              <a:t>扫平仪等产品的蓝牙，是服务端</a:t>
            </a:r>
            <a:r>
              <a:rPr lang="en-US" altLang="zh-CN" sz="1600" dirty="0"/>
              <a:t>Peripheral </a:t>
            </a:r>
            <a:r>
              <a:rPr lang="zh-CN" altLang="en-US" sz="1600" dirty="0"/>
              <a:t>，负责提供数据；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zh-CN" altLang="en-US" sz="1600" dirty="0"/>
              <a:t>客户（测试者）所使用的手机是客户端</a:t>
            </a:r>
            <a:r>
              <a:rPr lang="en-US" altLang="zh-CN" sz="1600" dirty="0"/>
              <a:t>Central</a:t>
            </a:r>
            <a:r>
              <a:rPr lang="zh-CN" altLang="en-US" sz="1600" dirty="0"/>
              <a:t>，负责接收数据。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两者的广播模式如下图，</a:t>
            </a:r>
            <a:r>
              <a:rPr lang="en-US" altLang="zh-CN" sz="1600" dirty="0"/>
              <a:t> Peripheral</a:t>
            </a:r>
            <a:r>
              <a:rPr lang="zh-CN" altLang="en-US" sz="1600" dirty="0"/>
              <a:t>是</a:t>
            </a:r>
            <a:r>
              <a:rPr lang="en-US" altLang="zh-CN" sz="1600" dirty="0"/>
              <a:t>broadcaster</a:t>
            </a:r>
            <a:r>
              <a:rPr lang="zh-CN" altLang="en-US" sz="1600" dirty="0"/>
              <a:t>，负责发送广播信息；</a:t>
            </a:r>
            <a:r>
              <a:rPr lang="en-US" altLang="zh-CN" sz="1600" dirty="0"/>
              <a:t>Central</a:t>
            </a:r>
            <a:r>
              <a:rPr lang="zh-CN" altLang="en-US" sz="1600" dirty="0"/>
              <a:t>是</a:t>
            </a:r>
            <a:r>
              <a:rPr lang="en-US" altLang="zh-CN" sz="1600" dirty="0"/>
              <a:t>Observer</a:t>
            </a:r>
            <a:r>
              <a:rPr lang="zh-CN" altLang="en-US" sz="1600" dirty="0"/>
              <a:t>，负责接收广播信息。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一个外设只能跟一个中心建立连接（独占的），而一个中心可以同时连接多个外设（一个手机可以同时连接多个</a:t>
            </a:r>
            <a:r>
              <a:rPr lang="en-US" altLang="zh-CN" sz="1600" dirty="0"/>
              <a:t>BLE</a:t>
            </a:r>
            <a:r>
              <a:rPr lang="zh-CN" altLang="en-US" sz="1600" dirty="0"/>
              <a:t>设备）</a:t>
            </a:r>
          </a:p>
          <a:p>
            <a:pPr marL="0" indent="0">
              <a:buNone/>
            </a:pPr>
            <a:r>
              <a:rPr lang="en-US" altLang="zh-CN" sz="1600" dirty="0"/>
              <a:t>GATT</a:t>
            </a:r>
            <a:r>
              <a:rPr lang="zh-CN" altLang="en-US" sz="1600" dirty="0"/>
              <a:t>连接网络拓扑图</a:t>
            </a:r>
            <a:r>
              <a:rPr lang="en-US" altLang="zh-CN" sz="1600" dirty="0"/>
              <a:t>:</a:t>
            </a:r>
          </a:p>
          <a:p>
            <a:pPr marL="0" indent="0">
              <a:buNone/>
            </a:pP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9E894A-549B-4625-BA95-4F6440443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802" y="1917924"/>
            <a:ext cx="5682395" cy="10145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8B5C62-C1A1-4967-BBAE-0C2183B88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595" y="3792474"/>
            <a:ext cx="4526807" cy="267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4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3D3729-9295-40E7-AC62-217F2A115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68" y="2504851"/>
            <a:ext cx="8430690" cy="39747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CC5BDC0-B983-4A80-91FA-46ECCE872BF0}"/>
              </a:ext>
            </a:extLst>
          </p:cNvPr>
          <p:cNvSpPr/>
          <p:nvPr/>
        </p:nvSpPr>
        <p:spPr>
          <a:xfrm>
            <a:off x="839768" y="307540"/>
            <a:ext cx="105124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上文提过，</a:t>
            </a:r>
            <a:r>
              <a:rPr lang="en-US" altLang="zh-CN" dirty="0"/>
              <a:t>GAP</a:t>
            </a:r>
            <a:r>
              <a:rPr lang="zh-CN" altLang="en-US" dirty="0"/>
              <a:t>还可以修改连接设置，也就是说，通过对</a:t>
            </a:r>
            <a:r>
              <a:rPr lang="en-US" altLang="zh-CN" dirty="0"/>
              <a:t>Peripheral</a:t>
            </a:r>
            <a:r>
              <a:rPr lang="zh-CN" altLang="en-US" dirty="0"/>
              <a:t>的</a:t>
            </a:r>
            <a:r>
              <a:rPr lang="en-US" altLang="zh-CN" dirty="0"/>
              <a:t>GAP</a:t>
            </a:r>
            <a:r>
              <a:rPr lang="zh-CN" altLang="en-US" dirty="0"/>
              <a:t>属性的修改，可以改变主从设备连接间隔、从设备延迟、检测时间超时等等。</a:t>
            </a:r>
            <a:endParaRPr lang="en-US" altLang="zh-CN" dirty="0"/>
          </a:p>
          <a:p>
            <a:r>
              <a:rPr lang="en-US" altLang="zh-CN" dirty="0"/>
              <a:t>Nordic</a:t>
            </a:r>
            <a:r>
              <a:rPr lang="zh-CN" altLang="en-US" dirty="0"/>
              <a:t>提供的</a:t>
            </a:r>
            <a:r>
              <a:rPr lang="en-US" altLang="zh-CN" dirty="0" err="1"/>
              <a:t>sdk</a:t>
            </a:r>
            <a:r>
              <a:rPr lang="zh-CN" altLang="en-US" dirty="0"/>
              <a:t>中，</a:t>
            </a:r>
            <a:r>
              <a:rPr lang="en-US" altLang="zh-CN" dirty="0"/>
              <a:t>GAP</a:t>
            </a:r>
            <a:r>
              <a:rPr lang="zh-CN" altLang="en-US" dirty="0"/>
              <a:t>的初试化在</a:t>
            </a:r>
            <a:r>
              <a:rPr lang="en-US" altLang="zh-CN" dirty="0"/>
              <a:t>main</a:t>
            </a:r>
            <a:r>
              <a:rPr lang="zh-CN" altLang="en-US" dirty="0"/>
              <a:t>函数中完成，函数原型</a:t>
            </a:r>
            <a:r>
              <a:rPr lang="en-US" altLang="zh-CN" dirty="0"/>
              <a:t>static void </a:t>
            </a:r>
            <a:r>
              <a:rPr lang="en-US" altLang="zh-CN" dirty="0" err="1"/>
              <a:t>init_gap_params</a:t>
            </a:r>
            <a:r>
              <a:rPr lang="en-US" altLang="zh-CN" dirty="0"/>
              <a:t>(void)</a:t>
            </a:r>
            <a:r>
              <a:rPr lang="zh-CN" altLang="en-US" dirty="0"/>
              <a:t>，但是此函数中，一般只有一些默认配置的修改示例，如果需要修改更多的内容可以自己添加，比如广播功率，广播模式（可见 </a:t>
            </a:r>
            <a:r>
              <a:rPr lang="en-US" altLang="zh-CN" dirty="0"/>
              <a:t>or </a:t>
            </a:r>
            <a:r>
              <a:rPr lang="zh-CN" altLang="en-US" dirty="0"/>
              <a:t>不可见 </a:t>
            </a:r>
            <a:r>
              <a:rPr lang="en-US" altLang="zh-CN" dirty="0"/>
              <a:t>or </a:t>
            </a:r>
            <a:r>
              <a:rPr lang="zh-CN" altLang="en-US" dirty="0"/>
              <a:t>定向）等等。</a:t>
            </a:r>
            <a:endParaRPr lang="en-US" altLang="zh-CN" dirty="0"/>
          </a:p>
          <a:p>
            <a:r>
              <a:rPr lang="zh-CN" altLang="en-US" dirty="0"/>
              <a:t>具体示例见下图</a:t>
            </a:r>
          </a:p>
        </p:txBody>
      </p:sp>
    </p:spTree>
    <p:extLst>
      <p:ext uri="{BB962C8B-B14F-4D97-AF65-F5344CB8AC3E}">
        <p14:creationId xmlns:p14="http://schemas.microsoft.com/office/powerpoint/2010/main" val="29620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0297F-D449-48F8-9D64-9ED16A3C1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379"/>
            <a:ext cx="10515600" cy="5797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2</a:t>
            </a:r>
            <a:r>
              <a:rPr lang="en-US" altLang="zh-CN" b="1" dirty="0"/>
              <a:t>.</a:t>
            </a:r>
            <a:r>
              <a:rPr lang="en-US" altLang="zh-CN" sz="2400" b="1" dirty="0"/>
              <a:t>GATT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Generic Attribute Profile, </a:t>
            </a:r>
            <a:r>
              <a:rPr lang="zh-CN" altLang="en-US" sz="2400" b="1" dirty="0"/>
              <a:t>通用属性配置文件）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1600" dirty="0"/>
              <a:t>1) GATT</a:t>
            </a:r>
            <a:r>
              <a:rPr lang="zh-CN" altLang="en-US" sz="1600" dirty="0"/>
              <a:t>是建立在</a:t>
            </a:r>
            <a:r>
              <a:rPr lang="en-US" altLang="zh-CN" sz="1600" dirty="0"/>
              <a:t>GAP</a:t>
            </a:r>
            <a:r>
              <a:rPr lang="zh-CN" altLang="en-US" sz="1600" dirty="0"/>
              <a:t>基础之上发挥作用的，就是两个</a:t>
            </a:r>
            <a:r>
              <a:rPr lang="en-US" altLang="zh-CN" sz="1600" dirty="0"/>
              <a:t>BLE</a:t>
            </a:r>
            <a:r>
              <a:rPr lang="zh-CN" altLang="en-US" sz="1600" dirty="0"/>
              <a:t>设备只有通过</a:t>
            </a:r>
            <a:r>
              <a:rPr lang="en-US" altLang="zh-CN" sz="1600" dirty="0"/>
              <a:t>GAP</a:t>
            </a:r>
            <a:r>
              <a:rPr lang="zh-CN" altLang="en-US" sz="1600" dirty="0"/>
              <a:t>建立连接之后才能用</a:t>
            </a:r>
            <a:r>
              <a:rPr lang="en-US" altLang="zh-CN" sz="1600" dirty="0"/>
              <a:t>GATT</a:t>
            </a:r>
            <a:r>
              <a:rPr lang="zh-CN" altLang="en-US" sz="1600" dirty="0"/>
              <a:t>进行通信。</a:t>
            </a:r>
            <a:r>
              <a:rPr lang="en-US" altLang="zh-CN" sz="1600" dirty="0"/>
              <a:t>GATT</a:t>
            </a:r>
            <a:r>
              <a:rPr lang="zh-CN" altLang="en-US" sz="1600" dirty="0"/>
              <a:t>通信只允许是一个外设和一个中心连接</a:t>
            </a:r>
            <a:r>
              <a:rPr lang="en-US" altLang="zh-CN" sz="1600" dirty="0"/>
              <a:t>,</a:t>
            </a:r>
            <a:r>
              <a:rPr lang="zh-CN" altLang="en-US" sz="1600" dirty="0"/>
              <a:t>如果两个外设想要通信，唯一的方式就是和同一个</a:t>
            </a:r>
            <a:r>
              <a:rPr lang="en-US" altLang="zh-CN" sz="1600" dirty="0"/>
              <a:t>Central</a:t>
            </a:r>
            <a:r>
              <a:rPr lang="zh-CN" altLang="en-US" sz="1600" dirty="0"/>
              <a:t>建立</a:t>
            </a:r>
            <a:r>
              <a:rPr lang="en-US" altLang="zh-CN" sz="1600" dirty="0"/>
              <a:t>GATT</a:t>
            </a:r>
            <a:r>
              <a:rPr lang="zh-CN" altLang="en-US" sz="1600" dirty="0"/>
              <a:t>连接，通过</a:t>
            </a:r>
            <a:r>
              <a:rPr lang="en-US" altLang="zh-CN" sz="1600" dirty="0"/>
              <a:t>Central</a:t>
            </a:r>
            <a:r>
              <a:rPr lang="zh-CN" altLang="en-US" sz="1600" dirty="0"/>
              <a:t>来中转。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2) GATT</a:t>
            </a:r>
            <a:r>
              <a:rPr lang="zh-CN" altLang="en-US" sz="1600" dirty="0"/>
              <a:t>通信的双方是</a:t>
            </a:r>
            <a:r>
              <a:rPr lang="en-US" altLang="zh-CN" sz="1600" dirty="0"/>
              <a:t>Client/Service</a:t>
            </a:r>
            <a:r>
              <a:rPr lang="zh-CN" altLang="en-US" sz="1600" dirty="0"/>
              <a:t>关系</a:t>
            </a:r>
            <a:r>
              <a:rPr lang="en-US" altLang="zh-CN" sz="1600" dirty="0"/>
              <a:t>: Peripheral</a:t>
            </a:r>
            <a:r>
              <a:rPr lang="zh-CN" altLang="en-US" sz="1600" dirty="0"/>
              <a:t>作为</a:t>
            </a:r>
            <a:r>
              <a:rPr lang="en-US" altLang="zh-CN" sz="1600" dirty="0"/>
              <a:t>GATT</a:t>
            </a:r>
            <a:r>
              <a:rPr lang="zh-CN" altLang="en-US" sz="1600" dirty="0"/>
              <a:t>的服务器（</a:t>
            </a:r>
            <a:r>
              <a:rPr lang="en-US" altLang="zh-CN" sz="1600" dirty="0"/>
              <a:t>Server</a:t>
            </a:r>
            <a:r>
              <a:rPr lang="zh-CN" altLang="en-US" sz="1600" dirty="0"/>
              <a:t>），</a:t>
            </a:r>
            <a:r>
              <a:rPr lang="en-US" altLang="zh-CN" sz="1600" dirty="0"/>
              <a:t>Central</a:t>
            </a:r>
            <a:r>
              <a:rPr lang="zh-CN" altLang="en-US" sz="1600" dirty="0"/>
              <a:t>是</a:t>
            </a:r>
            <a:r>
              <a:rPr lang="en-US" altLang="zh-CN" sz="1600" dirty="0"/>
              <a:t>GATT</a:t>
            </a:r>
            <a:r>
              <a:rPr lang="zh-CN" altLang="en-US" sz="1600" dirty="0"/>
              <a:t>的客户端（</a:t>
            </a:r>
            <a:r>
              <a:rPr lang="en-US" altLang="zh-CN" sz="1600" dirty="0"/>
              <a:t>Client</a:t>
            </a:r>
            <a:r>
              <a:rPr lang="zh-CN" altLang="en-US" sz="1600" dirty="0"/>
              <a:t>）。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下面以测距轮和手机举例，每次数据交互的时候，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Central(</a:t>
            </a:r>
            <a:r>
              <a:rPr lang="zh-CN" altLang="en-US" sz="1600" dirty="0"/>
              <a:t>手机</a:t>
            </a:r>
            <a:r>
              <a:rPr lang="en-US" altLang="zh-CN" sz="1600" dirty="0"/>
              <a:t>)</a:t>
            </a:r>
            <a:r>
              <a:rPr lang="zh-CN" altLang="en-US" sz="1600" dirty="0"/>
              <a:t>向</a:t>
            </a:r>
            <a:r>
              <a:rPr lang="en-US" altLang="zh-CN" sz="1600" dirty="0"/>
              <a:t>Peripheral</a:t>
            </a:r>
            <a:r>
              <a:rPr lang="zh-CN" altLang="en-US" sz="1600" dirty="0"/>
              <a:t>（测距轮）发起请求。</a:t>
            </a:r>
            <a:r>
              <a:rPr lang="en-US" altLang="zh-CN" sz="1600" dirty="0"/>
              <a:t> Peripheral</a:t>
            </a:r>
            <a:r>
              <a:rPr lang="zh-CN" altLang="en-US" sz="1600" dirty="0"/>
              <a:t>（测距轮）响应之后将数据反馈给</a:t>
            </a:r>
            <a:r>
              <a:rPr lang="en-US" altLang="zh-CN" sz="1600" dirty="0"/>
              <a:t>Central(</a:t>
            </a:r>
            <a:r>
              <a:rPr lang="zh-CN" altLang="en-US" sz="1600" dirty="0"/>
              <a:t>手机</a:t>
            </a:r>
            <a:r>
              <a:rPr lang="en-US" altLang="zh-CN" sz="1600" dirty="0"/>
              <a:t>) </a:t>
            </a:r>
            <a:r>
              <a:rPr lang="zh-CN" altLang="en-US" sz="1600" dirty="0"/>
              <a:t>。一旦建立了通信连接，</a:t>
            </a:r>
            <a:r>
              <a:rPr lang="en-US" altLang="zh-CN" sz="1600" dirty="0"/>
              <a:t> Peripheral</a:t>
            </a:r>
            <a:r>
              <a:rPr lang="zh-CN" altLang="en-US" sz="1600" dirty="0"/>
              <a:t>（测距轮）会建议</a:t>
            </a:r>
            <a:r>
              <a:rPr lang="en-US" altLang="zh-CN" sz="1600" dirty="0"/>
              <a:t>Central(</a:t>
            </a:r>
            <a:r>
              <a:rPr lang="zh-CN" altLang="en-US" sz="1600" dirty="0"/>
              <a:t>手机</a:t>
            </a:r>
            <a:r>
              <a:rPr lang="en-US" altLang="zh-CN" sz="1600" dirty="0"/>
              <a:t>)</a:t>
            </a:r>
            <a:r>
              <a:rPr lang="zh-CN" altLang="en-US" sz="1600" dirty="0"/>
              <a:t>做定时连接（</a:t>
            </a:r>
            <a:r>
              <a:rPr lang="en-US" altLang="zh-CN" sz="1600" dirty="0"/>
              <a:t>connection interval</a:t>
            </a:r>
            <a:r>
              <a:rPr lang="zh-CN" altLang="en-US" sz="1600" dirty="0"/>
              <a:t>），这样</a:t>
            </a:r>
            <a:r>
              <a:rPr lang="en-US" altLang="zh-CN" sz="1600" dirty="0"/>
              <a:t>Central(</a:t>
            </a:r>
            <a:r>
              <a:rPr lang="zh-CN" altLang="en-US" sz="1600" dirty="0"/>
              <a:t>手机</a:t>
            </a:r>
            <a:r>
              <a:rPr lang="en-US" altLang="zh-CN" sz="1600" dirty="0"/>
              <a:t>)</a:t>
            </a:r>
            <a:r>
              <a:rPr lang="zh-CN" altLang="en-US" sz="1600" dirty="0"/>
              <a:t>就会在每个连接间隔尝试重新连接，检查有没有新的数据。</a:t>
            </a:r>
            <a:endParaRPr lang="en-US" altLang="zh-CN" sz="1600" dirty="0"/>
          </a:p>
          <a:p>
            <a:pPr marL="0" indent="0">
              <a:buNone/>
            </a:pPr>
            <a:br>
              <a:rPr lang="zh-CN" altLang="en-US" sz="1600" dirty="0"/>
            </a:br>
            <a:r>
              <a:rPr lang="zh-CN" altLang="en-US" sz="1600" dirty="0"/>
              <a:t>外设与中心数据交换图：</a:t>
            </a: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638B76-19DC-4445-894A-C9FDC9CC3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3878296"/>
            <a:ext cx="85820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4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30459-9604-49EC-AAFF-E87326C9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383"/>
            <a:ext cx="10515600" cy="6079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GATT</a:t>
            </a:r>
            <a:r>
              <a:rPr lang="zh-CN" altLang="en-US" sz="1600" dirty="0"/>
              <a:t>结构由嵌套的</a:t>
            </a:r>
            <a:r>
              <a:rPr lang="en-US" altLang="zh-CN" sz="1600" dirty="0"/>
              <a:t>Profile</a:t>
            </a:r>
            <a:r>
              <a:rPr lang="zh-CN" altLang="en-US" sz="1600" dirty="0"/>
              <a:t>、</a:t>
            </a:r>
            <a:r>
              <a:rPr lang="en-US" altLang="zh-CN" sz="1600" dirty="0"/>
              <a:t>Service</a:t>
            </a:r>
            <a:r>
              <a:rPr lang="zh-CN" altLang="en-US" sz="1600" dirty="0"/>
              <a:t>、</a:t>
            </a:r>
            <a:r>
              <a:rPr lang="en-US" altLang="zh-CN" sz="1600" dirty="0"/>
              <a:t>Characteristics</a:t>
            </a:r>
            <a:r>
              <a:rPr lang="zh-CN" altLang="en-US" sz="1600" dirty="0"/>
              <a:t>组成，如下图：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Profile</a:t>
            </a:r>
            <a:r>
              <a:rPr lang="zh-CN" altLang="en-US" sz="1600" dirty="0"/>
              <a:t>，每个</a:t>
            </a:r>
            <a:r>
              <a:rPr lang="en-US" altLang="zh-CN" sz="1600" dirty="0"/>
              <a:t>Profile</a:t>
            </a:r>
            <a:r>
              <a:rPr lang="zh-CN" altLang="en-US" sz="1600" dirty="0"/>
              <a:t>就是预先定义好的</a:t>
            </a:r>
            <a:r>
              <a:rPr lang="en-US" altLang="zh-CN" sz="1600" dirty="0"/>
              <a:t>Service</a:t>
            </a:r>
            <a:r>
              <a:rPr lang="zh-CN" altLang="en-US" sz="1600" dirty="0"/>
              <a:t>集合。例如官方的心率</a:t>
            </a:r>
            <a:r>
              <a:rPr lang="en-US" altLang="zh-CN" sz="1600" dirty="0"/>
              <a:t>Heart Rate Profile</a:t>
            </a:r>
            <a:r>
              <a:rPr lang="zh-CN" altLang="en-US" sz="1600" dirty="0"/>
              <a:t>就是结合了</a:t>
            </a:r>
            <a:r>
              <a:rPr lang="en-US" altLang="zh-CN" sz="1600" dirty="0"/>
              <a:t>Heart Rate Service</a:t>
            </a:r>
            <a:r>
              <a:rPr lang="zh-CN" altLang="en-US" sz="1600" dirty="0"/>
              <a:t>和</a:t>
            </a:r>
            <a:r>
              <a:rPr lang="en-US" altLang="zh-CN" sz="1600" dirty="0"/>
              <a:t>Device Information Service</a:t>
            </a:r>
            <a:r>
              <a:rPr lang="zh-CN" altLang="en-US" sz="1600" dirty="0"/>
              <a:t>。重点要说的是</a:t>
            </a:r>
            <a:r>
              <a:rPr lang="en-US" altLang="zh-CN" sz="1600" dirty="0"/>
              <a:t>service</a:t>
            </a:r>
            <a:r>
              <a:rPr lang="zh-CN" altLang="en-US" sz="1600" dirty="0"/>
              <a:t>和</a:t>
            </a:r>
            <a:r>
              <a:rPr lang="en-US" altLang="zh-CN" sz="1600" dirty="0"/>
              <a:t>characteristic</a:t>
            </a:r>
            <a:r>
              <a:rPr lang="zh-CN" altLang="en-US" sz="1600" dirty="0"/>
              <a:t>，也就是服务和特征值。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9F2CEE-6881-4B21-A4D2-4DFF24DE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614" y="1037161"/>
            <a:ext cx="3378772" cy="392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1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6111B-F432-4AD4-8610-A5C1E9AD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660"/>
            <a:ext cx="10515600" cy="55933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Service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Service</a:t>
            </a:r>
            <a:r>
              <a:rPr lang="zh-CN" altLang="en-US" sz="1800" dirty="0"/>
              <a:t>就是一个独立的逻辑项，它包含一个或多个</a:t>
            </a:r>
            <a:r>
              <a:rPr lang="en-US" altLang="zh-CN" sz="1800" dirty="0"/>
              <a:t>Characteristic</a:t>
            </a:r>
            <a:r>
              <a:rPr lang="zh-CN" altLang="en-US" sz="1800" dirty="0"/>
              <a:t>，每个</a:t>
            </a:r>
            <a:r>
              <a:rPr lang="en-US" altLang="zh-CN" sz="1800" dirty="0"/>
              <a:t>Service</a:t>
            </a:r>
            <a:r>
              <a:rPr lang="zh-CN" altLang="en-US" sz="1800" dirty="0"/>
              <a:t>都由唯一的</a:t>
            </a:r>
            <a:r>
              <a:rPr lang="en-US" altLang="zh-CN" sz="1800" dirty="0"/>
              <a:t>UUID</a:t>
            </a:r>
            <a:r>
              <a:rPr lang="zh-CN" altLang="en-US" sz="1800" dirty="0"/>
              <a:t>来标识其唯一性，</a:t>
            </a:r>
            <a:r>
              <a:rPr lang="en-US" altLang="zh-CN" sz="1800" dirty="0"/>
              <a:t>UUID</a:t>
            </a:r>
            <a:r>
              <a:rPr lang="zh-CN" altLang="en-US" sz="1800" dirty="0"/>
              <a:t>有</a:t>
            </a:r>
            <a:r>
              <a:rPr lang="en-US" altLang="zh-CN" sz="1800" dirty="0"/>
              <a:t>16</a:t>
            </a:r>
            <a:r>
              <a:rPr lang="zh-CN" altLang="en-US" sz="1800" dirty="0"/>
              <a:t>位的有</a:t>
            </a:r>
            <a:r>
              <a:rPr lang="en-US" altLang="zh-CN" sz="1800" dirty="0"/>
              <a:t>128</a:t>
            </a:r>
            <a:r>
              <a:rPr lang="zh-CN" altLang="en-US" sz="1800" dirty="0"/>
              <a:t>位的，</a:t>
            </a:r>
            <a:r>
              <a:rPr lang="en-US" altLang="zh-CN" sz="1800" dirty="0"/>
              <a:t>16</a:t>
            </a:r>
            <a:r>
              <a:rPr lang="zh-CN" altLang="en-US" sz="1800" dirty="0"/>
              <a:t>位的</a:t>
            </a:r>
            <a:r>
              <a:rPr lang="en-US" altLang="zh-CN" sz="1800" dirty="0"/>
              <a:t>UUID</a:t>
            </a:r>
            <a:r>
              <a:rPr lang="zh-CN" altLang="en-US" sz="1800" dirty="0"/>
              <a:t>是官方通过认证的，</a:t>
            </a:r>
            <a:r>
              <a:rPr lang="en-US" altLang="zh-CN" sz="1800" dirty="0"/>
              <a:t>128</a:t>
            </a:r>
            <a:r>
              <a:rPr lang="zh-CN" altLang="en-US" sz="1800" dirty="0"/>
              <a:t>位的是开发者自己定义的。两种</a:t>
            </a:r>
            <a:r>
              <a:rPr lang="en-US" altLang="zh-CN" sz="1800" dirty="0"/>
              <a:t>service</a:t>
            </a:r>
            <a:r>
              <a:rPr lang="zh-CN" altLang="en-US" sz="1800" dirty="0"/>
              <a:t>如下图：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完整的官方</a:t>
            </a:r>
            <a:r>
              <a:rPr lang="en-US" altLang="zh-CN" sz="1800" dirty="0"/>
              <a:t>16</a:t>
            </a:r>
            <a:r>
              <a:rPr lang="zh-CN" altLang="en-US" sz="1800" dirty="0"/>
              <a:t>位</a:t>
            </a:r>
            <a:r>
              <a:rPr lang="en-US" altLang="zh-CN" sz="1800" dirty="0" err="1"/>
              <a:t>uuid</a:t>
            </a:r>
            <a:r>
              <a:rPr lang="zh-CN" altLang="en-US" sz="1800" dirty="0"/>
              <a:t>可以参考</a:t>
            </a:r>
            <a:r>
              <a:rPr lang="en-US" altLang="zh-CN" sz="1800" dirty="0" err="1"/>
              <a:t>ble_srv_common.h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0F41A6-61DD-47E9-BD77-F4A78796B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8896"/>
            <a:ext cx="2641834" cy="11223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A56E8E-D6D0-4FDA-AB8B-A774E61BC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80311"/>
            <a:ext cx="7274668" cy="29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0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2222</Words>
  <Application>Microsoft Office PowerPoint</Application>
  <PresentationFormat>宽屏</PresentationFormat>
  <Paragraphs>135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1.对于使用者（客户or测试）</dc:title>
  <dc:creator>wei yuan</dc:creator>
  <cp:lastModifiedBy>wei yuan</cp:lastModifiedBy>
  <cp:revision>38</cp:revision>
  <dcterms:created xsi:type="dcterms:W3CDTF">2019-04-16T01:32:49Z</dcterms:created>
  <dcterms:modified xsi:type="dcterms:W3CDTF">2019-04-18T05:13:17Z</dcterms:modified>
</cp:coreProperties>
</file>