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76" r:id="rId3"/>
    <p:sldId id="277" r:id="rId4"/>
    <p:sldId id="318" r:id="rId6"/>
    <p:sldId id="257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70" r:id="rId29"/>
    <p:sldId id="341" r:id="rId30"/>
    <p:sldId id="373" r:id="rId31"/>
    <p:sldId id="283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customXml" Target="../customXml/item1.xml"/><Relationship Id="rId37" Type="http://schemas.openxmlformats.org/officeDocument/2006/relationships/customXmlProps" Target="../customXml/itemProps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456626" y="3281619"/>
            <a:ext cx="1527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INTELLIGENT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BUSINESS</a:t>
            </a:r>
            <a:endParaRPr lang="en-US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第一部分：智能商业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9" name="图片 8" descr="ascending-graph-1173935_640"/>
          <p:cNvPicPr>
            <a:picLocks noChangeAspect="true"/>
          </p:cNvPicPr>
          <p:nvPr/>
        </p:nvPicPr>
        <p:blipFill>
          <a:blip r:embed="rId6"/>
          <a:srcRect l="9646" t="8419" r="14271" b="11346"/>
          <a:stretch>
            <a:fillRect/>
          </a:stretch>
        </p:blipFill>
        <p:spPr>
          <a:xfrm>
            <a:off x="1553845" y="2212975"/>
            <a:ext cx="1333500" cy="935990"/>
          </a:xfrm>
          <a:prstGeom prst="rect">
            <a:avLst/>
          </a:prstGeom>
        </p:spPr>
      </p:pic>
      <p:pic>
        <p:nvPicPr>
          <p:cNvPr id="8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190" y="435165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本部分简介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1986280" y="2287270"/>
            <a:ext cx="669290" cy="2041525"/>
          </a:xfrm>
        </p:spPr>
        <p:txBody>
          <a:bodyPr vert="horz" wrap="square" lIns="91440" tIns="45720" rIns="91440" bIns="45720" anchor="ctr" anchorCtr="false">
            <a:no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本部分大纲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3543935" y="1536383"/>
            <a:ext cx="6014085" cy="3784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智能商业大变革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互联网的本质</a:t>
            </a:r>
            <a:r>
              <a:rPr kumimoji="0" lang="zh-CN" altLang="en-US" sz="2400" b="1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智能商业双螺旋之一：网络协同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智能商业双螺旋之二： 数据智能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智能商业的特征：向精准提升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第六节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黑洞效应：智能商业胜出的秘密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2" name="文本框 1"/>
          <p:cNvSpPr txBox="true"/>
          <p:nvPr/>
        </p:nvSpPr>
        <p:spPr>
          <a:xfrm>
            <a:off x="1940560" y="3075305"/>
            <a:ext cx="8311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未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待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续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第一节 智能商业大变革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2698750" y="2395220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掌握智能商业双螺旋模型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2698750" y="2983865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了解信用评级程序、标准，了解信用评级机构运作流程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AutoShape 6"/>
          <p:cNvSpPr>
            <a:spLocks noChangeArrowheads="true"/>
          </p:cNvSpPr>
          <p:nvPr/>
        </p:nvSpPr>
        <p:spPr bwMode="blackWhite">
          <a:xfrm>
            <a:off x="2698750" y="3733165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掌握信用风险计量技术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/>
        </p:nvSpPr>
        <p:spPr>
          <a:xfrm>
            <a:off x="1616710" y="2291080"/>
            <a:ext cx="669290" cy="2041525"/>
          </a:xfrm>
          <a:prstGeom prst="rect">
            <a:avLst/>
          </a:prstGeom>
        </p:spPr>
        <p:txBody>
          <a:bodyPr vert="horz" wrap="square" lIns="91440" tIns="45720" rIns="91440" bIns="45720" rtlCol="0" anchor="ctr" anchorCtr="false">
            <a:normAutofit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智能商业双螺旋之二：数据智能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5" name="AutoShape 6"/>
          <p:cNvSpPr/>
          <p:nvPr/>
        </p:nvSpPr>
        <p:spPr>
          <a:xfrm>
            <a:off x="3220085" y="3338830"/>
            <a:ext cx="6657340" cy="54102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三、产品化：数据智能和商业场景的最终载体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6" name="AutoShape 7"/>
          <p:cNvSpPr/>
          <p:nvPr/>
        </p:nvSpPr>
        <p:spPr>
          <a:xfrm>
            <a:off x="2889250" y="2617470"/>
            <a:ext cx="657288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二、算法化：智能商业的“引擎”而非“工具”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7" name="AutoShape 8"/>
          <p:cNvSpPr/>
          <p:nvPr/>
        </p:nvSpPr>
        <p:spPr>
          <a:xfrm>
            <a:off x="2541270" y="1897380"/>
            <a:ext cx="613727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一、数据化：商业创新的基础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9228" name="Group 9"/>
          <p:cNvGrpSpPr/>
          <p:nvPr/>
        </p:nvGrpSpPr>
        <p:grpSpPr>
          <a:xfrm rot="0">
            <a:off x="1898015" y="2030730"/>
            <a:ext cx="422275" cy="399415"/>
            <a:chOff x="0" y="0"/>
            <a:chExt cx="1615" cy="1615"/>
          </a:xfrm>
        </p:grpSpPr>
        <p:sp>
          <p:nvSpPr>
            <p:cNvPr id="9268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9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1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73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9" name="Group 16"/>
          <p:cNvGrpSpPr/>
          <p:nvPr/>
        </p:nvGrpSpPr>
        <p:grpSpPr>
          <a:xfrm rot="0">
            <a:off x="2312670" y="2686050"/>
            <a:ext cx="422275" cy="399415"/>
            <a:chOff x="0" y="0"/>
            <a:chExt cx="1615" cy="1615"/>
          </a:xfrm>
        </p:grpSpPr>
        <p:sp>
          <p:nvSpPr>
            <p:cNvPr id="9262" name="Oval 17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63" name="Oval 18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19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5" name="Oval 20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0" name="Oval 21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7" name="Oval 22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0" name="Group 23"/>
          <p:cNvGrpSpPr/>
          <p:nvPr/>
        </p:nvGrpSpPr>
        <p:grpSpPr>
          <a:xfrm rot="0">
            <a:off x="2667000" y="3405505"/>
            <a:ext cx="422275" cy="399415"/>
            <a:chOff x="0" y="0"/>
            <a:chExt cx="1615" cy="1615"/>
          </a:xfrm>
        </p:grpSpPr>
        <p:sp>
          <p:nvSpPr>
            <p:cNvPr id="9256" name="Oval 24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7" name="Oval 25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5" name="Oval 26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9" name="Oval 27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67" name="Oval 28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61" name="Oval 29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2" y="2575"/>
            <a:ext cx="12192002" cy="6851867"/>
            <a:chOff x="-2" y="2575"/>
            <a:chExt cx="12192002" cy="6851867"/>
          </a:xfrm>
        </p:grpSpPr>
        <p:pic>
          <p:nvPicPr>
            <p:cNvPr id="8" name="图片 7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9" name="图片 8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0" name="图片 9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11" name="图片 10"/>
            <p:cNvPicPr>
              <a:picLocks noChangeAspect="true"/>
            </p:cNvPicPr>
            <p:nvPr/>
          </p:nvPicPr>
          <p:blipFill>
            <a:blip r:embed="rId1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sp>
        <p:nvSpPr>
          <p:cNvPr id="9224" name="AutoShape 5"/>
          <p:cNvSpPr/>
          <p:nvPr/>
        </p:nvSpPr>
        <p:spPr>
          <a:xfrm>
            <a:off x="3484245" y="4117340"/>
            <a:ext cx="6758305" cy="54038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四、活数据：让反馈成为闭环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31" name="Group 30"/>
          <p:cNvGrpSpPr/>
          <p:nvPr/>
        </p:nvGrpSpPr>
        <p:grpSpPr>
          <a:xfrm rot="0">
            <a:off x="2961005" y="4188460"/>
            <a:ext cx="422275" cy="399415"/>
            <a:chOff x="0" y="0"/>
            <a:chExt cx="1615" cy="1615"/>
          </a:xfrm>
        </p:grpSpPr>
        <p:sp>
          <p:nvSpPr>
            <p:cNvPr id="9250" name="Oval 31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51" name="Oval 32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2" name="Oval 33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3" name="Oval 34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74" name="Oval 35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255" name="Oval 36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AutoShape 8"/>
          <p:cNvSpPr/>
          <p:nvPr/>
        </p:nvSpPr>
        <p:spPr>
          <a:xfrm>
            <a:off x="3996055" y="4803775"/>
            <a:ext cx="6539865" cy="53276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DDDDDD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FF"/>
              </a:buClr>
              <a:buFont typeface="Wingdings" panose="05000000000000000000" pitchFamily="2" charset="2"/>
              <a:buChar char="v"/>
              <a:defRPr sz="32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B7E7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47D"/>
              </a:buClr>
              <a:buFont typeface="Wingdings" panose="05000000000000000000" pitchFamily="2" charset="2"/>
              <a:buChar char="•"/>
              <a:defRPr sz="2400" kern="120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rgbClr val="17347D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五、企业智能化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在线化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自动化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Group 9"/>
          <p:cNvGrpSpPr/>
          <p:nvPr/>
        </p:nvGrpSpPr>
        <p:grpSpPr>
          <a:xfrm rot="0">
            <a:off x="3352800" y="4937125"/>
            <a:ext cx="422275" cy="399415"/>
            <a:chOff x="0" y="0"/>
            <a:chExt cx="1615" cy="1615"/>
          </a:xfrm>
        </p:grpSpPr>
        <p:sp>
          <p:nvSpPr>
            <p:cNvPr id="13" name="Oval 10"/>
            <p:cNvSpPr/>
            <p:nvPr/>
          </p:nvSpPr>
          <p:spPr>
            <a:xfrm>
              <a:off x="0" y="0"/>
              <a:ext cx="1615" cy="1615"/>
            </a:xfrm>
            <a:prstGeom prst="ellipse">
              <a:avLst/>
            </a:prstGeom>
            <a:gradFill rotWithShape="true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Oval 11"/>
            <p:cNvSpPr/>
            <p:nvPr/>
          </p:nvSpPr>
          <p:spPr>
            <a:xfrm>
              <a:off x="92" y="91"/>
              <a:ext cx="1430" cy="1430"/>
            </a:xfrm>
            <a:prstGeom prst="ellipse">
              <a:avLst/>
            </a:prstGeom>
            <a:gradFill rotWithShape="true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true"/>
              <a:tileRect/>
            </a:gradFill>
            <a:ln w="9525">
              <a:noFill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Oval 12"/>
            <p:cNvSpPr>
              <a:spLocks noChangeArrowheads="true"/>
            </p:cNvSpPr>
            <p:nvPr/>
          </p:nvSpPr>
          <p:spPr bwMode="auto">
            <a:xfrm>
              <a:off x="175" y="175"/>
              <a:ext cx="1265" cy="1265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FFFFFF"/>
                </a:gs>
                <a:gs pos="100000">
                  <a:srgbClr val="9999FF"/>
                </a:gs>
              </a:gsLst>
              <a:lin ang="18900000" scaled="true"/>
            </a:gradFill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7" name="Oval 13"/>
            <p:cNvSpPr/>
            <p:nvPr/>
          </p:nvSpPr>
          <p:spPr>
            <a:xfrm>
              <a:off x="176" y="176"/>
              <a:ext cx="1262" cy="1264"/>
            </a:xfrm>
            <a:prstGeom prst="ellipse">
              <a:avLst/>
            </a:prstGeom>
            <a:gradFill rotWithShape="true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wrap="square"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Oval 14"/>
            <p:cNvSpPr>
              <a:spLocks noChangeArrowheads="true"/>
            </p:cNvSpPr>
            <p:nvPr/>
          </p:nvSpPr>
          <p:spPr bwMode="auto">
            <a:xfrm>
              <a:off x="256" y="256"/>
              <a:ext cx="1097" cy="1104"/>
            </a:xfrm>
            <a:prstGeom prst="ellipse">
              <a:avLst/>
            </a:prstGeom>
            <a:gradFill rotWithShape="true">
              <a:gsLst>
                <a:gs pos="0">
                  <a:srgbClr val="9999FF"/>
                </a:gs>
                <a:gs pos="50000">
                  <a:srgbClr val="53538A"/>
                </a:gs>
                <a:gs pos="100000">
                  <a:srgbClr val="9999FF"/>
                </a:gs>
              </a:gsLst>
              <a:lin ang="2700000" scaled="true"/>
            </a:gradFill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5"/>
            <p:cNvSpPr/>
            <p:nvPr/>
          </p:nvSpPr>
          <p:spPr>
            <a:xfrm>
              <a:off x="259" y="259"/>
              <a:ext cx="1096" cy="1098"/>
            </a:xfrm>
            <a:prstGeom prst="ellipse">
              <a:avLst/>
            </a:prstGeom>
            <a:gradFill rotWithShape="true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18900000" scaled="true"/>
              <a:tileRect/>
            </a:gradFill>
            <a:ln w="9525">
              <a:noFill/>
            </a:ln>
          </p:spPr>
          <p:txBody>
            <a:bodyPr anchor="ctr" anchorCtr="fals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YzVhNTczNTY1M2JiN2EzMjQyMzQ1MC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xMWY1MTgwZTQwMWZkM2M2NzRiOGEwOS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宽屏</PresentationFormat>
  <Paragraphs>91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经典综艺体简</vt:lpstr>
      <vt:lpstr>新宋体</vt:lpstr>
      <vt:lpstr>Arial Unicode MS</vt:lpstr>
      <vt:lpstr>Arial Black</vt:lpstr>
      <vt:lpstr>Times New Roman</vt:lpstr>
      <vt:lpstr>Office 主题​​</vt:lpstr>
      <vt:lpstr>PowerPoint 演示文稿</vt:lpstr>
      <vt:lpstr>本部分大纲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52</cp:revision>
  <dcterms:created xsi:type="dcterms:W3CDTF">2021-08-20T08:48:28Z</dcterms:created>
  <dcterms:modified xsi:type="dcterms:W3CDTF">2021-08-20T08:48:28Z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