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276" r:id="rId3"/>
    <p:sldId id="277" r:id="rId4"/>
    <p:sldId id="318" r:id="rId6"/>
    <p:sldId id="25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70" r:id="rId30"/>
    <p:sldId id="341" r:id="rId31"/>
    <p:sldId id="373" r:id="rId32"/>
    <p:sldId id="283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customXml" Target="../customXml/item1.xml"/><Relationship Id="rId38" Type="http://schemas.openxmlformats.org/officeDocument/2006/relationships/customXmlProps" Target="../customXml/itemProps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false"/>
      <dgm:spPr/>
      <dgm:t>
        <a:bodyPr/>
        <a:p>
          <a:endParaRPr lang="zh-CN" altLang="en-US"/>
        </a:p>
      </dgm:t>
    </dgm:pt>
    <dgm:pt modelId="{C850D67D-D455-40F2-BF40-958244ECBECF}">
      <dgm:prSet phldrT="[文本]" phldr="false" custT="tru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提高供给能力（商品丰富、价格优势、差异化服务）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gm:t>
    </dgm:pt>
    <dgm:pt modelId="{815BEECE-237C-451B-AD1A-99AD91077DC5}" cxnId="{A1B75B3B-61BB-4219-A8C9-43FCE2C9B4E5}" type="parTrans">
      <dgm:prSet/>
      <dgm:spPr/>
      <dgm:t>
        <a:bodyPr/>
        <a:p>
          <a:endParaRPr lang="zh-CN" altLang="en-US"/>
        </a:p>
      </dgm:t>
    </dgm:pt>
    <dgm:pt modelId="{440047A4-99C5-4142-9A9A-791B1494D18D}" cxnId="{A1B75B3B-61BB-4219-A8C9-43FCE2C9B4E5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提升消费端福利（长尾需求得到实现）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A3DB1B2-EEAB-46E8-83B7-3C75439F76AD}" cxnId="{C623C09A-8FCF-4815-B8AC-E942C6E35A6C}" type="parTrans">
      <dgm:prSet/>
      <dgm:spPr/>
      <dgm:t>
        <a:bodyPr/>
        <a:p>
          <a:endParaRPr lang="zh-CN" altLang="en-US"/>
        </a:p>
      </dgm:t>
    </dgm:pt>
    <dgm:pt modelId="{1D27C24F-A927-4600-8878-8630ECEBD341}" cxnId="{C623C09A-8FCF-4815-B8AC-E942C6E35A6C}" type="sibTrans">
      <dgm:prSet/>
      <dgm:spPr/>
      <dgm:t>
        <a:bodyPr/>
        <a:p>
          <a:endParaRPr lang="zh-CN" altLang="en-US"/>
        </a:p>
      </dgm:t>
    </dgm:pt>
    <dgm:pt modelId="{BDF19F98-1BB6-4691-BA39-AC544680C920}">
      <dgm:prSet phldrT="[文本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网购消费者激增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E0CE0D5-07C4-4901-B365-8211F8750388}" cxnId="{73E241C0-2A29-4CEC-8AB0-B2D8EC87D46C}" type="parTrans">
      <dgm:prSet/>
      <dgm:spPr/>
      <dgm:t>
        <a:bodyPr/>
        <a:p>
          <a:endParaRPr lang="zh-CN" altLang="en-US"/>
        </a:p>
      </dgm:t>
    </dgm:pt>
    <dgm:pt modelId="{ABEF5CDB-B202-47B1-8976-6563592DD193}" cxnId="{73E241C0-2A29-4CEC-8AB0-B2D8EC87D46C}" type="sibTrans">
      <dgm:prSet/>
      <dgm:spPr/>
      <dgm:t>
        <a:bodyPr/>
        <a:p>
          <a:endParaRPr lang="zh-CN" altLang="en-US"/>
        </a:p>
      </dgm:t>
    </dgm:pt>
    <dgm:pt modelId="{A76F7821-8389-4FF6-81DA-C4B97FDCE57C}">
      <dgm:prSet phldrT="[文本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刺激供应端几何级数扩张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D69A4B64-ECF7-44B7-B11F-30D5FBCABAD0}" cxnId="{9404D05E-0379-4128-9D17-D7BF2A05C184}" type="parTrans">
      <dgm:prSet/>
      <dgm:spPr/>
      <dgm:t>
        <a:bodyPr/>
        <a:p>
          <a:endParaRPr lang="zh-CN" altLang="en-US"/>
        </a:p>
      </dgm:t>
    </dgm:pt>
    <dgm:pt modelId="{C62D58A2-E7B0-4326-BAF0-CD60EBC9C61D}" cxnId="{9404D05E-0379-4128-9D17-D7BF2A05C184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ADA7BD43-8261-45C1-B84A-0D52FA1E4AE7}" type="pres">
      <dgm:prSet presAssocID="{C850D67D-D455-40F2-BF40-958244ECBECF}" presName="node" presStyleLbl="node1" presStyleIdx="0" presStyleCnt="4">
        <dgm:presLayoutVars>
          <dgm:bulletEnabled val="true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0" presStyleCnt="4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1" presStyleCnt="4">
        <dgm:presLayoutVars>
          <dgm:bulletEnabled val="true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1" presStyleCnt="4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2" presStyleCnt="4">
        <dgm:presLayoutVars>
          <dgm:bulletEnabled val="true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2" presStyleCnt="4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3" presStyleCnt="4">
        <dgm:presLayoutVars>
          <dgm:bulletEnabled val="true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3" presStyleCnt="4"/>
      <dgm:spPr/>
    </dgm:pt>
    <dgm:pt modelId="{31E987A1-818B-493F-AA47-EA8FC0CAD285}" type="pres">
      <dgm:prSet presAssocID="{C62D58A2-E7B0-4326-BAF0-CD60EBC9C61D}" presName="connectorText" presStyleCnt="0"/>
      <dgm:spPr/>
    </dgm:pt>
  </dgm:ptLst>
  <dgm:cxnLst>
    <dgm:cxn modelId="{A1B75B3B-61BB-4219-A8C9-43FCE2C9B4E5}" srcId="{00F747F6-A844-4E8F-A0A0-423B86FE2B27}" destId="{C850D67D-D455-40F2-BF40-958244ECBECF}" srcOrd="0" destOrd="0" parTransId="{815BEECE-237C-451B-AD1A-99AD91077DC5}" sibTransId="{440047A4-99C5-4142-9A9A-791B1494D18D}"/>
    <dgm:cxn modelId="{C623C09A-8FCF-4815-B8AC-E942C6E35A6C}" srcId="{00F747F6-A844-4E8F-A0A0-423B86FE2B27}" destId="{B8C84936-1FF8-491C-957F-E93A0D56BE72}" srcOrd="1" destOrd="0" parTransId="{0A3DB1B2-EEAB-46E8-83B7-3C75439F76AD}" sibTransId="{1D27C24F-A927-4600-8878-8630ECEBD341}"/>
    <dgm:cxn modelId="{73E241C0-2A29-4CEC-8AB0-B2D8EC87D46C}" srcId="{00F747F6-A844-4E8F-A0A0-423B86FE2B27}" destId="{BDF19F98-1BB6-4691-BA39-AC544680C920}" srcOrd="2" destOrd="0" parTransId="{0E0CE0D5-07C4-4901-B365-8211F8750388}" sibTransId="{ABEF5CDB-B202-47B1-8976-6563592DD193}"/>
    <dgm:cxn modelId="{9404D05E-0379-4128-9D17-D7BF2A05C184}" srcId="{00F747F6-A844-4E8F-A0A0-423B86FE2B27}" destId="{A76F7821-8389-4FF6-81DA-C4B97FDCE57C}" srcOrd="3" destOrd="0" parTransId="{D69A4B64-ECF7-44B7-B11F-30D5FBCABAD0}" sibTransId="{C62D58A2-E7B0-4326-BAF0-CD60EBC9C61D}"/>
    <dgm:cxn modelId="{382021DF-AFEE-43A8-B7D6-F71E32C6162B}" type="presOf" srcId="{00F747F6-A844-4E8F-A0A0-423B86FE2B27}" destId="{A15C1A26-8DF5-40E1-BCEB-A9F490C30D57}" srcOrd="0" destOrd="0" presId="urn:microsoft.com/office/officeart/2005/8/layout/cycle2"/>
    <dgm:cxn modelId="{0A1760BB-BC1D-4A88-A31B-0CAB08BF7C5D}" type="presParOf" srcId="{A15C1A26-8DF5-40E1-BCEB-A9F490C30D57}" destId="{ADA7BD43-8261-45C1-B84A-0D52FA1E4AE7}" srcOrd="0" destOrd="0" presId="urn:microsoft.com/office/officeart/2005/8/layout/cycle2"/>
    <dgm:cxn modelId="{847E0656-F630-495A-A862-C11DD5A968F2}" type="presOf" srcId="{C850D67D-D455-40F2-BF40-958244ECBECF}" destId="{ADA7BD43-8261-45C1-B84A-0D52FA1E4AE7}" srcOrd="0" destOrd="0" presId="urn:microsoft.com/office/officeart/2005/8/layout/cycle2"/>
    <dgm:cxn modelId="{CB479320-E02C-4AF5-8B75-CDADEB674FC7}" type="presParOf" srcId="{A15C1A26-8DF5-40E1-BCEB-A9F490C30D57}" destId="{56F040CF-6F47-4847-8647-F5FDBC9F146A}" srcOrd="1" destOrd="0" presId="urn:microsoft.com/office/officeart/2005/8/layout/cycle2"/>
    <dgm:cxn modelId="{7C09472D-DF3A-4D54-8C84-40C96B268BFB}" type="presOf" srcId="{440047A4-99C5-4142-9A9A-791B1494D18D}" destId="{56F040CF-6F47-4847-8647-F5FDBC9F146A}" srcOrd="0" destOrd="0" presId="urn:microsoft.com/office/officeart/2005/8/layout/cycle2"/>
    <dgm:cxn modelId="{A5CE13EA-6F9F-4308-AFB0-D1DAEC61F660}" type="presParOf" srcId="{56F040CF-6F47-4847-8647-F5FDBC9F146A}" destId="{625DDE57-EEE3-4179-988C-D68B639218F6}" srcOrd="0" destOrd="1" presId="urn:microsoft.com/office/officeart/2005/8/layout/cycle2"/>
    <dgm:cxn modelId="{B69CAD87-B07F-4234-961A-52BE79648BCC}" type="presOf" srcId="{440047A4-99C5-4142-9A9A-791B1494D18D}" destId="{625DDE57-EEE3-4179-988C-D68B639218F6}" srcOrd="1" destOrd="0" presId="urn:microsoft.com/office/officeart/2005/8/layout/cycle2"/>
    <dgm:cxn modelId="{3A93D848-6CB5-4FAA-B0DC-3E10E2FD20D7}" type="presParOf" srcId="{A15C1A26-8DF5-40E1-BCEB-A9F490C30D57}" destId="{4DEB6BE5-009F-44B4-83FA-1FE41DB12AD9}" srcOrd="2" destOrd="0" presId="urn:microsoft.com/office/officeart/2005/8/layout/cycle2"/>
    <dgm:cxn modelId="{42EC8CAE-1497-47E7-9A18-1B5262D697A4}" type="presOf" srcId="{B8C84936-1FF8-491C-957F-E93A0D56BE72}" destId="{4DEB6BE5-009F-44B4-83FA-1FE41DB12AD9}" srcOrd="0" destOrd="0" presId="urn:microsoft.com/office/officeart/2005/8/layout/cycle2"/>
    <dgm:cxn modelId="{72A22272-8273-424C-9F40-D9F0C5768218}" type="presParOf" srcId="{A15C1A26-8DF5-40E1-BCEB-A9F490C30D57}" destId="{212C6A32-E039-4B6C-B264-DA671275507E}" srcOrd="3" destOrd="0" presId="urn:microsoft.com/office/officeart/2005/8/layout/cycle2"/>
    <dgm:cxn modelId="{DE0E077C-8941-476B-BF31-1C8C842DA430}" type="presOf" srcId="{1D27C24F-A927-4600-8878-8630ECEBD341}" destId="{212C6A32-E039-4B6C-B264-DA671275507E}" srcOrd="0" destOrd="0" presId="urn:microsoft.com/office/officeart/2005/8/layout/cycle2"/>
    <dgm:cxn modelId="{942C17F1-26FD-45A2-9EA3-5786198E86D8}" type="presParOf" srcId="{212C6A32-E039-4B6C-B264-DA671275507E}" destId="{B2DF63D3-0027-42D6-BEB7-43AD254113F1}" srcOrd="0" destOrd="3" presId="urn:microsoft.com/office/officeart/2005/8/layout/cycle2"/>
    <dgm:cxn modelId="{17AE99D3-3A13-44FE-8F3F-0F16BDFED212}" type="presOf" srcId="{1D27C24F-A927-4600-8878-8630ECEBD341}" destId="{B2DF63D3-0027-42D6-BEB7-43AD254113F1}" srcOrd="1" destOrd="0" presId="urn:microsoft.com/office/officeart/2005/8/layout/cycle2"/>
    <dgm:cxn modelId="{18F67804-5FAA-4221-A27F-3F7BB0752BDE}" type="presParOf" srcId="{A15C1A26-8DF5-40E1-BCEB-A9F490C30D57}" destId="{16EAD731-A57C-4041-B559-7EC79077EC53}" srcOrd="4" destOrd="0" presId="urn:microsoft.com/office/officeart/2005/8/layout/cycle2"/>
    <dgm:cxn modelId="{FFDF3BA9-00F3-4BAC-8B7A-6F2AD0965999}" type="presOf" srcId="{BDF19F98-1BB6-4691-BA39-AC544680C920}" destId="{16EAD731-A57C-4041-B559-7EC79077EC53}" srcOrd="0" destOrd="0" presId="urn:microsoft.com/office/officeart/2005/8/layout/cycle2"/>
    <dgm:cxn modelId="{F3BBCFD2-1B5B-493A-AF5E-A2357ACE3B3D}" type="presParOf" srcId="{A15C1A26-8DF5-40E1-BCEB-A9F490C30D57}" destId="{2E34DF9E-868B-4A46-AA78-8199053E3B5A}" srcOrd="5" destOrd="0" presId="urn:microsoft.com/office/officeart/2005/8/layout/cycle2"/>
    <dgm:cxn modelId="{861823A0-E84D-45D8-9AD2-FB73C82A341B}" type="presOf" srcId="{ABEF5CDB-B202-47B1-8976-6563592DD193}" destId="{2E34DF9E-868B-4A46-AA78-8199053E3B5A}" srcOrd="0" destOrd="0" presId="urn:microsoft.com/office/officeart/2005/8/layout/cycle2"/>
    <dgm:cxn modelId="{817FF111-2059-45FF-BB75-3B5EEAB52303}" type="presParOf" srcId="{2E34DF9E-868B-4A46-AA78-8199053E3B5A}" destId="{3A69013B-636D-412C-A409-F6D854B1E8CF}" srcOrd="0" destOrd="5" presId="urn:microsoft.com/office/officeart/2005/8/layout/cycle2"/>
    <dgm:cxn modelId="{7CD13316-C889-4F92-B887-25323A798463}" type="presOf" srcId="{ABEF5CDB-B202-47B1-8976-6563592DD193}" destId="{3A69013B-636D-412C-A409-F6D854B1E8CF}" srcOrd="1" destOrd="0" presId="urn:microsoft.com/office/officeart/2005/8/layout/cycle2"/>
    <dgm:cxn modelId="{BBB13C83-2BC5-419B-919F-0D2B1AFC4F67}" type="presParOf" srcId="{A15C1A26-8DF5-40E1-BCEB-A9F490C30D57}" destId="{12FF041E-83E1-47C9-B066-87396D274A0D}" srcOrd="6" destOrd="0" presId="urn:microsoft.com/office/officeart/2005/8/layout/cycle2"/>
    <dgm:cxn modelId="{58ACC188-111F-443E-ABE5-B0BE4B58ACF7}" type="presOf" srcId="{A76F7821-8389-4FF6-81DA-C4B97FDCE57C}" destId="{12FF041E-83E1-47C9-B066-87396D274A0D}" srcOrd="0" destOrd="0" presId="urn:microsoft.com/office/officeart/2005/8/layout/cycle2"/>
    <dgm:cxn modelId="{870A32B8-1150-4CB1-8FE2-CDF901DE3BD3}" type="presParOf" srcId="{A15C1A26-8DF5-40E1-BCEB-A9F490C30D57}" destId="{AAFAAFBE-67D6-4C79-BA3C-CA0235E4A8BE}" srcOrd="7" destOrd="0" presId="urn:microsoft.com/office/officeart/2005/8/layout/cycle2"/>
    <dgm:cxn modelId="{7CCE41A4-254D-4048-8AB6-04E78CAA55EE}" type="presOf" srcId="{C62D58A2-E7B0-4326-BAF0-CD60EBC9C61D}" destId="{AAFAAFBE-67D6-4C79-BA3C-CA0235E4A8BE}" srcOrd="0" destOrd="0" presId="urn:microsoft.com/office/officeart/2005/8/layout/cycle2"/>
    <dgm:cxn modelId="{48AF6A16-39B3-4837-94B2-C4373AF0F129}" type="presParOf" srcId="{AAFAAFBE-67D6-4C79-BA3C-CA0235E4A8BE}" destId="{31E987A1-818B-493F-AA47-EA8FC0CAD285}" srcOrd="0" destOrd="7" presId="urn:microsoft.com/office/officeart/2005/8/layout/cycle2"/>
    <dgm:cxn modelId="{9148FA3F-5187-49A2-8ED8-267AE41E1330}" type="presOf" srcId="{C62D58A2-E7B0-4326-BAF0-CD60EBC9C61D}" destId="{31E987A1-818B-493F-AA47-EA8FC0CAD28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ADA7BD43-8261-45C1-B84A-0D52FA1E4AE7}">
      <dsp:nvSpPr>
        <dsp:cNvPr id="5" name="椭圆 4"/>
        <dsp:cNvSpPr/>
      </dsp:nvSpPr>
      <dsp:spPr bwMode="white">
        <a:xfrm>
          <a:off x="3196025" y="0"/>
          <a:ext cx="1735950" cy="17359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latin typeface="微软雅黑" panose="020B0503020204020204" charset="-122"/>
              <a:ea typeface="微软雅黑" panose="020B0503020204020204" charset="-122"/>
            </a:rPr>
            <a:t>提高供给能力（商品丰富、价格优势、差异化服务）</a:t>
          </a:r>
          <a:endParaRPr lang="zh-CN" altLang="en-US" sz="16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196025" y="0"/>
        <a:ext cx="1735950" cy="1735950"/>
      </dsp:txXfrm>
    </dsp:sp>
    <dsp:sp modelId="{56F040CF-6F47-4847-8647-F5FDBC9F146A}">
      <dsp:nvSpPr>
        <dsp:cNvPr id="6" name="右箭头 5"/>
        <dsp:cNvSpPr/>
      </dsp:nvSpPr>
      <dsp:spPr bwMode="white">
        <a:xfrm rot="2699999">
          <a:off x="4754613" y="1495660"/>
          <a:ext cx="460027" cy="58588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699999">
        <a:off x="4754613" y="1495660"/>
        <a:ext cx="460027" cy="585883"/>
      </dsp:txXfrm>
    </dsp:sp>
    <dsp:sp modelId="{4DEB6BE5-009F-44B4-83FA-1FE41DB12AD9}">
      <dsp:nvSpPr>
        <dsp:cNvPr id="7" name="椭圆 6"/>
        <dsp:cNvSpPr/>
      </dsp:nvSpPr>
      <dsp:spPr bwMode="white">
        <a:xfrm>
          <a:off x="5037278" y="1841253"/>
          <a:ext cx="1735950" cy="17359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提升消费端福利（长尾需求得到实现）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037278" y="1841253"/>
        <a:ext cx="1735950" cy="1735950"/>
      </dsp:txXfrm>
    </dsp:sp>
    <dsp:sp modelId="{212C6A32-E039-4B6C-B264-DA671275507E}">
      <dsp:nvSpPr>
        <dsp:cNvPr id="8" name="右箭头 7"/>
        <dsp:cNvSpPr/>
      </dsp:nvSpPr>
      <dsp:spPr bwMode="white">
        <a:xfrm rot="8100000">
          <a:off x="4754613" y="3336912"/>
          <a:ext cx="460027" cy="58588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8100000">
        <a:off x="4754613" y="3336912"/>
        <a:ext cx="460027" cy="585883"/>
      </dsp:txXfrm>
    </dsp:sp>
    <dsp:sp modelId="{16EAD731-A57C-4041-B559-7EC79077EC53}">
      <dsp:nvSpPr>
        <dsp:cNvPr id="9" name="椭圆 8"/>
        <dsp:cNvSpPr/>
      </dsp:nvSpPr>
      <dsp:spPr bwMode="white">
        <a:xfrm>
          <a:off x="3196025" y="3682505"/>
          <a:ext cx="1735950" cy="17359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网购消费者激增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3196025" y="3682505"/>
        <a:ext cx="1735950" cy="1735950"/>
      </dsp:txXfrm>
    </dsp:sp>
    <dsp:sp modelId="{2E34DF9E-868B-4A46-AA78-8199053E3B5A}">
      <dsp:nvSpPr>
        <dsp:cNvPr id="10" name="右箭头 9"/>
        <dsp:cNvSpPr/>
      </dsp:nvSpPr>
      <dsp:spPr bwMode="white">
        <a:xfrm rot="13500000">
          <a:off x="2913360" y="3336912"/>
          <a:ext cx="460027" cy="58588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3500000">
        <a:off x="2913360" y="3336912"/>
        <a:ext cx="460027" cy="585883"/>
      </dsp:txXfrm>
    </dsp:sp>
    <dsp:sp modelId="{12FF041E-83E1-47C9-B066-87396D274A0D}">
      <dsp:nvSpPr>
        <dsp:cNvPr id="11" name="椭圆 10"/>
        <dsp:cNvSpPr/>
      </dsp:nvSpPr>
      <dsp:spPr bwMode="white">
        <a:xfrm>
          <a:off x="1354773" y="1841253"/>
          <a:ext cx="1735950" cy="17359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60" tIns="22860" rIns="2286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刺激供应端几何级数扩张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54773" y="1841253"/>
        <a:ext cx="1735950" cy="1735950"/>
      </dsp:txXfrm>
    </dsp:sp>
    <dsp:sp modelId="{AAFAAFBE-67D6-4C79-BA3C-CA0235E4A8BE}">
      <dsp:nvSpPr>
        <dsp:cNvPr id="12" name="右箭头 11"/>
        <dsp:cNvSpPr/>
      </dsp:nvSpPr>
      <dsp:spPr bwMode="white">
        <a:xfrm rot="-2699999">
          <a:off x="2913360" y="1495660"/>
          <a:ext cx="460027" cy="58588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699999">
        <a:off x="2913360" y="1495660"/>
        <a:ext cx="460027" cy="585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  <dgm:pt modelId="5">
          <dgm:prSet phldr="true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true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true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605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智能商业双螺旋之二：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智能商业双螺旋之一：网络协同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375025" y="3465830"/>
            <a:ext cx="571690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二、淘宝与优步：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网络协同效应的胜利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027045" y="2745740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一、网络协同：新经济范式革命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383790" y="287909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798445" y="353441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人类文明的“点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网”发展历程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rcRect l="3092" t="9952" r="4037" b="9485"/>
          <a:stretch>
            <a:fillRect/>
          </a:stretch>
        </p:blipFill>
        <p:spPr>
          <a:xfrm>
            <a:off x="4394835" y="1456690"/>
            <a:ext cx="3881120" cy="1909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rcRect b="6342"/>
          <a:stretch>
            <a:fillRect/>
          </a:stretch>
        </p:blipFill>
        <p:spPr>
          <a:xfrm>
            <a:off x="8828405" y="1341120"/>
            <a:ext cx="2346325" cy="23075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49275" y="1576070"/>
            <a:ext cx="3604260" cy="1671320"/>
            <a:chOff x="865" y="5756"/>
            <a:chExt cx="5676" cy="2632"/>
          </a:xfrm>
        </p:grpSpPr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6"/>
            <a:srcRect b="8738"/>
            <a:stretch>
              <a:fillRect/>
            </a:stretch>
          </p:blipFill>
          <p:spPr>
            <a:xfrm>
              <a:off x="865" y="5756"/>
              <a:ext cx="5676" cy="2632"/>
            </a:xfrm>
            <a:prstGeom prst="round2Diag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45" y="8096"/>
              <a:ext cx="1865" cy="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true"/>
          <p:nvPr/>
        </p:nvSpPr>
        <p:spPr>
          <a:xfrm>
            <a:off x="369570" y="4297045"/>
            <a:ext cx="37839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农业文明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的“</a:t>
            </a: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”状结构让人类立足村庄，传承对世界和自己最基础的认知。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443730" y="4297045"/>
            <a:ext cx="37839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工业文明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的“</a:t>
            </a: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线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”状结构让人类建立城市，级大地提升了理解和改造世界的能力。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436610" y="4297045"/>
            <a:ext cx="34823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互联网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的“</a:t>
            </a:r>
            <a:r>
              <a:rPr 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”状结构让人们在未来的网络协同中充分发挥创造性，让创新价值更凸显。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网络协同：新经济范式革命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322705" y="1123950"/>
            <a:ext cx="95465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</a:rPr>
              <a:t>农业时代</a:t>
            </a:r>
            <a:endParaRPr 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自给自足、村社范围的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简单交换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的经济范式可以用“点”描述。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工业时代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“线”是经济范式的典型意向，如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流水线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供应链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科层制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万物互联时代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经济范式最根本的特质就是“网”即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开放的网络结构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自由的多元协同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分布式的自组织体系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互联网时代，“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网络协同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”这种新的经济范式在商业领域正在取代工业时代相对封闭的体系，成为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基本合作范式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淘宝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一个协同网络不断生长的过程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4064000" y="116840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255" y="1360805"/>
            <a:ext cx="2399030" cy="440436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702050" y="3789680"/>
            <a:ext cx="1234440" cy="36131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785495" y="5847080"/>
            <a:ext cx="3278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</a:rPr>
              <a:t>淘宝带给社会的第一个价值是大幅降低开店成本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xMWY1Nzc3N2Q5YzA4MzRhYTYwZDM3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宽屏</PresentationFormat>
  <Paragraphs>104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Wingdings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55</cp:revision>
  <dcterms:created xsi:type="dcterms:W3CDTF">2021-08-22T16:00:42Z</dcterms:created>
  <dcterms:modified xsi:type="dcterms:W3CDTF">2021-08-22T16:00:42Z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