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dp" ContentType="image/vnd.ms-photo"/>
  <Default Extension="wmf" ContentType="image/x-wmf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27"/>
  </p:handoutMasterIdLst>
  <p:sldIdLst>
    <p:sldId id="276" r:id="rId3"/>
    <p:sldId id="277" r:id="rId4"/>
    <p:sldId id="257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9" r:id="rId18"/>
    <p:sldId id="330" r:id="rId19"/>
    <p:sldId id="331" r:id="rId20"/>
    <p:sldId id="332" r:id="rId21"/>
    <p:sldId id="404" r:id="rId22"/>
    <p:sldId id="333" r:id="rId23"/>
    <p:sldId id="334" r:id="rId24"/>
    <p:sldId id="335" r:id="rId25"/>
    <p:sldId id="283" r:id="rId2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20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2" Type="http://schemas.openxmlformats.org/officeDocument/2006/relationships/customXml" Target="../customXml/item1.xml"/><Relationship Id="rId31" Type="http://schemas.openxmlformats.org/officeDocument/2006/relationships/customXmlProps" Target="../customXml/itemProps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B3D72F79-8D12-4E95-BD8F-1E4847E72B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7" Type="http://schemas.openxmlformats.org/officeDocument/2006/relationships/notesSlide" Target="../notesSlides/notesSlide9.x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22.png"/><Relationship Id="rId14" Type="http://schemas.openxmlformats.org/officeDocument/2006/relationships/image" Target="../media/image21.png"/><Relationship Id="rId13" Type="http://schemas.openxmlformats.org/officeDocument/2006/relationships/image" Target="../media/image20.png"/><Relationship Id="rId12" Type="http://schemas.openxmlformats.org/officeDocument/2006/relationships/image" Target="../media/image19.png"/><Relationship Id="rId11" Type="http://schemas.openxmlformats.org/officeDocument/2006/relationships/image" Target="../media/image18.png"/><Relationship Id="rId10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.bin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8.png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0" Type="http://schemas.openxmlformats.org/officeDocument/2006/relationships/notesSlide" Target="../notesSlides/notesSlide1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9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0" name="图片 9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8" name="图片 3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6300"/>
            <a:ext cx="121920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1203579" y="3315274"/>
            <a:ext cx="20345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INTERNET CREDIT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文本框 29"/>
          <p:cNvSpPr txBox="true"/>
          <p:nvPr/>
        </p:nvSpPr>
        <p:spPr>
          <a:xfrm>
            <a:off x="4704715" y="2212975"/>
            <a:ext cx="62426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zh-CN" altLang="en-US" sz="44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第二章：信用风险计量</a:t>
            </a:r>
            <a:endParaRPr lang="zh-CN" altLang="en-US" sz="4400" spc="300" dirty="0">
              <a:solidFill>
                <a:srgbClr val="C31F23"/>
              </a:solidFill>
              <a:latin typeface="微软雅黑" panose="020B0503020204020204" charset="-122"/>
              <a:ea typeface="微软雅黑" panose="020B0503020204020204" charset="-122"/>
              <a:cs typeface="经典综艺体简" panose="02010609000101010101" pitchFamily="49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42082" y="79375"/>
            <a:ext cx="3352802" cy="838200"/>
          </a:xfrm>
          <a:prstGeom prst="rect">
            <a:avLst/>
          </a:prstGeom>
        </p:spPr>
      </p:pic>
      <p:pic>
        <p:nvPicPr>
          <p:cNvPr id="3" name="44B7C0F4-79DB-4F8B-9303-0E098D69D8BE-1" descr="/tmp/qt_temp.XV2261qt_temp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5385" y="4352925"/>
            <a:ext cx="1305560" cy="13055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1630045" y="2007235"/>
            <a:ext cx="1180465" cy="1180465"/>
          </a:xfrm>
          <a:prstGeom prst="rect">
            <a:avLst/>
          </a:prstGeom>
        </p:spPr>
      </p:pic>
      <p:pic>
        <p:nvPicPr>
          <p:cNvPr id="9" name="44B7C0F4-79DB-4F8B-9303-0E098D69D8BE-1" descr="qt_temp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8131810" y="4352925"/>
            <a:ext cx="1329690" cy="12807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1. Z评分模型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01750" y="809625"/>
            <a:ext cx="9588500" cy="5879465"/>
            <a:chOff x="-75" y="1700"/>
            <a:chExt cx="15100" cy="9259"/>
          </a:xfrm>
        </p:grpSpPr>
        <p:grpSp>
          <p:nvGrpSpPr>
            <p:cNvPr id="81925" name="Group 4"/>
            <p:cNvGrpSpPr/>
            <p:nvPr/>
          </p:nvGrpSpPr>
          <p:grpSpPr>
            <a:xfrm>
              <a:off x="0" y="1700"/>
              <a:ext cx="15025" cy="1640"/>
              <a:chOff x="0" y="0"/>
              <a:chExt cx="5791086" cy="636182"/>
            </a:xfrm>
          </p:grpSpPr>
          <p:pic>
            <p:nvPicPr>
              <p:cNvPr id="81926" name="Pentagon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105418"/>
                <a:ext cx="1793947" cy="423409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grpSp>
            <p:nvGrpSpPr>
              <p:cNvPr id="81927" name="Group 8"/>
              <p:cNvGrpSpPr/>
              <p:nvPr/>
            </p:nvGrpSpPr>
            <p:grpSpPr>
              <a:xfrm>
                <a:off x="1383176" y="128866"/>
                <a:ext cx="1743506" cy="411226"/>
                <a:chOff x="0" y="0"/>
                <a:chExt cx="1743456" cy="411480"/>
              </a:xfrm>
            </p:grpSpPr>
            <p:pic>
              <p:nvPicPr>
                <p:cNvPr id="81928" name="Chevron 6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0" y="0"/>
                  <a:ext cx="1743456" cy="4114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81929" name="Text Box 10"/>
                <p:cNvSpPr txBox="true"/>
                <p:nvPr/>
              </p:nvSpPr>
              <p:spPr>
                <a:xfrm>
                  <a:off x="408679" y="21657"/>
                  <a:ext cx="933253" cy="3129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false"/>
                <a:p>
                  <a:pPr algn="ctr">
                    <a:buClrTx/>
                    <a:buFont typeface="Arial" panose="020B0604020202020204" pitchFamily="34" charset="0"/>
                  </a:pPr>
                  <a:r>
                    <a:rPr lang="en-US" altLang="zh-CN" b="1" dirty="0">
                      <a:solidFill>
                        <a:srgbClr val="FF0000"/>
                      </a:solidFill>
                      <a:latin typeface="Times New Roman" panose="02020603050405020304" charset="0"/>
                      <a:ea typeface="华文细黑" panose="02010600040101010101" pitchFamily="2" charset="-122"/>
                    </a:rPr>
                    <a:t>Z1</a:t>
                  </a:r>
                  <a:endParaRPr lang="en-US" altLang="zh-CN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华文细黑" panose="02010600040101010101" pitchFamily="2" charset="-122"/>
                  </a:endParaRPr>
                </a:p>
              </p:txBody>
            </p:sp>
          </p:grpSp>
          <p:grpSp>
            <p:nvGrpSpPr>
              <p:cNvPr id="81930" name="Group 11"/>
              <p:cNvGrpSpPr/>
              <p:nvPr/>
            </p:nvGrpSpPr>
            <p:grpSpPr>
              <a:xfrm>
                <a:off x="2785297" y="29249"/>
                <a:ext cx="1743506" cy="606933"/>
                <a:chOff x="0" y="0"/>
                <a:chExt cx="1743456" cy="607309"/>
              </a:xfrm>
            </p:grpSpPr>
            <p:pic>
              <p:nvPicPr>
                <p:cNvPr id="81931" name="Chevron 6"/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0" y="99679"/>
                  <a:ext cx="1743456" cy="4114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81932" name="Text Box 13"/>
                <p:cNvSpPr txBox="true"/>
                <p:nvPr/>
              </p:nvSpPr>
              <p:spPr>
                <a:xfrm>
                  <a:off x="385197" y="0"/>
                  <a:ext cx="933253" cy="60730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false"/>
                <a:p>
                  <a:pPr algn="ctr">
                    <a:buClrTx/>
                    <a:buFont typeface="Arial" panose="020B0604020202020204" pitchFamily="34" charset="0"/>
                  </a:pPr>
                  <a:r>
                    <a:rPr lang="en-US" altLang="zh-CN" b="1" dirty="0">
                      <a:solidFill>
                        <a:srgbClr val="FF0000"/>
                      </a:solidFill>
                      <a:latin typeface="Times New Roman" panose="02020603050405020304" charset="0"/>
                      <a:ea typeface="华文细黑" panose="02010600040101010101" pitchFamily="2" charset="-122"/>
                    </a:rPr>
                    <a:t>Z2</a:t>
                  </a:r>
                  <a:endParaRPr lang="en-US" altLang="zh-CN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华文细黑" panose="02010600040101010101" pitchFamily="2" charset="-122"/>
                  </a:endParaRPr>
                </a:p>
              </p:txBody>
            </p:sp>
          </p:grpSp>
          <p:grpSp>
            <p:nvGrpSpPr>
              <p:cNvPr id="81933" name="Group 14"/>
              <p:cNvGrpSpPr/>
              <p:nvPr/>
            </p:nvGrpSpPr>
            <p:grpSpPr>
              <a:xfrm>
                <a:off x="4187417" y="0"/>
                <a:ext cx="1603669" cy="606934"/>
                <a:chOff x="0" y="0"/>
                <a:chExt cx="1603623" cy="607310"/>
              </a:xfrm>
            </p:grpSpPr>
            <p:pic>
              <p:nvPicPr>
                <p:cNvPr id="81934" name="Chevron 6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0" y="128946"/>
                  <a:ext cx="1603623" cy="4114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81935" name="Text Box 16"/>
                <p:cNvSpPr txBox="true"/>
                <p:nvPr/>
              </p:nvSpPr>
              <p:spPr>
                <a:xfrm>
                  <a:off x="444223" y="0"/>
                  <a:ext cx="933253" cy="60731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false"/>
                <a:p>
                  <a:pPr algn="ctr">
                    <a:buClrTx/>
                    <a:buFont typeface="Arial" panose="020B0604020202020204" pitchFamily="34" charset="0"/>
                  </a:pPr>
                  <a:r>
                    <a:rPr lang="en-US" altLang="zh-CN" b="1" dirty="0">
                      <a:solidFill>
                        <a:srgbClr val="FF0000"/>
                      </a:solidFill>
                      <a:latin typeface="Times New Roman" panose="02020603050405020304" charset="0"/>
                      <a:ea typeface="华文细黑" panose="02010600040101010101" pitchFamily="2" charset="-122"/>
                    </a:rPr>
                    <a:t>Z3</a:t>
                  </a:r>
                  <a:endParaRPr lang="en-US" altLang="zh-CN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华文细黑" panose="02010600040101010101" pitchFamily="2" charset="-122"/>
                  </a:endParaRPr>
                </a:p>
              </p:txBody>
            </p:sp>
          </p:grpSp>
        </p:grpSp>
        <p:grpSp>
          <p:nvGrpSpPr>
            <p:cNvPr id="81936" name="Group 23"/>
            <p:cNvGrpSpPr/>
            <p:nvPr/>
          </p:nvGrpSpPr>
          <p:grpSpPr>
            <a:xfrm>
              <a:off x="93" y="3330"/>
              <a:ext cx="3290" cy="6540"/>
              <a:chOff x="-2717" y="-3397"/>
              <a:chExt cx="1273354" cy="2536857"/>
            </a:xfrm>
          </p:grpSpPr>
          <p:grpSp>
            <p:nvGrpSpPr>
              <p:cNvPr id="81937" name="Rectangle 6"/>
              <p:cNvGrpSpPr/>
              <p:nvPr/>
            </p:nvGrpSpPr>
            <p:grpSpPr>
              <a:xfrm>
                <a:off x="-2717" y="-3397"/>
                <a:ext cx="1262249" cy="935024"/>
                <a:chOff x="0" y="0"/>
                <a:chExt cx="2078736" cy="1530095"/>
              </a:xfrm>
            </p:grpSpPr>
            <p:pic>
              <p:nvPicPr>
                <p:cNvPr id="81938" name="Rectangle 6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0" y="0"/>
                  <a:ext cx="2078736" cy="153009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81939" name="Text Box 23"/>
                <p:cNvSpPr txBox="true"/>
                <p:nvPr/>
              </p:nvSpPr>
              <p:spPr>
                <a:xfrm>
                  <a:off x="4475" y="5559"/>
                  <a:ext cx="2066208" cy="149586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false"/>
                <a:p>
                  <a:pPr algn="ctr">
                    <a:buClrTx/>
                    <a:buFont typeface="Arial" panose="020B0604020202020204" pitchFamily="34" charset="0"/>
                  </a:pPr>
                  <a:endParaRPr lang="en-US" altLang="zh-CN" dirty="0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81940" name="Rectangle 28"/>
              <p:cNvGrpSpPr/>
              <p:nvPr/>
            </p:nvGrpSpPr>
            <p:grpSpPr>
              <a:xfrm>
                <a:off x="8388" y="946527"/>
                <a:ext cx="1262249" cy="685436"/>
                <a:chOff x="0" y="0"/>
                <a:chExt cx="2078736" cy="1121664"/>
              </a:xfrm>
            </p:grpSpPr>
            <p:pic>
              <p:nvPicPr>
                <p:cNvPr id="81941" name="Rectangle 28"/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0" y="0"/>
                  <a:ext cx="2078736" cy="112166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81942" name="Text Box 26"/>
                <p:cNvSpPr txBox="true"/>
                <p:nvPr/>
              </p:nvSpPr>
              <p:spPr>
                <a:xfrm>
                  <a:off x="8741" y="6057"/>
                  <a:ext cx="2066208" cy="10829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false"/>
                <a:p>
                  <a:pPr algn="ctr">
                    <a:buClrTx/>
                    <a:buFont typeface="Arial" panose="020B0604020202020204" pitchFamily="34" charset="0"/>
                  </a:pPr>
                  <a:endParaRPr lang="en-US" altLang="zh-CN" dirty="0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81943" name="Rectangle 29"/>
              <p:cNvGrpSpPr/>
              <p:nvPr/>
            </p:nvGrpSpPr>
            <p:grpSpPr>
              <a:xfrm>
                <a:off x="-2717" y="1739994"/>
                <a:ext cx="1262249" cy="793466"/>
                <a:chOff x="0" y="0"/>
                <a:chExt cx="2078736" cy="1298448"/>
              </a:xfrm>
            </p:grpSpPr>
            <p:pic>
              <p:nvPicPr>
                <p:cNvPr id="81944" name="Rectangle 29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0" y="0"/>
                  <a:ext cx="2078736" cy="129844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81945" name="Text Box 29"/>
                <p:cNvSpPr txBox="true"/>
                <p:nvPr/>
              </p:nvSpPr>
              <p:spPr>
                <a:xfrm>
                  <a:off x="4475" y="5086"/>
                  <a:ext cx="2066208" cy="12647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false"/>
                <a:p>
                  <a:pPr algn="ctr">
                    <a:buClrTx/>
                    <a:buFont typeface="Arial" panose="020B0604020202020204" pitchFamily="34" charset="0"/>
                  </a:pPr>
                  <a:endParaRPr lang="en-US" altLang="zh-CN" dirty="0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81946" name="Group 31"/>
            <p:cNvGrpSpPr/>
            <p:nvPr/>
          </p:nvGrpSpPr>
          <p:grpSpPr>
            <a:xfrm>
              <a:off x="7248" y="3330"/>
              <a:ext cx="3515" cy="6540"/>
              <a:chOff x="-4171" y="-4035"/>
              <a:chExt cx="1354079" cy="2536859"/>
            </a:xfrm>
          </p:grpSpPr>
          <p:grpSp>
            <p:nvGrpSpPr>
              <p:cNvPr id="81947" name="Rectangle 24"/>
              <p:cNvGrpSpPr/>
              <p:nvPr/>
            </p:nvGrpSpPr>
            <p:grpSpPr>
              <a:xfrm>
                <a:off x="14328" y="-4035"/>
                <a:ext cx="1335580" cy="935024"/>
                <a:chOff x="0" y="0"/>
                <a:chExt cx="2200656" cy="1530096"/>
              </a:xfrm>
            </p:grpSpPr>
            <p:pic>
              <p:nvPicPr>
                <p:cNvPr id="81948" name="Rectangle 24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0" y="0"/>
                  <a:ext cx="2200656" cy="15300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81949" name="Text Box 43"/>
                <p:cNvSpPr txBox="true"/>
                <p:nvPr/>
              </p:nvSpPr>
              <p:spPr>
                <a:xfrm>
                  <a:off x="4365" y="6603"/>
                  <a:ext cx="2189137" cy="149586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false"/>
                <a:p>
                  <a:pPr algn="ctr">
                    <a:buClrTx/>
                    <a:buFont typeface="Arial" panose="020B0604020202020204" pitchFamily="34" charset="0"/>
                  </a:pPr>
                  <a:endParaRPr lang="en-US" altLang="zh-CN" dirty="0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81950" name="Rectangle 34"/>
              <p:cNvGrpSpPr/>
              <p:nvPr/>
            </p:nvGrpSpPr>
            <p:grpSpPr>
              <a:xfrm>
                <a:off x="6928" y="994317"/>
                <a:ext cx="1335580" cy="689161"/>
                <a:chOff x="0" y="0"/>
                <a:chExt cx="2200656" cy="1127760"/>
              </a:xfrm>
            </p:grpSpPr>
            <p:pic>
              <p:nvPicPr>
                <p:cNvPr id="81951" name="Rectangle 34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0" y="0"/>
                  <a:ext cx="2200656" cy="112776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81952" name="Text Box 46"/>
                <p:cNvSpPr txBox="true"/>
                <p:nvPr/>
              </p:nvSpPr>
              <p:spPr>
                <a:xfrm>
                  <a:off x="7089" y="3706"/>
                  <a:ext cx="2189135" cy="109203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false"/>
                <a:p>
                  <a:pPr algn="ctr">
                    <a:buClrTx/>
                    <a:buFont typeface="Arial" panose="020B0604020202020204" pitchFamily="34" charset="0"/>
                  </a:pPr>
                  <a:endParaRPr lang="en-US" altLang="zh-CN" dirty="0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81953" name="Rectangle 35"/>
              <p:cNvGrpSpPr/>
              <p:nvPr/>
            </p:nvGrpSpPr>
            <p:grpSpPr>
              <a:xfrm>
                <a:off x="-4171" y="1739357"/>
                <a:ext cx="1335580" cy="793467"/>
                <a:chOff x="0" y="0"/>
                <a:chExt cx="2200656" cy="1298448"/>
              </a:xfrm>
            </p:grpSpPr>
            <p:pic>
              <p:nvPicPr>
                <p:cNvPr id="81954" name="Rectangle 35"/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0" y="0"/>
                  <a:ext cx="2200656" cy="129844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81955" name="Text Box 49"/>
                <p:cNvSpPr txBox="true"/>
                <p:nvPr/>
              </p:nvSpPr>
              <p:spPr>
                <a:xfrm>
                  <a:off x="6872" y="5085"/>
                  <a:ext cx="2189135" cy="126473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false"/>
                <a:p>
                  <a:pPr algn="ctr">
                    <a:buClrTx/>
                    <a:buFont typeface="Arial" panose="020B0604020202020204" pitchFamily="34" charset="0"/>
                  </a:pPr>
                  <a:endParaRPr lang="en-US" altLang="zh-CN" dirty="0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81956" name="Group 35"/>
            <p:cNvGrpSpPr/>
            <p:nvPr/>
          </p:nvGrpSpPr>
          <p:grpSpPr>
            <a:xfrm>
              <a:off x="10838" y="3303"/>
              <a:ext cx="3523" cy="7171"/>
              <a:chOff x="-4537" y="-2670"/>
              <a:chExt cx="1357780" cy="2783251"/>
            </a:xfrm>
          </p:grpSpPr>
          <p:grpSp>
            <p:nvGrpSpPr>
              <p:cNvPr id="81957" name="Rectangle 25"/>
              <p:cNvGrpSpPr/>
              <p:nvPr/>
            </p:nvGrpSpPr>
            <p:grpSpPr>
              <a:xfrm>
                <a:off x="17661" y="-2670"/>
                <a:ext cx="1335582" cy="935024"/>
                <a:chOff x="0" y="0"/>
                <a:chExt cx="2200656" cy="1530096"/>
              </a:xfrm>
            </p:grpSpPr>
            <p:pic>
              <p:nvPicPr>
                <p:cNvPr id="81958" name="Rectangle 25"/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0" y="0"/>
                  <a:ext cx="2200656" cy="15300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81959" name="Text Box 53"/>
                <p:cNvSpPr txBox="true"/>
                <p:nvPr/>
              </p:nvSpPr>
              <p:spPr>
                <a:xfrm>
                  <a:off x="6174" y="4369"/>
                  <a:ext cx="2189136" cy="149586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false"/>
                <a:p>
                  <a:pPr algn="ctr">
                    <a:buClrTx/>
                    <a:buFont typeface="Arial" panose="020B0604020202020204" pitchFamily="34" charset="0"/>
                  </a:pPr>
                  <a:endParaRPr lang="en-US" altLang="zh-CN" dirty="0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81960" name="Rectangle 37"/>
              <p:cNvGrpSpPr/>
              <p:nvPr/>
            </p:nvGrpSpPr>
            <p:grpSpPr>
              <a:xfrm>
                <a:off x="2862" y="1006858"/>
                <a:ext cx="1335582" cy="681711"/>
                <a:chOff x="0" y="0"/>
                <a:chExt cx="2200656" cy="1115568"/>
              </a:xfrm>
            </p:grpSpPr>
            <p:pic>
              <p:nvPicPr>
                <p:cNvPr id="81961" name="Rectangle 37"/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0" y="0"/>
                  <a:ext cx="2200656" cy="11155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81962" name="Text Box 56"/>
                <p:cNvSpPr txBox="true"/>
                <p:nvPr/>
              </p:nvSpPr>
              <p:spPr>
                <a:xfrm>
                  <a:off x="4281" y="3706"/>
                  <a:ext cx="2189134" cy="108294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false"/>
                <a:p>
                  <a:pPr algn="ctr">
                    <a:buClrTx/>
                    <a:buFont typeface="Arial" panose="020B0604020202020204" pitchFamily="34" charset="0"/>
                  </a:pPr>
                  <a:endParaRPr lang="en-US" altLang="zh-CN" dirty="0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pic>
            <p:nvPicPr>
              <p:cNvPr id="81964" name="Rectangle 3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4537" y="1752047"/>
                <a:ext cx="1335739" cy="1028534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sp>
          <p:nvSpPr>
            <p:cNvPr id="81966" name="Rectangle 36"/>
            <p:cNvSpPr/>
            <p:nvPr/>
          </p:nvSpPr>
          <p:spPr>
            <a:xfrm>
              <a:off x="158" y="3278"/>
              <a:ext cx="3202" cy="4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defTabSz="802005">
                <a:spcBef>
                  <a:spcPct val="20000"/>
                </a:spcBef>
                <a:buClrTx/>
                <a:buFont typeface="Arial" panose="020B0604020202020204" pitchFamily="34" charset="0"/>
              </a:pPr>
              <a:endParaRPr lang="en-US" altLang="en-US" sz="1100" dirty="0">
                <a:latin typeface="Calibri" panose="020F050202020403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8620" name="矩形 50"/>
            <p:cNvSpPr/>
            <p:nvPr/>
          </p:nvSpPr>
          <p:spPr>
            <a:xfrm>
              <a:off x="-75" y="3348"/>
              <a:ext cx="3373" cy="208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>
                <a:buClrTx/>
                <a:buFont typeface="Arial" panose="020B0604020202020204" pitchFamily="34" charset="0"/>
              </a:pP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评分模型通过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关键的财务比率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来预测公司破产的可能性。</a:t>
              </a:r>
              <a:endPara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68621" name="矩形 51"/>
            <p:cNvSpPr/>
            <p:nvPr/>
          </p:nvSpPr>
          <p:spPr>
            <a:xfrm>
              <a:off x="-45" y="5828"/>
              <a:ext cx="3600" cy="186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lnSpc>
                  <a:spcPts val="1700"/>
                </a:lnSpc>
                <a:buClrTx/>
                <a:buFont typeface="Arial" panose="020B0604020202020204" pitchFamily="34" charset="0"/>
              </a:pPr>
              <a:r>
                <a:rPr lang="en-US" altLang="zh-CN" sz="1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1968</a:t>
              </a:r>
              <a:r>
                <a:rPr lang="zh-CN" altLang="en-US" sz="1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年，美国信用管理专家爱华</a:t>
              </a:r>
              <a:r>
                <a:rPr lang="en-US" altLang="zh-CN" sz="1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·</a:t>
              </a:r>
              <a:r>
                <a:rPr lang="zh-CN" altLang="en-US" sz="1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奥特曼提出</a:t>
              </a:r>
              <a:r>
                <a:rPr lang="en-US" altLang="zh-CN" sz="18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4</a:t>
              </a:r>
              <a:r>
                <a:rPr lang="zh-CN" altLang="en-US" sz="18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个变量</a:t>
              </a:r>
              <a:r>
                <a:rPr lang="zh-CN" altLang="en-US" sz="1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的</a:t>
              </a:r>
              <a:r>
                <a:rPr lang="en-US" altLang="zh-CN" sz="1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</a:t>
              </a:r>
              <a:r>
                <a:rPr lang="zh-CN" altLang="en-US" sz="1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评分模型。形成了现在的</a:t>
              </a:r>
              <a:r>
                <a:rPr lang="en-US" altLang="zh-CN" sz="18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</a:t>
              </a:r>
              <a:r>
                <a:rPr lang="zh-CN" altLang="en-US" sz="18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个变量</a:t>
              </a:r>
              <a:r>
                <a:rPr lang="zh-CN" altLang="en-US" sz="1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模型。</a:t>
              </a:r>
              <a:endPara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68622" name="矩形 52"/>
            <p:cNvSpPr/>
            <p:nvPr/>
          </p:nvSpPr>
          <p:spPr>
            <a:xfrm>
              <a:off x="-20" y="7798"/>
              <a:ext cx="3318" cy="22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>
                <a:lnSpc>
                  <a:spcPts val="2100"/>
                </a:lnSpc>
                <a:buClrTx/>
                <a:buFont typeface="Arial" panose="020B0604020202020204" pitchFamily="34" charset="0"/>
              </a:pP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其中</a:t>
              </a: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Z1</a:t>
              </a: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主要适用于</a:t>
              </a:r>
              <a:r>
                <a:rPr lang="zh-CN" altLang="en-US" sz="18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上市公司</a:t>
              </a: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</a:t>
              </a: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Z2 </a:t>
              </a: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适用于</a:t>
              </a:r>
              <a:r>
                <a:rPr lang="zh-CN" altLang="en-US" sz="18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非上市公司</a:t>
              </a: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</a:t>
              </a: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Z3</a:t>
              </a: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适用于</a:t>
              </a:r>
              <a:r>
                <a:rPr lang="zh-CN" altLang="en-US" sz="18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非制造企业</a:t>
              </a: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2958" name="矩形 53"/>
            <p:cNvSpPr/>
            <p:nvPr/>
          </p:nvSpPr>
          <p:spPr>
            <a:xfrm>
              <a:off x="3518" y="3368"/>
              <a:ext cx="3545" cy="208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Z1 =1.2X1+1.4X2+3.3X3+0.6X4+0.999X5 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2959" name="矩形 55"/>
            <p:cNvSpPr/>
            <p:nvPr/>
          </p:nvSpPr>
          <p:spPr>
            <a:xfrm>
              <a:off x="3383" y="8041"/>
              <a:ext cx="3770" cy="167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>
                <a:lnSpc>
                  <a:spcPts val="1900"/>
                </a:lnSpc>
                <a:buClrTx/>
                <a:buFont typeface="Arial" panose="020B0604020202020204" pitchFamily="34" charset="0"/>
              </a:pPr>
              <a:r>
                <a:rPr lang="en-US" altLang="zh-CN" sz="16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X4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＝权益市场值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负债总额，衡量资产的均衡性；</a:t>
              </a:r>
              <a:r>
                <a:rPr lang="en-US" altLang="zh-CN" sz="16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X5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＝销售收入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总资产，资金运营能力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2960" name="矩形 56"/>
            <p:cNvSpPr/>
            <p:nvPr/>
          </p:nvSpPr>
          <p:spPr>
            <a:xfrm>
              <a:off x="7288" y="3330"/>
              <a:ext cx="3595" cy="216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lnSpc>
                  <a:spcPts val="2500"/>
                </a:lnSpc>
                <a:buClrTx/>
                <a:buFont typeface="Arial" panose="020B0604020202020204" pitchFamily="34" charset="0"/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Z2 </a:t>
              </a: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</a:t>
              </a: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0.717Xl+0.847X2+3.107X3+0.420X4+0.998X5 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2961" name="矩形 57"/>
            <p:cNvSpPr/>
            <p:nvPr/>
          </p:nvSpPr>
          <p:spPr>
            <a:xfrm>
              <a:off x="7268" y="5788"/>
              <a:ext cx="3380" cy="169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>
                <a:buClrTx/>
                <a:buFont typeface="Arial" panose="020B0604020202020204" pitchFamily="34" charset="0"/>
              </a:pPr>
              <a:r>
                <a:rPr lang="en-US" altLang="zh-CN" sz="16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X1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＝（流动资产一流动负债）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资产总额；</a:t>
              </a:r>
              <a:r>
                <a:rPr lang="en-US" altLang="zh-CN" sz="16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X2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＝未分配利润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资产总额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2962" name="矩形 58"/>
            <p:cNvSpPr/>
            <p:nvPr/>
          </p:nvSpPr>
          <p:spPr>
            <a:xfrm>
              <a:off x="7235" y="7758"/>
              <a:ext cx="3553" cy="196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>
                <a:lnSpc>
                  <a:spcPts val="1800"/>
                </a:lnSpc>
                <a:buClrTx/>
                <a:buFont typeface="Arial" panose="020B0604020202020204" pitchFamily="34" charset="0"/>
              </a:pPr>
              <a:r>
                <a:rPr lang="en-US" altLang="zh-CN" sz="16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X3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＝（利润总额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+ 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利息支出）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资产总额；</a:t>
              </a:r>
              <a:r>
                <a:rPr lang="zh-CN" altLang="en-US" sz="16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X4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</a:t>
              </a:r>
              <a:r>
                <a:rPr lang="zh-CN" altLang="en-US" sz="16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公司帐面价值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/负债总额；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lnSpc>
                  <a:spcPts val="1800"/>
                </a:lnSpc>
                <a:buClrTx/>
                <a:buFont typeface="Arial" panose="020B0604020202020204" pitchFamily="34" charset="0"/>
              </a:pPr>
              <a:r>
                <a:rPr lang="en-US" altLang="zh-CN" sz="16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X5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＝销售收入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总资产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2963" name="矩形 59"/>
            <p:cNvSpPr/>
            <p:nvPr/>
          </p:nvSpPr>
          <p:spPr>
            <a:xfrm>
              <a:off x="11030" y="3393"/>
              <a:ext cx="3213" cy="208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Z3 </a:t>
              </a: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</a:t>
              </a: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6.56X1+3.26X2+6.72X3+1.05X4 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2964" name="矩形 60"/>
            <p:cNvSpPr/>
            <p:nvPr/>
          </p:nvSpPr>
          <p:spPr>
            <a:xfrm>
              <a:off x="10850" y="5913"/>
              <a:ext cx="3503" cy="159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>
                <a:lnSpc>
                  <a:spcPts val="1800"/>
                </a:lnSpc>
                <a:buClrTx/>
                <a:buFont typeface="Arial" panose="020B0604020202020204" pitchFamily="34" charset="0"/>
              </a:pPr>
              <a:r>
                <a:rPr lang="en-US" altLang="zh-CN" sz="16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X1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＝（流动资产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- 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流动负债）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资产总额；</a:t>
              </a:r>
              <a:r>
                <a:rPr lang="en-US" altLang="zh-CN" sz="16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X2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＝未分配利润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/ 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资产总额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2965" name="矩形 61"/>
            <p:cNvSpPr/>
            <p:nvPr/>
          </p:nvSpPr>
          <p:spPr>
            <a:xfrm>
              <a:off x="10906" y="7832"/>
              <a:ext cx="3480" cy="26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>
                <a:lnSpc>
                  <a:spcPts val="1800"/>
                </a:lnSpc>
                <a:buClrTx/>
                <a:buFont typeface="Arial" panose="020B0604020202020204" pitchFamily="34" charset="0"/>
              </a:pPr>
              <a:r>
                <a:rPr lang="en-US" altLang="zh-CN" sz="16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X3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＝（利润总额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+ 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折旧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+ 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摊销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+ 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利息支出）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资产总额；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lnSpc>
                  <a:spcPts val="1800"/>
                </a:lnSpc>
                <a:buClrTx/>
                <a:buFont typeface="Arial" panose="020B0604020202020204" pitchFamily="34" charset="0"/>
              </a:pPr>
              <a:r>
                <a:rPr lang="en-US" altLang="zh-CN" sz="16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X4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＝所有者权益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负债总额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lnSpc>
                  <a:spcPts val="1800"/>
                </a:lnSpc>
                <a:buClrTx/>
                <a:buFont typeface="Arial" panose="020B0604020202020204" pitchFamily="34" charset="0"/>
              </a:pPr>
              <a:r>
                <a:rPr lang="zh-CN" altLang="en-US" sz="16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删除销售的影响，即X5</a:t>
              </a:r>
              <a:endParaRPr lang="zh-CN" altLang="en-US" sz="16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2966" name="矩形 54"/>
            <p:cNvSpPr/>
            <p:nvPr/>
          </p:nvSpPr>
          <p:spPr>
            <a:xfrm>
              <a:off x="3450" y="5558"/>
              <a:ext cx="3698" cy="256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>
                <a:lnSpc>
                  <a:spcPts val="1500"/>
                </a:lnSpc>
                <a:buClrTx/>
                <a:buFont typeface="Arial" panose="020B0604020202020204" pitchFamily="34" charset="0"/>
              </a:pPr>
              <a:r>
                <a:rPr lang="en-US" altLang="zh-CN" sz="1600" b="1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X1</a:t>
              </a:r>
              <a:r>
                <a:rPr lang="zh-CN" altLang="en-US" sz="16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＝（流动资产</a:t>
              </a:r>
              <a:r>
                <a:rPr lang="en-US" altLang="zh-CN" sz="16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- </a:t>
              </a:r>
              <a:r>
                <a:rPr lang="zh-CN" altLang="en-US" sz="16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流动负债）</a:t>
              </a:r>
              <a:r>
                <a:rPr lang="en-US" altLang="zh-CN" sz="16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 </a:t>
              </a:r>
              <a:r>
                <a:rPr lang="zh-CN" altLang="en-US" sz="16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资产总额，资产流动性；</a:t>
              </a:r>
              <a:endParaRPr lang="zh-CN" altLang="en-US" sz="16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lnSpc>
                  <a:spcPts val="1500"/>
                </a:lnSpc>
                <a:buClrTx/>
                <a:buFont typeface="Arial" panose="020B0604020202020204" pitchFamily="34" charset="0"/>
              </a:pPr>
              <a:r>
                <a:rPr lang="en-US" altLang="zh-CN" sz="1600" b="1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X2</a:t>
              </a:r>
              <a:r>
                <a:rPr lang="zh-CN" altLang="en-US" sz="16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＝未分配利润</a:t>
              </a:r>
              <a:r>
                <a:rPr lang="en-US" altLang="zh-CN" sz="16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lang="zh-CN" altLang="en-US" sz="16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资产总额，持续发展；</a:t>
              </a:r>
              <a:endParaRPr lang="zh-CN" altLang="en-US" sz="16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lnSpc>
                  <a:spcPts val="1500"/>
                </a:lnSpc>
                <a:buClrTx/>
                <a:buFont typeface="Arial" panose="020B0604020202020204" pitchFamily="34" charset="0"/>
              </a:pPr>
              <a:r>
                <a:rPr lang="en-US" altLang="zh-CN" sz="1600" b="1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X3</a:t>
              </a:r>
              <a:r>
                <a:rPr lang="zh-CN" altLang="en-US" sz="16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＝（利润总额</a:t>
              </a:r>
              <a:r>
                <a:rPr lang="en-US" altLang="zh-CN" sz="16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+ </a:t>
              </a:r>
              <a:r>
                <a:rPr lang="zh-CN" altLang="en-US" sz="16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利息支出）</a:t>
              </a:r>
              <a:r>
                <a:rPr lang="en-US" altLang="zh-CN" sz="16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lang="zh-CN" altLang="en-US" sz="16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资产总额，盈利能力</a:t>
              </a:r>
              <a:endParaRPr lang="zh-CN" altLang="en-US" sz="16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3801" name="矩形 63"/>
            <p:cNvSpPr/>
            <p:nvPr/>
          </p:nvSpPr>
          <p:spPr>
            <a:xfrm>
              <a:off x="7277" y="10234"/>
              <a:ext cx="7378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false">
              <a:spAutoFit/>
            </a:bodyPr>
            <a:p>
              <a:pPr>
                <a:lnSpc>
                  <a:spcPct val="150000"/>
                </a:lnSpc>
                <a:buClrTx/>
                <a:buFont typeface="Arial" panose="020B0604020202020204" pitchFamily="34" charset="0"/>
              </a:pPr>
              <a:r>
                <a:rPr lang="en-US" altLang="zh-CN" sz="16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Z3</a:t>
              </a:r>
              <a:r>
                <a:rPr lang="zh-CN" altLang="en-US" sz="16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小于</a:t>
              </a:r>
              <a:r>
                <a:rPr lang="en-US" altLang="zh-CN" sz="16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1.23 </a:t>
              </a:r>
              <a:r>
                <a:rPr lang="zh-CN" altLang="en-US" sz="16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，风险很大； </a:t>
              </a:r>
              <a:r>
                <a:rPr lang="en-US" altLang="zh-CN" sz="16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Z3</a:t>
              </a:r>
              <a:r>
                <a:rPr lang="zh-CN" altLang="en-US" sz="16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大于 </a:t>
              </a:r>
              <a:r>
                <a:rPr lang="en-US" altLang="zh-CN" sz="16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2.9 </a:t>
              </a:r>
              <a:r>
                <a:rPr lang="zh-CN" altLang="en-US" sz="16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风险较小。 </a:t>
              </a:r>
              <a:endParaRPr lang="zh-CN" altLang="en-US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1980" name="矩形 48"/>
            <p:cNvSpPr/>
            <p:nvPr/>
          </p:nvSpPr>
          <p:spPr>
            <a:xfrm>
              <a:off x="-45" y="2198"/>
              <a:ext cx="3402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r>
                <a:rPr lang="en-US" altLang="zh-CN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</a:t>
              </a:r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评分模型基本情况</a:t>
              </a:r>
              <a:endPara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3" name="矩形 63"/>
          <p:cNvSpPr/>
          <p:nvPr/>
        </p:nvSpPr>
        <p:spPr>
          <a:xfrm>
            <a:off x="1449705" y="6228715"/>
            <a:ext cx="476059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false">
            <a:spAutoFit/>
          </a:bodyPr>
          <a:p>
            <a:pPr>
              <a:lnSpc>
                <a:spcPct val="150000"/>
              </a:lnSpc>
              <a:buClrTx/>
              <a:buFont typeface="Arial" panose="020B0604020202020204" pitchFamily="34" charset="0"/>
            </a:pP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Z1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小于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1.8 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，风险很大； 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Z1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大于 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2.99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风险较小。 </a:t>
            </a:r>
            <a:endParaRPr lang="zh-CN" altLang="en-US" sz="16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1. Z评分模型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3974" name="矩形 6"/>
          <p:cNvSpPr/>
          <p:nvPr/>
        </p:nvSpPr>
        <p:spPr>
          <a:xfrm>
            <a:off x="1991678" y="1283018"/>
            <a:ext cx="8207375" cy="2399665"/>
          </a:xfrm>
          <a:prstGeom prst="rect">
            <a:avLst/>
          </a:prstGeom>
          <a:noFill/>
          <a:ln w="9525">
            <a:noFill/>
          </a:ln>
        </p:spPr>
        <p:txBody>
          <a:bodyPr anchor="t" anchorCtr="false">
            <a:spAutoFit/>
          </a:bodyPr>
          <a:p>
            <a:pPr marL="342900" indent="-342900">
              <a:lnSpc>
                <a:spcPts val="3000"/>
              </a:lnSpc>
              <a:buClrTx/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可以在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年前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预测企业破产可能性；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ts val="3000"/>
              </a:lnSpc>
              <a:buClrTx/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企业在逐渐走向破产的过程中，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分值在不断降低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ts val="3000"/>
              </a:lnSpc>
              <a:buClrTx/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破产前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～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，观察的变量通常会出现重大变化；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ts val="3000"/>
              </a:lnSpc>
              <a:buClrTx/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评分既可以作为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预测性指标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，也可以作为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监测性指标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ts val="3000"/>
              </a:lnSpc>
              <a:buClrTx/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预测企业破产的准确率高达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97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％，且通常企业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破产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发生在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第一次评分结果出现负值后的三年内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（如下表）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 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74759" name="Group 7"/>
          <p:cNvGraphicFramePr>
            <a:graphicFrameLocks noGrp="true"/>
          </p:cNvGraphicFramePr>
          <p:nvPr/>
        </p:nvGraphicFramePr>
        <p:xfrm>
          <a:off x="2839085" y="4498975"/>
          <a:ext cx="6513830" cy="1640840"/>
        </p:xfrm>
        <a:graphic>
          <a:graphicData uri="http://schemas.openxmlformats.org/drawingml/2006/table">
            <a:tbl>
              <a:tblPr/>
              <a:tblGrid>
                <a:gridCol w="1715770"/>
                <a:gridCol w="2075180"/>
                <a:gridCol w="1497330"/>
                <a:gridCol w="1225550"/>
              </a:tblGrid>
              <a:tr h="41021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Z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评分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42" marR="91442" marT="45664" marB="456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商业失败可能性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2" marR="91442" marT="45664" marB="456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样本公司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Z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评分中位值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42" marR="91442" marT="45664" marB="456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true">
                  <a:tcPr/>
                </a:tc>
              </a:tr>
              <a:tr h="41021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1.1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以下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42" marR="91442" marT="45664" marB="456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高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2" marR="91442" marT="45664" marB="456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破产企业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2" marR="91442" marT="45664" marB="456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-4.06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2" marR="91442" marT="45664" marB="456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021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1.2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～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2.5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42" marR="91442" marT="45664" marB="456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可能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2" marR="91442" marT="45664" marB="456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非破产企业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2" marR="91442" marT="45664" marB="456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7.70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2" marR="91442" marT="45664" marB="456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021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2.6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以上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42" marR="91442" marT="45664" marB="456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低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2" marR="91442" marT="45664" marB="456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2" marR="91442" marT="45664" marB="456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2" marR="91442" marT="45664" marB="456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4001" name="Rectangle 4"/>
          <p:cNvSpPr/>
          <p:nvPr/>
        </p:nvSpPr>
        <p:spPr>
          <a:xfrm>
            <a:off x="4017010" y="3976688"/>
            <a:ext cx="415798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false">
            <a:spAutoFit/>
          </a:bodyPr>
          <a:p>
            <a:pPr>
              <a:buClrTx/>
              <a:buFont typeface="Arial" panose="020B0604020202020204" pitchFamily="34" charset="0"/>
            </a:pPr>
            <a:r>
              <a:rPr lang="en-US" altLang="zh-CN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</a:t>
            </a: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评分结论说明及样本公司中位值表</a:t>
            </a:r>
            <a:endParaRPr lang="zh-CN" altLang="en-US" sz="20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2945" name="标题 1"/>
          <p:cNvSpPr>
            <a:spLocks noGrp="true"/>
          </p:cNvSpPr>
          <p:nvPr/>
        </p:nvSpPr>
        <p:spPr>
          <a:xfrm>
            <a:off x="2106295" y="790575"/>
            <a:ext cx="2595880" cy="56324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false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Z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评分模型的特点</a:t>
            </a: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974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>
                                            <p:txEl>
                                              <p:charRg st="17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974">
                                            <p:txEl>
                                              <p:charRg st="17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>
                                            <p:txEl>
                                              <p:charRg st="40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3974">
                                            <p:txEl>
                                              <p:charRg st="40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>
                                            <p:txEl>
                                              <p:charRg st="66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974">
                                            <p:txEl>
                                              <p:charRg st="66" end="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>
                                            <p:txEl>
                                              <p:charRg st="92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3974">
                                            <p:txEl>
                                              <p:charRg st="92" end="1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4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4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4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4" grpId="0" build="p"/>
      <p:bldP spid="8400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 ZETA评分模型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83973" name="Group 4"/>
          <p:cNvGrpSpPr/>
          <p:nvPr/>
        </p:nvGrpSpPr>
        <p:grpSpPr>
          <a:xfrm rot="0">
            <a:off x="1362710" y="1013460"/>
            <a:ext cx="9341485" cy="5613400"/>
            <a:chOff x="-421587" y="18075"/>
            <a:chExt cx="6440266" cy="3792925"/>
          </a:xfrm>
        </p:grpSpPr>
        <p:sp>
          <p:nvSpPr>
            <p:cNvPr id="83974" name="Rounded Rectangle 5"/>
            <p:cNvSpPr/>
            <p:nvPr/>
          </p:nvSpPr>
          <p:spPr>
            <a:xfrm>
              <a:off x="237718" y="18075"/>
              <a:ext cx="5105896" cy="1535793"/>
            </a:xfrm>
            <a:prstGeom prst="roundRect">
              <a:avLst>
                <a:gd name="adj" fmla="val 10995"/>
              </a:avLst>
            </a:prstGeom>
            <a:noFill/>
            <a:ln w="9525" cap="flat" cmpd="sng">
              <a:solidFill>
                <a:srgbClr val="26262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3000" dir="5400000" algn="ctr" rotWithShape="0">
                <a:srgbClr val="000000">
                  <a:alpha val="31998"/>
                </a:srgbClr>
              </a:outerShdw>
            </a:effectLst>
          </p:spPr>
          <p:txBody>
            <a:bodyPr anchor="ctr" anchorCtr="false"/>
            <a:p>
              <a:pPr>
                <a:lnSpc>
                  <a:spcPct val="150000"/>
                </a:lnSpc>
                <a:buClrTx/>
                <a:buFont typeface="Arial" panose="020B0604020202020204" pitchFamily="34" charset="0"/>
              </a:pPr>
              <a:endParaRPr lang="en-US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5005" name="Rounded Rectangle 8"/>
            <p:cNvSpPr>
              <a:spLocks noChangeArrowheads="true"/>
            </p:cNvSpPr>
            <p:nvPr/>
          </p:nvSpPr>
          <p:spPr bwMode="auto">
            <a:xfrm>
              <a:off x="-421587" y="2174121"/>
              <a:ext cx="2048838" cy="1636879"/>
            </a:xfrm>
            <a:prstGeom prst="roundRect">
              <a:avLst>
                <a:gd name="adj" fmla="val 10995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262626"/>
              </a:solidFill>
              <a:round/>
            </a:ln>
            <a:effectLst>
              <a:outerShdw dist="23000" dir="5400000" algn="ctr" rotWithShape="0">
                <a:srgbClr val="000000">
                  <a:alpha val="31998"/>
                </a:srgbClr>
              </a:outerShdw>
            </a:effectLst>
          </p:spPr>
          <p:txBody>
            <a:bodyPr anchor="ctr"/>
            <a:lstStyle>
              <a:lvl1pPr defTabSz="802005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defTabSz="802005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defTabSz="802005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defTabSz="802005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02005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0200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0200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0200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0200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802005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83976" name="Rounded Rectangle 10"/>
            <p:cNvSpPr/>
            <p:nvPr/>
          </p:nvSpPr>
          <p:spPr>
            <a:xfrm>
              <a:off x="3970236" y="2221203"/>
              <a:ext cx="2048443" cy="1342083"/>
            </a:xfrm>
            <a:prstGeom prst="roundRect">
              <a:avLst>
                <a:gd name="adj" fmla="val 10995"/>
              </a:avLst>
            </a:prstGeom>
            <a:gradFill rotWithShape="true">
              <a:gsLst>
                <a:gs pos="0">
                  <a:srgbClr val="A6F77D"/>
                </a:gs>
                <a:gs pos="100000">
                  <a:srgbClr val="72D816"/>
                </a:gs>
              </a:gsLst>
              <a:lin ang="5400000" scaled="true"/>
              <a:tileRect/>
            </a:gradFill>
            <a:ln w="9525" cap="flat" cmpd="sng">
              <a:solidFill>
                <a:srgbClr val="4F950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false"/>
            <a:p>
              <a:pPr defTabSz="802005">
                <a:spcBef>
                  <a:spcPct val="20000"/>
                </a:spcBef>
                <a:buClrTx/>
                <a:buFont typeface="Arial" panose="020B0604020202020204" pitchFamily="34" charset="0"/>
              </a:pPr>
              <a:endParaRPr lang="en-US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83977" name="矩形 19"/>
          <p:cNvSpPr/>
          <p:nvPr/>
        </p:nvSpPr>
        <p:spPr>
          <a:xfrm>
            <a:off x="2839720" y="1108710"/>
            <a:ext cx="6364605" cy="1938020"/>
          </a:xfrm>
          <a:prstGeom prst="rect">
            <a:avLst/>
          </a:prstGeom>
          <a:noFill/>
          <a:ln w="9525">
            <a:noFill/>
          </a:ln>
        </p:spPr>
        <p:txBody>
          <a:bodyPr anchor="t" anchorCtr="false">
            <a:spAutoFit/>
          </a:bodyPr>
          <a:p>
            <a:pPr indent="0" fontAlgn="auto">
              <a:lnSpc>
                <a:spcPct val="120000"/>
              </a:lnSpc>
              <a:buClrTx/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1977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年，对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计分模型扩展，建立了“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ZETA”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计分模型。</a:t>
            </a:r>
            <a:endParaRPr lang="zh-CN" altLang="en-US" sz="200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20000"/>
              </a:lnSpc>
              <a:buClrTx/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变量增加到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zh-CN" sz="200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20000"/>
              </a:lnSpc>
              <a:buClrTx/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有更高的预测能力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，在破产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前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有效地识别出将要破产的公司，破产前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年的预测准确度大于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90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％。</a:t>
            </a:r>
            <a:endParaRPr lang="en-US" altLang="en-US" sz="200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85000" name="Object 11"/>
          <p:cNvGraphicFramePr>
            <a:graphicFrameLocks noChangeAspect="true"/>
          </p:cNvGraphicFramePr>
          <p:nvPr/>
        </p:nvGraphicFramePr>
        <p:xfrm>
          <a:off x="7778750" y="4304030"/>
          <a:ext cx="2879725" cy="1956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4" imgW="1626235" imgH="876935" progId="Equation.3">
                  <p:embed/>
                </p:oleObj>
              </mc:Choice>
              <mc:Fallback>
                <p:oleObj name="" r:id="rId4" imgW="1626235" imgH="876935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778750" y="4304030"/>
                        <a:ext cx="2879725" cy="19564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1" name="矩形 21"/>
          <p:cNvSpPr/>
          <p:nvPr/>
        </p:nvSpPr>
        <p:spPr>
          <a:xfrm>
            <a:off x="1548130" y="4203700"/>
            <a:ext cx="2976880" cy="2416175"/>
          </a:xfrm>
          <a:prstGeom prst="rect">
            <a:avLst/>
          </a:prstGeom>
          <a:noFill/>
          <a:ln w="9525">
            <a:noFill/>
          </a:ln>
        </p:spPr>
        <p:txBody>
          <a:bodyPr anchor="t" anchorCtr="false">
            <a:spAutoFit/>
          </a:bodyPr>
          <a:p>
            <a:pPr fontAlgn="auto">
              <a:lnSpc>
                <a:spcPct val="120000"/>
              </a:lnSpc>
              <a:buClrTx/>
              <a:buFont typeface="Arial" panose="020B0604020202020204" pitchFamily="34" charset="0"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X1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表示资产报酬率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0000"/>
              </a:lnSpc>
              <a:buClrTx/>
              <a:buFont typeface="Arial" panose="020B0604020202020204" pitchFamily="34" charset="0"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X2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代表收入的稳定性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0000"/>
              </a:lnSpc>
              <a:buClrTx/>
              <a:buFont typeface="Arial" panose="020B0604020202020204" pitchFamily="34" charset="0"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表示债务偿还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0000"/>
              </a:lnSpc>
              <a:buClrTx/>
              <a:buFont typeface="Arial" panose="020B0604020202020204" pitchFamily="34" charset="0"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表示积累盈余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0000"/>
              </a:lnSpc>
              <a:buClrTx/>
              <a:buFont typeface="Arial" panose="020B0604020202020204" pitchFamily="34" charset="0"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5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表示流动比率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0000"/>
              </a:lnSpc>
              <a:buClrTx/>
              <a:buFont typeface="Arial" panose="020B0604020202020204" pitchFamily="34" charset="0"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6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表示资本化率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0000"/>
              </a:lnSpc>
              <a:buClrTx/>
              <a:buFont typeface="Arial" panose="020B0604020202020204" pitchFamily="34" charset="0"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7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表示规模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3981" name="上凸弯带形 24"/>
          <p:cNvSpPr/>
          <p:nvPr/>
        </p:nvSpPr>
        <p:spPr>
          <a:xfrm>
            <a:off x="4902200" y="3347720"/>
            <a:ext cx="2280920" cy="2981960"/>
          </a:xfrm>
          <a:prstGeom prst="ellipseRibbon2">
            <a:avLst>
              <a:gd name="adj1" fmla="val 25000"/>
              <a:gd name="adj2" fmla="val 50000"/>
              <a:gd name="adj3" fmla="val 12500"/>
            </a:avLst>
          </a:prstGeom>
          <a:gradFill rotWithShape="false">
            <a:gsLst>
              <a:gs pos="0">
                <a:srgbClr val="8488C4">
                  <a:alpha val="100000"/>
                </a:srgbClr>
              </a:gs>
              <a:gs pos="53000">
                <a:srgbClr val="D4DEFF">
                  <a:alpha val="100000"/>
                </a:srgbClr>
              </a:gs>
              <a:gs pos="83000">
                <a:srgbClr val="D4DEFF">
                  <a:alpha val="100000"/>
                </a:srgbClr>
              </a:gs>
              <a:gs pos="100000">
                <a:srgbClr val="96AB94">
                  <a:alpha val="100000"/>
                </a:srgbClr>
              </a:gs>
            </a:gsLst>
            <a:lin ang="5400000"/>
            <a:tileRect/>
          </a:gradFill>
          <a:ln w="9525">
            <a:noFill/>
          </a:ln>
        </p:spPr>
        <p:txBody>
          <a:bodyPr anchor="t" anchorCtr="false"/>
          <a:p>
            <a:pPr>
              <a:buClrTx/>
              <a:buFont typeface="Arial" panose="020B0604020202020204" pitchFamily="34" charset="0"/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 ZETA评分模型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00810" y="1545590"/>
            <a:ext cx="9399905" cy="4838700"/>
            <a:chOff x="-40" y="2655"/>
            <a:chExt cx="14803" cy="7620"/>
          </a:xfrm>
        </p:grpSpPr>
        <p:grpSp>
          <p:nvGrpSpPr>
            <p:cNvPr id="84996" name="组合 6"/>
            <p:cNvGrpSpPr/>
            <p:nvPr/>
          </p:nvGrpSpPr>
          <p:grpSpPr>
            <a:xfrm>
              <a:off x="2960" y="2655"/>
              <a:ext cx="7360" cy="7620"/>
              <a:chOff x="0" y="0"/>
              <a:chExt cx="4151293" cy="5005388"/>
            </a:xfrm>
          </p:grpSpPr>
          <p:sp>
            <p:nvSpPr>
              <p:cNvPr id="84997" name="Oval 2"/>
              <p:cNvSpPr/>
              <p:nvPr/>
            </p:nvSpPr>
            <p:spPr>
              <a:xfrm>
                <a:off x="331768" y="714375"/>
                <a:ext cx="2743200" cy="2743200"/>
              </a:xfrm>
              <a:prstGeom prst="ellipse">
                <a:avLst/>
              </a:prstGeom>
              <a:solidFill>
                <a:schemeClr val="bg1">
                  <a:alpha val="79999"/>
                </a:schemeClr>
              </a:solidFill>
              <a:ln w="9525">
                <a:noFill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84998" name="Oval 3"/>
              <p:cNvSpPr/>
              <p:nvPr/>
            </p:nvSpPr>
            <p:spPr>
              <a:xfrm>
                <a:off x="1474768" y="1228725"/>
                <a:ext cx="1619250" cy="1619250"/>
              </a:xfrm>
              <a:prstGeom prst="ellipse">
                <a:avLst/>
              </a:prstGeom>
              <a:solidFill>
                <a:srgbClr val="00B050">
                  <a:alpha val="50195"/>
                </a:srgbClr>
              </a:solidFill>
              <a:ln w="9525">
                <a:noFill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84999" name="Line 4"/>
              <p:cNvSpPr/>
              <p:nvPr/>
            </p:nvSpPr>
            <p:spPr>
              <a:xfrm>
                <a:off x="910746" y="1450604"/>
                <a:ext cx="1326021" cy="635371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5000" name="Line 6"/>
              <p:cNvSpPr/>
              <p:nvPr/>
            </p:nvSpPr>
            <p:spPr>
              <a:xfrm flipH="true">
                <a:off x="1646218" y="2390775"/>
                <a:ext cx="819150" cy="140970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5001" name="Line 7"/>
              <p:cNvSpPr/>
              <p:nvPr/>
            </p:nvSpPr>
            <p:spPr>
              <a:xfrm>
                <a:off x="2846368" y="2314575"/>
                <a:ext cx="228600" cy="15240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5002" name="Line 8"/>
              <p:cNvSpPr/>
              <p:nvPr/>
            </p:nvSpPr>
            <p:spPr>
              <a:xfrm flipV="true">
                <a:off x="2846368" y="1019175"/>
                <a:ext cx="533400" cy="83820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5003" name="Oval 9"/>
              <p:cNvSpPr/>
              <p:nvPr/>
            </p:nvSpPr>
            <p:spPr>
              <a:xfrm>
                <a:off x="2112943" y="1619250"/>
                <a:ext cx="895350" cy="895350"/>
              </a:xfrm>
              <a:prstGeom prst="ellipse">
                <a:avLst/>
              </a:prstGeom>
              <a:solidFill>
                <a:srgbClr val="C0C0C0">
                  <a:alpha val="50195"/>
                </a:srgbClr>
              </a:solidFill>
              <a:ln w="9525">
                <a:noFill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grpSp>
            <p:nvGrpSpPr>
              <p:cNvPr id="85004" name="Group 40"/>
              <p:cNvGrpSpPr/>
              <p:nvPr/>
            </p:nvGrpSpPr>
            <p:grpSpPr>
              <a:xfrm>
                <a:off x="0" y="572616"/>
                <a:ext cx="1146175" cy="1384300"/>
                <a:chOff x="0" y="0"/>
                <a:chExt cx="722" cy="872"/>
              </a:xfrm>
            </p:grpSpPr>
            <p:sp>
              <p:nvSpPr>
                <p:cNvPr id="85005" name="Oval 41"/>
                <p:cNvSpPr/>
                <p:nvPr/>
              </p:nvSpPr>
              <p:spPr>
                <a:xfrm>
                  <a:off x="0" y="0"/>
                  <a:ext cx="722" cy="727"/>
                </a:xfrm>
                <a:prstGeom prst="ellipse">
                  <a:avLst/>
                </a:prstGeom>
                <a:solidFill>
                  <a:srgbClr val="EAEAEA">
                    <a:alpha val="50195"/>
                  </a:srgbClr>
                </a:solidFill>
                <a:ln w="9525">
                  <a:noFill/>
                </a:ln>
              </p:spPr>
              <p:txBody>
                <a:bodyPr wrap="none" anchor="ctr" anchorCtr="false"/>
                <a:p>
                  <a:pPr>
                    <a:buClrTx/>
                    <a:buFont typeface="Arial" panose="020B0604020202020204" pitchFamily="34" charset="0"/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grpSp>
              <p:nvGrpSpPr>
                <p:cNvPr id="85006" name="Group 42"/>
                <p:cNvGrpSpPr/>
                <p:nvPr/>
              </p:nvGrpSpPr>
              <p:grpSpPr>
                <a:xfrm>
                  <a:off x="22" y="23"/>
                  <a:ext cx="680" cy="849"/>
                  <a:chOff x="0" y="0"/>
                  <a:chExt cx="931" cy="1163"/>
                </a:xfrm>
              </p:grpSpPr>
              <p:pic>
                <p:nvPicPr>
                  <p:cNvPr id="85007" name="Picture 43" descr="circuler_1"/>
                  <p:cNvPicPr>
                    <a:picLocks noChangeAspect="true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0" y="0"/>
                    <a:ext cx="925" cy="93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</p:pic>
              <p:sp>
                <p:nvSpPr>
                  <p:cNvPr id="85008" name="Oval 44"/>
                  <p:cNvSpPr/>
                  <p:nvPr/>
                </p:nvSpPr>
                <p:spPr>
                  <a:xfrm>
                    <a:off x="0" y="0"/>
                    <a:ext cx="931" cy="937"/>
                  </a:xfrm>
                  <a:prstGeom prst="ellipse">
                    <a:avLst/>
                  </a:prstGeom>
                  <a:solidFill>
                    <a:schemeClr val="tx2">
                      <a:alpha val="50195"/>
                    </a:scheme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buClrTx/>
                      <a:buFont typeface="Arial" panose="020B0604020202020204" pitchFamily="34" charset="0"/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pic>
                <p:nvPicPr>
                  <p:cNvPr id="85009" name="Picture 45" descr="light_shadow1"/>
                  <p:cNvPicPr>
                    <a:picLocks noChangeAspect="true"/>
                  </p:cNvPicPr>
                  <p:nvPr/>
                </p:nvPicPr>
                <p:blipFill>
                  <a:blip r:embed="rId5"/>
                  <a:srcRect t="14285"/>
                  <a:stretch>
                    <a:fillRect/>
                  </a:stretch>
                </p:blipFill>
                <p:spPr>
                  <a:xfrm>
                    <a:off x="9" y="39"/>
                    <a:ext cx="682" cy="58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</p:pic>
              <p:grpSp>
                <p:nvGrpSpPr>
                  <p:cNvPr id="85010" name="Group 46"/>
                  <p:cNvGrpSpPr/>
                  <p:nvPr/>
                </p:nvGrpSpPr>
                <p:grpSpPr>
                  <a:xfrm rot="-3733502" flipH="true" flipV="true">
                    <a:off x="281" y="654"/>
                    <a:ext cx="820" cy="198"/>
                    <a:chOff x="0" y="0"/>
                    <a:chExt cx="893" cy="246"/>
                  </a:xfrm>
                </p:grpSpPr>
                <p:grpSp>
                  <p:nvGrpSpPr>
                    <p:cNvPr id="85011" name="Group 47"/>
                    <p:cNvGrpSpPr/>
                    <p:nvPr/>
                  </p:nvGrpSpPr>
                  <p:grpSpPr>
                    <a:xfrm>
                      <a:off x="0" y="0"/>
                      <a:ext cx="743" cy="185"/>
                      <a:chOff x="0" y="0"/>
                      <a:chExt cx="1118" cy="279"/>
                    </a:xfrm>
                  </p:grpSpPr>
                  <p:sp>
                    <p:nvSpPr>
                      <p:cNvPr id="85012" name="AutoShape 48"/>
                      <p:cNvSpPr/>
                      <p:nvPr/>
                    </p:nvSpPr>
                    <p:spPr>
                      <a:xfrm rot="5263130">
                        <a:off x="290" y="-29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13" name="AutoShape 49"/>
                      <p:cNvSpPr/>
                      <p:nvPr/>
                    </p:nvSpPr>
                    <p:spPr>
                      <a:xfrm rot="6078281">
                        <a:off x="426" y="-29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14" name="AutoShape 50"/>
                      <p:cNvSpPr/>
                      <p:nvPr/>
                    </p:nvSpPr>
                    <p:spPr>
                      <a:xfrm rot="6373927">
                        <a:off x="502" y="-272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15" name="AutoShape 51"/>
                      <p:cNvSpPr/>
                      <p:nvPr/>
                    </p:nvSpPr>
                    <p:spPr>
                      <a:xfrm rot="6906312">
                        <a:off x="592" y="-242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</p:grpSp>
                <p:grpSp>
                  <p:nvGrpSpPr>
                    <p:cNvPr id="85016" name="Group 52"/>
                    <p:cNvGrpSpPr/>
                    <p:nvPr/>
                  </p:nvGrpSpPr>
                  <p:grpSpPr>
                    <a:xfrm rot="1353540">
                      <a:off x="150" y="60"/>
                      <a:ext cx="743" cy="186"/>
                      <a:chOff x="0" y="0"/>
                      <a:chExt cx="1118" cy="279"/>
                    </a:xfrm>
                  </p:grpSpPr>
                  <p:sp>
                    <p:nvSpPr>
                      <p:cNvPr id="85017" name="AutoShape 53"/>
                      <p:cNvSpPr/>
                      <p:nvPr/>
                    </p:nvSpPr>
                    <p:spPr>
                      <a:xfrm rot="5263130">
                        <a:off x="290" y="-29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18" name="AutoShape 54"/>
                      <p:cNvSpPr/>
                      <p:nvPr/>
                    </p:nvSpPr>
                    <p:spPr>
                      <a:xfrm rot="6078281">
                        <a:off x="426" y="-29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19" name="AutoShape 55"/>
                      <p:cNvSpPr/>
                      <p:nvPr/>
                    </p:nvSpPr>
                    <p:spPr>
                      <a:xfrm rot="6373927">
                        <a:off x="502" y="-272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20" name="AutoShape 56"/>
                      <p:cNvSpPr/>
                      <p:nvPr/>
                    </p:nvSpPr>
                    <p:spPr>
                      <a:xfrm rot="6906312">
                        <a:off x="592" y="-242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85021" name="Group 57"/>
                <p:cNvGrpSpPr/>
                <p:nvPr/>
              </p:nvGrpSpPr>
              <p:grpSpPr>
                <a:xfrm rot="-3733502" flipH="true" flipV="true">
                  <a:off x="294" y="492"/>
                  <a:ext cx="527" cy="128"/>
                  <a:chOff x="0" y="0"/>
                  <a:chExt cx="893" cy="246"/>
                </a:xfrm>
              </p:grpSpPr>
              <p:grpSp>
                <p:nvGrpSpPr>
                  <p:cNvPr id="85022" name="Group 58"/>
                  <p:cNvGrpSpPr/>
                  <p:nvPr/>
                </p:nvGrpSpPr>
                <p:grpSpPr>
                  <a:xfrm>
                    <a:off x="0" y="0"/>
                    <a:ext cx="743" cy="185"/>
                    <a:chOff x="0" y="0"/>
                    <a:chExt cx="1118" cy="279"/>
                  </a:xfrm>
                </p:grpSpPr>
                <p:sp>
                  <p:nvSpPr>
                    <p:cNvPr id="85023" name="AutoShape 59"/>
                    <p:cNvSpPr/>
                    <p:nvPr/>
                  </p:nvSpPr>
                  <p:spPr>
                    <a:xfrm rot="5263130">
                      <a:off x="290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24" name="AutoShape 60"/>
                    <p:cNvSpPr/>
                    <p:nvPr/>
                  </p:nvSpPr>
                  <p:spPr>
                    <a:xfrm rot="6078281">
                      <a:off x="426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25" name="AutoShape 61"/>
                    <p:cNvSpPr/>
                    <p:nvPr/>
                  </p:nvSpPr>
                  <p:spPr>
                    <a:xfrm rot="6373927">
                      <a:off x="502" y="-27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26" name="AutoShape 62"/>
                    <p:cNvSpPr/>
                    <p:nvPr/>
                  </p:nvSpPr>
                  <p:spPr>
                    <a:xfrm rot="6906312">
                      <a:off x="592" y="-24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  <p:grpSp>
                <p:nvGrpSpPr>
                  <p:cNvPr id="85027" name="Group 63"/>
                  <p:cNvGrpSpPr/>
                  <p:nvPr/>
                </p:nvGrpSpPr>
                <p:grpSpPr>
                  <a:xfrm rot="1353540">
                    <a:off x="150" y="60"/>
                    <a:ext cx="743" cy="186"/>
                    <a:chOff x="0" y="0"/>
                    <a:chExt cx="1118" cy="279"/>
                  </a:xfrm>
                </p:grpSpPr>
                <p:sp>
                  <p:nvSpPr>
                    <p:cNvPr id="85028" name="AutoShape 64"/>
                    <p:cNvSpPr/>
                    <p:nvPr/>
                  </p:nvSpPr>
                  <p:spPr>
                    <a:xfrm rot="5263130">
                      <a:off x="290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29" name="AutoShape 65"/>
                    <p:cNvSpPr/>
                    <p:nvPr/>
                  </p:nvSpPr>
                  <p:spPr>
                    <a:xfrm rot="6078281">
                      <a:off x="426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30" name="AutoShape 66"/>
                    <p:cNvSpPr/>
                    <p:nvPr/>
                  </p:nvSpPr>
                  <p:spPr>
                    <a:xfrm rot="6373927">
                      <a:off x="502" y="-27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31" name="AutoShape 67"/>
                    <p:cNvSpPr/>
                    <p:nvPr/>
                  </p:nvSpPr>
                  <p:spPr>
                    <a:xfrm rot="6906312">
                      <a:off x="592" y="-24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</p:grpSp>
          </p:grpSp>
          <p:grpSp>
            <p:nvGrpSpPr>
              <p:cNvPr id="85032" name="Group 69"/>
              <p:cNvGrpSpPr/>
              <p:nvPr/>
            </p:nvGrpSpPr>
            <p:grpSpPr>
              <a:xfrm>
                <a:off x="760393" y="3621088"/>
                <a:ext cx="1146175" cy="1384300"/>
                <a:chOff x="0" y="0"/>
                <a:chExt cx="722" cy="872"/>
              </a:xfrm>
            </p:grpSpPr>
            <p:sp>
              <p:nvSpPr>
                <p:cNvPr id="85033" name="Oval 70"/>
                <p:cNvSpPr/>
                <p:nvPr/>
              </p:nvSpPr>
              <p:spPr>
                <a:xfrm>
                  <a:off x="0" y="0"/>
                  <a:ext cx="722" cy="727"/>
                </a:xfrm>
                <a:prstGeom prst="ellipse">
                  <a:avLst/>
                </a:prstGeom>
                <a:solidFill>
                  <a:srgbClr val="EAEAEA">
                    <a:alpha val="50195"/>
                  </a:srgbClr>
                </a:solidFill>
                <a:ln w="9525">
                  <a:noFill/>
                </a:ln>
              </p:spPr>
              <p:txBody>
                <a:bodyPr wrap="none" anchor="ctr" anchorCtr="false"/>
                <a:p>
                  <a:pPr>
                    <a:buClrTx/>
                    <a:buFont typeface="Arial" panose="020B0604020202020204" pitchFamily="34" charset="0"/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grpSp>
              <p:nvGrpSpPr>
                <p:cNvPr id="85034" name="Group 71"/>
                <p:cNvGrpSpPr/>
                <p:nvPr/>
              </p:nvGrpSpPr>
              <p:grpSpPr>
                <a:xfrm>
                  <a:off x="22" y="23"/>
                  <a:ext cx="680" cy="849"/>
                  <a:chOff x="0" y="0"/>
                  <a:chExt cx="931" cy="1163"/>
                </a:xfrm>
              </p:grpSpPr>
              <p:pic>
                <p:nvPicPr>
                  <p:cNvPr id="85035" name="Picture 72" descr="circuler_1"/>
                  <p:cNvPicPr>
                    <a:picLocks noChangeAspect="true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0" y="0"/>
                    <a:ext cx="925" cy="93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</p:pic>
              <p:sp>
                <p:nvSpPr>
                  <p:cNvPr id="85036" name="Oval 73"/>
                  <p:cNvSpPr/>
                  <p:nvPr/>
                </p:nvSpPr>
                <p:spPr>
                  <a:xfrm>
                    <a:off x="0" y="0"/>
                    <a:ext cx="931" cy="937"/>
                  </a:xfrm>
                  <a:prstGeom prst="ellipse">
                    <a:avLst/>
                  </a:prstGeom>
                  <a:solidFill>
                    <a:schemeClr val="tx1">
                      <a:alpha val="50195"/>
                    </a:scheme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buClrTx/>
                      <a:buFont typeface="Arial" panose="020B0604020202020204" pitchFamily="34" charset="0"/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pic>
                <p:nvPicPr>
                  <p:cNvPr id="85037" name="Picture 74" descr="light_shadow1"/>
                  <p:cNvPicPr>
                    <a:picLocks noChangeAspect="true"/>
                  </p:cNvPicPr>
                  <p:nvPr/>
                </p:nvPicPr>
                <p:blipFill>
                  <a:blip r:embed="rId5"/>
                  <a:srcRect t="14285"/>
                  <a:stretch>
                    <a:fillRect/>
                  </a:stretch>
                </p:blipFill>
                <p:spPr>
                  <a:xfrm>
                    <a:off x="9" y="39"/>
                    <a:ext cx="682" cy="58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</p:pic>
              <p:grpSp>
                <p:nvGrpSpPr>
                  <p:cNvPr id="85038" name="Group 75"/>
                  <p:cNvGrpSpPr/>
                  <p:nvPr/>
                </p:nvGrpSpPr>
                <p:grpSpPr>
                  <a:xfrm rot="-3733502" flipH="true" flipV="true">
                    <a:off x="281" y="654"/>
                    <a:ext cx="820" cy="198"/>
                    <a:chOff x="0" y="0"/>
                    <a:chExt cx="893" cy="246"/>
                  </a:xfrm>
                </p:grpSpPr>
                <p:grpSp>
                  <p:nvGrpSpPr>
                    <p:cNvPr id="85039" name="Group 76"/>
                    <p:cNvGrpSpPr/>
                    <p:nvPr/>
                  </p:nvGrpSpPr>
                  <p:grpSpPr>
                    <a:xfrm>
                      <a:off x="0" y="0"/>
                      <a:ext cx="743" cy="185"/>
                      <a:chOff x="0" y="0"/>
                      <a:chExt cx="1118" cy="279"/>
                    </a:xfrm>
                  </p:grpSpPr>
                  <p:sp>
                    <p:nvSpPr>
                      <p:cNvPr id="85040" name="AutoShape 77"/>
                      <p:cNvSpPr/>
                      <p:nvPr/>
                    </p:nvSpPr>
                    <p:spPr>
                      <a:xfrm rot="5263130">
                        <a:off x="290" y="-29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41" name="AutoShape 78"/>
                      <p:cNvSpPr/>
                      <p:nvPr/>
                    </p:nvSpPr>
                    <p:spPr>
                      <a:xfrm rot="6078281">
                        <a:off x="426" y="-29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42" name="AutoShape 79"/>
                      <p:cNvSpPr/>
                      <p:nvPr/>
                    </p:nvSpPr>
                    <p:spPr>
                      <a:xfrm rot="6373927">
                        <a:off x="502" y="-272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43" name="AutoShape 80"/>
                      <p:cNvSpPr/>
                      <p:nvPr/>
                    </p:nvSpPr>
                    <p:spPr>
                      <a:xfrm rot="6906312">
                        <a:off x="592" y="-242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</p:grpSp>
                <p:grpSp>
                  <p:nvGrpSpPr>
                    <p:cNvPr id="85044" name="Group 81"/>
                    <p:cNvGrpSpPr/>
                    <p:nvPr/>
                  </p:nvGrpSpPr>
                  <p:grpSpPr>
                    <a:xfrm rot="1353540">
                      <a:off x="150" y="60"/>
                      <a:ext cx="743" cy="186"/>
                      <a:chOff x="0" y="0"/>
                      <a:chExt cx="1118" cy="279"/>
                    </a:xfrm>
                  </p:grpSpPr>
                  <p:sp>
                    <p:nvSpPr>
                      <p:cNvPr id="85045" name="AutoShape 82"/>
                      <p:cNvSpPr/>
                      <p:nvPr/>
                    </p:nvSpPr>
                    <p:spPr>
                      <a:xfrm rot="5263130">
                        <a:off x="290" y="-29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46" name="AutoShape 83"/>
                      <p:cNvSpPr/>
                      <p:nvPr/>
                    </p:nvSpPr>
                    <p:spPr>
                      <a:xfrm rot="6078281">
                        <a:off x="426" y="-29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47" name="AutoShape 84"/>
                      <p:cNvSpPr/>
                      <p:nvPr/>
                    </p:nvSpPr>
                    <p:spPr>
                      <a:xfrm rot="6373927">
                        <a:off x="502" y="-272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48" name="AutoShape 85"/>
                      <p:cNvSpPr/>
                      <p:nvPr/>
                    </p:nvSpPr>
                    <p:spPr>
                      <a:xfrm rot="6906312">
                        <a:off x="592" y="-242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85049" name="Group 86"/>
                <p:cNvGrpSpPr/>
                <p:nvPr/>
              </p:nvGrpSpPr>
              <p:grpSpPr>
                <a:xfrm rot="-3733502" flipH="true" flipV="true">
                  <a:off x="294" y="492"/>
                  <a:ext cx="527" cy="128"/>
                  <a:chOff x="0" y="0"/>
                  <a:chExt cx="893" cy="246"/>
                </a:xfrm>
              </p:grpSpPr>
              <p:grpSp>
                <p:nvGrpSpPr>
                  <p:cNvPr id="85050" name="Group 87"/>
                  <p:cNvGrpSpPr/>
                  <p:nvPr/>
                </p:nvGrpSpPr>
                <p:grpSpPr>
                  <a:xfrm>
                    <a:off x="0" y="0"/>
                    <a:ext cx="743" cy="185"/>
                    <a:chOff x="0" y="0"/>
                    <a:chExt cx="1118" cy="279"/>
                  </a:xfrm>
                </p:grpSpPr>
                <p:sp>
                  <p:nvSpPr>
                    <p:cNvPr id="85051" name="AutoShape 88"/>
                    <p:cNvSpPr/>
                    <p:nvPr/>
                  </p:nvSpPr>
                  <p:spPr>
                    <a:xfrm rot="5263130">
                      <a:off x="290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52" name="AutoShape 89"/>
                    <p:cNvSpPr/>
                    <p:nvPr/>
                  </p:nvSpPr>
                  <p:spPr>
                    <a:xfrm rot="6078281">
                      <a:off x="426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53" name="AutoShape 90"/>
                    <p:cNvSpPr/>
                    <p:nvPr/>
                  </p:nvSpPr>
                  <p:spPr>
                    <a:xfrm rot="6373927">
                      <a:off x="502" y="-27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54" name="AutoShape 91"/>
                    <p:cNvSpPr/>
                    <p:nvPr/>
                  </p:nvSpPr>
                  <p:spPr>
                    <a:xfrm rot="6906312">
                      <a:off x="592" y="-24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  <p:grpSp>
                <p:nvGrpSpPr>
                  <p:cNvPr id="85055" name="Group 92"/>
                  <p:cNvGrpSpPr/>
                  <p:nvPr/>
                </p:nvGrpSpPr>
                <p:grpSpPr>
                  <a:xfrm rot="1353540">
                    <a:off x="150" y="60"/>
                    <a:ext cx="743" cy="186"/>
                    <a:chOff x="0" y="0"/>
                    <a:chExt cx="1118" cy="279"/>
                  </a:xfrm>
                </p:grpSpPr>
                <p:sp>
                  <p:nvSpPr>
                    <p:cNvPr id="85056" name="AutoShape 93"/>
                    <p:cNvSpPr/>
                    <p:nvPr/>
                  </p:nvSpPr>
                  <p:spPr>
                    <a:xfrm rot="5263130">
                      <a:off x="290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57" name="AutoShape 94"/>
                    <p:cNvSpPr/>
                    <p:nvPr/>
                  </p:nvSpPr>
                  <p:spPr>
                    <a:xfrm rot="6078281">
                      <a:off x="426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58" name="AutoShape 95"/>
                    <p:cNvSpPr/>
                    <p:nvPr/>
                  </p:nvSpPr>
                  <p:spPr>
                    <a:xfrm rot="6373927">
                      <a:off x="502" y="-27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59" name="AutoShape 96"/>
                    <p:cNvSpPr/>
                    <p:nvPr/>
                  </p:nvSpPr>
                  <p:spPr>
                    <a:xfrm rot="6906312">
                      <a:off x="592" y="-24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</p:grpSp>
          </p:grpSp>
          <p:grpSp>
            <p:nvGrpSpPr>
              <p:cNvPr id="85060" name="Group 98"/>
              <p:cNvGrpSpPr/>
              <p:nvPr/>
            </p:nvGrpSpPr>
            <p:grpSpPr>
              <a:xfrm>
                <a:off x="3005118" y="2162175"/>
                <a:ext cx="1146175" cy="1384300"/>
                <a:chOff x="0" y="0"/>
                <a:chExt cx="722" cy="872"/>
              </a:xfrm>
            </p:grpSpPr>
            <p:sp>
              <p:nvSpPr>
                <p:cNvPr id="85061" name="Oval 99"/>
                <p:cNvSpPr/>
                <p:nvPr/>
              </p:nvSpPr>
              <p:spPr>
                <a:xfrm>
                  <a:off x="0" y="0"/>
                  <a:ext cx="722" cy="727"/>
                </a:xfrm>
                <a:prstGeom prst="ellipse">
                  <a:avLst/>
                </a:prstGeom>
                <a:solidFill>
                  <a:srgbClr val="EAEAEA">
                    <a:alpha val="50195"/>
                  </a:srgbClr>
                </a:solidFill>
                <a:ln w="9525">
                  <a:noFill/>
                </a:ln>
              </p:spPr>
              <p:txBody>
                <a:bodyPr wrap="none" anchor="ctr" anchorCtr="false"/>
                <a:p>
                  <a:pPr>
                    <a:buClrTx/>
                    <a:buFont typeface="Arial" panose="020B0604020202020204" pitchFamily="34" charset="0"/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grpSp>
              <p:nvGrpSpPr>
                <p:cNvPr id="85062" name="Group 100"/>
                <p:cNvGrpSpPr/>
                <p:nvPr/>
              </p:nvGrpSpPr>
              <p:grpSpPr>
                <a:xfrm>
                  <a:off x="22" y="23"/>
                  <a:ext cx="680" cy="849"/>
                  <a:chOff x="0" y="0"/>
                  <a:chExt cx="931" cy="1163"/>
                </a:xfrm>
              </p:grpSpPr>
              <p:pic>
                <p:nvPicPr>
                  <p:cNvPr id="85063" name="Picture 101" descr="circuler_1"/>
                  <p:cNvPicPr>
                    <a:picLocks noChangeAspect="true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0" y="0"/>
                    <a:ext cx="925" cy="93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</p:pic>
              <p:sp>
                <p:nvSpPr>
                  <p:cNvPr id="85064" name="Oval 102"/>
                  <p:cNvSpPr/>
                  <p:nvPr/>
                </p:nvSpPr>
                <p:spPr>
                  <a:xfrm>
                    <a:off x="0" y="0"/>
                    <a:ext cx="931" cy="937"/>
                  </a:xfrm>
                  <a:prstGeom prst="ellipse">
                    <a:avLst/>
                  </a:prstGeom>
                  <a:solidFill>
                    <a:schemeClr val="bg2">
                      <a:alpha val="50195"/>
                    </a:scheme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buClrTx/>
                      <a:buFont typeface="Arial" panose="020B0604020202020204" pitchFamily="34" charset="0"/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pic>
                <p:nvPicPr>
                  <p:cNvPr id="85065" name="Picture 103" descr="light_shadow1"/>
                  <p:cNvPicPr>
                    <a:picLocks noChangeAspect="true"/>
                  </p:cNvPicPr>
                  <p:nvPr/>
                </p:nvPicPr>
                <p:blipFill>
                  <a:blip r:embed="rId5"/>
                  <a:srcRect t="14285"/>
                  <a:stretch>
                    <a:fillRect/>
                  </a:stretch>
                </p:blipFill>
                <p:spPr>
                  <a:xfrm>
                    <a:off x="9" y="39"/>
                    <a:ext cx="682" cy="58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</p:pic>
              <p:grpSp>
                <p:nvGrpSpPr>
                  <p:cNvPr id="85066" name="Group 104"/>
                  <p:cNvGrpSpPr/>
                  <p:nvPr/>
                </p:nvGrpSpPr>
                <p:grpSpPr>
                  <a:xfrm rot="-3733502" flipH="true" flipV="true">
                    <a:off x="281" y="654"/>
                    <a:ext cx="820" cy="198"/>
                    <a:chOff x="0" y="0"/>
                    <a:chExt cx="893" cy="246"/>
                  </a:xfrm>
                </p:grpSpPr>
                <p:grpSp>
                  <p:nvGrpSpPr>
                    <p:cNvPr id="85067" name="Group 105"/>
                    <p:cNvGrpSpPr/>
                    <p:nvPr/>
                  </p:nvGrpSpPr>
                  <p:grpSpPr>
                    <a:xfrm>
                      <a:off x="0" y="0"/>
                      <a:ext cx="743" cy="185"/>
                      <a:chOff x="0" y="0"/>
                      <a:chExt cx="1118" cy="279"/>
                    </a:xfrm>
                  </p:grpSpPr>
                  <p:sp>
                    <p:nvSpPr>
                      <p:cNvPr id="85068" name="AutoShape 106"/>
                      <p:cNvSpPr/>
                      <p:nvPr/>
                    </p:nvSpPr>
                    <p:spPr>
                      <a:xfrm rot="5263130">
                        <a:off x="290" y="-29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69" name="AutoShape 107"/>
                      <p:cNvSpPr/>
                      <p:nvPr/>
                    </p:nvSpPr>
                    <p:spPr>
                      <a:xfrm rot="6078281">
                        <a:off x="426" y="-29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70" name="AutoShape 108"/>
                      <p:cNvSpPr/>
                      <p:nvPr/>
                    </p:nvSpPr>
                    <p:spPr>
                      <a:xfrm rot="6373927">
                        <a:off x="502" y="-272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71" name="AutoShape 109"/>
                      <p:cNvSpPr/>
                      <p:nvPr/>
                    </p:nvSpPr>
                    <p:spPr>
                      <a:xfrm rot="6906312">
                        <a:off x="592" y="-242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</p:grpSp>
                <p:grpSp>
                  <p:nvGrpSpPr>
                    <p:cNvPr id="85072" name="Group 110"/>
                    <p:cNvGrpSpPr/>
                    <p:nvPr/>
                  </p:nvGrpSpPr>
                  <p:grpSpPr>
                    <a:xfrm rot="1353540">
                      <a:off x="150" y="60"/>
                      <a:ext cx="743" cy="186"/>
                      <a:chOff x="0" y="0"/>
                      <a:chExt cx="1118" cy="279"/>
                    </a:xfrm>
                  </p:grpSpPr>
                  <p:sp>
                    <p:nvSpPr>
                      <p:cNvPr id="85073" name="AutoShape 111"/>
                      <p:cNvSpPr/>
                      <p:nvPr/>
                    </p:nvSpPr>
                    <p:spPr>
                      <a:xfrm rot="5263130">
                        <a:off x="290" y="-29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74" name="AutoShape 112"/>
                      <p:cNvSpPr/>
                      <p:nvPr/>
                    </p:nvSpPr>
                    <p:spPr>
                      <a:xfrm rot="6078281">
                        <a:off x="426" y="-29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75" name="AutoShape 113"/>
                      <p:cNvSpPr/>
                      <p:nvPr/>
                    </p:nvSpPr>
                    <p:spPr>
                      <a:xfrm rot="6373927">
                        <a:off x="502" y="-272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76" name="AutoShape 114"/>
                      <p:cNvSpPr/>
                      <p:nvPr/>
                    </p:nvSpPr>
                    <p:spPr>
                      <a:xfrm rot="6906312">
                        <a:off x="592" y="-242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85077" name="Group 115"/>
                <p:cNvGrpSpPr/>
                <p:nvPr/>
              </p:nvGrpSpPr>
              <p:grpSpPr>
                <a:xfrm rot="-3733502" flipH="true" flipV="true">
                  <a:off x="294" y="492"/>
                  <a:ext cx="527" cy="128"/>
                  <a:chOff x="0" y="0"/>
                  <a:chExt cx="893" cy="246"/>
                </a:xfrm>
              </p:grpSpPr>
              <p:grpSp>
                <p:nvGrpSpPr>
                  <p:cNvPr id="85078" name="Group 116"/>
                  <p:cNvGrpSpPr/>
                  <p:nvPr/>
                </p:nvGrpSpPr>
                <p:grpSpPr>
                  <a:xfrm>
                    <a:off x="0" y="0"/>
                    <a:ext cx="743" cy="185"/>
                    <a:chOff x="0" y="0"/>
                    <a:chExt cx="1118" cy="279"/>
                  </a:xfrm>
                </p:grpSpPr>
                <p:sp>
                  <p:nvSpPr>
                    <p:cNvPr id="85079" name="AutoShape 117"/>
                    <p:cNvSpPr/>
                    <p:nvPr/>
                  </p:nvSpPr>
                  <p:spPr>
                    <a:xfrm rot="5263130">
                      <a:off x="290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80" name="AutoShape 118"/>
                    <p:cNvSpPr/>
                    <p:nvPr/>
                  </p:nvSpPr>
                  <p:spPr>
                    <a:xfrm rot="6078281">
                      <a:off x="426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81" name="AutoShape 119"/>
                    <p:cNvSpPr/>
                    <p:nvPr/>
                  </p:nvSpPr>
                  <p:spPr>
                    <a:xfrm rot="6373927">
                      <a:off x="502" y="-27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82" name="AutoShape 120"/>
                    <p:cNvSpPr/>
                    <p:nvPr/>
                  </p:nvSpPr>
                  <p:spPr>
                    <a:xfrm rot="6906312">
                      <a:off x="592" y="-24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  <p:grpSp>
                <p:nvGrpSpPr>
                  <p:cNvPr id="85083" name="Group 121"/>
                  <p:cNvGrpSpPr/>
                  <p:nvPr/>
                </p:nvGrpSpPr>
                <p:grpSpPr>
                  <a:xfrm rot="1353540">
                    <a:off x="150" y="60"/>
                    <a:ext cx="743" cy="186"/>
                    <a:chOff x="0" y="0"/>
                    <a:chExt cx="1118" cy="279"/>
                  </a:xfrm>
                </p:grpSpPr>
                <p:sp>
                  <p:nvSpPr>
                    <p:cNvPr id="85084" name="AutoShape 122"/>
                    <p:cNvSpPr/>
                    <p:nvPr/>
                  </p:nvSpPr>
                  <p:spPr>
                    <a:xfrm rot="5263130">
                      <a:off x="290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85" name="AutoShape 123"/>
                    <p:cNvSpPr/>
                    <p:nvPr/>
                  </p:nvSpPr>
                  <p:spPr>
                    <a:xfrm rot="6078281">
                      <a:off x="426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86" name="AutoShape 124"/>
                    <p:cNvSpPr/>
                    <p:nvPr/>
                  </p:nvSpPr>
                  <p:spPr>
                    <a:xfrm rot="6373927">
                      <a:off x="502" y="-27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87" name="AutoShape 125"/>
                    <p:cNvSpPr/>
                    <p:nvPr/>
                  </p:nvSpPr>
                  <p:spPr>
                    <a:xfrm rot="6906312">
                      <a:off x="592" y="-24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</p:grpSp>
          </p:grpSp>
          <p:grpSp>
            <p:nvGrpSpPr>
              <p:cNvPr id="85088" name="Group 127"/>
              <p:cNvGrpSpPr/>
              <p:nvPr/>
            </p:nvGrpSpPr>
            <p:grpSpPr>
              <a:xfrm>
                <a:off x="2998768" y="0"/>
                <a:ext cx="1146175" cy="1384300"/>
                <a:chOff x="0" y="0"/>
                <a:chExt cx="722" cy="872"/>
              </a:xfrm>
            </p:grpSpPr>
            <p:sp>
              <p:nvSpPr>
                <p:cNvPr id="85089" name="Oval 128"/>
                <p:cNvSpPr/>
                <p:nvPr/>
              </p:nvSpPr>
              <p:spPr>
                <a:xfrm>
                  <a:off x="0" y="0"/>
                  <a:ext cx="722" cy="727"/>
                </a:xfrm>
                <a:prstGeom prst="ellipse">
                  <a:avLst/>
                </a:prstGeom>
                <a:solidFill>
                  <a:srgbClr val="EAEAEA">
                    <a:alpha val="50195"/>
                  </a:srgbClr>
                </a:solidFill>
                <a:ln w="9525">
                  <a:noFill/>
                </a:ln>
              </p:spPr>
              <p:txBody>
                <a:bodyPr wrap="none" anchor="ctr" anchorCtr="false"/>
                <a:p>
                  <a:pPr>
                    <a:buClrTx/>
                    <a:buFont typeface="Arial" panose="020B0604020202020204" pitchFamily="34" charset="0"/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grpSp>
              <p:nvGrpSpPr>
                <p:cNvPr id="85090" name="Group 129"/>
                <p:cNvGrpSpPr/>
                <p:nvPr/>
              </p:nvGrpSpPr>
              <p:grpSpPr>
                <a:xfrm>
                  <a:off x="22" y="23"/>
                  <a:ext cx="680" cy="849"/>
                  <a:chOff x="0" y="0"/>
                  <a:chExt cx="931" cy="1163"/>
                </a:xfrm>
              </p:grpSpPr>
              <p:pic>
                <p:nvPicPr>
                  <p:cNvPr id="85091" name="Picture 130" descr="circuler_1"/>
                  <p:cNvPicPr>
                    <a:picLocks noChangeAspect="true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0" y="0"/>
                    <a:ext cx="925" cy="93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</p:pic>
              <p:sp>
                <p:nvSpPr>
                  <p:cNvPr id="85092" name="Oval 131"/>
                  <p:cNvSpPr/>
                  <p:nvPr/>
                </p:nvSpPr>
                <p:spPr>
                  <a:xfrm>
                    <a:off x="0" y="0"/>
                    <a:ext cx="931" cy="937"/>
                  </a:xfrm>
                  <a:prstGeom prst="ellipse">
                    <a:avLst/>
                  </a:prstGeom>
                  <a:gradFill rotWithShape="false">
                    <a:gsLst>
                      <a:gs pos="0">
                        <a:srgbClr val="FFEFD1">
                          <a:alpha val="100000"/>
                        </a:srgbClr>
                      </a:gs>
                      <a:gs pos="64999">
                        <a:srgbClr val="F0EBD5">
                          <a:alpha val="100000"/>
                        </a:srgbClr>
                      </a:gs>
                      <a:gs pos="100000">
                        <a:srgbClr val="D1C39F">
                          <a:alpha val="100000"/>
                        </a:srgbClr>
                      </a:gs>
                    </a:gsLst>
                    <a:lin ang="5400000"/>
                    <a:tileRect/>
                  </a:gra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buClrTx/>
                      <a:buFont typeface="Arial" panose="020B0604020202020204" pitchFamily="34" charset="0"/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pic>
                <p:nvPicPr>
                  <p:cNvPr id="85093" name="Picture 132" descr="light_shadow1"/>
                  <p:cNvPicPr>
                    <a:picLocks noChangeAspect="true"/>
                  </p:cNvPicPr>
                  <p:nvPr/>
                </p:nvPicPr>
                <p:blipFill>
                  <a:blip r:embed="rId5"/>
                  <a:srcRect t="14285"/>
                  <a:stretch>
                    <a:fillRect/>
                  </a:stretch>
                </p:blipFill>
                <p:spPr>
                  <a:xfrm>
                    <a:off x="9" y="39"/>
                    <a:ext cx="682" cy="58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</p:pic>
              <p:grpSp>
                <p:nvGrpSpPr>
                  <p:cNvPr id="85094" name="Group 133"/>
                  <p:cNvGrpSpPr/>
                  <p:nvPr/>
                </p:nvGrpSpPr>
                <p:grpSpPr>
                  <a:xfrm rot="-3733502" flipH="true" flipV="true">
                    <a:off x="281" y="654"/>
                    <a:ext cx="820" cy="198"/>
                    <a:chOff x="0" y="0"/>
                    <a:chExt cx="893" cy="246"/>
                  </a:xfrm>
                </p:grpSpPr>
                <p:grpSp>
                  <p:nvGrpSpPr>
                    <p:cNvPr id="85095" name="Group 134"/>
                    <p:cNvGrpSpPr/>
                    <p:nvPr/>
                  </p:nvGrpSpPr>
                  <p:grpSpPr>
                    <a:xfrm>
                      <a:off x="0" y="0"/>
                      <a:ext cx="743" cy="185"/>
                      <a:chOff x="0" y="0"/>
                      <a:chExt cx="1118" cy="279"/>
                    </a:xfrm>
                  </p:grpSpPr>
                  <p:sp>
                    <p:nvSpPr>
                      <p:cNvPr id="85096" name="AutoShape 135"/>
                      <p:cNvSpPr/>
                      <p:nvPr/>
                    </p:nvSpPr>
                    <p:spPr>
                      <a:xfrm rot="5263130">
                        <a:off x="290" y="-29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97" name="AutoShape 136"/>
                      <p:cNvSpPr/>
                      <p:nvPr/>
                    </p:nvSpPr>
                    <p:spPr>
                      <a:xfrm rot="6078281">
                        <a:off x="426" y="-29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98" name="AutoShape 137"/>
                      <p:cNvSpPr/>
                      <p:nvPr/>
                    </p:nvSpPr>
                    <p:spPr>
                      <a:xfrm rot="6373927">
                        <a:off x="502" y="-272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99" name="AutoShape 138"/>
                      <p:cNvSpPr/>
                      <p:nvPr/>
                    </p:nvSpPr>
                    <p:spPr>
                      <a:xfrm rot="6906312">
                        <a:off x="592" y="-242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</p:grpSp>
                <p:grpSp>
                  <p:nvGrpSpPr>
                    <p:cNvPr id="85100" name="Group 139"/>
                    <p:cNvGrpSpPr/>
                    <p:nvPr/>
                  </p:nvGrpSpPr>
                  <p:grpSpPr>
                    <a:xfrm rot="1353540">
                      <a:off x="150" y="60"/>
                      <a:ext cx="743" cy="186"/>
                      <a:chOff x="0" y="0"/>
                      <a:chExt cx="1118" cy="279"/>
                    </a:xfrm>
                  </p:grpSpPr>
                  <p:sp>
                    <p:nvSpPr>
                      <p:cNvPr id="85101" name="AutoShape 140"/>
                      <p:cNvSpPr/>
                      <p:nvPr/>
                    </p:nvSpPr>
                    <p:spPr>
                      <a:xfrm rot="5263130">
                        <a:off x="290" y="-29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102" name="AutoShape 141"/>
                      <p:cNvSpPr/>
                      <p:nvPr/>
                    </p:nvSpPr>
                    <p:spPr>
                      <a:xfrm rot="6078281">
                        <a:off x="426" y="-29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103" name="AutoShape 142"/>
                      <p:cNvSpPr/>
                      <p:nvPr/>
                    </p:nvSpPr>
                    <p:spPr>
                      <a:xfrm rot="6373927">
                        <a:off x="502" y="-272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104" name="AutoShape 143"/>
                      <p:cNvSpPr/>
                      <p:nvPr/>
                    </p:nvSpPr>
                    <p:spPr>
                      <a:xfrm rot="6906312">
                        <a:off x="592" y="-242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85105" name="Group 144"/>
                <p:cNvGrpSpPr/>
                <p:nvPr/>
              </p:nvGrpSpPr>
              <p:grpSpPr>
                <a:xfrm rot="-3733502" flipH="true" flipV="true">
                  <a:off x="294" y="492"/>
                  <a:ext cx="527" cy="128"/>
                  <a:chOff x="0" y="0"/>
                  <a:chExt cx="893" cy="246"/>
                </a:xfrm>
              </p:grpSpPr>
              <p:grpSp>
                <p:nvGrpSpPr>
                  <p:cNvPr id="85106" name="Group 145"/>
                  <p:cNvGrpSpPr/>
                  <p:nvPr/>
                </p:nvGrpSpPr>
                <p:grpSpPr>
                  <a:xfrm>
                    <a:off x="0" y="0"/>
                    <a:ext cx="743" cy="185"/>
                    <a:chOff x="0" y="0"/>
                    <a:chExt cx="1118" cy="279"/>
                  </a:xfrm>
                </p:grpSpPr>
                <p:sp>
                  <p:nvSpPr>
                    <p:cNvPr id="85107" name="AutoShape 146"/>
                    <p:cNvSpPr/>
                    <p:nvPr/>
                  </p:nvSpPr>
                  <p:spPr>
                    <a:xfrm rot="5263130">
                      <a:off x="290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108" name="AutoShape 147"/>
                    <p:cNvSpPr/>
                    <p:nvPr/>
                  </p:nvSpPr>
                  <p:spPr>
                    <a:xfrm rot="6078281">
                      <a:off x="426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109" name="AutoShape 148"/>
                    <p:cNvSpPr/>
                    <p:nvPr/>
                  </p:nvSpPr>
                  <p:spPr>
                    <a:xfrm rot="6373927">
                      <a:off x="502" y="-27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110" name="AutoShape 149"/>
                    <p:cNvSpPr/>
                    <p:nvPr/>
                  </p:nvSpPr>
                  <p:spPr>
                    <a:xfrm rot="6906312">
                      <a:off x="592" y="-24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  <p:grpSp>
                <p:nvGrpSpPr>
                  <p:cNvPr id="85111" name="Group 150"/>
                  <p:cNvGrpSpPr/>
                  <p:nvPr/>
                </p:nvGrpSpPr>
                <p:grpSpPr>
                  <a:xfrm rot="1353540">
                    <a:off x="150" y="60"/>
                    <a:ext cx="743" cy="186"/>
                    <a:chOff x="0" y="0"/>
                    <a:chExt cx="1118" cy="279"/>
                  </a:xfrm>
                </p:grpSpPr>
                <p:sp>
                  <p:nvSpPr>
                    <p:cNvPr id="85112" name="AutoShape 151"/>
                    <p:cNvSpPr/>
                    <p:nvPr/>
                  </p:nvSpPr>
                  <p:spPr>
                    <a:xfrm rot="5263130">
                      <a:off x="290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113" name="AutoShape 152"/>
                    <p:cNvSpPr/>
                    <p:nvPr/>
                  </p:nvSpPr>
                  <p:spPr>
                    <a:xfrm rot="6078281">
                      <a:off x="426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114" name="AutoShape 153"/>
                    <p:cNvSpPr/>
                    <p:nvPr/>
                  </p:nvSpPr>
                  <p:spPr>
                    <a:xfrm rot="6373927">
                      <a:off x="502" y="-27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115" name="AutoShape 154"/>
                    <p:cNvSpPr/>
                    <p:nvPr/>
                  </p:nvSpPr>
                  <p:spPr>
                    <a:xfrm rot="6906312">
                      <a:off x="592" y="-24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</p:grpSp>
          </p:grpSp>
          <p:grpSp>
            <p:nvGrpSpPr>
              <p:cNvPr id="85116" name="Group 156"/>
              <p:cNvGrpSpPr/>
              <p:nvPr/>
            </p:nvGrpSpPr>
            <p:grpSpPr>
              <a:xfrm rot="4976862" flipH="true">
                <a:off x="2300268" y="1793875"/>
                <a:ext cx="673100" cy="647700"/>
                <a:chOff x="0" y="0"/>
                <a:chExt cx="204" cy="196"/>
              </a:xfrm>
            </p:grpSpPr>
            <p:pic>
              <p:nvPicPr>
                <p:cNvPr id="85117" name="Picture 157" descr="circuler_1"/>
                <p:cNvPicPr>
                  <a:picLocks noChangeAspect="true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flipH="true">
                  <a:off x="17" y="13"/>
                  <a:ext cx="174" cy="17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grpSp>
              <p:nvGrpSpPr>
                <p:cNvPr id="85118" name="Oval 158"/>
                <p:cNvGrpSpPr/>
                <p:nvPr/>
              </p:nvGrpSpPr>
              <p:grpSpPr>
                <a:xfrm rot="4976862" flipH="true">
                  <a:off x="19" y="12"/>
                  <a:ext cx="172" cy="174"/>
                  <a:chOff x="0" y="0"/>
                  <a:chExt cx="640080" cy="573024"/>
                </a:xfrm>
              </p:grpSpPr>
              <p:pic>
                <p:nvPicPr>
                  <p:cNvPr id="85119" name="Oval 158"/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0" y="0"/>
                    <a:ext cx="640080" cy="573024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</p:pic>
              <p:sp>
                <p:nvSpPr>
                  <p:cNvPr id="85120" name="Text Box 129"/>
                  <p:cNvSpPr txBox="true"/>
                  <p:nvPr/>
                </p:nvSpPr>
                <p:spPr>
                  <a:xfrm rot="4976862">
                    <a:off x="119312" y="62337"/>
                    <a:ext cx="401964" cy="451557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buClrTx/>
                      <a:buFont typeface="Arial" panose="020B0604020202020204" pitchFamily="34" charset="0"/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grpSp>
              <p:nvGrpSpPr>
                <p:cNvPr id="85121" name="Group 159"/>
                <p:cNvGrpSpPr/>
                <p:nvPr/>
              </p:nvGrpSpPr>
              <p:grpSpPr>
                <a:xfrm rot="1297425" flipV="true">
                  <a:off x="27" y="147"/>
                  <a:ext cx="151" cy="37"/>
                  <a:chOff x="0" y="0"/>
                  <a:chExt cx="893" cy="246"/>
                </a:xfrm>
              </p:grpSpPr>
              <p:grpSp>
                <p:nvGrpSpPr>
                  <p:cNvPr id="85122" name="Group 160"/>
                  <p:cNvGrpSpPr/>
                  <p:nvPr/>
                </p:nvGrpSpPr>
                <p:grpSpPr>
                  <a:xfrm>
                    <a:off x="0" y="0"/>
                    <a:ext cx="743" cy="185"/>
                    <a:chOff x="0" y="0"/>
                    <a:chExt cx="1118" cy="279"/>
                  </a:xfrm>
                </p:grpSpPr>
                <p:sp>
                  <p:nvSpPr>
                    <p:cNvPr id="85123" name="AutoShape 161"/>
                    <p:cNvSpPr/>
                    <p:nvPr/>
                  </p:nvSpPr>
                  <p:spPr>
                    <a:xfrm rot="5263130">
                      <a:off x="290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124" name="AutoShape 162"/>
                    <p:cNvSpPr/>
                    <p:nvPr/>
                  </p:nvSpPr>
                  <p:spPr>
                    <a:xfrm rot="6078281">
                      <a:off x="426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125" name="AutoShape 163"/>
                    <p:cNvSpPr/>
                    <p:nvPr/>
                  </p:nvSpPr>
                  <p:spPr>
                    <a:xfrm rot="6373927">
                      <a:off x="502" y="-27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126" name="AutoShape 164"/>
                    <p:cNvSpPr/>
                    <p:nvPr/>
                  </p:nvSpPr>
                  <p:spPr>
                    <a:xfrm rot="6906312">
                      <a:off x="592" y="-24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  <p:grpSp>
                <p:nvGrpSpPr>
                  <p:cNvPr id="85127" name="Group 165"/>
                  <p:cNvGrpSpPr/>
                  <p:nvPr/>
                </p:nvGrpSpPr>
                <p:grpSpPr>
                  <a:xfrm rot="1353540">
                    <a:off x="150" y="60"/>
                    <a:ext cx="743" cy="186"/>
                    <a:chOff x="0" y="0"/>
                    <a:chExt cx="1118" cy="279"/>
                  </a:xfrm>
                </p:grpSpPr>
                <p:sp>
                  <p:nvSpPr>
                    <p:cNvPr id="85128" name="AutoShape 166"/>
                    <p:cNvSpPr/>
                    <p:nvPr/>
                  </p:nvSpPr>
                  <p:spPr>
                    <a:xfrm rot="5263130">
                      <a:off x="290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129" name="AutoShape 167"/>
                    <p:cNvSpPr/>
                    <p:nvPr/>
                  </p:nvSpPr>
                  <p:spPr>
                    <a:xfrm rot="6078281">
                      <a:off x="426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130" name="AutoShape 168"/>
                    <p:cNvSpPr/>
                    <p:nvPr/>
                  </p:nvSpPr>
                  <p:spPr>
                    <a:xfrm rot="6373927">
                      <a:off x="502" y="-27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131" name="AutoShape 169"/>
                    <p:cNvSpPr/>
                    <p:nvPr/>
                  </p:nvSpPr>
                  <p:spPr>
                    <a:xfrm rot="6906312">
                      <a:off x="592" y="-24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</p:grpSp>
            <p:sp>
              <p:nvSpPr>
                <p:cNvPr id="85132" name="Arc 170"/>
                <p:cNvSpPr/>
                <p:nvPr/>
              </p:nvSpPr>
              <p:spPr>
                <a:xfrm rot="3847716">
                  <a:off x="4" y="-4"/>
                  <a:ext cx="196" cy="20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43200" h="43155" fill="none">
                      <a:moveTo>
                        <a:pt x="3603" y="33544"/>
                      </a:moveTo>
                      <a:cubicBezTo>
                        <a:pt x="1253" y="30004"/>
                        <a:pt x="0" y="25849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32987"/>
                        <a:pt x="34359" y="42418"/>
                        <a:pt x="22995" y="43154"/>
                      </a:cubicBezTo>
                    </a:path>
                    <a:path w="43200" h="43155" stroke="false">
                      <a:moveTo>
                        <a:pt x="3603" y="33544"/>
                      </a:moveTo>
                      <a:cubicBezTo>
                        <a:pt x="1253" y="30004"/>
                        <a:pt x="0" y="25849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32987"/>
                        <a:pt x="34359" y="42418"/>
                        <a:pt x="22995" y="43154"/>
                      </a:cubicBezTo>
                      <a:lnTo>
                        <a:pt x="21600" y="21600"/>
                      </a:lnTo>
                      <a:lnTo>
                        <a:pt x="3603" y="33544"/>
                      </a:lnTo>
                      <a:close/>
                    </a:path>
                  </a:pathLst>
                </a:custGeom>
                <a:noFill/>
                <a:ln w="12700" cap="flat" cmpd="sng">
                  <a:solidFill>
                    <a:srgbClr val="000000"/>
                  </a:solidFill>
                  <a:prstDash val="sysDot"/>
                  <a:round/>
                  <a:headEnd type="none" w="med" len="med"/>
                  <a:tailEnd type="triangle" w="sm" len="sm"/>
                </a:ln>
              </p:spPr>
              <p:txBody>
                <a:bodyPr/>
                <a:p>
                  <a:endParaRPr lang="zh-CN" altLang="en-US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pic>
              <p:nvPicPr>
                <p:cNvPr id="85133" name="Picture 171" descr="light_shadow1"/>
                <p:cNvPicPr>
                  <a:picLocks noChangeAspect="true"/>
                </p:cNvPicPr>
                <p:nvPr/>
              </p:nvPicPr>
              <p:blipFill>
                <a:blip r:embed="rId8"/>
                <a:srcRect t="23740"/>
                <a:stretch>
                  <a:fillRect/>
                </a:stretch>
              </p:blipFill>
              <p:spPr>
                <a:xfrm rot="2569845" flipH="true">
                  <a:off x="71" y="28"/>
                  <a:ext cx="129" cy="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</p:grpSp>
        </p:grpSp>
        <p:sp>
          <p:nvSpPr>
            <p:cNvPr id="85134" name="矩形 146"/>
            <p:cNvSpPr/>
            <p:nvPr/>
          </p:nvSpPr>
          <p:spPr>
            <a:xfrm>
              <a:off x="5810" y="5295"/>
              <a:ext cx="2563" cy="100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false">
              <a:spAutoFit/>
            </a:bodyPr>
            <a:p>
              <a:pPr>
                <a:lnSpc>
                  <a:spcPct val="150000"/>
                </a:lnSpc>
                <a:buClrTx/>
                <a:buFont typeface="Arial" panose="020B0604020202020204" pitchFamily="34" charset="0"/>
              </a:pPr>
              <a:r>
                <a:rPr lang="zh-CN" altLang="en-US" sz="28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应用领域</a:t>
              </a:r>
              <a:endParaRPr lang="zh-CN" altLang="en-US" sz="28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5135" name="矩形 147"/>
            <p:cNvSpPr/>
            <p:nvPr/>
          </p:nvSpPr>
          <p:spPr>
            <a:xfrm>
              <a:off x="2378" y="4005"/>
              <a:ext cx="2815" cy="10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false">
              <a:spAutoFit/>
            </a:bodyPr>
            <a:p>
              <a:pPr marL="361950" indent="0">
                <a:lnSpc>
                  <a:spcPct val="150000"/>
                </a:lnSpc>
                <a:buClr>
                  <a:schemeClr val="tx1"/>
                </a:buClr>
                <a:buFont typeface="Arial" panose="020B0604020202020204" pitchFamily="34" charset="0"/>
              </a:pP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信用政策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5136" name="矩形 148"/>
            <p:cNvSpPr/>
            <p:nvPr/>
          </p:nvSpPr>
          <p:spPr>
            <a:xfrm>
              <a:off x="7695" y="3115"/>
              <a:ext cx="2815" cy="10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false">
              <a:spAutoFit/>
            </a:bodyPr>
            <a:p>
              <a:pPr marL="361950" indent="0">
                <a:lnSpc>
                  <a:spcPct val="150000"/>
                </a:lnSpc>
                <a:buClr>
                  <a:schemeClr val="tx1"/>
                </a:buClr>
                <a:buFont typeface="Arial" panose="020B0604020202020204" pitchFamily="34" charset="0"/>
              </a:pP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信用评审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5137" name="矩形 149"/>
            <p:cNvSpPr/>
            <p:nvPr/>
          </p:nvSpPr>
          <p:spPr>
            <a:xfrm>
              <a:off x="4188" y="8825"/>
              <a:ext cx="184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false">
              <a:spAutoFit/>
            </a:bodyPr>
            <a:p>
              <a:pPr marL="361950" indent="0">
                <a:lnSpc>
                  <a:spcPct val="150000"/>
                </a:lnSpc>
                <a:buClr>
                  <a:schemeClr val="tx1"/>
                </a:buClr>
                <a:buFont typeface="Arial" panose="020B0604020202020204" pitchFamily="34" charset="0"/>
              </a:pP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放贷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5138" name="矩形 150"/>
            <p:cNvSpPr/>
            <p:nvPr/>
          </p:nvSpPr>
          <p:spPr>
            <a:xfrm>
              <a:off x="7853" y="6500"/>
              <a:ext cx="2327" cy="10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false">
              <a:spAutoFit/>
            </a:bodyPr>
            <a:p>
              <a:pPr marL="361950" indent="0">
                <a:lnSpc>
                  <a:spcPct val="150000"/>
                </a:lnSpc>
                <a:buClr>
                  <a:schemeClr val="tx1"/>
                </a:buClr>
                <a:buFont typeface="Arial" panose="020B0604020202020204" pitchFamily="34" charset="0"/>
              </a:pP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证券化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691" name="AutoShape 175"/>
            <p:cNvSpPr/>
            <p:nvPr/>
          </p:nvSpPr>
          <p:spPr>
            <a:xfrm>
              <a:off x="-40" y="2981"/>
              <a:ext cx="2915" cy="3529"/>
            </a:xfrm>
            <a:prstGeom prst="accentCallout2">
              <a:avLst>
                <a:gd name="adj1" fmla="val 26278"/>
                <a:gd name="adj2" fmla="val 104782"/>
                <a:gd name="adj3" fmla="val 21898"/>
                <a:gd name="adj4" fmla="val 158060"/>
                <a:gd name="adj5" fmla="val 25984"/>
                <a:gd name="adj6" fmla="val 105934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diamond" w="med" len="med"/>
            </a:ln>
          </p:spPr>
          <p:txBody>
            <a:bodyPr anchor="ctr" anchorCtr="false"/>
            <a:p>
              <a:pPr algn="just">
                <a:buClrTx/>
                <a:buFont typeface="Arial" panose="020B0604020202020204" pitchFamily="34" charset="0"/>
              </a:pPr>
              <a:r>
                <a:rPr lang="en-US" altLang="zh-CN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ZETA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等价评级提供了处理不同区域、规模、所有权的</a:t>
              </a:r>
              <a:r>
                <a:rPr lang="zh-CN" altLang="en-US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客观且一致的方法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，可分析异常现象以验证已给定的等级是否合适。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1692" name="AutoShape 176"/>
            <p:cNvSpPr/>
            <p:nvPr/>
          </p:nvSpPr>
          <p:spPr>
            <a:xfrm>
              <a:off x="-40" y="7520"/>
              <a:ext cx="3710" cy="2405"/>
            </a:xfrm>
            <a:prstGeom prst="accentCallout2">
              <a:avLst>
                <a:gd name="adj1" fmla="val 29148"/>
                <a:gd name="adj2" fmla="val 105046"/>
                <a:gd name="adj3" fmla="val 145745"/>
                <a:gd name="adj4" fmla="val 150329"/>
                <a:gd name="adj5" fmla="val 151009"/>
                <a:gd name="adj6" fmla="val 148412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diamond" w="med" len="med"/>
            </a:ln>
          </p:spPr>
          <p:txBody>
            <a:bodyPr anchor="ctr" anchorCtr="false"/>
            <a:p>
              <a:pPr eaLnBrk="0" hangingPunct="0">
                <a:buClrTx/>
                <a:buFont typeface="Arial" panose="020B0604020202020204" pitchFamily="34" charset="0"/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通过利用</a:t>
              </a:r>
              <a:r>
                <a:rPr lang="zh-CN" altLang="en-US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分值与违约率之间的一致关系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，可以在定价模型中考虑目标信用利差和意外损失。</a:t>
              </a:r>
              <a:endPara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693" name="AutoShape 173"/>
            <p:cNvSpPr/>
            <p:nvPr/>
          </p:nvSpPr>
          <p:spPr>
            <a:xfrm>
              <a:off x="11005" y="6510"/>
              <a:ext cx="3758" cy="1657"/>
            </a:xfrm>
            <a:prstGeom prst="accentCallout2">
              <a:avLst>
                <a:gd name="adj1" fmla="val 29148"/>
                <a:gd name="adj2" fmla="val -5046"/>
                <a:gd name="adj3" fmla="val 29148"/>
                <a:gd name="adj4" fmla="val -5046"/>
                <a:gd name="adj5" fmla="val 39208"/>
                <a:gd name="adj6" fmla="val -30699"/>
              </a:avLst>
            </a:prstGeom>
            <a:noFill/>
            <a:ln w="9525" cap="flat" cmpd="sng">
              <a:solidFill>
                <a:schemeClr val="bg2"/>
              </a:solidFill>
              <a:prstDash val="solid"/>
              <a:miter/>
              <a:headEnd type="none" w="med" len="med"/>
              <a:tailEnd type="diamond" w="med" len="med"/>
            </a:ln>
          </p:spPr>
          <p:txBody>
            <a:bodyPr anchor="ctr" anchorCtr="false"/>
            <a:p>
              <a:pPr algn="just" eaLnBrk="0" hangingPunct="0">
                <a:buClrTx/>
                <a:buFont typeface="Arial" panose="020B0604020202020204" pitchFamily="34" charset="0"/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能够促进商业信贷的</a:t>
              </a:r>
              <a:r>
                <a:rPr lang="zh-CN" altLang="en-US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分层和结构化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以实现证券化。</a:t>
              </a:r>
              <a:endPara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 eaLnBrk="0" hangingPunct="0">
                <a:buClrTx/>
                <a:buFont typeface="Arial" panose="020B0604020202020204" pitchFamily="34" charset="0"/>
              </a:pPr>
              <a:endPara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694" name="AutoShape 172"/>
            <p:cNvSpPr/>
            <p:nvPr/>
          </p:nvSpPr>
          <p:spPr>
            <a:xfrm>
              <a:off x="11053" y="3143"/>
              <a:ext cx="3177" cy="1552"/>
            </a:xfrm>
            <a:prstGeom prst="accentCallout2">
              <a:avLst>
                <a:gd name="adj1" fmla="val 31167"/>
                <a:gd name="adj2" fmla="val -5046"/>
                <a:gd name="adj3" fmla="val 31167"/>
                <a:gd name="adj4" fmla="val -38907"/>
                <a:gd name="adj5" fmla="val 35833"/>
                <a:gd name="adj6" fmla="val -38259"/>
              </a:avLst>
            </a:prstGeom>
            <a:noFill/>
            <a:ln w="952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diamond" w="med" len="med"/>
            </a:ln>
          </p:spPr>
          <p:txBody>
            <a:bodyPr anchor="ctr" anchorCtr="false"/>
            <a:p>
              <a:pPr>
                <a:buClrTx/>
                <a:buFont typeface="Arial" panose="020B0604020202020204" pitchFamily="34" charset="0"/>
              </a:pP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</a:rPr>
                <a:t>能够为金融机构提供关于借款者信用质量的</a:t>
              </a:r>
              <a:r>
                <a:rPr lang="zh-CN" altLang="en-US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预先警告</a:t>
              </a:r>
              <a:endPara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82945" name="标题 1"/>
          <p:cNvSpPr>
            <a:spLocks noGrp="true"/>
          </p:cNvSpPr>
          <p:nvPr/>
        </p:nvSpPr>
        <p:spPr>
          <a:xfrm>
            <a:off x="2228215" y="791210"/>
            <a:ext cx="3595370" cy="56324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false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ZETA评分模型</a:t>
            </a:r>
            <a:r>
              <a:rPr 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应用领域</a:t>
            </a:r>
            <a:endParaRPr 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 ZETA评分模型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703705" y="1571625"/>
            <a:ext cx="8784590" cy="4860290"/>
            <a:chOff x="283" y="2553"/>
            <a:chExt cx="13834" cy="7654"/>
          </a:xfrm>
        </p:grpSpPr>
        <p:sp>
          <p:nvSpPr>
            <p:cNvPr id="2" name="AutoShape 4"/>
            <p:cNvSpPr>
              <a:spLocks noChangeArrowheads="true"/>
            </p:cNvSpPr>
            <p:nvPr/>
          </p:nvSpPr>
          <p:spPr bwMode="auto">
            <a:xfrm>
              <a:off x="575" y="2555"/>
              <a:ext cx="13045" cy="7375"/>
            </a:xfrm>
            <a:prstGeom prst="roundRect">
              <a:avLst>
                <a:gd name="adj" fmla="val 50000"/>
              </a:avLst>
            </a:prstGeom>
            <a:gradFill rotWithShape="false">
              <a:gsLst>
                <a:gs pos="0">
                  <a:srgbClr val="37556B"/>
                </a:gs>
                <a:gs pos="50000">
                  <a:schemeClr val="accent1"/>
                </a:gs>
                <a:gs pos="100000">
                  <a:srgbClr val="37556B"/>
                </a:gs>
              </a:gsLst>
              <a:lin ang="5400000" scaled="true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" name="AutoShape 6"/>
            <p:cNvSpPr/>
            <p:nvPr/>
          </p:nvSpPr>
          <p:spPr>
            <a:xfrm>
              <a:off x="933" y="2553"/>
              <a:ext cx="12165" cy="7382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 anchorCtr="false"/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4" name="Group 27"/>
            <p:cNvGrpSpPr/>
            <p:nvPr/>
          </p:nvGrpSpPr>
          <p:grpSpPr>
            <a:xfrm>
              <a:off x="283" y="2955"/>
              <a:ext cx="13835" cy="6225"/>
              <a:chOff x="0" y="0"/>
              <a:chExt cx="3436" cy="918"/>
            </a:xfrm>
          </p:grpSpPr>
          <p:sp>
            <p:nvSpPr>
              <p:cNvPr id="5" name="Line 28"/>
              <p:cNvSpPr/>
              <p:nvPr/>
            </p:nvSpPr>
            <p:spPr>
              <a:xfrm>
                <a:off x="255" y="0"/>
                <a:ext cx="2926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" name="Line 29"/>
              <p:cNvSpPr/>
              <p:nvPr/>
            </p:nvSpPr>
            <p:spPr>
              <a:xfrm>
                <a:off x="198" y="48"/>
                <a:ext cx="3055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" name="Line 30"/>
              <p:cNvSpPr/>
              <p:nvPr/>
            </p:nvSpPr>
            <p:spPr>
              <a:xfrm>
                <a:off x="150" y="96"/>
                <a:ext cx="3148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" name="Line 31"/>
              <p:cNvSpPr/>
              <p:nvPr/>
            </p:nvSpPr>
            <p:spPr>
              <a:xfrm>
                <a:off x="108" y="144"/>
                <a:ext cx="3226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" name="Line 32"/>
              <p:cNvSpPr/>
              <p:nvPr/>
            </p:nvSpPr>
            <p:spPr>
              <a:xfrm>
                <a:off x="78" y="192"/>
                <a:ext cx="3280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" name="Line 33"/>
              <p:cNvSpPr/>
              <p:nvPr/>
            </p:nvSpPr>
            <p:spPr>
              <a:xfrm>
                <a:off x="48" y="240"/>
                <a:ext cx="3337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" name="Line 34"/>
              <p:cNvSpPr/>
              <p:nvPr/>
            </p:nvSpPr>
            <p:spPr>
              <a:xfrm>
                <a:off x="30" y="288"/>
                <a:ext cx="3373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" name="Line 35"/>
              <p:cNvSpPr/>
              <p:nvPr/>
            </p:nvSpPr>
            <p:spPr>
              <a:xfrm>
                <a:off x="18" y="336"/>
                <a:ext cx="3403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5" name="Line 36"/>
              <p:cNvSpPr/>
              <p:nvPr/>
            </p:nvSpPr>
            <p:spPr>
              <a:xfrm>
                <a:off x="12" y="384"/>
                <a:ext cx="3418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6" name="Line 37"/>
              <p:cNvSpPr/>
              <p:nvPr/>
            </p:nvSpPr>
            <p:spPr>
              <a:xfrm>
                <a:off x="0" y="432"/>
                <a:ext cx="3436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7" name="Line 38"/>
              <p:cNvSpPr/>
              <p:nvPr/>
            </p:nvSpPr>
            <p:spPr>
              <a:xfrm>
                <a:off x="3" y="480"/>
                <a:ext cx="3433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3" name="Line 39"/>
              <p:cNvSpPr/>
              <p:nvPr/>
            </p:nvSpPr>
            <p:spPr>
              <a:xfrm>
                <a:off x="9" y="528"/>
                <a:ext cx="3418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" name="Line 40"/>
              <p:cNvSpPr/>
              <p:nvPr/>
            </p:nvSpPr>
            <p:spPr>
              <a:xfrm>
                <a:off x="18" y="576"/>
                <a:ext cx="3406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6" name="Line 41"/>
              <p:cNvSpPr/>
              <p:nvPr/>
            </p:nvSpPr>
            <p:spPr>
              <a:xfrm>
                <a:off x="30" y="630"/>
                <a:ext cx="3373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7" name="Line 42"/>
              <p:cNvSpPr/>
              <p:nvPr/>
            </p:nvSpPr>
            <p:spPr>
              <a:xfrm>
                <a:off x="51" y="678"/>
                <a:ext cx="3343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8" name="Line 43"/>
              <p:cNvSpPr/>
              <p:nvPr/>
            </p:nvSpPr>
            <p:spPr>
              <a:xfrm>
                <a:off x="72" y="726"/>
                <a:ext cx="3295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" name="Line 44"/>
              <p:cNvSpPr/>
              <p:nvPr/>
            </p:nvSpPr>
            <p:spPr>
              <a:xfrm>
                <a:off x="102" y="774"/>
                <a:ext cx="3235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0" name="Line 45"/>
              <p:cNvSpPr/>
              <p:nvPr/>
            </p:nvSpPr>
            <p:spPr>
              <a:xfrm>
                <a:off x="141" y="822"/>
                <a:ext cx="3154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1" name="Line 46"/>
              <p:cNvSpPr/>
              <p:nvPr/>
            </p:nvSpPr>
            <p:spPr>
              <a:xfrm>
                <a:off x="189" y="870"/>
                <a:ext cx="3061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2" name="Line 47"/>
              <p:cNvSpPr/>
              <p:nvPr/>
            </p:nvSpPr>
            <p:spPr>
              <a:xfrm>
                <a:off x="246" y="918"/>
                <a:ext cx="2950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33" name="AutoShape 48"/>
            <p:cNvSpPr/>
            <p:nvPr/>
          </p:nvSpPr>
          <p:spPr>
            <a:xfrm>
              <a:off x="913" y="2700"/>
              <a:ext cx="11905" cy="700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 anchorCtr="false"/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7050" name="Rectangle 51"/>
            <p:cNvSpPr/>
            <p:nvPr/>
          </p:nvSpPr>
          <p:spPr>
            <a:xfrm>
              <a:off x="1388" y="3495"/>
              <a:ext cx="11417" cy="671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00" tIns="10800" rIns="18000" bIns="10800" anchor="t" anchorCtr="false"/>
            <a:p>
              <a:pPr algn="ctr">
                <a:lnSpc>
                  <a:spcPct val="150000"/>
                </a:lnSpc>
                <a:buClrTx/>
                <a:buFont typeface="Arial" panose="020B0604020202020204" pitchFamily="34" charset="0"/>
              </a:pPr>
              <a:r>
                <a:rPr lang="zh-CN" altLang="en-US" sz="28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缺  陷</a:t>
              </a:r>
              <a:endPara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50000"/>
                </a:lnSpc>
                <a:buClr>
                  <a:schemeClr val="tx1"/>
                </a:buClr>
                <a:buFont typeface="Wingdings" panose="05000000000000000000" pitchFamily="2" charset="2"/>
                <a:buChar char="Ø"/>
              </a:pP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依赖于财务报表的帐面数据，削弱可靠性和及时性；</a:t>
              </a:r>
              <a:endPara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50000"/>
                </a:lnSpc>
                <a:buClr>
                  <a:schemeClr val="tx1"/>
                </a:buClr>
                <a:buFont typeface="Wingdings" panose="05000000000000000000" pitchFamily="2" charset="2"/>
                <a:buChar char="Ø"/>
              </a:pP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缺乏对违约和违约风险的系统认识，理论基础比较薄弱；</a:t>
              </a:r>
              <a:endPara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50000"/>
                </a:lnSpc>
                <a:buClr>
                  <a:schemeClr val="tx1"/>
                </a:buClr>
                <a:buFont typeface="Wingdings" panose="05000000000000000000" pitchFamily="2" charset="2"/>
                <a:buChar char="Ø"/>
              </a:pP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都假设解释变量存在着线性关系，有悖于现实经济现象；</a:t>
              </a:r>
              <a:endPara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50000"/>
                </a:lnSpc>
                <a:buClr>
                  <a:schemeClr val="tx1"/>
                </a:buClr>
                <a:buFont typeface="Wingdings" panose="05000000000000000000" pitchFamily="2" charset="2"/>
                <a:buChar char="Ø"/>
              </a:pP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都无法计量企业的表外信用风险（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不在资产负债表内反映的或有负债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）；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50000"/>
                </a:lnSpc>
                <a:buClr>
                  <a:schemeClr val="tx1"/>
                </a:buClr>
                <a:buFont typeface="Wingdings" panose="05000000000000000000" pitchFamily="2" charset="2"/>
                <a:buChar char="Ø"/>
              </a:pP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对某些特定行业的企业如公用企业、财务公司、新公司以及资源企业也不适用，因而它们的使用范围受到较大限制。</a:t>
              </a:r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endParaRPr lang="zh-CN" altLang="en-US" sz="2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82945" name="标题 1"/>
          <p:cNvSpPr>
            <a:spLocks noGrp="true"/>
          </p:cNvSpPr>
          <p:nvPr/>
        </p:nvSpPr>
        <p:spPr>
          <a:xfrm>
            <a:off x="2209800" y="864235"/>
            <a:ext cx="4577715" cy="56324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false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Z评分模型和ZETA评分模型评价</a:t>
            </a:r>
            <a:endParaRPr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3. 巴萨利模型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1586230" y="1008380"/>
            <a:ext cx="9277350" cy="5328920"/>
            <a:chOff x="143" y="1815"/>
            <a:chExt cx="14610" cy="8392"/>
          </a:xfrm>
        </p:grpSpPr>
        <p:grpSp>
          <p:nvGrpSpPr>
            <p:cNvPr id="33" name="组合 6"/>
            <p:cNvGrpSpPr/>
            <p:nvPr/>
          </p:nvGrpSpPr>
          <p:grpSpPr>
            <a:xfrm>
              <a:off x="250" y="1815"/>
              <a:ext cx="14093" cy="8392"/>
              <a:chOff x="0" y="0"/>
              <a:chExt cx="6588107" cy="4912009"/>
            </a:xfrm>
          </p:grpSpPr>
          <p:grpSp>
            <p:nvGrpSpPr>
              <p:cNvPr id="34" name="Group 4605"/>
              <p:cNvGrpSpPr/>
              <p:nvPr/>
            </p:nvGrpSpPr>
            <p:grpSpPr>
              <a:xfrm>
                <a:off x="1944670" y="954088"/>
                <a:ext cx="2732087" cy="1200150"/>
                <a:chOff x="0" y="0"/>
                <a:chExt cx="2170" cy="952"/>
              </a:xfrm>
            </p:grpSpPr>
            <p:sp>
              <p:nvSpPr>
                <p:cNvPr id="35" name="Line 33"/>
                <p:cNvSpPr/>
                <p:nvPr/>
              </p:nvSpPr>
              <p:spPr>
                <a:xfrm flipH="true">
                  <a:off x="0" y="213"/>
                  <a:ext cx="311" cy="0"/>
                </a:xfrm>
                <a:prstGeom prst="line">
                  <a:avLst/>
                </a:prstGeom>
                <a:ln w="50800" cap="flat" cmpd="sng">
                  <a:solidFill>
                    <a:schemeClr val="bg2">
                      <a:alpha val="78822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6" name="Arc 32"/>
                <p:cNvSpPr/>
                <p:nvPr/>
              </p:nvSpPr>
              <p:spPr>
                <a:xfrm rot="5400000">
                  <a:off x="677" y="-382"/>
                  <a:ext cx="818" cy="158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1600" h="41807" fill="none">
                      <a:moveTo>
                        <a:pt x="5419" y="-1"/>
                      </a:moveTo>
                      <a:cubicBezTo>
                        <a:pt x="14946" y="2469"/>
                        <a:pt x="21600" y="11066"/>
                        <a:pt x="21600" y="20909"/>
                      </a:cubicBezTo>
                      <a:cubicBezTo>
                        <a:pt x="21600" y="30734"/>
                        <a:pt x="14968" y="39322"/>
                        <a:pt x="5462" y="41807"/>
                      </a:cubicBezTo>
                    </a:path>
                    <a:path w="21600" h="41807" stroke="false">
                      <a:moveTo>
                        <a:pt x="5419" y="-1"/>
                      </a:moveTo>
                      <a:cubicBezTo>
                        <a:pt x="14946" y="2469"/>
                        <a:pt x="21600" y="11066"/>
                        <a:pt x="21600" y="20909"/>
                      </a:cubicBezTo>
                      <a:cubicBezTo>
                        <a:pt x="21600" y="30734"/>
                        <a:pt x="14968" y="39322"/>
                        <a:pt x="5462" y="41807"/>
                      </a:cubicBezTo>
                      <a:lnTo>
                        <a:pt x="0" y="20909"/>
                      </a:lnTo>
                      <a:lnTo>
                        <a:pt x="5419" y="-1"/>
                      </a:lnTo>
                      <a:close/>
                    </a:path>
                  </a:pathLst>
                </a:custGeom>
                <a:noFill/>
                <a:ln w="50800" cap="flat" cmpd="sng">
                  <a:solidFill>
                    <a:schemeClr val="bg2">
                      <a:alpha val="78822"/>
                    </a:schemeClr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7" name="Line 33"/>
                <p:cNvSpPr/>
                <p:nvPr/>
              </p:nvSpPr>
              <p:spPr>
                <a:xfrm>
                  <a:off x="1106" y="823"/>
                  <a:ext cx="0" cy="129"/>
                </a:xfrm>
                <a:prstGeom prst="line">
                  <a:avLst/>
                </a:prstGeom>
                <a:ln w="50800" cap="flat" cmpd="sng">
                  <a:solidFill>
                    <a:schemeClr val="bg2">
                      <a:alpha val="78822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" name="Line 33"/>
                <p:cNvSpPr/>
                <p:nvPr/>
              </p:nvSpPr>
              <p:spPr>
                <a:xfrm flipH="true">
                  <a:off x="1859" y="213"/>
                  <a:ext cx="311" cy="0"/>
                </a:xfrm>
                <a:prstGeom prst="line">
                  <a:avLst/>
                </a:prstGeom>
                <a:ln w="50800" cap="flat" cmpd="sng">
                  <a:solidFill>
                    <a:schemeClr val="bg2">
                      <a:alpha val="78822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39" name="AutoShape 17"/>
              <p:cNvSpPr>
                <a:spLocks noChangeAspect="true"/>
              </p:cNvSpPr>
              <p:nvPr/>
            </p:nvSpPr>
            <p:spPr>
              <a:xfrm>
                <a:off x="8536" y="1190625"/>
                <a:ext cx="1998662" cy="2760663"/>
              </a:xfrm>
              <a:prstGeom prst="roundRect">
                <a:avLst>
                  <a:gd name="adj" fmla="val 3843"/>
                </a:avLst>
              </a:prstGeom>
              <a:gradFill rotWithShape="true">
                <a:gsLst>
                  <a:gs pos="0">
                    <a:srgbClr val="92D050"/>
                  </a:gs>
                  <a:gs pos="100000">
                    <a:srgbClr val="24370F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wrap="none" anchor="ctr" anchorCtr="false"/>
              <a:p>
                <a:pPr algn="ctr"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0" name="AutoShape 18"/>
              <p:cNvSpPr/>
              <p:nvPr/>
            </p:nvSpPr>
            <p:spPr>
              <a:xfrm>
                <a:off x="8536" y="1531937"/>
                <a:ext cx="1998662" cy="2349137"/>
              </a:xfrm>
              <a:prstGeom prst="roundRect">
                <a:avLst>
                  <a:gd name="adj" fmla="val 2074"/>
                </a:avLst>
              </a:prstGeom>
              <a:solidFill>
                <a:schemeClr val="bg1">
                  <a:alpha val="74901"/>
                </a:schemeClr>
              </a:solidFill>
              <a:ln w="9525">
                <a:noFill/>
              </a:ln>
            </p:spPr>
            <p:txBody>
              <a:bodyPr anchor="ctr" anchorCtr="false"/>
              <a:p>
                <a:pPr algn="ctr"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1" name="AutoShape 34"/>
              <p:cNvSpPr>
                <a:spLocks noChangeAspect="true"/>
              </p:cNvSpPr>
              <p:nvPr/>
            </p:nvSpPr>
            <p:spPr>
              <a:xfrm>
                <a:off x="4589445" y="1011238"/>
                <a:ext cx="1998662" cy="2413000"/>
              </a:xfrm>
              <a:prstGeom prst="roundRect">
                <a:avLst>
                  <a:gd name="adj" fmla="val 3843"/>
                </a:avLst>
              </a:prstGeom>
              <a:gradFill rotWithShape="true">
                <a:gsLst>
                  <a:gs pos="0">
                    <a:srgbClr val="00B0F0"/>
                  </a:gs>
                  <a:gs pos="100000">
                    <a:srgbClr val="002E3E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wrap="none" anchor="ctr" anchorCtr="false"/>
              <a:p>
                <a:pPr algn="ctr"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2" name="AutoShape 35"/>
              <p:cNvSpPr/>
              <p:nvPr/>
            </p:nvSpPr>
            <p:spPr>
              <a:xfrm>
                <a:off x="4605321" y="1364715"/>
                <a:ext cx="1955800" cy="1974592"/>
              </a:xfrm>
              <a:prstGeom prst="roundRect">
                <a:avLst>
                  <a:gd name="adj" fmla="val 2074"/>
                </a:avLst>
              </a:prstGeom>
              <a:solidFill>
                <a:schemeClr val="bg1">
                  <a:alpha val="74901"/>
                </a:schemeClr>
              </a:solidFill>
              <a:ln w="9525">
                <a:noFill/>
              </a:ln>
            </p:spPr>
            <p:txBody>
              <a:bodyPr anchor="ctr" anchorCtr="false"/>
              <a:p>
                <a:pPr algn="ctr"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3" name="AutoShape 48"/>
              <p:cNvSpPr/>
              <p:nvPr/>
            </p:nvSpPr>
            <p:spPr>
              <a:xfrm>
                <a:off x="2317735" y="2133493"/>
                <a:ext cx="1998450" cy="2778516"/>
              </a:xfrm>
              <a:prstGeom prst="roundRect">
                <a:avLst>
                  <a:gd name="adj" fmla="val 3843"/>
                </a:avLst>
              </a:prstGeom>
              <a:gradFill rotWithShape="true">
                <a:gsLst>
                  <a:gs pos="0">
                    <a:srgbClr val="FFC000"/>
                  </a:gs>
                  <a:gs pos="100000">
                    <a:srgbClr val="3629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wrap="none" anchor="ctr" anchorCtr="false"/>
              <a:p>
                <a:pPr algn="ctr"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4" name="AutoShape 49"/>
              <p:cNvSpPr/>
              <p:nvPr/>
            </p:nvSpPr>
            <p:spPr>
              <a:xfrm>
                <a:off x="2272857" y="2508098"/>
                <a:ext cx="2128875" cy="2403911"/>
              </a:xfrm>
              <a:prstGeom prst="roundRect">
                <a:avLst>
                  <a:gd name="adj" fmla="val 2074"/>
                </a:avLst>
              </a:prstGeom>
              <a:solidFill>
                <a:schemeClr val="bg1">
                  <a:alpha val="74901"/>
                </a:schemeClr>
              </a:solidFill>
              <a:ln w="9525">
                <a:noFill/>
              </a:ln>
            </p:spPr>
            <p:txBody>
              <a:bodyPr anchor="ctr" anchorCtr="false"/>
              <a:p>
                <a:pPr algn="ctr"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5" name="AutoShape 36"/>
              <p:cNvSpPr/>
              <p:nvPr/>
            </p:nvSpPr>
            <p:spPr>
              <a:xfrm>
                <a:off x="4616432" y="1023938"/>
                <a:ext cx="1944688" cy="496887"/>
              </a:xfrm>
              <a:prstGeom prst="roundRect">
                <a:avLst>
                  <a:gd name="adj" fmla="val 16667"/>
                </a:avLst>
              </a:prstGeom>
              <a:gradFill rotWithShape="true">
                <a:gsLst>
                  <a:gs pos="0">
                    <a:schemeClr val="bg1">
                      <a:alpha val="50000"/>
                    </a:scheme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anchor="ctr" anchorCtr="false"/>
              <a:p>
                <a:pPr algn="ctr"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6" name="Text Box 4642"/>
              <p:cNvSpPr txBox="true"/>
              <p:nvPr/>
            </p:nvSpPr>
            <p:spPr>
              <a:xfrm>
                <a:off x="0" y="1150155"/>
                <a:ext cx="1948266" cy="425821"/>
              </a:xfrm>
              <a:prstGeom prst="rect">
                <a:avLst/>
              </a:prstGeom>
              <a:noFill/>
              <a:ln w="9525">
                <a:noFill/>
              </a:ln>
              <a:effectLst>
                <a:prstShdw prst="shdw17" dist="17961" dir="13499999">
                  <a:srgbClr val="476E8B"/>
                </a:prstShdw>
              </a:effectLst>
            </p:spPr>
            <p:txBody>
              <a:bodyPr wrap="none" anchor="t" anchorCtr="false">
                <a:spAutoFit/>
              </a:bodyPr>
              <a:p>
                <a:pPr algn="ctr">
                  <a:buClrTx/>
                  <a:buFont typeface="Arial" panose="020B0604020202020204" pitchFamily="34" charset="0"/>
                </a:pP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历史、发展、应用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7" name="Text Box 4643"/>
              <p:cNvSpPr txBox="true"/>
              <p:nvPr/>
            </p:nvSpPr>
            <p:spPr>
              <a:xfrm>
                <a:off x="4615298" y="1006751"/>
                <a:ext cx="1948265" cy="425821"/>
              </a:xfrm>
              <a:prstGeom prst="rect">
                <a:avLst/>
              </a:prstGeom>
              <a:noFill/>
              <a:ln w="9525">
                <a:noFill/>
              </a:ln>
              <a:effectLst>
                <a:prstShdw prst="shdw17" dist="17961" dir="13499999">
                  <a:srgbClr val="476E8B"/>
                </a:prstShdw>
              </a:effectLst>
            </p:spPr>
            <p:txBody>
              <a:bodyPr wrap="none" anchor="t" anchorCtr="false">
                <a:spAutoFit/>
              </a:bodyPr>
              <a:p>
                <a:pPr algn="ctr">
                  <a:buClrTx/>
                  <a:buFont typeface="Arial" panose="020B0604020202020204" pitchFamily="34" charset="0"/>
                </a:pP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变量值度量的指标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8" name="AutoShape 36"/>
              <p:cNvSpPr/>
              <p:nvPr/>
            </p:nvSpPr>
            <p:spPr>
              <a:xfrm>
                <a:off x="2344848" y="2146370"/>
                <a:ext cx="2116253" cy="286807"/>
              </a:xfrm>
              <a:prstGeom prst="roundRect">
                <a:avLst>
                  <a:gd name="adj" fmla="val 16667"/>
                </a:avLst>
              </a:prstGeom>
              <a:gradFill rotWithShape="true">
                <a:gsLst>
                  <a:gs pos="0">
                    <a:schemeClr val="bg1">
                      <a:alpha val="50000"/>
                    </a:scheme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anchor="ctr" anchorCtr="false"/>
              <a:p>
                <a:pPr algn="ctr"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9" name="Text Box 4645"/>
              <p:cNvSpPr txBox="true"/>
              <p:nvPr/>
            </p:nvSpPr>
            <p:spPr>
              <a:xfrm>
                <a:off x="2796761" y="2107153"/>
                <a:ext cx="1042503" cy="425821"/>
              </a:xfrm>
              <a:prstGeom prst="rect">
                <a:avLst/>
              </a:prstGeom>
              <a:noFill/>
              <a:ln w="9525">
                <a:noFill/>
              </a:ln>
              <a:effectLst>
                <a:prstShdw prst="shdw17" dist="17961" dir="13499999">
                  <a:srgbClr val="476E8B"/>
                </a:prstShdw>
              </a:effectLst>
            </p:spPr>
            <p:txBody>
              <a:bodyPr wrap="none" anchor="t" anchorCtr="false">
                <a:spAutoFit/>
              </a:bodyPr>
              <a:p>
                <a:pPr algn="ctr">
                  <a:buClrTx/>
                  <a:buFont typeface="Arial" panose="020B0604020202020204" pitchFamily="34" charset="0"/>
                </a:pP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变量意义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0" name="Text Box 18"/>
              <p:cNvSpPr txBox="true"/>
              <p:nvPr/>
            </p:nvSpPr>
            <p:spPr>
              <a:xfrm>
                <a:off x="8536" y="1795463"/>
                <a:ext cx="1697038" cy="31215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false">
                <a:spAutoFit/>
              </a:bodyPr>
              <a:p>
                <a:pPr algn="ctr">
                  <a:spcBef>
                    <a:spcPct val="50000"/>
                  </a:spcBef>
                  <a:buClrTx/>
                  <a:buFont typeface="Arial" panose="020B0604020202020204" pitchFamily="34" charset="0"/>
                </a:pPr>
                <a:endParaRPr lang="zh-CN" altLang="en-US" sz="1600" dirty="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grpSp>
            <p:nvGrpSpPr>
              <p:cNvPr id="51" name="组合 87"/>
              <p:cNvGrpSpPr/>
              <p:nvPr/>
            </p:nvGrpSpPr>
            <p:grpSpPr>
              <a:xfrm>
                <a:off x="2570145" y="41275"/>
                <a:ext cx="1511300" cy="1490663"/>
                <a:chOff x="0" y="0"/>
                <a:chExt cx="1511300" cy="1490663"/>
              </a:xfrm>
            </p:grpSpPr>
            <p:sp>
              <p:nvSpPr>
                <p:cNvPr id="52" name="Oval 5"/>
                <p:cNvSpPr/>
                <p:nvPr/>
              </p:nvSpPr>
              <p:spPr>
                <a:xfrm>
                  <a:off x="41275" y="65088"/>
                  <a:ext cx="1439863" cy="1425575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FF0000"/>
                    </a:gs>
                    <a:gs pos="100000">
                      <a:srgbClr val="7A0000"/>
                    </a:gs>
                  </a:gsLst>
                  <a:lin ang="5400000" scaled="true"/>
                  <a:tileRect/>
                </a:gradFill>
                <a:ln w="38100" cap="flat" cmpd="sng">
                  <a:solidFill>
                    <a:srgbClr val="F8F8F8">
                      <a:alpha val="78822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false"/>
                <a:p>
                  <a:pPr algn="ctr">
                    <a:buClrTx/>
                    <a:buFont typeface="Arial" panose="020B0604020202020204" pitchFamily="34" charset="0"/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pic>
              <p:nvPicPr>
                <p:cNvPr id="53" name="Picture 6" descr="cir_lighteffect0"/>
                <p:cNvPicPr>
                  <a:picLocks noChangeAspect="true"/>
                </p:cNvPicPr>
                <p:nvPr/>
              </p:nvPicPr>
              <p:blipFill>
                <a:blip r:embed="rId4">
                  <a:lum bright="17999" contrast="-12000"/>
                </a:blip>
                <a:stretch>
                  <a:fillRect/>
                </a:stretch>
              </p:blipFill>
              <p:spPr>
                <a:xfrm>
                  <a:off x="0" y="0"/>
                  <a:ext cx="1511300" cy="129540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</p:grpSp>
          <p:sp>
            <p:nvSpPr>
              <p:cNvPr id="54" name="Text Box 4646"/>
              <p:cNvSpPr txBox="true"/>
              <p:nvPr/>
            </p:nvSpPr>
            <p:spPr>
              <a:xfrm>
                <a:off x="2617946" y="575078"/>
                <a:ext cx="1533368" cy="481426"/>
              </a:xfrm>
              <a:prstGeom prst="rect">
                <a:avLst/>
              </a:prstGeom>
              <a:noFill/>
              <a:ln w="9525">
                <a:noFill/>
              </a:ln>
              <a:effectLst>
                <a:prstShdw prst="shdw17" dist="17961" dir="13499999">
                  <a:srgbClr val="476E8B"/>
                </a:prstShdw>
              </a:effectLst>
            </p:spPr>
            <p:txBody>
              <a:bodyPr anchor="t" anchorCtr="false">
                <a:spAutoFit/>
              </a:bodyPr>
              <a:p>
                <a:pPr algn="ctr">
                  <a:buClrTx/>
                  <a:buFont typeface="Arial" panose="020B0604020202020204" pitchFamily="34" charset="0"/>
                </a:pPr>
                <a:r>
                  <a:rPr lang="zh-CN" altLang="en-US" sz="28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巴萨利模型</a:t>
                </a:r>
                <a:endParaRPr lang="zh-CN" altLang="en-US" sz="2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5" name="Oval 8"/>
              <p:cNvSpPr/>
              <p:nvPr/>
            </p:nvSpPr>
            <p:spPr>
              <a:xfrm>
                <a:off x="2501882" y="0"/>
                <a:ext cx="1649413" cy="1647825"/>
              </a:xfrm>
              <a:prstGeom prst="ellipse">
                <a:avLst/>
              </a:prstGeom>
              <a:noFill/>
              <a:ln w="127000" cap="flat" cmpd="sng">
                <a:solidFill>
                  <a:schemeClr val="bg2">
                    <a:alpha val="78822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 algn="ctr"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56" name="矩形 39"/>
            <p:cNvSpPr/>
            <p:nvPr/>
          </p:nvSpPr>
          <p:spPr>
            <a:xfrm>
              <a:off x="143" y="4433"/>
              <a:ext cx="4382" cy="363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>
                <a:buClrTx/>
                <a:buFont typeface="Arial" panose="020B0604020202020204" pitchFamily="34" charset="0"/>
              </a:pP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巴萨利模型是由亚历山大·巴萨利建立的，</a:t>
              </a:r>
              <a:r>
                <a:rPr lang="zh-CN" altLang="en-US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使用范围比较宽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</a:t>
              </a:r>
              <a:r>
                <a:rPr lang="zh-CN" altLang="en-US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被广泛应用于美国金融机构的客户分析中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endPara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buClrTx/>
                <a:buFont typeface="Arial" panose="020B0604020202020204" pitchFamily="34" charset="0"/>
              </a:pP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巴萨利模型：</a:t>
              </a:r>
              <a:endPara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buClrTx/>
                <a:buFont typeface="Arial" panose="020B0604020202020204" pitchFamily="34" charset="0"/>
              </a:pPr>
              <a:endPara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buClrTx/>
                <a:buFont typeface="Arial" panose="020B0604020202020204" pitchFamily="34" charset="0"/>
              </a:pPr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Z=X1+X2+X3+X4+X5</a:t>
              </a:r>
              <a:r>
                <a:rPr lang="en-US" altLang="zh-CN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endPara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7" name="矩形 40"/>
            <p:cNvSpPr/>
            <p:nvPr/>
          </p:nvSpPr>
          <p:spPr>
            <a:xfrm>
              <a:off x="5208" y="6100"/>
              <a:ext cx="4151" cy="37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false">
              <a:spAutoFit/>
            </a:bodyPr>
            <a:p>
              <a:pPr marL="0" lvl="1" indent="0" algn="l" rt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None/>
              </a:pP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1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lang="zh-CN" altLang="en-US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＝（利润总额 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+ </a:t>
              </a:r>
              <a:r>
                <a:rPr lang="zh-CN" altLang="en-US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折旧 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+ </a:t>
              </a:r>
              <a:r>
                <a:rPr lang="zh-CN" altLang="en-US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摊销 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+ </a:t>
              </a:r>
              <a:r>
                <a:rPr lang="zh-CN" altLang="en-US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利息支出） 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 </a:t>
              </a:r>
              <a:r>
                <a:rPr lang="zh-CN" altLang="en-US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流动负债；</a:t>
              </a:r>
              <a:endParaRPr lang="zh-CN" altLang="en-US" sz="15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lvl="1" indent="0" algn="l" rt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None/>
              </a:pP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X2 </a:t>
              </a:r>
              <a:r>
                <a:rPr lang="zh-CN" altLang="en-US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＝利润总额 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 </a:t>
              </a:r>
              <a:r>
                <a:rPr lang="zh-CN" altLang="en-US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（流动资产 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- </a:t>
              </a:r>
              <a:r>
                <a:rPr lang="zh-CN" altLang="en-US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流动负债）</a:t>
              </a:r>
              <a:endParaRPr lang="zh-CN" altLang="en-US" sz="15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lvl="1" indent="0" algn="l" rt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None/>
              </a:pP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3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lang="zh-CN" altLang="en-US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＝所有者权益 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 </a:t>
              </a:r>
              <a:r>
                <a:rPr lang="zh-CN" altLang="en-US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流动负债</a:t>
              </a:r>
              <a:endParaRPr lang="zh-CN" altLang="en-US" sz="15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lvl="1" indent="0" algn="l" rt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None/>
              </a:pP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4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lang="zh-CN" altLang="en-US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＝有形资产净值 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 </a:t>
              </a:r>
              <a:r>
                <a:rPr lang="zh-CN" altLang="en-US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负债总额</a:t>
              </a:r>
              <a:endParaRPr lang="zh-CN" altLang="en-US" sz="15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lvl="1" indent="0" algn="l" rt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None/>
              </a:pP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5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lang="zh-CN" altLang="en-US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＝（流动资产 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- </a:t>
              </a:r>
              <a:r>
                <a:rPr lang="zh-CN" altLang="en-US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流动负债） 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 </a:t>
              </a:r>
              <a:r>
                <a:rPr lang="zh-CN" altLang="en-US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总资产，</a:t>
              </a:r>
              <a:endParaRPr lang="zh-CN" altLang="en-US" sz="15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8" name="矩形 41"/>
            <p:cNvSpPr/>
            <p:nvPr/>
          </p:nvSpPr>
          <p:spPr>
            <a:xfrm>
              <a:off x="10170" y="4218"/>
              <a:ext cx="4230" cy="337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lnSpc>
                  <a:spcPts val="20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X1 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度量公司业绩；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ts val="20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X2 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度量营运资本回报率；</a:t>
              </a:r>
              <a:r>
                <a:rPr lang="en-US" altLang="zh-CN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X3 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度量股东权益对流动负债的保障程度；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ts val="20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X4 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度量扣除无形资产后的净资产对债务的保障程度；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ts val="20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X5 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度量流动性。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3738" name="矩形 42"/>
            <p:cNvSpPr/>
            <p:nvPr/>
          </p:nvSpPr>
          <p:spPr>
            <a:xfrm>
              <a:off x="9818" y="7991"/>
              <a:ext cx="4935" cy="18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</a:t>
              </a:r>
              <a:r>
                <a:rPr lang="zh-CN" altLang="en-US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值越高，说明企业的运营状况良好，实力强；如果</a:t>
              </a:r>
              <a:r>
                <a:rPr lang="en-US" altLang="zh-CN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</a:t>
              </a:r>
              <a:r>
                <a:rPr lang="zh-CN" altLang="en-US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值小，或者出现负值。则说明企业的状况差，前景不妙。</a:t>
              </a:r>
              <a:endPara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9" name="矩形 43"/>
            <p:cNvSpPr>
              <a:spLocks noChangeArrowheads="true"/>
            </p:cNvSpPr>
            <p:nvPr/>
          </p:nvSpPr>
          <p:spPr bwMode="auto">
            <a:xfrm>
              <a:off x="143" y="2183"/>
              <a:ext cx="5640" cy="145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8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巴萨利模型的准确率可达到</a:t>
              </a:r>
              <a:r>
                <a:rPr kumimoji="0" lang="en-US" altLang="zh-CN" sz="18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95</a:t>
              </a:r>
              <a:r>
                <a:rPr kumimoji="0" lang="zh-CN" altLang="en-US" sz="18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％，最大的优点是易于计算，还可度量实力大小，</a:t>
              </a:r>
              <a:r>
                <a:rPr kumimoji="0" lang="zh-CN" altLang="en-US" sz="180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广泛用于各种行业</a:t>
              </a:r>
              <a:r>
                <a:rPr kumimoji="0" lang="zh-CN" altLang="en-US" sz="18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endPara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4.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营运资产分析模型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60195" y="1351915"/>
            <a:ext cx="9072245" cy="5144770"/>
            <a:chOff x="283" y="2553"/>
            <a:chExt cx="14287" cy="8102"/>
          </a:xfrm>
        </p:grpSpPr>
        <p:sp>
          <p:nvSpPr>
            <p:cNvPr id="79878" name="AutoShape 4"/>
            <p:cNvSpPr>
              <a:spLocks noChangeArrowheads="true"/>
            </p:cNvSpPr>
            <p:nvPr/>
          </p:nvSpPr>
          <p:spPr bwMode="auto">
            <a:xfrm>
              <a:off x="575" y="2555"/>
              <a:ext cx="13045" cy="7375"/>
            </a:xfrm>
            <a:prstGeom prst="roundRect">
              <a:avLst>
                <a:gd name="adj" fmla="val 50000"/>
              </a:avLst>
            </a:prstGeom>
            <a:gradFill rotWithShape="false">
              <a:gsLst>
                <a:gs pos="0">
                  <a:srgbClr val="37556B"/>
                </a:gs>
                <a:gs pos="50000">
                  <a:schemeClr val="accent1"/>
                </a:gs>
                <a:gs pos="100000">
                  <a:srgbClr val="37556B"/>
                </a:gs>
              </a:gsLst>
              <a:lin ang="5400000" scaled="true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89094" name="AutoShape 6"/>
            <p:cNvSpPr/>
            <p:nvPr/>
          </p:nvSpPr>
          <p:spPr>
            <a:xfrm>
              <a:off x="933" y="2553"/>
              <a:ext cx="12165" cy="7382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 anchorCtr="false"/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89095" name="Group 27"/>
            <p:cNvGrpSpPr/>
            <p:nvPr/>
          </p:nvGrpSpPr>
          <p:grpSpPr>
            <a:xfrm>
              <a:off x="283" y="2955"/>
              <a:ext cx="14287" cy="6225"/>
              <a:chOff x="0" y="0"/>
              <a:chExt cx="3436" cy="918"/>
            </a:xfrm>
          </p:grpSpPr>
          <p:sp>
            <p:nvSpPr>
              <p:cNvPr id="89096" name="Line 28"/>
              <p:cNvSpPr/>
              <p:nvPr/>
            </p:nvSpPr>
            <p:spPr>
              <a:xfrm>
                <a:off x="255" y="0"/>
                <a:ext cx="2926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097" name="Line 29"/>
              <p:cNvSpPr/>
              <p:nvPr/>
            </p:nvSpPr>
            <p:spPr>
              <a:xfrm>
                <a:off x="198" y="48"/>
                <a:ext cx="3055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098" name="Line 30"/>
              <p:cNvSpPr/>
              <p:nvPr/>
            </p:nvSpPr>
            <p:spPr>
              <a:xfrm>
                <a:off x="150" y="96"/>
                <a:ext cx="3148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099" name="Line 31"/>
              <p:cNvSpPr/>
              <p:nvPr/>
            </p:nvSpPr>
            <p:spPr>
              <a:xfrm>
                <a:off x="108" y="144"/>
                <a:ext cx="3226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100" name="Line 32"/>
              <p:cNvSpPr/>
              <p:nvPr/>
            </p:nvSpPr>
            <p:spPr>
              <a:xfrm>
                <a:off x="78" y="192"/>
                <a:ext cx="3280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101" name="Line 33"/>
              <p:cNvSpPr/>
              <p:nvPr/>
            </p:nvSpPr>
            <p:spPr>
              <a:xfrm>
                <a:off x="48" y="240"/>
                <a:ext cx="3337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102" name="Line 34"/>
              <p:cNvSpPr/>
              <p:nvPr/>
            </p:nvSpPr>
            <p:spPr>
              <a:xfrm>
                <a:off x="30" y="288"/>
                <a:ext cx="3373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103" name="Line 35"/>
              <p:cNvSpPr/>
              <p:nvPr/>
            </p:nvSpPr>
            <p:spPr>
              <a:xfrm>
                <a:off x="18" y="336"/>
                <a:ext cx="3403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104" name="Line 36"/>
              <p:cNvSpPr/>
              <p:nvPr/>
            </p:nvSpPr>
            <p:spPr>
              <a:xfrm>
                <a:off x="12" y="384"/>
                <a:ext cx="3418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105" name="Line 37"/>
              <p:cNvSpPr/>
              <p:nvPr/>
            </p:nvSpPr>
            <p:spPr>
              <a:xfrm>
                <a:off x="0" y="432"/>
                <a:ext cx="3436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106" name="Line 38"/>
              <p:cNvSpPr/>
              <p:nvPr/>
            </p:nvSpPr>
            <p:spPr>
              <a:xfrm>
                <a:off x="3" y="480"/>
                <a:ext cx="3433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107" name="Line 39"/>
              <p:cNvSpPr/>
              <p:nvPr/>
            </p:nvSpPr>
            <p:spPr>
              <a:xfrm>
                <a:off x="9" y="528"/>
                <a:ext cx="3418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108" name="Line 40"/>
              <p:cNvSpPr/>
              <p:nvPr/>
            </p:nvSpPr>
            <p:spPr>
              <a:xfrm>
                <a:off x="18" y="576"/>
                <a:ext cx="3406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109" name="Line 41"/>
              <p:cNvSpPr/>
              <p:nvPr/>
            </p:nvSpPr>
            <p:spPr>
              <a:xfrm>
                <a:off x="30" y="630"/>
                <a:ext cx="3373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110" name="Line 42"/>
              <p:cNvSpPr/>
              <p:nvPr/>
            </p:nvSpPr>
            <p:spPr>
              <a:xfrm>
                <a:off x="51" y="678"/>
                <a:ext cx="3343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111" name="Line 43"/>
              <p:cNvSpPr/>
              <p:nvPr/>
            </p:nvSpPr>
            <p:spPr>
              <a:xfrm>
                <a:off x="72" y="726"/>
                <a:ext cx="3295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112" name="Line 44"/>
              <p:cNvSpPr/>
              <p:nvPr/>
            </p:nvSpPr>
            <p:spPr>
              <a:xfrm>
                <a:off x="102" y="774"/>
                <a:ext cx="3235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113" name="Line 45"/>
              <p:cNvSpPr/>
              <p:nvPr/>
            </p:nvSpPr>
            <p:spPr>
              <a:xfrm>
                <a:off x="141" y="822"/>
                <a:ext cx="3154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114" name="Line 46"/>
              <p:cNvSpPr/>
              <p:nvPr/>
            </p:nvSpPr>
            <p:spPr>
              <a:xfrm>
                <a:off x="189" y="870"/>
                <a:ext cx="3061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115" name="Line 47"/>
              <p:cNvSpPr/>
              <p:nvPr/>
            </p:nvSpPr>
            <p:spPr>
              <a:xfrm>
                <a:off x="246" y="918"/>
                <a:ext cx="2950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89116" name="AutoShape 48"/>
            <p:cNvSpPr/>
            <p:nvPr/>
          </p:nvSpPr>
          <p:spPr>
            <a:xfrm>
              <a:off x="1033" y="2678"/>
              <a:ext cx="11905" cy="700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 anchorCtr="false"/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0122" name="Rectangle 51"/>
            <p:cNvSpPr/>
            <p:nvPr/>
          </p:nvSpPr>
          <p:spPr>
            <a:xfrm>
              <a:off x="1585" y="2829"/>
              <a:ext cx="11353" cy="782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00" tIns="10800" rIns="18000" bIns="10800" anchor="t" anchorCtr="false"/>
            <a:p>
              <a:pPr>
                <a:lnSpc>
                  <a:spcPct val="120000"/>
                </a:lnSpc>
                <a:buClrTx/>
                <a:buFont typeface="Arial" panose="020B0604020202020204" pitchFamily="34" charset="0"/>
              </a:pP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营运资产分析模型是一种</a:t>
              </a:r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管理模型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，通过对一些财务指标的分析，可以用于计算对客户的</a:t>
              </a:r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信用额度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（信用限额）。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20000"/>
                </a:lnSpc>
                <a:buClrTx/>
                <a:buFont typeface="Arial" panose="020B0604020202020204" pitchFamily="34" charset="0"/>
              </a:pP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该模型首先需要分别计算</a:t>
              </a:r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营运资产</a:t>
              </a: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和</a:t>
              </a:r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资产负债比率</a:t>
              </a: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20000"/>
                </a:lnSpc>
                <a:buClrTx/>
                <a:buFont typeface="Arial" panose="020B0604020202020204" pitchFamily="34" charset="0"/>
              </a:pP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（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）营运资产计算：营运资产＝（营运资本＋净资产）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/2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200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                               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营运资本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lang="en-US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= 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流动资产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- 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流动负债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200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                                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净资产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= 资产总额 - 负债总额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20000"/>
                </a:lnSpc>
                <a:buClrTx/>
                <a:buFont typeface="Arial" panose="020B0604020202020204" pitchFamily="34" charset="0"/>
              </a:pP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（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）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资产负债比率计算：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X1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＋ 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2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 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＋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3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＋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4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endParaRPr>
            </a:p>
            <a:p>
              <a:pPr>
                <a:lnSpc>
                  <a:spcPct val="1200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1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=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流动资产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流动负债；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2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=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（流动资产－存货）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流动负债；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3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=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流动负债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净资产；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4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=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负债总额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净资产；其中，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X1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X2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度量企业</a:t>
              </a:r>
              <a:r>
                <a:rPr lang="zh-CN" altLang="en-US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的资产流动性；</a:t>
              </a:r>
              <a:r>
                <a:rPr lang="en-US" altLang="zh-CN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</a:t>
              </a:r>
              <a:r>
                <a:rPr lang="en-US" altLang="zh-CN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3</a:t>
              </a:r>
              <a:r>
                <a:rPr lang="zh-CN" altLang="en-US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</a:t>
              </a:r>
              <a:r>
                <a:rPr lang="en-US" altLang="zh-CN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</a:t>
              </a:r>
              <a:r>
                <a:rPr lang="en-US" altLang="zh-CN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4</a:t>
              </a:r>
              <a:r>
                <a:rPr lang="zh-CN" altLang="en-US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度量企业的资本结构。</a:t>
              </a:r>
              <a:endParaRPr lang="zh-CN" altLang="en-US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20000"/>
                </a:lnSpc>
                <a:buClrTx/>
                <a:buFont typeface="Arial" panose="020B0604020202020204" pitchFamily="34" charset="0"/>
              </a:pPr>
              <a:r>
                <a:rPr lang="zh-CN" altLang="en-US" b="1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评估值综合考虑了</a:t>
              </a:r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资产流动性和负债水平</a:t>
              </a:r>
              <a:r>
                <a:rPr lang="zh-CN" altLang="en-US" b="1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两个最能反映企业偿债能力的因素。</a:t>
              </a:r>
              <a:endParaRPr lang="zh-CN" altLang="en-US" b="1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20000"/>
                </a:lnSpc>
                <a:buClrTx/>
                <a:buFont typeface="Arial" panose="020B0604020202020204" pitchFamily="34" charset="0"/>
              </a:pPr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评估值越大，表示企业的财务状况越好，风险越小。</a:t>
              </a:r>
              <a:endParaRPr lang="zh-CN" altLang="en-US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4.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营运资产分析模型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0117" name="Rectangle 3"/>
          <p:cNvSpPr/>
          <p:nvPr/>
        </p:nvSpPr>
        <p:spPr>
          <a:xfrm>
            <a:off x="2076450" y="1179513"/>
            <a:ext cx="384048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false">
            <a:spAutoFit/>
          </a:bodyPr>
          <a:p>
            <a:pPr algn="ctr">
              <a:buClrTx/>
              <a:buFont typeface="Arial" panose="020B0604020202020204" pitchFamily="34" charset="0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不同评估值对应的营运资产比例和风险表</a:t>
            </a:r>
            <a:endParaRPr lang="zh-CN" altLang="en-US" sz="1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80903" name="Group 7"/>
          <p:cNvGraphicFramePr>
            <a:graphicFrameLocks noGrp="true"/>
          </p:cNvGraphicFramePr>
          <p:nvPr/>
        </p:nvGraphicFramePr>
        <p:xfrm>
          <a:off x="1847850" y="1640205"/>
          <a:ext cx="4100195" cy="4609465"/>
        </p:xfrm>
        <a:graphic>
          <a:graphicData uri="http://schemas.openxmlformats.org/drawingml/2006/table">
            <a:tbl>
              <a:tblPr/>
              <a:tblGrid>
                <a:gridCol w="2194560"/>
                <a:gridCol w="863600"/>
                <a:gridCol w="1042035"/>
              </a:tblGrid>
              <a:tr h="91440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评估值 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Z=X</a:t>
                      </a:r>
                      <a:r>
                        <a:rPr kumimoji="0" lang="en-US" altLang="zh-CN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+X</a:t>
                      </a:r>
                      <a:r>
                        <a:rPr kumimoji="0" lang="en-US" altLang="zh-CN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Arial" panose="020B0604020202020204" pitchFamily="34" charset="0"/>
                        </a:rPr>
                        <a:t>2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Arial" panose="020B0604020202020204" pitchFamily="34" charset="0"/>
                        </a:rPr>
                        <a:t>+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Arial" panose="020B0604020202020204" pitchFamily="34" charset="0"/>
                        </a:rPr>
                        <a:t>3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+X</a:t>
                      </a:r>
                      <a:r>
                        <a:rPr kumimoji="0" lang="en-US" altLang="zh-CN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Arial" panose="020B0604020202020204" pitchFamily="34" charset="0"/>
                        </a:rPr>
                        <a:t>4</a:t>
                      </a:r>
                      <a:endParaRPr kumimoji="0" lang="en-US" altLang="zh-CN" sz="1800" b="1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Arial" panose="020B0604020202020204" pitchFamily="34" charset="0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风险程度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营运资产比例（％）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68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≤－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4.6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高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03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4.59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～－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3.9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高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2.5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3.89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～－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3.2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高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5.0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68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3.19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～－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2.5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高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7.5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2.49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～－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1.8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高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10.0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03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1.79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～－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1.1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有限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12.5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68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1.09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～－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0.4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有限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15.0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68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0.39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～－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0.3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有限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17.5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0.31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～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1.0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有限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20.0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26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&gt;=1.0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低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25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0954" name="Group 58"/>
          <p:cNvGraphicFramePr>
            <a:graphicFrameLocks noGrp="true"/>
          </p:cNvGraphicFramePr>
          <p:nvPr/>
        </p:nvGraphicFramePr>
        <p:xfrm>
          <a:off x="6544310" y="1692593"/>
          <a:ext cx="4267200" cy="1558925"/>
        </p:xfrm>
        <a:graphic>
          <a:graphicData uri="http://schemas.openxmlformats.org/drawingml/2006/table">
            <a:tbl>
              <a:tblPr/>
              <a:tblGrid>
                <a:gridCol w="811213"/>
                <a:gridCol w="935037"/>
                <a:gridCol w="1152525"/>
                <a:gridCol w="1368425"/>
              </a:tblGrid>
              <a:tr h="52387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8" marR="91438" marT="45740" marB="45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评估值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8" marR="91438" marT="45740" marB="45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营运资产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8" marR="91438" marT="45740" marB="45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信用额度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8" marR="91438" marT="45740" marB="45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企业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8" marR="91438" marT="45740" marB="45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8" marR="91438" marT="45740" marB="45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100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,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000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8" marR="91438" marT="45740" marB="45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25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,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000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8" marR="91438" marT="45740" marB="45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企业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8" marR="91438" marT="45740" marB="45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2.3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8" marR="91438" marT="45740" marB="45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100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,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000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8" marR="91438" marT="45740" marB="45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10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,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000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8" marR="91438" marT="45740" marB="45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C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企业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8" marR="91438" marT="45740" marB="45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-4.7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8" marR="91438" marT="45740" marB="45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100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,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000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8" marR="91438" marT="45740" marB="45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8" marR="91438" marT="45740" marB="45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0195" name="矩形 1"/>
          <p:cNvSpPr/>
          <p:nvPr/>
        </p:nvSpPr>
        <p:spPr>
          <a:xfrm>
            <a:off x="6688773" y="3694430"/>
            <a:ext cx="4122737" cy="2553335"/>
          </a:xfrm>
          <a:prstGeom prst="rect">
            <a:avLst/>
          </a:prstGeom>
          <a:noFill/>
          <a:ln w="9525">
            <a:noFill/>
          </a:ln>
        </p:spPr>
        <p:txBody>
          <a:bodyPr anchor="t" anchorCtr="false">
            <a:spAutoFit/>
          </a:bodyPr>
          <a:p>
            <a:pPr>
              <a:buClrTx/>
              <a:buFont typeface="Arial" panose="020B0604020202020204" pitchFamily="34" charset="0"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营运资产分析模型最大的贡献在于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提供了一个计算赊销额度的思路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：对不同风险下的评估值，给出一个比例，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按照这个比例和营运资产确定赊销额度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20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buClrTx/>
              <a:buFont typeface="Arial" panose="020B0604020202020204" pitchFamily="34" charset="0"/>
            </a:pPr>
            <a:endParaRPr lang="en-US" altLang="zh-CN" sz="20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buClrTx/>
              <a:buFont typeface="Arial" panose="020B0604020202020204" pitchFamily="34" charset="0"/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评估值小且营运资产少的企业，应授予较低的信用额度</a:t>
            </a:r>
            <a:endParaRPr lang="zh-CN" altLang="en-US" sz="20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0196" name="矩形 2"/>
          <p:cNvSpPr/>
          <p:nvPr/>
        </p:nvSpPr>
        <p:spPr>
          <a:xfrm>
            <a:off x="6418898" y="1163955"/>
            <a:ext cx="4337050" cy="337185"/>
          </a:xfrm>
          <a:prstGeom prst="rect">
            <a:avLst/>
          </a:prstGeom>
          <a:noFill/>
          <a:ln w="9525">
            <a:noFill/>
          </a:ln>
        </p:spPr>
        <p:txBody>
          <a:bodyPr anchor="t" anchorCtr="false">
            <a:spAutoFit/>
          </a:bodyPr>
          <a:p>
            <a:pPr algn="ctr">
              <a:buClrTx/>
              <a:buFont typeface="Arial" panose="020B0604020202020204" pitchFamily="34" charset="0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不同评估值下的信用额度表</a:t>
            </a:r>
            <a:endParaRPr lang="zh-CN" altLang="en-US" sz="1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5.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特征分析模型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1141" name="Rectangle 51"/>
          <p:cNvSpPr/>
          <p:nvPr/>
        </p:nvSpPr>
        <p:spPr>
          <a:xfrm>
            <a:off x="1671320" y="1485265"/>
            <a:ext cx="9159875" cy="995045"/>
          </a:xfrm>
          <a:prstGeom prst="rect">
            <a:avLst/>
          </a:prstGeom>
          <a:solidFill>
            <a:schemeClr val="bg1"/>
          </a:solidFill>
          <a:ln w="317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10800" tIns="10800" rIns="18000" bIns="10800" anchor="t" anchorCtr="false"/>
          <a:p>
            <a:pPr>
              <a:buClrTx/>
              <a:buFont typeface="Arial" panose="020B0604020202020204" pitchFamily="34" charset="0"/>
            </a:pPr>
            <a:r>
              <a:rPr lang="zh-CN" altLang="en-US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采用特征分析技术，将影响企业信用价值的重要</a:t>
            </a:r>
            <a:r>
              <a:rPr lang="zh-CN" altLang="en-US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财务</a:t>
            </a:r>
            <a:r>
              <a:rPr lang="zh-CN" altLang="en-US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zh-CN" altLang="en-US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非财务因素</a:t>
            </a:r>
            <a:r>
              <a:rPr lang="zh-CN" altLang="en-US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进行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分类</a:t>
            </a:r>
            <a:r>
              <a:rPr lang="zh-CN" altLang="en-US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归纳分析，并进行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综合评分</a:t>
            </a:r>
            <a:r>
              <a:rPr lang="zh-CN" altLang="en-US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。在描写企业的种种因素中选择出对信用价值分析意义最大、直接与客户信用状况相关的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18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个因素，分为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组，形成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类特征</a:t>
            </a:r>
            <a:r>
              <a:rPr lang="zh-CN" altLang="en-US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，对各个因素分配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权重</a:t>
            </a:r>
            <a:r>
              <a:rPr lang="zh-CN" altLang="en-US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，进行分析。</a:t>
            </a:r>
            <a:endParaRPr lang="zh-CN" altLang="en-US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2167" name="Rectangle 3"/>
          <p:cNvSpPr/>
          <p:nvPr/>
        </p:nvSpPr>
        <p:spPr>
          <a:xfrm>
            <a:off x="5018405" y="2819718"/>
            <a:ext cx="246507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false">
            <a:spAutoFit/>
          </a:bodyPr>
          <a:p>
            <a:pPr>
              <a:buClrTx/>
              <a:buFont typeface="Arial" panose="020B0604020202020204" pitchFamily="34" charset="0"/>
            </a:pPr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影响企业资信的</a:t>
            </a:r>
            <a:r>
              <a:rPr lang="en-US" altLang="zh-CN" sz="16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18</a:t>
            </a:r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个因素</a:t>
            </a:r>
            <a:endParaRPr lang="zh-CN" altLang="en-US" sz="16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81928" name="Group 8"/>
          <p:cNvGraphicFramePr>
            <a:graphicFrameLocks noGrp="true"/>
          </p:cNvGraphicFramePr>
          <p:nvPr/>
        </p:nvGraphicFramePr>
        <p:xfrm>
          <a:off x="2909253" y="3404553"/>
          <a:ext cx="6683375" cy="2773365"/>
        </p:xfrm>
        <a:graphic>
          <a:graphicData uri="http://schemas.openxmlformats.org/drawingml/2006/table">
            <a:tbl>
              <a:tblPr/>
              <a:tblGrid>
                <a:gridCol w="1534448"/>
                <a:gridCol w="2528998"/>
                <a:gridCol w="2619929"/>
              </a:tblGrid>
              <a:tr h="39619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客户特征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优先特征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信用特征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外表印象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交易盈利率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付款记录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产品概要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产品质量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资信证明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4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产品需求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对市场吸引力影响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资本和利润增长率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竞争实力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对市场竞争力影响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资产负债表状况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最终顾客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付款担保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资本结构比率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管理能力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替代能力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资本总额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5.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特征分析模型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1141" name="Rectangle 51"/>
          <p:cNvSpPr/>
          <p:nvPr/>
        </p:nvSpPr>
        <p:spPr>
          <a:xfrm>
            <a:off x="1671320" y="1485265"/>
            <a:ext cx="9159875" cy="3086100"/>
          </a:xfrm>
          <a:prstGeom prst="rect">
            <a:avLst/>
          </a:prstGeom>
          <a:solidFill>
            <a:schemeClr val="bg1"/>
          </a:solidFill>
          <a:ln w="317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10800" tIns="10800" rIns="18000" bIns="10800" anchor="t" anchorCtr="false"/>
          <a:p>
            <a:pPr fontAlgn="auto">
              <a:spcAft>
                <a:spcPts val="600"/>
              </a:spcAft>
              <a:buClrTx/>
              <a:buFont typeface="Arial" panose="020B0604020202020204" pitchFamily="34" charset="0"/>
            </a:pPr>
            <a:r>
              <a:rPr lang="zh-CN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特征分析模型建立在</a:t>
            </a:r>
            <a:r>
              <a:rPr lang="zh-CN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信用分析的经验基础</a:t>
            </a:r>
            <a:r>
              <a:rPr lang="zh-CN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上。对每一个项目，公司制定一个</a:t>
            </a:r>
            <a:r>
              <a:rPr lang="zh-CN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衡量标准</a:t>
            </a:r>
            <a:r>
              <a:rPr lang="zh-CN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，分为</a:t>
            </a:r>
            <a:r>
              <a:rPr lang="zh-CN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好、中、差</a:t>
            </a:r>
            <a:r>
              <a:rPr lang="zh-CN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三个层次，</a:t>
            </a:r>
            <a:r>
              <a:rPr lang="zh-CN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每个层次对应不同的分值</a:t>
            </a:r>
            <a:r>
              <a:rPr lang="zh-CN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spcAft>
                <a:spcPts val="600"/>
              </a:spcAft>
              <a:buClrTx/>
              <a:buFont typeface="Arial" panose="020B0604020202020204" pitchFamily="34" charset="0"/>
            </a:pPr>
            <a:endParaRPr lang="zh-CN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spcAft>
                <a:spcPts val="600"/>
              </a:spcAft>
              <a:buClrTx/>
              <a:buFont typeface="Arial" panose="020B0604020202020204" pitchFamily="34" charset="0"/>
            </a:pPr>
            <a:r>
              <a:rPr lang="zh-CN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以产品质量为例，衡量标准层次与对应分值如下：</a:t>
            </a:r>
            <a:endParaRPr lang="zh-CN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spcAft>
                <a:spcPts val="600"/>
              </a:spcAft>
              <a:buClrTx/>
              <a:buFont typeface="Arial" panose="020B0604020202020204" pitchFamily="34" charset="0"/>
            </a:pPr>
            <a:endParaRPr lang="zh-CN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spcAft>
                <a:spcPts val="600"/>
              </a:spcAft>
              <a:buClrTx/>
              <a:buFont typeface="Wingdings" panose="05000000000000000000" charset="0"/>
              <a:buChar char=""/>
            </a:pPr>
            <a:r>
              <a:rPr lang="zh-CN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好（</a:t>
            </a:r>
            <a:r>
              <a:rPr lang="en-US" altLang="zh-CN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8-10</a:t>
            </a:r>
            <a:r>
              <a:rPr lang="zh-CN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）：产品质量好，富有特色；</a:t>
            </a:r>
            <a:endParaRPr lang="zh-CN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spcAft>
                <a:spcPts val="600"/>
              </a:spcAft>
              <a:buClrTx/>
              <a:buFont typeface="Wingdings" panose="05000000000000000000" charset="0"/>
              <a:buChar char=""/>
            </a:pPr>
            <a:r>
              <a:rPr lang="zh-CN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中（</a:t>
            </a:r>
            <a:r>
              <a:rPr lang="en-US" altLang="zh-CN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4-7</a:t>
            </a:r>
            <a:r>
              <a:rPr lang="zh-CN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）：质量中等，属于大众消费品；</a:t>
            </a:r>
            <a:endParaRPr lang="zh-CN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spcAft>
                <a:spcPts val="600"/>
              </a:spcAft>
              <a:buClrTx/>
              <a:buFont typeface="Wingdings" panose="05000000000000000000" charset="0"/>
              <a:buChar char=""/>
            </a:pPr>
            <a:r>
              <a:rPr lang="zh-CN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差（</a:t>
            </a:r>
            <a:r>
              <a:rPr lang="en-US" altLang="zh-CN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1-3</a:t>
            </a:r>
            <a:r>
              <a:rPr lang="zh-CN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）：质量很差，劣等产品；</a:t>
            </a:r>
            <a:endParaRPr lang="zh-CN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spcAft>
                <a:spcPts val="600"/>
              </a:spcAft>
              <a:buClrTx/>
              <a:buFont typeface="Wingdings" panose="05000000000000000000" charset="0"/>
              <a:buChar char=""/>
            </a:pPr>
            <a:r>
              <a:rPr lang="zh-CN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缺乏某项信息时，赋值为</a:t>
            </a:r>
            <a:r>
              <a:rPr lang="en-US" altLang="zh-CN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zh-CN" altLang="en-US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-2" y="-6950"/>
            <a:ext cx="12192002" cy="6864950"/>
            <a:chOff x="-2" y="2575"/>
            <a:chExt cx="12192002" cy="6864950"/>
          </a:xfrm>
        </p:grpSpPr>
        <p:pic>
          <p:nvPicPr>
            <p:cNvPr id="39" name="图片 3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9525"/>
              <a:ext cx="12192001" cy="6858000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6" name="图片 45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7" name="图片 46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6555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8" name="图片 4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6555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95796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本章简介</a:t>
            </a:r>
            <a:endParaRPr 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Rectangle 2"/>
          <p:cNvSpPr>
            <a:spLocks noGrp="true"/>
          </p:cNvSpPr>
          <p:nvPr>
            <p:ph type="title"/>
          </p:nvPr>
        </p:nvSpPr>
        <p:spPr>
          <a:xfrm>
            <a:off x="2288540" y="3790315"/>
            <a:ext cx="669290" cy="2041525"/>
          </a:xfrm>
        </p:spPr>
        <p:txBody>
          <a:bodyPr vert="horz" wrap="square" lIns="91440" tIns="45720" rIns="91440" bIns="45720" anchor="ctr" anchorCtr="false">
            <a:normAutofit/>
          </a:bodyPr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本章大纲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Rectangle 83"/>
          <p:cNvSpPr>
            <a:spLocks noChangeArrowheads="true"/>
          </p:cNvSpPr>
          <p:nvPr/>
        </p:nvSpPr>
        <p:spPr bwMode="auto">
          <a:xfrm>
            <a:off x="4131945" y="3928110"/>
            <a:ext cx="4276725" cy="212280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 anchor="ctr">
            <a:spAutoFit/>
          </a:bodyPr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第一节  信用评级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第二节  征信概述</a:t>
            </a:r>
            <a:r>
              <a:rPr kumimoji="0" lang="zh-CN" altLang="en-US" sz="2400" b="1" i="0" u="none" strike="noStrike" kern="1200" cap="none" spc="0" normalizeH="0" baseline="0" noProof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第三节  信用风险计量模型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Rectangle 84"/>
          <p:cNvSpPr>
            <a:spLocks noChangeArrowheads="true"/>
          </p:cNvSpPr>
          <p:nvPr/>
        </p:nvSpPr>
        <p:spPr bwMode="auto">
          <a:xfrm>
            <a:off x="2288540" y="1738154"/>
            <a:ext cx="601663" cy="146875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anchor="ctr">
            <a:spAutoFit/>
          </a:bodyPr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tabLst>
                <a:tab pos="266700" algn="l"/>
              </a:tabLst>
              <a:defRPr/>
            </a:pPr>
            <a:r>
              <a:rPr kumimoji="0" lang="zh-CN" altLang="en-US" sz="2800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学习目标</a:t>
            </a:r>
            <a:endParaRPr kumimoji="0" lang="zh-CN" altLang="en-US" sz="2800" i="0" u="none" strike="noStrike" kern="1200" cap="none" spc="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AutoShape 4"/>
          <p:cNvSpPr>
            <a:spLocks noChangeArrowheads="true"/>
          </p:cNvSpPr>
          <p:nvPr/>
        </p:nvSpPr>
        <p:spPr bwMode="blackWhite">
          <a:xfrm>
            <a:off x="3429000" y="1564005"/>
            <a:ext cx="7762240" cy="495300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了解征信的渠道和征信调查方法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7" name="AutoShape 5"/>
          <p:cNvSpPr>
            <a:spLocks noChangeArrowheads="true"/>
          </p:cNvSpPr>
          <p:nvPr/>
        </p:nvSpPr>
        <p:spPr bwMode="blackWhite">
          <a:xfrm>
            <a:off x="3429000" y="2152650"/>
            <a:ext cx="7762240" cy="655955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rgbClr val="699D5F"/>
              </a:gs>
              <a:gs pos="100000">
                <a:srgbClr val="96BB8F"/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了解信用评级程序、标准，了解信用评级机构运作流程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" name="AutoShape 6"/>
          <p:cNvSpPr>
            <a:spLocks noChangeArrowheads="true"/>
          </p:cNvSpPr>
          <p:nvPr/>
        </p:nvSpPr>
        <p:spPr bwMode="blackWhite">
          <a:xfrm>
            <a:off x="3429000" y="2901950"/>
            <a:ext cx="7762240" cy="611505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chemeClr val="hlink"/>
              </a:gs>
              <a:gs pos="100000">
                <a:schemeClr val="hlink">
                  <a:gamma/>
                  <a:tint val="69804"/>
                  <a:invGamma/>
                </a:schemeClr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掌握信用风险计量技术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false" advTm="0"/>
    </mc:Choice>
    <mc:Fallback>
      <p:transition advClick="false" advTm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5.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特征分析模型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3189" name="Rectangle 3"/>
          <p:cNvSpPr/>
          <p:nvPr/>
        </p:nvSpPr>
        <p:spPr>
          <a:xfrm>
            <a:off x="4352925" y="3090228"/>
            <a:ext cx="348488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false">
            <a:spAutoFit/>
          </a:bodyPr>
          <a:p>
            <a:pPr>
              <a:buClrTx/>
              <a:buFont typeface="Arial" panose="020B0604020202020204" pitchFamily="34" charset="0"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特征分析模型最终百分率分类</a:t>
            </a:r>
            <a:endParaRPr lang="zh-CN" altLang="en-US" sz="20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82951" name="Group 7"/>
          <p:cNvGraphicFramePr>
            <a:graphicFrameLocks noGrp="true"/>
          </p:cNvGraphicFramePr>
          <p:nvPr/>
        </p:nvGraphicFramePr>
        <p:xfrm>
          <a:off x="2026603" y="3489008"/>
          <a:ext cx="8137525" cy="2928938"/>
        </p:xfrm>
        <a:graphic>
          <a:graphicData uri="http://schemas.openxmlformats.org/drawingml/2006/table">
            <a:tbl>
              <a:tblPr/>
              <a:tblGrid>
                <a:gridCol w="1481137"/>
                <a:gridCol w="6656388"/>
              </a:tblGrid>
              <a:tr h="365777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百分率％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类      别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～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收集的信用特征不完全，信用风险不明朗，或者存在严重的信用风险，故不应该进行赊销交易。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443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21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～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45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交易的风险较高，交易的吸引力低。建议尽量不赊销交易，即使进行也不要突破信用额度，并时刻监控。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137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46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～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65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风险不明显，具有交易价值，很有可能发展为未来的长期客户，可适当超出原有信用额度。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137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66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以上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交易风险小，为很有吸引力大客户，具有良好的长期交易前景，可给予较高的信用额度。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3210" name="矩形 7"/>
          <p:cNvSpPr/>
          <p:nvPr/>
        </p:nvSpPr>
        <p:spPr>
          <a:xfrm>
            <a:off x="2027238" y="1105853"/>
            <a:ext cx="8137525" cy="1830070"/>
          </a:xfrm>
          <a:prstGeom prst="rect">
            <a:avLst/>
          </a:prstGeom>
          <a:noFill/>
          <a:ln w="9525">
            <a:noFill/>
          </a:ln>
        </p:spPr>
        <p:txBody>
          <a:bodyPr anchor="t" anchorCtr="false">
            <a:spAutoFit/>
          </a:bodyPr>
          <a:p>
            <a:pPr fontAlgn="auto">
              <a:spcAft>
                <a:spcPts val="600"/>
              </a:spcAft>
              <a:buClrTx/>
              <a:buFont typeface="Wingdings" panose="05000000000000000000" pitchFamily="2" charset="2"/>
            </a:pPr>
            <a:r>
              <a:rPr lang="en-US" altLang="zh-CN" sz="22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18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个因素权数之和为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。计算分三步：</a:t>
            </a:r>
            <a:endParaRPr lang="en-US" altLang="zh-CN" sz="22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 fontAlgn="auto">
              <a:spcAft>
                <a:spcPts val="600"/>
              </a:spcAft>
              <a:buClrTx/>
              <a:buFont typeface="Wingdings" panose="05000000000000000000" pitchFamily="2" charset="2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）对每一项进行打分，最高分值为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 fontAlgn="auto">
              <a:spcAft>
                <a:spcPts val="600"/>
              </a:spcAft>
              <a:buClrTx/>
              <a:buFont typeface="Wingdings" panose="05000000000000000000" pitchFamily="2" charset="2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）用权数乘以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，得出最大可能评分值；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 fontAlgn="auto">
              <a:spcAft>
                <a:spcPts val="600"/>
              </a:spcAft>
              <a:buClrTx/>
              <a:buFont typeface="Wingdings" panose="05000000000000000000" pitchFamily="2" charset="2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）用每一项权数乘以实得分数并加总得出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加权分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，并以此与加总的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最大可能评分值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相比，得出对应的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百分率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。（归一化、标准化）  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22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2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2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9" grpId="0"/>
      <p:bldP spid="932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-635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5.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特征分析模型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3188" name="Rectangle 3"/>
          <p:cNvSpPr>
            <a:spLocks noGrp="true"/>
          </p:cNvSpPr>
          <p:nvPr/>
        </p:nvSpPr>
        <p:spPr>
          <a:xfrm>
            <a:off x="1980883" y="1307783"/>
            <a:ext cx="8229600" cy="17224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0800" tIns="10800" rIns="18000" bIns="10800" anchor="t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特征分析模型可以用于调整赊销额度：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根据模型得出的最终百分率，将客户分为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～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）、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21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～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45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）、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46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～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65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）、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66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及以上）四个信用等级，对</a:t>
            </a: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营运资产分析模型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得出的赊销额度进行调整。</a:t>
            </a: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189" name="Rectangle 4"/>
          <p:cNvSpPr/>
          <p:nvPr/>
        </p:nvSpPr>
        <p:spPr>
          <a:xfrm>
            <a:off x="5436235" y="3260090"/>
            <a:ext cx="1871345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false">
            <a:spAutoFit/>
          </a:bodyPr>
          <a:p>
            <a:pPr algn="ctr">
              <a:buClrTx/>
              <a:buFont typeface="Arial" panose="020B0604020202020204" pitchFamily="34" charset="0"/>
            </a:pPr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赊销额度调整额表</a:t>
            </a:r>
            <a:endParaRPr lang="zh-CN" altLang="en-US" sz="16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83976" name="Group 8"/>
          <p:cNvGraphicFramePr>
            <a:graphicFrameLocks noGrp="true"/>
          </p:cNvGraphicFramePr>
          <p:nvPr/>
        </p:nvGraphicFramePr>
        <p:xfrm>
          <a:off x="2138998" y="3771265"/>
          <a:ext cx="7649845" cy="1978219"/>
        </p:xfrm>
        <a:graphic>
          <a:graphicData uri="http://schemas.openxmlformats.org/drawingml/2006/table">
            <a:tbl>
              <a:tblPr/>
              <a:tblGrid>
                <a:gridCol w="2036914"/>
                <a:gridCol w="5612765"/>
              </a:tblGrid>
              <a:tr h="39609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最终百分率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8" marR="91438" marT="45667" marB="4566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可超出赊销额度（营运模型结果）的数量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8" marR="91438" marT="45667" marB="4566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4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～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8" marR="91438" marT="45667" marB="4566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8" marR="91438" marT="45667" marB="4566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9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21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～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45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8" marR="91438" marT="45667" marB="4566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赊销额度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×21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％～赊销额度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×45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％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8" marR="91438" marT="45667" marB="4566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46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～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65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8" marR="91438" marT="45667" marB="4566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赊销额度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×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（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46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％＋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0.5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）～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赊销额度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×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（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65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％＋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0.5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）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8" marR="91438" marT="45667" marB="4566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9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66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及以上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8" marR="91438" marT="45667" marB="4566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赊销额度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×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（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66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％＋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1.0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）以上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8" marR="91438" marT="45667" marB="4566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5.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特征分析模型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5237" name="Rectangle 3"/>
          <p:cNvSpPr>
            <a:spLocks noGrp="true"/>
          </p:cNvSpPr>
          <p:nvPr/>
        </p:nvSpPr>
        <p:spPr>
          <a:xfrm>
            <a:off x="1980883" y="1664653"/>
            <a:ext cx="8229600" cy="352742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0800" tIns="10800" rIns="18000" bIns="10800" anchor="t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例：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某公司经过特征分析模型最终百分率为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46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％，根据营运资产分析模型得出对其赊销额度为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10000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元，则根据特征分析模型调整后的赊销额度为：</a:t>
            </a: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ctr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10000×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46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％＋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0.5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）＋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10000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＝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19600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zh-CN" sz="24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说明：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特征分析模型实践应用中，会涉及到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权重的选择问题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。总有一些因素因其重要性而赋予较高的权重，主要有：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付款担保、付款记录、资本结构、管理能力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等。</a:t>
            </a: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charRg st="72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237">
                                            <p:txEl>
                                              <p:charRg st="72" end="1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charRg st="104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237">
                                            <p:txEl>
                                              <p:charRg st="104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237">
                                            <p:txEl>
                                              <p:charRg st="104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0" name="图片 9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8" name="图片 3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6300"/>
            <a:ext cx="121920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0" name="文本框 29"/>
          <p:cNvSpPr txBox="true"/>
          <p:nvPr/>
        </p:nvSpPr>
        <p:spPr>
          <a:xfrm>
            <a:off x="5116195" y="2244090"/>
            <a:ext cx="39573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谢</a:t>
            </a:r>
            <a:r>
              <a:rPr lang="en-US" altLang="zh-CN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    </a:t>
            </a:r>
            <a:r>
              <a:rPr lang="zh-CN" altLang="en-US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谢</a:t>
            </a:r>
            <a:endParaRPr lang="en-US" altLang="zh-CN" sz="7200" spc="300" dirty="0">
              <a:solidFill>
                <a:srgbClr val="C31F23"/>
              </a:solidFill>
              <a:latin typeface="微软雅黑" panose="020B0503020204020204" charset="-122"/>
              <a:ea typeface="微软雅黑" panose="020B0503020204020204" charset="-122"/>
              <a:cs typeface="经典综艺体简" panose="02010609000101010101" pitchFamily="49" charset="-122"/>
            </a:endParaRPr>
          </a:p>
        </p:txBody>
      </p:sp>
      <p:pic>
        <p:nvPicPr>
          <p:cNvPr id="8" name="图片 7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73832" y="2540"/>
            <a:ext cx="3352802" cy="838200"/>
          </a:xfrm>
          <a:prstGeom prst="rect">
            <a:avLst/>
          </a:prstGeom>
        </p:spPr>
      </p:pic>
      <p:sp>
        <p:nvSpPr>
          <p:cNvPr id="14" name="文本框 13"/>
          <p:cNvSpPr txBox="true"/>
          <p:nvPr/>
        </p:nvSpPr>
        <p:spPr>
          <a:xfrm>
            <a:off x="1203579" y="3315274"/>
            <a:ext cx="20345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INTERNET CREDIT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1630045" y="2007235"/>
            <a:ext cx="1180465" cy="1180465"/>
          </a:xfrm>
          <a:prstGeom prst="rect">
            <a:avLst/>
          </a:prstGeom>
        </p:spPr>
      </p:pic>
      <p:pic>
        <p:nvPicPr>
          <p:cNvPr id="9" name="44B7C0F4-79DB-4F8B-9303-0E098D69D8BE-2" descr="/tmp/qt_temp.XV2261qt_temp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9342120" y="4352290"/>
            <a:ext cx="1305560" cy="13055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6350"/>
            <a:ext cx="12192002" cy="6858000"/>
            <a:chOff x="-2" y="254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254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第三节 信用评级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179445" y="2490470"/>
            <a:ext cx="5676265" cy="1430020"/>
            <a:chOff x="1965" y="2428"/>
            <a:chExt cx="8370" cy="1882"/>
          </a:xfrm>
        </p:grpSpPr>
        <p:sp>
          <p:nvSpPr>
            <p:cNvPr id="2" name="AutoShape 7"/>
            <p:cNvSpPr/>
            <p:nvPr/>
          </p:nvSpPr>
          <p:spPr>
            <a:xfrm>
              <a:off x="3375" y="3510"/>
              <a:ext cx="6960" cy="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false"/>
            <a:p>
              <a:pPr eaLnBrk="0" hangingPunct="0">
                <a:buClrTx/>
                <a:buFont typeface="Arial" panose="020B0604020202020204" pitchFamily="34" charset="0"/>
              </a:pPr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</a:rPr>
                <a:t>二、现代信用风险计量模型（略）</a:t>
              </a:r>
              <a:endParaRPr lang="zh-CN" altLang="en-US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AutoShape 8"/>
            <p:cNvSpPr/>
            <p:nvPr/>
          </p:nvSpPr>
          <p:spPr>
            <a:xfrm>
              <a:off x="2880" y="2428"/>
              <a:ext cx="6960" cy="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false"/>
            <a:p>
              <a:pPr eaLnBrk="0" hangingPunct="0">
                <a:buClrTx/>
                <a:buFont typeface="Arial" panose="020B0604020202020204" pitchFamily="34" charset="0"/>
              </a:pPr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一、古典信用风险计量模型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8" name="Group 9"/>
            <p:cNvGrpSpPr/>
            <p:nvPr/>
          </p:nvGrpSpPr>
          <p:grpSpPr>
            <a:xfrm>
              <a:off x="1965" y="2628"/>
              <a:ext cx="600" cy="600"/>
              <a:chOff x="0" y="0"/>
              <a:chExt cx="1615" cy="1615"/>
            </a:xfrm>
          </p:grpSpPr>
          <p:sp>
            <p:nvSpPr>
              <p:cNvPr id="9" name="Oval 10"/>
              <p:cNvSpPr/>
              <p:nvPr/>
            </p:nvSpPr>
            <p:spPr>
              <a:xfrm>
                <a:off x="0" y="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0" name="Oval 11"/>
              <p:cNvSpPr/>
              <p:nvPr/>
            </p:nvSpPr>
            <p:spPr>
              <a:xfrm>
                <a:off x="92" y="9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1" name="Oval 12"/>
              <p:cNvSpPr>
                <a:spLocks noChangeArrowheads="true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true">
                <a:gsLst>
                  <a:gs pos="0">
                    <a:schemeClr val="hlink"/>
                  </a:gs>
                  <a:gs pos="50000">
                    <a:srgbClr val="FFFFFF"/>
                  </a:gs>
                  <a:gs pos="100000">
                    <a:schemeClr val="hlink"/>
                  </a:gs>
                </a:gsLst>
                <a:lin ang="18900000" scaled="true"/>
              </a:gradFill>
              <a:ln>
                <a:noFill/>
              </a:ln>
            </p:spPr>
            <p:txBody>
              <a:bodyPr wrap="squar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3" name="Oval 13"/>
              <p:cNvSpPr/>
              <p:nvPr/>
            </p:nvSpPr>
            <p:spPr>
              <a:xfrm>
                <a:off x="176" y="176"/>
                <a:ext cx="1262" cy="1264"/>
              </a:xfrm>
              <a:prstGeom prst="ellipse">
                <a:avLst/>
              </a:prstGeom>
              <a:gradFill rotWithShape="true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wrap="square" anchor="ctr" anchorCtr="false">
                <a:spAutoFit/>
              </a:bodyPr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5" name="Oval 14"/>
              <p:cNvSpPr>
                <a:spLocks noChangeArrowheads="true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true">
                <a:gsLst>
                  <a:gs pos="0">
                    <a:schemeClr val="hlink"/>
                  </a:gs>
                  <a:gs pos="50000">
                    <a:srgbClr val="53538A"/>
                  </a:gs>
                  <a:gs pos="100000">
                    <a:schemeClr val="hlink"/>
                  </a:gs>
                </a:gsLst>
                <a:lin ang="2700000" scaled="true"/>
              </a:gradFill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59" y="259"/>
                <a:ext cx="1096" cy="1098"/>
              </a:xfrm>
              <a:prstGeom prst="ellipse">
                <a:avLst/>
              </a:prstGeom>
              <a:gradFill rotWithShape="true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anchor="ctr" anchorCtr="false">
                <a:spAutoFit/>
              </a:bodyPr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2555" y="3613"/>
              <a:ext cx="600" cy="600"/>
              <a:chOff x="0" y="0"/>
              <a:chExt cx="1615" cy="1615"/>
            </a:xfrm>
          </p:grpSpPr>
          <p:sp>
            <p:nvSpPr>
              <p:cNvPr id="23" name="Oval 17"/>
              <p:cNvSpPr/>
              <p:nvPr/>
            </p:nvSpPr>
            <p:spPr>
              <a:xfrm>
                <a:off x="0" y="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" name="Oval 18"/>
              <p:cNvSpPr/>
              <p:nvPr/>
            </p:nvSpPr>
            <p:spPr>
              <a:xfrm>
                <a:off x="92" y="9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6" name="Oval 19"/>
              <p:cNvSpPr>
                <a:spLocks noChangeArrowheads="true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true">
                <a:gsLst>
                  <a:gs pos="0">
                    <a:schemeClr val="hlink"/>
                  </a:gs>
                  <a:gs pos="50000">
                    <a:srgbClr val="FFFFFF"/>
                  </a:gs>
                  <a:gs pos="100000">
                    <a:schemeClr val="hlink"/>
                  </a:gs>
                </a:gsLst>
                <a:lin ang="18900000" scaled="true"/>
              </a:gradFill>
              <a:ln>
                <a:noFill/>
              </a:ln>
            </p:spPr>
            <p:txBody>
              <a:bodyPr wrap="squar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27" name="Oval 20"/>
              <p:cNvSpPr/>
              <p:nvPr/>
            </p:nvSpPr>
            <p:spPr>
              <a:xfrm>
                <a:off x="176" y="176"/>
                <a:ext cx="1262" cy="1264"/>
              </a:xfrm>
              <a:prstGeom prst="ellipse">
                <a:avLst/>
              </a:prstGeom>
              <a:gradFill rotWithShape="true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wrap="square" anchor="ctr" anchorCtr="false">
                <a:spAutoFit/>
              </a:bodyPr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8" name="Oval 21"/>
              <p:cNvSpPr>
                <a:spLocks noChangeArrowheads="true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true">
                <a:gsLst>
                  <a:gs pos="0">
                    <a:schemeClr val="hlink"/>
                  </a:gs>
                  <a:gs pos="50000">
                    <a:srgbClr val="53538A"/>
                  </a:gs>
                  <a:gs pos="100000">
                    <a:schemeClr val="hlink"/>
                  </a:gs>
                </a:gsLst>
                <a:lin ang="2700000" scaled="true"/>
              </a:gradFill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9240" name="Oval 22"/>
              <p:cNvSpPr/>
              <p:nvPr/>
            </p:nvSpPr>
            <p:spPr>
              <a:xfrm>
                <a:off x="259" y="259"/>
                <a:ext cx="1096" cy="1098"/>
              </a:xfrm>
              <a:prstGeom prst="ellipse">
                <a:avLst/>
              </a:prstGeom>
              <a:gradFill rotWithShape="true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anchor="ctr" anchorCtr="false">
                <a:spAutoFit/>
              </a:bodyPr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信用风险计量的发展历程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753870" y="1918653"/>
            <a:ext cx="8718233" cy="3063002"/>
            <a:chOff x="208" y="2308"/>
            <a:chExt cx="13730" cy="4823"/>
          </a:xfrm>
        </p:grpSpPr>
        <p:sp>
          <p:nvSpPr>
            <p:cNvPr id="3" name="Rectangle 4"/>
            <p:cNvSpPr/>
            <p:nvPr/>
          </p:nvSpPr>
          <p:spPr>
            <a:xfrm>
              <a:off x="495" y="2308"/>
              <a:ext cx="4465" cy="997"/>
            </a:xfrm>
            <a:prstGeom prst="rect">
              <a:avLst/>
            </a:prstGeom>
            <a:solidFill>
              <a:srgbClr val="B3B3FF"/>
            </a:solidFill>
            <a:ln w="9525">
              <a:noFill/>
            </a:ln>
            <a:effectLst>
              <a:prstShdw prst="shdw17" dist="17961" dir="2699999">
                <a:srgbClr val="6B6B99"/>
              </a:prstShdw>
            </a:effectLst>
          </p:spPr>
          <p:txBody>
            <a:bodyPr wrap="none" anchor="ctr" anchorCtr="false"/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" name="Text Box 5"/>
            <p:cNvSpPr txBox="true"/>
            <p:nvPr/>
          </p:nvSpPr>
          <p:spPr>
            <a:xfrm>
              <a:off x="675" y="2516"/>
              <a:ext cx="3810" cy="58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发展历程</a:t>
              </a:r>
              <a:endParaRPr lang="zh-CN" altLang="en-US" sz="24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" name="Rectangle 7"/>
            <p:cNvSpPr/>
            <p:nvPr/>
          </p:nvSpPr>
          <p:spPr>
            <a:xfrm>
              <a:off x="5278" y="3400"/>
              <a:ext cx="3925" cy="39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false">
              <a:spAutoFit/>
            </a:bodyPr>
            <a:p>
              <a:pPr marL="0" lvl="1" indent="0" algn="l" defTabSz="330200" rtl="0" eaLnBrk="1" fontAlgn="base" hangingPunct="1">
                <a:spcBef>
                  <a:spcPct val="50000"/>
                </a:spcBef>
                <a:spcAft>
                  <a:spcPct val="10000"/>
                </a:spcAft>
                <a:buClr>
                  <a:schemeClr val="tx1"/>
                </a:buClr>
                <a:buSzPct val="75000"/>
                <a:buFont typeface="Arial" panose="020B0604020202020204" pitchFamily="34" charset="0"/>
                <a:buNone/>
                <a:tabLst>
                  <a:tab pos="8521700" algn="r"/>
                </a:tabLst>
              </a:pPr>
              <a:endPara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Rectangle 11"/>
            <p:cNvSpPr/>
            <p:nvPr/>
          </p:nvSpPr>
          <p:spPr>
            <a:xfrm>
              <a:off x="10013" y="3400"/>
              <a:ext cx="3925" cy="39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false">
              <a:spAutoFit/>
            </a:bodyPr>
            <a:p>
              <a:pPr marL="0" lvl="1" indent="0" algn="l" defTabSz="330200" rtl="0" eaLnBrk="1" fontAlgn="base" hangingPunct="1">
                <a:spcBef>
                  <a:spcPct val="50000"/>
                </a:spcBef>
                <a:spcAft>
                  <a:spcPct val="10000"/>
                </a:spcAft>
                <a:buClr>
                  <a:schemeClr val="tx1"/>
                </a:buClr>
                <a:buSzPct val="75000"/>
                <a:buFont typeface="Arial" panose="020B0604020202020204" pitchFamily="34" charset="0"/>
                <a:buNone/>
                <a:tabLst>
                  <a:tab pos="8521700" algn="r"/>
                </a:tabLst>
              </a:pPr>
              <a:endPara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矩形 20"/>
            <p:cNvSpPr/>
            <p:nvPr/>
          </p:nvSpPr>
          <p:spPr>
            <a:xfrm>
              <a:off x="208" y="4564"/>
              <a:ext cx="13675" cy="256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>
                <a:buClrTx/>
                <a:buFont typeface="Arial" panose="020B0604020202020204" pitchFamily="34" charset="0"/>
              </a:pP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在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20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世纪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70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年代以前，信用风险计量主要借助于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受评对象各种报表提供的静态财务数据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，并结合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定性分析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来评价其信用质量。</a:t>
              </a:r>
              <a:endPara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buClrTx/>
                <a:buFont typeface="Arial" panose="020B0604020202020204" pitchFamily="34" charset="0"/>
              </a:pPr>
              <a:endPara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buClrTx/>
                <a:buFont typeface="Arial" panose="020B0604020202020204" pitchFamily="34" charset="0"/>
              </a:pP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20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世纪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80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年代以来，现代信用风险计量模型开始出现并应用（应用数据分析技术对经典信用评级方法的补充和完善）。</a:t>
              </a:r>
              <a:r>
                <a:rPr lang="en-US" altLang="zh-CN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 </a:t>
              </a:r>
              <a:endParaRPr lang="zh-CN" altLang="en-US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一、古典信用风险计量模型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842135" y="1440815"/>
            <a:ext cx="8616315" cy="4521200"/>
            <a:chOff x="720" y="1978"/>
            <a:chExt cx="13398" cy="7119"/>
          </a:xfrm>
        </p:grpSpPr>
        <p:sp>
          <p:nvSpPr>
            <p:cNvPr id="76804" name="Rectangle 7"/>
            <p:cNvSpPr/>
            <p:nvPr/>
          </p:nvSpPr>
          <p:spPr>
            <a:xfrm>
              <a:off x="5278" y="3400"/>
              <a:ext cx="3925" cy="33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false">
              <a:spAutoFit/>
            </a:bodyPr>
            <a:p>
              <a:pPr marL="0" lvl="1" indent="0" algn="l" defTabSz="330200" rtl="0" eaLnBrk="1" fontAlgn="base" hangingPunct="1">
                <a:spcBef>
                  <a:spcPct val="50000"/>
                </a:spcBef>
                <a:spcAft>
                  <a:spcPct val="10000"/>
                </a:spcAft>
                <a:buClr>
                  <a:schemeClr val="tx1"/>
                </a:buClr>
                <a:buSzPct val="75000"/>
                <a:buFont typeface="Arial" panose="020B0604020202020204" pitchFamily="34" charset="0"/>
                <a:buNone/>
                <a:tabLst>
                  <a:tab pos="8521700" algn="r"/>
                </a:tabLst>
              </a:pPr>
              <a:endPara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6805" name="Rectangle 8"/>
            <p:cNvSpPr/>
            <p:nvPr/>
          </p:nvSpPr>
          <p:spPr>
            <a:xfrm>
              <a:off x="5033" y="1978"/>
              <a:ext cx="4462" cy="997"/>
            </a:xfrm>
            <a:prstGeom prst="rect">
              <a:avLst/>
            </a:prstGeom>
            <a:solidFill>
              <a:srgbClr val="B3B3FF"/>
            </a:solidFill>
            <a:ln w="9525">
              <a:noFill/>
            </a:ln>
            <a:effectLst>
              <a:prstShdw prst="shdw17" dist="17961" dir="2699999">
                <a:srgbClr val="6B6B99"/>
              </a:prstShdw>
            </a:effectLst>
          </p:spPr>
          <p:txBody>
            <a:bodyPr wrap="none" anchor="ctr" anchorCtr="false"/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3503" name="Text Box 9"/>
            <p:cNvSpPr txBox="true"/>
            <p:nvPr/>
          </p:nvSpPr>
          <p:spPr>
            <a:xfrm>
              <a:off x="5333" y="2276"/>
              <a:ext cx="381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</a:rPr>
                <a:t>古典模型</a:t>
              </a:r>
              <a:endParaRPr lang="zh-CN" altLang="en-US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6807" name="Rectangle 11"/>
            <p:cNvSpPr/>
            <p:nvPr/>
          </p:nvSpPr>
          <p:spPr>
            <a:xfrm>
              <a:off x="10013" y="3400"/>
              <a:ext cx="3925" cy="39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false">
              <a:spAutoFit/>
            </a:bodyPr>
            <a:p>
              <a:pPr marL="0" lvl="1" indent="0" algn="l" defTabSz="330200" rtl="0" eaLnBrk="1" fontAlgn="base" hangingPunct="1">
                <a:spcBef>
                  <a:spcPct val="50000"/>
                </a:spcBef>
                <a:spcAft>
                  <a:spcPct val="10000"/>
                </a:spcAft>
                <a:buClr>
                  <a:schemeClr val="tx1"/>
                </a:buClr>
                <a:buSzPct val="75000"/>
                <a:buFont typeface="Arial" panose="020B0604020202020204" pitchFamily="34" charset="0"/>
                <a:buNone/>
                <a:tabLst>
                  <a:tab pos="8521700" algn="r"/>
                </a:tabLst>
              </a:pPr>
              <a:endPara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3496" name="矩形 21"/>
            <p:cNvSpPr/>
            <p:nvPr/>
          </p:nvSpPr>
          <p:spPr>
            <a:xfrm>
              <a:off x="720" y="3138"/>
              <a:ext cx="13398" cy="595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lnSpc>
                  <a:spcPct val="150000"/>
                </a:lnSpc>
                <a:buClrTx/>
                <a:buFont typeface="Arial" panose="020B0604020202020204" pitchFamily="34" charset="0"/>
              </a:pP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（一）</a:t>
              </a:r>
              <a:r>
                <a:rPr lang="zh-CN" altLang="en-US" sz="20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信用评级方法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是将信用状况按标准分成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等级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，分别适用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不同的信用政策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。例：银行采用贷款评级法，将贷款分成若干等级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,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赋予不同损失准备金率，计算损失准备金，得出银行需准备的用于防范风险的资本。</a:t>
              </a:r>
              <a:endPara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50000"/>
                </a:lnSpc>
                <a:buClrTx/>
                <a:buFont typeface="Wingdings" panose="05000000000000000000" pitchFamily="2" charset="2"/>
              </a:pP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（二）</a:t>
              </a:r>
              <a:r>
                <a:rPr lang="zh-CN" altLang="en-US" sz="20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专家法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是通过专家打分，对决定信用状况的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主要因素进行评分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，作为授予企业信用额度或贷款额度的依据，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常见的专家法是</a:t>
              </a:r>
              <a:r>
                <a:rPr lang="en-US" altLang="zh-CN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5C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法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endPara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50000"/>
                </a:lnSpc>
                <a:buClrTx/>
                <a:buFont typeface="Arial" panose="020B0604020202020204" pitchFamily="34" charset="0"/>
              </a:pP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（三）</a:t>
              </a:r>
              <a:r>
                <a:rPr lang="zh-CN" altLang="en-US" sz="20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信用评分方法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是通过对影响信用的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不同因素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确定不同的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分值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和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权重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，汇总计算出对应的信用评分，作为给予企业信用额度或贷款额度的依据</a:t>
              </a:r>
              <a:r>
                <a:rPr 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常见的评分方法有</a:t>
              </a:r>
              <a:r>
                <a:rPr lang="en-US" altLang="zh-CN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评分模型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和</a:t>
              </a:r>
              <a:r>
                <a:rPr lang="en-US" altLang="zh-CN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ZETA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模型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等。</a:t>
              </a:r>
              <a:endPara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（一）信用评级方法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03705" y="1336040"/>
            <a:ext cx="8785225" cy="4687570"/>
            <a:chOff x="283" y="2553"/>
            <a:chExt cx="13835" cy="7382"/>
          </a:xfrm>
        </p:grpSpPr>
        <p:sp>
          <p:nvSpPr>
            <p:cNvPr id="69638" name="AutoShape 4"/>
            <p:cNvSpPr>
              <a:spLocks noChangeArrowheads="true"/>
            </p:cNvSpPr>
            <p:nvPr/>
          </p:nvSpPr>
          <p:spPr bwMode="auto">
            <a:xfrm>
              <a:off x="575" y="2555"/>
              <a:ext cx="13045" cy="7375"/>
            </a:xfrm>
            <a:prstGeom prst="roundRect">
              <a:avLst>
                <a:gd name="adj" fmla="val 50000"/>
              </a:avLst>
            </a:prstGeom>
            <a:gradFill rotWithShape="false">
              <a:gsLst>
                <a:gs pos="0">
                  <a:srgbClr val="37556B"/>
                </a:gs>
                <a:gs pos="50000">
                  <a:schemeClr val="accent1"/>
                </a:gs>
                <a:gs pos="100000">
                  <a:srgbClr val="37556B"/>
                </a:gs>
              </a:gsLst>
              <a:lin ang="5400000" scaled="true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830" name="AutoShape 6"/>
            <p:cNvSpPr/>
            <p:nvPr/>
          </p:nvSpPr>
          <p:spPr>
            <a:xfrm>
              <a:off x="933" y="2553"/>
              <a:ext cx="12165" cy="7382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 anchorCtr="false"/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宋体" panose="02010600030101010101" pitchFamily="2" charset="-122"/>
              </a:endParaRPr>
            </a:p>
          </p:txBody>
        </p:sp>
        <p:grpSp>
          <p:nvGrpSpPr>
            <p:cNvPr id="77831" name="Group 27"/>
            <p:cNvGrpSpPr/>
            <p:nvPr/>
          </p:nvGrpSpPr>
          <p:grpSpPr>
            <a:xfrm>
              <a:off x="283" y="2955"/>
              <a:ext cx="13835" cy="6225"/>
              <a:chOff x="0" y="0"/>
              <a:chExt cx="3436" cy="918"/>
            </a:xfrm>
          </p:grpSpPr>
          <p:sp>
            <p:nvSpPr>
              <p:cNvPr id="77832" name="Line 28"/>
              <p:cNvSpPr/>
              <p:nvPr/>
            </p:nvSpPr>
            <p:spPr>
              <a:xfrm>
                <a:off x="255" y="0"/>
                <a:ext cx="2926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33" name="Line 29"/>
              <p:cNvSpPr/>
              <p:nvPr/>
            </p:nvSpPr>
            <p:spPr>
              <a:xfrm>
                <a:off x="198" y="48"/>
                <a:ext cx="3055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34" name="Line 30"/>
              <p:cNvSpPr/>
              <p:nvPr/>
            </p:nvSpPr>
            <p:spPr>
              <a:xfrm>
                <a:off x="150" y="96"/>
                <a:ext cx="3148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35" name="Line 31"/>
              <p:cNvSpPr/>
              <p:nvPr/>
            </p:nvSpPr>
            <p:spPr>
              <a:xfrm>
                <a:off x="108" y="144"/>
                <a:ext cx="3226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36" name="Line 32"/>
              <p:cNvSpPr/>
              <p:nvPr/>
            </p:nvSpPr>
            <p:spPr>
              <a:xfrm>
                <a:off x="78" y="192"/>
                <a:ext cx="3280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37" name="Line 33"/>
              <p:cNvSpPr/>
              <p:nvPr/>
            </p:nvSpPr>
            <p:spPr>
              <a:xfrm>
                <a:off x="48" y="240"/>
                <a:ext cx="3337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38" name="Line 34"/>
              <p:cNvSpPr/>
              <p:nvPr/>
            </p:nvSpPr>
            <p:spPr>
              <a:xfrm>
                <a:off x="30" y="288"/>
                <a:ext cx="3373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39" name="Line 35"/>
              <p:cNvSpPr/>
              <p:nvPr/>
            </p:nvSpPr>
            <p:spPr>
              <a:xfrm>
                <a:off x="18" y="336"/>
                <a:ext cx="3403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40" name="Line 36"/>
              <p:cNvSpPr/>
              <p:nvPr/>
            </p:nvSpPr>
            <p:spPr>
              <a:xfrm>
                <a:off x="12" y="384"/>
                <a:ext cx="3418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41" name="Line 37"/>
              <p:cNvSpPr/>
              <p:nvPr/>
            </p:nvSpPr>
            <p:spPr>
              <a:xfrm>
                <a:off x="0" y="432"/>
                <a:ext cx="3436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42" name="Line 38"/>
              <p:cNvSpPr/>
              <p:nvPr/>
            </p:nvSpPr>
            <p:spPr>
              <a:xfrm>
                <a:off x="3" y="480"/>
                <a:ext cx="3433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43" name="Line 39"/>
              <p:cNvSpPr/>
              <p:nvPr/>
            </p:nvSpPr>
            <p:spPr>
              <a:xfrm>
                <a:off x="9" y="528"/>
                <a:ext cx="3418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44" name="Line 40"/>
              <p:cNvSpPr/>
              <p:nvPr/>
            </p:nvSpPr>
            <p:spPr>
              <a:xfrm>
                <a:off x="18" y="576"/>
                <a:ext cx="3406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45" name="Line 41"/>
              <p:cNvSpPr/>
              <p:nvPr/>
            </p:nvSpPr>
            <p:spPr>
              <a:xfrm>
                <a:off x="30" y="630"/>
                <a:ext cx="3373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46" name="Line 42"/>
              <p:cNvSpPr/>
              <p:nvPr/>
            </p:nvSpPr>
            <p:spPr>
              <a:xfrm>
                <a:off x="51" y="678"/>
                <a:ext cx="3343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47" name="Line 43"/>
              <p:cNvSpPr/>
              <p:nvPr/>
            </p:nvSpPr>
            <p:spPr>
              <a:xfrm>
                <a:off x="72" y="726"/>
                <a:ext cx="3295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48" name="Line 44"/>
              <p:cNvSpPr/>
              <p:nvPr/>
            </p:nvSpPr>
            <p:spPr>
              <a:xfrm>
                <a:off x="102" y="774"/>
                <a:ext cx="3235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49" name="Line 45"/>
              <p:cNvSpPr/>
              <p:nvPr/>
            </p:nvSpPr>
            <p:spPr>
              <a:xfrm>
                <a:off x="141" y="822"/>
                <a:ext cx="3154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50" name="Line 46"/>
              <p:cNvSpPr/>
              <p:nvPr/>
            </p:nvSpPr>
            <p:spPr>
              <a:xfrm>
                <a:off x="189" y="870"/>
                <a:ext cx="3061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51" name="Line 47"/>
              <p:cNvSpPr/>
              <p:nvPr/>
            </p:nvSpPr>
            <p:spPr>
              <a:xfrm>
                <a:off x="246" y="918"/>
                <a:ext cx="2950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77852" name="AutoShape 48"/>
            <p:cNvSpPr/>
            <p:nvPr/>
          </p:nvSpPr>
          <p:spPr>
            <a:xfrm>
              <a:off x="1033" y="2678"/>
              <a:ext cx="11905" cy="700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 anchorCtr="false"/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宋体" panose="02010600030101010101" pitchFamily="2" charset="-122"/>
              </a:endParaRPr>
            </a:p>
          </p:txBody>
        </p:sp>
        <p:sp>
          <p:nvSpPr>
            <p:cNvPr id="78858" name="Rectangle 51"/>
            <p:cNvSpPr/>
            <p:nvPr/>
          </p:nvSpPr>
          <p:spPr>
            <a:xfrm>
              <a:off x="1355" y="2781"/>
              <a:ext cx="11485" cy="685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00" tIns="10800" rIns="18000" bIns="10800" anchor="t" anchorCtr="false"/>
            <a:p>
              <a:pPr indent="0" fontAlgn="auto">
                <a:lnSpc>
                  <a:spcPct val="120000"/>
                </a:lnSpc>
                <a:spcAft>
                  <a:spcPts val="600"/>
                </a:spcAft>
                <a:buClrTx/>
                <a:buFont typeface="黑体" panose="02010609060101010101" pitchFamily="49" charset="-122"/>
                <a:buAutoNum type="arabicPeriod"/>
              </a:pPr>
              <a:r>
                <a:rPr lang="en-US" altLang="zh-CN" sz="20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信用评级法：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按确定的评分标准，对评估对象的信用状况进行评价，并确定对应的信用等级。</a:t>
              </a:r>
              <a:endPara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indent="0" fontAlgn="auto">
                <a:lnSpc>
                  <a:spcPct val="120000"/>
                </a:lnSpc>
                <a:spcAft>
                  <a:spcPts val="600"/>
                </a:spcAft>
                <a:buClrTx/>
                <a:buFont typeface="黑体" panose="02010609060101010101" pitchFamily="49" charset="-12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   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贷款内部评级分级模型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由美国货币管理署</a:t>
              </a: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(OCC)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最早开发。</a:t>
              </a: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OOC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最早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将贷款分为</a:t>
              </a:r>
              <a:r>
                <a:rPr lang="en-US" altLang="zh-CN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级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，不同级别所要求的损失准备金不同。</a:t>
              </a: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级包括：正常贷款，要求</a:t>
              </a: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0%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的损失准备金；关注贷款，</a:t>
              </a: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0%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的损失准备金，但保持密切关注；次级贷款，</a:t>
              </a: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20%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的贷款准备金；可疑贷款，</a:t>
              </a: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50%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的损失准备金；损失贷款，要求</a:t>
              </a: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100%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的损失准备。金。</a:t>
              </a:r>
              <a:r>
                <a:rPr lang="zh-CN" altLang="en-US" sz="20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这种评级方法也是目前中国银行业广泛推行的贷款分类方法</a:t>
              </a:r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endPara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indent="0" fontAlgn="auto">
                <a:lnSpc>
                  <a:spcPct val="120000"/>
                </a:lnSpc>
                <a:spcAft>
                  <a:spcPts val="600"/>
                </a:spcAft>
                <a:buClrTx/>
                <a:buFont typeface="黑体" panose="02010609060101010101" pitchFamily="49" charset="-122"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   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银行在</a:t>
              </a: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OCC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评级的基础上，开发出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内部评级方法，更细致地进一步划分贷款的评级类别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。美国银行一般把贷款级别分成</a:t>
              </a: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1-10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个级别。</a:t>
              </a:r>
              <a:endPara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（二）专家法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30998" y="1258253"/>
            <a:ext cx="8929687" cy="4951403"/>
            <a:chOff x="213" y="2273"/>
            <a:chExt cx="14062" cy="7797"/>
          </a:xfrm>
        </p:grpSpPr>
        <p:grpSp>
          <p:nvGrpSpPr>
            <p:cNvPr id="78852" name="组合 6"/>
            <p:cNvGrpSpPr/>
            <p:nvPr/>
          </p:nvGrpSpPr>
          <p:grpSpPr>
            <a:xfrm>
              <a:off x="213" y="2273"/>
              <a:ext cx="14062" cy="7797"/>
              <a:chOff x="0" y="0"/>
              <a:chExt cx="8401349" cy="4123906"/>
            </a:xfrm>
          </p:grpSpPr>
          <p:sp>
            <p:nvSpPr>
              <p:cNvPr id="78853" name="AutoShape 3"/>
              <p:cNvSpPr/>
              <p:nvPr/>
            </p:nvSpPr>
            <p:spPr>
              <a:xfrm>
                <a:off x="5067529" y="1385468"/>
                <a:ext cx="1620838" cy="2738438"/>
              </a:xfrm>
              <a:prstGeom prst="roundRect">
                <a:avLst>
                  <a:gd name="adj" fmla="val 13745"/>
                </a:avLst>
              </a:prstGeom>
              <a:noFill/>
              <a:ln w="38100" cap="flat" cmpd="sng">
                <a:solidFill>
                  <a:srgbClr val="0061B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8854" name="AutoShape 4"/>
              <p:cNvSpPr/>
              <p:nvPr/>
            </p:nvSpPr>
            <p:spPr>
              <a:xfrm>
                <a:off x="3389312" y="1385468"/>
                <a:ext cx="1611313" cy="2738438"/>
              </a:xfrm>
              <a:prstGeom prst="roundRect">
                <a:avLst>
                  <a:gd name="adj" fmla="val 13745"/>
                </a:avLst>
              </a:prstGeom>
              <a:noFill/>
              <a:ln w="38100" cap="flat" cmpd="sng">
                <a:solidFill>
                  <a:srgbClr val="0061B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8855" name="AutoShape 5"/>
              <p:cNvSpPr/>
              <p:nvPr/>
            </p:nvSpPr>
            <p:spPr>
              <a:xfrm>
                <a:off x="1706562" y="1385468"/>
                <a:ext cx="1563688" cy="2738438"/>
              </a:xfrm>
              <a:prstGeom prst="roundRect">
                <a:avLst>
                  <a:gd name="adj" fmla="val 13745"/>
                </a:avLst>
              </a:prstGeom>
              <a:noFill/>
              <a:ln w="38100" cap="flat" cmpd="sng">
                <a:solidFill>
                  <a:srgbClr val="0061B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8856" name="AutoShape 6"/>
              <p:cNvSpPr/>
              <p:nvPr/>
            </p:nvSpPr>
            <p:spPr>
              <a:xfrm>
                <a:off x="0" y="1385468"/>
                <a:ext cx="1620837" cy="2738438"/>
              </a:xfrm>
              <a:prstGeom prst="roundRect">
                <a:avLst>
                  <a:gd name="adj" fmla="val 13745"/>
                </a:avLst>
              </a:prstGeom>
              <a:noFill/>
              <a:ln w="38100" cap="flat" cmpd="sng">
                <a:solidFill>
                  <a:srgbClr val="0061B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grpSp>
            <p:nvGrpSpPr>
              <p:cNvPr id="78857" name="Group 8"/>
              <p:cNvGrpSpPr/>
              <p:nvPr/>
            </p:nvGrpSpPr>
            <p:grpSpPr>
              <a:xfrm>
                <a:off x="220662" y="0"/>
                <a:ext cx="5895975" cy="945731"/>
                <a:chOff x="0" y="0"/>
                <a:chExt cx="4080" cy="727"/>
              </a:xfrm>
            </p:grpSpPr>
            <p:sp>
              <p:nvSpPr>
                <p:cNvPr id="78858" name="Rectangle 8"/>
                <p:cNvSpPr/>
                <p:nvPr/>
              </p:nvSpPr>
              <p:spPr>
                <a:xfrm rot="3419336">
                  <a:off x="0" y="55"/>
                  <a:ext cx="672" cy="672"/>
                </a:xfrm>
                <a:prstGeom prst="rect">
                  <a:avLst/>
                </a:prstGeom>
                <a:solidFill>
                  <a:srgbClr val="C40505"/>
                </a:solidFill>
                <a:ln w="9525"/>
                <a:scene3d>
                  <a:camera prst="legacyPerspectiveFront">
                    <a:rot lat="0" lon="1500000" rev="0"/>
                  </a:camera>
                  <a:lightRig rig="legacyFlat4" dir="b"/>
                </a:scene3d>
                <a:sp3d extrusionH="887400" prstMaterial="legacyMatte">
                  <a:bevelT w="13500" h="13500" prst="angle"/>
                  <a:bevelB w="13500" h="13500" prst="angle"/>
                  <a:extrusionClr>
                    <a:srgbClr val="C40505"/>
                  </a:extrusionClr>
                </a:sp3d>
              </p:spPr>
              <p:txBody>
                <a:bodyPr wrap="none" anchor="ctr" anchorCtr="false">
                  <a:flatTx/>
                </a:bodyPr>
                <a:p>
                  <a:pPr>
                    <a:buClrTx/>
                    <a:buFont typeface="Arial" panose="020B0604020202020204" pitchFamily="34" charset="0"/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grpSp>
              <p:nvGrpSpPr>
                <p:cNvPr id="78859" name="Group 10"/>
                <p:cNvGrpSpPr/>
                <p:nvPr/>
              </p:nvGrpSpPr>
              <p:grpSpPr>
                <a:xfrm>
                  <a:off x="668" y="151"/>
                  <a:ext cx="623" cy="96"/>
                  <a:chOff x="0" y="0"/>
                  <a:chExt cx="468" cy="244"/>
                </a:xfrm>
              </p:grpSpPr>
              <p:sp>
                <p:nvSpPr>
                  <p:cNvPr id="78860" name="Oval 10"/>
                  <p:cNvSpPr/>
                  <p:nvPr/>
                </p:nvSpPr>
                <p:spPr>
                  <a:xfrm>
                    <a:off x="0" y="0"/>
                    <a:ext cx="79" cy="242"/>
                  </a:xfrm>
                  <a:prstGeom prst="ellipse">
                    <a:avLst/>
                  </a:prstGeom>
                  <a:gradFill rotWithShape="false">
                    <a:gsLst>
                      <a:gs pos="0">
                        <a:srgbClr val="767676"/>
                      </a:gs>
                      <a:gs pos="50000">
                        <a:srgbClr val="FFFFFF"/>
                      </a:gs>
                      <a:gs pos="100000">
                        <a:srgbClr val="767676"/>
                      </a:gs>
                    </a:gsLst>
                    <a:lin ang="5400000" scaled="true"/>
                    <a:tileRect/>
                  </a:gra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buClrTx/>
                      <a:buFont typeface="Arial" panose="020B0604020202020204" pitchFamily="34" charset="0"/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78861" name="Rectangle 11"/>
                  <p:cNvSpPr/>
                  <p:nvPr/>
                </p:nvSpPr>
                <p:spPr>
                  <a:xfrm>
                    <a:off x="45" y="3"/>
                    <a:ext cx="388" cy="242"/>
                  </a:xfrm>
                  <a:prstGeom prst="rect">
                    <a:avLst/>
                  </a:prstGeom>
                  <a:gradFill rotWithShape="false">
                    <a:gsLst>
                      <a:gs pos="0">
                        <a:srgbClr val="767676"/>
                      </a:gs>
                      <a:gs pos="50000">
                        <a:srgbClr val="FFFFFF"/>
                      </a:gs>
                      <a:gs pos="100000">
                        <a:srgbClr val="767676"/>
                      </a:gs>
                    </a:gsLst>
                    <a:lin ang="5400000" scaled="true"/>
                    <a:tileRect/>
                  </a:gra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buClrTx/>
                      <a:buFont typeface="Arial" panose="020B0604020202020204" pitchFamily="34" charset="0"/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78862" name="Oval 12"/>
                  <p:cNvSpPr/>
                  <p:nvPr/>
                </p:nvSpPr>
                <p:spPr>
                  <a:xfrm>
                    <a:off x="397" y="3"/>
                    <a:ext cx="71" cy="236"/>
                  </a:xfrm>
                  <a:prstGeom prst="ellipse">
                    <a:avLst/>
                  </a:prstGeom>
                  <a:gradFill rotWithShape="false">
                    <a:gsLst>
                      <a:gs pos="0">
                        <a:srgbClr val="767676"/>
                      </a:gs>
                      <a:gs pos="50000">
                        <a:srgbClr val="FFFFFF"/>
                      </a:gs>
                      <a:gs pos="100000">
                        <a:srgbClr val="767676"/>
                      </a:gs>
                    </a:gsLst>
                    <a:lin ang="5400000" scaled="true"/>
                    <a:tileRect/>
                  </a:gradFill>
                  <a:ln w="12700" cap="flat" cmpd="sng">
                    <a:solidFill>
                      <a:srgbClr val="FFFF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false"/>
                  <a:p>
                    <a:pPr>
                      <a:buClrTx/>
                      <a:buFont typeface="Arial" panose="020B0604020202020204" pitchFamily="34" charset="0"/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78863" name="Oval 13"/>
                  <p:cNvSpPr/>
                  <p:nvPr/>
                </p:nvSpPr>
                <p:spPr>
                  <a:xfrm>
                    <a:off x="435" y="81"/>
                    <a:ext cx="20" cy="68"/>
                  </a:xfrm>
                  <a:prstGeom prst="ellipse">
                    <a:avLst/>
                  </a:prstGeom>
                  <a:gradFill rotWithShape="false">
                    <a:gsLst>
                      <a:gs pos="0">
                        <a:srgbClr val="767676"/>
                      </a:gs>
                      <a:gs pos="50000">
                        <a:srgbClr val="FFFFFF"/>
                      </a:gs>
                      <a:gs pos="100000">
                        <a:srgbClr val="767676"/>
                      </a:gs>
                    </a:gsLst>
                    <a:lin ang="5400000" scaled="true"/>
                    <a:tileRect/>
                  </a:gra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buClrTx/>
                      <a:buFont typeface="Arial" panose="020B0604020202020204" pitchFamily="34" charset="0"/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sp>
              <p:nvSpPr>
                <p:cNvPr id="78864" name="Rectangle 14"/>
                <p:cNvSpPr/>
                <p:nvPr/>
              </p:nvSpPr>
              <p:spPr>
                <a:xfrm rot="3419336">
                  <a:off x="1148" y="5"/>
                  <a:ext cx="671" cy="670"/>
                </a:xfrm>
                <a:prstGeom prst="rect">
                  <a:avLst/>
                </a:prstGeom>
                <a:solidFill>
                  <a:srgbClr val="FEA501"/>
                </a:solidFill>
                <a:ln w="9525"/>
                <a:scene3d>
                  <a:camera prst="legacyPerspectiveFront">
                    <a:rot lat="0" lon="1500000" rev="0"/>
                  </a:camera>
                  <a:lightRig rig="legacyFlat4" dir="b"/>
                </a:scene3d>
                <a:sp3d extrusionH="887400" prstMaterial="legacyMatte">
                  <a:bevelT w="13500" h="13500" prst="angle"/>
                  <a:bevelB w="13500" h="13500" prst="angle"/>
                  <a:extrusionClr>
                    <a:srgbClr val="FEA501"/>
                  </a:extrusionClr>
                </a:sp3d>
              </p:spPr>
              <p:txBody>
                <a:bodyPr wrap="none" anchor="ctr" anchorCtr="false">
                  <a:flatTx/>
                </a:bodyPr>
                <a:p>
                  <a:pPr>
                    <a:buClrTx/>
                    <a:buFont typeface="Arial" panose="020B0604020202020204" pitchFamily="34" charset="0"/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grpSp>
              <p:nvGrpSpPr>
                <p:cNvPr id="78865" name="Group 16"/>
                <p:cNvGrpSpPr/>
                <p:nvPr/>
              </p:nvGrpSpPr>
              <p:grpSpPr>
                <a:xfrm>
                  <a:off x="1820" y="151"/>
                  <a:ext cx="623" cy="96"/>
                  <a:chOff x="0" y="0"/>
                  <a:chExt cx="468" cy="244"/>
                </a:xfrm>
              </p:grpSpPr>
              <p:sp>
                <p:nvSpPr>
                  <p:cNvPr id="78866" name="Oval 16"/>
                  <p:cNvSpPr/>
                  <p:nvPr/>
                </p:nvSpPr>
                <p:spPr>
                  <a:xfrm>
                    <a:off x="0" y="0"/>
                    <a:ext cx="79" cy="242"/>
                  </a:xfrm>
                  <a:prstGeom prst="ellipse">
                    <a:avLst/>
                  </a:prstGeom>
                  <a:gradFill rotWithShape="false">
                    <a:gsLst>
                      <a:gs pos="0">
                        <a:srgbClr val="767676"/>
                      </a:gs>
                      <a:gs pos="50000">
                        <a:srgbClr val="FFFFFF"/>
                      </a:gs>
                      <a:gs pos="100000">
                        <a:srgbClr val="767676"/>
                      </a:gs>
                    </a:gsLst>
                    <a:lin ang="5400000" scaled="true"/>
                    <a:tileRect/>
                  </a:gra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buClrTx/>
                      <a:buFont typeface="Arial" panose="020B0604020202020204" pitchFamily="34" charset="0"/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78867" name="Rectangle 17"/>
                  <p:cNvSpPr/>
                  <p:nvPr/>
                </p:nvSpPr>
                <p:spPr>
                  <a:xfrm>
                    <a:off x="46" y="3"/>
                    <a:ext cx="388" cy="242"/>
                  </a:xfrm>
                  <a:prstGeom prst="rect">
                    <a:avLst/>
                  </a:prstGeom>
                  <a:gradFill rotWithShape="false">
                    <a:gsLst>
                      <a:gs pos="0">
                        <a:srgbClr val="767676"/>
                      </a:gs>
                      <a:gs pos="50000">
                        <a:srgbClr val="FFFFFF"/>
                      </a:gs>
                      <a:gs pos="100000">
                        <a:srgbClr val="767676"/>
                      </a:gs>
                    </a:gsLst>
                    <a:lin ang="5400000" scaled="true"/>
                    <a:tileRect/>
                  </a:gra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buClrTx/>
                      <a:buFont typeface="Arial" panose="020B0604020202020204" pitchFamily="34" charset="0"/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78868" name="Oval 18"/>
                  <p:cNvSpPr/>
                  <p:nvPr/>
                </p:nvSpPr>
                <p:spPr>
                  <a:xfrm>
                    <a:off x="397" y="3"/>
                    <a:ext cx="71" cy="236"/>
                  </a:xfrm>
                  <a:prstGeom prst="ellipse">
                    <a:avLst/>
                  </a:prstGeom>
                  <a:gradFill rotWithShape="false">
                    <a:gsLst>
                      <a:gs pos="0">
                        <a:srgbClr val="767676"/>
                      </a:gs>
                      <a:gs pos="50000">
                        <a:srgbClr val="FFFFFF"/>
                      </a:gs>
                      <a:gs pos="100000">
                        <a:srgbClr val="767676"/>
                      </a:gs>
                    </a:gsLst>
                    <a:lin ang="5400000" scaled="true"/>
                    <a:tileRect/>
                  </a:gradFill>
                  <a:ln w="12700" cap="flat" cmpd="sng">
                    <a:solidFill>
                      <a:srgbClr val="FFFF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false"/>
                  <a:p>
                    <a:pPr>
                      <a:buClrTx/>
                      <a:buFont typeface="Arial" panose="020B0604020202020204" pitchFamily="34" charset="0"/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78869" name="Oval 19"/>
                  <p:cNvSpPr/>
                  <p:nvPr/>
                </p:nvSpPr>
                <p:spPr>
                  <a:xfrm>
                    <a:off x="435" y="81"/>
                    <a:ext cx="20" cy="68"/>
                  </a:xfrm>
                  <a:prstGeom prst="ellipse">
                    <a:avLst/>
                  </a:prstGeom>
                  <a:gradFill rotWithShape="false">
                    <a:gsLst>
                      <a:gs pos="0">
                        <a:srgbClr val="767676"/>
                      </a:gs>
                      <a:gs pos="50000">
                        <a:srgbClr val="FFFFFF"/>
                      </a:gs>
                      <a:gs pos="100000">
                        <a:srgbClr val="767676"/>
                      </a:gs>
                    </a:gsLst>
                    <a:lin ang="5400000" scaled="true"/>
                    <a:tileRect/>
                  </a:gra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buClrTx/>
                      <a:buFont typeface="Arial" panose="020B0604020202020204" pitchFamily="34" charset="0"/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sp>
              <p:nvSpPr>
                <p:cNvPr id="78870" name="Rectangle 20"/>
                <p:cNvSpPr/>
                <p:nvPr/>
              </p:nvSpPr>
              <p:spPr>
                <a:xfrm rot="3419336">
                  <a:off x="2288" y="0"/>
                  <a:ext cx="671" cy="670"/>
                </a:xfrm>
                <a:prstGeom prst="rect">
                  <a:avLst/>
                </a:prstGeom>
                <a:solidFill>
                  <a:srgbClr val="C40505"/>
                </a:solidFill>
                <a:ln w="9525"/>
                <a:scene3d>
                  <a:camera prst="legacyPerspectiveFront">
                    <a:rot lat="0" lon="1500000" rev="0"/>
                  </a:camera>
                  <a:lightRig rig="legacyFlat4" dir="b"/>
                </a:scene3d>
                <a:sp3d extrusionH="887400" prstMaterial="legacyMatte">
                  <a:bevelT w="13500" h="13500" prst="angle"/>
                  <a:bevelB w="13500" h="13500" prst="angle"/>
                  <a:extrusionClr>
                    <a:srgbClr val="C40505"/>
                  </a:extrusionClr>
                </a:sp3d>
              </p:spPr>
              <p:txBody>
                <a:bodyPr wrap="none" anchor="ctr" anchorCtr="false">
                  <a:flatTx/>
                </a:bodyPr>
                <a:p>
                  <a:pPr>
                    <a:buClrTx/>
                    <a:buFont typeface="Arial" panose="020B0604020202020204" pitchFamily="34" charset="0"/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grpSp>
              <p:nvGrpSpPr>
                <p:cNvPr id="78871" name="Group 22"/>
                <p:cNvGrpSpPr/>
                <p:nvPr/>
              </p:nvGrpSpPr>
              <p:grpSpPr>
                <a:xfrm>
                  <a:off x="2981" y="151"/>
                  <a:ext cx="817" cy="96"/>
                  <a:chOff x="0" y="0"/>
                  <a:chExt cx="468" cy="244"/>
                </a:xfrm>
              </p:grpSpPr>
              <p:sp>
                <p:nvSpPr>
                  <p:cNvPr id="78872" name="Oval 22"/>
                  <p:cNvSpPr/>
                  <p:nvPr/>
                </p:nvSpPr>
                <p:spPr>
                  <a:xfrm>
                    <a:off x="0" y="0"/>
                    <a:ext cx="79" cy="242"/>
                  </a:xfrm>
                  <a:prstGeom prst="ellipse">
                    <a:avLst/>
                  </a:prstGeom>
                  <a:gradFill rotWithShape="false">
                    <a:gsLst>
                      <a:gs pos="0">
                        <a:srgbClr val="767676"/>
                      </a:gs>
                      <a:gs pos="50000">
                        <a:srgbClr val="FFFFFF"/>
                      </a:gs>
                      <a:gs pos="100000">
                        <a:srgbClr val="767676"/>
                      </a:gs>
                    </a:gsLst>
                    <a:lin ang="5400000" scaled="true"/>
                    <a:tileRect/>
                  </a:gra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buClrTx/>
                      <a:buFont typeface="Arial" panose="020B0604020202020204" pitchFamily="34" charset="0"/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78873" name="Rectangle 23"/>
                  <p:cNvSpPr/>
                  <p:nvPr/>
                </p:nvSpPr>
                <p:spPr>
                  <a:xfrm>
                    <a:off x="45" y="3"/>
                    <a:ext cx="388" cy="242"/>
                  </a:xfrm>
                  <a:prstGeom prst="rect">
                    <a:avLst/>
                  </a:prstGeom>
                  <a:gradFill rotWithShape="false">
                    <a:gsLst>
                      <a:gs pos="0">
                        <a:srgbClr val="767676"/>
                      </a:gs>
                      <a:gs pos="50000">
                        <a:srgbClr val="FFFFFF"/>
                      </a:gs>
                      <a:gs pos="100000">
                        <a:srgbClr val="767676"/>
                      </a:gs>
                    </a:gsLst>
                    <a:lin ang="5400000" scaled="true"/>
                    <a:tileRect/>
                  </a:gra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buClrTx/>
                      <a:buFont typeface="Arial" panose="020B0604020202020204" pitchFamily="34" charset="0"/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78874" name="Oval 24"/>
                  <p:cNvSpPr/>
                  <p:nvPr/>
                </p:nvSpPr>
                <p:spPr>
                  <a:xfrm>
                    <a:off x="397" y="3"/>
                    <a:ext cx="71" cy="236"/>
                  </a:xfrm>
                  <a:prstGeom prst="ellipse">
                    <a:avLst/>
                  </a:prstGeom>
                  <a:gradFill rotWithShape="false">
                    <a:gsLst>
                      <a:gs pos="0">
                        <a:srgbClr val="767676"/>
                      </a:gs>
                      <a:gs pos="50000">
                        <a:srgbClr val="FFFFFF"/>
                      </a:gs>
                      <a:gs pos="100000">
                        <a:srgbClr val="767676"/>
                      </a:gs>
                    </a:gsLst>
                    <a:lin ang="5400000" scaled="true"/>
                    <a:tileRect/>
                  </a:gradFill>
                  <a:ln w="12700" cap="flat" cmpd="sng">
                    <a:solidFill>
                      <a:srgbClr val="FFFF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false"/>
                  <a:p>
                    <a:pPr>
                      <a:buClrTx/>
                      <a:buFont typeface="Arial" panose="020B0604020202020204" pitchFamily="34" charset="0"/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78875" name="Oval 25"/>
                  <p:cNvSpPr/>
                  <p:nvPr/>
                </p:nvSpPr>
                <p:spPr>
                  <a:xfrm>
                    <a:off x="435" y="81"/>
                    <a:ext cx="20" cy="68"/>
                  </a:xfrm>
                  <a:prstGeom prst="ellipse">
                    <a:avLst/>
                  </a:prstGeom>
                  <a:gradFill rotWithShape="false">
                    <a:gsLst>
                      <a:gs pos="0">
                        <a:srgbClr val="767676"/>
                      </a:gs>
                      <a:gs pos="50000">
                        <a:srgbClr val="FFFFFF"/>
                      </a:gs>
                      <a:gs pos="100000">
                        <a:srgbClr val="767676"/>
                      </a:gs>
                    </a:gsLst>
                    <a:lin ang="5400000" scaled="true"/>
                    <a:tileRect/>
                  </a:gra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buClrTx/>
                      <a:buFont typeface="Arial" panose="020B0604020202020204" pitchFamily="34" charset="0"/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sp>
              <p:nvSpPr>
                <p:cNvPr id="78876" name="Rectangle 26"/>
                <p:cNvSpPr/>
                <p:nvPr/>
              </p:nvSpPr>
              <p:spPr>
                <a:xfrm rot="3419336">
                  <a:off x="3408" y="7"/>
                  <a:ext cx="672" cy="672"/>
                </a:xfrm>
                <a:prstGeom prst="rect">
                  <a:avLst/>
                </a:prstGeom>
                <a:solidFill>
                  <a:srgbClr val="FEA501"/>
                </a:solidFill>
                <a:ln w="9525"/>
                <a:scene3d>
                  <a:camera prst="legacyPerspectiveFront">
                    <a:rot lat="0" lon="1500000" rev="0"/>
                  </a:camera>
                  <a:lightRig rig="legacyFlat4" dir="b"/>
                </a:scene3d>
                <a:sp3d extrusionH="887400" prstMaterial="legacyMatte">
                  <a:bevelT w="13500" h="13500" prst="angle"/>
                  <a:bevelB w="13500" h="13500" prst="angle"/>
                  <a:extrusionClr>
                    <a:srgbClr val="FEA501"/>
                  </a:extrusionClr>
                </a:sp3d>
              </p:spPr>
              <p:txBody>
                <a:bodyPr wrap="none" anchor="ctr" anchorCtr="false">
                  <a:flatTx/>
                </a:bodyPr>
                <a:p>
                  <a:pPr>
                    <a:buClrTx/>
                    <a:buFont typeface="Arial" panose="020B0604020202020204" pitchFamily="34" charset="0"/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sp>
            <p:nvSpPr>
              <p:cNvPr id="78877" name="Rectangle 27"/>
              <p:cNvSpPr/>
              <p:nvPr/>
            </p:nvSpPr>
            <p:spPr>
              <a:xfrm>
                <a:off x="259600" y="247717"/>
                <a:ext cx="926384" cy="43061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false">
                <a:spAutoFit/>
              </a:bodyPr>
              <a:p>
                <a:pPr>
                  <a:buClrTx/>
                  <a:buFont typeface="Arial" panose="020B0604020202020204" pitchFamily="34" charset="0"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5C</a:t>
                </a:r>
                <a:r>
                  <a:rPr lang="zh-CN" altLang="en-US" sz="28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法</a:t>
                </a:r>
                <a:endParaRPr lang="zh-CN" altLang="en-US" sz="2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78878" name="Rectangle 28"/>
              <p:cNvSpPr/>
              <p:nvPr/>
            </p:nvSpPr>
            <p:spPr>
              <a:xfrm>
                <a:off x="1906818" y="236303"/>
                <a:ext cx="1019897" cy="43061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false">
                <a:spAutoFit/>
              </a:bodyPr>
              <a:p>
                <a:pPr>
                  <a:buClrTx/>
                  <a:buFont typeface="Arial" panose="020B0604020202020204" pitchFamily="34" charset="0"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5W</a:t>
                </a:r>
                <a:r>
                  <a:rPr lang="zh-CN" altLang="en-US" sz="28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法</a:t>
                </a:r>
                <a:endParaRPr lang="zh-CN" altLang="en-US" sz="2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78879" name="Rectangle 29"/>
              <p:cNvSpPr/>
              <p:nvPr/>
            </p:nvSpPr>
            <p:spPr>
              <a:xfrm>
                <a:off x="3577589" y="176420"/>
                <a:ext cx="961073" cy="46080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false">
                <a:spAutoFit/>
              </a:bodyPr>
              <a:p>
                <a:pPr>
                  <a:lnSpc>
                    <a:spcPct val="120000"/>
                  </a:lnSpc>
                  <a:buClrTx/>
                  <a:buFont typeface="Arial" panose="020B0604020202020204" pitchFamily="34" charset="0"/>
                </a:pPr>
                <a:r>
                  <a:rPr lang="zh-CN" altLang="en-US" b="1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 </a:t>
                </a:r>
                <a:r>
                  <a:rPr lang="en-US" altLang="zh-CN" sz="28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5P</a:t>
                </a:r>
                <a:r>
                  <a:rPr lang="zh-CN" altLang="en-US" sz="28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法</a:t>
                </a:r>
                <a:endParaRPr lang="zh-CN" altLang="en-US" sz="2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78880" name="Rectangle 30"/>
              <p:cNvSpPr/>
              <p:nvPr/>
            </p:nvSpPr>
            <p:spPr>
              <a:xfrm>
                <a:off x="5244421" y="176420"/>
                <a:ext cx="1056095" cy="46438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false">
                <a:spAutoFit/>
              </a:bodyPr>
              <a:p>
                <a:pPr>
                  <a:lnSpc>
                    <a:spcPct val="120000"/>
                  </a:lnSpc>
                  <a:buClrTx/>
                  <a:buFont typeface="Arial" panose="020B0604020202020204" pitchFamily="34" charset="0"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LAPP</a:t>
                </a:r>
                <a:endParaRPr lang="en-US" altLang="zh-CN" sz="2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8881" name="Rectangle 26"/>
              <p:cNvSpPr/>
              <p:nvPr/>
            </p:nvSpPr>
            <p:spPr>
              <a:xfrm rot="3419336">
                <a:off x="6727593" y="-40686"/>
                <a:ext cx="874183" cy="971102"/>
              </a:xfrm>
              <a:prstGeom prst="rect">
                <a:avLst/>
              </a:prstGeom>
              <a:solidFill>
                <a:srgbClr val="FEA501"/>
              </a:solidFill>
              <a:ln w="9525"/>
              <a:scene3d>
                <a:camera prst="legacyPerspectiveFront">
                  <a:rot lat="0" lon="1500000" rev="0"/>
                </a:camera>
                <a:lightRig rig="legacyFlat4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FEA501"/>
                </a:extrusionClr>
              </a:sp3d>
            </p:spPr>
            <p:txBody>
              <a:bodyPr wrap="none" anchor="ctr" anchorCtr="false">
                <a:flatTx/>
              </a:bodyPr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8882" name="Rectangle 30"/>
              <p:cNvSpPr/>
              <p:nvPr/>
            </p:nvSpPr>
            <p:spPr>
              <a:xfrm>
                <a:off x="6504888" y="176420"/>
                <a:ext cx="1782120" cy="46438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false">
                <a:spAutoFit/>
              </a:bodyPr>
              <a:p>
                <a:pPr>
                  <a:lnSpc>
                    <a:spcPct val="120000"/>
                  </a:lnSpc>
                  <a:buClrTx/>
                  <a:buFont typeface="Arial" panose="020B0604020202020204" pitchFamily="34" charset="0"/>
                </a:pPr>
                <a:r>
                  <a:rPr lang="en-US" altLang="zh-CN" sz="2800" b="1" dirty="0">
                    <a:latin typeface="微软雅黑" panose="020B0503020204020204" charset="-122"/>
                    <a:ea typeface="微软雅黑" panose="020B0503020204020204" charset="-122"/>
                  </a:rPr>
                  <a:t>CAMPARI</a:t>
                </a:r>
                <a:endParaRPr lang="en-US" altLang="zh-CN" sz="2800" b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8883" name="Rectangle 23"/>
              <p:cNvSpPr/>
              <p:nvPr/>
            </p:nvSpPr>
            <p:spPr>
              <a:xfrm>
                <a:off x="6185865" y="179515"/>
                <a:ext cx="978821" cy="123859"/>
              </a:xfrm>
              <a:prstGeom prst="rect">
                <a:avLst/>
              </a:prstGeom>
              <a:gradFill rotWithShape="fals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8884" name="AutoShape 3"/>
              <p:cNvSpPr/>
              <p:nvPr/>
            </p:nvSpPr>
            <p:spPr>
              <a:xfrm>
                <a:off x="6780511" y="1337032"/>
                <a:ext cx="1620838" cy="2738438"/>
              </a:xfrm>
              <a:prstGeom prst="roundRect">
                <a:avLst>
                  <a:gd name="adj" fmla="val 13745"/>
                </a:avLst>
              </a:prstGeom>
              <a:noFill/>
              <a:ln w="38100" cap="flat" cmpd="sng">
                <a:solidFill>
                  <a:srgbClr val="0061B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9879" name="矩形 44"/>
            <p:cNvSpPr/>
            <p:nvPr/>
          </p:nvSpPr>
          <p:spPr>
            <a:xfrm>
              <a:off x="5886" y="5140"/>
              <a:ext cx="2615" cy="26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>
                <a:lnSpc>
                  <a:spcPts val="2100"/>
                </a:lnSpc>
                <a:buClrTx/>
                <a:buFont typeface="Arial" panose="020B0604020202020204" pitchFamily="34" charset="0"/>
              </a:pP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考核指标：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lnSpc>
                  <a:spcPts val="21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、个人因素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lnSpc>
                  <a:spcPts val="21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、前景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lnSpc>
                  <a:spcPts val="21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、保障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lnSpc>
                  <a:spcPts val="21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4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、偿还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lnSpc>
                  <a:spcPts val="21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、借款目的。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9880" name="矩形 45"/>
            <p:cNvSpPr/>
            <p:nvPr/>
          </p:nvSpPr>
          <p:spPr>
            <a:xfrm>
              <a:off x="3143" y="5140"/>
              <a:ext cx="2543" cy="276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>
                <a:buClrTx/>
                <a:buFont typeface="Arial" panose="020B0604020202020204" pitchFamily="34" charset="0"/>
              </a:pP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考核指标：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、借款人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、如何还款；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、担保物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4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、还款期限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、借款用途。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9881" name="矩形 46"/>
            <p:cNvSpPr/>
            <p:nvPr/>
          </p:nvSpPr>
          <p:spPr>
            <a:xfrm>
              <a:off x="263" y="4892"/>
              <a:ext cx="2763" cy="49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false">
              <a:spAutoFit/>
            </a:bodyPr>
            <a:p>
              <a:pPr>
                <a:lnSpc>
                  <a:spcPts val="2000"/>
                </a:lnSpc>
                <a:buClrTx/>
                <a:buFont typeface="Arial" panose="020B0604020202020204" pitchFamily="34" charset="0"/>
              </a:pP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衡量客户信用主要考核指标：借款人的道德品质、偿负能力、资本实力、抵押担保和经营条件或商业周期。如在这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个方面达到了一定的水准，可认为客户是一个优质客户。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9882" name="矩形 47"/>
            <p:cNvSpPr/>
            <p:nvPr/>
          </p:nvSpPr>
          <p:spPr>
            <a:xfrm>
              <a:off x="8695" y="5140"/>
              <a:ext cx="2830" cy="353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>
                <a:lnSpc>
                  <a:spcPts val="2100"/>
                </a:lnSpc>
                <a:buClrTx/>
                <a:buFont typeface="Arial" panose="020B0604020202020204" pitchFamily="34" charset="0"/>
              </a:pP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考核指标：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lnSpc>
                  <a:spcPts val="21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、借款人资产的流动性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lnSpc>
                  <a:spcPts val="21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、业务活动能力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lnSpc>
                  <a:spcPts val="21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、获利能力、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4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、业务发展能力。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9883" name="矩形 48"/>
            <p:cNvSpPr/>
            <p:nvPr/>
          </p:nvSpPr>
          <p:spPr>
            <a:xfrm>
              <a:off x="11563" y="5003"/>
              <a:ext cx="2712" cy="450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>
                <a:buClrTx/>
                <a:buFont typeface="Arial" panose="020B0604020202020204" pitchFamily="34" charset="0"/>
              </a:pP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考核指标：借款人品质、借款人偿债能力、银行从贷款中获得的利润、借款目的、贷款金额、贷款偿还方式的安排、需要提供的贷款抵押</a:t>
              </a:r>
              <a:r>
                <a:rPr lang="zh-CN" altLang="en-US" sz="1600" dirty="0">
                  <a:latin typeface="微软雅黑" panose="020B0503020204020204" charset="-122"/>
                  <a:ea typeface="微软雅黑" panose="020B0503020204020204" charset="-122"/>
                </a:rPr>
                <a:t>。</a:t>
              </a:r>
              <a:endParaRPr lang="zh-CN" altLang="en-US" sz="16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（二）专家法-缺点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981200" y="1316990"/>
            <a:ext cx="8229600" cy="4987290"/>
            <a:chOff x="1045" y="2880"/>
            <a:chExt cx="12960" cy="7854"/>
          </a:xfrm>
        </p:grpSpPr>
        <p:sp>
          <p:nvSpPr>
            <p:cNvPr id="80902" name="Rectangle 3"/>
            <p:cNvSpPr>
              <a:spLocks noGrp="true"/>
            </p:cNvSpPr>
            <p:nvPr/>
          </p:nvSpPr>
          <p:spPr>
            <a:xfrm>
              <a:off x="1045" y="9852"/>
              <a:ext cx="12960" cy="88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0800" tIns="10800" rIns="18000" bIns="10800" anchor="t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1" hangingPunct="1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20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该方法因人为因素较多，逐渐让位于以模型为基础的信用评估方法。 </a:t>
              </a:r>
              <a:endPara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0904" name="AutoShape 2"/>
            <p:cNvSpPr/>
            <p:nvPr/>
          </p:nvSpPr>
          <p:spPr>
            <a:xfrm>
              <a:off x="5863" y="5760"/>
              <a:ext cx="2897" cy="3600"/>
            </a:xfrm>
            <a:prstGeom prst="roundRect">
              <a:avLst>
                <a:gd name="adj" fmla="val 13745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false"/>
            <a:p>
              <a:pPr eaLnBrk="0" hangingPunct="0">
                <a:buClrTx/>
                <a:buFont typeface="Arial" panose="020B0604020202020204" pitchFamily="34" charset="0"/>
              </a:pP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需要大量的经过长期训练的专业信用分析人员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0905" name="AutoShape 3"/>
            <p:cNvSpPr/>
            <p:nvPr/>
          </p:nvSpPr>
          <p:spPr>
            <a:xfrm>
              <a:off x="1920" y="5760"/>
              <a:ext cx="3125" cy="3600"/>
            </a:xfrm>
            <a:prstGeom prst="roundRect">
              <a:avLst>
                <a:gd name="adj" fmla="val 13745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false"/>
            <a:p>
              <a:pPr eaLnBrk="0" hangingPunct="0">
                <a:buClrTx/>
                <a:buFont typeface="Arial" panose="020B0604020202020204" pitchFamily="34" charset="0"/>
              </a:pP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耗时费力，标准难统一，造成信用评估的主观性、随意性和不一致性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0906" name="AutoShape 4"/>
            <p:cNvSpPr/>
            <p:nvPr/>
          </p:nvSpPr>
          <p:spPr>
            <a:xfrm>
              <a:off x="9695" y="5760"/>
              <a:ext cx="3063" cy="3600"/>
            </a:xfrm>
            <a:prstGeom prst="roundRect">
              <a:avLst>
                <a:gd name="adj" fmla="val 13745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false"/>
            <a:p>
              <a:pPr eaLnBrk="0" hangingPunct="0">
                <a:buClrTx/>
                <a:buFont typeface="Arial" panose="020B0604020202020204" pitchFamily="34" charset="0"/>
              </a:pP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财务比例分析属于单变量的测定法，对不同财务比例的重要性不能进行合理的权重设计。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691" name="Oval 8"/>
            <p:cNvSpPr>
              <a:spLocks noChangeArrowheads="true"/>
            </p:cNvSpPr>
            <p:nvPr/>
          </p:nvSpPr>
          <p:spPr bwMode="auto">
            <a:xfrm>
              <a:off x="9798" y="2888"/>
              <a:ext cx="2683" cy="2658"/>
            </a:xfrm>
            <a:prstGeom prst="ellipse">
              <a:avLst/>
            </a:prstGeom>
            <a:gradFill rotWithShape="true">
              <a:gsLst>
                <a:gs pos="0">
                  <a:schemeClr val="hlink"/>
                </a:gs>
                <a:gs pos="50000">
                  <a:srgbClr val="FFFFFF"/>
                </a:gs>
                <a:gs pos="100000">
                  <a:schemeClr val="hlink"/>
                </a:gs>
              </a:gsLst>
              <a:lin ang="18900000" scaled="true"/>
            </a:gradFill>
            <a:ln>
              <a:noFill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79882" name="Oval 9"/>
            <p:cNvSpPr/>
            <p:nvPr/>
          </p:nvSpPr>
          <p:spPr>
            <a:xfrm>
              <a:off x="9998" y="3088"/>
              <a:ext cx="2682" cy="2657"/>
            </a:xfrm>
            <a:prstGeom prst="ellipse">
              <a:avLst/>
            </a:prstGeom>
            <a:gradFill rotWithShape="true">
              <a:gsLst>
                <a:gs pos="0">
                  <a:schemeClr val="hlink">
                    <a:alpha val="31998"/>
                  </a:schemeClr>
                </a:gs>
                <a:gs pos="100000">
                  <a:srgbClr val="000000">
                    <a:alpha val="89998"/>
                  </a:srgbClr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anchor="ctr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693" name="Oval 10"/>
            <p:cNvSpPr>
              <a:spLocks noChangeArrowheads="true"/>
            </p:cNvSpPr>
            <p:nvPr/>
          </p:nvSpPr>
          <p:spPr bwMode="auto">
            <a:xfrm>
              <a:off x="9973" y="3063"/>
              <a:ext cx="2333" cy="2310"/>
            </a:xfrm>
            <a:prstGeom prst="ellipse">
              <a:avLst/>
            </a:prstGeom>
            <a:gradFill rotWithShape="true">
              <a:gsLst>
                <a:gs pos="0">
                  <a:schemeClr val="hlink"/>
                </a:gs>
                <a:gs pos="50000">
                  <a:srgbClr val="53538A"/>
                </a:gs>
                <a:gs pos="100000">
                  <a:schemeClr val="hlink"/>
                </a:gs>
              </a:gsLst>
              <a:lin ang="2700000" scaled="true"/>
            </a:gradFill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79884" name="Oval 11"/>
            <p:cNvSpPr/>
            <p:nvPr/>
          </p:nvSpPr>
          <p:spPr>
            <a:xfrm>
              <a:off x="10013" y="3075"/>
              <a:ext cx="2332" cy="2310"/>
            </a:xfrm>
            <a:prstGeom prst="ellipse">
              <a:avLst/>
            </a:prstGeom>
            <a:gradFill rotWithShape="true">
              <a:gsLst>
                <a:gs pos="0">
                  <a:srgbClr val="6161A2"/>
                </a:gs>
                <a:gs pos="100000">
                  <a:schemeClr val="hlink">
                    <a:alpha val="0"/>
                  </a:schemeClr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anchor="ctr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9885" name="Oval 12"/>
            <p:cNvSpPr/>
            <p:nvPr/>
          </p:nvSpPr>
          <p:spPr>
            <a:xfrm>
              <a:off x="10098" y="3175"/>
              <a:ext cx="2102" cy="2080"/>
            </a:xfrm>
            <a:prstGeom prst="ellipse">
              <a:avLst/>
            </a:prstGeom>
            <a:solidFill>
              <a:srgbClr val="333333"/>
            </a:solidFill>
            <a:ln w="9525">
              <a:noFill/>
            </a:ln>
          </p:spPr>
          <p:txBody>
            <a:bodyPr anchor="ctr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696" name="Oval 13"/>
            <p:cNvSpPr>
              <a:spLocks noChangeArrowheads="true"/>
            </p:cNvSpPr>
            <p:nvPr/>
          </p:nvSpPr>
          <p:spPr bwMode="auto">
            <a:xfrm>
              <a:off x="2040" y="2880"/>
              <a:ext cx="2683" cy="2658"/>
            </a:xfrm>
            <a:prstGeom prst="ellipse">
              <a:avLst/>
            </a:prstGeom>
            <a:gradFill rotWithShape="true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18900000" scaled="true"/>
            </a:gradFill>
            <a:ln>
              <a:noFill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80913" name="Oval 14"/>
            <p:cNvSpPr/>
            <p:nvPr/>
          </p:nvSpPr>
          <p:spPr>
            <a:xfrm>
              <a:off x="2240" y="3080"/>
              <a:ext cx="2683" cy="2658"/>
            </a:xfrm>
            <a:prstGeom prst="ellipse">
              <a:avLst/>
            </a:prstGeom>
            <a:gradFill rotWithShape="true">
              <a:gsLst>
                <a:gs pos="0">
                  <a:schemeClr val="folHlink">
                    <a:alpha val="31998"/>
                  </a:schemeClr>
                </a:gs>
                <a:gs pos="100000">
                  <a:srgbClr val="000000">
                    <a:alpha val="89998"/>
                  </a:srgbClr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wrap="none" anchor="ctr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698" name="Oval 15"/>
            <p:cNvSpPr>
              <a:spLocks noChangeArrowheads="true"/>
            </p:cNvSpPr>
            <p:nvPr/>
          </p:nvSpPr>
          <p:spPr bwMode="auto">
            <a:xfrm>
              <a:off x="2215" y="3053"/>
              <a:ext cx="2333" cy="2310"/>
            </a:xfrm>
            <a:prstGeom prst="ellipse">
              <a:avLst/>
            </a:prstGeom>
            <a:gradFill rotWithShape="true">
              <a:gsLst>
                <a:gs pos="0">
                  <a:schemeClr val="folHlink"/>
                </a:gs>
                <a:gs pos="50000">
                  <a:srgbClr val="515151"/>
                </a:gs>
                <a:gs pos="100000">
                  <a:schemeClr val="folHlink"/>
                </a:gs>
              </a:gsLst>
              <a:lin ang="2700000" scaled="true"/>
            </a:gradFill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79889" name="Oval 16"/>
            <p:cNvSpPr/>
            <p:nvPr/>
          </p:nvSpPr>
          <p:spPr>
            <a:xfrm>
              <a:off x="2205" y="3040"/>
              <a:ext cx="2333" cy="2310"/>
            </a:xfrm>
            <a:prstGeom prst="ellipse">
              <a:avLst/>
            </a:prstGeom>
            <a:gradFill rotWithShape="true">
              <a:gsLst>
                <a:gs pos="0">
                  <a:srgbClr val="5F5F5F"/>
                </a:gs>
                <a:gs pos="100000">
                  <a:schemeClr val="folHlink">
                    <a:alpha val="0"/>
                  </a:schemeClr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anchor="ctr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9890" name="Oval 17"/>
            <p:cNvSpPr/>
            <p:nvPr/>
          </p:nvSpPr>
          <p:spPr>
            <a:xfrm>
              <a:off x="2333" y="3170"/>
              <a:ext cx="2100" cy="2080"/>
            </a:xfrm>
            <a:prstGeom prst="ellipse">
              <a:avLst/>
            </a:prstGeom>
            <a:solidFill>
              <a:srgbClr val="333333"/>
            </a:solidFill>
            <a:ln w="9525">
              <a:noFill/>
            </a:ln>
          </p:spPr>
          <p:txBody>
            <a:bodyPr anchor="ctr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79891" name="Group 18"/>
            <p:cNvGrpSpPr/>
            <p:nvPr/>
          </p:nvGrpSpPr>
          <p:grpSpPr>
            <a:xfrm>
              <a:off x="2365" y="3200"/>
              <a:ext cx="2033" cy="2013"/>
              <a:chOff x="0" y="0"/>
              <a:chExt cx="1252" cy="1252"/>
            </a:xfrm>
          </p:grpSpPr>
          <p:sp>
            <p:nvSpPr>
              <p:cNvPr id="79892" name="Oval 19"/>
              <p:cNvSpPr/>
              <p:nvPr/>
            </p:nvSpPr>
            <p:spPr>
              <a:xfrm>
                <a:off x="0" y="0"/>
                <a:ext cx="1252" cy="1252"/>
              </a:xfrm>
              <a:prstGeom prst="ellipse">
                <a:avLst/>
              </a:prstGeom>
              <a:gradFill rotWithShape="true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9893" name="Oval 20"/>
              <p:cNvSpPr/>
              <p:nvPr/>
            </p:nvSpPr>
            <p:spPr>
              <a:xfrm>
                <a:off x="16" y="7"/>
                <a:ext cx="1222" cy="1221"/>
              </a:xfrm>
              <a:prstGeom prst="ellipse">
                <a:avLst/>
              </a:prstGeom>
              <a:gradFill rotWithShape="true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9894" name="Oval 21"/>
              <p:cNvSpPr/>
              <p:nvPr/>
            </p:nvSpPr>
            <p:spPr>
              <a:xfrm>
                <a:off x="29" y="19"/>
                <a:ext cx="1162" cy="1141"/>
              </a:xfrm>
              <a:prstGeom prst="ellipse">
                <a:avLst/>
              </a:prstGeom>
              <a:gradFill rotWithShape="true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9895" name="Oval 22"/>
              <p:cNvSpPr/>
              <p:nvPr/>
            </p:nvSpPr>
            <p:spPr>
              <a:xfrm>
                <a:off x="97" y="51"/>
                <a:ext cx="1033" cy="926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706" name="Oval 23"/>
            <p:cNvSpPr>
              <a:spLocks noChangeArrowheads="true"/>
            </p:cNvSpPr>
            <p:nvPr/>
          </p:nvSpPr>
          <p:spPr bwMode="auto">
            <a:xfrm>
              <a:off x="5920" y="2888"/>
              <a:ext cx="2683" cy="2658"/>
            </a:xfrm>
            <a:prstGeom prst="ellipse">
              <a:avLst/>
            </a:prstGeom>
            <a:gradFill rotWithShape="true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18900000" scaled="true"/>
            </a:gradFill>
            <a:ln>
              <a:noFill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79897" name="Oval 24"/>
            <p:cNvSpPr/>
            <p:nvPr/>
          </p:nvSpPr>
          <p:spPr>
            <a:xfrm>
              <a:off x="6120" y="3088"/>
              <a:ext cx="2683" cy="2657"/>
            </a:xfrm>
            <a:prstGeom prst="ellipse">
              <a:avLst/>
            </a:prstGeom>
            <a:gradFill rotWithShape="true">
              <a:gsLst>
                <a:gs pos="0">
                  <a:schemeClr val="accent1">
                    <a:alpha val="31998"/>
                  </a:schemeClr>
                </a:gs>
                <a:gs pos="100000">
                  <a:srgbClr val="37556B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wrap="none" anchor="ctr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708" name="Oval 25"/>
            <p:cNvSpPr>
              <a:spLocks noChangeArrowheads="true"/>
            </p:cNvSpPr>
            <p:nvPr/>
          </p:nvSpPr>
          <p:spPr bwMode="auto">
            <a:xfrm>
              <a:off x="6095" y="3063"/>
              <a:ext cx="2333" cy="2310"/>
            </a:xfrm>
            <a:prstGeom prst="ellipse">
              <a:avLst/>
            </a:prstGeom>
            <a:gradFill rotWithShape="true">
              <a:gsLst>
                <a:gs pos="0">
                  <a:schemeClr val="accent1"/>
                </a:gs>
                <a:gs pos="50000">
                  <a:srgbClr val="40637D"/>
                </a:gs>
                <a:gs pos="100000">
                  <a:schemeClr val="accent1"/>
                </a:gs>
              </a:gsLst>
              <a:lin ang="2700000" scaled="true"/>
            </a:gradFill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79899" name="Oval 26"/>
            <p:cNvSpPr/>
            <p:nvPr/>
          </p:nvSpPr>
          <p:spPr>
            <a:xfrm>
              <a:off x="6098" y="3065"/>
              <a:ext cx="2332" cy="2310"/>
            </a:xfrm>
            <a:prstGeom prst="ellipse">
              <a:avLst/>
            </a:prstGeom>
            <a:gradFill rotWithShape="true">
              <a:gsLst>
                <a:gs pos="0">
                  <a:srgbClr val="4C7493"/>
                </a:gs>
                <a:gs pos="100000">
                  <a:schemeClr val="accent1">
                    <a:alpha val="0"/>
                  </a:schemeClr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anchor="ctr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9900" name="Oval 27"/>
            <p:cNvSpPr/>
            <p:nvPr/>
          </p:nvSpPr>
          <p:spPr>
            <a:xfrm>
              <a:off x="6210" y="3175"/>
              <a:ext cx="2100" cy="2080"/>
            </a:xfrm>
            <a:prstGeom prst="ellipse">
              <a:avLst/>
            </a:prstGeom>
            <a:solidFill>
              <a:srgbClr val="333333"/>
            </a:solidFill>
            <a:ln w="9525">
              <a:noFill/>
            </a:ln>
          </p:spPr>
          <p:txBody>
            <a:bodyPr anchor="ctr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79901" name="Group 28"/>
            <p:cNvGrpSpPr/>
            <p:nvPr/>
          </p:nvGrpSpPr>
          <p:grpSpPr>
            <a:xfrm>
              <a:off x="6265" y="3243"/>
              <a:ext cx="2033" cy="2015"/>
              <a:chOff x="0" y="0"/>
              <a:chExt cx="1252" cy="1252"/>
            </a:xfrm>
          </p:grpSpPr>
          <p:sp>
            <p:nvSpPr>
              <p:cNvPr id="79902" name="Oval 29"/>
              <p:cNvSpPr/>
              <p:nvPr/>
            </p:nvSpPr>
            <p:spPr>
              <a:xfrm>
                <a:off x="0" y="0"/>
                <a:ext cx="1252" cy="1252"/>
              </a:xfrm>
              <a:prstGeom prst="ellipse">
                <a:avLst/>
              </a:prstGeom>
              <a:gradFill rotWithShape="true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9903" name="Oval 30"/>
              <p:cNvSpPr/>
              <p:nvPr/>
            </p:nvSpPr>
            <p:spPr>
              <a:xfrm>
                <a:off x="16" y="7"/>
                <a:ext cx="1222" cy="1221"/>
              </a:xfrm>
              <a:prstGeom prst="ellipse">
                <a:avLst/>
              </a:prstGeom>
              <a:gradFill rotWithShape="true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9904" name="Oval 31"/>
              <p:cNvSpPr/>
              <p:nvPr/>
            </p:nvSpPr>
            <p:spPr>
              <a:xfrm>
                <a:off x="29" y="19"/>
                <a:ext cx="1162" cy="1141"/>
              </a:xfrm>
              <a:prstGeom prst="ellipse">
                <a:avLst/>
              </a:prstGeom>
              <a:gradFill rotWithShape="true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9905" name="Oval 32"/>
              <p:cNvSpPr/>
              <p:nvPr/>
            </p:nvSpPr>
            <p:spPr>
              <a:xfrm>
                <a:off x="97" y="51"/>
                <a:ext cx="1033" cy="926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79906" name="Group 33"/>
            <p:cNvGrpSpPr/>
            <p:nvPr/>
          </p:nvGrpSpPr>
          <p:grpSpPr>
            <a:xfrm>
              <a:off x="10135" y="3200"/>
              <a:ext cx="2035" cy="2013"/>
              <a:chOff x="0" y="0"/>
              <a:chExt cx="1252" cy="1252"/>
            </a:xfrm>
          </p:grpSpPr>
          <p:sp>
            <p:nvSpPr>
              <p:cNvPr id="79907" name="Oval 34"/>
              <p:cNvSpPr/>
              <p:nvPr/>
            </p:nvSpPr>
            <p:spPr>
              <a:xfrm>
                <a:off x="0" y="0"/>
                <a:ext cx="1252" cy="1252"/>
              </a:xfrm>
              <a:prstGeom prst="ellipse">
                <a:avLst/>
              </a:prstGeom>
              <a:gradFill rotWithShape="true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9908" name="Oval 35"/>
              <p:cNvSpPr/>
              <p:nvPr/>
            </p:nvSpPr>
            <p:spPr>
              <a:xfrm>
                <a:off x="16" y="7"/>
                <a:ext cx="1222" cy="1221"/>
              </a:xfrm>
              <a:prstGeom prst="ellipse">
                <a:avLst/>
              </a:prstGeom>
              <a:gradFill rotWithShape="true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9909" name="Oval 36"/>
              <p:cNvSpPr/>
              <p:nvPr/>
            </p:nvSpPr>
            <p:spPr>
              <a:xfrm>
                <a:off x="29" y="19"/>
                <a:ext cx="1162" cy="1141"/>
              </a:xfrm>
              <a:prstGeom prst="ellipse">
                <a:avLst/>
              </a:prstGeom>
              <a:gradFill rotWithShape="true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9910" name="Oval 37"/>
              <p:cNvSpPr/>
              <p:nvPr/>
            </p:nvSpPr>
            <p:spPr>
              <a:xfrm>
                <a:off x="97" y="51"/>
                <a:ext cx="1033" cy="926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80925" name="Text Box 38"/>
            <p:cNvSpPr txBox="true"/>
            <p:nvPr/>
          </p:nvSpPr>
          <p:spPr>
            <a:xfrm>
              <a:off x="2699" y="3887"/>
              <a:ext cx="136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false">
              <a:spAutoFit/>
            </a:bodyPr>
            <a:p>
              <a:pPr eaLnBrk="0" hangingPunct="0">
                <a:buClrTx/>
                <a:buFont typeface="Arial" panose="020B0604020202020204" pitchFamily="34" charset="0"/>
              </a:pP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效率低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0926" name="Text Box 39"/>
            <p:cNvSpPr txBox="true"/>
            <p:nvPr/>
          </p:nvSpPr>
          <p:spPr>
            <a:xfrm>
              <a:off x="6628" y="3961"/>
              <a:ext cx="136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false">
              <a:spAutoFit/>
            </a:bodyPr>
            <a:p>
              <a:pPr eaLnBrk="0" hangingPunct="0">
                <a:buClrTx/>
                <a:buFont typeface="Arial" panose="020B0604020202020204" pitchFamily="34" charset="0"/>
              </a:pP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成本高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0927" name="Text Box 40"/>
            <p:cNvSpPr txBox="true"/>
            <p:nvPr/>
          </p:nvSpPr>
          <p:spPr>
            <a:xfrm>
              <a:off x="10495" y="3858"/>
              <a:ext cx="136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false">
              <a:spAutoFit/>
            </a:bodyPr>
            <a:p>
              <a:pPr eaLnBrk="0" hangingPunct="0">
                <a:buClrTx/>
                <a:buFont typeface="Arial" panose="020B0604020202020204" pitchFamily="34" charset="0"/>
              </a:pP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不合理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（三）信用评分法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158490" y="1507808"/>
            <a:ext cx="5832475" cy="4464050"/>
            <a:chOff x="2730" y="2633"/>
            <a:chExt cx="9185" cy="7030"/>
          </a:xfrm>
        </p:grpSpPr>
        <p:grpSp>
          <p:nvGrpSpPr>
            <p:cNvPr id="80900" name="组合 6"/>
            <p:cNvGrpSpPr/>
            <p:nvPr/>
          </p:nvGrpSpPr>
          <p:grpSpPr>
            <a:xfrm>
              <a:off x="2730" y="2633"/>
              <a:ext cx="9185" cy="7030"/>
              <a:chOff x="0" y="0"/>
              <a:chExt cx="4661804" cy="3743006"/>
            </a:xfrm>
          </p:grpSpPr>
          <p:grpSp>
            <p:nvGrpSpPr>
              <p:cNvPr id="80901" name="Group 4"/>
              <p:cNvGrpSpPr/>
              <p:nvPr/>
            </p:nvGrpSpPr>
            <p:grpSpPr>
              <a:xfrm rot="-1834427" flipH="true">
                <a:off x="2953029" y="2006217"/>
                <a:ext cx="1624402" cy="1536192"/>
                <a:chOff x="0" y="0"/>
                <a:chExt cx="1096429" cy="1037010"/>
              </a:xfrm>
            </p:grpSpPr>
            <p:grpSp>
              <p:nvGrpSpPr>
                <p:cNvPr id="80902" name="Group 5"/>
                <p:cNvGrpSpPr/>
                <p:nvPr/>
              </p:nvGrpSpPr>
              <p:grpSpPr>
                <a:xfrm rot="-1834427" flipH="true">
                  <a:off x="0" y="0"/>
                  <a:ext cx="1096429" cy="1037010"/>
                  <a:chOff x="0" y="0"/>
                  <a:chExt cx="1624402" cy="1536192"/>
                </a:xfrm>
              </p:grpSpPr>
              <p:pic>
                <p:nvPicPr>
                  <p:cNvPr id="80903" name="Ellipse 44"/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88210" y="0"/>
                    <a:ext cx="1536192" cy="153619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</p:pic>
              <p:sp>
                <p:nvSpPr>
                  <p:cNvPr id="80904" name="Text Box 7"/>
                  <p:cNvSpPr txBox="true"/>
                  <p:nvPr/>
                </p:nvSpPr>
                <p:spPr>
                  <a:xfrm rot="-1286525">
                    <a:off x="0" y="227118"/>
                    <a:ext cx="1070458" cy="107089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anchor="ctr" anchorCtr="false"/>
                  <a:p>
                    <a:pPr algn="ctr">
                      <a:buClrTx/>
                      <a:buFont typeface="Arial" panose="020B0604020202020204" pitchFamily="34" charset="0"/>
                    </a:pPr>
                    <a:endParaRPr lang="da-DK" altLang="en-US" u="sng" dirty="0">
                      <a:solidFill>
                        <a:srgbClr val="FFFFFF"/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sp>
              <p:nvSpPr>
                <p:cNvPr id="80905" name="Text Box 10"/>
                <p:cNvSpPr txBox="true"/>
                <p:nvPr/>
              </p:nvSpPr>
              <p:spPr>
                <a:xfrm rot="-5047902" flipH="true">
                  <a:off x="634759" y="691996"/>
                  <a:ext cx="60313" cy="3258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false"/>
                <a:p>
                  <a:pPr algn="ctr">
                    <a:buClrTx/>
                    <a:buFont typeface="Arial" panose="020B0604020202020204" pitchFamily="34" charset="0"/>
                  </a:pPr>
                  <a:endParaRPr lang="da-DK" altLang="en-US" u="sng" dirty="0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sp>
            <p:nvSpPr>
              <p:cNvPr id="80906" name="Right Arrow 58"/>
              <p:cNvSpPr/>
              <p:nvPr/>
            </p:nvSpPr>
            <p:spPr>
              <a:xfrm rot="6325967">
                <a:off x="765404" y="1683653"/>
                <a:ext cx="373062" cy="358775"/>
              </a:xfrm>
              <a:prstGeom prst="rightArrow">
                <a:avLst>
                  <a:gd name="adj1" fmla="val 50000"/>
                  <a:gd name="adj2" fmla="val 49993"/>
                </a:avLst>
              </a:prstGeom>
              <a:gradFill rotWithShape="true">
                <a:gsLst>
                  <a:gs pos="0">
                    <a:srgbClr val="7F7F7F"/>
                  </a:gs>
                  <a:gs pos="100000">
                    <a:srgbClr val="262626"/>
                  </a:gs>
                </a:gsLst>
                <a:lin ang="5400000"/>
                <a:tileRect/>
              </a:gradFill>
              <a:ln w="9525">
                <a:noFill/>
              </a:ln>
              <a:effectLst>
                <a:outerShdw dist="23000" dir="5400000" algn="ctr" rotWithShape="0">
                  <a:srgbClr val="808080">
                    <a:alpha val="31998"/>
                  </a:srgbClr>
                </a:outerShdw>
              </a:effectLst>
            </p:spPr>
            <p:txBody>
              <a:bodyPr anchor="ctr" anchorCtr="false"/>
              <a:p>
                <a:pPr algn="ctr">
                  <a:buClrTx/>
                  <a:buFont typeface="Arial" panose="020B0604020202020204" pitchFamily="34" charset="0"/>
                </a:pPr>
                <a:endParaRPr lang="en-US" altLang="zh-CN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grpSp>
            <p:nvGrpSpPr>
              <p:cNvPr id="80907" name="Group 17"/>
              <p:cNvGrpSpPr/>
              <p:nvPr/>
            </p:nvGrpSpPr>
            <p:grpSpPr>
              <a:xfrm rot="-1834427" flipH="true">
                <a:off x="0" y="2065323"/>
                <a:ext cx="1858563" cy="1677683"/>
                <a:chOff x="0" y="0"/>
                <a:chExt cx="1254481" cy="1132524"/>
              </a:xfrm>
            </p:grpSpPr>
            <p:grpSp>
              <p:nvGrpSpPr>
                <p:cNvPr id="80908" name="Group 18"/>
                <p:cNvGrpSpPr/>
                <p:nvPr/>
              </p:nvGrpSpPr>
              <p:grpSpPr>
                <a:xfrm rot="-1834427" flipH="true">
                  <a:off x="0" y="0"/>
                  <a:ext cx="1254481" cy="1041125"/>
                  <a:chOff x="0" y="0"/>
                  <a:chExt cx="1858564" cy="1542288"/>
                </a:xfrm>
              </p:grpSpPr>
              <p:pic>
                <p:nvPicPr>
                  <p:cNvPr id="80909" name="Ellipse 44"/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0" y="0"/>
                    <a:ext cx="1536192" cy="1542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</p:pic>
              <p:sp>
                <p:nvSpPr>
                  <p:cNvPr id="80910" name="Text Box 20"/>
                  <p:cNvSpPr txBox="true"/>
                  <p:nvPr/>
                </p:nvSpPr>
                <p:spPr>
                  <a:xfrm rot="-1286525">
                    <a:off x="788105" y="255944"/>
                    <a:ext cx="1070459" cy="107089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anchor="ctr" anchorCtr="false"/>
                  <a:p>
                    <a:pPr algn="ctr">
                      <a:buClrTx/>
                      <a:buFont typeface="Arial" panose="020B0604020202020204" pitchFamily="34" charset="0"/>
                    </a:pPr>
                    <a:endParaRPr lang="da-DK" altLang="en-US" u="sng" dirty="0">
                      <a:solidFill>
                        <a:srgbClr val="FFFFFF"/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sp>
              <p:nvSpPr>
                <p:cNvPr id="80911" name="Text Box 23"/>
                <p:cNvSpPr txBox="true"/>
                <p:nvPr/>
              </p:nvSpPr>
              <p:spPr>
                <a:xfrm rot="-5047902" flipH="true">
                  <a:off x="332682" y="939417"/>
                  <a:ext cx="60313" cy="3258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false"/>
                <a:p>
                  <a:pPr algn="ctr">
                    <a:buClrTx/>
                    <a:buFont typeface="Arial" panose="020B0604020202020204" pitchFamily="34" charset="0"/>
                  </a:pPr>
                  <a:endParaRPr lang="da-DK" altLang="en-US" u="sng" dirty="0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sp>
            <p:nvSpPr>
              <p:cNvPr id="80912" name="Right Arrow 71"/>
              <p:cNvSpPr/>
              <p:nvPr/>
            </p:nvSpPr>
            <p:spPr>
              <a:xfrm rot="4565513">
                <a:off x="3375792" y="1636798"/>
                <a:ext cx="373062" cy="358775"/>
              </a:xfrm>
              <a:prstGeom prst="rightArrow">
                <a:avLst>
                  <a:gd name="adj1" fmla="val 50000"/>
                  <a:gd name="adj2" fmla="val 49993"/>
                </a:avLst>
              </a:prstGeom>
              <a:gradFill rotWithShape="true">
                <a:gsLst>
                  <a:gs pos="0">
                    <a:srgbClr val="7F7F7F"/>
                  </a:gs>
                  <a:gs pos="100000">
                    <a:srgbClr val="262626"/>
                  </a:gs>
                </a:gsLst>
                <a:lin ang="5400000"/>
                <a:tileRect/>
              </a:gradFill>
              <a:ln w="9525">
                <a:noFill/>
              </a:ln>
              <a:effectLst>
                <a:outerShdw dist="23000" dir="5400000" algn="ctr" rotWithShape="0">
                  <a:srgbClr val="808080">
                    <a:alpha val="31998"/>
                  </a:srgbClr>
                </a:outerShdw>
              </a:effectLst>
            </p:spPr>
            <p:txBody>
              <a:bodyPr anchor="ctr" anchorCtr="false"/>
              <a:p>
                <a:pPr algn="ctr">
                  <a:buClrTx/>
                  <a:buFont typeface="Arial" panose="020B0604020202020204" pitchFamily="34" charset="0"/>
                </a:pPr>
                <a:endParaRPr lang="en-US" altLang="zh-CN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pic>
            <p:nvPicPr>
              <p:cNvPr id="80913" name="Rectangle 7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014" y="0"/>
                <a:ext cx="4493045" cy="1669915"/>
              </a:xfrm>
              <a:prstGeom prst="rect">
                <a:avLst/>
              </a:prstGeom>
              <a:gradFill rotWithShape="false">
                <a:gsLst>
                  <a:gs pos="0">
                    <a:srgbClr val="A3D4FF">
                      <a:alpha val="100000"/>
                    </a:srgbClr>
                  </a:gs>
                  <a:gs pos="50000">
                    <a:srgbClr val="C6E3FF">
                      <a:alpha val="100000"/>
                    </a:srgbClr>
                  </a:gs>
                  <a:gs pos="100000">
                    <a:srgbClr val="E3F0FF">
                      <a:alpha val="100000"/>
                    </a:srgbClr>
                  </a:gs>
                </a:gsLst>
                <a:lin ang="5400000"/>
                <a:tileRect/>
              </a:gradFill>
              <a:ln w="9525">
                <a:noFill/>
              </a:ln>
            </p:spPr>
          </p:pic>
          <p:sp>
            <p:nvSpPr>
              <p:cNvPr id="81934" name="TextBox 78"/>
              <p:cNvSpPr txBox="true">
                <a:spLocks noChangeArrowheads="true"/>
              </p:cNvSpPr>
              <p:nvPr/>
            </p:nvSpPr>
            <p:spPr bwMode="auto">
              <a:xfrm>
                <a:off x="85014" y="23959"/>
                <a:ext cx="4576790" cy="158185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•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ts val="28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信用评分法</a:t>
                </a:r>
                <a:r>
                  <a:rPr kumimoji="0" lang="zh-CN" alt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：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将反映信用状况的若干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指标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赋予一定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权重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，通过某些特定方法得到能够反映信用状况的信用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综合分值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或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违约概率值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，并将其与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基准值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相比来确定信用等级。主要有两个模型：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sp>
          <p:nvSpPr>
            <p:cNvPr id="81927" name="矩形 30"/>
            <p:cNvSpPr/>
            <p:nvPr/>
          </p:nvSpPr>
          <p:spPr>
            <a:xfrm>
              <a:off x="3063" y="7578"/>
              <a:ext cx="2490" cy="8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false">
              <a:spAutoFit/>
            </a:bodyPr>
            <a:p>
              <a:pPr>
                <a:lnSpc>
                  <a:spcPct val="150000"/>
                </a:lnSpc>
                <a:buClrTx/>
                <a:buFont typeface="Arial" panose="020B0604020202020204" pitchFamily="34" charset="0"/>
              </a:pPr>
              <a:r>
                <a:rPr lang="en-US" altLang="zh-CN" sz="20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</a:t>
              </a:r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评分模型</a:t>
              </a:r>
              <a:endParaRPr lang="zh-CN" altLang="en-US" sz="2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1928" name="矩形 31"/>
            <p:cNvSpPr/>
            <p:nvPr/>
          </p:nvSpPr>
          <p:spPr>
            <a:xfrm>
              <a:off x="8722" y="7408"/>
              <a:ext cx="3049" cy="8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false">
              <a:spAutoFit/>
            </a:bodyPr>
            <a:p>
              <a:pPr>
                <a:lnSpc>
                  <a:spcPct val="150000"/>
                </a:lnSpc>
                <a:buClrTx/>
                <a:buFont typeface="Arial" panose="020B0604020202020204" pitchFamily="34" charset="0"/>
              </a:pPr>
              <a:r>
                <a:rPr lang="en-US" altLang="zh-CN" sz="20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ZETA</a:t>
              </a:r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评分模型</a:t>
              </a:r>
              <a:endParaRPr lang="zh-CN" altLang="en-US" sz="2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44B7C0F4-79DB-4F8B-9303-0E098D69D8BE-1">
      <extobjdata type="44B7C0F4-79DB-4F8B-9303-0E098D69D8BE" data="ewogICAiTGFzdFVybCIgOiAiaHR0cDovL3d3dy50b3BzY2FuLmNvbS93cHMvaW5kZXguaHRtbD90ZXh0PWh0dHBzJTNBJTJGJTJGd3d3LnByb2Nlc3Nvbi5jb20lMkZ2aWV3JTJGbGluayUyRjYwNWJmMDNiNjM3Njg5NzAwNzc5ZWU4MiUzRnB3JTNEY3JlZGl0JTIzbWFwJnRleHRUeXBlPXRleHQmcm91bmQ9MCZncmFkaWVudFdheT0wJmZ0Q29sb3I9JTIzYWJhMDAwJmNvbnRlbnQ9JUU2JTgwJTlEJUU3JUJCJUI0JUU1JUFGJUJDJUU1JTlCJUJFIiwKICAgIkxvZ28iIDogIiIsCiAgICJPcmlnaW5hbFVybCIgOiAiaHR0cDovL3d3dy50b3BzY2FuLmNvbS93cHMvaW5kZXguaHRtbCIKfQo=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5007</Words>
  <Application>WPS 演示</Application>
  <PresentationFormat>宽屏</PresentationFormat>
  <Paragraphs>513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经典综艺体简</vt:lpstr>
      <vt:lpstr>新宋体</vt:lpstr>
      <vt:lpstr>黑体</vt:lpstr>
      <vt:lpstr>Times New Roman</vt:lpstr>
      <vt:lpstr>华文细黑</vt:lpstr>
      <vt:lpstr>Calibri</vt:lpstr>
      <vt:lpstr>Wingdings</vt:lpstr>
      <vt:lpstr>Arial Unicode MS</vt:lpstr>
      <vt:lpstr>Arial Black</vt:lpstr>
      <vt:lpstr>Office 主题​​</vt:lpstr>
      <vt:lpstr>Equation.3</vt:lpstr>
      <vt:lpstr>PowerPoint 演示文稿</vt:lpstr>
      <vt:lpstr>本章大纲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zjz</dc:creator>
  <cp:lastModifiedBy>zjz</cp:lastModifiedBy>
  <cp:revision>146</cp:revision>
  <dcterms:created xsi:type="dcterms:W3CDTF">2023-03-22T01:07:20Z</dcterms:created>
  <dcterms:modified xsi:type="dcterms:W3CDTF">2023-03-22T01:07:20Z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2052-11.1.0.9604</vt:lpwstr>
  </property>
</Properties>
</file>