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76" r:id="rId3"/>
    <p:sldId id="277" r:id="rId4"/>
    <p:sldId id="257" r:id="rId6"/>
    <p:sldId id="317" r:id="rId7"/>
    <p:sldId id="318" r:id="rId8"/>
    <p:sldId id="319" r:id="rId9"/>
    <p:sldId id="320" r:id="rId10"/>
    <p:sldId id="321" r:id="rId11"/>
    <p:sldId id="322" r:id="rId12"/>
    <p:sldId id="323" r:id="rId13"/>
    <p:sldId id="325" r:id="rId14"/>
    <p:sldId id="283"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1.xml"/><Relationship Id="rId20" Type="http://schemas.openxmlformats.org/officeDocument/2006/relationships/customXmlProps" Target="../customXml/itemProps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97545"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9925" y="2151380"/>
            <a:ext cx="8112125" cy="4401820"/>
            <a:chOff x="1080" y="3003"/>
            <a:chExt cx="12775" cy="6932"/>
          </a:xfrm>
        </p:grpSpPr>
        <p:sp>
          <p:nvSpPr>
            <p:cNvPr id="19463" name="Rectangle 2"/>
            <p:cNvSpPr/>
            <p:nvPr/>
          </p:nvSpPr>
          <p:spPr>
            <a:xfrm>
              <a:off x="11195" y="3060"/>
              <a:ext cx="2478" cy="6743"/>
            </a:xfrm>
            <a:prstGeom prst="rect">
              <a:avLst/>
            </a:prstGeom>
            <a:solidFill>
              <a:srgbClr val="969696"/>
            </a:solidFill>
            <a:ln w="6350" cap="flat" cmpd="sng">
              <a:solidFill>
                <a:schemeClr val="accent2"/>
              </a:solidFill>
              <a:prstDash val="solid"/>
              <a:miter/>
              <a:headEnd type="none" w="med" len="med"/>
              <a:tailEnd type="none" w="med" len="med"/>
            </a:ln>
            <a:effectLst>
              <a:outerShdw dist="35921" dir="2699999" algn="ctr" rotWithShape="0">
                <a:schemeClr val="hlink"/>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4" name="AutoShape 3"/>
            <p:cNvSpPr/>
            <p:nvPr/>
          </p:nvSpPr>
          <p:spPr>
            <a:xfrm rot="5400000">
              <a:off x="158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5" name="AutoShape 4"/>
            <p:cNvSpPr/>
            <p:nvPr/>
          </p:nvSpPr>
          <p:spPr>
            <a:xfrm rot="5400000">
              <a:off x="3563"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6" name="AutoShape 5"/>
            <p:cNvSpPr/>
            <p:nvPr/>
          </p:nvSpPr>
          <p:spPr>
            <a:xfrm rot="5400000">
              <a:off x="5545"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7" name="AutoShape 6"/>
            <p:cNvSpPr/>
            <p:nvPr/>
          </p:nvSpPr>
          <p:spPr>
            <a:xfrm rot="5400000">
              <a:off x="754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8" name="AutoShape 7"/>
            <p:cNvSpPr/>
            <p:nvPr/>
          </p:nvSpPr>
          <p:spPr>
            <a:xfrm rot="5400000">
              <a:off x="-377"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9" name="Rectangle 9"/>
            <p:cNvSpPr/>
            <p:nvPr/>
          </p:nvSpPr>
          <p:spPr>
            <a:xfrm>
              <a:off x="1285" y="3828"/>
              <a:ext cx="1788"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0" name="Text Box 10"/>
            <p:cNvSpPr txBox="true"/>
            <p:nvPr/>
          </p:nvSpPr>
          <p:spPr>
            <a:xfrm>
              <a:off x="1355" y="4030"/>
              <a:ext cx="1645"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1" name="Rectangle 11"/>
            <p:cNvSpPr/>
            <p:nvPr/>
          </p:nvSpPr>
          <p:spPr>
            <a:xfrm>
              <a:off x="3245"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2" name="Text Box 12"/>
            <p:cNvSpPr txBox="true"/>
            <p:nvPr/>
          </p:nvSpPr>
          <p:spPr>
            <a:xfrm>
              <a:off x="3320"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3" name="Rectangle 13"/>
            <p:cNvSpPr/>
            <p:nvPr/>
          </p:nvSpPr>
          <p:spPr>
            <a:xfrm>
              <a:off x="5228"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4" name="Text Box 14"/>
            <p:cNvSpPr txBox="true"/>
            <p:nvPr/>
          </p:nvSpPr>
          <p:spPr>
            <a:xfrm>
              <a:off x="5303" y="4030"/>
              <a:ext cx="1642"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5" name="Rectangle 15"/>
            <p:cNvSpPr/>
            <p:nvPr/>
          </p:nvSpPr>
          <p:spPr>
            <a:xfrm>
              <a:off x="7210"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6" name="Text Box 16"/>
            <p:cNvSpPr txBox="true"/>
            <p:nvPr/>
          </p:nvSpPr>
          <p:spPr>
            <a:xfrm>
              <a:off x="7285"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7" name="Rectangle 17"/>
            <p:cNvSpPr/>
            <p:nvPr/>
          </p:nvSpPr>
          <p:spPr>
            <a:xfrm>
              <a:off x="9203"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8" name="Text Box 18"/>
            <p:cNvSpPr txBox="true"/>
            <p:nvPr/>
          </p:nvSpPr>
          <p:spPr>
            <a:xfrm>
              <a:off x="9280" y="4030"/>
              <a:ext cx="1640"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9" name="AutoShape 19"/>
            <p:cNvSpPr/>
            <p:nvPr/>
          </p:nvSpPr>
          <p:spPr>
            <a:xfrm>
              <a:off x="1080" y="646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0" name="AutoShape 20"/>
            <p:cNvSpPr/>
            <p:nvPr/>
          </p:nvSpPr>
          <p:spPr>
            <a:xfrm>
              <a:off x="1080" y="7985"/>
              <a:ext cx="10498" cy="1333"/>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1" name="AutoShape 21"/>
            <p:cNvSpPr/>
            <p:nvPr/>
          </p:nvSpPr>
          <p:spPr>
            <a:xfrm>
              <a:off x="1080" y="494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2" name="AutoShape 21"/>
            <p:cNvSpPr/>
            <p:nvPr/>
          </p:nvSpPr>
          <p:spPr>
            <a:xfrm>
              <a:off x="1080" y="3398"/>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3" name="TextBox 27"/>
            <p:cNvSpPr txBox="true"/>
            <p:nvPr/>
          </p:nvSpPr>
          <p:spPr>
            <a:xfrm>
              <a:off x="12053" y="3003"/>
              <a:ext cx="1802" cy="69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用</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理</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四</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大</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平</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等</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式</a:t>
              </a:r>
              <a:endParaRPr lang="zh-CN" altLang="en-US" sz="2800" dirty="0">
                <a:latin typeface="微软雅黑" panose="020B0503020204020204" charset="-122"/>
                <a:ea typeface="微软雅黑" panose="020B0503020204020204" charset="-122"/>
              </a:endParaRPr>
            </a:p>
          </p:txBody>
        </p:sp>
        <p:sp>
          <p:nvSpPr>
            <p:cNvPr id="30" name="TextBox 29"/>
            <p:cNvSpPr txBox="true"/>
            <p:nvPr/>
          </p:nvSpPr>
          <p:spPr>
            <a:xfrm>
              <a:off x="1080" y="3398"/>
              <a:ext cx="10148" cy="1016"/>
            </a:xfrm>
            <a:prstGeom prst="rect">
              <a:avLst/>
            </a:prstGeom>
            <a:solidFill>
              <a:schemeClr val="accent2">
                <a:lumMod val="40000"/>
                <a:lumOff val="60000"/>
              </a:schemeClr>
            </a:solidFill>
          </p:spPr>
          <p:txBody>
            <a:bodyPr wrap="square">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成功销售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平衡等式：最大销售（包括赊销）</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及时付款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最小坏账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最大利润（</a:t>
              </a: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信用管理追求的最佳目标</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a:t>
              </a:r>
              <a:endParaRPr kumimoji="0" lang="zh-CN" altLang="en-US"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1" name="TextBox 30"/>
            <p:cNvSpPr txBox="true"/>
            <p:nvPr/>
          </p:nvSpPr>
          <p:spPr>
            <a:xfrm>
              <a:off x="1080" y="4955"/>
              <a:ext cx="10148"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一般销售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（快或慢）付款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低利润</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2" name="TextBox 31"/>
            <p:cNvSpPr txBox="true"/>
            <p:nvPr/>
          </p:nvSpPr>
          <p:spPr>
            <a:xfrm>
              <a:off x="1080" y="6468"/>
              <a:ext cx="10148" cy="1310"/>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较差销售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负利润</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现金流量的不足</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3" name="TextBox 32"/>
            <p:cNvSpPr txBox="true"/>
            <p:nvPr/>
          </p:nvSpPr>
          <p:spPr>
            <a:xfrm>
              <a:off x="1115" y="7973"/>
              <a:ext cx="10113"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最差销售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的平衡等式：最大销售额</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缓慢付款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较高坏账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现金流量严重不足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破产</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grpSp>
      <p:sp>
        <p:nvSpPr>
          <p:cNvPr id="20486" name="Rectangle 3"/>
          <p:cNvSpPr>
            <a:spLocks noGrp="true"/>
          </p:cNvSpPr>
          <p:nvPr/>
        </p:nvSpPr>
        <p:spPr>
          <a:xfrm>
            <a:off x="1752600" y="987425"/>
            <a:ext cx="8686800" cy="114808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spcBef>
                <a:spcPts val="0"/>
              </a:spcBef>
              <a:buNone/>
            </a:pPr>
            <a:r>
              <a:rPr lang="zh-CN" altLang="en-US" sz="1800" b="1" dirty="0">
                <a:solidFill>
                  <a:srgbClr val="00B0F0"/>
                </a:solidFill>
                <a:latin typeface="微软雅黑" panose="020B0503020204020204" charset="-122"/>
                <a:ea typeface="微软雅黑" panose="020B0503020204020204" charset="-122"/>
              </a:rPr>
              <a:t>信用管理的目标：</a:t>
            </a:r>
            <a:r>
              <a:rPr lang="zh-CN" altLang="en-US" sz="1800" dirty="0">
                <a:latin typeface="微软雅黑" panose="020B0503020204020204" charset="-122"/>
                <a:ea typeface="微软雅黑" panose="020B0503020204020204" charset="-122"/>
              </a:rPr>
              <a:t>力求企业在实现销售最大化的同时，回款最快化、坏账最小化，以实现</a:t>
            </a:r>
            <a:r>
              <a:rPr lang="zh-CN" altLang="en-US" sz="1800" dirty="0">
                <a:solidFill>
                  <a:srgbClr val="00B0F0"/>
                </a:solidFill>
                <a:latin typeface="微软雅黑" panose="020B0503020204020204" charset="-122"/>
                <a:ea typeface="微软雅黑" panose="020B0503020204020204" charset="-122"/>
              </a:rPr>
              <a:t>现金流最大化</a:t>
            </a:r>
            <a:r>
              <a:rPr lang="zh-CN" altLang="en-US" sz="1800" dirty="0">
                <a:latin typeface="微软雅黑" panose="020B0503020204020204" charset="-122"/>
                <a:ea typeface="微软雅黑" panose="020B0503020204020204" charset="-122"/>
              </a:rPr>
              <a:t>的目标，将信用风险降至最低，使企业的效益和价值得到最大程度的提高。</a:t>
            </a:r>
            <a:endParaRPr lang="zh-CN" altLang="en-US"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81200" y="1393825"/>
            <a:ext cx="8229600" cy="4508539"/>
            <a:chOff x="720" y="2235"/>
            <a:chExt cx="12960" cy="6690"/>
          </a:xfrm>
        </p:grpSpPr>
        <p:sp>
          <p:nvSpPr>
            <p:cNvPr id="22534" name="Rectangle 3"/>
            <p:cNvSpPr>
              <a:spLocks noGrp="true"/>
            </p:cNvSpPr>
            <p:nvPr/>
          </p:nvSpPr>
          <p:spPr>
            <a:xfrm>
              <a:off x="720" y="2235"/>
              <a:ext cx="12960" cy="8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90000"/>
                </a:lnSpc>
              </a:pPr>
              <a:r>
                <a:rPr lang="zh-CN" altLang="en-US" sz="2400" b="1" dirty="0">
                  <a:latin typeface="微软雅黑" panose="020B0503020204020204" charset="-122"/>
                  <a:ea typeface="微软雅黑" panose="020B0503020204020204" charset="-122"/>
                  <a:cs typeface="微软雅黑" panose="020B0503020204020204" charset="-122"/>
                </a:rPr>
                <a:t>要实现信用管理目标，必须做好以下</a:t>
              </a: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方面工作：</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3163" y="3305"/>
              <a:ext cx="6593" cy="1203"/>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36" name="Group 5"/>
            <p:cNvGrpSpPr/>
            <p:nvPr/>
          </p:nvGrpSpPr>
          <p:grpSpPr>
            <a:xfrm>
              <a:off x="2030" y="3285"/>
              <a:ext cx="2085" cy="1405"/>
              <a:chOff x="2161" y="696"/>
              <a:chExt cx="1360" cy="1356"/>
            </a:xfrm>
          </p:grpSpPr>
          <p:grpSp>
            <p:nvGrpSpPr>
              <p:cNvPr id="22586" name="Group 6"/>
              <p:cNvGrpSpPr/>
              <p:nvPr/>
            </p:nvGrpSpPr>
            <p:grpSpPr>
              <a:xfrm>
                <a:off x="2161" y="696"/>
                <a:ext cx="1360" cy="1356"/>
                <a:chOff x="2508" y="1231"/>
                <a:chExt cx="1248" cy="1240"/>
              </a:xfrm>
            </p:grpSpPr>
            <p:sp>
              <p:nvSpPr>
                <p:cNvPr id="22588" name="Oval 7"/>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9"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0" name="Oval 9"/>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1" name="Oval 10"/>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2"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3"/>
                <a:ext cx="1052" cy="1054"/>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37" name="Group 13"/>
            <p:cNvGrpSpPr/>
            <p:nvPr/>
          </p:nvGrpSpPr>
          <p:grpSpPr>
            <a:xfrm>
              <a:off x="2393" y="3613"/>
              <a:ext cx="1385" cy="942"/>
              <a:chOff x="523" y="2809"/>
              <a:chExt cx="876" cy="882"/>
            </a:xfrm>
          </p:grpSpPr>
          <p:sp>
            <p:nvSpPr>
              <p:cNvPr id="22579"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1"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82" name="Freeform 17"/>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3" name="Freeform 18"/>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4" name="Freeform 19"/>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38" name="Rectangle 21"/>
            <p:cNvSpPr/>
            <p:nvPr/>
          </p:nvSpPr>
          <p:spPr>
            <a:xfrm>
              <a:off x="2764" y="3565"/>
              <a:ext cx="88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1</a:t>
              </a:r>
              <a:endParaRPr lang="en-US" altLang="zh-CN" sz="2400" b="1" dirty="0">
                <a:solidFill>
                  <a:srgbClr val="F8F8F8"/>
                </a:solidFill>
                <a:latin typeface="微软雅黑" panose="020B0503020204020204" charset="-122"/>
                <a:ea typeface="微软雅黑" panose="020B0503020204020204" charset="-122"/>
              </a:endParaRPr>
            </a:p>
          </p:txBody>
        </p:sp>
        <p:sp>
          <p:nvSpPr>
            <p:cNvPr id="2" name="Rectangle 22"/>
            <p:cNvSpPr>
              <a:spLocks noChangeArrowheads="true"/>
            </p:cNvSpPr>
            <p:nvPr/>
          </p:nvSpPr>
          <p:spPr bwMode="auto">
            <a:xfrm>
              <a:off x="3923" y="3493"/>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最大化的高质量销售</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25"/>
            <p:cNvSpPr>
              <a:spLocks noChangeArrowheads="true"/>
            </p:cNvSpPr>
            <p:nvPr/>
          </p:nvSpPr>
          <p:spPr bwMode="gray">
            <a:xfrm>
              <a:off x="3163" y="5378"/>
              <a:ext cx="6593" cy="1205"/>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1" name="Group 26"/>
            <p:cNvGrpSpPr/>
            <p:nvPr/>
          </p:nvGrpSpPr>
          <p:grpSpPr>
            <a:xfrm>
              <a:off x="2030" y="5358"/>
              <a:ext cx="2085" cy="1405"/>
              <a:chOff x="2161" y="696"/>
              <a:chExt cx="1360" cy="1356"/>
            </a:xfrm>
          </p:grpSpPr>
          <p:grpSp>
            <p:nvGrpSpPr>
              <p:cNvPr id="22572" name="Group 27"/>
              <p:cNvGrpSpPr/>
              <p:nvPr/>
            </p:nvGrpSpPr>
            <p:grpSpPr>
              <a:xfrm>
                <a:off x="2161" y="696"/>
                <a:ext cx="1360" cy="1356"/>
                <a:chOff x="2508" y="1231"/>
                <a:chExt cx="1248" cy="1240"/>
              </a:xfrm>
            </p:grpSpPr>
            <p:sp>
              <p:nvSpPr>
                <p:cNvPr id="22574" name="Oval 28"/>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5"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6" name="Oval 30"/>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7" name="Oval 31"/>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8"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3"/>
                <a:ext cx="1052" cy="1054"/>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2" name="Group 34"/>
            <p:cNvGrpSpPr/>
            <p:nvPr/>
          </p:nvGrpSpPr>
          <p:grpSpPr>
            <a:xfrm>
              <a:off x="2368" y="5685"/>
              <a:ext cx="1385" cy="943"/>
              <a:chOff x="523" y="2809"/>
              <a:chExt cx="876" cy="882"/>
            </a:xfrm>
          </p:grpSpPr>
          <p:sp>
            <p:nvSpPr>
              <p:cNvPr id="22565"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6"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67"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68" name="Freeform 38"/>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69" name="Freeform 39"/>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0" name="Freeform 40"/>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1" name="Freeform 41"/>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3" name="Rectangle 42"/>
            <p:cNvSpPr/>
            <p:nvPr/>
          </p:nvSpPr>
          <p:spPr>
            <a:xfrm>
              <a:off x="2722" y="5718"/>
              <a:ext cx="686"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2</a:t>
              </a:r>
              <a:endParaRPr lang="en-US" altLang="zh-CN" sz="2400" b="1" dirty="0">
                <a:solidFill>
                  <a:srgbClr val="F8F8F8"/>
                </a:solidFill>
                <a:latin typeface="微软雅黑" panose="020B0503020204020204" charset="-122"/>
                <a:ea typeface="微软雅黑" panose="020B0503020204020204" charset="-122"/>
              </a:endParaRPr>
            </a:p>
          </p:txBody>
        </p:sp>
        <p:sp>
          <p:nvSpPr>
            <p:cNvPr id="45" name="AutoShape 46"/>
            <p:cNvSpPr>
              <a:spLocks noChangeArrowheads="true"/>
            </p:cNvSpPr>
            <p:nvPr/>
          </p:nvSpPr>
          <p:spPr bwMode="gray">
            <a:xfrm>
              <a:off x="3163" y="7540"/>
              <a:ext cx="6593" cy="1205"/>
            </a:xfrm>
            <a:prstGeom prst="homePlate">
              <a:avLst>
                <a:gd name="adj" fmla="val 51607"/>
              </a:avLst>
            </a:prstGeom>
            <a:gradFill rotWithShape="true">
              <a:gsLst>
                <a:gs pos="0">
                  <a:schemeClr val="accent1"/>
                </a:gs>
                <a:gs pos="100000">
                  <a:schemeClr val="accent1">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5" name="Group 47"/>
            <p:cNvGrpSpPr/>
            <p:nvPr/>
          </p:nvGrpSpPr>
          <p:grpSpPr>
            <a:xfrm>
              <a:off x="2030" y="7520"/>
              <a:ext cx="2085" cy="1405"/>
              <a:chOff x="2161" y="696"/>
              <a:chExt cx="1360" cy="1356"/>
            </a:xfrm>
          </p:grpSpPr>
          <p:grpSp>
            <p:nvGrpSpPr>
              <p:cNvPr id="22558" name="Group 48"/>
              <p:cNvGrpSpPr/>
              <p:nvPr/>
            </p:nvGrpSpPr>
            <p:grpSpPr>
              <a:xfrm>
                <a:off x="2161" y="696"/>
                <a:ext cx="1360" cy="1356"/>
                <a:chOff x="2508" y="1231"/>
                <a:chExt cx="1248" cy="1240"/>
              </a:xfrm>
            </p:grpSpPr>
            <p:sp>
              <p:nvSpPr>
                <p:cNvPr id="22560" name="Oval 49"/>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1" name="Oval 50"/>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2" name="Oval 51"/>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3" name="Oval 52"/>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4" name="Oval 53"/>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48" name="Oval 54"/>
              <p:cNvSpPr>
                <a:spLocks noChangeArrowheads="true"/>
              </p:cNvSpPr>
              <p:nvPr/>
            </p:nvSpPr>
            <p:spPr bwMode="gray">
              <a:xfrm>
                <a:off x="2322" y="843"/>
                <a:ext cx="1052" cy="1054"/>
              </a:xfrm>
              <a:prstGeom prst="ellipse">
                <a:avLst/>
              </a:prstGeom>
              <a:gradFill rotWithShape="true">
                <a:gsLst>
                  <a:gs pos="0">
                    <a:schemeClr val="accent1">
                      <a:gamma/>
                      <a:shade val="46275"/>
                      <a:invGamma/>
                    </a:schemeClr>
                  </a:gs>
                  <a:gs pos="100000">
                    <a:schemeClr val="accent1"/>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6" name="Group 55"/>
            <p:cNvGrpSpPr/>
            <p:nvPr/>
          </p:nvGrpSpPr>
          <p:grpSpPr>
            <a:xfrm>
              <a:off x="2368" y="7848"/>
              <a:ext cx="1385" cy="942"/>
              <a:chOff x="523" y="2809"/>
              <a:chExt cx="876" cy="882"/>
            </a:xfrm>
          </p:grpSpPr>
          <p:sp>
            <p:nvSpPr>
              <p:cNvPr id="22551" name="Oval 56"/>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52" name="Line 57"/>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53" name="Line 58"/>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54" name="Freeform 59"/>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5" name="Freeform 60"/>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6" name="Freeform 61"/>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7" name="Freeform 62"/>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8" name="Rectangle 42"/>
            <p:cNvSpPr/>
            <p:nvPr/>
          </p:nvSpPr>
          <p:spPr>
            <a:xfrm>
              <a:off x="2688" y="7854"/>
              <a:ext cx="67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3</a:t>
              </a:r>
              <a:endParaRPr lang="en-US" altLang="zh-CN" sz="2400" b="1" dirty="0">
                <a:solidFill>
                  <a:srgbClr val="F8F8F8"/>
                </a:solidFill>
                <a:latin typeface="微软雅黑" panose="020B0503020204020204" charset="-122"/>
                <a:ea typeface="微软雅黑" panose="020B0503020204020204" charset="-122"/>
              </a:endParaRPr>
            </a:p>
          </p:txBody>
        </p:sp>
        <p:sp>
          <p:nvSpPr>
            <p:cNvPr id="65" name="Rectangle 22"/>
            <p:cNvSpPr>
              <a:spLocks noChangeArrowheads="true"/>
            </p:cNvSpPr>
            <p:nvPr/>
          </p:nvSpPr>
          <p:spPr bwMode="auto">
            <a:xfrm>
              <a:off x="3936" y="562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最快的应收账款周转</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 name="Rectangle 22"/>
            <p:cNvSpPr>
              <a:spLocks noChangeArrowheads="true"/>
            </p:cNvSpPr>
            <p:nvPr/>
          </p:nvSpPr>
          <p:spPr bwMode="auto">
            <a:xfrm>
              <a:off x="4070" y="787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最小的坏账损失</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企业信用管理概论</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848485" y="2170748"/>
            <a:ext cx="5395913" cy="1541462"/>
            <a:chOff x="2280" y="2868"/>
            <a:chExt cx="8498" cy="2427"/>
          </a:xfrm>
        </p:grpSpPr>
        <p:sp>
          <p:nvSpPr>
            <p:cNvPr id="8200" name="AutoShape 32"/>
            <p:cNvSpPr/>
            <p:nvPr/>
          </p:nvSpPr>
          <p:spPr>
            <a:xfrm>
              <a:off x="3818" y="4495"/>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a:t>
              </a:r>
              <a:r>
                <a:rPr lang="zh-CN" altLang="zh-CN" sz="2400" b="1" dirty="0">
                  <a:latin typeface="微软雅黑" panose="020B0503020204020204" charset="-122"/>
                  <a:ea typeface="微软雅黑" panose="020B0503020204020204" charset="-122"/>
                </a:rPr>
                <a:t>、企业信用管理</a:t>
              </a:r>
              <a:r>
                <a:rPr lang="zh-CN" altLang="en-US" sz="2400" b="1" dirty="0">
                  <a:latin typeface="微软雅黑" panose="020B0503020204020204" charset="-122"/>
                  <a:ea typeface="微软雅黑" panose="020B0503020204020204" charset="-122"/>
                </a:rPr>
                <a:t>内容</a:t>
              </a:r>
              <a:endParaRPr lang="en-US" altLang="zh-CN" sz="2400" b="1" dirty="0">
                <a:solidFill>
                  <a:schemeClr val="tx2"/>
                </a:solidFill>
                <a:latin typeface="微软雅黑" panose="020B0503020204020204" charset="-122"/>
                <a:ea typeface="微软雅黑" panose="020B0503020204020204" charset="-122"/>
              </a:endParaRPr>
            </a:p>
          </p:txBody>
        </p:sp>
        <p:sp>
          <p:nvSpPr>
            <p:cNvPr id="8201" name="AutoShape 34"/>
            <p:cNvSpPr/>
            <p:nvPr/>
          </p:nvSpPr>
          <p:spPr>
            <a:xfrm>
              <a:off x="2780" y="2868"/>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一、企业信用风险</a:t>
              </a:r>
              <a:endParaRPr lang="zh-CN" altLang="en-US" sz="2400" b="1" dirty="0">
                <a:latin typeface="微软雅黑" panose="020B0503020204020204" charset="-122"/>
                <a:ea typeface="微软雅黑" panose="020B0503020204020204" charset="-122"/>
              </a:endParaRPr>
            </a:p>
          </p:txBody>
        </p:sp>
        <p:grpSp>
          <p:nvGrpSpPr>
            <p:cNvPr id="8202" name="Group 35"/>
            <p:cNvGrpSpPr/>
            <p:nvPr/>
          </p:nvGrpSpPr>
          <p:grpSpPr>
            <a:xfrm>
              <a:off x="2280" y="3008"/>
              <a:ext cx="600" cy="600"/>
              <a:chOff x="2078" y="1680"/>
              <a:chExt cx="1615" cy="1615"/>
            </a:xfrm>
          </p:grpSpPr>
          <p:sp>
            <p:nvSpPr>
              <p:cNvPr id="8210" name="Oval 36"/>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11" name="Oval 37"/>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0" name="Oval 38"/>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3" name="Oval 39"/>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2" name="Oval 40"/>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5" name="Oval 41"/>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8203" name="Group 49"/>
            <p:cNvGrpSpPr/>
            <p:nvPr/>
          </p:nvGrpSpPr>
          <p:grpSpPr>
            <a:xfrm>
              <a:off x="3050" y="4688"/>
              <a:ext cx="600" cy="600"/>
              <a:chOff x="2078" y="1680"/>
              <a:chExt cx="1615" cy="1615"/>
            </a:xfrm>
          </p:grpSpPr>
          <p:sp>
            <p:nvSpPr>
              <p:cNvPr id="8204" name="Oval 5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05" name="Oval 5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4" name="Oval 5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7" name="Oval 53"/>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6" name="Oval 5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9" name="Oval 55"/>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（一）企业信用风险因素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834640" y="1675130"/>
            <a:ext cx="6699885" cy="3960495"/>
            <a:chOff x="1650" y="3293"/>
            <a:chExt cx="10551" cy="6237"/>
          </a:xfrm>
        </p:grpSpPr>
        <p:sp>
          <p:nvSpPr>
            <p:cNvPr id="10246" name="AutoShape 21"/>
            <p:cNvSpPr/>
            <p:nvPr/>
          </p:nvSpPr>
          <p:spPr>
            <a:xfrm>
              <a:off x="1650" y="3928"/>
              <a:ext cx="4908" cy="5602"/>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7655" name="AutoShape 22"/>
            <p:cNvSpPr>
              <a:spLocks noChangeArrowheads="true"/>
            </p:cNvSpPr>
            <p:nvPr/>
          </p:nvSpPr>
          <p:spPr bwMode="auto">
            <a:xfrm>
              <a:off x="1725" y="3943"/>
              <a:ext cx="4760" cy="5498"/>
            </a:xfrm>
            <a:prstGeom prst="roundRect">
              <a:avLst>
                <a:gd name="adj" fmla="val 16667"/>
              </a:avLst>
            </a:prstGeom>
            <a:solidFill>
              <a:schemeClr val="accent1">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8" name="AutoShape 24"/>
            <p:cNvSpPr/>
            <p:nvPr/>
          </p:nvSpPr>
          <p:spPr>
            <a:xfrm>
              <a:off x="1765" y="3985"/>
              <a:ext cx="4695" cy="1390"/>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12300" name="Group 27"/>
            <p:cNvGrpSpPr/>
            <p:nvPr/>
          </p:nvGrpSpPr>
          <p:grpSpPr bwMode="auto">
            <a:xfrm>
              <a:off x="3384" y="3348"/>
              <a:ext cx="1457" cy="1260"/>
              <a:chOff x="1289" y="582"/>
              <a:chExt cx="668" cy="668"/>
            </a:xfrm>
            <a:solidFill>
              <a:schemeClr val="bg2"/>
            </a:solidFill>
          </p:grpSpPr>
          <p:sp>
            <p:nvSpPr>
              <p:cNvPr id="12318" name="Oval 28"/>
              <p:cNvSpPr>
                <a:spLocks noChangeArrowheads="true"/>
              </p:cNvSpPr>
              <p:nvPr/>
            </p:nvSpPr>
            <p:spPr bwMode="gray">
              <a:xfrm>
                <a:off x="1289" y="582"/>
                <a:ext cx="668" cy="668"/>
              </a:xfrm>
              <a:prstGeom prst="ellipse">
                <a:avLst/>
              </a:prstGeom>
              <a:grpFill/>
              <a:ln>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19" name="Oval 29"/>
              <p:cNvSpPr>
                <a:spLocks noChangeArrowheads="true"/>
              </p:cNvSpPr>
              <p:nvPr/>
            </p:nvSpPr>
            <p:spPr bwMode="gray">
              <a:xfrm>
                <a:off x="1296" y="587"/>
                <a:ext cx="646" cy="647"/>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0" name="Oval 30"/>
              <p:cNvSpPr>
                <a:spLocks noChangeArrowheads="true"/>
              </p:cNvSpPr>
              <p:nvPr/>
            </p:nvSpPr>
            <p:spPr bwMode="gray">
              <a:xfrm>
                <a:off x="1304" y="591"/>
                <a:ext cx="631" cy="631"/>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1" name="Oval 31"/>
              <p:cNvSpPr>
                <a:spLocks noChangeArrowheads="true"/>
              </p:cNvSpPr>
              <p:nvPr/>
            </p:nvSpPr>
            <p:spPr bwMode="gray">
              <a:xfrm>
                <a:off x="1311" y="597"/>
                <a:ext cx="600" cy="58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2" name="Oval 32"/>
              <p:cNvSpPr>
                <a:spLocks noChangeArrowheads="true"/>
              </p:cNvSpPr>
              <p:nvPr/>
            </p:nvSpPr>
            <p:spPr bwMode="gray">
              <a:xfrm>
                <a:off x="1346" y="613"/>
                <a:ext cx="533" cy="47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250" name="Text Box 33"/>
            <p:cNvSpPr txBox="true"/>
            <p:nvPr/>
          </p:nvSpPr>
          <p:spPr>
            <a:xfrm>
              <a:off x="3835" y="3503"/>
              <a:ext cx="533"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en-US" altLang="zh-CN" sz="2400" b="1" dirty="0">
                  <a:solidFill>
                    <a:srgbClr val="000000"/>
                  </a:solidFill>
                  <a:latin typeface="微软雅黑" panose="020B0503020204020204" charset="-122"/>
                  <a:ea typeface="微软雅黑" panose="020B0503020204020204" charset="-122"/>
                </a:rPr>
                <a:t>1</a:t>
              </a:r>
              <a:endParaRPr lang="en-US" altLang="zh-CN" sz="2400" b="1" dirty="0">
                <a:solidFill>
                  <a:srgbClr val="000000"/>
                </a:solidFill>
                <a:latin typeface="微软雅黑" panose="020B0503020204020204" charset="-122"/>
                <a:ea typeface="微软雅黑" panose="020B0503020204020204" charset="-122"/>
              </a:endParaRPr>
            </a:p>
          </p:txBody>
        </p:sp>
        <p:sp>
          <p:nvSpPr>
            <p:cNvPr id="27660" name="Text Box 34"/>
            <p:cNvSpPr txBox="true"/>
            <p:nvPr/>
          </p:nvSpPr>
          <p:spPr>
            <a:xfrm>
              <a:off x="1705" y="5050"/>
              <a:ext cx="4668" cy="35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外部因素</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、市场竞争压力大</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、缺乏良好的社会诚信环境</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、法律法规不完善</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、社会信用体系不健全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27661" name="Group 35"/>
            <p:cNvGrpSpPr/>
            <p:nvPr/>
          </p:nvGrpSpPr>
          <p:grpSpPr bwMode="auto">
            <a:xfrm>
              <a:off x="7293" y="3293"/>
              <a:ext cx="4908" cy="6237"/>
              <a:chOff x="2208" y="1287"/>
              <a:chExt cx="1363" cy="2003"/>
            </a:xfrm>
            <a:solidFill>
              <a:schemeClr val="accent6">
                <a:lumMod val="20000"/>
                <a:lumOff val="80000"/>
              </a:schemeClr>
            </a:solidFill>
          </p:grpSpPr>
          <p:sp>
            <p:nvSpPr>
              <p:cNvPr id="27663" name="AutoShape 36"/>
              <p:cNvSpPr>
                <a:spLocks noChangeArrowheads="true"/>
              </p:cNvSpPr>
              <p:nvPr/>
            </p:nvSpPr>
            <p:spPr bwMode="auto">
              <a:xfrm>
                <a:off x="2208" y="1490"/>
                <a:ext cx="1363" cy="1800"/>
              </a:xfrm>
              <a:prstGeom prst="roundRect">
                <a:avLst>
                  <a:gd name="adj" fmla="val 17509"/>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4" name="AutoShape 37"/>
              <p:cNvSpPr>
                <a:spLocks noChangeArrowheads="true"/>
              </p:cNvSpPr>
              <p:nvPr/>
            </p:nvSpPr>
            <p:spPr bwMode="auto">
              <a:xfrm>
                <a:off x="2229" y="1495"/>
                <a:ext cx="1322" cy="1766"/>
              </a:xfrm>
              <a:prstGeom prst="roundRect">
                <a:avLst>
                  <a:gd name="adj" fmla="val 16667"/>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5" name="AutoShape 38"/>
              <p:cNvSpPr>
                <a:spLocks noChangeArrowheads="true"/>
              </p:cNvSpPr>
              <p:nvPr/>
            </p:nvSpPr>
            <p:spPr bwMode="auto">
              <a:xfrm>
                <a:off x="2240" y="2795"/>
                <a:ext cx="1304" cy="447"/>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6" name="AutoShape 39"/>
              <p:cNvSpPr>
                <a:spLocks noChangeArrowheads="true"/>
              </p:cNvSpPr>
              <p:nvPr/>
            </p:nvSpPr>
            <p:spPr bwMode="auto">
              <a:xfrm>
                <a:off x="2240" y="1509"/>
                <a:ext cx="1304" cy="446"/>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7" name="Oval 40"/>
              <p:cNvSpPr>
                <a:spLocks noChangeArrowheads="true"/>
              </p:cNvSpPr>
              <p:nvPr/>
            </p:nvSpPr>
            <p:spPr bwMode="auto">
              <a:xfrm>
                <a:off x="2673" y="1292"/>
                <a:ext cx="405" cy="405"/>
              </a:xfrm>
              <a:prstGeom prst="ellipse">
                <a:avLst/>
              </a:prstGeom>
              <a:solidFill>
                <a:schemeClr val="accent2"/>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8" name="Oval 41"/>
              <p:cNvSpPr>
                <a:spLocks noChangeArrowheads="true"/>
              </p:cNvSpPr>
              <p:nvPr/>
            </p:nvSpPr>
            <p:spPr bwMode="auto">
              <a:xfrm>
                <a:off x="2681" y="1299"/>
                <a:ext cx="392" cy="392"/>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9" name="Oval 42"/>
              <p:cNvSpPr>
                <a:spLocks noChangeArrowheads="true"/>
              </p:cNvSpPr>
              <p:nvPr/>
            </p:nvSpPr>
            <p:spPr bwMode="auto">
              <a:xfrm>
                <a:off x="2686" y="1301"/>
                <a:ext cx="383" cy="383"/>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0" name="Oval 43"/>
              <p:cNvSpPr>
                <a:spLocks noChangeArrowheads="true"/>
              </p:cNvSpPr>
              <p:nvPr/>
            </p:nvSpPr>
            <p:spPr bwMode="auto">
              <a:xfrm>
                <a:off x="2693" y="1287"/>
                <a:ext cx="364" cy="357"/>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1" name="Oval 44"/>
              <p:cNvSpPr>
                <a:spLocks noChangeArrowheads="true"/>
              </p:cNvSpPr>
              <p:nvPr/>
            </p:nvSpPr>
            <p:spPr bwMode="auto">
              <a:xfrm>
                <a:off x="2712" y="1315"/>
                <a:ext cx="323" cy="290"/>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2" name="Text Box 45"/>
              <p:cNvSpPr txBox="true">
                <a:spLocks noChangeArrowheads="true"/>
              </p:cNvSpPr>
              <p:nvPr/>
            </p:nvSpPr>
            <p:spPr bwMode="auto">
              <a:xfrm>
                <a:off x="2802" y="1354"/>
                <a:ext cx="149" cy="233"/>
              </a:xfrm>
              <a:prstGeom prst="rect">
                <a:avLst/>
              </a:prstGeom>
              <a:grp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2</a:t>
                </a:r>
                <a:endPar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673" name="Text Box 46"/>
              <p:cNvSpPr txBox="true">
                <a:spLocks noChangeArrowheads="true"/>
              </p:cNvSpPr>
              <p:nvPr/>
            </p:nvSpPr>
            <p:spPr bwMode="auto">
              <a:xfrm>
                <a:off x="2265" y="1807"/>
                <a:ext cx="1296" cy="1291"/>
              </a:xfrm>
              <a:prstGeom prst="rect">
                <a:avLst/>
              </a:prstGeom>
              <a:grp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内部因素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、企业信用意识缺乏</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、企业缺少科学的信用管理制度和组织体系 </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、企业对客户缺少科学的信用政策和规范的业务管理流程</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（二）企业信用风险来源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12265" y="1927225"/>
            <a:ext cx="8967470" cy="4106545"/>
            <a:chOff x="473" y="2718"/>
            <a:chExt cx="14122" cy="6467"/>
          </a:xfrm>
        </p:grpSpPr>
        <p:sp>
          <p:nvSpPr>
            <p:cNvPr id="12294" name="AutoShape 3"/>
            <p:cNvSpPr/>
            <p:nvPr/>
          </p:nvSpPr>
          <p:spPr>
            <a:xfrm>
              <a:off x="473" y="2718"/>
              <a:ext cx="3720" cy="1030"/>
            </a:xfrm>
            <a:prstGeom prst="homePlate">
              <a:avLst>
                <a:gd name="adj" fmla="val 64591"/>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en-US" altLang="zh-CN" sz="1800" dirty="0">
                <a:latin typeface="微软雅黑" panose="020B0503020204020204" charset="-122"/>
                <a:ea typeface="微软雅黑" panose="020B0503020204020204" charset="-122"/>
              </a:endParaRPr>
            </a:p>
          </p:txBody>
        </p:sp>
        <p:sp>
          <p:nvSpPr>
            <p:cNvPr id="12295" name="AutoShape 4"/>
            <p:cNvSpPr/>
            <p:nvPr/>
          </p:nvSpPr>
          <p:spPr>
            <a:xfrm>
              <a:off x="473" y="3873"/>
              <a:ext cx="3720" cy="990"/>
            </a:xfrm>
            <a:prstGeom prst="homePlate">
              <a:avLst>
                <a:gd name="adj" fmla="val 64696"/>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6" name="AutoShape 5"/>
            <p:cNvSpPr/>
            <p:nvPr/>
          </p:nvSpPr>
          <p:spPr>
            <a:xfrm>
              <a:off x="473" y="494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7" name="Rectangle 6"/>
            <p:cNvSpPr/>
            <p:nvPr/>
          </p:nvSpPr>
          <p:spPr>
            <a:xfrm>
              <a:off x="4328" y="2845"/>
              <a:ext cx="9710" cy="903"/>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298" name="AutoShape 7"/>
            <p:cNvSpPr/>
            <p:nvPr/>
          </p:nvSpPr>
          <p:spPr>
            <a:xfrm>
              <a:off x="473" y="6013"/>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9" name="Rectangle 8"/>
            <p:cNvSpPr/>
            <p:nvPr/>
          </p:nvSpPr>
          <p:spPr>
            <a:xfrm>
              <a:off x="4375" y="3913"/>
              <a:ext cx="9678" cy="90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300" name="Rectangle 9"/>
            <p:cNvSpPr/>
            <p:nvPr/>
          </p:nvSpPr>
          <p:spPr>
            <a:xfrm>
              <a:off x="4328" y="4938"/>
              <a:ext cx="9755" cy="1065"/>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40000"/>
                </a:lnSpc>
                <a:spcBef>
                  <a:spcPct val="70000"/>
                </a:spcBef>
                <a:spcAft>
                  <a:spcPct val="10000"/>
                </a:spcAft>
                <a:buClr>
                  <a:schemeClr val="accent1"/>
                </a:buClr>
                <a:buSzPct val="50000"/>
                <a:buFont typeface="Monotype Sorts"/>
                <a:buNone/>
              </a:pPr>
              <a:endParaRPr lang="zh-CN" altLang="en-US" sz="1400" dirty="0">
                <a:latin typeface="微软雅黑" panose="020B0503020204020204" charset="-122"/>
                <a:ea typeface="微软雅黑" panose="020B0503020204020204" charset="-122"/>
              </a:endParaRPr>
            </a:p>
          </p:txBody>
        </p:sp>
        <p:sp>
          <p:nvSpPr>
            <p:cNvPr id="12301" name="Rectangle 10"/>
            <p:cNvSpPr/>
            <p:nvPr/>
          </p:nvSpPr>
          <p:spPr>
            <a:xfrm>
              <a:off x="4328" y="617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2" name="AutoShape 5"/>
            <p:cNvSpPr/>
            <p:nvPr/>
          </p:nvSpPr>
          <p:spPr>
            <a:xfrm>
              <a:off x="473" y="711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3" name="AutoShape 7"/>
            <p:cNvSpPr/>
            <p:nvPr/>
          </p:nvSpPr>
          <p:spPr>
            <a:xfrm>
              <a:off x="473" y="8188"/>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4" name="Rectangle 10"/>
            <p:cNvSpPr/>
            <p:nvPr/>
          </p:nvSpPr>
          <p:spPr>
            <a:xfrm>
              <a:off x="4328" y="8238"/>
              <a:ext cx="9710" cy="87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5" name="Rectangle 10"/>
            <p:cNvSpPr/>
            <p:nvPr/>
          </p:nvSpPr>
          <p:spPr>
            <a:xfrm>
              <a:off x="4328" y="719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29714" name="TextBox 21"/>
            <p:cNvSpPr txBox="true"/>
            <p:nvPr/>
          </p:nvSpPr>
          <p:spPr>
            <a:xfrm>
              <a:off x="930" y="287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客户开发</a:t>
              </a:r>
              <a:endParaRPr lang="zh-CN" altLang="en-US" sz="2400" b="1" dirty="0">
                <a:latin typeface="微软雅黑" panose="020B0503020204020204" charset="-122"/>
                <a:ea typeface="微软雅黑" panose="020B0503020204020204" charset="-122"/>
              </a:endParaRPr>
            </a:p>
          </p:txBody>
        </p:sp>
        <p:sp>
          <p:nvSpPr>
            <p:cNvPr id="29715" name="TextBox 22"/>
            <p:cNvSpPr txBox="true"/>
            <p:nvPr/>
          </p:nvSpPr>
          <p:spPr>
            <a:xfrm>
              <a:off x="930" y="400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争取订单</a:t>
              </a:r>
              <a:endParaRPr lang="zh-CN" altLang="en-US" sz="2400" b="1" dirty="0">
                <a:latin typeface="微软雅黑" panose="020B0503020204020204" charset="-122"/>
                <a:ea typeface="微软雅黑" panose="020B0503020204020204" charset="-122"/>
              </a:endParaRPr>
            </a:p>
          </p:txBody>
        </p:sp>
        <p:sp>
          <p:nvSpPr>
            <p:cNvPr id="29716" name="TextBox 23"/>
            <p:cNvSpPr txBox="true"/>
            <p:nvPr/>
          </p:nvSpPr>
          <p:spPr>
            <a:xfrm>
              <a:off x="893" y="505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签约</a:t>
              </a:r>
              <a:endParaRPr lang="zh-CN" altLang="en-US" sz="2400" b="1" dirty="0">
                <a:latin typeface="微软雅黑" panose="020B0503020204020204" charset="-122"/>
                <a:ea typeface="微软雅黑" panose="020B0503020204020204" charset="-122"/>
              </a:endParaRPr>
            </a:p>
          </p:txBody>
        </p:sp>
        <p:sp>
          <p:nvSpPr>
            <p:cNvPr id="29717" name="TextBox 24"/>
            <p:cNvSpPr txBox="true"/>
            <p:nvPr/>
          </p:nvSpPr>
          <p:spPr>
            <a:xfrm>
              <a:off x="893" y="6205"/>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发货</a:t>
              </a:r>
              <a:endParaRPr lang="zh-CN" altLang="en-US" sz="2400" b="1" dirty="0">
                <a:latin typeface="微软雅黑" panose="020B0503020204020204" charset="-122"/>
                <a:ea typeface="微软雅黑" panose="020B0503020204020204" charset="-122"/>
              </a:endParaRPr>
            </a:p>
          </p:txBody>
        </p:sp>
        <p:sp>
          <p:nvSpPr>
            <p:cNvPr id="29718" name="TextBox 25"/>
            <p:cNvSpPr txBox="true"/>
            <p:nvPr/>
          </p:nvSpPr>
          <p:spPr>
            <a:xfrm>
              <a:off x="960" y="714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收款</a:t>
              </a:r>
              <a:endParaRPr lang="zh-CN" altLang="en-US" sz="2400" b="1" dirty="0">
                <a:latin typeface="微软雅黑" panose="020B0503020204020204" charset="-122"/>
                <a:ea typeface="微软雅黑" panose="020B0503020204020204" charset="-122"/>
              </a:endParaRPr>
            </a:p>
          </p:txBody>
        </p:sp>
        <p:sp>
          <p:nvSpPr>
            <p:cNvPr id="29719" name="TextBox 26"/>
            <p:cNvSpPr txBox="true"/>
            <p:nvPr/>
          </p:nvSpPr>
          <p:spPr>
            <a:xfrm>
              <a:off x="893" y="8298"/>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货款拖欠</a:t>
              </a:r>
              <a:endParaRPr lang="zh-CN" altLang="en-US" sz="2400" b="1" dirty="0">
                <a:latin typeface="微软雅黑" panose="020B0503020204020204" charset="-122"/>
                <a:ea typeface="微软雅黑" panose="020B0503020204020204" charset="-122"/>
              </a:endParaRPr>
            </a:p>
          </p:txBody>
        </p:sp>
        <p:sp>
          <p:nvSpPr>
            <p:cNvPr id="29720" name="TextBox 27"/>
            <p:cNvSpPr txBox="true"/>
            <p:nvPr/>
          </p:nvSpPr>
          <p:spPr>
            <a:xfrm>
              <a:off x="4375" y="2845"/>
              <a:ext cx="85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信用不良的客户</a:t>
              </a:r>
              <a:endParaRPr lang="zh-CN" altLang="en-US" sz="2400" dirty="0">
                <a:latin typeface="微软雅黑" panose="020B0503020204020204" charset="-122"/>
                <a:ea typeface="微软雅黑" panose="020B0503020204020204" charset="-122"/>
              </a:endParaRPr>
            </a:p>
          </p:txBody>
        </p:sp>
        <p:sp>
          <p:nvSpPr>
            <p:cNvPr id="29721" name="TextBox 28"/>
            <p:cNvSpPr txBox="true"/>
            <p:nvPr/>
          </p:nvSpPr>
          <p:spPr>
            <a:xfrm>
              <a:off x="4375" y="4093"/>
              <a:ext cx="10025" cy="7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错误地选择信用条件、如，给予过高信用限额</a:t>
              </a:r>
              <a:endParaRPr lang="zh-CN" altLang="en-US" sz="2400" dirty="0">
                <a:latin typeface="微软雅黑" panose="020B0503020204020204" charset="-122"/>
                <a:ea typeface="微软雅黑" panose="020B0503020204020204" charset="-122"/>
              </a:endParaRPr>
            </a:p>
          </p:txBody>
        </p:sp>
        <p:sp>
          <p:nvSpPr>
            <p:cNvPr id="29722" name="TextBox 29"/>
            <p:cNvSpPr txBox="true"/>
            <p:nvPr/>
          </p:nvSpPr>
          <p:spPr>
            <a:xfrm>
              <a:off x="4328" y="5053"/>
              <a:ext cx="972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合同条款订立不当将使企业丧失应有的权利</a:t>
              </a:r>
              <a:endParaRPr lang="zh-CN" altLang="en-US" sz="2400" dirty="0">
                <a:latin typeface="微软雅黑" panose="020B0503020204020204" charset="-122"/>
                <a:ea typeface="微软雅黑" panose="020B0503020204020204" charset="-122"/>
              </a:endParaRPr>
            </a:p>
          </p:txBody>
        </p:sp>
        <p:sp>
          <p:nvSpPr>
            <p:cNvPr id="29723" name="TextBox 30"/>
            <p:cNvSpPr txBox="true"/>
            <p:nvPr/>
          </p:nvSpPr>
          <p:spPr>
            <a:xfrm>
              <a:off x="4375" y="6190"/>
              <a:ext cx="936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货物纠纷是日后货款拖欠的一个间接原因</a:t>
              </a:r>
              <a:endParaRPr lang="zh-CN" altLang="en-US" sz="2400" dirty="0">
                <a:latin typeface="微软雅黑" panose="020B0503020204020204" charset="-122"/>
                <a:ea typeface="微软雅黑" panose="020B0503020204020204" charset="-122"/>
              </a:endParaRPr>
            </a:p>
          </p:txBody>
        </p:sp>
        <p:sp>
          <p:nvSpPr>
            <p:cNvPr id="29724" name="TextBox 32"/>
            <p:cNvSpPr txBox="true"/>
            <p:nvPr/>
          </p:nvSpPr>
          <p:spPr>
            <a:xfrm>
              <a:off x="3773" y="8153"/>
              <a:ext cx="10822"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如不采取有效措施，有变成呆帐、坏帐的危险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9725" name="矩形 33"/>
            <p:cNvSpPr/>
            <p:nvPr/>
          </p:nvSpPr>
          <p:spPr>
            <a:xfrm>
              <a:off x="3810" y="7133"/>
              <a:ext cx="10590"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能否积极主动地催收货款，决定了帐款回收率</a:t>
              </a:r>
              <a:endParaRPr lang="zh-CN" altLang="en-US" sz="2400" dirty="0">
                <a:latin typeface="微软雅黑" panose="020B0503020204020204" charset="-122"/>
                <a:ea typeface="微软雅黑" panose="020B0503020204020204" charset="-122"/>
              </a:endParaRPr>
            </a:p>
          </p:txBody>
        </p:sp>
      </p:grpSp>
      <p:sp>
        <p:nvSpPr>
          <p:cNvPr id="3" name="文本框 2"/>
          <p:cNvSpPr txBox="true"/>
          <p:nvPr/>
        </p:nvSpPr>
        <p:spPr>
          <a:xfrm>
            <a:off x="2165985" y="1050925"/>
            <a:ext cx="785939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企业</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信用销售流程的</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6</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个环节</a:t>
            </a:r>
            <a:r>
              <a:rPr lang="zh-CN" altLang="en-US" sz="2000">
                <a:latin typeface="微软雅黑" panose="020B0503020204020204" charset="-122"/>
                <a:ea typeface="微软雅黑" panose="020B0503020204020204" charset="-122"/>
                <a:cs typeface="微软雅黑" panose="020B0503020204020204" charset="-122"/>
              </a:rPr>
              <a:t>是企业与客户交易过程中最容易出现问题的，是企业信用风险控制的</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关键点</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企业信用风险控制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2049463" y="1345231"/>
            <a:ext cx="8093075" cy="4553920"/>
            <a:chOff x="828" y="2409"/>
            <a:chExt cx="12745" cy="7172"/>
          </a:xfrm>
        </p:grpSpPr>
        <p:sp>
          <p:nvSpPr>
            <p:cNvPr id="3" name="标注: 线形(带边框和强调线) 3"/>
            <p:cNvSpPr/>
            <p:nvPr/>
          </p:nvSpPr>
          <p:spPr bwMode="auto">
            <a:xfrm>
              <a:off x="9248" y="4613"/>
              <a:ext cx="4325" cy="4968"/>
            </a:xfrm>
            <a:prstGeom prst="accentBorderCallout1">
              <a:avLst>
                <a:gd name="adj1" fmla="val 18750"/>
                <a:gd name="adj2" fmla="val -8333"/>
                <a:gd name="adj3" fmla="val 648"/>
                <a:gd name="adj4" fmla="val -35744"/>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文本框 5"/>
            <p:cNvSpPr txBox="true"/>
            <p:nvPr/>
          </p:nvSpPr>
          <p:spPr>
            <a:xfrm>
              <a:off x="9600" y="4798"/>
              <a:ext cx="3840" cy="2325"/>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mn-cs"/>
                </a:rPr>
                <a:t>可控风险</a:t>
              </a:r>
              <a:endParaRPr kumimoji="0" lang="en-US" altLang="zh-CN" b="1"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企业可以借助信用管理水平的提升和有效的征信服务，来控制、降低信用风险。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7" name="标注: 线形(带边框和强调线) 8"/>
            <p:cNvSpPr/>
            <p:nvPr/>
          </p:nvSpPr>
          <p:spPr bwMode="auto">
            <a:xfrm rot="10800000">
              <a:off x="828" y="4613"/>
              <a:ext cx="4325" cy="4968"/>
            </a:xfrm>
            <a:prstGeom prst="accentBorderCallout1">
              <a:avLst>
                <a:gd name="adj1" fmla="val 82671"/>
                <a:gd name="adj2" fmla="val -9118"/>
                <a:gd name="adj3" fmla="val 110722"/>
                <a:gd name="adj4" fmla="val -47405"/>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文本框 7"/>
            <p:cNvSpPr txBox="true"/>
            <p:nvPr/>
          </p:nvSpPr>
          <p:spPr>
            <a:xfrm>
              <a:off x="1155" y="5380"/>
              <a:ext cx="3998" cy="1888"/>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mn-cs"/>
                </a:rPr>
                <a:t>不可控风险</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企业风险管理的重点是有效识别风险，规避和转移风险。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13" name="椭圆 12"/>
            <p:cNvSpPr/>
            <p:nvPr/>
          </p:nvSpPr>
          <p:spPr bwMode="auto">
            <a:xfrm>
              <a:off x="5163" y="2409"/>
              <a:ext cx="4326" cy="2289"/>
            </a:xfrm>
            <a:prstGeom prst="ellipse">
              <a:avLst/>
            </a:prstGeom>
            <a:gradFill flip="none" rotWithShape="true">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cap="flat" cmpd="sng">
              <a:solidFill>
                <a:schemeClr val="tx1"/>
              </a:solidFill>
              <a:prstDash val="solid"/>
              <a:round/>
            </a:ln>
            <a:effectLst>
              <a:outerShdw dist="35921" dir="2700000" algn="ctr" rotWithShape="0">
                <a:schemeClr val="bg2"/>
              </a:outerShdw>
            </a:effectLst>
          </p:spPr>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 name="文本框 11"/>
            <p:cNvSpPr txBox="true"/>
            <p:nvPr/>
          </p:nvSpPr>
          <p:spPr>
            <a:xfrm>
              <a:off x="5488" y="3100"/>
              <a:ext cx="4800" cy="822"/>
            </a:xfrm>
            <a:prstGeom prst="rect">
              <a:avLst/>
            </a:prstGeom>
            <a:noFill/>
            <a:ln w="9525">
              <a:noFill/>
            </a:ln>
          </p:spPr>
          <p:txBody>
            <a:bodyPr>
              <a:spAutoFit/>
            </a:bodyPr>
            <a:p>
              <a:r>
                <a:rPr lang="zh-CN" altLang="en-US" sz="2800" b="1" dirty="0">
                  <a:solidFill>
                    <a:schemeClr val="tx1"/>
                  </a:solidFill>
                  <a:latin typeface="微软雅黑" panose="020B0503020204020204" charset="-122"/>
                  <a:ea typeface="微软雅黑" panose="020B0503020204020204" charset="-122"/>
                </a:rPr>
                <a:t>企业信用风险</a:t>
              </a:r>
              <a:endParaRPr lang="zh-CN" altLang="en-US" sz="28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（四）信用风险控制的环节</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3550" y="1428115"/>
            <a:ext cx="8872393" cy="4509466"/>
            <a:chOff x="1468" y="2090"/>
            <a:chExt cx="13972" cy="7102"/>
          </a:xfrm>
        </p:grpSpPr>
        <p:grpSp>
          <p:nvGrpSpPr>
            <p:cNvPr id="14342" name="Group 58"/>
            <p:cNvGrpSpPr/>
            <p:nvPr/>
          </p:nvGrpSpPr>
          <p:grpSpPr>
            <a:xfrm>
              <a:off x="12834" y="2090"/>
              <a:ext cx="2606" cy="7102"/>
              <a:chOff x="714" y="1245"/>
              <a:chExt cx="859" cy="1675"/>
            </a:xfrm>
          </p:grpSpPr>
          <p:sp>
            <p:nvSpPr>
              <p:cNvPr id="14357" name="Freeform 59"/>
              <p:cNvSpPr/>
              <p:nvPr/>
            </p:nvSpPr>
            <p:spPr>
              <a:xfrm>
                <a:off x="714" y="1253"/>
                <a:ext cx="858" cy="1667"/>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8" y="159"/>
                  </a:cxn>
                  <a:cxn ang="0">
                    <a:pos x="707" y="160"/>
                  </a:cxn>
                  <a:cxn ang="0">
                    <a:pos x="724" y="214"/>
                  </a:cxn>
                  <a:cxn ang="0">
                    <a:pos x="801" y="214"/>
                  </a:cxn>
                  <a:cxn ang="0">
                    <a:pos x="802" y="252"/>
                  </a:cxn>
                  <a:cxn ang="0">
                    <a:pos x="831" y="253"/>
                  </a:cxn>
                  <a:cxn ang="0">
                    <a:pos x="858" y="253"/>
                  </a:cxn>
                  <a:cxn ang="0">
                    <a:pos x="858" y="486"/>
                  </a:cxn>
                  <a:cxn ang="0">
                    <a:pos x="801" y="487"/>
                  </a:cxn>
                  <a:cxn ang="0">
                    <a:pos x="800" y="536"/>
                  </a:cxn>
                  <a:cxn ang="0">
                    <a:pos x="727" y="536"/>
                  </a:cxn>
                  <a:cxn ang="0">
                    <a:pos x="706" y="594"/>
                  </a:cxn>
                  <a:cxn ang="0">
                    <a:pos x="666" y="595"/>
                  </a:cxn>
                  <a:cxn ang="0">
                    <a:pos x="663" y="713"/>
                  </a:cxn>
                  <a:cxn ang="0">
                    <a:pos x="636" y="713"/>
                  </a:cxn>
                  <a:cxn ang="0">
                    <a:pos x="627" y="731"/>
                  </a:cxn>
                  <a:cxn ang="0">
                    <a:pos x="627" y="849"/>
                  </a:cxn>
                  <a:cxn ang="0">
                    <a:pos x="579" y="850"/>
                  </a:cxn>
                  <a:cxn ang="0">
                    <a:pos x="582" y="1560"/>
                  </a:cxn>
                  <a:cxn ang="0">
                    <a:pos x="468" y="1667"/>
                  </a:cxn>
                  <a:cxn ang="0">
                    <a:pos x="322" y="1544"/>
                  </a:cxn>
                  <a:cxn ang="0">
                    <a:pos x="374" y="1509"/>
                  </a:cxn>
                  <a:cxn ang="0">
                    <a:pos x="374" y="1468"/>
                  </a:cxn>
                  <a:cxn ang="0">
                    <a:pos x="322" y="1431"/>
                  </a:cxn>
                  <a:cxn ang="0">
                    <a:pos x="374" y="1399"/>
                  </a:cxn>
                  <a:cxn ang="0">
                    <a:pos x="366" y="1386"/>
                  </a:cxn>
                  <a:cxn ang="0">
                    <a:pos x="321" y="1357"/>
                  </a:cxn>
                  <a:cxn ang="0">
                    <a:pos x="313" y="1265"/>
                  </a:cxn>
                  <a:cxn ang="0">
                    <a:pos x="307" y="1256"/>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1" y="708"/>
                  </a:cxn>
                  <a:cxn ang="0">
                    <a:pos x="211"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1" y="160"/>
                  </a:cxn>
                  <a:cxn ang="0">
                    <a:pos x="308" y="0"/>
                  </a:cxn>
                </a:cxnLst>
                <a:pathLst>
                  <a:path w="858" h="1667">
                    <a:moveTo>
                      <a:pt x="308" y="0"/>
                    </a:moveTo>
                    <a:lnTo>
                      <a:pt x="567" y="0"/>
                    </a:lnTo>
                    <a:lnTo>
                      <a:pt x="518" y="64"/>
                    </a:lnTo>
                    <a:lnTo>
                      <a:pt x="367" y="64"/>
                    </a:lnTo>
                    <a:lnTo>
                      <a:pt x="310" y="166"/>
                    </a:lnTo>
                    <a:lnTo>
                      <a:pt x="570" y="166"/>
                    </a:lnTo>
                    <a:lnTo>
                      <a:pt x="517" y="65"/>
                    </a:lnTo>
                    <a:lnTo>
                      <a:pt x="567" y="1"/>
                    </a:lnTo>
                    <a:lnTo>
                      <a:pt x="658" y="159"/>
                    </a:lnTo>
                    <a:lnTo>
                      <a:pt x="707" y="160"/>
                    </a:lnTo>
                    <a:lnTo>
                      <a:pt x="724" y="214"/>
                    </a:lnTo>
                    <a:lnTo>
                      <a:pt x="801" y="214"/>
                    </a:lnTo>
                    <a:lnTo>
                      <a:pt x="802" y="252"/>
                    </a:lnTo>
                    <a:lnTo>
                      <a:pt x="831" y="253"/>
                    </a:lnTo>
                    <a:lnTo>
                      <a:pt x="858" y="253"/>
                    </a:lnTo>
                    <a:lnTo>
                      <a:pt x="858" y="486"/>
                    </a:lnTo>
                    <a:lnTo>
                      <a:pt x="801" y="487"/>
                    </a:lnTo>
                    <a:lnTo>
                      <a:pt x="800" y="536"/>
                    </a:lnTo>
                    <a:lnTo>
                      <a:pt x="727" y="536"/>
                    </a:lnTo>
                    <a:lnTo>
                      <a:pt x="706" y="594"/>
                    </a:lnTo>
                    <a:lnTo>
                      <a:pt x="666" y="595"/>
                    </a:lnTo>
                    <a:lnTo>
                      <a:pt x="663" y="713"/>
                    </a:lnTo>
                    <a:lnTo>
                      <a:pt x="636" y="713"/>
                    </a:lnTo>
                    <a:lnTo>
                      <a:pt x="627" y="731"/>
                    </a:lnTo>
                    <a:lnTo>
                      <a:pt x="627" y="849"/>
                    </a:lnTo>
                    <a:lnTo>
                      <a:pt x="579" y="850"/>
                    </a:lnTo>
                    <a:lnTo>
                      <a:pt x="582" y="1560"/>
                    </a:lnTo>
                    <a:lnTo>
                      <a:pt x="468" y="1667"/>
                    </a:lnTo>
                    <a:lnTo>
                      <a:pt x="322" y="1544"/>
                    </a:lnTo>
                    <a:lnTo>
                      <a:pt x="374" y="1509"/>
                    </a:lnTo>
                    <a:lnTo>
                      <a:pt x="374" y="1468"/>
                    </a:lnTo>
                    <a:lnTo>
                      <a:pt x="322" y="1431"/>
                    </a:lnTo>
                    <a:lnTo>
                      <a:pt x="374" y="1399"/>
                    </a:lnTo>
                    <a:lnTo>
                      <a:pt x="366" y="1386"/>
                    </a:lnTo>
                    <a:lnTo>
                      <a:pt x="321" y="1357"/>
                    </a:lnTo>
                    <a:lnTo>
                      <a:pt x="313" y="1265"/>
                    </a:lnTo>
                    <a:lnTo>
                      <a:pt x="307" y="1256"/>
                    </a:lnTo>
                    <a:lnTo>
                      <a:pt x="375" y="1203"/>
                    </a:lnTo>
                    <a:lnTo>
                      <a:pt x="375" y="1157"/>
                    </a:lnTo>
                    <a:lnTo>
                      <a:pt x="321" y="1103"/>
                    </a:lnTo>
                    <a:lnTo>
                      <a:pt x="374" y="1055"/>
                    </a:lnTo>
                    <a:lnTo>
                      <a:pt x="374" y="1007"/>
                    </a:lnTo>
                    <a:lnTo>
                      <a:pt x="322" y="945"/>
                    </a:lnTo>
                    <a:lnTo>
                      <a:pt x="312" y="844"/>
                    </a:lnTo>
                    <a:lnTo>
                      <a:pt x="249" y="844"/>
                    </a:lnTo>
                    <a:lnTo>
                      <a:pt x="249" y="708"/>
                    </a:lnTo>
                    <a:lnTo>
                      <a:pt x="211" y="708"/>
                    </a:lnTo>
                    <a:lnTo>
                      <a:pt x="211"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1" y="160"/>
                    </a:lnTo>
                    <a:lnTo>
                      <a:pt x="308" y="0"/>
                    </a:lnTo>
                    <a:close/>
                  </a:path>
                </a:pathLst>
              </a:custGeom>
              <a:solidFill>
                <a:srgbClr val="FF9F00">
                  <a:alpha val="100000"/>
                </a:srgbClr>
              </a:solidFill>
              <a:ln w="9525">
                <a:noFill/>
              </a:ln>
            </p:spPr>
            <p:txBody>
              <a:bodyPr/>
              <a:p>
                <a:endParaRPr lang="zh-CN" altLang="en-US">
                  <a:latin typeface="微软雅黑" panose="020B0503020204020204" charset="-122"/>
                  <a:ea typeface="微软雅黑" panose="020B0503020204020204" charset="-122"/>
                </a:endParaRPr>
              </a:p>
            </p:txBody>
          </p:sp>
          <p:sp>
            <p:nvSpPr>
              <p:cNvPr id="14358" name="Freeform 60"/>
              <p:cNvSpPr/>
              <p:nvPr/>
            </p:nvSpPr>
            <p:spPr>
              <a:xfrm>
                <a:off x="714" y="1245"/>
                <a:ext cx="859" cy="1668"/>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9" y="159"/>
                  </a:cxn>
                  <a:cxn ang="0">
                    <a:pos x="707" y="160"/>
                  </a:cxn>
                  <a:cxn ang="0">
                    <a:pos x="724" y="214"/>
                  </a:cxn>
                  <a:cxn ang="0">
                    <a:pos x="801" y="214"/>
                  </a:cxn>
                  <a:cxn ang="0">
                    <a:pos x="802" y="252"/>
                  </a:cxn>
                  <a:cxn ang="0">
                    <a:pos x="831" y="253"/>
                  </a:cxn>
                  <a:cxn ang="0">
                    <a:pos x="859" y="253"/>
                  </a:cxn>
                  <a:cxn ang="0">
                    <a:pos x="859" y="486"/>
                  </a:cxn>
                  <a:cxn ang="0">
                    <a:pos x="801" y="487"/>
                  </a:cxn>
                  <a:cxn ang="0">
                    <a:pos x="800" y="536"/>
                  </a:cxn>
                  <a:cxn ang="0">
                    <a:pos x="727" y="536"/>
                  </a:cxn>
                  <a:cxn ang="0">
                    <a:pos x="706" y="594"/>
                  </a:cxn>
                  <a:cxn ang="0">
                    <a:pos x="666" y="595"/>
                  </a:cxn>
                  <a:cxn ang="0">
                    <a:pos x="663" y="713"/>
                  </a:cxn>
                  <a:cxn ang="0">
                    <a:pos x="636" y="713"/>
                  </a:cxn>
                  <a:cxn ang="0">
                    <a:pos x="629" y="723"/>
                  </a:cxn>
                  <a:cxn ang="0">
                    <a:pos x="629" y="850"/>
                  </a:cxn>
                  <a:cxn ang="0">
                    <a:pos x="579" y="850"/>
                  </a:cxn>
                  <a:cxn ang="0">
                    <a:pos x="582" y="1560"/>
                  </a:cxn>
                  <a:cxn ang="0">
                    <a:pos x="468" y="1668"/>
                  </a:cxn>
                  <a:cxn ang="0">
                    <a:pos x="322" y="1544"/>
                  </a:cxn>
                  <a:cxn ang="0">
                    <a:pos x="374" y="1509"/>
                  </a:cxn>
                  <a:cxn ang="0">
                    <a:pos x="374" y="1468"/>
                  </a:cxn>
                  <a:cxn ang="0">
                    <a:pos x="322" y="1431"/>
                  </a:cxn>
                  <a:cxn ang="0">
                    <a:pos x="374" y="1399"/>
                  </a:cxn>
                  <a:cxn ang="0">
                    <a:pos x="366" y="1386"/>
                  </a:cxn>
                  <a:cxn ang="0">
                    <a:pos x="321" y="1357"/>
                  </a:cxn>
                  <a:cxn ang="0">
                    <a:pos x="313" y="1265"/>
                  </a:cxn>
                  <a:cxn ang="0">
                    <a:pos x="307" y="1257"/>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2" y="708"/>
                  </a:cxn>
                  <a:cxn ang="0">
                    <a:pos x="212"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2" y="160"/>
                  </a:cxn>
                  <a:cxn ang="0">
                    <a:pos x="308" y="0"/>
                  </a:cxn>
                </a:cxnLst>
                <a:pathLst>
                  <a:path w="859" h="1668">
                    <a:moveTo>
                      <a:pt x="308" y="0"/>
                    </a:moveTo>
                    <a:lnTo>
                      <a:pt x="567" y="0"/>
                    </a:lnTo>
                    <a:lnTo>
                      <a:pt x="518" y="64"/>
                    </a:lnTo>
                    <a:lnTo>
                      <a:pt x="367" y="64"/>
                    </a:lnTo>
                    <a:lnTo>
                      <a:pt x="310" y="166"/>
                    </a:lnTo>
                    <a:lnTo>
                      <a:pt x="570" y="166"/>
                    </a:lnTo>
                    <a:lnTo>
                      <a:pt x="517" y="65"/>
                    </a:lnTo>
                    <a:lnTo>
                      <a:pt x="567" y="1"/>
                    </a:lnTo>
                    <a:lnTo>
                      <a:pt x="659" y="159"/>
                    </a:lnTo>
                    <a:lnTo>
                      <a:pt x="707" y="160"/>
                    </a:lnTo>
                    <a:lnTo>
                      <a:pt x="724" y="214"/>
                    </a:lnTo>
                    <a:lnTo>
                      <a:pt x="801" y="214"/>
                    </a:lnTo>
                    <a:lnTo>
                      <a:pt x="802" y="252"/>
                    </a:lnTo>
                    <a:lnTo>
                      <a:pt x="831" y="253"/>
                    </a:lnTo>
                    <a:lnTo>
                      <a:pt x="859" y="253"/>
                    </a:lnTo>
                    <a:lnTo>
                      <a:pt x="859" y="486"/>
                    </a:lnTo>
                    <a:lnTo>
                      <a:pt x="801" y="487"/>
                    </a:lnTo>
                    <a:lnTo>
                      <a:pt x="800" y="536"/>
                    </a:lnTo>
                    <a:lnTo>
                      <a:pt x="727" y="536"/>
                    </a:lnTo>
                    <a:lnTo>
                      <a:pt x="706" y="594"/>
                    </a:lnTo>
                    <a:lnTo>
                      <a:pt x="666" y="595"/>
                    </a:lnTo>
                    <a:lnTo>
                      <a:pt x="663" y="713"/>
                    </a:lnTo>
                    <a:lnTo>
                      <a:pt x="636" y="713"/>
                    </a:lnTo>
                    <a:lnTo>
                      <a:pt x="629" y="723"/>
                    </a:lnTo>
                    <a:lnTo>
                      <a:pt x="629" y="850"/>
                    </a:lnTo>
                    <a:lnTo>
                      <a:pt x="579" y="850"/>
                    </a:lnTo>
                    <a:lnTo>
                      <a:pt x="582" y="1560"/>
                    </a:lnTo>
                    <a:lnTo>
                      <a:pt x="468" y="1668"/>
                    </a:lnTo>
                    <a:lnTo>
                      <a:pt x="322" y="1544"/>
                    </a:lnTo>
                    <a:lnTo>
                      <a:pt x="374" y="1509"/>
                    </a:lnTo>
                    <a:lnTo>
                      <a:pt x="374" y="1468"/>
                    </a:lnTo>
                    <a:lnTo>
                      <a:pt x="322" y="1431"/>
                    </a:lnTo>
                    <a:lnTo>
                      <a:pt x="374" y="1399"/>
                    </a:lnTo>
                    <a:lnTo>
                      <a:pt x="366" y="1386"/>
                    </a:lnTo>
                    <a:lnTo>
                      <a:pt x="321" y="1357"/>
                    </a:lnTo>
                    <a:lnTo>
                      <a:pt x="313" y="1265"/>
                    </a:lnTo>
                    <a:lnTo>
                      <a:pt x="307" y="1257"/>
                    </a:lnTo>
                    <a:lnTo>
                      <a:pt x="375" y="1203"/>
                    </a:lnTo>
                    <a:lnTo>
                      <a:pt x="375" y="1157"/>
                    </a:lnTo>
                    <a:lnTo>
                      <a:pt x="321" y="1103"/>
                    </a:lnTo>
                    <a:lnTo>
                      <a:pt x="374" y="1055"/>
                    </a:lnTo>
                    <a:lnTo>
                      <a:pt x="374" y="1007"/>
                    </a:lnTo>
                    <a:lnTo>
                      <a:pt x="322" y="945"/>
                    </a:lnTo>
                    <a:lnTo>
                      <a:pt x="312" y="844"/>
                    </a:lnTo>
                    <a:lnTo>
                      <a:pt x="249" y="844"/>
                    </a:lnTo>
                    <a:lnTo>
                      <a:pt x="249" y="708"/>
                    </a:lnTo>
                    <a:lnTo>
                      <a:pt x="212" y="708"/>
                    </a:lnTo>
                    <a:lnTo>
                      <a:pt x="212"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2" y="160"/>
                    </a:lnTo>
                    <a:lnTo>
                      <a:pt x="308" y="0"/>
                    </a:lnTo>
                    <a:close/>
                  </a:path>
                </a:pathLst>
              </a:custGeom>
              <a:solidFill>
                <a:srgbClr val="BF7F00">
                  <a:alpha val="100000"/>
                </a:srgbClr>
              </a:solidFill>
              <a:ln w="9525">
                <a:noFill/>
              </a:ln>
            </p:spPr>
            <p:txBody>
              <a:bodyPr/>
              <a:p>
                <a:endParaRPr lang="zh-CN" altLang="en-US">
                  <a:latin typeface="微软雅黑" panose="020B0503020204020204" charset="-122"/>
                  <a:ea typeface="微软雅黑" panose="020B0503020204020204" charset="-122"/>
                </a:endParaRPr>
              </a:p>
            </p:txBody>
          </p:sp>
        </p:grpSp>
        <p:sp>
          <p:nvSpPr>
            <p:cNvPr id="14343" name="AutoShape 5"/>
            <p:cNvSpPr/>
            <p:nvPr/>
          </p:nvSpPr>
          <p:spPr>
            <a:xfrm>
              <a:off x="4610" y="3225"/>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识别</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信用良好</a:t>
              </a:r>
              <a:r>
                <a:rPr lang="zh-CN" altLang="en-US" sz="2000" dirty="0">
                  <a:latin typeface="微软雅黑" panose="020B0503020204020204" charset="-122"/>
                  <a:ea typeface="微软雅黑" panose="020B0503020204020204" charset="-122"/>
                  <a:cs typeface="微软雅黑" panose="020B0503020204020204" charset="-122"/>
                </a:rPr>
                <a:t>的客户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4" name="AutoShape 7"/>
            <p:cNvSpPr/>
            <p:nvPr/>
          </p:nvSpPr>
          <p:spPr>
            <a:xfrm>
              <a:off x="4610" y="4140"/>
              <a:ext cx="7791"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对客户信用评估，并执行严格的信用政策</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5" name="AutoShape 9"/>
            <p:cNvSpPr/>
            <p:nvPr/>
          </p:nvSpPr>
          <p:spPr>
            <a:xfrm>
              <a:off x="4610" y="5058"/>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科学地确定赊销的条件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6" name="AutoShape 11"/>
            <p:cNvSpPr/>
            <p:nvPr/>
          </p:nvSpPr>
          <p:spPr>
            <a:xfrm>
              <a:off x="4610" y="5975"/>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应加强对应收帐款的监控</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7" name="AutoShape 13"/>
            <p:cNvSpPr/>
            <p:nvPr/>
          </p:nvSpPr>
          <p:spPr>
            <a:xfrm>
              <a:off x="4610" y="6893"/>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货款拖欠的早期</a:t>
              </a:r>
              <a:r>
                <a:rPr lang="zh-CN" altLang="en-US" sz="2000" dirty="0">
                  <a:latin typeface="微软雅黑" panose="020B0503020204020204" charset="-122"/>
                  <a:ea typeface="微软雅黑" panose="020B0503020204020204" charset="-122"/>
                  <a:cs typeface="微软雅黑" panose="020B0503020204020204" charset="-122"/>
                </a:rPr>
                <a:t>，是企业最好的催收机会</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8" name="AutoShape 15"/>
            <p:cNvSpPr/>
            <p:nvPr/>
          </p:nvSpPr>
          <p:spPr>
            <a:xfrm>
              <a:off x="4610" y="7810"/>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长期拖欠，应作危机处理，积极追讨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9" name="Oval 17"/>
            <p:cNvSpPr/>
            <p:nvPr/>
          </p:nvSpPr>
          <p:spPr>
            <a:xfrm>
              <a:off x="4413" y="336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1</a:t>
              </a:r>
              <a:endParaRPr lang="zh-CN" altLang="en-US" sz="1200" b="1" dirty="0">
                <a:solidFill>
                  <a:schemeClr val="bg1"/>
                </a:solidFill>
                <a:latin typeface="微软雅黑" panose="020B0503020204020204" charset="-122"/>
                <a:ea typeface="微软雅黑" panose="020B0503020204020204" charset="-122"/>
              </a:endParaRPr>
            </a:p>
          </p:txBody>
        </p:sp>
        <p:sp>
          <p:nvSpPr>
            <p:cNvPr id="14350" name="Oval 18"/>
            <p:cNvSpPr/>
            <p:nvPr/>
          </p:nvSpPr>
          <p:spPr>
            <a:xfrm>
              <a:off x="4413" y="431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2</a:t>
              </a:r>
              <a:endParaRPr lang="zh-CN" altLang="en-US" sz="1200" b="1" dirty="0">
                <a:solidFill>
                  <a:schemeClr val="bg1"/>
                </a:solidFill>
                <a:latin typeface="微软雅黑" panose="020B0503020204020204" charset="-122"/>
                <a:ea typeface="微软雅黑" panose="020B0503020204020204" charset="-122"/>
              </a:endParaRPr>
            </a:p>
          </p:txBody>
        </p:sp>
        <p:sp>
          <p:nvSpPr>
            <p:cNvPr id="14351" name="Oval 19"/>
            <p:cNvSpPr/>
            <p:nvPr/>
          </p:nvSpPr>
          <p:spPr>
            <a:xfrm>
              <a:off x="4413" y="5235"/>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3</a:t>
              </a:r>
              <a:endParaRPr lang="zh-CN" altLang="en-US" sz="1200" b="1" dirty="0">
                <a:solidFill>
                  <a:schemeClr val="bg1"/>
                </a:solidFill>
                <a:latin typeface="微软雅黑" panose="020B0503020204020204" charset="-122"/>
                <a:ea typeface="微软雅黑" panose="020B0503020204020204" charset="-122"/>
              </a:endParaRPr>
            </a:p>
          </p:txBody>
        </p:sp>
        <p:sp>
          <p:nvSpPr>
            <p:cNvPr id="14352" name="Oval 20"/>
            <p:cNvSpPr/>
            <p:nvPr/>
          </p:nvSpPr>
          <p:spPr>
            <a:xfrm>
              <a:off x="4413" y="6153"/>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4</a:t>
              </a:r>
              <a:endParaRPr lang="zh-CN" altLang="en-US" sz="1200" b="1" dirty="0">
                <a:solidFill>
                  <a:schemeClr val="bg1"/>
                </a:solidFill>
                <a:latin typeface="微软雅黑" panose="020B0503020204020204" charset="-122"/>
                <a:ea typeface="微软雅黑" panose="020B0503020204020204" charset="-122"/>
              </a:endParaRPr>
            </a:p>
          </p:txBody>
        </p:sp>
        <p:sp>
          <p:nvSpPr>
            <p:cNvPr id="14353" name="Oval 21"/>
            <p:cNvSpPr/>
            <p:nvPr/>
          </p:nvSpPr>
          <p:spPr>
            <a:xfrm>
              <a:off x="4413" y="707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5</a:t>
              </a:r>
              <a:endParaRPr lang="zh-CN" altLang="en-US" sz="1200" b="1" dirty="0">
                <a:solidFill>
                  <a:schemeClr val="bg1"/>
                </a:solidFill>
                <a:latin typeface="微软雅黑" panose="020B0503020204020204" charset="-122"/>
                <a:ea typeface="微软雅黑" panose="020B0503020204020204" charset="-122"/>
              </a:endParaRPr>
            </a:p>
          </p:txBody>
        </p:sp>
        <p:sp>
          <p:nvSpPr>
            <p:cNvPr id="14354" name="Oval 22"/>
            <p:cNvSpPr/>
            <p:nvPr/>
          </p:nvSpPr>
          <p:spPr>
            <a:xfrm>
              <a:off x="4413" y="798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6</a:t>
              </a:r>
              <a:endParaRPr lang="zh-CN" altLang="en-US" sz="1200" b="1" dirty="0">
                <a:solidFill>
                  <a:schemeClr val="bg1"/>
                </a:solidFill>
                <a:latin typeface="微软雅黑" panose="020B0503020204020204" charset="-122"/>
                <a:ea typeface="微软雅黑" panose="020B0503020204020204" charset="-122"/>
              </a:endParaRPr>
            </a:p>
          </p:txBody>
        </p:sp>
        <p:sp>
          <p:nvSpPr>
            <p:cNvPr id="14355" name="Rectangle 4"/>
            <p:cNvSpPr>
              <a:spLocks noGrp="true"/>
            </p:cNvSpPr>
            <p:nvPr/>
          </p:nvSpPr>
          <p:spPr>
            <a:xfrm>
              <a:off x="1468" y="2980"/>
              <a:ext cx="2446" cy="5718"/>
            </a:xfrm>
            <a:prstGeom prst="rect">
              <a:avLst/>
            </a:prstGeom>
            <a:noFill/>
            <a:ln w="9525">
              <a:noFill/>
              <a:miter lim="800000"/>
            </a:ln>
          </p:spPr>
          <p:txBody>
            <a:bodyPr vert="horz" wrap="square" lIns="91440" tIns="45720" rIns="91440" bIns="4572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选择客户</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信用标准</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信用条件</a:t>
              </a:r>
              <a:endParaRPr lang="en-US" altLang="zh-CN"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货款跟踪</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早期催收</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危机处理</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63165" y="1447165"/>
            <a:ext cx="7357745" cy="4808220"/>
            <a:chOff x="1203" y="2503"/>
            <a:chExt cx="11587" cy="7572"/>
          </a:xfrm>
        </p:grpSpPr>
        <p:sp>
          <p:nvSpPr>
            <p:cNvPr id="16390" name="AutoShape 50"/>
            <p:cNvSpPr/>
            <p:nvPr/>
          </p:nvSpPr>
          <p:spPr>
            <a:xfrm>
              <a:off x="9045" y="5263"/>
              <a:ext cx="3745" cy="4812"/>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16391" name="AutoShape 51"/>
            <p:cNvSpPr/>
            <p:nvPr/>
          </p:nvSpPr>
          <p:spPr>
            <a:xfrm>
              <a:off x="1203" y="5158"/>
              <a:ext cx="3990" cy="4917"/>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55304" name="Text Box 52"/>
            <p:cNvSpPr txBox="true"/>
            <p:nvPr/>
          </p:nvSpPr>
          <p:spPr>
            <a:xfrm>
              <a:off x="1543" y="4508"/>
              <a:ext cx="3550"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广义</a:t>
              </a:r>
              <a:endParaRPr lang="zh-CN" altLang="en-US" sz="2400" dirty="0">
                <a:solidFill>
                  <a:srgbClr val="FF0000"/>
                </a:solidFill>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企业为获得他人提供的信用或授予他人信用而进行的以筹资或投资为目的的管理活动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12693" name="Freeform 53"/>
            <p:cNvSpPr/>
            <p:nvPr/>
          </p:nvSpPr>
          <p:spPr bwMode="gray">
            <a:xfrm>
              <a:off x="5075"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4" name="AutoShape 54"/>
            <p:cNvSpPr>
              <a:spLocks noChangeAspect="true" noTextEdit="true"/>
            </p:cNvSpPr>
            <p:nvPr/>
          </p:nvSpPr>
          <p:spPr>
            <a:xfrm flipH="true">
              <a:off x="7668" y="5123"/>
              <a:ext cx="1432" cy="196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7678"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6396" name="Group 56"/>
            <p:cNvGrpSpPr/>
            <p:nvPr/>
          </p:nvGrpSpPr>
          <p:grpSpPr>
            <a:xfrm>
              <a:off x="3883" y="2503"/>
              <a:ext cx="6635" cy="2710"/>
              <a:chOff x="1997" y="1314"/>
              <a:chExt cx="1889" cy="1009"/>
            </a:xfrm>
          </p:grpSpPr>
          <p:grpSp>
            <p:nvGrpSpPr>
              <p:cNvPr id="16399" name="Group 57"/>
              <p:cNvGrpSpPr/>
              <p:nvPr/>
            </p:nvGrpSpPr>
            <p:grpSpPr>
              <a:xfrm>
                <a:off x="1997" y="1404"/>
                <a:ext cx="1889" cy="919"/>
                <a:chOff x="1973" y="1027"/>
                <a:chExt cx="1926" cy="937"/>
              </a:xfrm>
            </p:grpSpPr>
            <p:sp>
              <p:nvSpPr>
                <p:cNvPr id="112698" name="Oval 58"/>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99" name="Oval 59"/>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12700" name="Oval 60"/>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1" name="Oval 61"/>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208" y="134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397" name="Text Box 64"/>
            <p:cNvSpPr txBox="true"/>
            <p:nvPr/>
          </p:nvSpPr>
          <p:spPr>
            <a:xfrm>
              <a:off x="4263" y="3048"/>
              <a:ext cx="5650"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（一）企业信用管理概念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55310" name="Text Box 65"/>
            <p:cNvSpPr txBox="true"/>
            <p:nvPr/>
          </p:nvSpPr>
          <p:spPr>
            <a:xfrm>
              <a:off x="9233" y="4598"/>
              <a:ext cx="3362"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B0F0"/>
                  </a:solidFill>
                  <a:latin typeface="微软雅黑" panose="020B0503020204020204" charset="-122"/>
                  <a:ea typeface="微软雅黑" panose="020B0503020204020204" charset="-122"/>
                </a:rPr>
                <a:t>狭义</a:t>
              </a:r>
              <a:endParaRPr lang="zh-CN" altLang="en-US" sz="2400" b="1" dirty="0">
                <a:solidFill>
                  <a:srgbClr val="FF0000"/>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企业为提高竞争力、扩大市场占有率而进行的以</a:t>
              </a:r>
              <a:r>
                <a:rPr lang="zh-CN" altLang="en-US" sz="2400" dirty="0">
                  <a:solidFill>
                    <a:srgbClr val="00B0F0"/>
                  </a:solidFill>
                  <a:latin typeface="微软雅黑" panose="020B0503020204020204" charset="-122"/>
                  <a:ea typeface="微软雅黑" panose="020B0503020204020204" charset="-122"/>
                </a:rPr>
                <a:t>信用销售为主要管理内容</a:t>
              </a:r>
              <a:r>
                <a:rPr lang="zh-CN" altLang="en-US" sz="2400" dirty="0">
                  <a:latin typeface="微软雅黑" panose="020B0503020204020204" charset="-122"/>
                  <a:ea typeface="微软雅黑" panose="020B0503020204020204" charset="-122"/>
                </a:rPr>
                <a:t>的管理活动</a:t>
              </a:r>
              <a:endParaRPr lang="en-US" altLang="zh-CN"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（二）企业信用管理职能</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8439" name="Picture 3" descr="十字架"/>
          <p:cNvPicPr>
            <a:picLocks noChangeAspect="true"/>
          </p:cNvPicPr>
          <p:nvPr/>
        </p:nvPicPr>
        <p:blipFill>
          <a:blip r:embed="rId4"/>
          <a:stretch>
            <a:fillRect/>
          </a:stretch>
        </p:blipFill>
        <p:spPr>
          <a:xfrm>
            <a:off x="2143760" y="830898"/>
            <a:ext cx="8347075" cy="5472112"/>
          </a:xfrm>
          <a:prstGeom prst="rect">
            <a:avLst/>
          </a:prstGeom>
          <a:noFill/>
          <a:ln w="9525">
            <a:noFill/>
          </a:ln>
        </p:spPr>
      </p:pic>
      <p:pic>
        <p:nvPicPr>
          <p:cNvPr id="18440" name="Picture 11" descr="botton1"/>
          <p:cNvPicPr>
            <a:picLocks noChangeAspect="true"/>
          </p:cNvPicPr>
          <p:nvPr/>
        </p:nvPicPr>
        <p:blipFill>
          <a:blip r:embed="rId5"/>
          <a:stretch>
            <a:fillRect/>
          </a:stretch>
        </p:blipFill>
        <p:spPr>
          <a:xfrm>
            <a:off x="6855143" y="1161098"/>
            <a:ext cx="3792537" cy="2376487"/>
          </a:xfrm>
          <a:prstGeom prst="rect">
            <a:avLst/>
          </a:prstGeom>
          <a:noFill/>
          <a:ln w="9525">
            <a:noFill/>
          </a:ln>
        </p:spPr>
      </p:pic>
      <p:pic>
        <p:nvPicPr>
          <p:cNvPr id="18441" name="Picture 14" descr="botton1"/>
          <p:cNvPicPr>
            <a:picLocks noChangeAspect="true"/>
          </p:cNvPicPr>
          <p:nvPr/>
        </p:nvPicPr>
        <p:blipFill>
          <a:blip r:embed="rId5"/>
          <a:stretch>
            <a:fillRect/>
          </a:stretch>
        </p:blipFill>
        <p:spPr>
          <a:xfrm>
            <a:off x="6894830" y="3968115"/>
            <a:ext cx="3822700" cy="2376488"/>
          </a:xfrm>
          <a:prstGeom prst="rect">
            <a:avLst/>
          </a:prstGeom>
          <a:noFill/>
          <a:ln w="9525">
            <a:noFill/>
          </a:ln>
        </p:spPr>
      </p:pic>
      <p:grpSp>
        <p:nvGrpSpPr>
          <p:cNvPr id="18443" name="Group 19"/>
          <p:cNvGrpSpPr/>
          <p:nvPr/>
        </p:nvGrpSpPr>
        <p:grpSpPr>
          <a:xfrm>
            <a:off x="1937385" y="973773"/>
            <a:ext cx="3854450" cy="2751137"/>
            <a:chOff x="1565" y="1037"/>
            <a:chExt cx="1203" cy="1223"/>
          </a:xfrm>
        </p:grpSpPr>
        <p:pic>
          <p:nvPicPr>
            <p:cNvPr id="18448" name="Picture 20" descr="botton1"/>
            <p:cNvPicPr>
              <a:picLocks noChangeAspect="true"/>
            </p:cNvPicPr>
            <p:nvPr/>
          </p:nvPicPr>
          <p:blipFill>
            <a:blip r:embed="rId5"/>
            <a:stretch>
              <a:fillRect/>
            </a:stretch>
          </p:blipFill>
          <p:spPr>
            <a:xfrm>
              <a:off x="1584" y="1037"/>
              <a:ext cx="1184" cy="1223"/>
            </a:xfrm>
            <a:prstGeom prst="rect">
              <a:avLst/>
            </a:prstGeom>
            <a:noFill/>
            <a:ln w="9525">
              <a:noFill/>
            </a:ln>
          </p:spPr>
        </p:pic>
        <p:sp>
          <p:nvSpPr>
            <p:cNvPr id="18449" name="Text Box 21"/>
            <p:cNvSpPr txBox="true"/>
            <p:nvPr/>
          </p:nvSpPr>
          <p:spPr>
            <a:xfrm>
              <a:off x="1565" y="1185"/>
              <a:ext cx="1134"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a:lnSpc>
                  <a:spcPct val="150000"/>
                </a:lnSpc>
                <a:spcBef>
                  <a:spcPct val="0"/>
                </a:spcBef>
                <a:buClrTx/>
                <a:buFont typeface="Arial" panose="020B0604020202020204" pitchFamily="34" charset="0"/>
                <a:buNone/>
              </a:pPr>
              <a:endParaRPr lang="zh-CN" altLang="en-US" sz="2400" b="1" dirty="0">
                <a:latin typeface="微软雅黑" panose="020B0503020204020204" charset="-122"/>
                <a:ea typeface="微软雅黑" panose="020B0503020204020204" charset="-122"/>
              </a:endParaRPr>
            </a:p>
          </p:txBody>
        </p:sp>
      </p:grpSp>
      <p:sp>
        <p:nvSpPr>
          <p:cNvPr id="40" name="矩形 39"/>
          <p:cNvSpPr/>
          <p:nvPr/>
        </p:nvSpPr>
        <p:spPr>
          <a:xfrm>
            <a:off x="1930718" y="1129348"/>
            <a:ext cx="3776663" cy="14763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组建企业信用管理机构，制定信用管理规章，开展企业日常信用管理活动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TextBox 40"/>
          <p:cNvSpPr txBox="true"/>
          <p:nvPr/>
        </p:nvSpPr>
        <p:spPr>
          <a:xfrm>
            <a:off x="6924993" y="1192848"/>
            <a:ext cx="3502025" cy="1476375"/>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(2)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制定信用政策。</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建立客户信息收集、加工制度；建立信用评估制度；制定企业授信政策，并进行授信管理。</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2" name="TextBox 41"/>
          <p:cNvSpPr txBox="true"/>
          <p:nvPr/>
        </p:nvSpPr>
        <p:spPr>
          <a:xfrm>
            <a:off x="6840855" y="4239260"/>
            <a:ext cx="3876675" cy="1198880"/>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(3)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完善监督机制</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endPar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对交易各环节进行管理和监督；建立债权保障机制，降低交易风险。</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8442" name="Picture 17" descr="botton1"/>
          <p:cNvPicPr>
            <a:picLocks noChangeAspect="true"/>
          </p:cNvPicPr>
          <p:nvPr/>
        </p:nvPicPr>
        <p:blipFill>
          <a:blip r:embed="rId5"/>
          <a:stretch>
            <a:fillRect/>
          </a:stretch>
        </p:blipFill>
        <p:spPr>
          <a:xfrm>
            <a:off x="1937385" y="3968115"/>
            <a:ext cx="3944620" cy="2437765"/>
          </a:xfrm>
          <a:prstGeom prst="rect">
            <a:avLst/>
          </a:prstGeom>
          <a:noFill/>
          <a:ln w="9525">
            <a:noFill/>
          </a:ln>
        </p:spPr>
      </p:pic>
      <p:sp>
        <p:nvSpPr>
          <p:cNvPr id="43" name="TextBox 42"/>
          <p:cNvSpPr txBox="true"/>
          <p:nvPr/>
        </p:nvSpPr>
        <p:spPr>
          <a:xfrm>
            <a:off x="2143760" y="4239260"/>
            <a:ext cx="3491230" cy="1476375"/>
          </a:xfrm>
          <a:prstGeom prst="rect">
            <a:avLst/>
          </a:prstGeom>
          <a:noFill/>
        </p:spPr>
        <p:txBody>
          <a:bodyPr wrap="square">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(4)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制定应收账款管理制度</a:t>
            </a:r>
            <a:endPar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通过对应收账款的诊断，建立应收账款催收程序和具体的催收办法，落实专人负责催收，保障应收账款的及时全额回收。</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arn(inVertical)">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yZmY3MWUwODUzMDI4YWE2ODU3MyUyM21hc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1364</Words>
  <Application>WPS 演示</Application>
  <PresentationFormat>宽屏</PresentationFormat>
  <Paragraphs>200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经典综艺体简</vt:lpstr>
      <vt:lpstr>新宋体</vt:lpstr>
      <vt:lpstr>Monotype Sorts</vt:lpstr>
      <vt:lpstr>Arial Unicode MS</vt:lpstr>
      <vt:lpstr>Arial Black</vt:lpstr>
      <vt:lpstr>Wingdings</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70</cp:revision>
  <dcterms:created xsi:type="dcterms:W3CDTF">2023-03-22T02:01:54Z</dcterms:created>
  <dcterms:modified xsi:type="dcterms:W3CDTF">2023-03-22T02:01:54Z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