
<file path=[Content_Types].xml><?xml version="1.0" encoding="utf-8"?>
<Types xmlns="http://schemas.openxmlformats.org/package/2006/content-types">
  <Default Extension="xml" ContentType="application/xml"/>
  <Default Extension="jpeg" ContentType="image/jpeg"/>
  <Default Extension="png" ContentType="image/png"/>
  <Default Extension="wmf" ContentType="image/x-wmf"/>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7"/>
  </p:handoutMasterIdLst>
  <p:sldIdLst>
    <p:sldId id="276" r:id="rId3"/>
    <p:sldId id="277" r:id="rId4"/>
    <p:sldId id="257" r:id="rId6"/>
    <p:sldId id="318" r:id="rId7"/>
    <p:sldId id="319" r:id="rId8"/>
    <p:sldId id="320" r:id="rId9"/>
    <p:sldId id="321" r:id="rId10"/>
    <p:sldId id="322" r:id="rId11"/>
    <p:sldId id="323" r:id="rId12"/>
    <p:sldId id="324" r:id="rId13"/>
    <p:sldId id="325" r:id="rId14"/>
    <p:sldId id="326" r:id="rId15"/>
    <p:sldId id="283"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1.xml"/><Relationship Id="rId21" Type="http://schemas.openxmlformats.org/officeDocument/2006/relationships/customXmlProps" Target="../customXml/itemProps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第七章：信用监管</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396480" y="4352290"/>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（三）市场监督管理局的信用监管职责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3797" name="文本框 1"/>
          <p:cNvSpPr txBox="true"/>
          <p:nvPr/>
        </p:nvSpPr>
        <p:spPr>
          <a:xfrm>
            <a:off x="1500505" y="1276985"/>
            <a:ext cx="9191625" cy="4523105"/>
          </a:xfrm>
          <a:prstGeom prst="rect">
            <a:avLst/>
          </a:prstGeom>
          <a:noFill/>
          <a:ln w="9525">
            <a:noFill/>
          </a:ln>
        </p:spPr>
        <p:txBody>
          <a:bodyPr wrap="square" anchor="t" anchorCtr="false">
            <a:spAutoFit/>
          </a:bodyPr>
          <a:p>
            <a:pPr eaLnBrk="0" hangingPunct="0"/>
            <a:r>
              <a:rPr lang="zh-CN" altLang="en-US" sz="2400">
                <a:latin typeface="微软雅黑" panose="020B0503020204020204" charset="-122"/>
                <a:ea typeface="微软雅黑" panose="020B0503020204020204" charset="-122"/>
              </a:rPr>
              <a:t>市场监督管理局负责对</a:t>
            </a:r>
            <a:r>
              <a:rPr lang="zh-CN" altLang="en-US" sz="2400">
                <a:solidFill>
                  <a:srgbClr val="00B0F0"/>
                </a:solidFill>
                <a:latin typeface="微软雅黑" panose="020B0503020204020204" charset="-122"/>
                <a:ea typeface="微软雅黑" panose="020B0503020204020204" charset="-122"/>
              </a:rPr>
              <a:t>生产领域与流通领域</a:t>
            </a:r>
            <a:r>
              <a:rPr lang="zh-CN" altLang="en-US" sz="2400">
                <a:latin typeface="微软雅黑" panose="020B0503020204020204" charset="-122"/>
                <a:ea typeface="微软雅黑" panose="020B0503020204020204" charset="-122"/>
              </a:rPr>
              <a:t>的企业信用的日常监管，实行信用分类监管制度，制定市场准入和任职资格标准。</a:t>
            </a:r>
            <a:endParaRPr lang="zh-CN" altLang="en-US" sz="2400">
              <a:latin typeface="微软雅黑" panose="020B0503020204020204" charset="-122"/>
              <a:ea typeface="微软雅黑" panose="020B0503020204020204" charset="-122"/>
            </a:endParaRPr>
          </a:p>
          <a:p>
            <a:pPr eaLnBrk="0" hangingPunct="0"/>
            <a:endParaRPr lang="zh-CN" altLang="en-US" sz="2400">
              <a:latin typeface="微软雅黑" panose="020B0503020204020204" charset="-122"/>
              <a:ea typeface="微软雅黑" panose="020B0503020204020204" charset="-122"/>
            </a:endParaRPr>
          </a:p>
          <a:p>
            <a:pPr eaLnBrk="0" hangingPunct="0"/>
            <a:r>
              <a:rPr lang="zh-CN" altLang="en-US" sz="2400">
                <a:latin typeface="微软雅黑" panose="020B0503020204020204" charset="-122"/>
                <a:ea typeface="微软雅黑" panose="020B0503020204020204" charset="-122"/>
              </a:rPr>
              <a:t>市场监督管理局与其他部门</a:t>
            </a:r>
            <a:r>
              <a:rPr lang="zh-CN" altLang="en-US" sz="2400">
                <a:solidFill>
                  <a:srgbClr val="00B0F0"/>
                </a:solidFill>
                <a:latin typeface="微软雅黑" panose="020B0503020204020204" charset="-122"/>
                <a:ea typeface="微软雅黑" panose="020B0503020204020204" charset="-122"/>
              </a:rPr>
              <a:t>共享监管信息和数据</a:t>
            </a:r>
            <a:r>
              <a:rPr lang="zh-CN" altLang="en-US" sz="2400">
                <a:latin typeface="微软雅黑" panose="020B0503020204020204" charset="-122"/>
                <a:ea typeface="微软雅黑" panose="020B0503020204020204" charset="-122"/>
              </a:rPr>
              <a:t>，对失信者实施协同</a:t>
            </a:r>
            <a:r>
              <a:rPr lang="zh-CN" altLang="en-US" sz="2400">
                <a:solidFill>
                  <a:srgbClr val="00B0F0"/>
                </a:solidFill>
                <a:latin typeface="微软雅黑" panose="020B0503020204020204" charset="-122"/>
                <a:ea typeface="微软雅黑" panose="020B0503020204020204" charset="-122"/>
              </a:rPr>
              <a:t>监管和联合惩戒</a:t>
            </a:r>
            <a:r>
              <a:rPr lang="zh-CN" altLang="en-US" sz="2400">
                <a:latin typeface="微软雅黑" panose="020B0503020204020204" charset="-122"/>
                <a:ea typeface="微软雅黑" panose="020B0503020204020204" charset="-122"/>
              </a:rPr>
              <a:t>，具体措施包括：对当事人的市场准入和任职资格限制、融资限制、高消费限制、限制参与政府采购、限制参与工程招投标、限制土地招投标、限制取得政府资金支持等。</a:t>
            </a:r>
            <a:endParaRPr lang="zh-CN" altLang="en-US" sz="2400">
              <a:latin typeface="微软雅黑" panose="020B0503020204020204" charset="-122"/>
              <a:ea typeface="微软雅黑" panose="020B0503020204020204" charset="-122"/>
            </a:endParaRPr>
          </a:p>
          <a:p>
            <a:pPr eaLnBrk="0" hangingPunct="0"/>
            <a:endParaRPr lang="zh-CN" altLang="en-US" sz="2400">
              <a:latin typeface="微软雅黑" panose="020B0503020204020204" charset="-122"/>
              <a:ea typeface="微软雅黑" panose="020B0503020204020204" charset="-122"/>
            </a:endParaRPr>
          </a:p>
          <a:p>
            <a:pPr eaLnBrk="0" hangingPunct="0"/>
            <a:r>
              <a:rPr lang="zh-CN" altLang="en-US" sz="2400">
                <a:latin typeface="微软雅黑" panose="020B0503020204020204" charset="-122"/>
                <a:ea typeface="微软雅黑" panose="020B0503020204020204" charset="-122"/>
              </a:rPr>
              <a:t>市场监督管理局依据监察企业信用指标所反映的信用状况，将企业信用标准分为</a:t>
            </a:r>
            <a:r>
              <a:rPr lang="zh-CN" altLang="en-US" sz="2400">
                <a:solidFill>
                  <a:srgbClr val="00B0F0"/>
                </a:solidFill>
                <a:latin typeface="微软雅黑" panose="020B0503020204020204" charset="-122"/>
                <a:ea typeface="微软雅黑" panose="020B0503020204020204" charset="-122"/>
              </a:rPr>
              <a:t>守信</a:t>
            </a:r>
            <a:r>
              <a:rPr lang="zh-CN" altLang="en-US" sz="2400">
                <a:latin typeface="微软雅黑" panose="020B0503020204020204" charset="-122"/>
                <a:ea typeface="微软雅黑" panose="020B0503020204020204" charset="-122"/>
              </a:rPr>
              <a:t>标准、</a:t>
            </a:r>
            <a:r>
              <a:rPr lang="zh-CN" altLang="en-US" sz="2400">
                <a:solidFill>
                  <a:srgbClr val="00B0F0"/>
                </a:solidFill>
                <a:latin typeface="微软雅黑" panose="020B0503020204020204" charset="-122"/>
                <a:ea typeface="微软雅黑" panose="020B0503020204020204" charset="-122"/>
              </a:rPr>
              <a:t>警示</a:t>
            </a:r>
            <a:r>
              <a:rPr lang="zh-CN" altLang="en-US" sz="2400">
                <a:latin typeface="微软雅黑" panose="020B0503020204020204" charset="-122"/>
                <a:ea typeface="微软雅黑" panose="020B0503020204020204" charset="-122"/>
              </a:rPr>
              <a:t>标准、</a:t>
            </a:r>
            <a:r>
              <a:rPr lang="zh-CN" altLang="en-US" sz="2400">
                <a:solidFill>
                  <a:srgbClr val="00B0F0"/>
                </a:solidFill>
                <a:latin typeface="微软雅黑" panose="020B0503020204020204" charset="-122"/>
                <a:ea typeface="微软雅黑" panose="020B0503020204020204" charset="-122"/>
              </a:rPr>
              <a:t>失信</a:t>
            </a:r>
            <a:r>
              <a:rPr lang="zh-CN" altLang="en-US" sz="2400">
                <a:latin typeface="微软雅黑" panose="020B0503020204020204" charset="-122"/>
                <a:ea typeface="微软雅黑" panose="020B0503020204020204" charset="-122"/>
              </a:rPr>
              <a:t>标准和</a:t>
            </a:r>
            <a:r>
              <a:rPr lang="zh-CN" altLang="en-US" sz="2400">
                <a:solidFill>
                  <a:srgbClr val="00B0F0"/>
                </a:solidFill>
                <a:latin typeface="微软雅黑" panose="020B0503020204020204" charset="-122"/>
                <a:ea typeface="微软雅黑" panose="020B0503020204020204" charset="-122"/>
              </a:rPr>
              <a:t>严重失信</a:t>
            </a:r>
            <a:r>
              <a:rPr lang="zh-CN" altLang="en-US" sz="2400">
                <a:latin typeface="微软雅黑" panose="020B0503020204020204" charset="-122"/>
                <a:ea typeface="微软雅黑" panose="020B0503020204020204" charset="-122"/>
              </a:rPr>
              <a:t>标准，实施</a:t>
            </a:r>
            <a:r>
              <a:rPr lang="zh-CN" altLang="en-US" sz="2400">
                <a:solidFill>
                  <a:srgbClr val="00B0F0"/>
                </a:solidFill>
                <a:latin typeface="微软雅黑" panose="020B0503020204020204" charset="-122"/>
                <a:ea typeface="微软雅黑" panose="020B0503020204020204" charset="-122"/>
              </a:rPr>
              <a:t>分类管理</a:t>
            </a:r>
            <a:r>
              <a:rPr lang="zh-CN" altLang="en-US" sz="2400">
                <a:latin typeface="微软雅黑" panose="020B0503020204020204" charset="-122"/>
                <a:ea typeface="微软雅黑" panose="020B0503020204020204" charset="-122"/>
              </a:rPr>
              <a:t>。信用监管指标由</a:t>
            </a:r>
            <a:r>
              <a:rPr lang="zh-CN" altLang="en-US" sz="2400">
                <a:solidFill>
                  <a:srgbClr val="00B0F0"/>
                </a:solidFill>
                <a:latin typeface="微软雅黑" panose="020B0503020204020204" charset="-122"/>
                <a:ea typeface="微软雅黑" panose="020B0503020204020204" charset="-122"/>
              </a:rPr>
              <a:t>市场准入</a:t>
            </a:r>
            <a:r>
              <a:rPr lang="zh-CN" altLang="en-US" sz="2400">
                <a:latin typeface="微软雅黑" panose="020B0503020204020204" charset="-122"/>
                <a:ea typeface="微软雅黑" panose="020B0503020204020204" charset="-122"/>
              </a:rPr>
              <a:t>、</a:t>
            </a:r>
            <a:r>
              <a:rPr lang="zh-CN" altLang="en-US" sz="2400">
                <a:solidFill>
                  <a:srgbClr val="00B0F0"/>
                </a:solidFill>
                <a:latin typeface="微软雅黑" panose="020B0503020204020204" charset="-122"/>
                <a:ea typeface="微软雅黑" panose="020B0503020204020204" charset="-122"/>
              </a:rPr>
              <a:t>经营行为</a:t>
            </a:r>
            <a:r>
              <a:rPr lang="zh-CN" altLang="en-US" sz="2400">
                <a:latin typeface="微软雅黑" panose="020B0503020204020204" charset="-122"/>
                <a:ea typeface="微软雅黑" panose="020B0503020204020204" charset="-122"/>
              </a:rPr>
              <a:t>和</a:t>
            </a:r>
            <a:r>
              <a:rPr lang="zh-CN" altLang="en-US" sz="2400">
                <a:solidFill>
                  <a:srgbClr val="00B0F0"/>
                </a:solidFill>
                <a:latin typeface="微软雅黑" panose="020B0503020204020204" charset="-122"/>
                <a:ea typeface="微软雅黑" panose="020B0503020204020204" charset="-122"/>
              </a:rPr>
              <a:t>市场退出</a:t>
            </a:r>
            <a:r>
              <a:rPr lang="zh-CN" altLang="en-US" sz="2400">
                <a:latin typeface="微软雅黑" panose="020B0503020204020204" charset="-122"/>
                <a:ea typeface="微软雅黑" panose="020B0503020204020204" charset="-122"/>
              </a:rPr>
              <a:t>三方面构成。</a:t>
            </a:r>
            <a:endParaRPr lang="zh-CN" altLang="en-US" sz="24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（四）其他政府机构的信用监管职责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13878" y="1423670"/>
            <a:ext cx="8563292" cy="4578033"/>
            <a:chOff x="283" y="2678"/>
            <a:chExt cx="13485" cy="7210"/>
          </a:xfrm>
        </p:grpSpPr>
        <p:sp>
          <p:nvSpPr>
            <p:cNvPr id="35844" name="Rectangle 38"/>
            <p:cNvSpPr/>
            <p:nvPr/>
          </p:nvSpPr>
          <p:spPr>
            <a:xfrm>
              <a:off x="4365" y="4038"/>
              <a:ext cx="680" cy="5557"/>
            </a:xfrm>
            <a:prstGeom prst="rect">
              <a:avLst/>
            </a:prstGeom>
            <a:solidFill>
              <a:srgbClr val="33996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5846" name="Rectangle 36"/>
            <p:cNvSpPr/>
            <p:nvPr/>
          </p:nvSpPr>
          <p:spPr>
            <a:xfrm>
              <a:off x="4468" y="4060"/>
              <a:ext cx="9300" cy="3284"/>
            </a:xfrm>
            <a:prstGeom prst="rect">
              <a:avLst/>
            </a:prstGeom>
            <a:noFill/>
            <a:ln w="9525">
              <a:noFill/>
            </a:ln>
          </p:spPr>
          <p:txBody>
            <a:bodyPr anchor="t" anchorCtr="false">
              <a:spAutoFit/>
            </a:bodyPr>
            <a:p>
              <a:pPr marL="457200" indent="-457200">
                <a:spcBef>
                  <a:spcPct val="20000"/>
                </a:spcBef>
                <a:buClr>
                  <a:srgbClr val="FF0000"/>
                </a:buClr>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、制定会计准则，规范企业资金管理； </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457200" indent="-457200">
                <a:spcBef>
                  <a:spcPct val="20000"/>
                </a:spcBef>
                <a:buClr>
                  <a:srgbClr val="FF0000"/>
                </a:buClr>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、对国有企业在资产与财务管理、对外投资等方面实施监督；</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457200" indent="-457200">
                <a:spcBef>
                  <a:spcPct val="20000"/>
                </a:spcBef>
                <a:buClr>
                  <a:srgbClr val="FF0000"/>
                </a:buClr>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、对国有金融企业制定财务规范，规范投资、工资等行为。 </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35847" name="Picture 39"/>
            <p:cNvPicPr>
              <a:picLocks noChangeAspect="true"/>
            </p:cNvPicPr>
            <p:nvPr/>
          </p:nvPicPr>
          <p:blipFill>
            <a:blip r:embed="rId4"/>
            <a:stretch>
              <a:fillRect/>
            </a:stretch>
          </p:blipFill>
          <p:spPr>
            <a:xfrm>
              <a:off x="283" y="4378"/>
              <a:ext cx="3515" cy="2042"/>
            </a:xfrm>
            <a:prstGeom prst="rect">
              <a:avLst/>
            </a:prstGeom>
            <a:noFill/>
            <a:ln w="9525">
              <a:noFill/>
            </a:ln>
          </p:spPr>
        </p:pic>
        <p:pic>
          <p:nvPicPr>
            <p:cNvPr id="35848" name="Picture 40"/>
            <p:cNvPicPr>
              <a:picLocks noChangeAspect="true"/>
            </p:cNvPicPr>
            <p:nvPr/>
          </p:nvPicPr>
          <p:blipFill>
            <a:blip r:embed="rId4"/>
            <a:stretch>
              <a:fillRect/>
            </a:stretch>
          </p:blipFill>
          <p:spPr>
            <a:xfrm>
              <a:off x="510" y="5625"/>
              <a:ext cx="3515" cy="2043"/>
            </a:xfrm>
            <a:prstGeom prst="rect">
              <a:avLst/>
            </a:prstGeom>
            <a:noFill/>
            <a:ln w="9525">
              <a:noFill/>
            </a:ln>
          </p:spPr>
        </p:pic>
        <p:pic>
          <p:nvPicPr>
            <p:cNvPr id="35849" name="Picture 41"/>
            <p:cNvPicPr>
              <a:picLocks noChangeAspect="true"/>
            </p:cNvPicPr>
            <p:nvPr/>
          </p:nvPicPr>
          <p:blipFill>
            <a:blip r:embed="rId4"/>
            <a:stretch>
              <a:fillRect/>
            </a:stretch>
          </p:blipFill>
          <p:spPr>
            <a:xfrm>
              <a:off x="735" y="6873"/>
              <a:ext cx="3515" cy="2042"/>
            </a:xfrm>
            <a:prstGeom prst="rect">
              <a:avLst/>
            </a:prstGeom>
            <a:noFill/>
            <a:ln w="9525">
              <a:noFill/>
            </a:ln>
          </p:spPr>
        </p:pic>
        <p:pic>
          <p:nvPicPr>
            <p:cNvPr id="35850" name="Picture 6"/>
            <p:cNvPicPr>
              <a:picLocks noChangeAspect="true"/>
            </p:cNvPicPr>
            <p:nvPr/>
          </p:nvPicPr>
          <p:blipFill>
            <a:blip r:embed="rId5"/>
            <a:stretch>
              <a:fillRect/>
            </a:stretch>
          </p:blipFill>
          <p:spPr>
            <a:xfrm>
              <a:off x="10828" y="6648"/>
              <a:ext cx="1810" cy="3240"/>
            </a:xfrm>
            <a:prstGeom prst="rect">
              <a:avLst/>
            </a:prstGeom>
            <a:noFill/>
            <a:ln w="9525">
              <a:noFill/>
            </a:ln>
          </p:spPr>
        </p:pic>
        <p:sp>
          <p:nvSpPr>
            <p:cNvPr id="35851" name="矩形 1"/>
            <p:cNvSpPr/>
            <p:nvPr/>
          </p:nvSpPr>
          <p:spPr>
            <a:xfrm>
              <a:off x="963" y="2678"/>
              <a:ext cx="12805" cy="667"/>
            </a:xfrm>
            <a:prstGeom prst="rect">
              <a:avLst/>
            </a:prstGeom>
            <a:noFill/>
            <a:ln w="9525">
              <a:noFill/>
            </a:ln>
          </p:spPr>
          <p:txBody>
            <a:bodyPr anchor="t" anchorCtr="false">
              <a:spAutoFit/>
            </a:bodyPr>
            <a:p>
              <a:pPr algn="ctr">
                <a:lnSpc>
                  <a:spcPct val="90000"/>
                </a:lnSpc>
              </a:pPr>
              <a:r>
                <a:rPr lang="zh-CN" altLang="en-US" sz="2400" b="1" dirty="0">
                  <a:solidFill>
                    <a:srgbClr val="000000"/>
                  </a:solidFill>
                  <a:latin typeface="微软雅黑" panose="020B0503020204020204" charset="-122"/>
                  <a:ea typeface="微软雅黑" panose="020B0503020204020204" charset="-122"/>
                </a:rPr>
                <a:t>财政部信用监管范围</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（四）其他政府机构的信用监管职责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6087" name="Rectangle 13"/>
          <p:cNvSpPr/>
          <p:nvPr/>
        </p:nvSpPr>
        <p:spPr>
          <a:xfrm>
            <a:off x="2130425" y="1250633"/>
            <a:ext cx="7931150" cy="55079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marR="0" lvl="0" indent="0" algn="l" defTabSz="914400" rtl="0" eaLnBrk="1" hangingPunct="1">
              <a:lnSpc>
                <a:spcPts val="2200"/>
              </a:lnSpc>
              <a:spcBef>
                <a:spcPts val="0"/>
              </a:spcBef>
              <a:spcAft>
                <a:spcPts val="600"/>
              </a:spcAft>
              <a:buClr>
                <a:srgbClr val="FF0000"/>
              </a:buClr>
              <a:buSzTx/>
              <a:buFont typeface="Wingdings" panose="05000000000000000000" pitchFamily="2" charset="2"/>
              <a:buNone/>
            </a:pPr>
            <a:r>
              <a:rPr kumimoji="0" lang="en-US"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                    </a:t>
            </a:r>
            <a:r>
              <a:rPr kumimoji="0" lang="zh-CN" altLang="zh-CN" sz="2400" b="1"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税务局的信用监管职责</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ts val="0"/>
              </a:spcBef>
              <a:spcAft>
                <a:spcPts val="600"/>
              </a:spcAft>
              <a:buClr>
                <a:srgbClr val="FF0000"/>
              </a:buClr>
              <a:buSzTx/>
              <a:buFont typeface="Wingdings" panose="05000000000000000000" pitchFamily="2" charset="2"/>
              <a:buChar char="u"/>
            </a:pP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税务局对企业的信用监管主要体现在督促企业</a:t>
            </a:r>
            <a:r>
              <a:rPr kumimoji="0" lang="zh-CN" altLang="zh-CN" sz="2000" i="0" u="none" strike="noStrike" kern="1200" cap="none" spc="0" normalizeH="0" baseline="0" noProof="1" dirty="0">
                <a:solidFill>
                  <a:srgbClr val="00B0F0"/>
                </a:solidFill>
                <a:latin typeface="微软雅黑" panose="020B0503020204020204" charset="-122"/>
                <a:ea typeface="微软雅黑" panose="020B0503020204020204" charset="-122"/>
                <a:cs typeface="微软雅黑" panose="020B0503020204020204" charset="-122"/>
              </a:rPr>
              <a:t>依法纳税</a:t>
            </a: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a:t>
            </a:r>
            <a:r>
              <a:rPr kumimoji="0" lang="zh-CN" altLang="zh-CN" sz="2000" i="0" u="none" strike="noStrike" kern="1200" cap="none" spc="0" normalizeH="0" baseline="0" noProof="1" dirty="0">
                <a:solidFill>
                  <a:srgbClr val="00B0F0"/>
                </a:solidFill>
                <a:latin typeface="微软雅黑" panose="020B0503020204020204" charset="-122"/>
                <a:ea typeface="微软雅黑" panose="020B0503020204020204" charset="-122"/>
                <a:cs typeface="微软雅黑" panose="020B0503020204020204" charset="-122"/>
              </a:rPr>
              <a:t>评定纳税信用等级</a:t>
            </a: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ts val="0"/>
              </a:spcBef>
              <a:spcAft>
                <a:spcPts val="600"/>
              </a:spcAft>
              <a:buClr>
                <a:srgbClr val="FF0000"/>
              </a:buClr>
              <a:buSzTx/>
              <a:buFont typeface="Wingdings" panose="05000000000000000000" pitchFamily="2" charset="2"/>
              <a:buChar char="u"/>
            </a:pP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税务局依据纳税人</a:t>
            </a:r>
            <a:r>
              <a:rPr kumimoji="0" lang="zh-CN" altLang="zh-CN" sz="2000" i="0" u="none" strike="noStrike" kern="1200" cap="none" spc="0" normalizeH="0" baseline="0" noProof="1" dirty="0">
                <a:solidFill>
                  <a:srgbClr val="00B0F0"/>
                </a:solidFill>
                <a:latin typeface="微软雅黑" panose="020B0503020204020204" charset="-122"/>
                <a:ea typeface="微软雅黑" panose="020B0503020204020204" charset="-122"/>
                <a:cs typeface="微软雅黑" panose="020B0503020204020204" charset="-122"/>
              </a:rPr>
              <a:t>遵守</a:t>
            </a: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税收法律、行政法规以及</a:t>
            </a:r>
            <a:r>
              <a:rPr kumimoji="0" lang="zh-CN" altLang="zh-CN" sz="2000" i="0" u="none" strike="noStrike" kern="1200" cap="none" spc="0" normalizeH="0" baseline="0" noProof="1" dirty="0">
                <a:solidFill>
                  <a:srgbClr val="00B0F0"/>
                </a:solidFill>
                <a:latin typeface="微软雅黑" panose="020B0503020204020204" charset="-122"/>
                <a:ea typeface="微软雅黑" panose="020B0503020204020204" charset="-122"/>
                <a:cs typeface="微软雅黑" panose="020B0503020204020204" charset="-122"/>
              </a:rPr>
              <a:t>接受</a:t>
            </a: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税务机关依据税收法律、行政法规的规定进行</a:t>
            </a:r>
            <a:r>
              <a:rPr kumimoji="0" lang="zh-CN" altLang="zh-CN" sz="2000" i="0" u="none" strike="noStrike" kern="1200" cap="none" spc="0" normalizeH="0" baseline="0" noProof="1" dirty="0">
                <a:solidFill>
                  <a:srgbClr val="00B0F0"/>
                </a:solidFill>
                <a:latin typeface="微软雅黑" panose="020B0503020204020204" charset="-122"/>
                <a:ea typeface="微软雅黑" panose="020B0503020204020204" charset="-122"/>
                <a:cs typeface="微软雅黑" panose="020B0503020204020204" charset="-122"/>
              </a:rPr>
              <a:t>管理的情况</a:t>
            </a: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评定纳税信用等级。</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ts val="0"/>
              </a:spcBef>
              <a:spcAft>
                <a:spcPts val="600"/>
              </a:spcAft>
              <a:buClr>
                <a:srgbClr val="FF0000"/>
              </a:buClr>
              <a:buSzTx/>
              <a:buFont typeface="Wingdings" panose="05000000000000000000" pitchFamily="2" charset="2"/>
              <a:buChar char="u"/>
            </a:pPr>
            <a:r>
              <a:rPr kumimoji="0" lang="zh-CN" altLang="zh-CN" sz="2000" i="0" u="none" strike="noStrike" kern="1200" cap="none" spc="0" normalizeH="0" baseline="0" noProof="1" dirty="0">
                <a:solidFill>
                  <a:srgbClr val="00B0F0"/>
                </a:solidFill>
                <a:latin typeface="微软雅黑" panose="020B0503020204020204" charset="-122"/>
                <a:ea typeface="微软雅黑" panose="020B0503020204020204" charset="-122"/>
                <a:cs typeface="微软雅黑" panose="020B0503020204020204" charset="-122"/>
              </a:rPr>
              <a:t>纳税信用记录</a:t>
            </a: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将是纳税人开展业务便利的“</a:t>
            </a:r>
            <a:r>
              <a:rPr kumimoji="0" lang="zh-CN" altLang="zh-CN" sz="2000" i="0" u="none" strike="noStrike" kern="1200" cap="none" spc="0" normalizeH="0" baseline="0" noProof="1" dirty="0">
                <a:solidFill>
                  <a:srgbClr val="00B0F0"/>
                </a:solidFill>
                <a:latin typeface="微软雅黑" panose="020B0503020204020204" charset="-122"/>
                <a:ea typeface="微软雅黑" panose="020B0503020204020204" charset="-122"/>
                <a:cs typeface="微软雅黑" panose="020B0503020204020204" charset="-122"/>
              </a:rPr>
              <a:t>通行证</a:t>
            </a: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税务局对纳税人依信用状况实施分类管理，对优秀纳税人实施免除税务检查、简化纳税申报手续等措施，以鼓励依法诚信纳税，提高纳税遵从度。对严重失信的纳税人，将建立起“黑名单”制度，并把违法当事人有关信息向银行、市场监督管理等相关部门通报。</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ts val="0"/>
              </a:spcBef>
              <a:spcAft>
                <a:spcPct val="0"/>
              </a:spcAft>
              <a:buClr>
                <a:srgbClr val="FF0000"/>
              </a:buClr>
              <a:buSzTx/>
              <a:buFont typeface="Wingdings" panose="05000000000000000000" pitchFamily="2" charset="2"/>
              <a:buNone/>
            </a:pP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                   </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ctr" defTabSz="914400" rtl="0" eaLnBrk="1" hangingPunct="1">
              <a:lnSpc>
                <a:spcPct val="100000"/>
              </a:lnSpc>
              <a:spcBef>
                <a:spcPts val="0"/>
              </a:spcBef>
              <a:spcAft>
                <a:spcPts val="600"/>
              </a:spcAft>
              <a:buClr>
                <a:srgbClr val="FF0000"/>
              </a:buClr>
              <a:buSzTx/>
              <a:buFont typeface="Wingdings" panose="05000000000000000000" pitchFamily="2" charset="2"/>
              <a:buNone/>
            </a:pPr>
            <a:r>
              <a:rPr kumimoji="0" lang="zh-CN" altLang="zh-CN" sz="2400" b="1"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商务部的信用监管职责</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hangingPunct="1">
              <a:lnSpc>
                <a:spcPct val="100000"/>
              </a:lnSpc>
              <a:spcBef>
                <a:spcPts val="0"/>
              </a:spcBef>
              <a:spcAft>
                <a:spcPct val="0"/>
              </a:spcAft>
              <a:buClr>
                <a:srgbClr val="FF0000"/>
              </a:buClr>
              <a:buSzTx/>
              <a:buFont typeface="Wingdings" panose="05000000000000000000" pitchFamily="2" charset="2"/>
              <a:buChar char="u"/>
            </a:pP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商务部的信用监管职责包括</a:t>
            </a:r>
            <a:r>
              <a:rPr kumimoji="0" lang="zh-CN" altLang="zh-CN" sz="2000" i="0" u="none" strike="noStrike" kern="1200" cap="none" spc="0" normalizeH="0" baseline="0" noProof="1" dirty="0">
                <a:solidFill>
                  <a:srgbClr val="00B0F0"/>
                </a:solidFill>
                <a:latin typeface="微软雅黑" panose="020B0503020204020204" charset="-122"/>
                <a:ea typeface="微软雅黑" panose="020B0503020204020204" charset="-122"/>
                <a:cs typeface="微软雅黑" panose="020B0503020204020204" charset="-122"/>
              </a:rPr>
              <a:t>负责商务领域信用建设工作</a:t>
            </a:r>
            <a:r>
              <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rPr>
              <a:t>，制定发展规划，组织拟定法律法规和标准并组织实施。</a:t>
            </a: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200"/>
              </a:lnSpc>
              <a:spcBef>
                <a:spcPct val="20000"/>
              </a:spcBef>
              <a:spcAft>
                <a:spcPct val="0"/>
              </a:spcAft>
              <a:buClr>
                <a:srgbClr val="FF0000"/>
              </a:buClr>
              <a:buSzTx/>
              <a:buFont typeface="Wingdings" panose="05000000000000000000" pitchFamily="2" charset="2"/>
              <a:buNone/>
            </a:pPr>
            <a:endParaRPr kumimoji="0" lang="zh-CN" altLang="zh-CN" sz="2000" i="0" u="none" strike="noStrike" kern="1200" cap="none" spc="0" normalizeH="0" baseline="0" noProof="1" dirty="0">
              <a:solidFill>
                <a:srgbClr val="000000"/>
              </a:solidFill>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200"/>
              </a:lnSpc>
              <a:spcBef>
                <a:spcPct val="20000"/>
              </a:spcBef>
              <a:spcAft>
                <a:spcPct val="0"/>
              </a:spcAft>
              <a:buClr>
                <a:srgbClr val="FF0000"/>
              </a:buClr>
              <a:buSzTx/>
              <a:buFont typeface="Wingdings" panose="05000000000000000000" pitchFamily="2" charset="2"/>
              <a:buChar char="u"/>
            </a:pPr>
            <a:endParaRPr kumimoji="0" lang="zh-CN" altLang="zh-CN" sz="2000"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5171440" y="3664268"/>
            <a:ext cx="4276725" cy="286131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信用监管概论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政府信用监管</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个人信用监管</a:t>
            </a:r>
            <a:endPar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第四节</a:t>
            </a:r>
            <a:r>
              <a:rPr kumimoji="0" lang="en-US" altLang="zh-CN"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信用监管法律体系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a:t>
            </a:r>
            <a:r>
              <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信用监管配套体系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了解信用监管的内容</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了解信用监管法律体系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了解信用监管配套体系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8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政府信用监管</a:t>
            </a:r>
            <a:endParaRPr lang="zh-CN" altLang="en-US" sz="3200" dirty="0">
              <a:solidFill>
                <a:schemeClr val="bg1"/>
              </a:solidFill>
              <a:latin typeface="微软雅黑" panose="020B0503020204020204" charset="-122"/>
              <a:ea typeface="微软雅黑" panose="020B0503020204020204" charset="-122"/>
            </a:endParaRPr>
          </a:p>
        </p:txBody>
      </p:sp>
      <p:sp>
        <p:nvSpPr>
          <p:cNvPr id="9226" name="AutoShape 7"/>
          <p:cNvSpPr/>
          <p:nvPr/>
        </p:nvSpPr>
        <p:spPr>
          <a:xfrm>
            <a:off x="3996690" y="350710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二、政府部门信用监管职责</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648710" y="278701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一、政府信用监管概述</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3005455" y="2920365"/>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420110" y="3575685"/>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一、政府信用监管概述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838835" y="1816100"/>
            <a:ext cx="10697845" cy="3399790"/>
          </a:xfrm>
          <a:prstGeom prst="rect">
            <a:avLst/>
          </a:prstGeom>
          <a:noFill/>
        </p:spPr>
        <p:txBody>
          <a:bodyPr wrap="square" rtlCol="0">
            <a:spAutoFit/>
          </a:bodyPr>
          <a:p>
            <a:pPr fontAlgn="auto">
              <a:spcAft>
                <a:spcPts val="600"/>
              </a:spcAft>
            </a:pPr>
            <a:r>
              <a:rPr lang="en-US" altLang="zh-CN" b="1">
                <a:latin typeface="微软雅黑" panose="020B0503020204020204" charset="-122"/>
                <a:ea typeface="微软雅黑" panose="020B0503020204020204" charset="-122"/>
                <a:cs typeface="微软雅黑" panose="020B0503020204020204" charset="-122"/>
              </a:rPr>
              <a:t>1. </a:t>
            </a:r>
            <a:r>
              <a:rPr lang="zh-CN" altLang="en-US" b="1">
                <a:latin typeface="微软雅黑" panose="020B0503020204020204" charset="-122"/>
                <a:ea typeface="微软雅黑" panose="020B0503020204020204" charset="-122"/>
                <a:cs typeface="微软雅黑" panose="020B0503020204020204" charset="-122"/>
              </a:rPr>
              <a:t>政府在信用体系建设中的定位</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政府作为</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信用法律的制定者</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信用体系建设的倡导者、规划者、执法者</a:t>
            </a:r>
            <a:r>
              <a:rPr lang="zh-CN" altLang="en-US">
                <a:latin typeface="微软雅黑" panose="020B0503020204020204" charset="-122"/>
                <a:ea typeface="微软雅黑" panose="020B0503020204020204" charset="-122"/>
                <a:cs typeface="微软雅黑" panose="020B0503020204020204" charset="-122"/>
              </a:rPr>
              <a:t>，需要指定或建立一个部门，负责社会信用体系相关事务的监管。（信用中国：国家公共信用信息中心，官方信息汇总。发改委直属的公益一类事业单位）</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en-US" altLang="zh-CN" b="1">
                <a:latin typeface="微软雅黑" panose="020B0503020204020204" charset="-122"/>
                <a:ea typeface="微软雅黑" panose="020B0503020204020204" charset="-122"/>
                <a:cs typeface="微软雅黑" panose="020B0503020204020204" charset="-122"/>
                <a:sym typeface="+mn-ea"/>
              </a:rPr>
              <a:t>2. </a:t>
            </a:r>
            <a:r>
              <a:rPr lang="zh-CN" altLang="en-US" b="1">
                <a:latin typeface="微软雅黑" panose="020B0503020204020204" charset="-122"/>
                <a:ea typeface="微软雅黑" panose="020B0503020204020204" charset="-122"/>
                <a:cs typeface="微软雅黑" panose="020B0503020204020204" charset="-122"/>
                <a:sym typeface="+mn-ea"/>
              </a:rPr>
              <a:t>政府信用监管职责</a:t>
            </a:r>
            <a:endParaRPr lang="zh-CN" altLang="en-US" b="1">
              <a:latin typeface="微软雅黑" panose="020B0503020204020204" charset="-122"/>
              <a:ea typeface="微软雅黑" panose="020B0503020204020204" charset="-122"/>
              <a:cs typeface="微软雅黑" panose="020B0503020204020204" charset="-122"/>
              <a:sym typeface="+mn-ea"/>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sym typeface="+mn-ea"/>
              </a:rPr>
              <a:t>政府信用监管系统是社会信用体系的重要组成部分，承担</a:t>
            </a:r>
            <a:r>
              <a:rPr lang="zh-CN" altLang="en-US">
                <a:solidFill>
                  <a:srgbClr val="00B0F0"/>
                </a:solidFill>
                <a:latin typeface="微软雅黑" panose="020B0503020204020204" charset="-122"/>
                <a:ea typeface="微软雅黑" panose="020B0503020204020204" charset="-122"/>
                <a:cs typeface="微软雅黑" panose="020B0503020204020204" charset="-122"/>
                <a:sym typeface="+mn-ea"/>
              </a:rPr>
              <a:t>制定信用监管政策</a:t>
            </a:r>
            <a:r>
              <a:rPr lang="zh-CN" altLang="en-US">
                <a:latin typeface="微软雅黑" panose="020B0503020204020204" charset="-122"/>
                <a:ea typeface="微软雅黑" panose="020B0503020204020204" charset="-122"/>
                <a:cs typeface="微软雅黑" panose="020B0503020204020204" charset="-122"/>
                <a:sym typeface="+mn-ea"/>
              </a:rPr>
              <a:t>、</a:t>
            </a:r>
            <a:r>
              <a:rPr lang="zh-CN" altLang="en-US">
                <a:solidFill>
                  <a:srgbClr val="00B0F0"/>
                </a:solidFill>
                <a:latin typeface="微软雅黑" panose="020B0503020204020204" charset="-122"/>
                <a:ea typeface="微软雅黑" panose="020B0503020204020204" charset="-122"/>
                <a:cs typeface="微软雅黑" panose="020B0503020204020204" charset="-122"/>
                <a:sym typeface="+mn-ea"/>
              </a:rPr>
              <a:t>执行信用监管法律</a:t>
            </a:r>
            <a:r>
              <a:rPr lang="zh-CN" altLang="en-US">
                <a:latin typeface="微软雅黑" panose="020B0503020204020204" charset="-122"/>
                <a:ea typeface="微软雅黑" panose="020B0503020204020204" charset="-122"/>
                <a:cs typeface="微软雅黑" panose="020B0503020204020204" charset="-122"/>
                <a:sym typeface="+mn-ea"/>
              </a:rPr>
              <a:t>的职责。</a:t>
            </a:r>
            <a:endParaRPr lang="zh-CN" altLang="en-US">
              <a:latin typeface="微软雅黑" panose="020B0503020204020204" charset="-122"/>
              <a:ea typeface="微软雅黑" panose="020B0503020204020204" charset="-122"/>
              <a:cs typeface="微软雅黑" panose="020B0503020204020204" charset="-122"/>
              <a:sym typeface="+mn-ea"/>
            </a:endParaRPr>
          </a:p>
          <a:p>
            <a:pPr fontAlgn="auto">
              <a:spcAft>
                <a:spcPts val="600"/>
              </a:spcAft>
            </a:pPr>
            <a:r>
              <a:rPr lang="en-US" altLang="zh-CN" b="1">
                <a:latin typeface="微软雅黑" panose="020B0503020204020204" charset="-122"/>
                <a:ea typeface="微软雅黑" panose="020B0503020204020204" charset="-122"/>
                <a:cs typeface="微软雅黑" panose="020B0503020204020204" charset="-122"/>
                <a:sym typeface="+mn-ea"/>
              </a:rPr>
              <a:t>3. </a:t>
            </a:r>
            <a:r>
              <a:rPr lang="zh-CN" altLang="en-US" b="1">
                <a:latin typeface="微软雅黑" panose="020B0503020204020204" charset="-122"/>
                <a:ea typeface="微软雅黑" panose="020B0503020204020204" charset="-122"/>
                <a:cs typeface="微软雅黑" panose="020B0503020204020204" charset="-122"/>
                <a:sym typeface="+mn-ea"/>
              </a:rPr>
              <a:t>政府信用监管对象</a:t>
            </a:r>
            <a:endParaRPr lang="zh-CN" altLang="en-US" b="1">
              <a:latin typeface="微软雅黑" panose="020B0503020204020204" charset="-122"/>
              <a:ea typeface="微软雅黑" panose="020B0503020204020204" charset="-122"/>
              <a:cs typeface="微软雅黑" panose="020B0503020204020204" charset="-122"/>
              <a:sym typeface="+mn-ea"/>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00B0F0"/>
                </a:solidFill>
                <a:latin typeface="微软雅黑" panose="020B0503020204020204" charset="-122"/>
                <a:ea typeface="微软雅黑" panose="020B0503020204020204" charset="-122"/>
                <a:cs typeface="微软雅黑" panose="020B0503020204020204" charset="-122"/>
              </a:rPr>
              <a:t>授信机构</a:t>
            </a:r>
            <a:r>
              <a:rPr lang="zh-CN" altLang="en-US">
                <a:latin typeface="微软雅黑" panose="020B0503020204020204" charset="-122"/>
                <a:ea typeface="微软雅黑" panose="020B0503020204020204" charset="-122"/>
                <a:cs typeface="微软雅黑" panose="020B0503020204020204" charset="-122"/>
              </a:rPr>
              <a:t>，包括银行、消费信贷机构、信用卡机构等；</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00B0F0"/>
                </a:solidFill>
                <a:latin typeface="微软雅黑" panose="020B0503020204020204" charset="-122"/>
                <a:ea typeface="微软雅黑" panose="020B0503020204020204" charset="-122"/>
                <a:cs typeface="微软雅黑" panose="020B0503020204020204" charset="-122"/>
              </a:rPr>
              <a:t>信用服务机构</a:t>
            </a:r>
            <a:r>
              <a:rPr lang="zh-CN" altLang="en-US">
                <a:latin typeface="微软雅黑" panose="020B0503020204020204" charset="-122"/>
                <a:ea typeface="微软雅黑" panose="020B0503020204020204" charset="-122"/>
                <a:cs typeface="微软雅黑" panose="020B0503020204020204" charset="-122"/>
              </a:rPr>
              <a:t>，包括征信机构、信用数据公司等；</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6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00B0F0"/>
                </a:solidFill>
                <a:latin typeface="微软雅黑" panose="020B0503020204020204" charset="-122"/>
                <a:ea typeface="微软雅黑" panose="020B0503020204020204" charset="-122"/>
                <a:cs typeface="微软雅黑" panose="020B0503020204020204" charset="-122"/>
              </a:rPr>
              <a:t>受信主体</a:t>
            </a:r>
            <a:r>
              <a:rPr lang="zh-CN" altLang="en-US">
                <a:latin typeface="微软雅黑" panose="020B0503020204020204" charset="-122"/>
                <a:ea typeface="微软雅黑" panose="020B0503020204020204" charset="-122"/>
                <a:cs typeface="微软雅黑" panose="020B0503020204020204" charset="-122"/>
              </a:rPr>
              <a:t>，包括各类企业和公民。</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二、政府部门信用监管职责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6" name="组合 55"/>
          <p:cNvGrpSpPr/>
          <p:nvPr/>
        </p:nvGrpSpPr>
        <p:grpSpPr>
          <a:xfrm>
            <a:off x="1919605" y="1243330"/>
            <a:ext cx="8353425" cy="4775200"/>
            <a:chOff x="850" y="2130"/>
            <a:chExt cx="13155" cy="7520"/>
          </a:xfrm>
        </p:grpSpPr>
        <p:grpSp>
          <p:nvGrpSpPr>
            <p:cNvPr id="2" name="组合 6"/>
            <p:cNvGrpSpPr/>
            <p:nvPr/>
          </p:nvGrpSpPr>
          <p:grpSpPr>
            <a:xfrm>
              <a:off x="1078" y="3295"/>
              <a:ext cx="11752" cy="6355"/>
              <a:chOff x="1238250" y="1831975"/>
              <a:chExt cx="7462838" cy="4035425"/>
            </a:xfrm>
          </p:grpSpPr>
          <p:grpSp>
            <p:nvGrpSpPr>
              <p:cNvPr id="3" name="Group 3"/>
              <p:cNvGrpSpPr/>
              <p:nvPr/>
            </p:nvGrpSpPr>
            <p:grpSpPr>
              <a:xfrm>
                <a:off x="1238250" y="1831975"/>
                <a:ext cx="2351088" cy="4035425"/>
                <a:chOff x="720" y="1296"/>
                <a:chExt cx="1367" cy="2542"/>
              </a:xfrm>
            </p:grpSpPr>
            <p:sp>
              <p:nvSpPr>
                <p:cNvPr id="4" name="AutoShape 4"/>
                <p:cNvSpPr/>
                <p:nvPr/>
              </p:nvSpPr>
              <p:spPr>
                <a:xfrm>
                  <a:off x="720" y="1490"/>
                  <a:ext cx="1363" cy="1800"/>
                </a:xfrm>
                <a:prstGeom prst="roundRect">
                  <a:avLst>
                    <a:gd name="adj" fmla="val 17509"/>
                  </a:avLst>
                </a:prstGeom>
                <a:gradFill rotWithShape="true">
                  <a:gsLst>
                    <a:gs pos="0">
                      <a:srgbClr val="4E91D4"/>
                    </a:gs>
                    <a:gs pos="100000">
                      <a:srgbClr val="3477A4"/>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5" name="AutoShape 5"/>
                <p:cNvSpPr/>
                <p:nvPr/>
              </p:nvSpPr>
              <p:spPr>
                <a:xfrm>
                  <a:off x="741" y="1495"/>
                  <a:ext cx="1322" cy="1766"/>
                </a:xfrm>
                <a:prstGeom prst="roundRect">
                  <a:avLst>
                    <a:gd name="adj" fmla="val 16667"/>
                  </a:avLst>
                </a:prstGeom>
                <a:solidFill>
                  <a:srgbClr val="3CA1E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 name="AutoShape 6"/>
                <p:cNvSpPr/>
                <p:nvPr/>
              </p:nvSpPr>
              <p:spPr>
                <a:xfrm>
                  <a:off x="752" y="2795"/>
                  <a:ext cx="1304" cy="447"/>
                </a:xfrm>
                <a:prstGeom prst="roundRect">
                  <a:avLst>
                    <a:gd name="adj" fmla="val 50000"/>
                  </a:avLst>
                </a:prstGeom>
                <a:gradFill rotWithShape="true">
                  <a:gsLst>
                    <a:gs pos="0">
                      <a:srgbClr val="3CA1E6">
                        <a:alpha val="0"/>
                      </a:srgbClr>
                    </a:gs>
                    <a:gs pos="100000">
                      <a:srgbClr val="9BCFF2"/>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7" name="AutoShape 7"/>
                <p:cNvSpPr/>
                <p:nvPr/>
              </p:nvSpPr>
              <p:spPr>
                <a:xfrm>
                  <a:off x="752" y="1509"/>
                  <a:ext cx="1304" cy="446"/>
                </a:xfrm>
                <a:prstGeom prst="roundRect">
                  <a:avLst>
                    <a:gd name="adj" fmla="val 50000"/>
                  </a:avLst>
                </a:prstGeom>
                <a:gradFill rotWithShape="true">
                  <a:gsLst>
                    <a:gs pos="0">
                      <a:srgbClr val="BEE0F7"/>
                    </a:gs>
                    <a:gs pos="100000">
                      <a:srgbClr val="3CA1E6">
                        <a:alpha val="0"/>
                      </a:srgbClr>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8" name="AutoShape 8"/>
                <p:cNvSpPr/>
                <p:nvPr/>
              </p:nvSpPr>
              <p:spPr>
                <a:xfrm>
                  <a:off x="724" y="3290"/>
                  <a:ext cx="1363" cy="548"/>
                </a:xfrm>
                <a:prstGeom prst="roundRect">
                  <a:avLst>
                    <a:gd name="adj" fmla="val 40389"/>
                  </a:avLst>
                </a:prstGeom>
                <a:gradFill rotWithShape="true">
                  <a:gsLst>
                    <a:gs pos="0">
                      <a:srgbClr val="729EB4"/>
                    </a:gs>
                    <a:gs pos="100000">
                      <a:schemeClr val="bg1"/>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9" name="AutoShape 9"/>
                <p:cNvSpPr/>
                <p:nvPr/>
              </p:nvSpPr>
              <p:spPr>
                <a:xfrm>
                  <a:off x="752" y="3305"/>
                  <a:ext cx="1304" cy="487"/>
                </a:xfrm>
                <a:prstGeom prst="roundRect">
                  <a:avLst>
                    <a:gd name="adj" fmla="val 50000"/>
                  </a:avLst>
                </a:prstGeom>
                <a:gradFill rotWithShape="true">
                  <a:gsLst>
                    <a:gs pos="0">
                      <a:srgbClr val="7DAFD4"/>
                    </a:gs>
                    <a:gs pos="100000">
                      <a:schemeClr val="bg1"/>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10" name="Group 10"/>
                <p:cNvGrpSpPr/>
                <p:nvPr/>
              </p:nvGrpSpPr>
              <p:grpSpPr>
                <a:xfrm>
                  <a:off x="1189" y="1296"/>
                  <a:ext cx="405" cy="405"/>
                  <a:chOff x="1289" y="582"/>
                  <a:chExt cx="668" cy="668"/>
                </a:xfrm>
              </p:grpSpPr>
              <p:sp>
                <p:nvSpPr>
                  <p:cNvPr id="11" name="Oval 11"/>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3" name="Oval 12"/>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5" name="Oval 13"/>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6" name="Oval 14"/>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17" name="Oval 15"/>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23" name="Text Box 16"/>
                <p:cNvSpPr txBox="true"/>
                <p:nvPr/>
              </p:nvSpPr>
              <p:spPr>
                <a:xfrm>
                  <a:off x="1276" y="1354"/>
                  <a:ext cx="309" cy="290"/>
                </a:xfrm>
                <a:prstGeom prst="rect">
                  <a:avLst/>
                </a:prstGeom>
                <a:noFill/>
                <a:ln w="9525">
                  <a:noFill/>
                </a:ln>
              </p:spPr>
              <p:txBody>
                <a:bodyPr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1</a:t>
                  </a:r>
                  <a:endParaRPr lang="en-US" altLang="zh-CN" sz="2400" dirty="0">
                    <a:solidFill>
                      <a:srgbClr val="000000"/>
                    </a:solidFill>
                    <a:latin typeface="微软雅黑" panose="020B0503020204020204" charset="-122"/>
                    <a:ea typeface="微软雅黑" panose="020B0503020204020204" charset="-122"/>
                  </a:endParaRPr>
                </a:p>
              </p:txBody>
            </p:sp>
            <p:sp>
              <p:nvSpPr>
                <p:cNvPr id="24" name="Text Box 17"/>
                <p:cNvSpPr txBox="true"/>
                <p:nvPr/>
              </p:nvSpPr>
              <p:spPr>
                <a:xfrm>
                  <a:off x="768" y="1776"/>
                  <a:ext cx="1296" cy="1221"/>
                </a:xfrm>
                <a:prstGeom prst="rect">
                  <a:avLst/>
                </a:prstGeom>
                <a:noFill/>
                <a:ln w="9525">
                  <a:noFill/>
                </a:ln>
              </p:spPr>
              <p:txBody>
                <a:bodyPr anchor="t" anchorCtr="false">
                  <a:spAutoFit/>
                </a:bodyPr>
                <a:p>
                  <a:pPr algn="ctr">
                    <a:spcBef>
                      <a:spcPct val="20000"/>
                    </a:spcBef>
                    <a:buClr>
                      <a:schemeClr val="hlink"/>
                    </a:buClr>
                  </a:pPr>
                  <a:r>
                    <a:rPr lang="zh-CN" altLang="zh-CN" sz="2400" dirty="0">
                      <a:solidFill>
                        <a:srgbClr val="000000"/>
                      </a:solidFill>
                      <a:latin typeface="微软雅黑" panose="020B0503020204020204" charset="-122"/>
                      <a:ea typeface="微软雅黑" panose="020B0503020204020204" charset="-122"/>
                    </a:rPr>
                    <a:t>统筹有关部委，宏观监控社会信用总量和结构；负责对企业债券的审批；</a:t>
                  </a:r>
                  <a:endParaRPr lang="zh-CN" altLang="zh-CN" sz="2400" dirty="0">
                    <a:solidFill>
                      <a:srgbClr val="000000"/>
                    </a:solidFill>
                    <a:latin typeface="微软雅黑" panose="020B0503020204020204" charset="-122"/>
                    <a:ea typeface="微软雅黑" panose="020B0503020204020204" charset="-122"/>
                  </a:endParaRPr>
                </a:p>
              </p:txBody>
            </p:sp>
          </p:grpSp>
          <p:grpSp>
            <p:nvGrpSpPr>
              <p:cNvPr id="26" name="Group 18"/>
              <p:cNvGrpSpPr/>
              <p:nvPr/>
            </p:nvGrpSpPr>
            <p:grpSpPr>
              <a:xfrm>
                <a:off x="3797300" y="1831975"/>
                <a:ext cx="2347913" cy="4035425"/>
                <a:chOff x="2208" y="1296"/>
                <a:chExt cx="1365" cy="2542"/>
              </a:xfrm>
            </p:grpSpPr>
            <p:sp>
              <p:nvSpPr>
                <p:cNvPr id="27" name="AutoShape 19"/>
                <p:cNvSpPr/>
                <p:nvPr/>
              </p:nvSpPr>
              <p:spPr>
                <a:xfrm>
                  <a:off x="2208" y="1490"/>
                  <a:ext cx="1363" cy="1800"/>
                </a:xfrm>
                <a:prstGeom prst="roundRect">
                  <a:avLst>
                    <a:gd name="adj" fmla="val 17509"/>
                  </a:avLst>
                </a:prstGeom>
                <a:gradFill rotWithShape="true">
                  <a:gsLst>
                    <a:gs pos="0">
                      <a:srgbClr val="34B034"/>
                    </a:gs>
                    <a:gs pos="100000">
                      <a:srgbClr val="3F8B4A"/>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8" name="AutoShape 20"/>
                <p:cNvSpPr/>
                <p:nvPr/>
              </p:nvSpPr>
              <p:spPr>
                <a:xfrm>
                  <a:off x="2229" y="1495"/>
                  <a:ext cx="1322" cy="1766"/>
                </a:xfrm>
                <a:prstGeom prst="roundRect">
                  <a:avLst>
                    <a:gd name="adj" fmla="val 16667"/>
                  </a:avLst>
                </a:prstGeom>
                <a:solidFill>
                  <a:srgbClr val="73E77E"/>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9" name="AutoShape 21"/>
                <p:cNvSpPr/>
                <p:nvPr/>
              </p:nvSpPr>
              <p:spPr>
                <a:xfrm>
                  <a:off x="2240" y="2795"/>
                  <a:ext cx="1304" cy="447"/>
                </a:xfrm>
                <a:prstGeom prst="roundRect">
                  <a:avLst>
                    <a:gd name="adj" fmla="val 50000"/>
                  </a:avLst>
                </a:prstGeom>
                <a:gradFill rotWithShape="true">
                  <a:gsLst>
                    <a:gs pos="0">
                      <a:srgbClr val="73E77E"/>
                    </a:gs>
                    <a:gs pos="100000">
                      <a:srgbClr val="B3F2B9"/>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0" name="AutoShape 22"/>
                <p:cNvSpPr/>
                <p:nvPr/>
              </p:nvSpPr>
              <p:spPr>
                <a:xfrm>
                  <a:off x="2240" y="1509"/>
                  <a:ext cx="1304" cy="446"/>
                </a:xfrm>
                <a:prstGeom prst="roundRect">
                  <a:avLst>
                    <a:gd name="adj" fmla="val 50000"/>
                  </a:avLst>
                </a:prstGeom>
                <a:gradFill rotWithShape="true">
                  <a:gsLst>
                    <a:gs pos="0">
                      <a:srgbClr val="D0F7D4"/>
                    </a:gs>
                    <a:gs pos="100000">
                      <a:srgbClr val="73E77E"/>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1" name="Oval 23"/>
                <p:cNvSpPr/>
                <p:nvPr/>
              </p:nvSpPr>
              <p:spPr>
                <a:xfrm>
                  <a:off x="2677" y="1296"/>
                  <a:ext cx="405" cy="405"/>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2" name="Oval 24"/>
                <p:cNvSpPr/>
                <p:nvPr/>
              </p:nvSpPr>
              <p:spPr>
                <a:xfrm>
                  <a:off x="2681" y="1299"/>
                  <a:ext cx="392" cy="39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3" name="Oval 25"/>
                <p:cNvSpPr/>
                <p:nvPr/>
              </p:nvSpPr>
              <p:spPr>
                <a:xfrm>
                  <a:off x="2686" y="1301"/>
                  <a:ext cx="383" cy="383"/>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4" name="Oval 26"/>
                <p:cNvSpPr/>
                <p:nvPr/>
              </p:nvSpPr>
              <p:spPr>
                <a:xfrm>
                  <a:off x="2690" y="1305"/>
                  <a:ext cx="364" cy="357"/>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5" name="Oval 27"/>
                <p:cNvSpPr/>
                <p:nvPr/>
              </p:nvSpPr>
              <p:spPr>
                <a:xfrm>
                  <a:off x="2712" y="1315"/>
                  <a:ext cx="323" cy="290"/>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6" name="Text Box 28"/>
                <p:cNvSpPr txBox="true"/>
                <p:nvPr/>
              </p:nvSpPr>
              <p:spPr>
                <a:xfrm>
                  <a:off x="2764" y="1354"/>
                  <a:ext cx="210" cy="290"/>
                </a:xfrm>
                <a:prstGeom prst="rect">
                  <a:avLst/>
                </a:prstGeom>
                <a:noFill/>
                <a:ln w="9525">
                  <a:noFill/>
                </a:ln>
              </p:spPr>
              <p:txBody>
                <a:bodyPr wrap="non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2</a:t>
                  </a:r>
                  <a:endParaRPr lang="en-US" altLang="zh-CN" sz="2400" dirty="0">
                    <a:solidFill>
                      <a:srgbClr val="000000"/>
                    </a:solidFill>
                    <a:latin typeface="微软雅黑" panose="020B0503020204020204" charset="-122"/>
                    <a:ea typeface="微软雅黑" panose="020B0503020204020204" charset="-122"/>
                  </a:endParaRPr>
                </a:p>
              </p:txBody>
            </p:sp>
            <p:sp>
              <p:nvSpPr>
                <p:cNvPr id="37" name="Text Box 29"/>
                <p:cNvSpPr txBox="true"/>
                <p:nvPr/>
              </p:nvSpPr>
              <p:spPr>
                <a:xfrm>
                  <a:off x="2256" y="1776"/>
                  <a:ext cx="1296" cy="1221"/>
                </a:xfrm>
                <a:prstGeom prst="rect">
                  <a:avLst/>
                </a:prstGeom>
                <a:noFill/>
                <a:ln w="9525">
                  <a:noFill/>
                </a:ln>
              </p:spPr>
              <p:txBody>
                <a:bodyPr anchor="t" anchorCtr="false">
                  <a:spAutoFit/>
                </a:bodyPr>
                <a:p>
                  <a:pPr algn="ctr">
                    <a:spcBef>
                      <a:spcPct val="20000"/>
                    </a:spcBef>
                    <a:buClr>
                      <a:schemeClr val="hlink"/>
                    </a:buClr>
                  </a:pPr>
                  <a:r>
                    <a:rPr lang="zh-CN" altLang="zh-CN" sz="2400" dirty="0">
                      <a:solidFill>
                        <a:srgbClr val="000000"/>
                      </a:solidFill>
                      <a:latin typeface="微软雅黑" panose="020B0503020204020204" charset="-122"/>
                      <a:ea typeface="微软雅黑" panose="020B0503020204020204" charset="-122"/>
                    </a:rPr>
                    <a:t>协调有关部委和社会信用资源，构筑社会统一的信用数据库；</a:t>
                  </a:r>
                  <a:endParaRPr lang="zh-CN" altLang="zh-CN" sz="2400" dirty="0">
                    <a:solidFill>
                      <a:srgbClr val="000000"/>
                    </a:solidFill>
                    <a:latin typeface="微软雅黑" panose="020B0503020204020204" charset="-122"/>
                    <a:ea typeface="微软雅黑" panose="020B0503020204020204" charset="-122"/>
                  </a:endParaRPr>
                </a:p>
              </p:txBody>
            </p:sp>
            <p:sp>
              <p:nvSpPr>
                <p:cNvPr id="38" name="AutoShape 30"/>
                <p:cNvSpPr/>
                <p:nvPr/>
              </p:nvSpPr>
              <p:spPr>
                <a:xfrm>
                  <a:off x="2210" y="3290"/>
                  <a:ext cx="1363" cy="548"/>
                </a:xfrm>
                <a:prstGeom prst="roundRect">
                  <a:avLst>
                    <a:gd name="adj" fmla="val 40389"/>
                  </a:avLst>
                </a:prstGeom>
                <a:gradFill rotWithShape="true">
                  <a:gsLst>
                    <a:gs pos="0">
                      <a:srgbClr val="58A4AE"/>
                    </a:gs>
                    <a:gs pos="100000">
                      <a:schemeClr val="bg1"/>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39" name="AutoShape 31"/>
                <p:cNvSpPr/>
                <p:nvPr/>
              </p:nvSpPr>
              <p:spPr>
                <a:xfrm>
                  <a:off x="2238" y="3305"/>
                  <a:ext cx="1304" cy="487"/>
                </a:xfrm>
                <a:prstGeom prst="roundRect">
                  <a:avLst>
                    <a:gd name="adj" fmla="val 50000"/>
                  </a:avLst>
                </a:prstGeom>
                <a:gradFill rotWithShape="true">
                  <a:gsLst>
                    <a:gs pos="0">
                      <a:srgbClr val="72B2BB"/>
                    </a:gs>
                    <a:gs pos="100000">
                      <a:schemeClr val="bg1"/>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grpSp>
            <p:nvGrpSpPr>
              <p:cNvPr id="40" name="Group 32"/>
              <p:cNvGrpSpPr/>
              <p:nvPr/>
            </p:nvGrpSpPr>
            <p:grpSpPr>
              <a:xfrm>
                <a:off x="6350000" y="1831975"/>
                <a:ext cx="2351088" cy="4035425"/>
                <a:chOff x="3692" y="1296"/>
                <a:chExt cx="1367" cy="2542"/>
              </a:xfrm>
            </p:grpSpPr>
            <p:sp>
              <p:nvSpPr>
                <p:cNvPr id="41" name="AutoShape 33"/>
                <p:cNvSpPr/>
                <p:nvPr/>
              </p:nvSpPr>
              <p:spPr>
                <a:xfrm>
                  <a:off x="3696" y="1490"/>
                  <a:ext cx="1363" cy="1800"/>
                </a:xfrm>
                <a:prstGeom prst="roundRect">
                  <a:avLst>
                    <a:gd name="adj" fmla="val 17509"/>
                  </a:avLst>
                </a:prstGeom>
                <a:gradFill rotWithShape="true">
                  <a:gsLst>
                    <a:gs pos="0">
                      <a:srgbClr val="B59F43"/>
                    </a:gs>
                    <a:gs pos="100000">
                      <a:srgbClr val="8F8849"/>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2" name="AutoShape 34"/>
                <p:cNvSpPr/>
                <p:nvPr/>
              </p:nvSpPr>
              <p:spPr>
                <a:xfrm>
                  <a:off x="3717" y="1495"/>
                  <a:ext cx="1322" cy="1766"/>
                </a:xfrm>
                <a:prstGeom prst="roundRect">
                  <a:avLst>
                    <a:gd name="adj" fmla="val 16667"/>
                  </a:avLst>
                </a:prstGeom>
                <a:solidFill>
                  <a:srgbClr val="E9E065"/>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3" name="AutoShape 35"/>
                <p:cNvSpPr/>
                <p:nvPr/>
              </p:nvSpPr>
              <p:spPr>
                <a:xfrm>
                  <a:off x="3728" y="2795"/>
                  <a:ext cx="1304" cy="447"/>
                </a:xfrm>
                <a:prstGeom prst="roundRect">
                  <a:avLst>
                    <a:gd name="adj" fmla="val 50000"/>
                  </a:avLst>
                </a:prstGeom>
                <a:gradFill rotWithShape="true">
                  <a:gsLst>
                    <a:gs pos="0">
                      <a:srgbClr val="E9E065"/>
                    </a:gs>
                    <a:gs pos="100000">
                      <a:srgbClr val="F2EDA6"/>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4" name="AutoShape 36"/>
                <p:cNvSpPr/>
                <p:nvPr/>
              </p:nvSpPr>
              <p:spPr>
                <a:xfrm>
                  <a:off x="3728" y="1509"/>
                  <a:ext cx="1304" cy="446"/>
                </a:xfrm>
                <a:prstGeom prst="roundRect">
                  <a:avLst>
                    <a:gd name="adj" fmla="val 50000"/>
                  </a:avLst>
                </a:prstGeom>
                <a:gradFill rotWithShape="true">
                  <a:gsLst>
                    <a:gs pos="0">
                      <a:srgbClr val="F8F5CC"/>
                    </a:gs>
                    <a:gs pos="100000">
                      <a:srgbClr val="E9E065"/>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45" name="Group 37"/>
                <p:cNvGrpSpPr/>
                <p:nvPr/>
              </p:nvGrpSpPr>
              <p:grpSpPr>
                <a:xfrm>
                  <a:off x="4165" y="1296"/>
                  <a:ext cx="405" cy="405"/>
                  <a:chOff x="1289" y="582"/>
                  <a:chExt cx="668" cy="668"/>
                </a:xfrm>
              </p:grpSpPr>
              <p:sp>
                <p:nvSpPr>
                  <p:cNvPr id="46" name="Oval 38"/>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7" name="Oval 39"/>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8" name="Oval 40"/>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49" name="Oval 41"/>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50" name="Oval 42"/>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51" name="Text Box 43"/>
                <p:cNvSpPr txBox="true"/>
                <p:nvPr/>
              </p:nvSpPr>
              <p:spPr>
                <a:xfrm>
                  <a:off x="4252" y="1354"/>
                  <a:ext cx="210" cy="290"/>
                </a:xfrm>
                <a:prstGeom prst="rect">
                  <a:avLst/>
                </a:prstGeom>
                <a:noFill/>
                <a:ln w="9525">
                  <a:noFill/>
                </a:ln>
              </p:spPr>
              <p:txBody>
                <a:bodyPr wrap="non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3</a:t>
                  </a:r>
                  <a:endParaRPr lang="en-US" altLang="zh-CN" sz="2400" dirty="0">
                    <a:solidFill>
                      <a:srgbClr val="000000"/>
                    </a:solidFill>
                    <a:latin typeface="微软雅黑" panose="020B0503020204020204" charset="-122"/>
                    <a:ea typeface="微软雅黑" panose="020B0503020204020204" charset="-122"/>
                  </a:endParaRPr>
                </a:p>
              </p:txBody>
            </p:sp>
            <p:sp>
              <p:nvSpPr>
                <p:cNvPr id="52" name="Text Box 44"/>
                <p:cNvSpPr txBox="true"/>
                <p:nvPr/>
              </p:nvSpPr>
              <p:spPr>
                <a:xfrm>
                  <a:off x="3744" y="1776"/>
                  <a:ext cx="1296" cy="1267"/>
                </a:xfrm>
                <a:prstGeom prst="rect">
                  <a:avLst/>
                </a:prstGeom>
                <a:noFill/>
                <a:ln w="9525">
                  <a:noFill/>
                </a:ln>
              </p:spPr>
              <p:txBody>
                <a:bodyPr anchor="t" anchorCtr="false">
                  <a:spAutoFit/>
                </a:bodyPr>
                <a:p>
                  <a:pPr algn="ctr">
                    <a:spcBef>
                      <a:spcPct val="20000"/>
                    </a:spcBef>
                    <a:buClr>
                      <a:schemeClr val="hlink"/>
                    </a:buClr>
                  </a:pPr>
                  <a:r>
                    <a:rPr lang="zh-CN" altLang="zh-CN" sz="2400" dirty="0">
                      <a:solidFill>
                        <a:srgbClr val="000000"/>
                      </a:solidFill>
                      <a:latin typeface="微软雅黑" panose="020B0503020204020204" charset="-122"/>
                      <a:ea typeface="微软雅黑" panose="020B0503020204020204" charset="-122"/>
                    </a:rPr>
                    <a:t>配合有关部委，协调信用监管政策，规范信用行为；</a:t>
                  </a:r>
                  <a:endParaRPr lang="zh-CN" altLang="zh-CN" sz="2400" dirty="0">
                    <a:solidFill>
                      <a:srgbClr val="000000"/>
                    </a:solidFill>
                    <a:latin typeface="微软雅黑" panose="020B0503020204020204" charset="-122"/>
                    <a:ea typeface="微软雅黑" panose="020B0503020204020204" charset="-122"/>
                  </a:endParaRPr>
                </a:p>
                <a:p>
                  <a:pPr>
                    <a:spcBef>
                      <a:spcPct val="20000"/>
                    </a:spcBef>
                    <a:buClr>
                      <a:schemeClr val="hlink"/>
                    </a:buClr>
                  </a:pPr>
                  <a:endParaRPr lang="zh-CN" altLang="zh-CN" sz="2400" dirty="0">
                    <a:solidFill>
                      <a:srgbClr val="000000"/>
                    </a:solidFill>
                    <a:latin typeface="微软雅黑" panose="020B0503020204020204" charset="-122"/>
                    <a:ea typeface="微软雅黑" panose="020B0503020204020204" charset="-122"/>
                  </a:endParaRPr>
                </a:p>
              </p:txBody>
            </p:sp>
            <p:sp>
              <p:nvSpPr>
                <p:cNvPr id="53" name="AutoShape 45"/>
                <p:cNvSpPr/>
                <p:nvPr/>
              </p:nvSpPr>
              <p:spPr>
                <a:xfrm>
                  <a:off x="3692" y="3290"/>
                  <a:ext cx="1363" cy="548"/>
                </a:xfrm>
                <a:prstGeom prst="roundRect">
                  <a:avLst>
                    <a:gd name="adj" fmla="val 40389"/>
                  </a:avLst>
                </a:prstGeom>
                <a:gradFill rotWithShape="true">
                  <a:gsLst>
                    <a:gs pos="0">
                      <a:srgbClr val="99BACC"/>
                    </a:gs>
                    <a:gs pos="100000">
                      <a:schemeClr val="bg1"/>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54" name="AutoShape 46"/>
                <p:cNvSpPr/>
                <p:nvPr/>
              </p:nvSpPr>
              <p:spPr>
                <a:xfrm>
                  <a:off x="3720" y="3305"/>
                  <a:ext cx="1304" cy="487"/>
                </a:xfrm>
                <a:prstGeom prst="roundRect">
                  <a:avLst>
                    <a:gd name="adj" fmla="val 50000"/>
                  </a:avLst>
                </a:prstGeom>
                <a:gradFill rotWithShape="true">
                  <a:gsLst>
                    <a:gs pos="0">
                      <a:srgbClr val="C8DAD4"/>
                    </a:gs>
                    <a:gs pos="100000">
                      <a:srgbClr val="FFFFFF"/>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grpSp>
        <p:sp>
          <p:nvSpPr>
            <p:cNvPr id="55" name="矩形 51"/>
            <p:cNvSpPr/>
            <p:nvPr/>
          </p:nvSpPr>
          <p:spPr>
            <a:xfrm>
              <a:off x="850" y="2130"/>
              <a:ext cx="13155" cy="822"/>
            </a:xfrm>
            <a:prstGeom prst="rect">
              <a:avLst/>
            </a:prstGeom>
            <a:noFill/>
            <a:ln w="9525">
              <a:noFill/>
            </a:ln>
          </p:spPr>
          <p:txBody>
            <a:bodyPr anchor="t" anchorCtr="false">
              <a:spAutoFit/>
            </a:bodyPr>
            <a:p>
              <a:pPr>
                <a:spcBef>
                  <a:spcPct val="20000"/>
                </a:spcBef>
                <a:buClr>
                  <a:schemeClr val="hlink"/>
                </a:buClr>
              </a:pPr>
              <a:r>
                <a:rPr lang="zh-CN" altLang="zh-CN" sz="2800" dirty="0">
                  <a:solidFill>
                    <a:srgbClr val="000000"/>
                  </a:solidFill>
                  <a:latin typeface="微软雅黑" panose="020B0503020204020204" charset="-122"/>
                  <a:ea typeface="微软雅黑" panose="020B0503020204020204" charset="-122"/>
                </a:rPr>
                <a:t>（一）发改委的信用监管职责：</a:t>
              </a:r>
              <a:endParaRPr lang="zh-CN" altLang="zh-CN" sz="2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（二）金融监管机构的信用监管职责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98320" y="1336675"/>
            <a:ext cx="8595360" cy="4656868"/>
            <a:chOff x="3204" y="2370"/>
            <a:chExt cx="12360" cy="6745"/>
          </a:xfrm>
        </p:grpSpPr>
        <p:sp>
          <p:nvSpPr>
            <p:cNvPr id="26629" name="Rectangle 22"/>
            <p:cNvSpPr/>
            <p:nvPr/>
          </p:nvSpPr>
          <p:spPr>
            <a:xfrm>
              <a:off x="3204" y="4865"/>
              <a:ext cx="5443" cy="533"/>
            </a:xfrm>
            <a:prstGeom prst="rect">
              <a:avLst/>
            </a:prstGeom>
            <a:solidFill>
              <a:srgbClr val="FF9900"/>
            </a:solidFill>
            <a:ln w="9525">
              <a:noFill/>
            </a:ln>
          </p:spPr>
          <p:txBody>
            <a:bodyPr anchor="t" anchorCtr="false">
              <a:spAutoFit/>
            </a:bodyPr>
            <a:p>
              <a:pPr algn="ctr" eaLnBrk="0" hangingPunct="0">
                <a:spcBef>
                  <a:spcPct val="50000"/>
                </a:spcBef>
              </a:pPr>
              <a:r>
                <a:rPr lang="zh-CN" altLang="en-US" dirty="0">
                  <a:solidFill>
                    <a:srgbClr val="00B0F0"/>
                  </a:solidFill>
                  <a:latin typeface="微软雅黑" panose="020B0503020204020204" charset="-122"/>
                  <a:ea typeface="微软雅黑" panose="020B0503020204020204" charset="-122"/>
                </a:rPr>
                <a:t>中央银行</a:t>
              </a:r>
              <a:endParaRPr lang="zh-CN" altLang="en-US" dirty="0">
                <a:solidFill>
                  <a:srgbClr val="00B0F0"/>
                </a:solidFill>
                <a:latin typeface="微软雅黑" panose="020B0503020204020204" charset="-122"/>
                <a:ea typeface="微软雅黑" panose="020B0503020204020204" charset="-122"/>
              </a:endParaRPr>
            </a:p>
          </p:txBody>
        </p:sp>
        <p:sp>
          <p:nvSpPr>
            <p:cNvPr id="26630" name="Rectangle 23"/>
            <p:cNvSpPr/>
            <p:nvPr/>
          </p:nvSpPr>
          <p:spPr>
            <a:xfrm>
              <a:off x="3204" y="6665"/>
              <a:ext cx="12020" cy="2450"/>
            </a:xfrm>
            <a:prstGeom prst="rect">
              <a:avLst/>
            </a:prstGeom>
            <a:noFill/>
            <a:ln w="9525">
              <a:noFill/>
            </a:ln>
          </p:spPr>
          <p:txBody>
            <a:bodyPr anchor="t" anchorCtr="false">
              <a:spAutoFit/>
            </a:bodyPr>
            <a:p>
              <a:pPr marL="342900" indent="-342900">
                <a:spcBef>
                  <a:spcPct val="20000"/>
                </a:spcBef>
                <a:buClr>
                  <a:srgbClr val="CC3300"/>
                </a:buClr>
                <a:buFont typeface="Wingdings" panose="05000000000000000000" pitchFamily="2" charset="2"/>
                <a:buChar char="F"/>
              </a:pPr>
              <a:r>
                <a:rPr lang="zh-CN" sz="2000" dirty="0">
                  <a:solidFill>
                    <a:srgbClr val="000000"/>
                  </a:solidFill>
                  <a:latin typeface="微软雅黑" panose="020B0503020204020204" charset="-122"/>
                  <a:ea typeface="微软雅黑" panose="020B0503020204020204" charset="-122"/>
                  <a:cs typeface="微软雅黑" panose="020B0503020204020204" charset="-122"/>
                </a:rPr>
                <a:t>中国人民银行履行中央银行职责，主要负责</a:t>
              </a:r>
              <a:r>
                <a:rPr lang="zh-CN" sz="2000" dirty="0">
                  <a:solidFill>
                    <a:srgbClr val="00B0F0"/>
                  </a:solidFill>
                  <a:latin typeface="微软雅黑" panose="020B0503020204020204" charset="-122"/>
                  <a:ea typeface="微软雅黑" panose="020B0503020204020204" charset="-122"/>
                  <a:cs typeface="微软雅黑" panose="020B0503020204020204" charset="-122"/>
                </a:rPr>
                <a:t>信用的宏观调控和监管</a:t>
              </a:r>
              <a:r>
                <a:rPr lang="zh-CN"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
                  <a:srgbClr val="CC3300"/>
                </a:buClr>
                <a:buFont typeface="Wingdings" panose="05000000000000000000" pitchFamily="2" charset="2"/>
                <a:buChar char="F"/>
              </a:pPr>
              <a:r>
                <a:rPr lang="zh-CN" sz="2000" dirty="0">
                  <a:solidFill>
                    <a:srgbClr val="000000"/>
                  </a:solidFill>
                  <a:latin typeface="微软雅黑" panose="020B0503020204020204" charset="-122"/>
                  <a:ea typeface="微软雅黑" panose="020B0503020204020204" charset="-122"/>
                  <a:cs typeface="微软雅黑" panose="020B0503020204020204" charset="-122"/>
                </a:rPr>
                <a:t>具体包括：通过信贷登记制度，负责全社会信用规模与结构的日常监控；设立预警机制，对银行和企业信用异常状况进行监控，通过对消费信贷和个人信用的监管，规范消费信用行为；负责信用产品的日常监控；信用危机救助；信用数据服务等。</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26631" name="Picture 24"/>
            <p:cNvPicPr>
              <a:picLocks noChangeAspect="true"/>
            </p:cNvPicPr>
            <p:nvPr/>
          </p:nvPicPr>
          <p:blipFill>
            <a:blip r:embed="rId4"/>
            <a:stretch>
              <a:fillRect/>
            </a:stretch>
          </p:blipFill>
          <p:spPr>
            <a:xfrm>
              <a:off x="3772" y="2370"/>
              <a:ext cx="7597" cy="2128"/>
            </a:xfrm>
            <a:prstGeom prst="rect">
              <a:avLst/>
            </a:prstGeom>
            <a:noFill/>
            <a:ln w="9525">
              <a:noFill/>
            </a:ln>
          </p:spPr>
        </p:pic>
        <p:pic>
          <p:nvPicPr>
            <p:cNvPr id="26632" name="Picture 25"/>
            <p:cNvPicPr>
              <a:picLocks noChangeAspect="true"/>
            </p:cNvPicPr>
            <p:nvPr/>
          </p:nvPicPr>
          <p:blipFill>
            <a:blip r:embed="rId5"/>
            <a:stretch>
              <a:fillRect/>
            </a:stretch>
          </p:blipFill>
          <p:spPr>
            <a:xfrm>
              <a:off x="11822" y="2483"/>
              <a:ext cx="3742" cy="400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257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（二）金融监管机构的信用监管职责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0" name="组合 9"/>
          <p:cNvGrpSpPr/>
          <p:nvPr/>
        </p:nvGrpSpPr>
        <p:grpSpPr>
          <a:xfrm>
            <a:off x="2031365" y="1778000"/>
            <a:ext cx="8129905" cy="4890135"/>
            <a:chOff x="2706" y="2825"/>
            <a:chExt cx="11680" cy="7780"/>
          </a:xfrm>
        </p:grpSpPr>
        <p:grpSp>
          <p:nvGrpSpPr>
            <p:cNvPr id="2" name="组合 6"/>
            <p:cNvGrpSpPr/>
            <p:nvPr/>
          </p:nvGrpSpPr>
          <p:grpSpPr>
            <a:xfrm>
              <a:off x="2706" y="2825"/>
              <a:ext cx="11680" cy="7780"/>
              <a:chOff x="1727333" y="1801255"/>
              <a:chExt cx="7416668" cy="3947728"/>
            </a:xfrm>
          </p:grpSpPr>
          <p:sp>
            <p:nvSpPr>
              <p:cNvPr id="3" name="燕尾形 2"/>
              <p:cNvSpPr/>
              <p:nvPr/>
            </p:nvSpPr>
            <p:spPr bwMode="auto">
              <a:xfrm>
                <a:off x="1727333" y="3539424"/>
                <a:ext cx="2219906" cy="2209559"/>
              </a:xfrm>
              <a:prstGeom prst="chevron">
                <a:avLst>
                  <a:gd name="adj" fmla="val 26048"/>
                </a:avLst>
              </a:prstGeom>
              <a:gradFill flip="none" rotWithShape="true">
                <a:gsLst>
                  <a:gs pos="25000">
                    <a:schemeClr val="bg1">
                      <a:lumMod val="50000"/>
                      <a:alpha val="50000"/>
                    </a:schemeClr>
                  </a:gs>
                  <a:gs pos="100000">
                    <a:schemeClr val="bg1">
                      <a:lumMod val="85000"/>
                      <a:alpha val="50000"/>
                    </a:schemeClr>
                  </a:gs>
                </a:gsLst>
                <a:lin ang="0" scaled="true"/>
                <a:tileRect/>
              </a:gradFill>
              <a:ln w="25400">
                <a:noFill/>
              </a:ln>
              <a:effectLst>
                <a:outerShdw blurRad="225425" dist="38100" dir="5220000" algn="ctr">
                  <a:srgbClr val="000000">
                    <a:alpha val="33000"/>
                  </a:srgbClr>
                </a:outerShdw>
              </a:effectLst>
              <a:scene3d>
                <a:camera prst="orthographicFront">
                  <a:rot lat="17099998" lon="0" rev="0"/>
                </a:camera>
                <a:lightRig rig="flat" dir="t"/>
              </a:scene3d>
              <a:sp3d extrusionH="127000" contourW="19050">
                <a:bevelT w="101600" prst="convex"/>
                <a:bevelB w="0" h="2540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v"/>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7" name="燕尾形 6"/>
              <p:cNvSpPr/>
              <p:nvPr/>
            </p:nvSpPr>
            <p:spPr bwMode="auto">
              <a:xfrm>
                <a:off x="3454666" y="3539424"/>
                <a:ext cx="2219906" cy="2209559"/>
              </a:xfrm>
              <a:prstGeom prst="chevron">
                <a:avLst>
                  <a:gd name="adj" fmla="val 25492"/>
                </a:avLst>
              </a:prstGeom>
              <a:gradFill flip="none" rotWithShape="true">
                <a:gsLst>
                  <a:gs pos="25000">
                    <a:schemeClr val="bg1">
                      <a:lumMod val="50000"/>
                      <a:alpha val="50000"/>
                    </a:schemeClr>
                  </a:gs>
                  <a:gs pos="100000">
                    <a:schemeClr val="bg1">
                      <a:lumMod val="85000"/>
                      <a:alpha val="50000"/>
                    </a:schemeClr>
                  </a:gs>
                </a:gsLst>
                <a:lin ang="0" scaled="true"/>
                <a:tileRect/>
              </a:gradFill>
              <a:ln w="25400">
                <a:noFill/>
              </a:ln>
              <a:effectLst>
                <a:outerShdw blurRad="225425" dist="38100" dir="5220000" algn="ctr">
                  <a:srgbClr val="000000">
                    <a:alpha val="33000"/>
                  </a:srgbClr>
                </a:outerShdw>
              </a:effectLst>
              <a:scene3d>
                <a:camera prst="orthographicFront">
                  <a:rot lat="17099998" lon="0" rev="0"/>
                </a:camera>
                <a:lightRig rig="flat" dir="t"/>
              </a:scene3d>
              <a:sp3d extrusionH="127000" contourW="19050">
                <a:bevelT w="101600" prst="convex"/>
                <a:bevelB w="0" h="2540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v"/>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8" name="燕尾形 38"/>
              <p:cNvSpPr/>
              <p:nvPr/>
            </p:nvSpPr>
            <p:spPr bwMode="auto">
              <a:xfrm>
                <a:off x="5182000" y="3539424"/>
                <a:ext cx="2219906" cy="2209559"/>
              </a:xfrm>
              <a:prstGeom prst="chevron">
                <a:avLst>
                  <a:gd name="adj" fmla="val 24935"/>
                </a:avLst>
              </a:prstGeom>
              <a:gradFill flip="none" rotWithShape="true">
                <a:gsLst>
                  <a:gs pos="25000">
                    <a:schemeClr val="bg1">
                      <a:lumMod val="50000"/>
                      <a:alpha val="50000"/>
                    </a:schemeClr>
                  </a:gs>
                  <a:gs pos="100000">
                    <a:schemeClr val="bg1">
                      <a:lumMod val="85000"/>
                      <a:alpha val="50000"/>
                    </a:schemeClr>
                  </a:gs>
                </a:gsLst>
                <a:lin ang="0" scaled="true"/>
                <a:tileRect/>
              </a:gradFill>
              <a:ln w="25400">
                <a:noFill/>
              </a:ln>
              <a:effectLst>
                <a:outerShdw blurRad="225425" dist="38100" dir="5220000" algn="ctr">
                  <a:srgbClr val="000000">
                    <a:alpha val="33000"/>
                  </a:srgbClr>
                </a:outerShdw>
              </a:effectLst>
              <a:scene3d>
                <a:camera prst="orthographicFront">
                  <a:rot lat="17099998" lon="0" rev="0"/>
                </a:camera>
                <a:lightRig rig="flat" dir="t"/>
              </a:scene3d>
              <a:sp3d extrusionH="127000" contourW="19050">
                <a:bevelT w="101600" prst="convex"/>
                <a:bevelB w="0" h="2540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v"/>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4" name="AutoShape 81"/>
              <p:cNvSpPr>
                <a:spLocks noChangeArrowheads="true"/>
              </p:cNvSpPr>
              <p:nvPr/>
            </p:nvSpPr>
            <p:spPr bwMode="auto">
              <a:xfrm>
                <a:off x="2292907" y="2078642"/>
                <a:ext cx="1654331" cy="2577819"/>
              </a:xfrm>
              <a:prstGeom prst="roundRect">
                <a:avLst>
                  <a:gd name="adj" fmla="val 5005"/>
                </a:avLst>
              </a:prstGeom>
              <a:solidFill>
                <a:schemeClr val="bg1">
                  <a:alpha val="60000"/>
                </a:schemeClr>
              </a:solidFill>
              <a:ln w="38100">
                <a:gradFill>
                  <a:gsLst>
                    <a:gs pos="50000">
                      <a:srgbClr val="FFCF01"/>
                    </a:gs>
                    <a:gs pos="100000">
                      <a:srgbClr val="E22000"/>
                    </a:gs>
                  </a:gsLst>
                  <a:lin ang="5400000" scaled="false"/>
                </a:gra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2"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6525" algn="l"/>
                  </a:tabLst>
                  <a:defRPr/>
                </a:pPr>
                <a:endParaRPr kumimoji="0" lang="zh-CN" altLang="en-US" sz="1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圆角矩形 12"/>
              <p:cNvSpPr/>
              <p:nvPr/>
            </p:nvSpPr>
            <p:spPr bwMode="auto">
              <a:xfrm>
                <a:off x="2446594" y="1809898"/>
                <a:ext cx="1229486" cy="441912"/>
              </a:xfrm>
              <a:prstGeom prst="roundRect">
                <a:avLst/>
              </a:prstGeom>
              <a:gradFill flip="none" rotWithShape="true">
                <a:gsLst>
                  <a:gs pos="0">
                    <a:srgbClr val="FFCF01"/>
                  </a:gs>
                  <a:gs pos="90000">
                    <a:srgbClr val="E22000"/>
                  </a:gs>
                </a:gsLst>
                <a:lin ang="2700000" scaled="true"/>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5" name="AutoShape 81"/>
              <p:cNvSpPr>
                <a:spLocks noChangeArrowheads="true"/>
              </p:cNvSpPr>
              <p:nvPr/>
            </p:nvSpPr>
            <p:spPr bwMode="auto">
              <a:xfrm>
                <a:off x="4028222" y="2078642"/>
                <a:ext cx="1646350" cy="2577819"/>
              </a:xfrm>
              <a:prstGeom prst="roundRect">
                <a:avLst>
                  <a:gd name="adj" fmla="val 5005"/>
                </a:avLst>
              </a:prstGeom>
              <a:solidFill>
                <a:schemeClr val="bg1">
                  <a:alpha val="60000"/>
                </a:schemeClr>
              </a:solidFill>
              <a:ln w="38100">
                <a:gradFill>
                  <a:gsLst>
                    <a:gs pos="50000">
                      <a:srgbClr val="FFCF01"/>
                    </a:gs>
                    <a:gs pos="100000">
                      <a:srgbClr val="E22000"/>
                    </a:gs>
                  </a:gsLst>
                  <a:lin ang="5400000" scaled="false"/>
                </a:gra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2"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6525" algn="l"/>
                  </a:tabLst>
                  <a:defRPr/>
                </a:pPr>
                <a:endParaRPr kumimoji="0" lang="zh-CN" altLang="en-US" sz="1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圆角矩形 16"/>
              <p:cNvSpPr/>
              <p:nvPr/>
            </p:nvSpPr>
            <p:spPr bwMode="auto">
              <a:xfrm>
                <a:off x="4181908" y="1809898"/>
                <a:ext cx="1229486" cy="441912"/>
              </a:xfrm>
              <a:prstGeom prst="roundRect">
                <a:avLst/>
              </a:prstGeom>
              <a:gradFill flip="none" rotWithShape="true">
                <a:gsLst>
                  <a:gs pos="0">
                    <a:srgbClr val="FFCF01"/>
                  </a:gs>
                  <a:gs pos="90000">
                    <a:srgbClr val="E22000"/>
                  </a:gs>
                </a:gsLst>
                <a:lin ang="2700000" scaled="true"/>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6" name="AutoShape 81"/>
              <p:cNvSpPr>
                <a:spLocks noChangeArrowheads="true"/>
              </p:cNvSpPr>
              <p:nvPr/>
            </p:nvSpPr>
            <p:spPr bwMode="auto">
              <a:xfrm>
                <a:off x="5729293" y="2078642"/>
                <a:ext cx="1536858" cy="2577819"/>
              </a:xfrm>
              <a:prstGeom prst="roundRect">
                <a:avLst>
                  <a:gd name="adj" fmla="val 5005"/>
                </a:avLst>
              </a:prstGeom>
              <a:solidFill>
                <a:schemeClr val="bg1">
                  <a:alpha val="60000"/>
                </a:schemeClr>
              </a:solidFill>
              <a:ln w="38100">
                <a:gradFill>
                  <a:gsLst>
                    <a:gs pos="50000">
                      <a:srgbClr val="FFCF01"/>
                    </a:gs>
                    <a:gs pos="100000">
                      <a:srgbClr val="E22000"/>
                    </a:gs>
                  </a:gsLst>
                  <a:lin ang="5400000" scaled="false"/>
                </a:gra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2"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6525" algn="l"/>
                  </a:tabLst>
                  <a:defRPr/>
                </a:pPr>
                <a:endParaRPr kumimoji="0" lang="zh-CN" altLang="en-US" sz="1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圆角矩形 22"/>
              <p:cNvSpPr/>
              <p:nvPr/>
            </p:nvSpPr>
            <p:spPr bwMode="auto">
              <a:xfrm>
                <a:off x="5882979" y="1809898"/>
                <a:ext cx="1229486" cy="441912"/>
              </a:xfrm>
              <a:prstGeom prst="roundRect">
                <a:avLst/>
              </a:prstGeom>
              <a:gradFill flip="none" rotWithShape="true">
                <a:gsLst>
                  <a:gs pos="0">
                    <a:srgbClr val="FFCF01"/>
                  </a:gs>
                  <a:gs pos="90000">
                    <a:srgbClr val="E22000"/>
                  </a:gs>
                </a:gsLst>
                <a:lin ang="2700000" scaled="true"/>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4" name="矩形 37"/>
              <p:cNvSpPr/>
              <p:nvPr/>
            </p:nvSpPr>
            <p:spPr>
              <a:xfrm>
                <a:off x="2219906" y="2230690"/>
                <a:ext cx="1827929" cy="2359615"/>
              </a:xfrm>
              <a:prstGeom prst="rect">
                <a:avLst/>
              </a:prstGeom>
              <a:noFill/>
              <a:ln w="9525">
                <a:noFill/>
              </a:ln>
            </p:spPr>
            <p:txBody>
              <a:bodyPr anchor="t" anchorCtr="false">
                <a:spAutoFit/>
              </a:bodyPr>
              <a:p>
                <a:pPr algn="ctr">
                  <a:spcBef>
                    <a:spcPct val="20000"/>
                  </a:spcBef>
                  <a:buClr>
                    <a:schemeClr val="hlink"/>
                  </a:buClr>
                </a:pPr>
                <a:r>
                  <a:rPr lang="zh-CN" altLang="zh-CN" sz="2000" dirty="0">
                    <a:solidFill>
                      <a:schemeClr val="tx1"/>
                    </a:solidFill>
                    <a:latin typeface="微软雅黑" panose="020B0503020204020204" charset="-122"/>
                    <a:ea typeface="微软雅黑" panose="020B0503020204020204" charset="-122"/>
                  </a:rPr>
                  <a:t>负责实施对银行等金融机构的信用监管，督查银行建立信用风险评级体系，完善信用风险管理制度，对失信金融机构进行惩罚；</a:t>
                </a:r>
                <a:endParaRPr lang="zh-CN" altLang="zh-CN" sz="2000" dirty="0">
                  <a:solidFill>
                    <a:srgbClr val="0000FF"/>
                  </a:solidFill>
                  <a:latin typeface="微软雅黑" panose="020B0503020204020204" charset="-122"/>
                  <a:ea typeface="微软雅黑" panose="020B0503020204020204" charset="-122"/>
                </a:endParaRPr>
              </a:p>
              <a:p>
                <a:pPr algn="ctr">
                  <a:spcBef>
                    <a:spcPct val="20000"/>
                  </a:spcBef>
                  <a:buClr>
                    <a:schemeClr val="hlink"/>
                  </a:buClr>
                </a:pPr>
                <a:endParaRPr lang="zh-CN" altLang="zh-CN" sz="2000" dirty="0">
                  <a:solidFill>
                    <a:srgbClr val="0000FF"/>
                  </a:solidFill>
                  <a:latin typeface="微软雅黑" panose="020B0503020204020204" charset="-122"/>
                  <a:ea typeface="微软雅黑" panose="020B0503020204020204" charset="-122"/>
                </a:endParaRPr>
              </a:p>
            </p:txBody>
          </p:sp>
          <p:sp>
            <p:nvSpPr>
              <p:cNvPr id="9" name="矩形 55"/>
              <p:cNvSpPr/>
              <p:nvPr/>
            </p:nvSpPr>
            <p:spPr>
              <a:xfrm>
                <a:off x="4116388" y="2936875"/>
                <a:ext cx="1355725" cy="319735"/>
              </a:xfrm>
              <a:prstGeom prst="rect">
                <a:avLst/>
              </a:prstGeom>
              <a:noFill/>
              <a:ln w="9525">
                <a:noFill/>
              </a:ln>
            </p:spPr>
            <p:txBody>
              <a:bodyPr anchor="t" anchorCtr="false">
                <a:spAutoFit/>
              </a:bodyPr>
              <a:p>
                <a:pPr algn="ctr">
                  <a:spcBef>
                    <a:spcPct val="20000"/>
                  </a:spcBef>
                  <a:buClr>
                    <a:schemeClr val="hlink"/>
                  </a:buClr>
                </a:pPr>
                <a:endParaRPr lang="zh-CN" altLang="en-US" sz="2000" dirty="0">
                  <a:latin typeface="微软雅黑" panose="020B0503020204020204" charset="-122"/>
                  <a:ea typeface="微软雅黑" panose="020B0503020204020204" charset="-122"/>
                </a:endParaRPr>
              </a:p>
            </p:txBody>
          </p:sp>
          <p:sp>
            <p:nvSpPr>
              <p:cNvPr id="26" name="矩形 65"/>
              <p:cNvSpPr/>
              <p:nvPr/>
            </p:nvSpPr>
            <p:spPr>
              <a:xfrm>
                <a:off x="5730002" y="2246809"/>
                <a:ext cx="1536858" cy="1117011"/>
              </a:xfrm>
              <a:prstGeom prst="rect">
                <a:avLst/>
              </a:prstGeom>
              <a:noFill/>
              <a:ln w="9525">
                <a:noFill/>
              </a:ln>
            </p:spPr>
            <p:txBody>
              <a:bodyPr anchor="t" anchorCtr="false">
                <a:spAutoFit/>
              </a:bodyPr>
              <a:p>
                <a:pPr algn="ctr">
                  <a:spcBef>
                    <a:spcPct val="20000"/>
                  </a:spcBef>
                  <a:buClr>
                    <a:schemeClr val="hlink"/>
                  </a:buClr>
                </a:pPr>
                <a:r>
                  <a:rPr lang="zh-CN" altLang="zh-CN" sz="2000" dirty="0">
                    <a:solidFill>
                      <a:schemeClr val="tx1"/>
                    </a:solidFill>
                    <a:latin typeface="微软雅黑" panose="020B0503020204020204" charset="-122"/>
                    <a:ea typeface="微软雅黑" panose="020B0503020204020204" charset="-122"/>
                  </a:rPr>
                  <a:t>负责信用产品的审批和日常监控；</a:t>
                </a:r>
                <a:endParaRPr lang="zh-CN" altLang="zh-CN" sz="2000" dirty="0">
                  <a:solidFill>
                    <a:srgbClr val="0000FF"/>
                  </a:solidFill>
                  <a:latin typeface="微软雅黑" panose="020B0503020204020204" charset="-122"/>
                  <a:ea typeface="微软雅黑" panose="020B0503020204020204" charset="-122"/>
                </a:endParaRPr>
              </a:p>
              <a:p>
                <a:pPr algn="ctr">
                  <a:spcBef>
                    <a:spcPct val="20000"/>
                  </a:spcBef>
                  <a:buClr>
                    <a:schemeClr val="hlink"/>
                  </a:buClr>
                </a:pPr>
                <a:endParaRPr lang="zh-CN" altLang="zh-CN" sz="2000" dirty="0">
                  <a:solidFill>
                    <a:srgbClr val="0000FF"/>
                  </a:solidFill>
                  <a:latin typeface="微软雅黑" panose="020B0503020204020204" charset="-122"/>
                  <a:ea typeface="微软雅黑" panose="020B0503020204020204" charset="-122"/>
                </a:endParaRPr>
              </a:p>
            </p:txBody>
          </p:sp>
          <p:sp>
            <p:nvSpPr>
              <p:cNvPr id="27" name="燕尾形 38"/>
              <p:cNvSpPr/>
              <p:nvPr/>
            </p:nvSpPr>
            <p:spPr bwMode="auto">
              <a:xfrm>
                <a:off x="6924095" y="3530781"/>
                <a:ext cx="2219906" cy="2209559"/>
              </a:xfrm>
              <a:prstGeom prst="chevron">
                <a:avLst>
                  <a:gd name="adj" fmla="val 24935"/>
                </a:avLst>
              </a:prstGeom>
              <a:gradFill flip="none" rotWithShape="true">
                <a:gsLst>
                  <a:gs pos="25000">
                    <a:schemeClr val="bg1">
                      <a:lumMod val="50000"/>
                      <a:alpha val="50000"/>
                    </a:schemeClr>
                  </a:gs>
                  <a:gs pos="100000">
                    <a:schemeClr val="bg1">
                      <a:lumMod val="85000"/>
                      <a:alpha val="50000"/>
                    </a:schemeClr>
                  </a:gs>
                </a:gsLst>
                <a:lin ang="0" scaled="true"/>
                <a:tileRect/>
              </a:gradFill>
              <a:ln w="25400">
                <a:noFill/>
              </a:ln>
              <a:effectLst>
                <a:outerShdw blurRad="225425" dist="38100" dir="5220000" algn="ctr">
                  <a:srgbClr val="000000">
                    <a:alpha val="33000"/>
                  </a:srgbClr>
                </a:outerShdw>
              </a:effectLst>
              <a:scene3d>
                <a:camera prst="orthographicFront">
                  <a:rot lat="17099998" lon="0" rev="0"/>
                </a:camera>
                <a:lightRig rig="flat" dir="t"/>
              </a:scene3d>
              <a:sp3d extrusionH="127000" contourW="19050">
                <a:bevelT w="101600" prst="convex"/>
                <a:bevelB w="0" h="2540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v"/>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28" name="AutoShape 81"/>
              <p:cNvSpPr>
                <a:spLocks noChangeArrowheads="true"/>
              </p:cNvSpPr>
              <p:nvPr/>
            </p:nvSpPr>
            <p:spPr bwMode="auto">
              <a:xfrm>
                <a:off x="7471388" y="2069999"/>
                <a:ext cx="1536858" cy="2577819"/>
              </a:xfrm>
              <a:prstGeom prst="roundRect">
                <a:avLst>
                  <a:gd name="adj" fmla="val 5005"/>
                </a:avLst>
              </a:prstGeom>
              <a:solidFill>
                <a:schemeClr val="bg1">
                  <a:alpha val="60000"/>
                </a:schemeClr>
              </a:solidFill>
              <a:ln w="38100">
                <a:gradFill>
                  <a:gsLst>
                    <a:gs pos="50000">
                      <a:srgbClr val="FFCF01"/>
                    </a:gs>
                    <a:gs pos="100000">
                      <a:srgbClr val="E22000"/>
                    </a:gs>
                  </a:gsLst>
                  <a:lin ang="5400000" scaled="false"/>
                </a:gra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p>
                <a:pPr marL="0" marR="0" lvl="2"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n"/>
                  <a:tabLst>
                    <a:tab pos="136525" algn="l"/>
                  </a:tabLst>
                  <a:defRPr/>
                </a:pPr>
                <a:endParaRPr kumimoji="0" lang="zh-CN" altLang="en-US" sz="1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圆角矩形 28"/>
              <p:cNvSpPr/>
              <p:nvPr/>
            </p:nvSpPr>
            <p:spPr bwMode="auto">
              <a:xfrm>
                <a:off x="7625074" y="1801255"/>
                <a:ext cx="1229486" cy="441912"/>
              </a:xfrm>
              <a:prstGeom prst="roundRect">
                <a:avLst/>
              </a:prstGeom>
              <a:gradFill flip="none" rotWithShape="true">
                <a:gsLst>
                  <a:gs pos="0">
                    <a:srgbClr val="FFCF01"/>
                  </a:gs>
                  <a:gs pos="90000">
                    <a:srgbClr val="E22000"/>
                  </a:gs>
                </a:gsLst>
                <a:lin ang="2700000" scaled="true"/>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p>
                <a:pPr marL="0" marR="0" lvl="0" indent="0" algn="ctr" defTabSz="914400" rtl="0" eaLnBrk="0" fontAlgn="ctr" latinLnBrk="0" hangingPunct="0">
                  <a:lnSpc>
                    <a:spcPct val="100000"/>
                  </a:lnSpc>
                  <a:spcBef>
                    <a:spcPts val="0"/>
                  </a:spcBef>
                  <a:spcAft>
                    <a:spcPts val="0"/>
                  </a:spcAft>
                  <a:buClr>
                    <a:srgbClr val="FF0000"/>
                  </a:buClr>
                  <a:buSzPct val="70000"/>
                  <a:buFont typeface="Wingdings" panose="05000000000000000000" pitchFamily="2" charset="2"/>
                  <a:buChar char="u"/>
                  <a:defRPr/>
                </a:pPr>
                <a:endParaRPr kumimoji="0" lang="zh-CN" altLang="en-US" sz="16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3" name="矩形 76"/>
              <p:cNvSpPr/>
              <p:nvPr/>
            </p:nvSpPr>
            <p:spPr>
              <a:xfrm>
                <a:off x="7497248" y="2230690"/>
                <a:ext cx="1646753" cy="1117011"/>
              </a:xfrm>
              <a:prstGeom prst="rect">
                <a:avLst/>
              </a:prstGeom>
              <a:noFill/>
              <a:ln w="9525">
                <a:noFill/>
              </a:ln>
            </p:spPr>
            <p:txBody>
              <a:bodyPr anchor="t" anchorCtr="false">
                <a:spAutoFit/>
              </a:bodyPr>
              <a:p>
                <a:pPr algn="ctr">
                  <a:spcBef>
                    <a:spcPct val="20000"/>
                  </a:spcBef>
                  <a:buClr>
                    <a:schemeClr val="hlink"/>
                  </a:buClr>
                </a:pPr>
                <a:r>
                  <a:rPr lang="zh-CN" altLang="zh-CN" sz="2000" dirty="0">
                    <a:solidFill>
                      <a:schemeClr val="tx1"/>
                    </a:solidFill>
                    <a:latin typeface="微软雅黑" panose="020B0503020204020204" charset="-122"/>
                    <a:ea typeface="微软雅黑" panose="020B0503020204020204" charset="-122"/>
                  </a:rPr>
                  <a:t>与中央银行合作，监控企业信用状况；</a:t>
                </a:r>
                <a:endParaRPr lang="zh-CN" altLang="zh-CN" sz="2000" dirty="0">
                  <a:solidFill>
                    <a:srgbClr val="0000FF"/>
                  </a:solidFill>
                  <a:latin typeface="微软雅黑" panose="020B0503020204020204" charset="-122"/>
                  <a:ea typeface="微软雅黑" panose="020B0503020204020204" charset="-122"/>
                </a:endParaRPr>
              </a:p>
              <a:p>
                <a:pPr algn="ctr">
                  <a:spcBef>
                    <a:spcPct val="20000"/>
                  </a:spcBef>
                  <a:buClr>
                    <a:schemeClr val="hlink"/>
                  </a:buClr>
                </a:pPr>
                <a:endParaRPr lang="zh-CN" altLang="zh-CN" sz="2000" dirty="0">
                  <a:solidFill>
                    <a:srgbClr val="0000FF"/>
                  </a:solidFill>
                  <a:latin typeface="微软雅黑" panose="020B0503020204020204" charset="-122"/>
                  <a:ea typeface="微软雅黑" panose="020B0503020204020204" charset="-122"/>
                </a:endParaRPr>
              </a:p>
            </p:txBody>
          </p:sp>
        </p:grpSp>
        <p:sp>
          <p:nvSpPr>
            <p:cNvPr id="34" name="矩形 37"/>
            <p:cNvSpPr/>
            <p:nvPr/>
          </p:nvSpPr>
          <p:spPr>
            <a:xfrm>
              <a:off x="6329" y="3730"/>
              <a:ext cx="2627" cy="4634"/>
            </a:xfrm>
            <a:prstGeom prst="rect">
              <a:avLst/>
            </a:prstGeom>
            <a:noFill/>
            <a:ln w="9525">
              <a:noFill/>
            </a:ln>
          </p:spPr>
          <p:txBody>
            <a:bodyPr wrap="square" anchor="t" anchorCtr="false">
              <a:spAutoFit/>
            </a:bodyPr>
            <a:p>
              <a:pPr>
                <a:lnSpc>
                  <a:spcPts val="2000"/>
                </a:lnSpc>
                <a:spcBef>
                  <a:spcPct val="20000"/>
                </a:spcBef>
                <a:buClr>
                  <a:schemeClr val="hlink"/>
                </a:buClr>
              </a:pPr>
              <a:r>
                <a:rPr lang="zh-CN" altLang="zh-CN" sz="2000" dirty="0">
                  <a:solidFill>
                    <a:schemeClr val="tx1"/>
                  </a:solidFill>
                  <a:latin typeface="微软雅黑" panose="020B0503020204020204" charset="-122"/>
                  <a:ea typeface="微软雅黑" panose="020B0503020204020204" charset="-122"/>
                </a:rPr>
                <a:t>处置银行的信用危机及突发事件，对已经或者可能发生信用危机，严重影响存款人和其他客户合法权益的银行业金融机构实行接管或者促成机构重组；</a:t>
              </a:r>
              <a:endParaRPr lang="zh-CN" altLang="zh-CN" sz="2000" dirty="0">
                <a:solidFill>
                  <a:schemeClr val="tx1"/>
                </a:solidFill>
                <a:latin typeface="微软雅黑" panose="020B0503020204020204" charset="-122"/>
                <a:ea typeface="微软雅黑" panose="020B0503020204020204" charset="-122"/>
              </a:endParaRPr>
            </a:p>
          </p:txBody>
        </p:sp>
      </p:grpSp>
      <p:sp>
        <p:nvSpPr>
          <p:cNvPr id="35" name="矩形 39"/>
          <p:cNvSpPr/>
          <p:nvPr/>
        </p:nvSpPr>
        <p:spPr>
          <a:xfrm>
            <a:off x="2369820" y="1122680"/>
            <a:ext cx="3716020" cy="460375"/>
          </a:xfrm>
          <a:prstGeom prst="rect">
            <a:avLst/>
          </a:prstGeom>
          <a:noFill/>
          <a:ln w="9525">
            <a:noFill/>
          </a:ln>
        </p:spPr>
        <p:txBody>
          <a:bodyPr wrap="square" anchor="t" anchorCtr="false">
            <a:spAutoFit/>
          </a:bodyPr>
          <a:p>
            <a:pPr>
              <a:spcBef>
                <a:spcPct val="20000"/>
              </a:spcBef>
              <a:buClr>
                <a:schemeClr val="hlink"/>
              </a:buClr>
            </a:pPr>
            <a:r>
              <a:rPr lang="zh-CN" altLang="zh-CN" sz="2400" b="1" dirty="0">
                <a:solidFill>
                  <a:srgbClr val="000000"/>
                </a:solidFill>
                <a:latin typeface="微软雅黑" panose="020B0503020204020204" charset="-122"/>
                <a:ea typeface="微软雅黑" panose="020B0503020204020204" charset="-122"/>
              </a:rPr>
              <a:t>银保监会的信用监管职责</a:t>
            </a:r>
            <a:endParaRPr lang="zh-CN" altLang="en-US" sz="2400"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（二）金融监管机构的信用监管职责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196975" y="1169670"/>
            <a:ext cx="9824085" cy="5075517"/>
            <a:chOff x="673" y="2225"/>
            <a:chExt cx="13382" cy="7723"/>
          </a:xfrm>
        </p:grpSpPr>
        <p:pic>
          <p:nvPicPr>
            <p:cNvPr id="29701" name="Picture 9"/>
            <p:cNvPicPr>
              <a:picLocks noChangeAspect="true"/>
            </p:cNvPicPr>
            <p:nvPr/>
          </p:nvPicPr>
          <p:blipFill>
            <a:blip r:embed="rId4"/>
            <a:stretch>
              <a:fillRect/>
            </a:stretch>
          </p:blipFill>
          <p:spPr>
            <a:xfrm>
              <a:off x="6405" y="2225"/>
              <a:ext cx="7600" cy="1995"/>
            </a:xfrm>
            <a:prstGeom prst="rect">
              <a:avLst/>
            </a:prstGeom>
            <a:noFill/>
            <a:ln w="9525">
              <a:noFill/>
            </a:ln>
          </p:spPr>
        </p:pic>
        <p:grpSp>
          <p:nvGrpSpPr>
            <p:cNvPr id="29702" name="Group 12"/>
            <p:cNvGrpSpPr/>
            <p:nvPr/>
          </p:nvGrpSpPr>
          <p:grpSpPr>
            <a:xfrm>
              <a:off x="963" y="2398"/>
              <a:ext cx="4538" cy="1135"/>
              <a:chOff x="385" y="1095"/>
              <a:chExt cx="1815" cy="454"/>
            </a:xfrm>
          </p:grpSpPr>
          <p:sp>
            <p:nvSpPr>
              <p:cNvPr id="29703" name="AutoShape 10"/>
              <p:cNvSpPr/>
              <p:nvPr/>
            </p:nvSpPr>
            <p:spPr>
              <a:xfrm>
                <a:off x="385" y="1095"/>
                <a:ext cx="1815" cy="454"/>
              </a:xfrm>
              <a:prstGeom prst="roundRect">
                <a:avLst>
                  <a:gd name="adj" fmla="val 16667"/>
                </a:avLst>
              </a:prstGeom>
              <a:solidFill>
                <a:srgbClr val="FF0000"/>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29704" name="Text Box 11"/>
              <p:cNvSpPr txBox="true"/>
              <p:nvPr/>
            </p:nvSpPr>
            <p:spPr>
              <a:xfrm>
                <a:off x="431" y="1210"/>
                <a:ext cx="1769" cy="280"/>
              </a:xfrm>
              <a:prstGeom prst="rect">
                <a:avLst/>
              </a:prstGeom>
              <a:noFill/>
              <a:ln w="9525">
                <a:noFill/>
              </a:ln>
            </p:spPr>
            <p:txBody>
              <a:bodyPr anchor="t" anchorCtr="false">
                <a:spAutoFit/>
              </a:bodyPr>
              <a:p>
                <a:pPr marL="342900" indent="-342900" algn="ctr">
                  <a:spcBef>
                    <a:spcPct val="50000"/>
                  </a:spcBef>
                  <a:buClr>
                    <a:schemeClr val="hlink"/>
                  </a:buClr>
                </a:pPr>
                <a:r>
                  <a:rPr lang="zh-CN" altLang="en-US" sz="2400" b="1" dirty="0">
                    <a:solidFill>
                      <a:srgbClr val="000000"/>
                    </a:solidFill>
                    <a:latin typeface="微软雅黑" panose="020B0503020204020204" charset="-122"/>
                    <a:ea typeface="微软雅黑" panose="020B0503020204020204" charset="-122"/>
                  </a:rPr>
                  <a:t>监管范围</a:t>
                </a:r>
                <a:endParaRPr lang="zh-CN" altLang="en-US" sz="2400" b="1" dirty="0">
                  <a:solidFill>
                    <a:srgbClr val="000000"/>
                  </a:solidFill>
                  <a:latin typeface="微软雅黑" panose="020B0503020204020204" charset="-122"/>
                  <a:ea typeface="微软雅黑" panose="020B0503020204020204" charset="-122"/>
                </a:endParaRPr>
              </a:p>
            </p:txBody>
          </p:sp>
        </p:grpSp>
        <p:sp>
          <p:nvSpPr>
            <p:cNvPr id="29705" name="Rectangle 13"/>
            <p:cNvSpPr/>
            <p:nvPr/>
          </p:nvSpPr>
          <p:spPr>
            <a:xfrm>
              <a:off x="673" y="4190"/>
              <a:ext cx="13382" cy="5758"/>
            </a:xfrm>
            <a:prstGeom prst="rect">
              <a:avLst/>
            </a:prstGeom>
            <a:noFill/>
            <a:ln w="9525">
              <a:noFill/>
            </a:ln>
          </p:spPr>
          <p:txBody>
            <a:bodyPr anchor="t" anchorCtr="false">
              <a:spAutoFit/>
            </a:bodyPr>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、负责制定证券市场交易规则和实施细则；</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、负责对证券市场交易主体（券商、投资者、上市公司）失信行为的监督和查处；</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、分析证券交易行情，进行市场跟踪监控，及时发现和处理异常波动股票，打击过度投机；</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、审核上市公司的信用行为；</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、监管境内证券期货市场信息的披露、传播活动。</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、审核并监督检查境内上市公司合并分立、资产重组等事项；监管有关中介机构在收购兼并活动中的执业质量；</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（二）金融监管机构的信用监管职责</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1753" name="Rectangle 13"/>
          <p:cNvSpPr/>
          <p:nvPr/>
        </p:nvSpPr>
        <p:spPr>
          <a:xfrm>
            <a:off x="1846898" y="1979613"/>
            <a:ext cx="8497887" cy="2897505"/>
          </a:xfrm>
          <a:prstGeom prst="rect">
            <a:avLst/>
          </a:prstGeom>
          <a:noFill/>
          <a:ln w="9525">
            <a:noFill/>
          </a:ln>
        </p:spPr>
        <p:txBody>
          <a:bodyPr anchor="t" anchorCtr="false">
            <a:spAutoFit/>
          </a:bodyPr>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、对上市公司规范运作、信息披露、募集资金使用、财务会计报告进行巡回检查和专项核查；</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8</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、监督境内上市公司及其董事、监事、高级管理人员、主要股东履行证券法规规定的义务。</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9</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、处理与证券市场有关的上市公司重大突发事件。</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spcBef>
                <a:spcPct val="20000"/>
              </a:spcBef>
              <a:buClrTx/>
              <a:buFont typeface="Wingdings" panose="05000000000000000000" pitchFamily="2" charset="2"/>
              <a:buChar char="u"/>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、审核会计师，资产评估师及其事务所从事证券期货中介业务的资格，并监管其相关业务活动；</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jg4NTcwNTY1M2JiMzUzYzk4ZTM5NS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1993</Words>
  <Application>WPS 演示</Application>
  <PresentationFormat>宽屏</PresentationFormat>
  <Paragraphs>128</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微软雅黑</vt:lpstr>
      <vt:lpstr>经典综艺体简</vt:lpstr>
      <vt:lpstr>新宋体</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66</cp:revision>
  <dcterms:created xsi:type="dcterms:W3CDTF">2023-05-31T01:31:10Z</dcterms:created>
  <dcterms:modified xsi:type="dcterms:W3CDTF">2023-05-31T01:31:10Z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