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28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第七章：信用监管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06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5171440" y="3664268"/>
            <a:ext cx="4276725" cy="28613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信用监管概论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政府信用监管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个人信用监管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信用监管法律体系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信用监管配套体系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了解信用监管的内容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了解信用监管法律体系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了解信用监管配套体系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个人信用监管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502150" y="439610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四、个人信用监管内容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327525" y="368300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三、个人信用监管机构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996690" y="296164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二、个人信用监管的特殊性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648710" y="224155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一、个人信用监管的定义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3005455" y="237490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420110" y="303022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930015" y="379412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4088130" y="447611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一、个人信用监管的定义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157" name="Rectangle 6" descr="羊皮纸"/>
          <p:cNvSpPr/>
          <p:nvPr/>
        </p:nvSpPr>
        <p:spPr>
          <a:xfrm>
            <a:off x="2136140" y="2130425"/>
            <a:ext cx="7919720" cy="1014730"/>
          </a:xfrm>
          <a:prstGeom prst="rect">
            <a:avLst/>
          </a:prstGeom>
          <a:blipFill rotWithShape="true">
            <a:blip r:embed="rId4"/>
          </a:blipFill>
          <a:ln w="57150" cap="flat" cmpd="thinThick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false">
            <a:spAutoFit/>
          </a:bodyPr>
          <a:p>
            <a: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µ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：就是对个人信用、个人信用授信机构、个人信用服务中介机构等的规模、结构、运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作进行控制、监督和管理的总称。个人信用的监管，是整个信用监管体系的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重要组成部分和基础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二、个人信用监管的特殊性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3750" y="1464945"/>
            <a:ext cx="8063865" cy="4750435"/>
            <a:chOff x="850" y="2453"/>
            <a:chExt cx="12699" cy="7481"/>
          </a:xfrm>
        </p:grpSpPr>
        <p:sp>
          <p:nvSpPr>
            <p:cNvPr id="540678" name="AutoShape 6"/>
            <p:cNvSpPr>
              <a:spLocks noChangeArrowheads="true"/>
            </p:cNvSpPr>
            <p:nvPr/>
          </p:nvSpPr>
          <p:spPr bwMode="auto">
            <a:xfrm>
              <a:off x="903" y="2673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79" name="AutoShape 7"/>
            <p:cNvSpPr/>
            <p:nvPr/>
          </p:nvSpPr>
          <p:spPr>
            <a:xfrm>
              <a:off x="3028" y="2453"/>
              <a:ext cx="10445" cy="16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个人信用信息的披露与保护个人隐私权要协调统一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0" name="AutoShape 8"/>
            <p:cNvSpPr>
              <a:spLocks noChangeArrowheads="true"/>
            </p:cNvSpPr>
            <p:nvPr/>
          </p:nvSpPr>
          <p:spPr bwMode="auto">
            <a:xfrm>
              <a:off x="850" y="4658"/>
              <a:ext cx="1933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（二）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1" name="AutoShape 9"/>
            <p:cNvSpPr/>
            <p:nvPr/>
          </p:nvSpPr>
          <p:spPr>
            <a:xfrm>
              <a:off x="3043" y="4233"/>
              <a:ext cx="10412" cy="17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实现个人信用记录的强制性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2" name="AutoShape 10"/>
            <p:cNvSpPr>
              <a:spLocks noChangeArrowheads="true"/>
            </p:cNvSpPr>
            <p:nvPr/>
          </p:nvSpPr>
          <p:spPr bwMode="auto">
            <a:xfrm>
              <a:off x="868" y="6458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（三）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3" name="AutoShape 11"/>
            <p:cNvSpPr/>
            <p:nvPr/>
          </p:nvSpPr>
          <p:spPr>
            <a:xfrm>
              <a:off x="3055" y="6138"/>
              <a:ext cx="10495" cy="156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确定个人信用信息的格式和相关内容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4" name="AutoShape 12"/>
            <p:cNvSpPr>
              <a:spLocks noChangeArrowheads="true"/>
            </p:cNvSpPr>
            <p:nvPr/>
          </p:nvSpPr>
          <p:spPr bwMode="auto">
            <a:xfrm>
              <a:off x="863" y="8365"/>
              <a:ext cx="195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（四）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5" name="AutoShape 13"/>
            <p:cNvSpPr/>
            <p:nvPr/>
          </p:nvSpPr>
          <p:spPr>
            <a:xfrm>
              <a:off x="3048" y="7888"/>
              <a:ext cx="10437" cy="204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消费信用是个人信用监管的重点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三、个人信用监管机构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6820" name="Rectangle 4" descr="蓝色面巾纸"/>
          <p:cNvSpPr>
            <a:spLocks noRot="true"/>
          </p:cNvSpPr>
          <p:nvPr/>
        </p:nvSpPr>
        <p:spPr>
          <a:xfrm>
            <a:off x="2387600" y="1802765"/>
            <a:ext cx="7416800" cy="3960813"/>
          </a:xfrm>
          <a:prstGeom prst="rect">
            <a:avLst/>
          </a:prstGeom>
          <a:blipFill rotWithShape="false">
            <a:blip r:embed="rId4">
              <a:alphaModFix amt="50999"/>
            </a:blip>
          </a:blip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false"/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一个国家的个人信用监督管理部门设置的数目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可以是一个，也可以是多个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，这要视该国的大小、社会制度、法律规定、政府机构规模、经济市场化水平、有无开放征信数据、文化传统等诸多因素而定。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我国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个人信用监管职能就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分散在不同的政府部门和司法机关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，如人民银行征信中心、市场监督管理局、发改委、法院等多个部门。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四、个人信用监管内容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775" name="Rectangle 48"/>
          <p:cNvSpPr>
            <a:spLocks noChangeArrowheads="true"/>
          </p:cNvSpPr>
          <p:nvPr/>
        </p:nvSpPr>
        <p:spPr bwMode="auto">
          <a:xfrm>
            <a:off x="1955800" y="1347470"/>
            <a:ext cx="8280400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根据国家宏观经济状况，就个人信用授信机构的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信用投放总量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，进行监测、度量、预警和控制，促进或抑制信用支付工具的投放；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促进个人信用管理相关法律的出台和实施，技术性解释相关法律的具体条款；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建立并监管个人信用信息征信系统，强制政府部门和社会相关企业、机构将征信数据以有偿或无偿方式交给有资质的专业征信机构。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监督和规范个人信用信息和征信数据的取得、使用和披露程序；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确定征信机构的行业标准；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监管信用服务机构，使其合法合理地利用征信数据和传播数据；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建立和实施失信惩罚机制；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实施诚信教育计划；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建立和监督政府守信机制。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jg4ZGVjMWVmYWQ0MzQxMWM4ZDE5N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56</cp:revision>
  <dcterms:created xsi:type="dcterms:W3CDTF">2023-05-31T01:59:12Z</dcterms:created>
  <dcterms:modified xsi:type="dcterms:W3CDTF">2023-05-31T01:59:12Z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