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1"/>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6" r:id="rId19"/>
    <p:sldId id="437" r:id="rId20"/>
    <p:sldId id="438" r:id="rId21"/>
    <p:sldId id="439" r:id="rId22"/>
    <p:sldId id="496" r:id="rId23"/>
    <p:sldId id="435"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283"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ustomXml" Target="../customXml/item1.xml"/><Relationship Id="rId45" Type="http://schemas.openxmlformats.org/officeDocument/2006/relationships/customXmlProps" Target="../customXml/itemProps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34390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0581" name="组合 42"/>
          <p:cNvGrpSpPr/>
          <p:nvPr/>
        </p:nvGrpSpPr>
        <p:grpSpPr>
          <a:xfrm>
            <a:off x="1628140" y="1183323"/>
            <a:ext cx="8953500" cy="5111750"/>
            <a:chOff x="629098" y="1338525"/>
            <a:chExt cx="8954561" cy="5111802"/>
          </a:xfrm>
        </p:grpSpPr>
        <p:grpSp>
          <p:nvGrpSpPr>
            <p:cNvPr id="280582" name="组合 21"/>
            <p:cNvGrpSpPr/>
            <p:nvPr/>
          </p:nvGrpSpPr>
          <p:grpSpPr>
            <a:xfrm>
              <a:off x="5693203" y="4272255"/>
              <a:ext cx="3822700" cy="2178072"/>
              <a:chOff x="5693203" y="3957132"/>
              <a:chExt cx="3822700" cy="2440772"/>
            </a:xfrm>
          </p:grpSpPr>
          <p:pic>
            <p:nvPicPr>
              <p:cNvPr id="280583" name="Picture 14" descr="botton1"/>
              <p:cNvPicPr>
                <a:picLocks noChangeAspect="true"/>
              </p:cNvPicPr>
              <p:nvPr/>
            </p:nvPicPr>
            <p:blipFill>
              <a:blip r:embed="rId4"/>
              <a:stretch>
                <a:fillRect/>
              </a:stretch>
            </p:blipFill>
            <p:spPr>
              <a:xfrm>
                <a:off x="5693203" y="4021416"/>
                <a:ext cx="3822700" cy="2376488"/>
              </a:xfrm>
              <a:prstGeom prst="rect">
                <a:avLst/>
              </a:prstGeom>
              <a:noFill/>
              <a:ln w="9525">
                <a:noFill/>
              </a:ln>
            </p:spPr>
          </p:pic>
          <p:sp>
            <p:nvSpPr>
              <p:cNvPr id="280584" name="Text Box 15"/>
              <p:cNvSpPr txBox="true"/>
              <p:nvPr/>
            </p:nvSpPr>
            <p:spPr>
              <a:xfrm>
                <a:off x="5711288" y="3957132"/>
                <a:ext cx="3675498" cy="2171678"/>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sz="2000" b="1" dirty="0">
                    <a:solidFill>
                      <a:schemeClr val="bg1"/>
                    </a:solidFill>
                    <a:latin typeface="微软雅黑" panose="020B0503020204020204" charset="-122"/>
                    <a:ea typeface="微软雅黑" panose="020B0503020204020204" charset="-122"/>
                  </a:rPr>
                  <a:t>上门催收，如果感到问题严重，立即进入重点催收程序；相反，如果客户有理由，适当延期，并进行严密监控</a:t>
                </a:r>
                <a:endParaRPr lang="zh-CN" altLang="zh-CN" sz="2000" b="1" dirty="0">
                  <a:solidFill>
                    <a:schemeClr val="bg1"/>
                  </a:solidFill>
                  <a:latin typeface="微软雅黑" panose="020B0503020204020204" charset="-122"/>
                  <a:ea typeface="微软雅黑" panose="020B0503020204020204" charset="-122"/>
                </a:endParaRPr>
              </a:p>
            </p:txBody>
          </p:sp>
        </p:grpSp>
        <p:grpSp>
          <p:nvGrpSpPr>
            <p:cNvPr id="280585" name="组合 24"/>
            <p:cNvGrpSpPr/>
            <p:nvPr/>
          </p:nvGrpSpPr>
          <p:grpSpPr>
            <a:xfrm>
              <a:off x="732717" y="4326214"/>
              <a:ext cx="3509962" cy="2120707"/>
              <a:chOff x="661988" y="4581525"/>
              <a:chExt cx="3509962" cy="2376488"/>
            </a:xfrm>
          </p:grpSpPr>
          <p:pic>
            <p:nvPicPr>
              <p:cNvPr id="280586" name="Picture 17" descr="botton1"/>
              <p:cNvPicPr>
                <a:picLocks noChangeAspect="true"/>
              </p:cNvPicPr>
              <p:nvPr/>
            </p:nvPicPr>
            <p:blipFill>
              <a:blip r:embed="rId4"/>
              <a:stretch>
                <a:fillRect/>
              </a:stretch>
            </p:blipFill>
            <p:spPr>
              <a:xfrm>
                <a:off x="661988" y="4581525"/>
                <a:ext cx="3509962" cy="2376488"/>
              </a:xfrm>
              <a:prstGeom prst="rect">
                <a:avLst/>
              </a:prstGeom>
              <a:noFill/>
              <a:ln w="9525">
                <a:noFill/>
              </a:ln>
            </p:spPr>
          </p:pic>
          <p:sp>
            <p:nvSpPr>
              <p:cNvPr id="280587" name="Text Box 18"/>
              <p:cNvSpPr txBox="true"/>
              <p:nvPr/>
            </p:nvSpPr>
            <p:spPr>
              <a:xfrm>
                <a:off x="795956" y="5237046"/>
                <a:ext cx="3375994" cy="517347"/>
              </a:xfrm>
              <a:prstGeom prst="rect">
                <a:avLst/>
              </a:prstGeom>
              <a:noFill/>
              <a:ln w="9525">
                <a:noFill/>
              </a:ln>
            </p:spPr>
            <p:txBody>
              <a:bodyPr anchor="t" anchorCtr="false">
                <a:spAutoFit/>
              </a:bodyPr>
              <a:p>
                <a:pPr>
                  <a:spcBef>
                    <a:spcPct val="50000"/>
                  </a:spcBef>
                  <a:buClrTx/>
                  <a:buFont typeface="Arial" panose="020B0604020202020204" pitchFamily="34" charset="0"/>
                </a:pPr>
                <a:endParaRPr lang="zh-CN" altLang="en-US" dirty="0">
                  <a:solidFill>
                    <a:srgbClr val="6600FF"/>
                  </a:solidFill>
                  <a:latin typeface="微软雅黑" panose="020B0503020204020204" charset="-122"/>
                  <a:ea typeface="微软雅黑" panose="020B0503020204020204" charset="-122"/>
                </a:endParaRPr>
              </a:p>
            </p:txBody>
          </p:sp>
        </p:grpSp>
        <p:grpSp>
          <p:nvGrpSpPr>
            <p:cNvPr id="280588" name="组合 27"/>
            <p:cNvGrpSpPr/>
            <p:nvPr/>
          </p:nvGrpSpPr>
          <p:grpSpPr>
            <a:xfrm>
              <a:off x="629098" y="1338525"/>
              <a:ext cx="8954561" cy="4883150"/>
              <a:chOff x="-1950099" y="1973265"/>
              <a:chExt cx="8954561" cy="5472114"/>
            </a:xfrm>
          </p:grpSpPr>
          <p:grpSp>
            <p:nvGrpSpPr>
              <p:cNvPr id="280589" name="Group 2"/>
              <p:cNvGrpSpPr/>
              <p:nvPr/>
            </p:nvGrpSpPr>
            <p:grpSpPr>
              <a:xfrm>
                <a:off x="-1886097" y="1973265"/>
                <a:ext cx="8347074" cy="5472114"/>
                <a:chOff x="-1096" y="1243"/>
                <a:chExt cx="4854" cy="3447"/>
              </a:xfrm>
            </p:grpSpPr>
            <p:pic>
              <p:nvPicPr>
                <p:cNvPr id="280590" name="Picture 3" descr="十字架"/>
                <p:cNvPicPr>
                  <a:picLocks noChangeAspect="true"/>
                </p:cNvPicPr>
                <p:nvPr/>
              </p:nvPicPr>
              <p:blipFill>
                <a:blip r:embed="rId5"/>
                <a:stretch>
                  <a:fillRect/>
                </a:stretch>
              </p:blipFill>
              <p:spPr>
                <a:xfrm>
                  <a:off x="-1096" y="1243"/>
                  <a:ext cx="4854" cy="3447"/>
                </a:xfrm>
                <a:prstGeom prst="rect">
                  <a:avLst/>
                </a:prstGeom>
                <a:noFill/>
                <a:ln w="9525">
                  <a:noFill/>
                </a:ln>
              </p:spPr>
            </p:pic>
            <p:grpSp>
              <p:nvGrpSpPr>
                <p:cNvPr id="280591" name="Group 4"/>
                <p:cNvGrpSpPr/>
                <p:nvPr/>
              </p:nvGrpSpPr>
              <p:grpSpPr>
                <a:xfrm>
                  <a:off x="-933" y="1411"/>
                  <a:ext cx="4676" cy="1740"/>
                  <a:chOff x="-933" y="1411"/>
                  <a:chExt cx="4676" cy="1740"/>
                </a:xfrm>
              </p:grpSpPr>
              <p:sp>
                <p:nvSpPr>
                  <p:cNvPr id="280592" name="Text Box 5"/>
                  <p:cNvSpPr txBox="true"/>
                  <p:nvPr/>
                </p:nvSpPr>
                <p:spPr>
                  <a:xfrm>
                    <a:off x="-933" y="2754"/>
                    <a:ext cx="812" cy="397"/>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金额小</a:t>
                    </a:r>
                    <a:endParaRPr lang="zh-CN" altLang="zh-CN" b="1" dirty="0">
                      <a:solidFill>
                        <a:srgbClr val="FF0000"/>
                      </a:solidFill>
                      <a:latin typeface="微软雅黑" panose="020B0503020204020204" charset="-122"/>
                      <a:ea typeface="微软雅黑" panose="020B0503020204020204" charset="-122"/>
                    </a:endParaRPr>
                  </a:p>
                </p:txBody>
              </p:sp>
              <p:sp>
                <p:nvSpPr>
                  <p:cNvPr id="280594" name="Text Box 7"/>
                  <p:cNvSpPr txBox="true"/>
                  <p:nvPr/>
                </p:nvSpPr>
                <p:spPr>
                  <a:xfrm>
                    <a:off x="1169" y="1411"/>
                    <a:ext cx="317" cy="847"/>
                  </a:xfrm>
                  <a:prstGeom prst="rect">
                    <a:avLst/>
                  </a:prstGeom>
                  <a:noFill/>
                  <a:ln w="9525">
                    <a:noFill/>
                  </a:ln>
                </p:spPr>
                <p:txBody>
                  <a:bodyPr anchor="t" anchorCtr="false">
                    <a:spAutoFit/>
                  </a:bodyPr>
                  <a:p>
                    <a:pPr>
                      <a:spcBef>
                        <a:spcPct val="50000"/>
                      </a:spcBef>
                      <a:buClrTx/>
                      <a:buFontTx/>
                    </a:pPr>
                    <a:r>
                      <a:rPr lang="zh-CN" altLang="zh-CN" b="1" dirty="0">
                        <a:solidFill>
                          <a:srgbClr val="FF0000"/>
                        </a:solidFill>
                        <a:latin typeface="微软雅黑" panose="020B0503020204020204" charset="-122"/>
                        <a:ea typeface="微软雅黑" panose="020B0503020204020204" charset="-122"/>
                      </a:rPr>
                      <a:t>账龄长</a:t>
                    </a:r>
                    <a:endParaRPr lang="zh-CN" altLang="zh-CN" b="1" dirty="0">
                      <a:solidFill>
                        <a:srgbClr val="FF0000"/>
                      </a:solidFill>
                      <a:latin typeface="微软雅黑" panose="020B0503020204020204" charset="-122"/>
                      <a:ea typeface="微软雅黑" panose="020B0503020204020204" charset="-122"/>
                    </a:endParaRPr>
                  </a:p>
                </p:txBody>
              </p:sp>
              <p:sp>
                <p:nvSpPr>
                  <p:cNvPr id="280595" name="Text Box 8"/>
                  <p:cNvSpPr txBox="true"/>
                  <p:nvPr/>
                </p:nvSpPr>
                <p:spPr>
                  <a:xfrm>
                    <a:off x="2881" y="2733"/>
                    <a:ext cx="862" cy="390"/>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a:t>
                    </a:r>
                    <a:r>
                      <a:rPr lang="zh-CN" altLang="en-US" b="1" dirty="0">
                        <a:solidFill>
                          <a:srgbClr val="FF0000"/>
                        </a:solidFill>
                        <a:latin typeface="微软雅黑" panose="020B0503020204020204" charset="-122"/>
                        <a:ea typeface="微软雅黑" panose="020B0503020204020204" charset="-122"/>
                      </a:rPr>
                      <a:t>大</a:t>
                    </a:r>
                    <a:endParaRPr lang="zh-CN" altLang="zh-CN" b="1" dirty="0">
                      <a:solidFill>
                        <a:srgbClr val="FF0000"/>
                      </a:solidFill>
                      <a:latin typeface="微软雅黑" panose="020B0503020204020204" charset="-122"/>
                      <a:ea typeface="微软雅黑" panose="020B0503020204020204" charset="-122"/>
                    </a:endParaRPr>
                  </a:p>
                </p:txBody>
              </p:sp>
            </p:grpSp>
          </p:grpSp>
          <p:grpSp>
            <p:nvGrpSpPr>
              <p:cNvPr id="280596" name="Group 10"/>
              <p:cNvGrpSpPr/>
              <p:nvPr/>
            </p:nvGrpSpPr>
            <p:grpSpPr>
              <a:xfrm>
                <a:off x="3094049" y="2060163"/>
                <a:ext cx="3910413" cy="2376487"/>
                <a:chOff x="791" y="1515"/>
                <a:chExt cx="1182" cy="1316"/>
              </a:xfrm>
            </p:grpSpPr>
            <p:pic>
              <p:nvPicPr>
                <p:cNvPr id="280597" name="Picture 11" descr="botton1"/>
                <p:cNvPicPr>
                  <a:picLocks noChangeAspect="true"/>
                </p:cNvPicPr>
                <p:nvPr/>
              </p:nvPicPr>
              <p:blipFill>
                <a:blip r:embed="rId4"/>
                <a:stretch>
                  <a:fillRect/>
                </a:stretch>
              </p:blipFill>
              <p:spPr>
                <a:xfrm>
                  <a:off x="794" y="1515"/>
                  <a:ext cx="1179" cy="1316"/>
                </a:xfrm>
                <a:prstGeom prst="rect">
                  <a:avLst/>
                </a:prstGeom>
                <a:noFill/>
                <a:ln w="9525">
                  <a:noFill/>
                </a:ln>
              </p:spPr>
            </p:pic>
            <p:sp>
              <p:nvSpPr>
                <p:cNvPr id="280598" name="Text Box 12"/>
                <p:cNvSpPr txBox="true"/>
                <p:nvPr/>
              </p:nvSpPr>
              <p:spPr>
                <a:xfrm>
                  <a:off x="791" y="1518"/>
                  <a:ext cx="1134" cy="572"/>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进入重点催收程序，有专人负责，催账手段不断升级</a:t>
                  </a:r>
                  <a:endParaRPr lang="zh-CN" altLang="zh-CN" b="1" dirty="0">
                    <a:solidFill>
                      <a:schemeClr val="bg1"/>
                    </a:solidFill>
                    <a:latin typeface="微软雅黑" panose="020B0503020204020204" charset="-122"/>
                    <a:ea typeface="微软雅黑" panose="020B0503020204020204" charset="-122"/>
                  </a:endParaRPr>
                </a:p>
              </p:txBody>
            </p:sp>
          </p:grpSp>
          <p:grpSp>
            <p:nvGrpSpPr>
              <p:cNvPr id="280599" name="Group 19"/>
              <p:cNvGrpSpPr/>
              <p:nvPr/>
            </p:nvGrpSpPr>
            <p:grpSpPr>
              <a:xfrm>
                <a:off x="-1950099" y="2060161"/>
                <a:ext cx="3653269" cy="2376487"/>
                <a:chOff x="707" y="1515"/>
                <a:chExt cx="1200" cy="1316"/>
              </a:xfrm>
            </p:grpSpPr>
            <p:pic>
              <p:nvPicPr>
                <p:cNvPr id="280600" name="Picture 20" descr="botton1"/>
                <p:cNvPicPr>
                  <a:picLocks noChangeAspect="true"/>
                </p:cNvPicPr>
                <p:nvPr/>
              </p:nvPicPr>
              <p:blipFill>
                <a:blip r:embed="rId4"/>
                <a:stretch>
                  <a:fillRect/>
                </a:stretch>
              </p:blipFill>
              <p:spPr>
                <a:xfrm>
                  <a:off x="728" y="1515"/>
                  <a:ext cx="1179" cy="1316"/>
                </a:xfrm>
                <a:prstGeom prst="rect">
                  <a:avLst/>
                </a:prstGeom>
                <a:noFill/>
                <a:ln w="9525">
                  <a:noFill/>
                </a:ln>
              </p:spPr>
            </p:pic>
            <p:sp>
              <p:nvSpPr>
                <p:cNvPr id="280601" name="Text Box 21"/>
                <p:cNvSpPr txBox="true"/>
                <p:nvPr/>
              </p:nvSpPr>
              <p:spPr>
                <a:xfrm>
                  <a:off x="707" y="1515"/>
                  <a:ext cx="1134" cy="1035"/>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采用信函、电话、传真等方式催收，一般催账程序</a:t>
                  </a:r>
                  <a:endParaRPr lang="zh-CN" altLang="zh-CN" b="1" dirty="0">
                    <a:solidFill>
                      <a:schemeClr val="bg1"/>
                    </a:solidFill>
                    <a:latin typeface="微软雅黑" panose="020B0503020204020204" charset="-122"/>
                    <a:ea typeface="微软雅黑" panose="020B0503020204020204" charset="-122"/>
                  </a:endParaRPr>
                </a:p>
              </p:txBody>
            </p:sp>
          </p:grpSp>
        </p:grpSp>
      </p:grpSp>
      <p:sp>
        <p:nvSpPr>
          <p:cNvPr id="280602" name="TextBox 41"/>
          <p:cNvSpPr txBox="true"/>
          <p:nvPr/>
        </p:nvSpPr>
        <p:spPr>
          <a:xfrm>
            <a:off x="1725613" y="4202748"/>
            <a:ext cx="3267075" cy="922020"/>
          </a:xfrm>
          <a:prstGeom prst="rect">
            <a:avLst/>
          </a:prstGeom>
          <a:noFill/>
          <a:ln w="9525">
            <a:noFill/>
          </a:ln>
        </p:spPr>
        <p:txBody>
          <a:bodyPr anchor="t" anchorCtr="false">
            <a:spAutoFit/>
          </a:bodyPr>
          <a:p>
            <a:pPr>
              <a:buClrTx/>
              <a:buFontTx/>
            </a:pPr>
            <a:r>
              <a:rPr lang="zh-CN" altLang="zh-CN" b="1" dirty="0">
                <a:solidFill>
                  <a:schemeClr val="bg1"/>
                </a:solidFill>
                <a:latin typeface="微软雅黑" panose="020B0503020204020204" charset="-122"/>
                <a:ea typeface="微软雅黑" panose="020B0503020204020204" charset="-122"/>
              </a:rPr>
              <a:t>电话沟通提醒，业务人员催收，不进入催账程序</a:t>
            </a:r>
            <a:endParaRPr lang="zh-CN" altLang="zh-CN" dirty="0">
              <a:solidFill>
                <a:schemeClr val="bg1"/>
              </a:solidFill>
              <a:latin typeface="微软雅黑" panose="020B0503020204020204" charset="-122"/>
              <a:ea typeface="微软雅黑" panose="020B0503020204020204" charset="-122"/>
            </a:endParaRPr>
          </a:p>
          <a:p>
            <a:pPr>
              <a:buClrTx/>
              <a:buFontTx/>
            </a:pPr>
            <a:endParaRPr lang="zh-CN" altLang="zh-CN" dirty="0">
              <a:solidFill>
                <a:schemeClr val="bg1"/>
              </a:solidFill>
              <a:latin typeface="微软雅黑" panose="020B0503020204020204" charset="-122"/>
              <a:ea typeface="微软雅黑" panose="020B0503020204020204" charset="-122"/>
            </a:endParaRPr>
          </a:p>
        </p:txBody>
      </p:sp>
      <p:sp>
        <p:nvSpPr>
          <p:cNvPr id="280604" name="TextBox 44"/>
          <p:cNvSpPr txBox="true"/>
          <p:nvPr/>
        </p:nvSpPr>
        <p:spPr>
          <a:xfrm>
            <a:off x="4413250" y="3359785"/>
            <a:ext cx="2886075" cy="523875"/>
          </a:xfrm>
          <a:prstGeom prst="rect">
            <a:avLst/>
          </a:prstGeom>
          <a:noFill/>
          <a:ln w="9525">
            <a:noFill/>
          </a:ln>
        </p:spPr>
        <p:txBody>
          <a:bodyPr anchor="t" anchorCtr="false">
            <a:spAutoFit/>
          </a:bodyPr>
          <a:p>
            <a:pPr>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rPr>
              <a:t>根据账龄定策略</a:t>
            </a:r>
            <a:endParaRPr lang="zh-CN" altLang="en-US" sz="2800" b="1" dirty="0">
              <a:solidFill>
                <a:srgbClr val="FF0000"/>
              </a:solidFill>
              <a:latin typeface="微软雅黑" panose="020B0503020204020204" charset="-122"/>
              <a:ea typeface="微软雅黑" panose="020B0503020204020204" charset="-122"/>
            </a:endParaRPr>
          </a:p>
        </p:txBody>
      </p:sp>
      <p:sp>
        <p:nvSpPr>
          <p:cNvPr id="2" name="文本框 1"/>
          <p:cNvSpPr txBox="true"/>
          <p:nvPr/>
        </p:nvSpPr>
        <p:spPr>
          <a:xfrm>
            <a:off x="5626100" y="4323715"/>
            <a:ext cx="459740" cy="1326515"/>
          </a:xfrm>
          <a:prstGeom prst="rect">
            <a:avLst/>
          </a:prstGeom>
          <a:noFill/>
        </p:spPr>
        <p:txBody>
          <a:bodyPr vert="eaVert" wrap="square" rtlCol="0">
            <a:spAutoFit/>
          </a:bodyPr>
          <a:p>
            <a:r>
              <a:rPr lang="zh-CN" altLang="en-US" b="1">
                <a:solidFill>
                  <a:srgbClr val="FF0000"/>
                </a:solidFill>
                <a:latin typeface="微软雅黑" panose="020B0503020204020204" charset="-122"/>
                <a:ea typeface="微软雅黑" panose="020B0503020204020204" charset="-122"/>
              </a:rPr>
              <a:t>逾期账龄短</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281748"/>
            <a:ext cx="8770938" cy="4916487"/>
            <a:chOff x="4530" y="2019"/>
            <a:chExt cx="13813" cy="7742"/>
          </a:xfrm>
        </p:grpSpPr>
        <p:grpSp>
          <p:nvGrpSpPr>
            <p:cNvPr id="281604" name="组合 6"/>
            <p:cNvGrpSpPr/>
            <p:nvPr/>
          </p:nvGrpSpPr>
          <p:grpSpPr>
            <a:xfrm>
              <a:off x="4530" y="2019"/>
              <a:ext cx="10140" cy="7742"/>
              <a:chOff x="1320800" y="1740023"/>
              <a:chExt cx="6438900" cy="4916809"/>
            </a:xfrm>
          </p:grpSpPr>
          <p:sp>
            <p:nvSpPr>
              <p:cNvPr id="281605" name="Freeform 3"/>
              <p:cNvSpPr>
                <a:spLocks noEditPoints="true"/>
              </p:cNvSpPr>
              <p:nvPr/>
            </p:nvSpPr>
            <p:spPr>
              <a:xfrm>
                <a:off x="1320800" y="1740023"/>
                <a:ext cx="6438900" cy="491680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hlink"/>
                  </a:gs>
                  <a:gs pos="100000">
                    <a:schemeClr val="accent1"/>
                  </a:gs>
                </a:gsLst>
                <a:lin ang="5400000" scaled="true"/>
                <a:tileRect/>
              </a:gradFill>
              <a:ln w="0">
                <a:noFill/>
              </a:ln>
              <a:effectLst>
                <a:outerShdw dist="206741" dir="8249373" algn="ctr" rotWithShape="0">
                  <a:srgbClr val="C1D1D3">
                    <a:alpha val="50000"/>
                  </a:srgbClr>
                </a:outerShdw>
              </a:effectLst>
            </p:spPr>
            <p:txBody>
              <a:bodyPr/>
              <a:p>
                <a:endParaRPr lang="zh-CN" altLang="en-US">
                  <a:latin typeface="微软雅黑" panose="020B0503020204020204" charset="-122"/>
                  <a:ea typeface="微软雅黑" panose="020B0503020204020204" charset="-122"/>
                </a:endParaRPr>
              </a:p>
            </p:txBody>
          </p:sp>
          <p:grpSp>
            <p:nvGrpSpPr>
              <p:cNvPr id="281606" name="Group 5"/>
              <p:cNvGrpSpPr/>
              <p:nvPr/>
            </p:nvGrpSpPr>
            <p:grpSpPr>
              <a:xfrm>
                <a:off x="1403350" y="2076450"/>
                <a:ext cx="4027752" cy="3638550"/>
                <a:chOff x="816" y="1404"/>
                <a:chExt cx="2342" cy="2292"/>
              </a:xfrm>
            </p:grpSpPr>
            <p:sp>
              <p:nvSpPr>
                <p:cNvPr id="281607" name="Oval 6"/>
                <p:cNvSpPr/>
                <p:nvPr/>
              </p:nvSpPr>
              <p:spPr>
                <a:xfrm rot="-723406">
                  <a:off x="2089" y="3276"/>
                  <a:ext cx="906" cy="420"/>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8" name="Oval 7"/>
                <p:cNvSpPr/>
                <p:nvPr/>
              </p:nvSpPr>
              <p:spPr>
                <a:xfrm>
                  <a:off x="2046" y="2508"/>
                  <a:ext cx="1074" cy="107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9" name="Oval 8"/>
                <p:cNvSpPr/>
                <p:nvPr/>
              </p:nvSpPr>
              <p:spPr>
                <a:xfrm>
                  <a:off x="2059" y="2514"/>
                  <a:ext cx="1049" cy="104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0" name="Oval 9"/>
                <p:cNvSpPr/>
                <p:nvPr/>
              </p:nvSpPr>
              <p:spPr>
                <a:xfrm>
                  <a:off x="2070" y="2524"/>
                  <a:ext cx="998" cy="980"/>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1" name="Oval 10"/>
                <p:cNvSpPr/>
                <p:nvPr/>
              </p:nvSpPr>
              <p:spPr>
                <a:xfrm>
                  <a:off x="2128" y="2552"/>
                  <a:ext cx="888" cy="79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2" name="Text Box 11"/>
                <p:cNvSpPr txBox="true"/>
                <p:nvPr/>
              </p:nvSpPr>
              <p:spPr>
                <a:xfrm>
                  <a:off x="2254" y="2752"/>
                  <a:ext cx="904"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  长期</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大客户</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1613" name="Oval 12"/>
                <p:cNvSpPr/>
                <p:nvPr/>
              </p:nvSpPr>
              <p:spPr>
                <a:xfrm rot="-772996">
                  <a:off x="928" y="2892"/>
                  <a:ext cx="714" cy="384"/>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81614" name="Group 13"/>
                <p:cNvGrpSpPr/>
                <p:nvPr/>
              </p:nvGrpSpPr>
              <p:grpSpPr>
                <a:xfrm>
                  <a:off x="880" y="2268"/>
                  <a:ext cx="870" cy="908"/>
                  <a:chOff x="732" y="2112"/>
                  <a:chExt cx="847" cy="860"/>
                </a:xfrm>
              </p:grpSpPr>
              <p:sp>
                <p:nvSpPr>
                  <p:cNvPr id="281615" name="Oval 14"/>
                  <p:cNvSpPr/>
                  <p:nvPr/>
                </p:nvSpPr>
                <p:spPr>
                  <a:xfrm>
                    <a:off x="732" y="2112"/>
                    <a:ext cx="842" cy="860"/>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6" name="Oval 15"/>
                  <p:cNvSpPr/>
                  <p:nvPr/>
                </p:nvSpPr>
                <p:spPr>
                  <a:xfrm>
                    <a:off x="743" y="2117"/>
                    <a:ext cx="821" cy="83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7" name="Oval 16"/>
                  <p:cNvSpPr/>
                  <p:nvPr/>
                </p:nvSpPr>
                <p:spPr>
                  <a:xfrm>
                    <a:off x="751" y="2125"/>
                    <a:ext cx="781" cy="784"/>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8" name="Oval 17"/>
                  <p:cNvSpPr/>
                  <p:nvPr/>
                </p:nvSpPr>
                <p:spPr>
                  <a:xfrm>
                    <a:off x="795" y="2147"/>
                    <a:ext cx="695" cy="63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9" name="Text Box 18"/>
                  <p:cNvSpPr txBox="true"/>
                  <p:nvPr/>
                </p:nvSpPr>
                <p:spPr>
                  <a:xfrm>
                    <a:off x="777" y="2342"/>
                    <a:ext cx="802" cy="275"/>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一般客户</a:t>
                    </a:r>
                    <a:endParaRPr lang="zh-CN" altLang="en-US" b="1" dirty="0">
                      <a:solidFill>
                        <a:srgbClr val="130401"/>
                      </a:solidFill>
                      <a:latin typeface="微软雅黑" panose="020B0503020204020204" charset="-122"/>
                      <a:ea typeface="微软雅黑" panose="020B0503020204020204" charset="-122"/>
                    </a:endParaRPr>
                  </a:p>
                </p:txBody>
              </p:sp>
            </p:grpSp>
            <p:sp>
              <p:nvSpPr>
                <p:cNvPr id="281620" name="Oval 19"/>
                <p:cNvSpPr/>
                <p:nvPr/>
              </p:nvSpPr>
              <p:spPr>
                <a:xfrm>
                  <a:off x="816" y="1786"/>
                  <a:ext cx="576" cy="336"/>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1" name="Oval 20"/>
                <p:cNvSpPr/>
                <p:nvPr/>
              </p:nvSpPr>
              <p:spPr>
                <a:xfrm>
                  <a:off x="864" y="1404"/>
                  <a:ext cx="645" cy="64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2" name="Oval 21"/>
                <p:cNvSpPr/>
                <p:nvPr/>
              </p:nvSpPr>
              <p:spPr>
                <a:xfrm>
                  <a:off x="872" y="1407"/>
                  <a:ext cx="630" cy="630"/>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3" name="Oval 22"/>
                <p:cNvSpPr/>
                <p:nvPr/>
              </p:nvSpPr>
              <p:spPr>
                <a:xfrm>
                  <a:off x="879" y="1414"/>
                  <a:ext cx="599" cy="588"/>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4" name="Oval 23"/>
                <p:cNvSpPr/>
                <p:nvPr/>
              </p:nvSpPr>
              <p:spPr>
                <a:xfrm>
                  <a:off x="913" y="1430"/>
                  <a:ext cx="534" cy="477"/>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5" name="Text Box 24"/>
                <p:cNvSpPr txBox="true"/>
                <p:nvPr/>
              </p:nvSpPr>
              <p:spPr>
                <a:xfrm>
                  <a:off x="908" y="1446"/>
                  <a:ext cx="741"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高风险客户</a:t>
                  </a:r>
                  <a:endParaRPr lang="zh-CN" altLang="en-US" b="1" dirty="0">
                    <a:solidFill>
                      <a:srgbClr val="130401"/>
                    </a:solidFill>
                    <a:latin typeface="微软雅黑" panose="020B0503020204020204" charset="-122"/>
                    <a:ea typeface="微软雅黑" panose="020B0503020204020204" charset="-122"/>
                  </a:endParaRPr>
                </a:p>
              </p:txBody>
            </p:sp>
          </p:grpSp>
        </p:grpSp>
        <p:sp>
          <p:nvSpPr>
            <p:cNvPr id="36" name="AutoShape 8"/>
            <p:cNvSpPr>
              <a:spLocks noChangeArrowheads="true"/>
            </p:cNvSpPr>
            <p:nvPr/>
          </p:nvSpPr>
          <p:spPr bwMode="auto">
            <a:xfrm flipH="true">
              <a:off x="6075" y="2134"/>
              <a:ext cx="7410" cy="535"/>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立即停止供货，严密监控并追讨</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7" name="AutoShape 8"/>
            <p:cNvSpPr>
              <a:spLocks noChangeArrowheads="true"/>
            </p:cNvSpPr>
            <p:nvPr/>
          </p:nvSpPr>
          <p:spPr bwMode="auto">
            <a:xfrm flipH="true">
              <a:off x="6012" y="4179"/>
              <a:ext cx="9610" cy="548"/>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根据其信用限额，欠款超过一定天数停止发货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38" name="AutoShape 8"/>
            <p:cNvSpPr>
              <a:spLocks noChangeArrowheads="true"/>
            </p:cNvSpPr>
            <p:nvPr/>
          </p:nvSpPr>
          <p:spPr bwMode="auto">
            <a:xfrm flipH="true">
              <a:off x="9780" y="5276"/>
              <a:ext cx="8563" cy="730"/>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上门追账；优先解决争议；保障继续发货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81630" name="TextBox 39"/>
            <p:cNvSpPr txBox="true"/>
            <p:nvPr/>
          </p:nvSpPr>
          <p:spPr>
            <a:xfrm rot="-1012774">
              <a:off x="12192" y="7466"/>
              <a:ext cx="2478" cy="1016"/>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根据客户规模定策略</a:t>
              </a:r>
              <a:endParaRPr lang="zh-CN" altLang="en-US" b="1"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5435" y="1435100"/>
            <a:ext cx="9040813" cy="4516120"/>
            <a:chOff x="535" y="2418"/>
            <a:chExt cx="14238" cy="7112"/>
          </a:xfrm>
        </p:grpSpPr>
        <p:sp>
          <p:nvSpPr>
            <p:cNvPr id="282628" name="Rectangle 3"/>
            <p:cNvSpPr/>
            <p:nvPr/>
          </p:nvSpPr>
          <p:spPr>
            <a:xfrm rot="3419336">
              <a:off x="9238" y="2508"/>
              <a:ext cx="1455" cy="1715"/>
            </a:xfrm>
            <a:prstGeom prst="rect">
              <a:avLst/>
            </a:prstGeom>
            <a:solidFill>
              <a:srgbClr val="00B05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9257" name="Text Box 4"/>
            <p:cNvSpPr txBox="true"/>
            <p:nvPr/>
          </p:nvSpPr>
          <p:spPr>
            <a:xfrm>
              <a:off x="1970" y="8415"/>
              <a:ext cx="12408" cy="1115"/>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已形成拖延恶习</a:t>
              </a:r>
              <a:r>
                <a:rPr lang="zh-CN" altLang="en-US" sz="2000" dirty="0">
                  <a:solidFill>
                    <a:srgbClr val="0000FF"/>
                  </a:solidFill>
                  <a:latin typeface="微软雅黑" panose="020B0503020204020204" charset="-122"/>
                  <a:ea typeface="微软雅黑" panose="020B0503020204020204" charset="-122"/>
                </a:rPr>
                <a:t>的客户，通过电话循序渐进的告知，沟通；</a:t>
              </a:r>
              <a:r>
                <a:rPr lang="zh-CN" altLang="zh-CN" sz="2000" dirty="0">
                  <a:solidFill>
                    <a:srgbClr val="0000FF"/>
                  </a:solidFill>
                  <a:latin typeface="微软雅黑" panose="020B0503020204020204" charset="-122"/>
                  <a:ea typeface="微软雅黑" panose="020B0503020204020204" charset="-122"/>
                </a:rPr>
                <a:t>缺乏资金</a:t>
              </a:r>
              <a:endParaRPr lang="en-US" altLang="zh-CN" sz="2000" dirty="0">
                <a:solidFill>
                  <a:srgbClr val="0000FF"/>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FF"/>
                  </a:solidFill>
                  <a:latin typeface="微软雅黑" panose="020B0503020204020204" charset="-122"/>
                  <a:ea typeface="微软雅黑" panose="020B0503020204020204" charset="-122"/>
                </a:rPr>
                <a:t>的客户，应</a:t>
              </a:r>
              <a:r>
                <a:rPr lang="zh-CN" altLang="zh-CN" sz="2000" dirty="0">
                  <a:solidFill>
                    <a:srgbClr val="0000FF"/>
                  </a:solidFill>
                  <a:latin typeface="微软雅黑" panose="020B0503020204020204" charset="-122"/>
                  <a:ea typeface="微软雅黑" panose="020B0503020204020204" charset="-122"/>
                </a:rPr>
                <a:t>加强与客户的沟通</a:t>
              </a:r>
              <a:r>
                <a:rPr lang="zh-CN" altLang="en-US" sz="2000" dirty="0">
                  <a:solidFill>
                    <a:srgbClr val="0000FF"/>
                  </a:solidFill>
                  <a:latin typeface="微软雅黑" panose="020B0503020204020204" charset="-122"/>
                  <a:ea typeface="微软雅黑" panose="020B0503020204020204" charset="-122"/>
                </a:rPr>
                <a:t>。</a:t>
              </a:r>
              <a:endParaRPr lang="en-US" altLang="zh-CN" sz="2000" dirty="0">
                <a:solidFill>
                  <a:srgbClr val="0000FF"/>
                </a:solidFill>
                <a:latin typeface="微软雅黑" panose="020B0503020204020204" charset="-122"/>
                <a:ea typeface="微软雅黑" panose="020B0503020204020204" charset="-122"/>
              </a:endParaRPr>
            </a:p>
          </p:txBody>
        </p:sp>
        <p:sp>
          <p:nvSpPr>
            <p:cNvPr id="282630" name="Rectangle 7"/>
            <p:cNvSpPr/>
            <p:nvPr/>
          </p:nvSpPr>
          <p:spPr>
            <a:xfrm rot="3419336">
              <a:off x="1698" y="6623"/>
              <a:ext cx="1455" cy="1715"/>
            </a:xfrm>
            <a:prstGeom prst="rect">
              <a:avLst/>
            </a:prstGeom>
            <a:solidFill>
              <a:srgbClr val="FFC00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31" name="Text Box 8"/>
            <p:cNvSpPr txBox="true"/>
            <p:nvPr/>
          </p:nvSpPr>
          <p:spPr>
            <a:xfrm>
              <a:off x="9063" y="3078"/>
              <a:ext cx="2240" cy="725"/>
            </a:xfrm>
            <a:prstGeom prst="rect">
              <a:avLst/>
            </a:prstGeom>
            <a:noFill/>
            <a:ln w="9525">
              <a:noFill/>
            </a:ln>
          </p:spPr>
          <p:txBody>
            <a:bodyPr wrap="none" anchor="t" anchorCtr="false">
              <a:spAutoFit/>
            </a:bodyPr>
            <a:p>
              <a:pPr eaLnBrk="0" hangingPunct="0">
                <a:buClrTx/>
                <a:buFontTx/>
              </a:pPr>
              <a:r>
                <a:rPr lang="zh-CN" altLang="zh-CN" b="1" dirty="0">
                  <a:latin typeface="微软雅黑" panose="020B0503020204020204" charset="-122"/>
                  <a:ea typeface="微软雅黑" panose="020B0503020204020204" charset="-122"/>
                </a:rPr>
                <a:t>准时付款</a:t>
              </a:r>
              <a:endParaRPr lang="zh-CN" altLang="zh-CN" b="1" dirty="0">
                <a:latin typeface="微软雅黑" panose="020B0503020204020204" charset="-122"/>
                <a:ea typeface="微软雅黑" panose="020B0503020204020204" charset="-122"/>
              </a:endParaRPr>
            </a:p>
          </p:txBody>
        </p:sp>
        <p:sp>
          <p:nvSpPr>
            <p:cNvPr id="2" name="Rectangle 9"/>
            <p:cNvSpPr>
              <a:spLocks noChangeArrowheads="true"/>
            </p:cNvSpPr>
            <p:nvPr/>
          </p:nvSpPr>
          <p:spPr bwMode="gray">
            <a:xfrm rot="3419336">
              <a:off x="5231" y="4811"/>
              <a:ext cx="1455" cy="1713"/>
            </a:xfrm>
            <a:prstGeom prst="rect">
              <a:avLst/>
            </a:prstGeom>
            <a:solidFill>
              <a:schemeClr val="accent2">
                <a:lumMod val="60000"/>
                <a:lumOff val="40000"/>
              </a:schemeClr>
            </a:soli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2633" name="Text Box 10"/>
            <p:cNvSpPr txBox="true"/>
            <p:nvPr/>
          </p:nvSpPr>
          <p:spPr>
            <a:xfrm>
              <a:off x="5103" y="5013"/>
              <a:ext cx="1745" cy="131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付款略</a:t>
              </a:r>
              <a:endParaRPr lang="en-US" altLang="zh-CN"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微延迟</a:t>
              </a:r>
              <a:endParaRPr lang="en-US" altLang="zh-CN" b="1" dirty="0">
                <a:latin typeface="微软雅黑" panose="020B0503020204020204" charset="-122"/>
                <a:ea typeface="微软雅黑" panose="020B0503020204020204" charset="-122"/>
              </a:endParaRPr>
            </a:p>
          </p:txBody>
        </p:sp>
        <p:sp>
          <p:nvSpPr>
            <p:cNvPr id="282634" name="Text Box 11"/>
            <p:cNvSpPr txBox="true"/>
            <p:nvPr/>
          </p:nvSpPr>
          <p:spPr>
            <a:xfrm>
              <a:off x="1313" y="7120"/>
              <a:ext cx="223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solidFill>
                    <a:srgbClr val="FF0000"/>
                  </a:solidFill>
                  <a:latin typeface="微软雅黑" panose="020B0503020204020204" charset="-122"/>
                  <a:ea typeface="微软雅黑" panose="020B0503020204020204" charset="-122"/>
                </a:rPr>
                <a:t>拖延付款</a:t>
              </a:r>
              <a:endParaRPr lang="zh-CN" altLang="zh-CN" b="1" dirty="0">
                <a:solidFill>
                  <a:srgbClr val="FF0000"/>
                </a:solidFill>
                <a:latin typeface="微软雅黑" panose="020B0503020204020204" charset="-122"/>
                <a:ea typeface="微软雅黑" panose="020B0503020204020204" charset="-122"/>
              </a:endParaRPr>
            </a:p>
          </p:txBody>
        </p:sp>
        <p:sp>
          <p:nvSpPr>
            <p:cNvPr id="282635" name="Line 13"/>
            <p:cNvSpPr/>
            <p:nvPr/>
          </p:nvSpPr>
          <p:spPr>
            <a:xfrm flipV="true">
              <a:off x="3283" y="6035"/>
              <a:ext cx="1820" cy="960"/>
            </a:xfrm>
            <a:prstGeom prst="line">
              <a:avLst/>
            </a:prstGeom>
            <a:ln w="57150" cap="rnd" cmpd="sng">
              <a:solidFill>
                <a:srgbClr val="808080"/>
              </a:solidFill>
              <a:prstDash val="sysDot"/>
              <a:round/>
              <a:headEnd type="none" w="med" len="med"/>
              <a:tailEnd type="none" w="med" len="med"/>
            </a:ln>
          </p:spPr>
        </p:sp>
        <p:sp>
          <p:nvSpPr>
            <p:cNvPr id="282636" name="Line 14"/>
            <p:cNvSpPr/>
            <p:nvPr/>
          </p:nvSpPr>
          <p:spPr>
            <a:xfrm flipV="true">
              <a:off x="6923" y="3855"/>
              <a:ext cx="2210" cy="1220"/>
            </a:xfrm>
            <a:prstGeom prst="line">
              <a:avLst/>
            </a:prstGeom>
            <a:ln w="57150" cap="rnd" cmpd="sng">
              <a:solidFill>
                <a:srgbClr val="808080"/>
              </a:solidFill>
              <a:prstDash val="sysDot"/>
              <a:round/>
              <a:headEnd type="none" w="med" len="med"/>
              <a:tailEnd type="none" w="med" len="med"/>
            </a:ln>
          </p:spPr>
        </p:sp>
        <p:sp>
          <p:nvSpPr>
            <p:cNvPr id="309265" name="Text Box 16"/>
            <p:cNvSpPr txBox="true"/>
            <p:nvPr/>
          </p:nvSpPr>
          <p:spPr>
            <a:xfrm>
              <a:off x="8325" y="4503"/>
              <a:ext cx="5540" cy="63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催收人员坚持宽松的销售政策</a:t>
              </a:r>
              <a:endParaRPr lang="zh-CN" altLang="zh-CN" sz="2000" dirty="0">
                <a:solidFill>
                  <a:srgbClr val="0000FF"/>
                </a:solidFill>
                <a:latin typeface="微软雅黑" panose="020B0503020204020204" charset="-122"/>
                <a:ea typeface="微软雅黑" panose="020B0503020204020204" charset="-122"/>
              </a:endParaRPr>
            </a:p>
          </p:txBody>
        </p:sp>
        <p:sp>
          <p:nvSpPr>
            <p:cNvPr id="309266" name="Text Box 17"/>
            <p:cNvSpPr txBox="true"/>
            <p:nvPr/>
          </p:nvSpPr>
          <p:spPr>
            <a:xfrm>
              <a:off x="3980" y="6705"/>
              <a:ext cx="10793" cy="630"/>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催收人员需与客户明确付款流程，阶段性跟踪客户结算情况</a:t>
              </a:r>
              <a:endParaRPr lang="zh-CN" altLang="zh-CN" sz="2000" dirty="0">
                <a:solidFill>
                  <a:srgbClr val="0000FF"/>
                </a:solidFill>
                <a:latin typeface="微软雅黑" panose="020B0503020204020204" charset="-122"/>
                <a:ea typeface="微软雅黑" panose="020B0503020204020204" charset="-122"/>
              </a:endParaRPr>
            </a:p>
          </p:txBody>
        </p:sp>
        <p:sp>
          <p:nvSpPr>
            <p:cNvPr id="282639" name="右箭头 18"/>
            <p:cNvSpPr/>
            <p:nvPr/>
          </p:nvSpPr>
          <p:spPr>
            <a:xfrm rot="-1864241">
              <a:off x="535" y="4160"/>
              <a:ext cx="7718" cy="1275"/>
            </a:xfrm>
            <a:prstGeom prst="rightArrow">
              <a:avLst>
                <a:gd name="adj1" fmla="val 50000"/>
                <a:gd name="adj2" fmla="val 49768"/>
              </a:avLst>
            </a:prstGeom>
            <a:gradFill rotWithShape="true">
              <a:gsLst>
                <a:gs pos="0">
                  <a:srgbClr val="DDEBCF">
                    <a:alpha val="100000"/>
                  </a:srgbClr>
                </a:gs>
                <a:gs pos="42000">
                  <a:srgbClr val="DDEBCF">
                    <a:alpha val="100000"/>
                  </a:srgbClr>
                </a:gs>
                <a:gs pos="55000">
                  <a:srgbClr val="9CB86E">
                    <a:alpha val="100000"/>
                  </a:srgbClr>
                </a:gs>
                <a:gs pos="100000">
                  <a:srgbClr val="156B13">
                    <a:alpha val="100000"/>
                  </a:srgbClr>
                </a:gs>
              </a:gsLst>
              <a:lin ang="5400000" scaled="true"/>
              <a:tileRect/>
            </a:gra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41" name="文本框 1"/>
            <p:cNvSpPr txBox="true"/>
            <p:nvPr/>
          </p:nvSpPr>
          <p:spPr>
            <a:xfrm>
              <a:off x="720" y="2418"/>
              <a:ext cx="4635" cy="580"/>
            </a:xfrm>
            <a:prstGeom prst="rect">
              <a:avLst/>
            </a:prstGeom>
            <a:noFill/>
            <a:ln w="9525">
              <a:noFill/>
            </a:ln>
          </p:spPr>
          <p:txBody>
            <a:bodyPr anchor="t" anchorCtr="false">
              <a:spAutoFit/>
            </a:bodyPr>
            <a:p>
              <a:pPr eaLnBrk="0" hangingPunct="0">
                <a:buClrTx/>
                <a:buFontTx/>
              </a:pPr>
              <a:r>
                <a:rPr lang="zh-CN" altLang="en-US" b="1" dirty="0">
                  <a:solidFill>
                    <a:srgbClr val="130401"/>
                  </a:solidFill>
                  <a:latin typeface="微软雅黑" panose="020B0503020204020204" charset="-122"/>
                  <a:ea typeface="微软雅黑" panose="020B0503020204020204" charset="-122"/>
                </a:rPr>
                <a:t>根据信用状况定策略</a:t>
              </a:r>
              <a:endParaRPr lang="zh-CN" altLang="en-US" b="1"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二、应收账款账龄分析</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3650" name="内容占位符 2"/>
          <p:cNvSpPr>
            <a:spLocks noGrp="true"/>
          </p:cNvSpPr>
          <p:nvPr/>
        </p:nvSpPr>
        <p:spPr>
          <a:xfrm>
            <a:off x="1804670" y="1299845"/>
            <a:ext cx="868299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账龄分析相关概念</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账龄是指</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应收账款发生时间的长短</a:t>
            </a:r>
            <a:r>
              <a:rPr lang="zh-CN" altLang="en-US" sz="2400" dirty="0">
                <a:latin typeface="微软雅黑" panose="020B0503020204020204" charset="-122"/>
                <a:ea typeface="微软雅黑" panose="020B0503020204020204" charset="-122"/>
                <a:cs typeface="微软雅黑" panose="020B0503020204020204" charset="-122"/>
              </a:rPr>
              <a:t>，以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天</a:t>
            </a:r>
            <a:r>
              <a:rPr lang="zh-CN" altLang="en-US" sz="2400" dirty="0">
                <a:latin typeface="微软雅黑" panose="020B0503020204020204" charset="-122"/>
                <a:ea typeface="微软雅黑" panose="020B0503020204020204" charset="-122"/>
                <a:cs typeface="微软雅黑" panose="020B0503020204020204" charset="-122"/>
              </a:rPr>
              <a:t>为单位进行计算。</a:t>
            </a:r>
            <a:endParaRPr lang="zh-CN" altLang="en-US" sz="2400"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账龄分析实际上就是将每笔应收账款按照对其所持有的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时间长短进行排序</a:t>
            </a:r>
            <a:r>
              <a:rPr lang="zh-CN" altLang="en-US" sz="2400" dirty="0">
                <a:latin typeface="微软雅黑" panose="020B0503020204020204" charset="-122"/>
                <a:ea typeface="微软雅黑" panose="020B0503020204020204" charset="-122"/>
                <a:cs typeface="微软雅黑" panose="020B0503020204020204" charset="-122"/>
              </a:rPr>
              <a:t>，并给以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统计表述</a:t>
            </a:r>
            <a:r>
              <a:rPr lang="zh-CN" altLang="en-US" sz="2400" dirty="0">
                <a:latin typeface="微软雅黑" panose="020B0503020204020204" charset="-122"/>
                <a:ea typeface="微软雅黑" panose="020B0503020204020204" charset="-122"/>
                <a:cs typeface="微软雅黑" panose="020B0503020204020204" charset="-122"/>
              </a:rPr>
              <a:t>，从而为指导信用管理部门的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信用额度控制工作</a:t>
            </a:r>
            <a:r>
              <a:rPr lang="zh-CN" altLang="en-US" sz="2400" dirty="0">
                <a:latin typeface="微软雅黑" panose="020B0503020204020204" charset="-122"/>
                <a:ea typeface="微软雅黑" panose="020B0503020204020204" charset="-122"/>
                <a:cs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逾期应收账款催收工作</a:t>
            </a:r>
            <a:r>
              <a:rPr lang="zh-CN" altLang="en-US" sz="2400" dirty="0">
                <a:latin typeface="微软雅黑" panose="020B0503020204020204" charset="-122"/>
                <a:ea typeface="微软雅黑" panose="020B0503020204020204" charset="-122"/>
                <a:cs typeface="微软雅黑" panose="020B0503020204020204" charset="-122"/>
              </a:rPr>
              <a:t>提供依据。</a:t>
            </a:r>
            <a:endParaRPr lang="zh-CN" altLang="en-US" sz="28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账龄分析的作用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1520" y="1343660"/>
            <a:ext cx="9456477" cy="4879975"/>
            <a:chOff x="720" y="2235"/>
            <a:chExt cx="13665" cy="7685"/>
          </a:xfrm>
        </p:grpSpPr>
        <p:sp>
          <p:nvSpPr>
            <p:cNvPr id="284674"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en-US" sz="2000" dirty="0">
                  <a:latin typeface="微软雅黑" panose="020B0503020204020204" charset="-122"/>
                  <a:ea typeface="微软雅黑" panose="020B0503020204020204" charset="-122"/>
                  <a:cs typeface="微软雅黑" panose="020B0503020204020204" charset="-122"/>
                </a:rPr>
                <a:t>企业发生的每笔应收账款的账龄都是不同的，持有一笔应收账款的时间越长，表明客户占用企业资金的时间就越长。一旦一笔应收账款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变成逾期应收账款</a:t>
              </a:r>
              <a:r>
                <a:rPr lang="zh-CN" altLang="en-US" sz="2000" dirty="0">
                  <a:latin typeface="微软雅黑" panose="020B0503020204020204" charset="-122"/>
                  <a:ea typeface="微软雅黑" panose="020B0503020204020204" charset="-122"/>
                  <a:cs typeface="微软雅黑" panose="020B0503020204020204" charset="-122"/>
                </a:rPr>
                <a:t>，客户拖欠时间越长，该笔应收账款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变成坏账的可能性就越来越大</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b="1" dirty="0">
                  <a:latin typeface="微软雅黑" panose="020B0503020204020204" charset="-122"/>
                  <a:ea typeface="微软雅黑" panose="020B0503020204020204" charset="-122"/>
                  <a:cs typeface="微软雅黑" panose="020B0503020204020204" charset="-122"/>
                </a:rPr>
                <a:t>通过账龄分析获得以下信息：</a:t>
              </a:r>
              <a:endParaRPr lang="en-US" altLang="zh-CN" sz="2000" b="1"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在各个不同的付款时间内，已付账款占应收账款总额的百分比，拖欠账款占应收账款总额的百分比，拖欠账款占应收账款余额的百分比。</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有多少应收账款是在信用期内支付的。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有多少应收账款是逾期支付的。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有多少应收账款仍未支付。</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有多少应收账款已成为呆账、坏账。</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p:nvPr/>
          </p:nvCxnSpPr>
          <p:spPr bwMode="auto">
            <a:xfrm>
              <a:off x="720" y="4161"/>
              <a:ext cx="13665" cy="0"/>
            </a:xfrm>
            <a:prstGeom prst="straightConnector1">
              <a:avLst/>
            </a:prstGeom>
            <a:ln w="25400">
              <a:solidFill>
                <a:schemeClr val="accent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752600" y="1410335"/>
            <a:ext cx="8686800" cy="262191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列表分析法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对应收账款的账龄分析</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通常</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采用</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列表分析法来直观表示</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二维象限图分析法可以直观地显示出应收账款</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按照账龄的分布情况</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平均账龄分析法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在编制</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账龄分析表</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的基础上，计算出企业</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所持有应收账款的平均账龄</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619885" y="1424305"/>
            <a:ext cx="849693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下表列出了某企业不同账龄下的应收账款余额，显示出该企业应收账款的分布情况</a:t>
            </a:r>
            <a:endParaRPr lang="zh-CN" altLang="en-US" sz="2000">
              <a:latin typeface="微软雅黑" panose="020B0503020204020204" charset="-122"/>
              <a:ea typeface="微软雅黑" panose="020B0503020204020204" charset="-122"/>
            </a:endParaRPr>
          </a:p>
        </p:txBody>
      </p:sp>
      <p:sp>
        <p:nvSpPr>
          <p:cNvPr id="4" name="文本框 3"/>
          <p:cNvSpPr txBox="true"/>
          <p:nvPr/>
        </p:nvSpPr>
        <p:spPr>
          <a:xfrm>
            <a:off x="1915160" y="5556250"/>
            <a:ext cx="8496935" cy="101473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假定企业在赊销政策中规定的</a:t>
            </a:r>
            <a:r>
              <a:rPr lang="zh-CN" altLang="en-US" sz="2000">
                <a:solidFill>
                  <a:srgbClr val="00B0F0"/>
                </a:solidFill>
                <a:latin typeface="微软雅黑" panose="020B0503020204020204" charset="-122"/>
                <a:ea typeface="微软雅黑" panose="020B0503020204020204" charset="-122"/>
              </a:rPr>
              <a:t>信用期限为</a:t>
            </a:r>
            <a:r>
              <a:rPr lang="en-US" altLang="zh-CN" sz="2000">
                <a:solidFill>
                  <a:srgbClr val="00B0F0"/>
                </a:solidFill>
                <a:latin typeface="微软雅黑" panose="020B0503020204020204" charset="-122"/>
                <a:ea typeface="微软雅黑" panose="020B0503020204020204" charset="-122"/>
              </a:rPr>
              <a:t>30</a:t>
            </a:r>
            <a:r>
              <a:rPr lang="zh-CN" altLang="en-US" sz="2000">
                <a:solidFill>
                  <a:srgbClr val="00B0F0"/>
                </a:solidFill>
                <a:latin typeface="微软雅黑" panose="020B0503020204020204" charset="-122"/>
                <a:ea typeface="微软雅黑" panose="020B0503020204020204" charset="-122"/>
              </a:rPr>
              <a:t>天</a:t>
            </a:r>
            <a:r>
              <a:rPr lang="zh-CN" altLang="en-US" sz="2000">
                <a:latin typeface="微软雅黑" panose="020B0503020204020204" charset="-122"/>
                <a:ea typeface="微软雅黑" panose="020B0503020204020204" charset="-122"/>
              </a:rPr>
              <a:t>，该企业的逾期应收账款超出应收账款总额的</a:t>
            </a:r>
            <a:r>
              <a:rPr lang="en-US" altLang="zh-CN" sz="2000">
                <a:solidFill>
                  <a:srgbClr val="00B0F0"/>
                </a:solidFill>
                <a:latin typeface="微软雅黑" panose="020B0503020204020204" charset="-122"/>
                <a:ea typeface="微软雅黑" panose="020B0503020204020204" charset="-122"/>
              </a:rPr>
              <a:t>50%</a:t>
            </a:r>
            <a:r>
              <a:rPr lang="zh-CN" altLang="en-US" sz="2000">
                <a:latin typeface="微软雅黑" panose="020B0503020204020204" charset="-122"/>
                <a:ea typeface="微软雅黑" panose="020B0503020204020204" charset="-122"/>
              </a:rPr>
              <a:t>，不论行业的逾期应收账款的平均值如何，都说明</a:t>
            </a:r>
            <a:r>
              <a:rPr lang="zh-CN" altLang="en-US" sz="2000">
                <a:solidFill>
                  <a:srgbClr val="00B0F0"/>
                </a:solidFill>
                <a:latin typeface="微软雅黑" panose="020B0503020204020204" charset="-122"/>
                <a:ea typeface="微软雅黑" panose="020B0503020204020204" charset="-122"/>
              </a:rPr>
              <a:t>信用管理部门对客户的筛选工作做得不好</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sp>
        <p:nvSpPr>
          <p:cNvPr id="5" name="文本框 4"/>
          <p:cNvSpPr txBox="true"/>
          <p:nvPr/>
        </p:nvSpPr>
        <p:spPr>
          <a:xfrm>
            <a:off x="1577975" y="825500"/>
            <a:ext cx="231775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列表分析法</a:t>
            </a:r>
            <a:endParaRPr lang="zh-CN" altLang="en-US" sz="2000" b="1">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true"/>
          </p:cNvPicPr>
          <p:nvPr/>
        </p:nvPicPr>
        <p:blipFill>
          <a:blip r:embed="rId4"/>
          <a:stretch>
            <a:fillRect/>
          </a:stretch>
        </p:blipFill>
        <p:spPr>
          <a:xfrm>
            <a:off x="2531110" y="207200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847850" y="4624070"/>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根据分析结果，信用部门应：</a:t>
            </a:r>
            <a:endParaRPr 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考虑收紧信用政策，并控制应收账款的发生总额；</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加强对逾期应收账款的催收工作，特别是要加强已过期</a:t>
            </a:r>
            <a:r>
              <a:rPr lang="en-US" altLang="zh-CN" sz="2000">
                <a:latin typeface="微软雅黑" panose="020B0503020204020204" charset="-122"/>
                <a:ea typeface="微软雅黑" panose="020B0503020204020204" charset="-122"/>
              </a:rPr>
              <a:t>60</a:t>
            </a:r>
            <a:r>
              <a:rPr lang="zh-CN" altLang="en-US" sz="2000">
                <a:latin typeface="微软雅黑" panose="020B0503020204020204" charset="-122"/>
                <a:ea typeface="微软雅黑" panose="020B0503020204020204" charset="-122"/>
              </a:rPr>
              <a:t>天以上的各笔应收账款的催收工作；</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开始考虑诊断账龄最长的逾期应收账款，做坏账核销申请的准备。</a:t>
            </a:r>
            <a:endParaRPr lang="zh-CN" altLang="en-US" sz="2000">
              <a:latin typeface="微软雅黑" panose="020B0503020204020204" charset="-122"/>
              <a:ea typeface="微软雅黑" panose="020B0503020204020204" charset="-122"/>
            </a:endParaRPr>
          </a:p>
        </p:txBody>
      </p:sp>
      <p:pic>
        <p:nvPicPr>
          <p:cNvPr id="6" name="图片 5"/>
          <p:cNvPicPr>
            <a:picLocks noChangeAspect="true"/>
          </p:cNvPicPr>
          <p:nvPr/>
        </p:nvPicPr>
        <p:blipFill>
          <a:blip r:embed="rId4"/>
          <a:stretch>
            <a:fillRect/>
          </a:stretch>
        </p:blipFill>
        <p:spPr>
          <a:xfrm>
            <a:off x="2463800" y="96456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2"/>
          <p:cNvPicPr>
            <a:picLocks noChangeAspect="true"/>
          </p:cNvPicPr>
          <p:nvPr/>
        </p:nvPicPr>
        <p:blipFill>
          <a:blip r:embed="rId4"/>
          <a:stretch>
            <a:fillRect/>
          </a:stretch>
        </p:blipFill>
        <p:spPr>
          <a:xfrm rot="16200000">
            <a:off x="4505960" y="352425"/>
            <a:ext cx="3182620" cy="5701030"/>
          </a:xfrm>
          <a:prstGeom prst="rect">
            <a:avLst/>
          </a:prstGeom>
        </p:spPr>
      </p:pic>
      <p:sp>
        <p:nvSpPr>
          <p:cNvPr id="4" name="文本框 3"/>
          <p:cNvSpPr txBox="true"/>
          <p:nvPr/>
        </p:nvSpPr>
        <p:spPr>
          <a:xfrm>
            <a:off x="1848485" y="4892675"/>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处于不同象限的应收账款，应采取不同的催收政策：</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第一象限：立即催收、重点催收；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第二象限：上门催讨；</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第三象限：暂缓催收、自行催收；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第四象限：立即催收、发催讨</a:t>
            </a:r>
            <a:r>
              <a:rPr lang="zh-CN" sz="2000">
                <a:latin typeface="微软雅黑" panose="020B0503020204020204" charset="-122"/>
                <a:ea typeface="微软雅黑" panose="020B0503020204020204" charset="-122"/>
                <a:sym typeface="+mn-ea"/>
              </a:rPr>
              <a:t>函</a:t>
            </a:r>
            <a:r>
              <a:rPr lang="zh-CN" sz="2000">
                <a:latin typeface="微软雅黑" panose="020B0503020204020204" charset="-122"/>
                <a:ea typeface="微软雅黑" panose="020B0503020204020204" charset="-122"/>
              </a:rPr>
              <a:t>。</a:t>
            </a:r>
            <a:endParaRPr lang="zh-CN" sz="2000">
              <a:latin typeface="微软雅黑" panose="020B0503020204020204" charset="-122"/>
              <a:ea typeface="微软雅黑" panose="020B0503020204020204" charset="-122"/>
            </a:endParaRPr>
          </a:p>
        </p:txBody>
      </p:sp>
      <p:sp>
        <p:nvSpPr>
          <p:cNvPr id="5" name="文本框 4"/>
          <p:cNvSpPr txBox="true"/>
          <p:nvPr/>
        </p:nvSpPr>
        <p:spPr>
          <a:xfrm>
            <a:off x="1334770" y="1010285"/>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2. </a:t>
            </a:r>
            <a:r>
              <a:rPr lang="zh-CN" altLang="en-US" sz="2000" b="1">
                <a:latin typeface="微软雅黑" panose="020B0503020204020204" charset="-122"/>
                <a:ea typeface="微软雅黑" panose="020B0503020204020204" charset="-122"/>
                <a:cs typeface="微软雅黑" panose="020B0503020204020204" charset="-122"/>
              </a:rPr>
              <a:t>二维象限图分析法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3" name="文本框 2"/>
              <p:cNvSpPr txBox="true"/>
              <p:nvPr/>
            </p:nvSpPr>
            <p:spPr>
              <a:xfrm>
                <a:off x="1746885" y="1821180"/>
                <a:ext cx="8597900" cy="401510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在编制</a:t>
                </a:r>
                <a:r>
                  <a:rPr lang="zh-CN" altLang="en-US" sz="2000">
                    <a:solidFill>
                      <a:srgbClr val="00B0F0"/>
                    </a:solidFill>
                    <a:latin typeface="微软雅黑" panose="020B0503020204020204" charset="-122"/>
                    <a:ea typeface="微软雅黑" panose="020B0503020204020204" charset="-122"/>
                  </a:rPr>
                  <a:t>账龄分析表</a:t>
                </a:r>
                <a:r>
                  <a:rPr lang="zh-CN" altLang="en-US" sz="2000">
                    <a:latin typeface="微软雅黑" panose="020B0503020204020204" charset="-122"/>
                    <a:ea typeface="微软雅黑" panose="020B0503020204020204" charset="-122"/>
                  </a:rPr>
                  <a:t>的基础上，计算出企业所持有应收账款的平均账龄，计算公式如下：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微软雅黑" panose="020B0503020204020204" charset="-122"/>
                          <a:cs typeface="Cambria Math" panose="02040503050406030204" charset="0"/>
                        </a:rPr>
                        <m:t>𝐴</m:t>
                      </m:r>
                      <m:r>
                        <a:rPr lang="en-US" altLang="zh-CN" sz="2000" i="1">
                          <a:latin typeface="Cambria Math" panose="02040503050406030204" charset="0"/>
                          <a:ea typeface="微软雅黑" panose="020B0503020204020204" charset="-122"/>
                          <a:cs typeface="Cambria Math" panose="02040503050406030204" charset="0"/>
                        </a:rPr>
                        <m:t>=</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1</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1</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2</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2</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𝑛</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𝑛</m:t>
                          </m:r>
                        </m:sub>
                      </m:sSub>
                      <m:r>
                        <a:rPr lang="en-US" altLang="zh-CN" sz="2000" i="1">
                          <a:latin typeface="Cambria Math" panose="02040503050406030204" charset="0"/>
                          <a:ea typeface="微软雅黑" panose="020B0503020204020204" charset="-122"/>
                          <a:cs typeface="Cambria Math" panose="02040503050406030204" charset="0"/>
                        </a:rPr>
                        <m:t> </m:t>
                      </m:r>
                    </m:oMath>
                  </m:oMathPara>
                </a14:m>
                <a:endParaRPr lang="en-US" altLang="zh-CN" sz="2000" i="1">
                  <a:latin typeface="Cambria Math" panose="02040503050406030204" charset="0"/>
                  <a:ea typeface="微软雅黑" panose="020B0503020204020204" charset="-122"/>
                  <a:cs typeface="Cambria Math" panose="02040503050406030204" charset="0"/>
                </a:endParaRPr>
              </a:p>
              <a:p>
                <a:pPr fontAlgn="auto">
                  <a:spcBef>
                    <a:spcPts val="600"/>
                  </a:spcBef>
                </a:pPr>
                <a:r>
                  <a:rPr lang="zh-CN" altLang="en-US" sz="2000">
                    <a:latin typeface="微软雅黑" panose="020B0503020204020204" charset="-122"/>
                    <a:ea typeface="微软雅黑" panose="020B0503020204020204" charset="-122"/>
                  </a:rPr>
                  <a:t>式中，</a:t>
                </a: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为应收账款的平均账龄，</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各笔应收账款的账龄</a:t>
                </a:r>
                <a:r>
                  <a:rPr lang="zh-CN" altLang="en-US" sz="2000">
                    <a:latin typeface="Cambria Math" panose="02040503050406030204" charset="0"/>
                    <a:ea typeface="微软雅黑" panose="020B0503020204020204" charset="-122"/>
                    <a:cs typeface="Cambria Math" panose="02040503050406030204" charset="0"/>
                  </a:rPr>
                  <a:t>，</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各笔应收账款的权重</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通过对平均账龄的定期监督和分析，企业可</a:t>
                </a:r>
                <a:r>
                  <a:rPr lang="zh-CN" altLang="en-US" sz="2000">
                    <a:solidFill>
                      <a:srgbClr val="00B0F0"/>
                    </a:solidFill>
                    <a:latin typeface="Cambria Math" panose="02040503050406030204" charset="0"/>
                    <a:ea typeface="微软雅黑" panose="020B0503020204020204" charset="-122"/>
                    <a:cs typeface="Cambria Math" panose="02040503050406030204" charset="0"/>
                  </a:rPr>
                  <a:t>评价应收账款的质量</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将</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平均账龄</a:t>
                </a:r>
                <a:r>
                  <a:rPr lang="zh-CN" altLang="en-US" sz="2000">
                    <a:latin typeface="Cambria Math" panose="02040503050406030204" charset="0"/>
                    <a:ea typeface="微软雅黑" panose="020B0503020204020204" charset="-122"/>
                    <a:cs typeface="Cambria Math" panose="02040503050406030204" charset="0"/>
                  </a:rPr>
                  <a:t>与赊销合同中的</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平均信用期限</a:t>
                </a:r>
                <a:r>
                  <a:rPr lang="zh-CN" altLang="en-US" sz="2000">
                    <a:latin typeface="Cambria Math" panose="02040503050406030204" charset="0"/>
                    <a:ea typeface="微软雅黑" panose="020B0503020204020204" charset="-122"/>
                    <a:cs typeface="Cambria Math" panose="02040503050406030204" charset="0"/>
                  </a:rPr>
                  <a:t>和</a:t>
                </a:r>
                <a:r>
                  <a:rPr lang="en-US" altLang="zh-CN" sz="2000">
                    <a:solidFill>
                      <a:srgbClr val="00B0F0"/>
                    </a:solidFill>
                    <a:latin typeface="Cambria Math" panose="02040503050406030204" charset="0"/>
                    <a:ea typeface="微软雅黑" panose="020B0503020204020204" charset="-122"/>
                    <a:cs typeface="Cambria Math" panose="02040503050406030204" charset="0"/>
                  </a:rPr>
                  <a:t>DSO</a:t>
                </a:r>
                <a:r>
                  <a:rPr lang="zh-CN" altLang="en-US" sz="2000">
                    <a:latin typeface="Cambria Math" panose="02040503050406030204" charset="0"/>
                    <a:ea typeface="微软雅黑" panose="020B0503020204020204" charset="-122"/>
                    <a:cs typeface="Cambria Math" panose="02040503050406030204" charset="0"/>
                  </a:rPr>
                  <a:t>进行比较，可以发现信用管理工作中的问题所在，明确工作重点和方向。</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通过将平均账龄指标</a:t>
                </a:r>
                <a:r>
                  <a:rPr lang="zh-CN" altLang="en-US" sz="2000">
                    <a:solidFill>
                      <a:srgbClr val="00B0F0"/>
                    </a:solidFill>
                    <a:latin typeface="Cambria Math" panose="02040503050406030204" charset="0"/>
                    <a:ea typeface="微软雅黑" panose="020B0503020204020204" charset="-122"/>
                    <a:cs typeface="Cambria Math" panose="02040503050406030204" charset="0"/>
                  </a:rPr>
                  <a:t>与行业平均数比较</a:t>
                </a:r>
                <a:r>
                  <a:rPr lang="zh-CN" altLang="en-US" sz="2000">
                    <a:latin typeface="Cambria Math" panose="02040503050406030204" charset="0"/>
                    <a:ea typeface="微软雅黑" panose="020B0503020204020204" charset="-122"/>
                    <a:cs typeface="Cambria Math" panose="02040503050406030204" charset="0"/>
                  </a:rPr>
                  <a:t>，可以了解企业在市场竞争中的地位。</a:t>
                </a:r>
                <a:endParaRPr lang="zh-CN" altLang="en-US" sz="2000">
                  <a:latin typeface="Cambria Math" panose="02040503050406030204" charset="0"/>
                  <a:ea typeface="微软雅黑" panose="020B0503020204020204" charset="-122"/>
                  <a:cs typeface="Cambria Math" panose="02040503050406030204" charset="0"/>
                </a:endParaRPr>
              </a:p>
              <a:p>
                <a:endParaRPr lang="zh-CN" altLang="en-US" sz="2000">
                  <a:latin typeface="Cambria Math" panose="02040503050406030204" charset="0"/>
                  <a:ea typeface="微软雅黑" panose="020B0503020204020204" charset="-122"/>
                  <a:cs typeface="Cambria Math" panose="02040503050406030204" charset="0"/>
                </a:endParaRPr>
              </a:p>
            </p:txBody>
          </p:sp>
        </mc:Choice>
        <mc:Fallback>
          <p:sp>
            <p:nvSpPr>
              <p:cNvPr id="3" name="文本框 2"/>
              <p:cNvSpPr txBox="true">
                <a:spLocks noRot="true" noChangeAspect="true" noMove="true" noResize="true" noEditPoints="true" noAdjustHandles="true" noChangeArrowheads="true" noChangeShapeType="true" noTextEdit="true"/>
              </p:cNvSpPr>
              <p:nvPr/>
            </p:nvSpPr>
            <p:spPr>
              <a:xfrm>
                <a:off x="1746885" y="1821180"/>
                <a:ext cx="8597900" cy="4015105"/>
              </a:xfrm>
              <a:prstGeom prst="rect">
                <a:avLst/>
              </a:prstGeom>
              <a:blipFill rotWithShape="true">
                <a:blip r:embed="rId4"/>
                <a:stretch>
                  <a:fillRect r="-1507"/>
                </a:stretch>
              </a:blipFill>
            </p:spPr>
            <p:txBody>
              <a:bodyPr/>
              <a:lstStyle/>
              <a:p>
                <a:r>
                  <a:rPr lang="zh-CN" altLang="en-US">
                    <a:noFill/>
                  </a:rPr>
                  <a:t> </a:t>
                </a:r>
              </a:p>
            </p:txBody>
          </p:sp>
        </mc:Fallback>
      </mc:AlternateContent>
      <p:sp>
        <p:nvSpPr>
          <p:cNvPr id="5" name="文本框 4"/>
          <p:cNvSpPr txBox="true"/>
          <p:nvPr/>
        </p:nvSpPr>
        <p:spPr>
          <a:xfrm>
            <a:off x="1376680" y="1002030"/>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3. </a:t>
            </a:r>
            <a:r>
              <a:rPr lang="zh-CN" altLang="en-US" sz="2000" b="1">
                <a:latin typeface="微软雅黑" panose="020B0503020204020204" charset="-122"/>
                <a:ea typeface="微软雅黑" panose="020B0503020204020204" charset="-122"/>
                <a:cs typeface="微软雅黑" panose="020B0503020204020204" charset="-122"/>
              </a:rPr>
              <a:t>平均账龄分析法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企业客户管理制度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5795010" y="871220"/>
            <a:ext cx="6188710" cy="5652135"/>
            <a:chOff x="5619" y="1292"/>
            <a:chExt cx="8121" cy="5958"/>
          </a:xfrm>
        </p:grpSpPr>
        <p:pic>
          <p:nvPicPr>
            <p:cNvPr id="2" name="图片 1" descr="3"/>
            <p:cNvPicPr>
              <a:picLocks noChangeAspect="true"/>
            </p:cNvPicPr>
            <p:nvPr/>
          </p:nvPicPr>
          <p:blipFill>
            <a:blip r:embed="rId4"/>
            <a:stretch>
              <a:fillRect/>
            </a:stretch>
          </p:blipFill>
          <p:spPr>
            <a:xfrm rot="16200000">
              <a:off x="8505" y="-1594"/>
              <a:ext cx="2188" cy="7961"/>
            </a:xfrm>
            <a:prstGeom prst="rect">
              <a:avLst/>
            </a:prstGeom>
          </p:spPr>
        </p:pic>
        <p:pic>
          <p:nvPicPr>
            <p:cNvPr id="3" name="图片 2" descr="4"/>
            <p:cNvPicPr>
              <a:picLocks noChangeAspect="true"/>
            </p:cNvPicPr>
            <p:nvPr/>
          </p:nvPicPr>
          <p:blipFill>
            <a:blip r:embed="rId5"/>
            <a:srcRect l="40657" r="8820"/>
            <a:stretch>
              <a:fillRect/>
            </a:stretch>
          </p:blipFill>
          <p:spPr>
            <a:xfrm rot="16200000">
              <a:off x="7829" y="1339"/>
              <a:ext cx="3861" cy="7962"/>
            </a:xfrm>
            <a:prstGeom prst="rect">
              <a:avLst/>
            </a:prstGeom>
          </p:spPr>
        </p:pic>
      </p:grpSp>
      <p:sp>
        <p:nvSpPr>
          <p:cNvPr id="7" name="文本框 6"/>
          <p:cNvSpPr txBox="true"/>
          <p:nvPr/>
        </p:nvSpPr>
        <p:spPr>
          <a:xfrm>
            <a:off x="314325" y="1582420"/>
            <a:ext cx="5547360" cy="3692525"/>
          </a:xfrm>
          <a:prstGeom prst="rect">
            <a:avLst/>
          </a:prstGeom>
          <a:noFill/>
        </p:spPr>
        <p:txBody>
          <a:bodyPr wrap="square" rtlCol="0">
            <a:spAutoFit/>
          </a:bodyPr>
          <a:p>
            <a:r>
              <a:rPr lang="zh-CN">
                <a:latin typeface="微软雅黑" panose="020B0503020204020204" charset="-122"/>
                <a:ea typeface="微软雅黑" panose="020B0503020204020204" charset="-122"/>
              </a:rPr>
              <a:t>账龄结构分析如下：</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atin typeface="微软雅黑" panose="020B0503020204020204" charset="-122"/>
                <a:ea typeface="微软雅黑" panose="020B0503020204020204" charset="-122"/>
              </a:rPr>
              <a:t>）本月总结</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本月和上月</a:t>
            </a:r>
            <a:r>
              <a:rPr lang="zh-CN">
                <a:solidFill>
                  <a:srgbClr val="00B0F0"/>
                </a:solidFill>
                <a:latin typeface="微软雅黑" panose="020B0503020204020204" charset="-122"/>
                <a:ea typeface="微软雅黑" panose="020B0503020204020204" charset="-122"/>
              </a:rPr>
              <a:t>都没有达到今年的月度计划</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本月的账款回收状况</a:t>
            </a:r>
            <a:r>
              <a:rPr lang="zh-CN">
                <a:solidFill>
                  <a:srgbClr val="00B0F0"/>
                </a:solidFill>
                <a:latin typeface="微软雅黑" panose="020B0503020204020204" charset="-122"/>
                <a:ea typeface="微软雅黑" panose="020B0503020204020204" charset="-122"/>
              </a:rPr>
              <a:t>比上月有所改进</a:t>
            </a:r>
            <a:r>
              <a:rPr lang="zh-CN">
                <a:latin typeface="微软雅黑" panose="020B0503020204020204" charset="-122"/>
                <a:ea typeface="微软雅黑" panose="020B0503020204020204" charset="-122"/>
              </a:rPr>
              <a:t>，特别是在</a:t>
            </a:r>
            <a:r>
              <a:rPr lang="zh-CN">
                <a:solidFill>
                  <a:srgbClr val="00B0F0"/>
                </a:solidFill>
                <a:latin typeface="微软雅黑" panose="020B0503020204020204" charset="-122"/>
                <a:ea typeface="微软雅黑" panose="020B0503020204020204" charset="-122"/>
              </a:rPr>
              <a:t>长期的逾期账款</a:t>
            </a:r>
            <a:r>
              <a:rPr lang="zh-CN">
                <a:latin typeface="微软雅黑" panose="020B0503020204020204" charset="-122"/>
                <a:ea typeface="微软雅黑" panose="020B0503020204020204" charset="-122"/>
              </a:rPr>
              <a:t>和</a:t>
            </a:r>
            <a:r>
              <a:rPr lang="zh-CN">
                <a:solidFill>
                  <a:srgbClr val="00B0F0"/>
                </a:solidFill>
                <a:latin typeface="微软雅黑" panose="020B0503020204020204" charset="-122"/>
                <a:ea typeface="微软雅黑" panose="020B0503020204020204" charset="-122"/>
              </a:rPr>
              <a:t>争议账款</a:t>
            </a:r>
            <a:r>
              <a:rPr lang="zh-CN">
                <a:latin typeface="微软雅黑" panose="020B0503020204020204" charset="-122"/>
                <a:ea typeface="微软雅黑" panose="020B0503020204020204" charset="-122"/>
              </a:rPr>
              <a:t>回收上；</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政府和出口</a:t>
            </a:r>
            <a:r>
              <a:rPr lang="zh-CN">
                <a:latin typeface="微软雅黑" panose="020B0503020204020204" charset="-122"/>
                <a:ea typeface="微软雅黑" panose="020B0503020204020204" charset="-122"/>
              </a:rPr>
              <a:t>的销售来讲，收款状况</a:t>
            </a:r>
            <a:r>
              <a:rPr lang="zh-CN">
                <a:solidFill>
                  <a:srgbClr val="00B0F0"/>
                </a:solidFill>
                <a:latin typeface="微软雅黑" panose="020B0503020204020204" charset="-122"/>
                <a:ea typeface="微软雅黑" panose="020B0503020204020204" charset="-122"/>
              </a:rPr>
              <a:t>较好</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内贸</a:t>
            </a:r>
            <a:r>
              <a:rPr lang="zh-CN">
                <a:latin typeface="微软雅黑" panose="020B0503020204020204" charset="-122"/>
                <a:ea typeface="微软雅黑" panose="020B0503020204020204" charset="-122"/>
              </a:rPr>
              <a:t>来说，收款状况</a:t>
            </a:r>
            <a:r>
              <a:rPr lang="zh-CN">
                <a:solidFill>
                  <a:srgbClr val="00B0F0"/>
                </a:solidFill>
                <a:latin typeface="微软雅黑" panose="020B0503020204020204" charset="-122"/>
                <a:ea typeface="微软雅黑" panose="020B0503020204020204" charset="-122"/>
              </a:rPr>
              <a:t>不佳</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atin typeface="微软雅黑" panose="020B0503020204020204" charset="-122"/>
                <a:ea typeface="微软雅黑" panose="020B0503020204020204" charset="-122"/>
              </a:rPr>
              <a:t>）下月措施</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针对</a:t>
            </a:r>
            <a:r>
              <a:rPr lang="zh-CN">
                <a:solidFill>
                  <a:srgbClr val="00B0F0"/>
                </a:solidFill>
                <a:latin typeface="微软雅黑" panose="020B0503020204020204" charset="-122"/>
                <a:ea typeface="微软雅黑" panose="020B0503020204020204" charset="-122"/>
              </a:rPr>
              <a:t>过期</a:t>
            </a:r>
            <a:r>
              <a:rPr lang="en-US" altLang="zh-CN">
                <a:solidFill>
                  <a:srgbClr val="00B0F0"/>
                </a:solidFill>
                <a:latin typeface="微软雅黑" panose="020B0503020204020204" charset="-122"/>
                <a:ea typeface="微软雅黑" panose="020B0503020204020204" charset="-122"/>
              </a:rPr>
              <a:t>60</a:t>
            </a:r>
            <a:r>
              <a:rPr lang="zh-CN" altLang="en-US">
                <a:solidFill>
                  <a:srgbClr val="00B0F0"/>
                </a:solidFill>
                <a:latin typeface="微软雅黑" panose="020B0503020204020204" charset="-122"/>
                <a:ea typeface="微软雅黑" panose="020B0503020204020204" charset="-122"/>
              </a:rPr>
              <a:t>天以上</a:t>
            </a:r>
            <a:r>
              <a:rPr lang="zh-CN" altLang="en-US">
                <a:latin typeface="微软雅黑" panose="020B0503020204020204" charset="-122"/>
                <a:ea typeface="微软雅黑" panose="020B0503020204020204" charset="-122"/>
              </a:rPr>
              <a:t>的逾期账款展开</a:t>
            </a:r>
            <a:r>
              <a:rPr lang="zh-CN" altLang="en-US">
                <a:solidFill>
                  <a:srgbClr val="00B0F0"/>
                </a:solidFill>
                <a:latin typeface="微软雅黑" panose="020B0503020204020204" charset="-122"/>
                <a:ea typeface="微软雅黑" panose="020B0503020204020204" charset="-122"/>
              </a:rPr>
              <a:t>严厉的收款行动</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与</a:t>
            </a:r>
            <a:r>
              <a:rPr lang="zh-CN" altLang="en-US">
                <a:solidFill>
                  <a:srgbClr val="00B0F0"/>
                </a:solidFill>
                <a:latin typeface="微软雅黑" panose="020B0503020204020204" charset="-122"/>
                <a:ea typeface="微软雅黑" panose="020B0503020204020204" charset="-122"/>
              </a:rPr>
              <a:t>国内关键客户</a:t>
            </a:r>
            <a:r>
              <a:rPr lang="zh-CN" altLang="en-US">
                <a:latin typeface="微软雅黑" panose="020B0503020204020204" charset="-122"/>
                <a:ea typeface="微软雅黑" panose="020B0503020204020204" charset="-122"/>
              </a:rPr>
              <a:t>召开三次</a:t>
            </a:r>
            <a:r>
              <a:rPr lang="zh-CN" altLang="en-US">
                <a:solidFill>
                  <a:srgbClr val="00B0F0"/>
                </a:solidFill>
                <a:latin typeface="微软雅黑" panose="020B0503020204020204" charset="-122"/>
                <a:ea typeface="微软雅黑" panose="020B0503020204020204" charset="-122"/>
              </a:rPr>
              <a:t>碰头会</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制定新的</a:t>
            </a:r>
            <a:r>
              <a:rPr lang="en-US" altLang="zh-CN">
                <a:latin typeface="微软雅黑" panose="020B0503020204020204" charset="-122"/>
                <a:ea typeface="微软雅黑" panose="020B0503020204020204" charset="-122"/>
              </a:rPr>
              <a:t>DSO</a:t>
            </a:r>
            <a:r>
              <a:rPr lang="zh-CN" altLang="en-US">
                <a:latin typeface="微软雅黑" panose="020B0503020204020204" charset="-122"/>
                <a:ea typeface="微软雅黑" panose="020B0503020204020204" charset="-122"/>
              </a:rPr>
              <a:t>目标和逾期账款比重指标。</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三、应收帐款催收内容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40646" name="Rectangle 3"/>
          <p:cNvSpPr>
            <a:spLocks noGrp="true" noChangeArrowheads="true"/>
          </p:cNvSpPr>
          <p:nvPr/>
        </p:nvSpPr>
        <p:spPr>
          <a:xfrm>
            <a:off x="1981200" y="1336040"/>
            <a:ext cx="8229600" cy="48069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（一）应收账款催收程序</a:t>
            </a:r>
            <a:endParaRPr kumimoji="0" lang="en-US"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从其存续时间上划分</a:t>
            </a:r>
            <a:r>
              <a:rPr kumimoji="0" lang="zh-CN" altLang="en-US"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信用期内应收账款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。逾期应收账款分为</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一般超期</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天以下）、</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天以上）</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60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正常期的收账，对于采取月结的客户，</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超过</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协议账期</a:t>
            </a:r>
            <a:r>
              <a:rPr kumimoji="0" lang="en-US"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视为</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正常延迟</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。在货款到期前企业应主动与客户联系，账款到期日准时收账。</a:t>
            </a:r>
            <a:endPar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应当</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设有专人负责</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，制定合理的催收计划，掌握催收的技巧</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870585" y="1647825"/>
            <a:ext cx="10450830" cy="3749675"/>
            <a:chOff x="0" y="2938"/>
            <a:chExt cx="14530" cy="5905"/>
          </a:xfrm>
        </p:grpSpPr>
        <p:sp>
          <p:nvSpPr>
            <p:cNvPr id="287748" name="Line 3"/>
            <p:cNvSpPr/>
            <p:nvPr/>
          </p:nvSpPr>
          <p:spPr>
            <a:xfrm flipH="true">
              <a:off x="130" y="8830"/>
              <a:ext cx="3163" cy="3"/>
            </a:xfrm>
            <a:prstGeom prst="line">
              <a:avLst/>
            </a:prstGeom>
            <a:ln w="9525" cap="flat" cmpd="sng">
              <a:solidFill>
                <a:schemeClr val="tx1"/>
              </a:solidFill>
              <a:prstDash val="solid"/>
              <a:round/>
              <a:headEnd type="none" w="med" len="med"/>
              <a:tailEnd type="none" w="med" len="med"/>
            </a:ln>
          </p:spPr>
        </p:sp>
        <p:sp>
          <p:nvSpPr>
            <p:cNvPr id="287749" name="Line 4"/>
            <p:cNvSpPr/>
            <p:nvPr/>
          </p:nvSpPr>
          <p:spPr>
            <a:xfrm flipH="true">
              <a:off x="130" y="7388"/>
              <a:ext cx="4655" cy="0"/>
            </a:xfrm>
            <a:prstGeom prst="line">
              <a:avLst/>
            </a:prstGeom>
            <a:ln w="9525" cap="flat" cmpd="sng">
              <a:solidFill>
                <a:schemeClr val="tx1"/>
              </a:solidFill>
              <a:prstDash val="solid"/>
              <a:round/>
              <a:headEnd type="none" w="med" len="med"/>
              <a:tailEnd type="none" w="med" len="med"/>
            </a:ln>
          </p:spPr>
        </p:sp>
        <p:sp>
          <p:nvSpPr>
            <p:cNvPr id="287750" name="Line 5"/>
            <p:cNvSpPr/>
            <p:nvPr/>
          </p:nvSpPr>
          <p:spPr>
            <a:xfrm flipH="true">
              <a:off x="130" y="5963"/>
              <a:ext cx="6400" cy="0"/>
            </a:xfrm>
            <a:prstGeom prst="line">
              <a:avLst/>
            </a:prstGeom>
            <a:ln w="9525" cap="flat" cmpd="sng">
              <a:solidFill>
                <a:schemeClr val="tx1"/>
              </a:solidFill>
              <a:prstDash val="solid"/>
              <a:round/>
              <a:headEnd type="none" w="med" len="med"/>
              <a:tailEnd type="none" w="med" len="med"/>
            </a:ln>
          </p:spPr>
        </p:sp>
        <p:sp>
          <p:nvSpPr>
            <p:cNvPr id="287751" name="Line 6"/>
            <p:cNvSpPr/>
            <p:nvPr/>
          </p:nvSpPr>
          <p:spPr>
            <a:xfrm flipH="true">
              <a:off x="130" y="4538"/>
              <a:ext cx="7953" cy="0"/>
            </a:xfrm>
            <a:prstGeom prst="line">
              <a:avLst/>
            </a:prstGeom>
            <a:ln w="9525" cap="flat" cmpd="sng">
              <a:solidFill>
                <a:schemeClr val="tx1"/>
              </a:solidFill>
              <a:prstDash val="solid"/>
              <a:round/>
              <a:headEnd type="none" w="med" len="med"/>
              <a:tailEnd type="none" w="med" len="med"/>
            </a:ln>
          </p:spPr>
        </p:sp>
        <p:sp>
          <p:nvSpPr>
            <p:cNvPr id="287752" name="Line 7"/>
            <p:cNvSpPr/>
            <p:nvPr/>
          </p:nvSpPr>
          <p:spPr>
            <a:xfrm flipH="true" flipV="true">
              <a:off x="108" y="2938"/>
              <a:ext cx="9608" cy="0"/>
            </a:xfrm>
            <a:prstGeom prst="line">
              <a:avLst/>
            </a:prstGeom>
            <a:ln w="9525" cap="flat" cmpd="sng">
              <a:solidFill>
                <a:schemeClr val="tx1"/>
              </a:solidFill>
              <a:prstDash val="solid"/>
              <a:round/>
              <a:headEnd type="none" w="med" len="med"/>
              <a:tailEnd type="none" w="med" len="med"/>
            </a:ln>
          </p:spPr>
        </p:sp>
        <p:sp>
          <p:nvSpPr>
            <p:cNvPr id="329746" name="Text Box 14"/>
            <p:cNvSpPr txBox="true"/>
            <p:nvPr/>
          </p:nvSpPr>
          <p:spPr>
            <a:xfrm>
              <a:off x="130" y="6093"/>
              <a:ext cx="6388"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信用经理介入，以电话保持付款压</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力，同时暂停信用交易</a:t>
              </a:r>
              <a:endParaRPr lang="en-US" altLang="zh-CN" sz="2000" dirty="0">
                <a:solidFill>
                  <a:srgbClr val="130401"/>
                </a:solidFill>
                <a:latin typeface="微软雅黑" panose="020B0503020204020204" charset="-122"/>
                <a:ea typeface="微软雅黑" panose="020B0503020204020204" charset="-122"/>
              </a:endParaRPr>
            </a:p>
          </p:txBody>
        </p:sp>
        <p:sp>
          <p:nvSpPr>
            <p:cNvPr id="329747" name="Text Box 15"/>
            <p:cNvSpPr txBox="true"/>
            <p:nvPr/>
          </p:nvSpPr>
          <p:spPr>
            <a:xfrm>
              <a:off x="108" y="7508"/>
              <a:ext cx="5167"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信用主管和销售经理负责，</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发付款通知并电话敦促</a:t>
              </a:r>
              <a:endParaRPr lang="en-US" altLang="zh-CN" sz="2000" dirty="0">
                <a:solidFill>
                  <a:srgbClr val="130401"/>
                </a:solidFill>
                <a:latin typeface="微软雅黑" panose="020B0503020204020204" charset="-122"/>
                <a:ea typeface="微软雅黑" panose="020B0503020204020204" charset="-122"/>
              </a:endParaRPr>
            </a:p>
          </p:txBody>
        </p:sp>
        <p:grpSp>
          <p:nvGrpSpPr>
            <p:cNvPr id="287755" name="Group 16"/>
            <p:cNvGrpSpPr/>
            <p:nvPr/>
          </p:nvGrpSpPr>
          <p:grpSpPr>
            <a:xfrm>
              <a:off x="4785" y="3098"/>
              <a:ext cx="9745" cy="5745"/>
              <a:chOff x="1968" y="1446"/>
              <a:chExt cx="3216" cy="2106"/>
            </a:xfrm>
          </p:grpSpPr>
          <p:sp>
            <p:nvSpPr>
              <p:cNvPr id="287763" name="Freeform 24"/>
              <p:cNvSpPr/>
              <p:nvPr/>
            </p:nvSpPr>
            <p:spPr>
              <a:xfrm>
                <a:off x="2072" y="1648"/>
                <a:ext cx="1158" cy="1715"/>
              </a:xfrm>
              <a:custGeom>
                <a:avLst/>
                <a:gdLst/>
                <a:ahLst/>
                <a:cxnLst>
                  <a:cxn ang="0">
                    <a:pos x="1" y="76"/>
                  </a:cxn>
                  <a:cxn ang="0">
                    <a:pos x="2" y="66"/>
                  </a:cxn>
                  <a:cxn ang="0">
                    <a:pos x="3" y="56"/>
                  </a:cxn>
                  <a:cxn ang="0">
                    <a:pos x="6" y="47"/>
                  </a:cxn>
                  <a:cxn ang="0">
                    <a:pos x="8" y="39"/>
                  </a:cxn>
                  <a:cxn ang="0">
                    <a:pos x="11" y="32"/>
                  </a:cxn>
                  <a:cxn ang="0">
                    <a:pos x="15" y="27"/>
                  </a:cxn>
                  <a:cxn ang="0">
                    <a:pos x="18" y="21"/>
                  </a:cxn>
                  <a:cxn ang="0">
                    <a:pos x="21" y="16"/>
                  </a:cxn>
                  <a:cxn ang="0">
                    <a:pos x="23" y="12"/>
                  </a:cxn>
                  <a:cxn ang="0">
                    <a:pos x="27" y="10"/>
                  </a:cxn>
                  <a:cxn ang="0">
                    <a:pos x="29" y="7"/>
                  </a:cxn>
                  <a:cxn ang="0">
                    <a:pos x="30" y="6"/>
                  </a:cxn>
                  <a:cxn ang="0">
                    <a:pos x="32" y="5"/>
                  </a:cxn>
                  <a:cxn ang="0">
                    <a:pos x="32" y="4"/>
                  </a:cxn>
                  <a:cxn ang="0">
                    <a:pos x="46" y="2"/>
                  </a:cxn>
                  <a:cxn ang="0">
                    <a:pos x="41" y="10"/>
                  </a:cxn>
                  <a:cxn ang="0">
                    <a:pos x="41" y="10"/>
                  </a:cxn>
                  <a:cxn ang="0">
                    <a:pos x="40" y="11"/>
                  </a:cxn>
                  <a:cxn ang="0">
                    <a:pos x="38" y="11"/>
                  </a:cxn>
                  <a:cxn ang="0">
                    <a:pos x="36" y="12"/>
                  </a:cxn>
                  <a:cxn ang="0">
                    <a:pos x="34" y="14"/>
                  </a:cxn>
                  <a:cxn ang="0">
                    <a:pos x="30" y="17"/>
                  </a:cxn>
                  <a:cxn ang="0">
                    <a:pos x="27" y="19"/>
                  </a:cxn>
                  <a:cxn ang="0">
                    <a:pos x="23" y="23"/>
                  </a:cxn>
                  <a:cxn ang="0">
                    <a:pos x="20" y="28"/>
                  </a:cxn>
                  <a:cxn ang="0">
                    <a:pos x="17" y="33"/>
                  </a:cxn>
                  <a:cxn ang="0">
                    <a:pos x="13" y="40"/>
                  </a:cxn>
                  <a:cxn ang="0">
                    <a:pos x="10" y="47"/>
                  </a:cxn>
                  <a:cxn ang="0">
                    <a:pos x="6" y="55"/>
                  </a:cxn>
                  <a:cxn ang="0">
                    <a:pos x="4" y="65"/>
                  </a:cxn>
                  <a:cxn ang="0">
                    <a:pos x="1" y="76"/>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true">
                <a:gsLst>
                  <a:gs pos="0">
                    <a:srgbClr val="D11364"/>
                  </a:gs>
                  <a:gs pos="100000">
                    <a:srgbClr val="61092E"/>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sp>
            <p:nvSpPr>
              <p:cNvPr id="23" name="Freeform 17"/>
              <p:cNvSpPr/>
              <p:nvPr/>
            </p:nvSpPr>
            <p:spPr bwMode="gray">
              <a:xfrm>
                <a:off x="4817" y="1446"/>
                <a:ext cx="365"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true">
                <a:gsLst>
                  <a:gs pos="0">
                    <a:schemeClr val="accent2">
                      <a:gamma/>
                      <a:shade val="46275"/>
                      <a:invGamma/>
                    </a:schemeClr>
                  </a:gs>
                  <a:gs pos="50000">
                    <a:schemeClr val="accent2"/>
                  </a:gs>
                  <a:gs pos="100000">
                    <a:schemeClr val="accent2">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7" name="Freeform 18"/>
              <p:cNvSpPr/>
              <p:nvPr/>
            </p:nvSpPr>
            <p:spPr>
              <a:xfrm>
                <a:off x="3230" y="1446"/>
                <a:ext cx="1954" cy="341"/>
              </a:xfrm>
              <a:custGeom>
                <a:avLst/>
                <a:gdLst/>
                <a:ahLst/>
                <a:cxnLst>
                  <a:cxn ang="0">
                    <a:pos x="3033" y="1226"/>
                  </a:cxn>
                  <a:cxn ang="0">
                    <a:pos x="0" y="1226"/>
                  </a:cxn>
                  <a:cxn ang="0">
                    <a:pos x="916" y="0"/>
                  </a:cxn>
                  <a:cxn ang="0">
                    <a:pos x="3666" y="0"/>
                  </a:cxn>
                  <a:cxn ang="0">
                    <a:pos x="3033" y="1226"/>
                  </a:cxn>
                </a:cxnLst>
                <a:pathLst>
                  <a:path w="1786" h="284">
                    <a:moveTo>
                      <a:pt x="1478" y="284"/>
                    </a:moveTo>
                    <a:lnTo>
                      <a:pt x="0" y="284"/>
                    </a:lnTo>
                    <a:lnTo>
                      <a:pt x="446" y="0"/>
                    </a:lnTo>
                    <a:lnTo>
                      <a:pt x="1786" y="0"/>
                    </a:lnTo>
                    <a:lnTo>
                      <a:pt x="1478" y="284"/>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2" name="Freeform 19"/>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true">
                <a:gsLst>
                  <a:gs pos="0">
                    <a:schemeClr val="hlink">
                      <a:gamma/>
                      <a:shade val="46275"/>
                      <a:invGamma/>
                    </a:schemeClr>
                  </a:gs>
                  <a:gs pos="50000">
                    <a:schemeClr val="hlink"/>
                  </a:gs>
                  <a:gs pos="100000">
                    <a:schemeClr va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9" name="Freeform 20"/>
              <p:cNvSpPr/>
              <p:nvPr/>
            </p:nvSpPr>
            <p:spPr>
              <a:xfrm>
                <a:off x="2723" y="1970"/>
                <a:ext cx="2096" cy="340"/>
              </a:xfrm>
              <a:custGeom>
                <a:avLst/>
                <a:gdLst/>
                <a:ahLst/>
                <a:cxnLst>
                  <a:cxn ang="0">
                    <a:pos x="3251" y="1198"/>
                  </a:cxn>
                  <a:cxn ang="0">
                    <a:pos x="0" y="1198"/>
                  </a:cxn>
                  <a:cxn ang="0">
                    <a:pos x="900" y="0"/>
                  </a:cxn>
                  <a:cxn ang="0">
                    <a:pos x="3873" y="0"/>
                  </a:cxn>
                  <a:cxn ang="0">
                    <a:pos x="3251" y="1198"/>
                  </a:cxn>
                </a:cxnLst>
                <a:pathLst>
                  <a:path w="1920" h="284">
                    <a:moveTo>
                      <a:pt x="1612" y="284"/>
                    </a:moveTo>
                    <a:lnTo>
                      <a:pt x="0" y="284"/>
                    </a:lnTo>
                    <a:lnTo>
                      <a:pt x="446" y="0"/>
                    </a:lnTo>
                    <a:lnTo>
                      <a:pt x="1920" y="0"/>
                    </a:lnTo>
                    <a:lnTo>
                      <a:pt x="1612" y="284"/>
                    </a:lnTo>
                    <a:close/>
                  </a:path>
                </a:pathLst>
              </a:custGeom>
              <a:solidFill>
                <a:schemeClr val="hlink"/>
              </a:solidFill>
              <a:ln w="0">
                <a:noFill/>
              </a:ln>
            </p:spPr>
            <p:txBody>
              <a:bodyPr/>
              <a:p>
                <a:endParaRPr lang="zh-CN" altLang="en-US">
                  <a:latin typeface="微软雅黑" panose="020B0503020204020204" charset="-122"/>
                  <a:ea typeface="微软雅黑" panose="020B0503020204020204" charset="-122"/>
                </a:endParaRPr>
              </a:p>
            </p:txBody>
          </p:sp>
          <p:sp>
            <p:nvSpPr>
              <p:cNvPr id="27" name="Freeform 21"/>
              <p:cNvSpPr/>
              <p:nvPr/>
            </p:nvSpPr>
            <p:spPr bwMode="gray">
              <a:xfrm>
                <a:off x="4086" y="2494"/>
                <a:ext cx="363"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true">
                <a:gsLst>
                  <a:gs pos="0">
                    <a:schemeClr val="folHlink">
                      <a:gamma/>
                      <a:shade val="46275"/>
                      <a:invGamma/>
                    </a:schemeClr>
                  </a:gs>
                  <a:gs pos="50000">
                    <a:schemeClr val="folHlink"/>
                  </a:gs>
                  <a:gs pos="100000">
                    <a:schemeClr val="fo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Freeform 22"/>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true">
                <a:gsLst>
                  <a:gs pos="0">
                    <a:schemeClr val="accent1">
                      <a:gamma/>
                      <a:shade val="46275"/>
                      <a:invGamma/>
                    </a:schemeClr>
                  </a:gs>
                  <a:gs pos="50000">
                    <a:schemeClr val="accent1"/>
                  </a:gs>
                  <a:gs pos="100000">
                    <a:schemeClr val="accent1">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62" name="Freeform 23"/>
              <p:cNvSpPr/>
              <p:nvPr/>
            </p:nvSpPr>
            <p:spPr>
              <a:xfrm>
                <a:off x="1968" y="3022"/>
                <a:ext cx="2118" cy="340"/>
              </a:xfrm>
              <a:custGeom>
                <a:avLst/>
                <a:gdLst/>
                <a:ahLst/>
                <a:cxnLst>
                  <a:cxn ang="0">
                    <a:pos x="1486" y="1198"/>
                  </a:cxn>
                  <a:cxn ang="0">
                    <a:pos x="0" y="1198"/>
                  </a:cxn>
                  <a:cxn ang="0">
                    <a:pos x="354" y="0"/>
                  </a:cxn>
                  <a:cxn ang="0">
                    <a:pos x="1730" y="0"/>
                  </a:cxn>
                  <a:cxn ang="0">
                    <a:pos x="1486" y="1198"/>
                  </a:cxn>
                </a:cxnLst>
                <a:pathLst>
                  <a:path w="2180" h="284">
                    <a:moveTo>
                      <a:pt x="1872" y="284"/>
                    </a:moveTo>
                    <a:lnTo>
                      <a:pt x="0" y="284"/>
                    </a:lnTo>
                    <a:lnTo>
                      <a:pt x="446" y="0"/>
                    </a:lnTo>
                    <a:lnTo>
                      <a:pt x="2180" y="0"/>
                    </a:lnTo>
                    <a:lnTo>
                      <a:pt x="1872" y="284"/>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31" name="Rectangle 25"/>
              <p:cNvSpPr>
                <a:spLocks noChangeArrowheads="true"/>
              </p:cNvSpPr>
              <p:nvPr/>
            </p:nvSpPr>
            <p:spPr bwMode="gray">
              <a:xfrm>
                <a:off x="3231" y="1787"/>
                <a:ext cx="1595" cy="192"/>
              </a:xfrm>
              <a:prstGeom prst="rect">
                <a:avLst/>
              </a:prstGeom>
              <a:gradFill rotWithShape="true">
                <a:gsLst>
                  <a:gs pos="0">
                    <a:schemeClr val="accent2">
                      <a:gamma/>
                      <a:shade val="72549"/>
                      <a:invGamma/>
                    </a:schemeClr>
                  </a:gs>
                  <a:gs pos="50000">
                    <a:schemeClr val="accent2"/>
                  </a:gs>
                  <a:gs pos="100000">
                    <a:schemeClr val="accent2">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2" name="Rectangle 26"/>
              <p:cNvSpPr>
                <a:spLocks noChangeArrowheads="true"/>
              </p:cNvSpPr>
              <p:nvPr/>
            </p:nvSpPr>
            <p:spPr bwMode="gray">
              <a:xfrm>
                <a:off x="2723" y="2310"/>
                <a:ext cx="1733" cy="188"/>
              </a:xfrm>
              <a:prstGeom prst="rect">
                <a:avLst/>
              </a:prstGeom>
              <a:gradFill rotWithShape="true">
                <a:gsLst>
                  <a:gs pos="0">
                    <a:schemeClr val="hlink">
                      <a:gamma/>
                      <a:shade val="72549"/>
                      <a:invGamma/>
                    </a:schemeClr>
                  </a:gs>
                  <a:gs pos="50000">
                    <a:schemeClr val="hlink"/>
                  </a:gs>
                  <a:gs pos="100000">
                    <a:schemeClr va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87766" name="Freeform 27"/>
              <p:cNvSpPr/>
              <p:nvPr/>
            </p:nvSpPr>
            <p:spPr>
              <a:xfrm>
                <a:off x="2366" y="2494"/>
                <a:ext cx="2085" cy="343"/>
              </a:xfrm>
              <a:custGeom>
                <a:avLst/>
                <a:gdLst/>
                <a:ahLst/>
                <a:cxnLst>
                  <a:cxn ang="0">
                    <a:pos x="2010" y="1222"/>
                  </a:cxn>
                  <a:cxn ang="0">
                    <a:pos x="0" y="1222"/>
                  </a:cxn>
                  <a:cxn ang="0">
                    <a:pos x="514" y="0"/>
                  </a:cxn>
                  <a:cxn ang="0">
                    <a:pos x="2363" y="0"/>
                  </a:cxn>
                  <a:cxn ang="0">
                    <a:pos x="2010" y="1222"/>
                  </a:cxn>
                </a:cxnLst>
                <a:pathLst>
                  <a:path w="2048" h="286">
                    <a:moveTo>
                      <a:pt x="1742" y="286"/>
                    </a:moveTo>
                    <a:lnTo>
                      <a:pt x="0" y="286"/>
                    </a:lnTo>
                    <a:lnTo>
                      <a:pt x="446" y="0"/>
                    </a:lnTo>
                    <a:lnTo>
                      <a:pt x="2048" y="0"/>
                    </a:lnTo>
                    <a:lnTo>
                      <a:pt x="1742" y="286"/>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34" name="Rectangle 28"/>
              <p:cNvSpPr>
                <a:spLocks noChangeArrowheads="true"/>
              </p:cNvSpPr>
              <p:nvPr/>
            </p:nvSpPr>
            <p:spPr bwMode="gray">
              <a:xfrm>
                <a:off x="2366" y="2836"/>
                <a:ext cx="1728" cy="188"/>
              </a:xfrm>
              <a:prstGeom prst="rect">
                <a:avLst/>
              </a:prstGeom>
              <a:gradFill rotWithShape="true">
                <a:gsLst>
                  <a:gs pos="0">
                    <a:schemeClr val="folHlink">
                      <a:gamma/>
                      <a:shade val="72549"/>
                      <a:invGamma/>
                    </a:schemeClr>
                  </a:gs>
                  <a:gs pos="50000">
                    <a:schemeClr val="folHlink"/>
                  </a:gs>
                  <a:gs pos="100000">
                    <a:schemeClr val="fo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≤30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Rectangle 29"/>
              <p:cNvSpPr>
                <a:spLocks noChangeArrowheads="true"/>
              </p:cNvSpPr>
              <p:nvPr/>
            </p:nvSpPr>
            <p:spPr bwMode="gray">
              <a:xfrm>
                <a:off x="1968" y="3363"/>
                <a:ext cx="1759" cy="187"/>
              </a:xfrm>
              <a:prstGeom prst="rect">
                <a:avLst/>
              </a:prstGeom>
              <a:gradFill rotWithShape="true">
                <a:gsLst>
                  <a:gs pos="0">
                    <a:schemeClr val="accent1">
                      <a:gamma/>
                      <a:shade val="72549"/>
                      <a:invGamma/>
                    </a:schemeClr>
                  </a:gs>
                  <a:gs pos="50000">
                    <a:schemeClr val="accent1"/>
                  </a:gs>
                  <a:gs pos="100000">
                    <a:schemeClr val="accent1">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29749" name="Text Box 13"/>
            <p:cNvSpPr txBox="true"/>
            <p:nvPr/>
          </p:nvSpPr>
          <p:spPr>
            <a:xfrm>
              <a:off x="108" y="4643"/>
              <a:ext cx="7192" cy="1113"/>
            </a:xfrm>
            <a:prstGeom prst="rect">
              <a:avLst/>
            </a:prstGeom>
            <a:noFill/>
            <a:ln w="9525">
              <a:noFill/>
            </a:ln>
          </p:spPr>
          <p:txBody>
            <a:bodyPr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信用经理、总经理负责，停信后付款，</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则恢复交易，压缩信用额度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40%</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7770" name="矩形 35"/>
            <p:cNvSpPr/>
            <p:nvPr/>
          </p:nvSpPr>
          <p:spPr>
            <a:xfrm>
              <a:off x="5268" y="7445"/>
              <a:ext cx="2652" cy="580"/>
            </a:xfrm>
            <a:prstGeom prst="rect">
              <a:avLst/>
            </a:prstGeom>
            <a:noFill/>
            <a:ln w="9525">
              <a:noFill/>
            </a:ln>
          </p:spPr>
          <p:txBody>
            <a:bodyPr anchor="t" anchorCtr="false">
              <a:spAutoFit/>
            </a:bodyPr>
            <a:p>
              <a:pPr>
                <a:buClrTx/>
                <a:buFont typeface="Arial" panose="020B0604020202020204" pitchFamily="34" charset="0"/>
              </a:pPr>
              <a:r>
                <a:rPr lang="zh-CN" altLang="zh-CN" dirty="0">
                  <a:latin typeface="微软雅黑" panose="020B0503020204020204" charset="-122"/>
                  <a:ea typeface="微软雅黑" panose="020B0503020204020204" charset="-122"/>
                </a:rPr>
                <a:t>一般超期</a:t>
              </a:r>
              <a:endParaRPr lang="zh-CN" altLang="zh-CN" dirty="0">
                <a:latin typeface="微软雅黑" panose="020B0503020204020204" charset="-122"/>
                <a:ea typeface="微软雅黑" panose="020B0503020204020204" charset="-122"/>
              </a:endParaRPr>
            </a:p>
          </p:txBody>
        </p:sp>
        <p:sp>
          <p:nvSpPr>
            <p:cNvPr id="287771" name="矩形 36"/>
            <p:cNvSpPr/>
            <p:nvPr/>
          </p:nvSpPr>
          <p:spPr>
            <a:xfrm>
              <a:off x="6055" y="6040"/>
              <a:ext cx="2230" cy="580"/>
            </a:xfrm>
            <a:prstGeom prst="rect">
              <a:avLst/>
            </a:prstGeom>
            <a:noFill/>
            <a:ln w="9525">
              <a:noFill/>
            </a:ln>
          </p:spPr>
          <p:txBody>
            <a:bodyPr wrap="square" anchor="t" anchorCtr="false">
              <a:spAutoFit/>
            </a:bodyPr>
            <a:p>
              <a:pPr>
                <a:buClrTx/>
                <a:buFontTx/>
              </a:pPr>
              <a:r>
                <a:rPr lang="zh-CN" altLang="zh-CN" dirty="0">
                  <a:solidFill>
                    <a:srgbClr val="FF0000"/>
                  </a:solidFill>
                  <a:latin typeface="微软雅黑" panose="020B0503020204020204" charset="-122"/>
                  <a:ea typeface="微软雅黑" panose="020B0503020204020204" charset="-122"/>
                </a:rPr>
                <a:t>严重超期</a:t>
              </a:r>
              <a:endParaRPr lang="zh-CN" altLang="zh-CN" dirty="0">
                <a:solidFill>
                  <a:srgbClr val="FF0000"/>
                </a:solidFill>
                <a:latin typeface="微软雅黑" panose="020B0503020204020204" charset="-122"/>
                <a:ea typeface="微软雅黑" panose="020B0503020204020204" charset="-122"/>
              </a:endParaRPr>
            </a:p>
          </p:txBody>
        </p:sp>
        <p:sp>
          <p:nvSpPr>
            <p:cNvPr id="287772" name="矩形 37"/>
            <p:cNvSpPr/>
            <p:nvPr/>
          </p:nvSpPr>
          <p:spPr>
            <a:xfrm>
              <a:off x="7423" y="4758"/>
              <a:ext cx="1260" cy="580"/>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rgbClr val="FFC000"/>
                  </a:solidFill>
                  <a:latin typeface="微软雅黑" panose="020B0503020204020204" charset="-122"/>
                  <a:ea typeface="微软雅黑" panose="020B0503020204020204" charset="-122"/>
                </a:rPr>
                <a:t>呆账</a:t>
              </a:r>
              <a:endParaRPr lang="zh-CN" altLang="zh-CN" dirty="0">
                <a:solidFill>
                  <a:srgbClr val="FFC000"/>
                </a:solidFill>
                <a:latin typeface="微软雅黑" panose="020B0503020204020204" charset="-122"/>
                <a:ea typeface="微软雅黑" panose="020B0503020204020204" charset="-122"/>
              </a:endParaRPr>
            </a:p>
          </p:txBody>
        </p:sp>
        <p:sp>
          <p:nvSpPr>
            <p:cNvPr id="287773" name="矩形 38"/>
            <p:cNvSpPr/>
            <p:nvPr/>
          </p:nvSpPr>
          <p:spPr>
            <a:xfrm>
              <a:off x="8785" y="3463"/>
              <a:ext cx="2240" cy="580"/>
            </a:xfrm>
            <a:prstGeom prst="rect">
              <a:avLst/>
            </a:prstGeom>
            <a:noFill/>
            <a:ln w="9525">
              <a:noFill/>
            </a:ln>
          </p:spPr>
          <p:txBody>
            <a:bodyPr wrap="square" anchor="t" anchorCtr="false">
              <a:spAutoFit/>
            </a:bodyPr>
            <a:p>
              <a:pPr>
                <a:buClrTx/>
                <a:buFont typeface="Arial" panose="020B0604020202020204" pitchFamily="34" charset="0"/>
              </a:pPr>
              <a:r>
                <a:rPr lang="zh-CN" altLang="en-US" dirty="0">
                  <a:solidFill>
                    <a:srgbClr val="FF0000"/>
                  </a:solidFill>
                  <a:latin typeface="微软雅黑" panose="020B0503020204020204" charset="-122"/>
                  <a:ea typeface="微软雅黑" panose="020B0503020204020204" charset="-122"/>
                </a:rPr>
                <a:t>严重呆帐</a:t>
              </a:r>
              <a:endParaRPr lang="zh-CN" altLang="en-US" dirty="0">
                <a:solidFill>
                  <a:srgbClr val="FF0000"/>
                </a:solidFill>
                <a:latin typeface="微软雅黑" panose="020B0503020204020204" charset="-122"/>
                <a:ea typeface="微软雅黑" panose="020B0503020204020204" charset="-122"/>
              </a:endParaRPr>
            </a:p>
          </p:txBody>
        </p:sp>
        <p:sp>
          <p:nvSpPr>
            <p:cNvPr id="329738" name="矩形 40"/>
            <p:cNvSpPr/>
            <p:nvPr/>
          </p:nvSpPr>
          <p:spPr>
            <a:xfrm>
              <a:off x="0" y="2938"/>
              <a:ext cx="8750" cy="1113"/>
            </a:xfrm>
            <a:prstGeom prst="rect">
              <a:avLst/>
            </a:prstGeom>
            <a:noFill/>
            <a:ln w="9525">
              <a:noFill/>
            </a:ln>
          </p:spPr>
          <p:txBody>
            <a:bodyPr anchor="t" anchorCtr="false">
              <a:spAutoFit/>
            </a:bodyPr>
            <a:p>
              <a:pPr>
                <a:buClr>
                  <a:srgbClr val="FF0000"/>
                </a:buClr>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取消信用额度，只能现金交易，列入黑名单，如仍未回款，与对方高层沟通，通知客户拟起诉或外部收账机构。</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524885" y="1095693"/>
            <a:ext cx="5141913" cy="5287327"/>
            <a:chOff x="2205" y="2093"/>
            <a:chExt cx="8098" cy="8326"/>
          </a:xfrm>
        </p:grpSpPr>
        <p:sp>
          <p:nvSpPr>
            <p:cNvPr id="288774" name="Rectangle 7"/>
            <p:cNvSpPr/>
            <p:nvPr/>
          </p:nvSpPr>
          <p:spPr>
            <a:xfrm>
              <a:off x="8585" y="8478"/>
              <a:ext cx="1718" cy="66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坏账处理</a:t>
              </a:r>
              <a:endParaRPr lang="zh-CN" altLang="en-US" sz="1800" b="1" dirty="0">
                <a:solidFill>
                  <a:srgbClr val="000000"/>
                </a:solidFill>
                <a:latin typeface="微软雅黑" panose="020B0503020204020204" charset="-122"/>
                <a:ea typeface="微软雅黑" panose="020B0503020204020204" charset="-122"/>
              </a:endParaRPr>
            </a:p>
          </p:txBody>
        </p:sp>
        <p:sp>
          <p:nvSpPr>
            <p:cNvPr id="288775" name="Rectangle 8"/>
            <p:cNvSpPr/>
            <p:nvPr/>
          </p:nvSpPr>
          <p:spPr>
            <a:xfrm>
              <a:off x="5395" y="8478"/>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坏账准备</a:t>
              </a:r>
              <a:endParaRPr lang="zh-CN" altLang="en-US" sz="1800" b="1" dirty="0">
                <a:solidFill>
                  <a:srgbClr val="000000"/>
                </a:solidFill>
                <a:latin typeface="微软雅黑" panose="020B0503020204020204" charset="-122"/>
                <a:ea typeface="微软雅黑" panose="020B0503020204020204" charset="-122"/>
              </a:endParaRPr>
            </a:p>
          </p:txBody>
        </p:sp>
        <p:sp>
          <p:nvSpPr>
            <p:cNvPr id="288776" name="Rectangle 9"/>
            <p:cNvSpPr/>
            <p:nvPr/>
          </p:nvSpPr>
          <p:spPr>
            <a:xfrm>
              <a:off x="858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法律部门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7" name="Rectangle 10"/>
            <p:cNvSpPr/>
            <p:nvPr/>
          </p:nvSpPr>
          <p:spPr>
            <a:xfrm>
              <a:off x="2205" y="5925"/>
              <a:ext cx="1718"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催款函</a:t>
              </a:r>
              <a:endParaRPr lang="zh-CN" altLang="en-US" sz="1800" b="1" dirty="0">
                <a:solidFill>
                  <a:srgbClr val="000000"/>
                </a:solidFill>
                <a:latin typeface="微软雅黑" panose="020B0503020204020204" charset="-122"/>
                <a:ea typeface="微软雅黑" panose="020B0503020204020204" charset="-122"/>
              </a:endParaRPr>
            </a:p>
          </p:txBody>
        </p:sp>
        <p:sp>
          <p:nvSpPr>
            <p:cNvPr id="288778" name="Rectangle 11"/>
            <p:cNvSpPr/>
            <p:nvPr/>
          </p:nvSpPr>
          <p:spPr>
            <a:xfrm>
              <a:off x="539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通知信用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9" name="Rectangle 12"/>
            <p:cNvSpPr/>
            <p:nvPr/>
          </p:nvSpPr>
          <p:spPr>
            <a:xfrm>
              <a:off x="8585" y="4648"/>
              <a:ext cx="1718" cy="627"/>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收到款项</a:t>
              </a:r>
              <a:endParaRPr lang="zh-CN" altLang="en-US" sz="1800" b="1" dirty="0">
                <a:solidFill>
                  <a:srgbClr val="000000"/>
                </a:solidFill>
                <a:latin typeface="微软雅黑" panose="020B0503020204020204" charset="-122"/>
                <a:ea typeface="微软雅黑" panose="020B0503020204020204" charset="-122"/>
              </a:endParaRPr>
            </a:p>
          </p:txBody>
        </p:sp>
        <p:sp>
          <p:nvSpPr>
            <p:cNvPr id="288780" name="Rectangle 13"/>
            <p:cNvSpPr/>
            <p:nvPr/>
          </p:nvSpPr>
          <p:spPr>
            <a:xfrm>
              <a:off x="2205" y="7200"/>
              <a:ext cx="1718" cy="603"/>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确认逾期</a:t>
              </a:r>
              <a:endParaRPr lang="zh-CN" altLang="en-US" sz="1800" b="1" dirty="0">
                <a:solidFill>
                  <a:srgbClr val="000000"/>
                </a:solidFill>
                <a:latin typeface="微软雅黑" panose="020B0503020204020204" charset="-122"/>
                <a:ea typeface="微软雅黑" panose="020B0503020204020204" charset="-122"/>
              </a:endParaRPr>
            </a:p>
          </p:txBody>
        </p:sp>
        <p:sp>
          <p:nvSpPr>
            <p:cNvPr id="288781" name="Rectangle 14"/>
            <p:cNvSpPr/>
            <p:nvPr/>
          </p:nvSpPr>
          <p:spPr>
            <a:xfrm>
              <a:off x="5395" y="3370"/>
              <a:ext cx="1718" cy="60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客户异议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2" name="Rectangle 15"/>
            <p:cNvSpPr/>
            <p:nvPr/>
          </p:nvSpPr>
          <p:spPr>
            <a:xfrm>
              <a:off x="5395" y="2093"/>
              <a:ext cx="1718" cy="605"/>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处理争议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3" name="Rectangle 16"/>
            <p:cNvSpPr/>
            <p:nvPr/>
          </p:nvSpPr>
          <p:spPr>
            <a:xfrm>
              <a:off x="8585" y="2093"/>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解决纠纷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4" name="Rectangle 17"/>
            <p:cNvSpPr/>
            <p:nvPr/>
          </p:nvSpPr>
          <p:spPr>
            <a:xfrm>
              <a:off x="2205" y="4648"/>
              <a:ext cx="1718" cy="64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提醒电话</a:t>
              </a:r>
              <a:endParaRPr lang="zh-CN" altLang="en-US" sz="1800" b="1" dirty="0">
                <a:solidFill>
                  <a:srgbClr val="000000"/>
                </a:solidFill>
                <a:latin typeface="微软雅黑" panose="020B0503020204020204" charset="-122"/>
                <a:ea typeface="微软雅黑" panose="020B0503020204020204" charset="-122"/>
              </a:endParaRPr>
            </a:p>
          </p:txBody>
        </p:sp>
        <p:sp>
          <p:nvSpPr>
            <p:cNvPr id="288785" name="Line 18"/>
            <p:cNvSpPr/>
            <p:nvPr/>
          </p:nvSpPr>
          <p:spPr>
            <a:xfrm flipV="true">
              <a:off x="2903" y="8625"/>
              <a:ext cx="0" cy="838"/>
            </a:xfrm>
            <a:prstGeom prst="line">
              <a:avLst/>
            </a:prstGeom>
            <a:ln w="25399" cap="flat" cmpd="sng">
              <a:solidFill>
                <a:srgbClr val="FFFFFF"/>
              </a:solidFill>
              <a:prstDash val="lgDash"/>
              <a:round/>
              <a:headEnd type="none" w="sm" len="sm"/>
              <a:tailEnd type="stealth" w="med" len="med"/>
            </a:ln>
          </p:spPr>
        </p:sp>
        <p:sp>
          <p:nvSpPr>
            <p:cNvPr id="288788" name="Rectangle 21"/>
            <p:cNvSpPr/>
            <p:nvPr/>
          </p:nvSpPr>
          <p:spPr>
            <a:xfrm>
              <a:off x="5395" y="4648"/>
              <a:ext cx="1718" cy="60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9" name="Line 22"/>
            <p:cNvSpPr/>
            <p:nvPr/>
          </p:nvSpPr>
          <p:spPr>
            <a:xfrm>
              <a:off x="3923" y="4935"/>
              <a:ext cx="1472" cy="3"/>
            </a:xfrm>
            <a:prstGeom prst="line">
              <a:avLst/>
            </a:prstGeom>
            <a:ln w="12700" cap="flat" cmpd="sng">
              <a:solidFill>
                <a:srgbClr val="000000"/>
              </a:solidFill>
              <a:prstDash val="solid"/>
              <a:round/>
              <a:headEnd type="none" w="med" len="med"/>
              <a:tailEnd type="triangle" w="med" len="med"/>
            </a:ln>
          </p:spPr>
        </p:sp>
        <p:sp>
          <p:nvSpPr>
            <p:cNvPr id="288790" name="Line 23"/>
            <p:cNvSpPr/>
            <p:nvPr/>
          </p:nvSpPr>
          <p:spPr>
            <a:xfrm flipV="true">
              <a:off x="6378" y="2733"/>
              <a:ext cx="0" cy="637"/>
            </a:xfrm>
            <a:prstGeom prst="line">
              <a:avLst/>
            </a:prstGeom>
            <a:ln w="12700" cap="flat" cmpd="sng">
              <a:solidFill>
                <a:srgbClr val="000000"/>
              </a:solidFill>
              <a:prstDash val="solid"/>
              <a:round/>
              <a:headEnd type="none" w="med" len="med"/>
              <a:tailEnd type="triangle" w="med" len="med"/>
            </a:ln>
          </p:spPr>
        </p:sp>
        <p:sp>
          <p:nvSpPr>
            <p:cNvPr id="288791" name="Line 24"/>
            <p:cNvSpPr/>
            <p:nvPr/>
          </p:nvSpPr>
          <p:spPr>
            <a:xfrm flipV="true">
              <a:off x="6378" y="4008"/>
              <a:ext cx="0" cy="640"/>
            </a:xfrm>
            <a:prstGeom prst="line">
              <a:avLst/>
            </a:prstGeom>
            <a:ln w="12700" cap="flat" cmpd="sng">
              <a:solidFill>
                <a:srgbClr val="000000"/>
              </a:solidFill>
              <a:prstDash val="solid"/>
              <a:round/>
              <a:headEnd type="none" w="med" len="med"/>
              <a:tailEnd type="triangle" w="med" len="med"/>
            </a:ln>
          </p:spPr>
        </p:sp>
        <p:sp>
          <p:nvSpPr>
            <p:cNvPr id="288792" name="Line 25"/>
            <p:cNvSpPr/>
            <p:nvPr/>
          </p:nvSpPr>
          <p:spPr>
            <a:xfrm>
              <a:off x="7113" y="2520"/>
              <a:ext cx="1472" cy="0"/>
            </a:xfrm>
            <a:prstGeom prst="line">
              <a:avLst/>
            </a:prstGeom>
            <a:ln w="12700" cap="flat" cmpd="sng">
              <a:solidFill>
                <a:srgbClr val="000000"/>
              </a:solidFill>
              <a:prstDash val="solid"/>
              <a:round/>
              <a:headEnd type="none" w="med" len="med"/>
              <a:tailEnd type="triangle" w="med" len="med"/>
            </a:ln>
          </p:spPr>
        </p:sp>
        <p:sp>
          <p:nvSpPr>
            <p:cNvPr id="288793" name="Line 26"/>
            <p:cNvSpPr/>
            <p:nvPr/>
          </p:nvSpPr>
          <p:spPr>
            <a:xfrm>
              <a:off x="7113" y="4935"/>
              <a:ext cx="1472" cy="3"/>
            </a:xfrm>
            <a:prstGeom prst="line">
              <a:avLst/>
            </a:prstGeom>
            <a:ln w="12700" cap="flat" cmpd="sng">
              <a:solidFill>
                <a:srgbClr val="000000"/>
              </a:solidFill>
              <a:prstDash val="solid"/>
              <a:round/>
              <a:headEnd type="none" w="med" len="med"/>
              <a:tailEnd type="triangle" w="med" len="med"/>
            </a:ln>
          </p:spPr>
        </p:sp>
        <p:sp>
          <p:nvSpPr>
            <p:cNvPr id="288794" name="Line 27"/>
            <p:cNvSpPr/>
            <p:nvPr/>
          </p:nvSpPr>
          <p:spPr>
            <a:xfrm>
              <a:off x="3108" y="6563"/>
              <a:ext cx="2" cy="637"/>
            </a:xfrm>
            <a:prstGeom prst="line">
              <a:avLst/>
            </a:prstGeom>
            <a:ln w="12700" cap="flat" cmpd="sng">
              <a:solidFill>
                <a:srgbClr val="000000"/>
              </a:solidFill>
              <a:prstDash val="solid"/>
              <a:round/>
              <a:headEnd type="none" w="med" len="med"/>
              <a:tailEnd type="triangle" w="med" len="med"/>
            </a:ln>
          </p:spPr>
        </p:sp>
        <p:sp>
          <p:nvSpPr>
            <p:cNvPr id="288795" name="Line 28"/>
            <p:cNvSpPr/>
            <p:nvPr/>
          </p:nvSpPr>
          <p:spPr>
            <a:xfrm>
              <a:off x="3923" y="7488"/>
              <a:ext cx="1472" cy="2"/>
            </a:xfrm>
            <a:prstGeom prst="line">
              <a:avLst/>
            </a:prstGeom>
            <a:ln w="12700" cap="flat" cmpd="sng">
              <a:solidFill>
                <a:srgbClr val="000000"/>
              </a:solidFill>
              <a:prstDash val="solid"/>
              <a:round/>
              <a:headEnd type="none" w="med" len="med"/>
              <a:tailEnd type="triangle" w="med" len="med"/>
            </a:ln>
          </p:spPr>
        </p:sp>
        <p:sp>
          <p:nvSpPr>
            <p:cNvPr id="288796" name="Line 29"/>
            <p:cNvSpPr/>
            <p:nvPr/>
          </p:nvSpPr>
          <p:spPr>
            <a:xfrm>
              <a:off x="6285" y="7840"/>
              <a:ext cx="3" cy="638"/>
            </a:xfrm>
            <a:prstGeom prst="line">
              <a:avLst/>
            </a:prstGeom>
            <a:ln w="12700" cap="flat" cmpd="sng">
              <a:solidFill>
                <a:srgbClr val="000000"/>
              </a:solidFill>
              <a:prstDash val="solid"/>
              <a:round/>
              <a:headEnd type="none" w="med" len="med"/>
              <a:tailEnd type="triangle" w="med" len="med"/>
            </a:ln>
          </p:spPr>
        </p:sp>
        <p:sp>
          <p:nvSpPr>
            <p:cNvPr id="288797" name="Line 30"/>
            <p:cNvSpPr/>
            <p:nvPr/>
          </p:nvSpPr>
          <p:spPr>
            <a:xfrm>
              <a:off x="7113" y="7488"/>
              <a:ext cx="1472" cy="2"/>
            </a:xfrm>
            <a:prstGeom prst="line">
              <a:avLst/>
            </a:prstGeom>
            <a:ln w="12700" cap="flat" cmpd="sng">
              <a:solidFill>
                <a:srgbClr val="000000"/>
              </a:solidFill>
              <a:prstDash val="solid"/>
              <a:round/>
              <a:headEnd type="none" w="med" len="med"/>
              <a:tailEnd type="triangle" w="med" len="med"/>
            </a:ln>
          </p:spPr>
        </p:sp>
        <p:sp>
          <p:nvSpPr>
            <p:cNvPr id="288798" name="Line 31"/>
            <p:cNvSpPr/>
            <p:nvPr/>
          </p:nvSpPr>
          <p:spPr>
            <a:xfrm>
              <a:off x="7113" y="8773"/>
              <a:ext cx="1472" cy="0"/>
            </a:xfrm>
            <a:prstGeom prst="line">
              <a:avLst/>
            </a:prstGeom>
            <a:ln w="12700" cap="flat" cmpd="sng">
              <a:solidFill>
                <a:srgbClr val="000000"/>
              </a:solidFill>
              <a:prstDash val="solid"/>
              <a:round/>
              <a:headEnd type="none" w="med" len="med"/>
              <a:tailEnd type="triangle" w="med" len="med"/>
            </a:ln>
          </p:spPr>
        </p:sp>
        <p:sp>
          <p:nvSpPr>
            <p:cNvPr id="288799" name="Line 32"/>
            <p:cNvSpPr/>
            <p:nvPr/>
          </p:nvSpPr>
          <p:spPr>
            <a:xfrm flipV="true">
              <a:off x="9493" y="5285"/>
              <a:ext cx="0" cy="1915"/>
            </a:xfrm>
            <a:prstGeom prst="line">
              <a:avLst/>
            </a:prstGeom>
            <a:ln w="12700" cap="flat" cmpd="sng">
              <a:solidFill>
                <a:srgbClr val="000000"/>
              </a:solidFill>
              <a:prstDash val="solid"/>
              <a:round/>
              <a:headEnd type="none" w="med" len="med"/>
              <a:tailEnd type="triangle" w="med" len="med"/>
            </a:ln>
          </p:spPr>
        </p:sp>
        <p:cxnSp>
          <p:nvCxnSpPr>
            <p:cNvPr id="288800" name="AutoShape 33"/>
            <p:cNvCxnSpPr>
              <a:stCxn id="288777" idx="3"/>
              <a:endCxn id="288788" idx="2"/>
            </p:cNvCxnSpPr>
            <p:nvPr/>
          </p:nvCxnSpPr>
          <p:spPr>
            <a:xfrm flipV="true">
              <a:off x="3923" y="5250"/>
              <a:ext cx="2332" cy="995"/>
            </a:xfrm>
            <a:prstGeom prst="bentConnector2">
              <a:avLst/>
            </a:prstGeom>
            <a:ln w="12700" cap="flat" cmpd="sng">
              <a:solidFill>
                <a:srgbClr val="000000"/>
              </a:solidFill>
              <a:prstDash val="solid"/>
              <a:miter/>
              <a:headEnd type="none" w="med" len="med"/>
              <a:tailEnd type="triangle" w="med" len="med"/>
            </a:ln>
          </p:spPr>
        </p:cxnSp>
        <p:cxnSp>
          <p:nvCxnSpPr>
            <p:cNvPr id="288801" name="AutoShape 34"/>
            <p:cNvCxnSpPr>
              <a:stCxn id="288783" idx="2"/>
              <a:endCxn id="288779" idx="0"/>
            </p:cNvCxnSpPr>
            <p:nvPr/>
          </p:nvCxnSpPr>
          <p:spPr>
            <a:xfrm rot="5400000">
              <a:off x="8488" y="3690"/>
              <a:ext cx="1915" cy="0"/>
            </a:xfrm>
            <a:prstGeom prst="straightConnector1">
              <a:avLst/>
            </a:prstGeom>
            <a:ln w="12700" cap="flat" cmpd="sng">
              <a:solidFill>
                <a:srgbClr val="000000"/>
              </a:solidFill>
              <a:prstDash val="solid"/>
              <a:round/>
              <a:headEnd type="none" w="med" len="med"/>
              <a:tailEnd type="triangle" w="med" len="med"/>
            </a:ln>
          </p:spPr>
        </p:cxnSp>
        <p:sp>
          <p:nvSpPr>
            <p:cNvPr id="288802" name="Text Box 35"/>
            <p:cNvSpPr txBox="true"/>
            <p:nvPr/>
          </p:nvSpPr>
          <p:spPr>
            <a:xfrm>
              <a:off x="5090" y="9782"/>
              <a:ext cx="3142" cy="637"/>
            </a:xfrm>
            <a:prstGeom prst="rect">
              <a:avLst/>
            </a:prstGeom>
            <a:noFill/>
            <a:ln w="12700">
              <a:noFill/>
            </a:ln>
          </p:spPr>
          <p:txBody>
            <a:bodyPr lIns="66751" tIns="33376" rIns="66751" bIns="33376"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应收帐款催收程序</a:t>
              </a:r>
              <a:endParaRPr lang="zh-CN" altLang="en-US" sz="1800" b="1" dirty="0">
                <a:latin typeface="微软雅黑" panose="020B0503020204020204" charset="-122"/>
                <a:ea typeface="微软雅黑" panose="020B0503020204020204" charset="-122"/>
              </a:endParaRPr>
            </a:p>
          </p:txBody>
        </p:sp>
        <p:cxnSp>
          <p:nvCxnSpPr>
            <p:cNvPr id="288803" name="AutoShape 36"/>
            <p:cNvCxnSpPr>
              <a:stCxn id="288776" idx="2"/>
              <a:endCxn id="288796" idx="1"/>
            </p:cNvCxnSpPr>
            <p:nvPr/>
          </p:nvCxnSpPr>
          <p:spPr>
            <a:xfrm rot="5400000">
              <a:off x="7548" y="6580"/>
              <a:ext cx="637" cy="3158"/>
            </a:xfrm>
            <a:prstGeom prst="bentConnector3">
              <a:avLst>
                <a:gd name="adj1" fmla="val 56472"/>
              </a:avLst>
            </a:prstGeom>
            <a:ln w="12700" cap="flat" cmpd="sng">
              <a:solidFill>
                <a:srgbClr val="000000"/>
              </a:solidFill>
              <a:prstDash val="solid"/>
              <a:miter/>
              <a:headEnd type="none" w="med" len="med"/>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（二）应收账款催收预警</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9794" name="文本框 4"/>
          <p:cNvSpPr txBox="true"/>
          <p:nvPr/>
        </p:nvSpPr>
        <p:spPr>
          <a:xfrm>
            <a:off x="1422400" y="1287780"/>
            <a:ext cx="9347200" cy="64516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如果看到</a:t>
            </a:r>
            <a:r>
              <a:rPr lang="zh-CN" altLang="en-US" dirty="0">
                <a:solidFill>
                  <a:srgbClr val="00B0F0"/>
                </a:solidFill>
                <a:latin typeface="微软雅黑" panose="020B0503020204020204" charset="-122"/>
                <a:ea typeface="微软雅黑" panose="020B0503020204020204" charset="-122"/>
              </a:rPr>
              <a:t>以下现象</a:t>
            </a:r>
            <a:r>
              <a:rPr lang="zh-CN" altLang="en-US" dirty="0">
                <a:latin typeface="微软雅黑" panose="020B0503020204020204" charset="-122"/>
                <a:ea typeface="微软雅黑" panose="020B0503020204020204" charset="-122"/>
              </a:rPr>
              <a:t>要加快应收账款的回收，并及时向主管汇报，调查并进行</a:t>
            </a:r>
            <a:r>
              <a:rPr lang="zh-CN" altLang="en-US" dirty="0">
                <a:solidFill>
                  <a:srgbClr val="00B0F0"/>
                </a:solidFill>
                <a:latin typeface="微软雅黑" panose="020B0503020204020204" charset="-122"/>
                <a:ea typeface="微软雅黑" panose="020B0503020204020204" charset="-122"/>
              </a:rPr>
              <a:t>债权保全策略</a:t>
            </a:r>
            <a:r>
              <a:rPr lang="zh-CN" altLang="en-US" dirty="0">
                <a:latin typeface="微软雅黑" panose="020B0503020204020204" charset="-122"/>
                <a:ea typeface="微软雅黑" panose="020B0503020204020204" charset="-122"/>
              </a:rPr>
              <a:t>的研究，以防不良债权发生。</a:t>
            </a:r>
            <a:endParaRPr lang="zh-CN" altLang="en-US" dirty="0">
              <a:latin typeface="微软雅黑" panose="020B0503020204020204" charset="-122"/>
              <a:ea typeface="微软雅黑" panose="020B0503020204020204" charset="-122"/>
            </a:endParaRPr>
          </a:p>
        </p:txBody>
      </p:sp>
      <p:sp>
        <p:nvSpPr>
          <p:cNvPr id="289795" name="文本框 6"/>
          <p:cNvSpPr txBox="true"/>
          <p:nvPr/>
        </p:nvSpPr>
        <p:spPr>
          <a:xfrm>
            <a:off x="1422400" y="2239010"/>
            <a:ext cx="9347200" cy="3415030"/>
          </a:xfrm>
          <a:prstGeom prst="rect">
            <a:avLst/>
          </a:prstGeom>
          <a:noFill/>
          <a:ln w="9525">
            <a:noFill/>
          </a:ln>
        </p:spPr>
        <p:txBody>
          <a:bodyPr anchor="t" anchorCtr="false">
            <a:spAutoFit/>
          </a:bodyPr>
          <a:p>
            <a:pPr eaLnBrk="0" hangingPunct="0"/>
            <a:endParaRPr lang="en-US" altLang="zh-CN"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付款方式发生重大改变，如由支票付款改为一般商业本票。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经销商门前讨债的人增多，老板避而不见。</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不正常交易情况发生，如进货量激增或锐减，大量廉售或抛售存货。</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latin typeface="微软雅黑" panose="020B0503020204020204" charset="-122"/>
                <a:ea typeface="微软雅黑" panose="020B0503020204020204" charset="-122"/>
                <a:cs typeface="微软雅黑" panose="020B0503020204020204" charset="-122"/>
              </a:rPr>
              <a:t>经销商对下属销售网络赊销较多，货款回收困难。</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latin typeface="微软雅黑" panose="020B0503020204020204" charset="-122"/>
                <a:ea typeface="微软雅黑" panose="020B0503020204020204" charset="-122"/>
                <a:cs typeface="微软雅黑" panose="020B0503020204020204" charset="-122"/>
              </a:rPr>
              <a:t>经销商内部矛盾加剧，争吵不断。</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latin typeface="微软雅黑" panose="020B0503020204020204" charset="-122"/>
                <a:ea typeface="微软雅黑" panose="020B0503020204020204" charset="-122"/>
                <a:cs typeface="微软雅黑" panose="020B0503020204020204" charset="-122"/>
              </a:rPr>
              <a:t>员工离职增加。</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(7) </a:t>
            </a:r>
            <a:r>
              <a:rPr lang="zh-CN" altLang="en-US" dirty="0">
                <a:latin typeface="微软雅黑" panose="020B0503020204020204" charset="-122"/>
                <a:ea typeface="微软雅黑" panose="020B0503020204020204" charset="-122"/>
                <a:cs typeface="微软雅黑" panose="020B0503020204020204" charset="-122"/>
              </a:rPr>
              <a:t>经销商主业转移。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(8) </a:t>
            </a:r>
            <a:r>
              <a:rPr lang="zh-CN" altLang="en-US" dirty="0">
                <a:latin typeface="微软雅黑" panose="020B0503020204020204" charset="-122"/>
                <a:ea typeface="微软雅黑" panose="020B0503020204020204" charset="-122"/>
                <a:cs typeface="微软雅黑" panose="020B0503020204020204" charset="-122"/>
              </a:rPr>
              <a:t>主力银行变化。</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(9) </a:t>
            </a:r>
            <a:r>
              <a:rPr lang="zh-CN" altLang="en-US" dirty="0">
                <a:latin typeface="微软雅黑" panose="020B0503020204020204" charset="-122"/>
                <a:ea typeface="微软雅黑" panose="020B0503020204020204" charset="-122"/>
                <a:cs typeface="微软雅黑" panose="020B0503020204020204" charset="-122"/>
              </a:rPr>
              <a:t>支票付款变更，通常为延长付款期限。</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(10) </a:t>
            </a:r>
            <a:r>
              <a:rPr lang="zh-CN" altLang="en-US" dirty="0">
                <a:latin typeface="微软雅黑" panose="020B0503020204020204" charset="-122"/>
                <a:ea typeface="微软雅黑" panose="020B0503020204020204" charset="-122"/>
                <a:cs typeface="微软雅黑" panose="020B0503020204020204" charset="-122"/>
              </a:rPr>
              <a:t>员工薪资迟发或降低薪资条件。</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告贷无门，利用高利贷周转资金。</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9" name="直接箭头连接符 8"/>
          <p:cNvCxnSpPr/>
          <p:nvPr/>
        </p:nvCxnSpPr>
        <p:spPr bwMode="auto">
          <a:xfrm flipV="true">
            <a:off x="1524000" y="2208530"/>
            <a:ext cx="9144000" cy="30163"/>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应收账款催收准备</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文本框 4"/>
          <p:cNvSpPr txBox="true"/>
          <p:nvPr/>
        </p:nvSpPr>
        <p:spPr>
          <a:xfrm>
            <a:off x="1361123" y="1770380"/>
            <a:ext cx="9469438" cy="2553335"/>
          </a:xfrm>
          <a:prstGeom prst="rect">
            <a:avLst/>
          </a:prstGeom>
          <a:noFill/>
        </p:spPr>
        <p:txBody>
          <a:bodyPr wrap="square">
            <a:spAutoFit/>
          </a:bodyPr>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1.</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整理原始凭证</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企业对逾期货款进行追讨的重要依据，也是确定对方法律责任的重要依据。</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2.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调查债务人现状</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发生应收账款，要弄清客户拖欠的真正原因。</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3.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分析回收的可能性</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业务人员应会同律师、会计师等全面分析债权债务关系。</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4480" y="1361758"/>
            <a:ext cx="9017000" cy="4755197"/>
            <a:chOff x="325" y="2223"/>
            <a:chExt cx="14200" cy="7488"/>
          </a:xfrm>
        </p:grpSpPr>
        <p:sp>
          <p:nvSpPr>
            <p:cNvPr id="2" name="Text Box 11"/>
            <p:cNvSpPr txBox="true">
              <a:spLocks noChangeArrowheads="true"/>
            </p:cNvSpPr>
            <p:nvPr/>
          </p:nvSpPr>
          <p:spPr bwMode="auto">
            <a:xfrm>
              <a:off x="943" y="3374"/>
              <a:ext cx="2202" cy="725"/>
            </a:xfrm>
            <a:prstGeom prst="rect">
              <a:avLst/>
            </a:prstGeom>
            <a:solidFill>
              <a:schemeClr val="accent2">
                <a:lumMod val="20000"/>
                <a:lumOff val="80000"/>
              </a:schemeClr>
            </a:solidFill>
            <a:ln w="12700">
              <a:solidFill>
                <a:schemeClr val="tx1"/>
              </a:solidFill>
              <a:miter lim="800000"/>
            </a:ln>
            <a:effectLst/>
          </p:spPr>
          <p:txBody>
            <a:bodyPr wrap="none" lIns="90000" rIns="90000">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自行追讨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26" name="Rectangle 19"/>
            <p:cNvSpPr>
              <a:spLocks noChangeArrowheads="true"/>
            </p:cNvSpPr>
            <p:nvPr/>
          </p:nvSpPr>
          <p:spPr bwMode="auto">
            <a:xfrm>
              <a:off x="4140" y="2223"/>
              <a:ext cx="6925" cy="675"/>
            </a:xfrm>
            <a:prstGeom prst="rect">
              <a:avLst/>
            </a:prstGeom>
            <a:solidFill>
              <a:srgbClr val="33CCCC"/>
            </a:solidFill>
            <a:ln w="12700">
              <a:solidFill>
                <a:schemeClr val="tx1"/>
              </a:solidFill>
              <a:miter lim="800000"/>
            </a:ln>
            <a:effectLst>
              <a:outerShdw dist="35921" dir="2700000" algn="ctr" rotWithShape="0">
                <a:schemeClr val="bg2"/>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应收账款催收方式</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 name="Rectangle 6"/>
            <p:cNvSpPr>
              <a:spLocks noChangeArrowheads="true"/>
            </p:cNvSpPr>
            <p:nvPr/>
          </p:nvSpPr>
          <p:spPr bwMode="auto">
            <a:xfrm>
              <a:off x="3903" y="3228"/>
              <a:ext cx="2150" cy="101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委托代理</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机构追讨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1" name="Rectangle 6"/>
            <p:cNvSpPr>
              <a:spLocks noChangeArrowheads="true"/>
            </p:cNvSpPr>
            <p:nvPr/>
          </p:nvSpPr>
          <p:spPr bwMode="auto">
            <a:xfrm>
              <a:off x="6527" y="3372"/>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仲裁追讨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 name="Rectangle 6"/>
            <p:cNvSpPr>
              <a:spLocks noChangeArrowheads="true"/>
            </p:cNvSpPr>
            <p:nvPr/>
          </p:nvSpPr>
          <p:spPr bwMode="auto">
            <a:xfrm>
              <a:off x="8996" y="3371"/>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诉讼追讨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94" name="Rectangle 6"/>
            <p:cNvSpPr>
              <a:spLocks noChangeArrowheads="true"/>
            </p:cNvSpPr>
            <p:nvPr/>
          </p:nvSpPr>
          <p:spPr bwMode="auto">
            <a:xfrm>
              <a:off x="11370" y="3354"/>
              <a:ext cx="2828" cy="74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11526" y="3371"/>
              <a:ext cx="2788" cy="725"/>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申请破产追讨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79" name="TextBox 27"/>
            <p:cNvSpPr txBox="true"/>
            <p:nvPr/>
          </p:nvSpPr>
          <p:spPr>
            <a:xfrm>
              <a:off x="325" y="5298"/>
              <a:ext cx="2715" cy="2082"/>
            </a:xfrm>
            <a:prstGeom prst="rect">
              <a:avLst/>
            </a:prstGeom>
            <a:noFill/>
            <a:ln w="9525">
              <a:noFill/>
            </a:ln>
          </p:spPr>
          <p:txBody>
            <a:bodyPr anchor="t" anchorCtr="false">
              <a:spAutoFit/>
            </a:bodyPr>
            <a:p>
              <a:pPr algn="just">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适用于债务关系明确、简单的情况，能够及时解决问题</a:t>
              </a:r>
              <a:endParaRPr lang="zh-CN" altLang="en-US" sz="2000" dirty="0">
                <a:solidFill>
                  <a:srgbClr val="130401"/>
                </a:solidFill>
                <a:latin typeface="微软雅黑" panose="020B0503020204020204" charset="-122"/>
                <a:ea typeface="微软雅黑" panose="020B0503020204020204" charset="-122"/>
              </a:endParaRPr>
            </a:p>
          </p:txBody>
        </p:sp>
        <p:sp>
          <p:nvSpPr>
            <p:cNvPr id="29" name="TextBox 28"/>
            <p:cNvSpPr txBox="true"/>
            <p:nvPr/>
          </p:nvSpPr>
          <p:spPr>
            <a:xfrm>
              <a:off x="3278" y="5205"/>
              <a:ext cx="2917" cy="4506"/>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适用于追讨无效，诉讼成本高的情况：好处如下：</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、增加催账力度；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、专业化水平高；</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、成本与费用相对较低</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335881" name="TextBox 29"/>
            <p:cNvSpPr txBox="true"/>
            <p:nvPr/>
          </p:nvSpPr>
          <p:spPr>
            <a:xfrm>
              <a:off x="6195" y="5205"/>
              <a:ext cx="3077" cy="305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自愿解决问题的准司法办法，灵活性大，仲裁后不允许上诉。节省精力及费用。</a:t>
              </a:r>
              <a:endParaRPr lang="zh-CN" altLang="en-US" sz="2000" dirty="0">
                <a:solidFill>
                  <a:srgbClr val="130401"/>
                </a:solidFill>
                <a:latin typeface="微软雅黑" panose="020B0503020204020204" charset="-122"/>
                <a:ea typeface="微软雅黑" panose="020B0503020204020204" charset="-122"/>
              </a:endParaRPr>
            </a:p>
          </p:txBody>
        </p:sp>
        <p:sp>
          <p:nvSpPr>
            <p:cNvPr id="33" name="TextBox 32"/>
            <p:cNvSpPr txBox="true"/>
            <p:nvPr/>
          </p:nvSpPr>
          <p:spPr>
            <a:xfrm>
              <a:off x="11985" y="5335"/>
              <a:ext cx="2540" cy="1113"/>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rPr>
                <a:t>适合于恶毒拖欠的情况</a:t>
              </a:r>
              <a:endParaRPr lang="zh-CN" altLang="en-US" sz="2000" dirty="0">
                <a:solidFill>
                  <a:srgbClr val="130401"/>
                </a:solidFill>
                <a:latin typeface="微软雅黑" panose="020B0503020204020204" charset="-122"/>
                <a:ea typeface="微软雅黑" panose="020B0503020204020204" charset="-122"/>
              </a:endParaRPr>
            </a:p>
          </p:txBody>
        </p:sp>
        <p:sp>
          <p:nvSpPr>
            <p:cNvPr id="37" name="TextBox 30"/>
            <p:cNvSpPr txBox="true"/>
            <p:nvPr/>
          </p:nvSpPr>
          <p:spPr>
            <a:xfrm>
              <a:off x="9134" y="5335"/>
              <a:ext cx="2732" cy="1113"/>
            </a:xfrm>
            <a:prstGeom prst="rect">
              <a:avLst/>
            </a:prstGeom>
            <a:noFill/>
            <a:ln w="9525">
              <a:noFill/>
            </a:ln>
          </p:spPr>
          <p:txBody>
            <a:bodyPr wrap="square"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债务矛盾不可调和时诉讼。</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82670" name="Group 46"/>
          <p:cNvGraphicFramePr>
            <a:graphicFrameLocks noGrp="true"/>
          </p:cNvGraphicFramePr>
          <p:nvPr/>
        </p:nvGraphicFramePr>
        <p:xfrm>
          <a:off x="1657350" y="1035050"/>
          <a:ext cx="8877301" cy="5410200"/>
        </p:xfrm>
        <a:graphic>
          <a:graphicData uri="http://schemas.openxmlformats.org/drawingml/2006/table">
            <a:tbl>
              <a:tblPr/>
              <a:tblGrid>
                <a:gridCol w="875400"/>
                <a:gridCol w="2763150"/>
                <a:gridCol w="2400301"/>
                <a:gridCol w="2838450"/>
              </a:tblGrid>
              <a:tr h="365760">
                <a:tc>
                  <a:txBody>
                    <a:bodyPr/>
                    <a:p>
                      <a:pPr marL="0" marR="0" lvl="0" indent="0" algn="just"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自行追账</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法律追收</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委托代理机构追收</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效率</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中等，追账人是公司职工，成功与否，对个人无影响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较低，因法律有自己的程序，改变不了。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较高。因追账员的收入与欠账之回收率成正比</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与客户的关系</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最好。债权人最熟悉债务人的需要。但此点也是造成欠债的因素</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最差，最冲突的方法，不可逆行</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中等，较灵活，可因债权人的要求改变。</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时间</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不确定，如能马上追讨，是最好的，但如果一拖再拖，可能变成最差。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最差，例如，在香港，通常要一年半以上。</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最好，当收到案件后马上处理。</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如能马上收回，费用是最少的，但机会成本、边际利润等费用很高。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最差，法律费用很高，而且随着时间的增加，没有确定的数目。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中等，于接案时己定好费用。不成功，不用付佣金。</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保障</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如果委托正常的追债公司也有很大保障。</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0743">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企业往往缺少有经验的追账人员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不一定能胜诉，如失败，增加损失；如胜诉，法律只确认债权。</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追账机构对当地的法律及商业习惯都很熟悉。</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36370" y="1292225"/>
            <a:ext cx="9230995" cy="4413250"/>
            <a:chOff x="0" y="2358"/>
            <a:chExt cx="14233" cy="6950"/>
          </a:xfrm>
        </p:grpSpPr>
        <p:sp>
          <p:nvSpPr>
            <p:cNvPr id="11" name="Rectangle 10"/>
            <p:cNvSpPr>
              <a:spLocks noChangeArrowheads="true"/>
            </p:cNvSpPr>
            <p:nvPr/>
          </p:nvSpPr>
          <p:spPr bwMode="auto">
            <a:xfrm>
              <a:off x="0" y="6105"/>
              <a:ext cx="14175" cy="115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lIns="90000" rIns="90000"/>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应收账款转让</a:t>
              </a:r>
              <a:endParaRPr kumimoji="0" lang="en-US"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是指企业将应收账款出让给银行等金融机构以获取资金的一种筹资方式。</a:t>
              </a:r>
              <a:endPar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a:p>
              <a:pPr marL="171450" marR="0" lvl="0" indent="-171450" algn="l" defTabSz="914400" rtl="0" eaLnBrk="0" fontAlgn="base" latinLnBrk="0" hangingPunct="0">
                <a:lnSpc>
                  <a:spcPct val="100000"/>
                </a:lnSpc>
                <a:spcBef>
                  <a:spcPct val="0"/>
                </a:spcBef>
                <a:spcAft>
                  <a:spcPct val="0"/>
                </a:spcAft>
                <a:buClrTx/>
                <a:buSzTx/>
                <a:buFontTx/>
                <a:buChar char="•"/>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TextBox 21"/>
            <p:cNvSpPr txBox="true"/>
            <p:nvPr/>
          </p:nvSpPr>
          <p:spPr>
            <a:xfrm>
              <a:off x="105" y="2358"/>
              <a:ext cx="14128" cy="1598"/>
            </a:xfrm>
            <a:prstGeom prst="rect">
              <a:avLst/>
            </a:prstGeom>
            <a:solidFill>
              <a:schemeClr val="accent2">
                <a:lumMod val="20000"/>
                <a:lumOff val="80000"/>
              </a:schemeClr>
            </a:solidFill>
          </p:spPr>
          <p:txBody>
            <a:bodyPr>
              <a:spAutoFit/>
            </a:bodyPr>
            <a:p>
              <a:pPr marL="342900" marR="0" indent="-342900" defTabSz="914400">
                <a:buClrTx/>
                <a:buSzTx/>
                <a:buFont typeface="Arial" panose="020B0604020202020204" pitchFamily="34" charset="0"/>
                <a:buChar char="•"/>
                <a:defRPr/>
              </a:pPr>
              <a:r>
                <a:rPr kumimoji="0" lang="zh-CN" altLang="zh-CN" sz="2000" kern="1200" cap="none" spc="0" normalizeH="0" baseline="0" noProof="0" dirty="0">
                  <a:solidFill>
                    <a:srgbClr val="00B0F0"/>
                  </a:solidFill>
                  <a:latin typeface="微软雅黑" panose="020B0503020204020204" charset="-122"/>
                  <a:ea typeface="微软雅黑" panose="020B0503020204020204" charset="-122"/>
                  <a:cs typeface="+mn-cs"/>
                </a:rPr>
                <a:t>应收账款质押融资</a:t>
              </a:r>
              <a:endParaRPr kumimoji="0" lang="zh-CN" altLang="zh-CN"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zh-CN"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指企业与银行等金融机构签订合同，以应收账款作为抵押品。在合同规定的期限和信贷限额条件下，向银行等金融机构取得短期借款的融资方式。</a:t>
              </a:r>
              <a:endParaRPr kumimoji="0" lang="zh-CN" altLang="en-US"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105" y="4415"/>
              <a:ext cx="13873" cy="1113"/>
            </a:xfrm>
            <a:prstGeom prst="rect">
              <a:avLst/>
            </a:prstGeom>
            <a:noFill/>
            <a:ln w="9525">
              <a:noFill/>
            </a:ln>
          </p:spPr>
          <p:txBody>
            <a:bodyPr anchor="t" anchorCtr="false">
              <a:spAutoFit/>
            </a:bodyPr>
            <a:p>
              <a:pPr algn="just">
                <a:buClrTx/>
                <a:buFontTx/>
              </a:pPr>
              <a:r>
                <a:rPr lang="zh-CN" altLang="en-US" sz="2000" dirty="0">
                  <a:solidFill>
                    <a:srgbClr val="161616"/>
                  </a:solidFill>
                  <a:latin typeface="微软雅黑" panose="020B0503020204020204" charset="-122"/>
                  <a:ea typeface="微软雅黑" panose="020B0503020204020204" charset="-122"/>
                </a:rPr>
                <a:t>应收账款质押融资的</a:t>
              </a:r>
              <a:r>
                <a:rPr lang="zh-CN" altLang="en-US" sz="2000" dirty="0">
                  <a:solidFill>
                    <a:srgbClr val="00B0F0"/>
                  </a:solidFill>
                  <a:latin typeface="微软雅黑" panose="020B0503020204020204" charset="-122"/>
                  <a:ea typeface="微软雅黑" panose="020B0503020204020204" charset="-122"/>
                </a:rPr>
                <a:t>难点</a:t>
              </a:r>
              <a:r>
                <a:rPr lang="zh-CN" altLang="en-US" sz="2000" dirty="0">
                  <a:solidFill>
                    <a:srgbClr val="161616"/>
                  </a:solidFill>
                  <a:latin typeface="微软雅黑" panose="020B0503020204020204" charset="-122"/>
                  <a:ea typeface="微软雅黑" panose="020B0503020204020204" charset="-122"/>
                </a:rPr>
                <a:t>在于：银行</a:t>
              </a:r>
              <a:r>
                <a:rPr lang="zh-CN" altLang="en-US" sz="2000" dirty="0">
                  <a:solidFill>
                    <a:srgbClr val="00B0F0"/>
                  </a:solidFill>
                  <a:latin typeface="微软雅黑" panose="020B0503020204020204" charset="-122"/>
                  <a:ea typeface="微软雅黑" panose="020B0503020204020204" charset="-122"/>
                </a:rPr>
                <a:t>只对质量较好的应收账款进行融资</a:t>
              </a:r>
              <a:r>
                <a:rPr lang="zh-CN" altLang="en-US" sz="2000" dirty="0">
                  <a:solidFill>
                    <a:srgbClr val="161616"/>
                  </a:solidFill>
                  <a:latin typeface="微软雅黑" panose="020B0503020204020204" charset="-122"/>
                  <a:ea typeface="微软雅黑" panose="020B0503020204020204" charset="-122"/>
                </a:rPr>
                <a:t>，而企业为了发展业务往往忽略应收账款质量，</a:t>
              </a:r>
              <a:r>
                <a:rPr lang="zh-CN" altLang="en-US" sz="2000" dirty="0">
                  <a:solidFill>
                    <a:srgbClr val="00B0F0"/>
                  </a:solidFill>
                  <a:latin typeface="微软雅黑" panose="020B0503020204020204" charset="-122"/>
                  <a:ea typeface="微软雅黑" panose="020B0503020204020204" charset="-122"/>
                </a:rPr>
                <a:t>实际操作中应收账款很难大额融资</a:t>
              </a:r>
              <a:r>
                <a:rPr lang="zh-CN" altLang="en-US" sz="2000" dirty="0">
                  <a:solidFill>
                    <a:srgbClr val="161616"/>
                  </a:solidFill>
                  <a:latin typeface="微软雅黑" panose="020B0503020204020204" charset="-122"/>
                  <a:ea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endParaRPr>
            </a:p>
          </p:txBody>
        </p:sp>
        <p:sp>
          <p:nvSpPr>
            <p:cNvPr id="24" name="TextBox 23"/>
            <p:cNvSpPr txBox="true"/>
            <p:nvPr/>
          </p:nvSpPr>
          <p:spPr>
            <a:xfrm>
              <a:off x="313" y="7710"/>
              <a:ext cx="4560" cy="1598"/>
            </a:xfrm>
            <a:prstGeom prst="rect">
              <a:avLst/>
            </a:prstGeom>
            <a:noFill/>
            <a:ln w="9525">
              <a:noFill/>
            </a:ln>
          </p:spPr>
          <p:txBody>
            <a:bodyPr anchor="t" anchorCtr="false">
              <a:spAutoFit/>
            </a:bodyPr>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应收账款抵借；</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应收账款让受；</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保理。</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300" y="1734820"/>
            <a:ext cx="8915400" cy="3528060"/>
            <a:chOff x="360" y="2203"/>
            <a:chExt cx="14040" cy="5556"/>
          </a:xfrm>
        </p:grpSpPr>
        <p:sp>
          <p:nvSpPr>
            <p:cNvPr id="2" name="TextBox 21"/>
            <p:cNvSpPr txBox="true"/>
            <p:nvPr/>
          </p:nvSpPr>
          <p:spPr>
            <a:xfrm>
              <a:off x="360" y="2203"/>
              <a:ext cx="13948" cy="1598"/>
            </a:xfrm>
            <a:prstGeom prst="rect">
              <a:avLst/>
            </a:prstGeom>
            <a:solidFill>
              <a:schemeClr val="accent2">
                <a:lumMod val="20000"/>
                <a:lumOff val="80000"/>
              </a:schemeClr>
            </a:solidFill>
          </p:spPr>
          <p:txBody>
            <a:bodyPr wrap="square">
              <a:spAutoFit/>
            </a:bodyPr>
            <a:p>
              <a:pPr marL="342900" marR="0" indent="-342900" defTabSz="914400">
                <a:buClrTx/>
                <a:buSzTx/>
                <a:buFont typeface="Arial" panose="020B0604020202020204" pitchFamily="34" charset="0"/>
                <a:buChar char="•"/>
                <a:defRPr/>
              </a:pP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债务重组</a:t>
              </a:r>
              <a:endParaRPr kumimoji="0" lang="zh-CN" altLang="en-US"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根据债务具体情况，</a:t>
              </a: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将债务关系转化成股权、证券、票据</a:t>
              </a: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等可以出售、流通的价值形式。从而实现债权的过程。</a:t>
              </a:r>
              <a:endPar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528" y="4223"/>
              <a:ext cx="13872" cy="3536"/>
            </a:xfrm>
            <a:prstGeom prst="rect">
              <a:avLst/>
            </a:prstGeom>
            <a:noFill/>
            <a:ln w="9525">
              <a:noFill/>
            </a:ln>
          </p:spPr>
          <p:txBody>
            <a:bodyPr anchor="t" anchorCtr="false">
              <a:spAutoFit/>
            </a:bodyPr>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贴现收回账款；</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债转股；</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以非现金资产收回债权；</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债股互转；</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应收账款证券化；</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应收账款转为应收票据；</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基于应收账款的信托贷款；</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应收账款管理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四、应收账款催收技巧</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三、应收账款催收内容</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二、应收账款账龄分析</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一、应收账款管理概述</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账款收回后管理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5938" name="文本框 4"/>
          <p:cNvSpPr txBox="true"/>
          <p:nvPr/>
        </p:nvSpPr>
        <p:spPr>
          <a:xfrm>
            <a:off x="1732280" y="1948180"/>
            <a:ext cx="9046845" cy="860425"/>
          </a:xfrm>
          <a:prstGeom prst="rect">
            <a:avLst/>
          </a:prstGeom>
          <a:noFill/>
          <a:ln w="9525">
            <a:noFill/>
          </a:ln>
        </p:spPr>
        <p:txBody>
          <a:bodyPr wrap="square" anchor="t" anchorCtr="false">
            <a:spAutoFit/>
          </a:bodyPr>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确保回收账款及时入账，防范收款人员挪用公款潜逃。</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累积经验，吸取前车之鉴，完善企业内部交易合同、应收账款管理等制度。</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 对失信客户的处理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6962" name="文本框 4"/>
          <p:cNvSpPr txBox="true"/>
          <p:nvPr/>
        </p:nvSpPr>
        <p:spPr>
          <a:xfrm>
            <a:off x="1848803" y="1650048"/>
            <a:ext cx="8493125" cy="3169285"/>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企业应针对逾期应收账款拖欠的原因、性质、还款能力和还款意愿，</a:t>
            </a:r>
            <a:r>
              <a:rPr lang="zh-CN" altLang="en-US" sz="2000" dirty="0">
                <a:solidFill>
                  <a:srgbClr val="00B0F0"/>
                </a:solidFill>
                <a:latin typeface="微软雅黑" panose="020B0503020204020204" charset="-122"/>
                <a:ea typeface="微软雅黑" panose="020B0503020204020204" charset="-122"/>
              </a:rPr>
              <a:t>分别制定不同的收账策略</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企业发生逾期应收账款，除了加强催收外还要运用</a:t>
            </a:r>
            <a:r>
              <a:rPr lang="zh-CN" altLang="en-US" sz="2000" dirty="0">
                <a:solidFill>
                  <a:srgbClr val="00B0F0"/>
                </a:solidFill>
                <a:latin typeface="微软雅黑" panose="020B0503020204020204" charset="-122"/>
                <a:ea typeface="微软雅黑" panose="020B0503020204020204" charset="-122"/>
              </a:rPr>
              <a:t>商业制裁</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法律制裁</a:t>
            </a:r>
            <a:r>
              <a:rPr lang="zh-CN" altLang="en-US" sz="2000" dirty="0">
                <a:latin typeface="微软雅黑" panose="020B0503020204020204" charset="-122"/>
                <a:ea typeface="微软雅黑" panose="020B0503020204020204" charset="-122"/>
              </a:rPr>
              <a:t>手段，以保持催收压力。</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商业制裁手段包括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终止供货和服务；撤销信用额度；要求偿付延期利息；在所有权保留条款下收回货物；寻求商账追收机构协助。</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法律制裁手段包括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申请支付令、诉讼、仲裁。</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四、应收账款催收技巧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196658" y="1298575"/>
            <a:ext cx="9799637" cy="4664075"/>
            <a:chOff x="658" y="2175"/>
            <a:chExt cx="15432" cy="7345"/>
          </a:xfrm>
        </p:grpSpPr>
        <p:sp>
          <p:nvSpPr>
            <p:cNvPr id="4" name="文本框 4"/>
            <p:cNvSpPr txBox="true"/>
            <p:nvPr/>
          </p:nvSpPr>
          <p:spPr>
            <a:xfrm>
              <a:off x="928" y="2175"/>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一</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催收成功的关键因素</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 name="文本框 6"/>
            <p:cNvSpPr txBox="true"/>
            <p:nvPr/>
          </p:nvSpPr>
          <p:spPr>
            <a:xfrm>
              <a:off x="928" y="2903"/>
              <a:ext cx="9682" cy="58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应收账款能否顺利回收的关键因素是</a:t>
              </a:r>
              <a:r>
                <a:rPr lang="zh-CN" altLang="en-US" b="1" dirty="0">
                  <a:solidFill>
                    <a:srgbClr val="00B0F0"/>
                  </a:solidFill>
                  <a:latin typeface="微软雅黑" panose="020B0503020204020204" charset="-122"/>
                  <a:ea typeface="微软雅黑" panose="020B0503020204020204" charset="-122"/>
                </a:rPr>
                <a:t>时间</a:t>
              </a:r>
              <a:endParaRPr lang="zh-CN" altLang="en-US" b="1" dirty="0">
                <a:solidFill>
                  <a:srgbClr val="00B0F0"/>
                </a:solidFill>
                <a:latin typeface="微软雅黑" panose="020B0503020204020204" charset="-122"/>
                <a:ea typeface="微软雅黑" panose="020B0503020204020204" charset="-122"/>
              </a:endParaRPr>
            </a:p>
          </p:txBody>
        </p:sp>
        <p:sp>
          <p:nvSpPr>
            <p:cNvPr id="6" name="文本框 10"/>
            <p:cNvSpPr txBox="true"/>
            <p:nvPr/>
          </p:nvSpPr>
          <p:spPr>
            <a:xfrm>
              <a:off x="928" y="3630"/>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二</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催收方法</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7" name="文本框 12"/>
            <p:cNvSpPr txBox="true"/>
            <p:nvPr/>
          </p:nvSpPr>
          <p:spPr>
            <a:xfrm>
              <a:off x="1895" y="500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恻隐术法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4" name="文本框 14"/>
            <p:cNvSpPr txBox="true"/>
            <p:nvPr/>
          </p:nvSpPr>
          <p:spPr>
            <a:xfrm>
              <a:off x="8128" y="4970"/>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疲劳战法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8" name="文本框 16"/>
            <p:cNvSpPr txBox="true"/>
            <p:nvPr/>
          </p:nvSpPr>
          <p:spPr>
            <a:xfrm>
              <a:off x="1895"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软硬术法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6" name="文本框 18"/>
            <p:cNvSpPr txBox="true"/>
            <p:nvPr/>
          </p:nvSpPr>
          <p:spPr>
            <a:xfrm>
              <a:off x="8128"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激将法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true"/>
            <p:nvPr/>
          </p:nvSpPr>
          <p:spPr>
            <a:xfrm>
              <a:off x="2303" y="5627"/>
              <a:ext cx="4908" cy="1695"/>
            </a:xfrm>
            <a:prstGeom prst="rect">
              <a:avLst/>
            </a:prstGeom>
            <a:noFill/>
          </p:spPr>
          <p:txBody>
            <a:bodyPr wrap="square">
              <a:spAutoFit/>
            </a:bodyPr>
            <a:p>
              <a:pPr marR="0" defTabSz="914400" eaLnBrk="0" hangingPunct="0">
                <a:buClrTx/>
                <a:buSzTx/>
                <a:buFontTx/>
                <a:buNone/>
                <a:defRPr/>
              </a:pPr>
              <a:r>
                <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rPr>
                <a:t>催收人应如实讲清自己的困难，说明本身的危险处境，以打动债务人的恻隐之心，使债务人良心发现，按时付款</a:t>
              </a:r>
              <a:endPar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endParaRPr>
            </a:p>
          </p:txBody>
        </p:sp>
        <p:sp>
          <p:nvSpPr>
            <p:cNvPr id="299018" name="文本框 22"/>
            <p:cNvSpPr txBox="true"/>
            <p:nvPr/>
          </p:nvSpPr>
          <p:spPr>
            <a:xfrm>
              <a:off x="8333" y="5495"/>
              <a:ext cx="7757"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要有一种不达目的不罢休的精神</a:t>
              </a:r>
              <a:endParaRPr lang="zh-CN" altLang="zh-CN" sz="1600" dirty="0">
                <a:latin typeface="微软雅黑" panose="020B0503020204020204" charset="-122"/>
                <a:ea typeface="微软雅黑" panose="020B0503020204020204" charset="-122"/>
              </a:endParaRPr>
            </a:p>
          </p:txBody>
        </p:sp>
        <p:sp>
          <p:nvSpPr>
            <p:cNvPr id="10" name="文本框 24"/>
            <p:cNvSpPr txBox="true"/>
            <p:nvPr/>
          </p:nvSpPr>
          <p:spPr>
            <a:xfrm>
              <a:off x="2303" y="8266"/>
              <a:ext cx="2448"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即软硬兼施</a:t>
              </a:r>
              <a:endParaRPr lang="zh-CN" altLang="zh-CN" sz="1600" dirty="0">
                <a:latin typeface="微软雅黑" panose="020B0503020204020204" charset="-122"/>
                <a:ea typeface="微软雅黑" panose="020B0503020204020204" charset="-122"/>
              </a:endParaRPr>
            </a:p>
          </p:txBody>
        </p:sp>
        <p:sp>
          <p:nvSpPr>
            <p:cNvPr id="11" name="文本框 26"/>
            <p:cNvSpPr txBox="true"/>
            <p:nvPr/>
          </p:nvSpPr>
          <p:spPr>
            <a:xfrm>
              <a:off x="8333" y="8068"/>
              <a:ext cx="4822" cy="1452"/>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即用语言刺激债务人，使其懂得若不及时付款将会损害其公司形象和尊严</a:t>
              </a:r>
              <a:endParaRPr lang="zh-CN" altLang="en-US" dirty="0">
                <a:latin typeface="微软雅黑" panose="020B0503020204020204" charset="-122"/>
                <a:ea typeface="微软雅黑" panose="020B0503020204020204" charset="-122"/>
              </a:endParaRPr>
            </a:p>
          </p:txBody>
        </p:sp>
        <p:pic>
          <p:nvPicPr>
            <p:cNvPr id="13" name="图形 28" descr="钥匙"/>
            <p:cNvPicPr>
              <a:picLocks noChangeAspect="true"/>
            </p:cNvPicPr>
            <p:nvPr/>
          </p:nvPicPr>
          <p:blipFill>
            <a:blip r:embed="rId4"/>
            <a:stretch>
              <a:fillRect/>
            </a:stretch>
          </p:blipFill>
          <p:spPr>
            <a:xfrm>
              <a:off x="658" y="4398"/>
              <a:ext cx="1440" cy="1440"/>
            </a:xfrm>
            <a:prstGeom prst="rect">
              <a:avLst/>
            </a:prstGeom>
            <a:noFill/>
            <a:ln w="9525">
              <a:noFill/>
            </a:ln>
          </p:spPr>
        </p:pic>
        <p:pic>
          <p:nvPicPr>
            <p:cNvPr id="15" name="图片 29"/>
            <p:cNvPicPr>
              <a:picLocks noChangeAspect="true"/>
            </p:cNvPicPr>
            <p:nvPr/>
          </p:nvPicPr>
          <p:blipFill>
            <a:blip r:embed="rId5"/>
            <a:stretch>
              <a:fillRect/>
            </a:stretch>
          </p:blipFill>
          <p:spPr>
            <a:xfrm>
              <a:off x="7015" y="4410"/>
              <a:ext cx="1440" cy="1440"/>
            </a:xfrm>
            <a:prstGeom prst="rect">
              <a:avLst/>
            </a:prstGeom>
            <a:noFill/>
            <a:ln w="9525">
              <a:noFill/>
            </a:ln>
          </p:spPr>
        </p:pic>
        <p:pic>
          <p:nvPicPr>
            <p:cNvPr id="16" name="图片 30"/>
            <p:cNvPicPr>
              <a:picLocks noChangeAspect="true"/>
            </p:cNvPicPr>
            <p:nvPr/>
          </p:nvPicPr>
          <p:blipFill>
            <a:blip r:embed="rId5"/>
            <a:stretch>
              <a:fillRect/>
            </a:stretch>
          </p:blipFill>
          <p:spPr>
            <a:xfrm>
              <a:off x="658" y="6965"/>
              <a:ext cx="1440" cy="1440"/>
            </a:xfrm>
            <a:prstGeom prst="rect">
              <a:avLst/>
            </a:prstGeom>
            <a:noFill/>
            <a:ln w="9525">
              <a:noFill/>
            </a:ln>
          </p:spPr>
        </p:pic>
        <p:pic>
          <p:nvPicPr>
            <p:cNvPr id="17" name="图片 31"/>
            <p:cNvPicPr>
              <a:picLocks noChangeAspect="true"/>
            </p:cNvPicPr>
            <p:nvPr/>
          </p:nvPicPr>
          <p:blipFill>
            <a:blip r:embed="rId5"/>
            <a:stretch>
              <a:fillRect/>
            </a:stretch>
          </p:blipFill>
          <p:spPr>
            <a:xfrm>
              <a:off x="7015" y="7055"/>
              <a:ext cx="1440"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775" y="1220470"/>
            <a:ext cx="8680450" cy="4714240"/>
            <a:chOff x="910" y="2200"/>
            <a:chExt cx="13670" cy="7424"/>
          </a:xfrm>
        </p:grpSpPr>
        <p:sp>
          <p:nvSpPr>
            <p:cNvPr id="300034" name="文本框 4"/>
            <p:cNvSpPr txBox="true"/>
            <p:nvPr/>
          </p:nvSpPr>
          <p:spPr>
            <a:xfrm>
              <a:off x="924" y="2200"/>
              <a:ext cx="7200"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收款要领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true"/>
            <p:nvPr/>
          </p:nvSpPr>
          <p:spPr>
            <a:xfrm>
              <a:off x="1004" y="2828"/>
              <a:ext cx="13576" cy="1016"/>
            </a:xfrm>
            <a:prstGeom prst="rect">
              <a:avLst/>
            </a:prstGeom>
            <a:noFill/>
          </p:spPr>
          <p:txBody>
            <a:bodyPr wrap="square">
              <a:spAutoFit/>
            </a:bodyPr>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收款要诀即应具备</a:t>
              </a:r>
              <a:r>
                <a:rPr lang="zh-CN" altLang="en-US" noProof="0" dirty="0">
                  <a:solidFill>
                    <a:srgbClr val="00B0F0"/>
                  </a:solidFill>
                  <a:latin typeface="微软雅黑" panose="020B0503020204020204" charset="-122"/>
                  <a:ea typeface="微软雅黑" panose="020B0503020204020204" charset="-122"/>
                </a:rPr>
                <a:t>六心</a:t>
              </a:r>
              <a:r>
                <a:rPr kumimoji="0" lang="zh-CN" altLang="en-US" kern="1200" cap="none" spc="0" normalizeH="0" baseline="0" noProof="0" dirty="0">
                  <a:latin typeface="微软雅黑" panose="020B0503020204020204" charset="-122"/>
                  <a:ea typeface="微软雅黑" panose="020B0503020204020204" charset="-122"/>
                  <a:cs typeface="+mn-cs"/>
                </a:rPr>
                <a:t>：</a:t>
              </a:r>
              <a:endParaRPr kumimoji="0" lang="en-US" altLang="zh-CN" kern="1200" cap="none" spc="0" normalizeH="0" baseline="0" noProof="0" dirty="0">
                <a:latin typeface="微软雅黑" panose="020B0503020204020204" charset="-122"/>
                <a:ea typeface="微软雅黑" panose="020B0503020204020204" charset="-122"/>
                <a:cs typeface="+mn-cs"/>
              </a:endParaRPr>
            </a:p>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习惯心、模仿心、同情心、自负心、良心、恐吓心。</a:t>
              </a:r>
              <a:endParaRPr kumimoji="0" lang="zh-CN" altLang="en-US" kern="1200" cap="none" spc="0" normalizeH="0" baseline="0" noProof="0" dirty="0">
                <a:latin typeface="微软雅黑" panose="020B0503020204020204" charset="-122"/>
                <a:ea typeface="微软雅黑" panose="020B0503020204020204" charset="-122"/>
                <a:cs typeface="+mn-cs"/>
              </a:endParaRPr>
            </a:p>
          </p:txBody>
        </p:sp>
        <p:sp>
          <p:nvSpPr>
            <p:cNvPr id="300036" name="文本框 8"/>
            <p:cNvSpPr txBox="true"/>
            <p:nvPr/>
          </p:nvSpPr>
          <p:spPr>
            <a:xfrm>
              <a:off x="910" y="4138"/>
              <a:ext cx="7295"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催收逾期账款的要点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0037" name="文本框 10"/>
            <p:cNvSpPr txBox="true"/>
            <p:nvPr/>
          </p:nvSpPr>
          <p:spPr>
            <a:xfrm>
              <a:off x="1335" y="5118"/>
              <a:ext cx="13065" cy="4506"/>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运用常识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追讨函件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丰富、完善客户资料档案</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让对方写下支付欠款的承诺函件并加盖公章</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与负责人直接接触</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录音</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向警方求助</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谨慎从事</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丰富自己财务方面的知识，如支票、电汇、汇票等</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椭圆 2"/>
          <p:cNvSpPr/>
          <p:nvPr/>
        </p:nvSpPr>
        <p:spPr bwMode="auto">
          <a:xfrm>
            <a:off x="2210455" y="2303373"/>
            <a:ext cx="1588017" cy="1178967"/>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736725" y="2303780"/>
            <a:ext cx="8509000" cy="2868613"/>
            <a:chOff x="1175" y="2240"/>
            <a:chExt cx="13400" cy="4518"/>
          </a:xfrm>
        </p:grpSpPr>
        <p:grpSp>
          <p:nvGrpSpPr>
            <p:cNvPr id="300035" name="组合 7"/>
            <p:cNvGrpSpPr/>
            <p:nvPr/>
          </p:nvGrpSpPr>
          <p:grpSpPr>
            <a:xfrm>
              <a:off x="6016" y="2240"/>
              <a:ext cx="6621" cy="1865"/>
              <a:chOff x="5670884" y="3071044"/>
              <a:chExt cx="4205035" cy="1184404"/>
            </a:xfrm>
          </p:grpSpPr>
          <p:sp>
            <p:nvSpPr>
              <p:cNvPr id="5" name="椭圆 4"/>
              <p:cNvSpPr/>
              <p:nvPr/>
            </p:nvSpPr>
            <p:spPr bwMode="auto">
              <a:xfrm>
                <a:off x="5670884" y="3076353"/>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椭圆 6"/>
              <p:cNvSpPr/>
              <p:nvPr/>
            </p:nvSpPr>
            <p:spPr bwMode="auto">
              <a:xfrm>
                <a:off x="8287750" y="3071044"/>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01059" name="文本框 9"/>
            <p:cNvSpPr txBox="true"/>
            <p:nvPr/>
          </p:nvSpPr>
          <p:spPr>
            <a:xfrm>
              <a:off x="1759" y="2853"/>
              <a:ext cx="3573"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信函收账</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0" name="文本框 11"/>
            <p:cNvSpPr txBox="true"/>
            <p:nvPr/>
          </p:nvSpPr>
          <p:spPr>
            <a:xfrm>
              <a:off x="1175" y="4190"/>
              <a:ext cx="3573" cy="2568"/>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收账信是一种传统的收款方式，使用收账信方式进行收账具有费用低、较正式的优点。</a:t>
              </a:r>
              <a:endParaRPr lang="zh-CN" altLang="en-US" sz="2000" dirty="0">
                <a:latin typeface="微软雅黑" panose="020B0503020204020204" charset="-122"/>
                <a:ea typeface="微软雅黑" panose="020B0503020204020204" charset="-122"/>
              </a:endParaRPr>
            </a:p>
          </p:txBody>
        </p:sp>
        <p:sp>
          <p:nvSpPr>
            <p:cNvPr id="301061" name="文本框 13"/>
            <p:cNvSpPr txBox="true"/>
            <p:nvPr/>
          </p:nvSpPr>
          <p:spPr>
            <a:xfrm>
              <a:off x="5798" y="2853"/>
              <a:ext cx="7645" cy="630"/>
            </a:xfrm>
            <a:prstGeom prst="rect">
              <a:avLst/>
            </a:prstGeom>
            <a:noFill/>
            <a:ln w="9525">
              <a:noFill/>
            </a:ln>
          </p:spPr>
          <p:txBody>
            <a:bodyPr wrap="square" anchor="t" anchorCtr="false">
              <a:spAutoFit/>
            </a:bodyPr>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电话收账</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301062" name="文本框 15"/>
            <p:cNvSpPr txBox="true"/>
            <p:nvPr/>
          </p:nvSpPr>
          <p:spPr>
            <a:xfrm>
              <a:off x="5480" y="4278"/>
              <a:ext cx="3993" cy="1600"/>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电话收账的费用相对较低，且能够和对方直接进行沟通。</a:t>
              </a:r>
              <a:endParaRPr lang="zh-CN" altLang="en-US" sz="2000" dirty="0">
                <a:latin typeface="微软雅黑" panose="020B0503020204020204" charset="-122"/>
                <a:ea typeface="微软雅黑" panose="020B0503020204020204" charset="-122"/>
              </a:endParaRPr>
            </a:p>
          </p:txBody>
        </p:sp>
        <p:sp>
          <p:nvSpPr>
            <p:cNvPr id="301063" name="文本框 17"/>
            <p:cNvSpPr txBox="true"/>
            <p:nvPr/>
          </p:nvSpPr>
          <p:spPr>
            <a:xfrm>
              <a:off x="10013" y="2863"/>
              <a:ext cx="3165"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面访催收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4" name="文本框 19"/>
            <p:cNvSpPr txBox="true"/>
            <p:nvPr/>
          </p:nvSpPr>
          <p:spPr>
            <a:xfrm>
              <a:off x="10175" y="4150"/>
              <a:ext cx="4400" cy="208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面访催收是自行收账方式中最严厉的一种措施，面对面的交涉可以加大施加的压力。</a:t>
              </a:r>
              <a:endParaRPr lang="zh-CN" altLang="en-US" sz="2000" dirty="0">
                <a:latin typeface="微软雅黑" panose="020B0503020204020204" charset="-122"/>
                <a:ea typeface="微软雅黑" panose="020B0503020204020204" charset="-122"/>
              </a:endParaRPr>
            </a:p>
          </p:txBody>
        </p:sp>
      </p:grpSp>
      <p:sp>
        <p:nvSpPr>
          <p:cNvPr id="301057" name="文本框 2"/>
          <p:cNvSpPr txBox="true"/>
          <p:nvPr/>
        </p:nvSpPr>
        <p:spPr>
          <a:xfrm>
            <a:off x="1736725" y="1283335"/>
            <a:ext cx="4572000" cy="398780"/>
          </a:xfrm>
          <a:prstGeom prst="rect">
            <a:avLst/>
          </a:prstGeom>
          <a:noFill/>
          <a:ln w="9525">
            <a:noFill/>
          </a:ln>
        </p:spPr>
        <p:txBody>
          <a:bodyPr anchor="t" anchorCtr="false">
            <a:spAutoFit/>
          </a:bodyPr>
          <a:p>
            <a:pPr eaLnBrk="0" hangingPunct="0"/>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不同催账方式的技巧</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催收注意事项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16175" y="2446973"/>
            <a:ext cx="7359650" cy="2245677"/>
            <a:chOff x="1630" y="3848"/>
            <a:chExt cx="11590" cy="3536"/>
          </a:xfrm>
        </p:grpSpPr>
        <p:sp>
          <p:nvSpPr>
            <p:cNvPr id="302082" name="文本框 8"/>
            <p:cNvSpPr txBox="true"/>
            <p:nvPr/>
          </p:nvSpPr>
          <p:spPr>
            <a:xfrm>
              <a:off x="6020" y="3848"/>
              <a:ext cx="7200" cy="3536"/>
            </a:xfrm>
            <a:prstGeom prst="rect">
              <a:avLst/>
            </a:prstGeom>
            <a:noFill/>
            <a:ln w="9525">
              <a:noFill/>
            </a:ln>
          </p:spPr>
          <p:txBody>
            <a:bodyPr anchor="t" anchorCtr="false">
              <a:spAutoFit/>
            </a:bodyPr>
            <a:p>
              <a:pPr eaLnBrk="0" hangingPunct="0"/>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讲究顾客心理</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2. </a:t>
              </a:r>
              <a:r>
                <a:rPr lang="zh-CN" altLang="en-US" sz="2000" b="1" dirty="0">
                  <a:latin typeface="微软雅黑" panose="020B0503020204020204" charset="-122"/>
                  <a:ea typeface="微软雅黑" panose="020B0503020204020204" charset="-122"/>
                  <a:cs typeface="微软雅黑" panose="020B0503020204020204" charset="-122"/>
                </a:rPr>
                <a:t>具备正确的收款态度</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3. </a:t>
              </a:r>
              <a:r>
                <a:rPr lang="zh-CN" altLang="en-US" sz="2000" b="1" dirty="0">
                  <a:latin typeface="微软雅黑" panose="020B0503020204020204" charset="-122"/>
                  <a:ea typeface="微软雅黑" panose="020B0503020204020204" charset="-122"/>
                  <a:cs typeface="微软雅黑" panose="020B0503020204020204" charset="-122"/>
                </a:rPr>
                <a:t>注意收款节奏</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4. </a:t>
              </a:r>
              <a:r>
                <a:rPr lang="zh-CN" altLang="en-US" sz="2000" b="1" dirty="0">
                  <a:latin typeface="微软雅黑" panose="020B0503020204020204" charset="-122"/>
                  <a:ea typeface="微软雅黑" panose="020B0503020204020204" charset="-122"/>
                  <a:cs typeface="微软雅黑" panose="020B0503020204020204" charset="-122"/>
                </a:rPr>
                <a:t>注意沟通的技巧</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nvGrpSpPr>
            <p:cNvPr id="302083" name="组合 34"/>
            <p:cNvGrpSpPr/>
            <p:nvPr/>
          </p:nvGrpSpPr>
          <p:grpSpPr>
            <a:xfrm>
              <a:off x="1630" y="3848"/>
              <a:ext cx="4390" cy="3527"/>
              <a:chOff x="1034716" y="2442741"/>
              <a:chExt cx="2788549" cy="2240321"/>
            </a:xfrm>
          </p:grpSpPr>
          <p:pic>
            <p:nvPicPr>
              <p:cNvPr id="302084" name="图形 10" descr="停止标志"/>
              <p:cNvPicPr>
                <a:picLocks noChangeAspect="true"/>
              </p:cNvPicPr>
              <p:nvPr/>
            </p:nvPicPr>
            <p:blipFill>
              <a:blip r:embed="rId4"/>
              <a:stretch>
                <a:fillRect/>
              </a:stretch>
            </p:blipFill>
            <p:spPr>
              <a:xfrm>
                <a:off x="1034716" y="2669621"/>
                <a:ext cx="1518757" cy="1518757"/>
              </a:xfrm>
              <a:prstGeom prst="rect">
                <a:avLst/>
              </a:prstGeom>
              <a:noFill/>
              <a:ln w="9525">
                <a:noFill/>
              </a:ln>
            </p:spPr>
          </p:pic>
          <p:cxnSp>
            <p:nvCxnSpPr>
              <p:cNvPr id="13" name="连接符: 肘形 12"/>
              <p:cNvCxnSpPr/>
              <p:nvPr/>
            </p:nvCxnSpPr>
            <p:spPr bwMode="auto">
              <a:xfrm>
                <a:off x="2544217" y="3685836"/>
                <a:ext cx="1279047" cy="997226"/>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连接符: 肘形 15"/>
              <p:cNvCxnSpPr>
                <a:stCxn id="302084" idx="3"/>
              </p:cNvCxnSpPr>
              <p:nvPr/>
            </p:nvCxnSpPr>
            <p:spPr bwMode="auto">
              <a:xfrm flipV="true">
                <a:off x="2553473" y="3164305"/>
                <a:ext cx="1269792" cy="26469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 name="连接符: 肘形 18"/>
              <p:cNvCxnSpPr>
                <a:stCxn id="302084" idx="3"/>
              </p:cNvCxnSpPr>
              <p:nvPr/>
            </p:nvCxnSpPr>
            <p:spPr bwMode="auto">
              <a:xfrm>
                <a:off x="2553472" y="3565522"/>
                <a:ext cx="1269793" cy="272798"/>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 name="连接符: 肘形 24"/>
              <p:cNvCxnSpPr>
                <a:stCxn id="302084" idx="3"/>
              </p:cNvCxnSpPr>
              <p:nvPr/>
            </p:nvCxnSpPr>
            <p:spPr bwMode="auto">
              <a:xfrm flipV="true">
                <a:off x="2553472" y="2442741"/>
                <a:ext cx="1269793" cy="86594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收账技巧及应对用语范例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706053" y="1759585"/>
            <a:ext cx="6780212" cy="3150870"/>
            <a:chOff x="1123" y="2718"/>
            <a:chExt cx="10677" cy="4962"/>
          </a:xfrm>
        </p:grpSpPr>
        <p:sp>
          <p:nvSpPr>
            <p:cNvPr id="303106" name="文本框 5"/>
            <p:cNvSpPr txBox="true"/>
            <p:nvPr/>
          </p:nvSpPr>
          <p:spPr>
            <a:xfrm>
              <a:off x="1530" y="2718"/>
              <a:ext cx="7238" cy="628"/>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一般客户</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7" name="文本框 7"/>
            <p:cNvSpPr txBox="true"/>
            <p:nvPr/>
          </p:nvSpPr>
          <p:spPr>
            <a:xfrm>
              <a:off x="1133" y="3525"/>
              <a:ext cx="4950" cy="475"/>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付款情况良好的客户</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8" name="文本框 9"/>
            <p:cNvSpPr txBox="true"/>
            <p:nvPr/>
          </p:nvSpPr>
          <p:spPr>
            <a:xfrm>
              <a:off x="1123" y="414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付款情况不佳的客户 </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9" name="文本框 11"/>
            <p:cNvSpPr txBox="true"/>
            <p:nvPr/>
          </p:nvSpPr>
          <p:spPr>
            <a:xfrm>
              <a:off x="1123" y="477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其他情况</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0" name="文本框 26"/>
            <p:cNvSpPr txBox="true"/>
            <p:nvPr/>
          </p:nvSpPr>
          <p:spPr>
            <a:xfrm>
              <a:off x="1530" y="5195"/>
              <a:ext cx="7200"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收到货款的反应</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1" name="文本框 28"/>
            <p:cNvSpPr txBox="true"/>
            <p:nvPr/>
          </p:nvSpPr>
          <p:spPr>
            <a:xfrm>
              <a:off x="1530" y="6445"/>
              <a:ext cx="10270" cy="630"/>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客户虽知涨价为业界的一致行动，但仍有不满时</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2" name="文本框 30"/>
            <p:cNvSpPr txBox="true"/>
            <p:nvPr/>
          </p:nvSpPr>
          <p:spPr>
            <a:xfrm>
              <a:off x="1540" y="5793"/>
              <a:ext cx="9085"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客户抱怨“其他的店并没有涨价”时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3" name="文本框 32"/>
            <p:cNvSpPr txBox="true"/>
            <p:nvPr/>
          </p:nvSpPr>
          <p:spPr>
            <a:xfrm>
              <a:off x="1123" y="721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对于不同类型企业的注意事项</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2391" name="TextBox 17"/>
          <p:cNvSpPr txBox="true"/>
          <p:nvPr/>
        </p:nvSpPr>
        <p:spPr>
          <a:xfrm>
            <a:off x="1755775" y="1516380"/>
            <a:ext cx="8730615" cy="2823845"/>
          </a:xfrm>
          <a:prstGeom prst="rect">
            <a:avLst/>
          </a:prstGeom>
          <a:noFill/>
          <a:ln w="9525">
            <a:noFill/>
          </a:ln>
        </p:spPr>
        <p:txBody>
          <a:bodyPr wrap="square" anchor="t" anchorCtr="false">
            <a:spAutoFit/>
          </a:bodyPr>
          <a:p>
            <a:pPr>
              <a:lnSpc>
                <a:spcPct val="150000"/>
              </a:lnSpc>
              <a:buClr>
                <a:srgbClr val="FF0000"/>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sym typeface="+mn-ea"/>
              </a:rPr>
              <a:t>（一）何谓</a:t>
            </a:r>
            <a:r>
              <a:rPr lang="zh-CN" altLang="zh-CN" sz="2000" b="1" dirty="0">
                <a:solidFill>
                  <a:schemeClr val="tx1"/>
                </a:solidFill>
                <a:latin typeface="微软雅黑" panose="020B0503020204020204" charset="-122"/>
                <a:ea typeface="微软雅黑" panose="020B0503020204020204" charset="-122"/>
                <a:sym typeface="+mn-ea"/>
              </a:rPr>
              <a:t>应收账款</a:t>
            </a:r>
            <a:r>
              <a:rPr lang="zh-CN" altLang="en-US" sz="2000" b="1" dirty="0">
                <a:solidFill>
                  <a:schemeClr val="tx1"/>
                </a:solidFill>
                <a:latin typeface="微软雅黑" panose="020B0503020204020204" charset="-122"/>
                <a:ea typeface="微软雅黑" panose="020B0503020204020204" charset="-122"/>
                <a:sym typeface="+mn-ea"/>
              </a:rPr>
              <a:t>？</a:t>
            </a:r>
            <a:endParaRPr lang="en-US" altLang="zh-CN" b="1" dirty="0">
              <a:solidFill>
                <a:schemeClr val="tx1"/>
              </a:solidFill>
              <a:latin typeface="微软雅黑" panose="020B0503020204020204" charset="-122"/>
              <a:ea typeface="微软雅黑" panose="020B0503020204020204" charset="-122"/>
            </a:endParaRPr>
          </a:p>
          <a:p>
            <a:pPr>
              <a:lnSpc>
                <a:spcPct val="150000"/>
              </a:lnSpc>
              <a:buClr>
                <a:srgbClr val="FF0000"/>
              </a:buClr>
              <a:buFont typeface="Wingdings" panose="05000000000000000000" pitchFamily="2" charset="2"/>
            </a:pPr>
            <a:r>
              <a:rPr lang="zh-CN" altLang="zh-CN" sz="2000" dirty="0">
                <a:solidFill>
                  <a:schemeClr val="tx1"/>
                </a:solidFill>
                <a:latin typeface="微软雅黑" panose="020B0503020204020204" charset="-122"/>
                <a:ea typeface="微软雅黑" panose="020B0503020204020204" charset="-122"/>
                <a:sym typeface="+mn-ea"/>
              </a:rPr>
              <a:t>应收账款是企业正常经营过程中</a:t>
            </a:r>
            <a:r>
              <a:rPr lang="zh-CN" altLang="zh-CN" sz="2000" dirty="0">
                <a:solidFill>
                  <a:srgbClr val="00B0F0"/>
                </a:solidFill>
                <a:latin typeface="微软雅黑" panose="020B0503020204020204" charset="-122"/>
                <a:ea typeface="微软雅黑" panose="020B0503020204020204" charset="-122"/>
                <a:sym typeface="+mn-ea"/>
              </a:rPr>
              <a:t>因销售产品、商品或提供劳务</a:t>
            </a:r>
            <a:r>
              <a:rPr lang="zh-CN" altLang="zh-CN" sz="2000" dirty="0">
                <a:solidFill>
                  <a:schemeClr val="tx1"/>
                </a:solidFill>
                <a:latin typeface="微软雅黑" panose="020B0503020204020204" charset="-122"/>
                <a:ea typeface="微软雅黑" panose="020B0503020204020204" charset="-122"/>
                <a:sym typeface="+mn-ea"/>
              </a:rPr>
              <a:t>而形成的</a:t>
            </a:r>
            <a:r>
              <a:rPr lang="zh-CN" altLang="zh-CN" sz="2000" dirty="0">
                <a:solidFill>
                  <a:srgbClr val="00B0F0"/>
                </a:solidFill>
                <a:latin typeface="微软雅黑" panose="020B0503020204020204" charset="-122"/>
                <a:ea typeface="微软雅黑" panose="020B0503020204020204" charset="-122"/>
                <a:sym typeface="+mn-ea"/>
              </a:rPr>
              <a:t>债权</a:t>
            </a:r>
            <a:r>
              <a:rPr lang="zh-CN" altLang="zh-CN" sz="2000" dirty="0">
                <a:solidFill>
                  <a:schemeClr val="tx1"/>
                </a:solidFill>
                <a:latin typeface="微软雅黑" panose="020B0503020204020204" charset="-122"/>
                <a:ea typeface="微软雅黑" panose="020B0503020204020204" charset="-122"/>
                <a:sym typeface="+mn-ea"/>
              </a:rPr>
              <a:t>。</a:t>
            </a:r>
            <a:endParaRPr lang="zh-CN" altLang="zh-CN" b="1" dirty="0">
              <a:solidFill>
                <a:schemeClr val="tx1"/>
              </a:solidFill>
              <a:latin typeface="微软雅黑" panose="020B0503020204020204" charset="-122"/>
              <a:ea typeface="微软雅黑" panose="020B0503020204020204" charset="-122"/>
            </a:endParaRPr>
          </a:p>
          <a:p>
            <a:pPr algn="just">
              <a:lnSpc>
                <a:spcPct val="120000"/>
              </a:lnSpc>
              <a:buClr>
                <a:srgbClr val="FF0000"/>
              </a:buClr>
              <a:buFont typeface="Wingdings" panose="05000000000000000000" pitchFamily="2" charset="2"/>
            </a:pPr>
            <a:endParaRPr 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zh-CN" sz="2000" b="1" dirty="0">
                <a:solidFill>
                  <a:schemeClr val="tx1"/>
                </a:solidFill>
                <a:latin typeface="微软雅黑" panose="020B0503020204020204" charset="-122"/>
                <a:ea typeface="微软雅黑" panose="020B0503020204020204" charset="-122"/>
                <a:cs typeface="微软雅黑" panose="020B0503020204020204" charset="-122"/>
              </a:rPr>
              <a:t>（二）</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应收</a:t>
            </a:r>
            <a:r>
              <a:rPr lang="zh-CN" altLang="zh-CN" sz="2000" b="1" dirty="0">
                <a:solidFill>
                  <a:schemeClr val="tx1"/>
                </a:solidFill>
                <a:latin typeface="微软雅黑" panose="020B0503020204020204" charset="-122"/>
                <a:ea typeface="微软雅黑" panose="020B0503020204020204" charset="-122"/>
                <a:cs typeface="微软雅黑" panose="020B0503020204020204" charset="-122"/>
              </a:rPr>
              <a:t>款项管理</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的作用</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、节约流动资金</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。应收账款占流动资金比重，中国</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，发达国家</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、降低经营风险与资金成本</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、减轻帐款处理成本。</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应收账款日常管理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3410" name="文本框 4"/>
          <p:cNvSpPr txBox="true"/>
          <p:nvPr/>
        </p:nvSpPr>
        <p:spPr>
          <a:xfrm>
            <a:off x="2913380" y="1732598"/>
            <a:ext cx="6365875" cy="3784600"/>
          </a:xfrm>
          <a:prstGeom prst="rect">
            <a:avLst/>
          </a:prstGeom>
          <a:noFill/>
          <a:ln w="9525">
            <a:noFill/>
          </a:ln>
        </p:spPr>
        <p:txBody>
          <a:bodyPr wrap="square" anchor="t" anchorCtr="false">
            <a:spAutoFit/>
          </a:bodyPr>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动态</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客户资料卡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科学划分应收账款管理职能</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（内部分工明确，互相牵制，防止舞弊和错误）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建立严格的审批手续</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（各环节在授权范围内审批）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强化应收账款日常管理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加大对营销人员追款技巧的培训</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建立有效的账款催收制度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实行严格的坏账核销制度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7750" name="内容占位符 1"/>
          <p:cNvSpPr>
            <a:spLocks noGrp="true"/>
          </p:cNvSpPr>
          <p:nvPr/>
        </p:nvSpPr>
        <p:spPr>
          <a:xfrm>
            <a:off x="1106170" y="1578610"/>
            <a:ext cx="6965315" cy="335280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a:lnSpc>
                <a:spcPct val="100000"/>
              </a:lnSpc>
              <a:spcBef>
                <a:spcPts val="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应收账款跟踪管理（</a:t>
            </a:r>
            <a:r>
              <a:rPr kumimoji="0" lang="en-US" altLang="zh-CN" sz="2000" b="1" i="0" u="none" strike="noStrike" kern="0" cap="none" spc="0" normalizeH="0" baseline="0" noProof="0" dirty="0" err="1">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Receivalbe</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Portfolio Management</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RPM</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）系统</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账龄管理</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为监控核心，要求债权人或其代理人对应收账款的整个回收过程实施严格的跟踪管理，明确相关责任人的权利和义务，保证货物和销售程序的安全，保证客户得到满意的服务和适当的付款压力，从而最大限度地降低逾期账款的发生率。</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74438" name="Picture 4" descr="BD07153_"/>
          <p:cNvPicPr>
            <a:picLocks noChangeAspect="true"/>
          </p:cNvPicPr>
          <p:nvPr/>
        </p:nvPicPr>
        <p:blipFill>
          <a:blip r:embed="rId4"/>
          <a:stretch>
            <a:fillRect/>
          </a:stretch>
        </p:blipFill>
        <p:spPr>
          <a:xfrm>
            <a:off x="8547418" y="1849438"/>
            <a:ext cx="2586037" cy="2809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6484" name="Rectangle 3"/>
          <p:cNvSpPr txBox="true"/>
          <p:nvPr/>
        </p:nvSpPr>
        <p:spPr>
          <a:xfrm>
            <a:off x="1490345" y="1444625"/>
            <a:ext cx="9210675" cy="4673600"/>
          </a:xfrm>
          <a:prstGeom prst="rect">
            <a:avLst/>
          </a:prstGeom>
          <a:noFill/>
          <a:ln w="9525">
            <a:noFill/>
          </a:ln>
        </p:spPr>
        <p:txBody>
          <a:bodyPr anchor="t" anchorCtr="false"/>
          <a:p>
            <a:pPr marL="342900" indent="-342900" algn="ctr">
              <a:lnSpc>
                <a:spcPct val="120000"/>
              </a:lnSpc>
              <a:spcBef>
                <a:spcPct val="20000"/>
              </a:spcBef>
              <a:buClr>
                <a:schemeClr val="hlink"/>
              </a:buClr>
              <a:buFontTx/>
            </a:pPr>
            <a:r>
              <a:rPr lang="en-US" altLang="zh-CN" sz="2800" b="1" dirty="0">
                <a:solidFill>
                  <a:srgbClr val="130401"/>
                </a:solidFill>
                <a:latin typeface="微软雅黑" panose="020B0503020204020204" charset="-122"/>
                <a:ea typeface="微软雅黑" panose="020B0503020204020204" charset="-122"/>
                <a:cs typeface="微软雅黑" panose="020B0503020204020204" charset="-122"/>
              </a:rPr>
              <a:t>RPM</a:t>
            </a: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主要内容</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货物一经发出，就将应收账款列入公司或代理机构的信用管理档案，进行监控。</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按时与客户（债务人）取得直接联系，询问和沟通货物接受情况、票据情况、付款准备情况，提醒和督促客户及时付款。</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在出现逾期账款的早期，及时进行追讨。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在一定期限之内，如债务人仍未付款，建议债权人采取进一步的追账行动。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459230" y="2495550"/>
            <a:ext cx="9274175" cy="1866901"/>
            <a:chOff x="-205" y="2650"/>
            <a:chExt cx="14605" cy="2940"/>
          </a:xfrm>
        </p:grpSpPr>
        <p:sp>
          <p:nvSpPr>
            <p:cNvPr id="2" name="Freeform 8"/>
            <p:cNvSpPr>
              <a:spLocks noChangeArrowheads="true"/>
            </p:cNvSpPr>
            <p:nvPr/>
          </p:nvSpPr>
          <p:spPr bwMode="auto">
            <a:xfrm>
              <a:off x="2668"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accent2">
                <a:lumMod val="20000"/>
                <a:lumOff val="80000"/>
              </a:schemeClr>
            </a:solidFill>
            <a:ln w="9525">
              <a:solidFill>
                <a:srgbClr val="6B8B4B"/>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Freeform 9"/>
            <p:cNvSpPr/>
            <p:nvPr/>
          </p:nvSpPr>
          <p:spPr>
            <a:xfrm>
              <a:off x="358" y="2665"/>
              <a:ext cx="2492" cy="2925"/>
            </a:xfrm>
            <a:custGeom>
              <a:avLst/>
              <a:gdLst/>
              <a:ahLst/>
              <a:cxnLst>
                <a:cxn ang="0">
                  <a:pos x="2147483646" y="0"/>
                </a:cxn>
                <a:cxn ang="0">
                  <a:pos x="2147483646" y="0"/>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99" h="207">
                  <a:moveTo>
                    <a:pt x="348" y="0"/>
                  </a:moveTo>
                  <a:lnTo>
                    <a:pt x="189" y="0"/>
                  </a:lnTo>
                  <a:lnTo>
                    <a:pt x="56" y="0"/>
                  </a:lnTo>
                  <a:lnTo>
                    <a:pt x="0" y="0"/>
                  </a:lnTo>
                  <a:lnTo>
                    <a:pt x="0" y="207"/>
                  </a:lnTo>
                  <a:lnTo>
                    <a:pt x="56" y="207"/>
                  </a:lnTo>
                  <a:lnTo>
                    <a:pt x="189" y="207"/>
                  </a:lnTo>
                  <a:lnTo>
                    <a:pt x="348" y="207"/>
                  </a:lnTo>
                  <a:lnTo>
                    <a:pt x="360" y="197"/>
                  </a:lnTo>
                  <a:lnTo>
                    <a:pt x="370" y="186"/>
                  </a:lnTo>
                  <a:lnTo>
                    <a:pt x="378" y="174"/>
                  </a:lnTo>
                  <a:lnTo>
                    <a:pt x="385" y="162"/>
                  </a:lnTo>
                  <a:lnTo>
                    <a:pt x="392" y="148"/>
                  </a:lnTo>
                  <a:lnTo>
                    <a:pt x="395" y="134"/>
                  </a:lnTo>
                  <a:lnTo>
                    <a:pt x="398" y="119"/>
                  </a:lnTo>
                  <a:lnTo>
                    <a:pt x="399" y="103"/>
                  </a:lnTo>
                  <a:lnTo>
                    <a:pt x="398" y="87"/>
                  </a:lnTo>
                  <a:lnTo>
                    <a:pt x="395" y="73"/>
                  </a:lnTo>
                  <a:lnTo>
                    <a:pt x="392" y="58"/>
                  </a:lnTo>
                  <a:lnTo>
                    <a:pt x="385" y="45"/>
                  </a:lnTo>
                  <a:lnTo>
                    <a:pt x="378" y="33"/>
                  </a:lnTo>
                  <a:lnTo>
                    <a:pt x="370" y="20"/>
                  </a:lnTo>
                  <a:lnTo>
                    <a:pt x="360" y="9"/>
                  </a:lnTo>
                  <a:lnTo>
                    <a:pt x="348" y="0"/>
                  </a:lnTo>
                  <a:close/>
                </a:path>
              </a:pathLst>
            </a:custGeom>
            <a:gradFill rotWithShape="true">
              <a:gsLst>
                <a:gs pos="0">
                  <a:srgbClr val="C7D2BB">
                    <a:alpha val="100000"/>
                  </a:srgbClr>
                </a:gs>
                <a:gs pos="50000">
                  <a:srgbClr val="E1EDD4">
                    <a:alpha val="100000"/>
                  </a:srgbClr>
                </a:gs>
                <a:gs pos="100000">
                  <a:srgbClr val="808B78">
                    <a:alpha val="100000"/>
                  </a:srgbClr>
                </a:gs>
                <a:gs pos="100000">
                  <a:srgbClr val="808B78">
                    <a:alpha val="100000"/>
                  </a:srgbClr>
                </a:gs>
              </a:gsLst>
              <a:lin ang="5400000"/>
              <a:tileRect/>
            </a:gradFill>
            <a:ln w="9525" cap="flat" cmpd="sng">
              <a:solidFill>
                <a:srgbClr val="808B78"/>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Freeform 10"/>
            <p:cNvSpPr>
              <a:spLocks noChangeArrowheads="true"/>
            </p:cNvSpPr>
            <p:nvPr/>
          </p:nvSpPr>
          <p:spPr bwMode="auto">
            <a:xfrm>
              <a:off x="4978" y="2665"/>
              <a:ext cx="2500"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2">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Freeform 11"/>
            <p:cNvSpPr>
              <a:spLocks noChangeArrowheads="true"/>
            </p:cNvSpPr>
            <p:nvPr/>
          </p:nvSpPr>
          <p:spPr bwMode="auto">
            <a:xfrm>
              <a:off x="7295"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3">
                <a:lumMod val="95000"/>
              </a:schemeClr>
            </a:solidFill>
            <a:ln w="9525">
              <a:solidFill>
                <a:srgbClr val="26420A"/>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Rektangel 33"/>
            <p:cNvSpPr>
              <a:spLocks noChangeArrowheads="true"/>
            </p:cNvSpPr>
            <p:nvPr/>
          </p:nvSpPr>
          <p:spPr bwMode="auto">
            <a:xfrm>
              <a:off x="-205" y="2893"/>
              <a:ext cx="2673" cy="1452"/>
            </a:xfrm>
            <a:prstGeom prst="rect">
              <a:avLst/>
            </a:prstGeom>
            <a:noFill/>
            <a:ln>
              <a:noFill/>
            </a:ln>
          </p:spPr>
          <p:txBody>
            <a:bodyPr>
              <a:spAutoFit/>
            </a:bodyPr>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第一步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建立应收账款档案</a:t>
              </a:r>
              <a:endParaRPr kumimoji="0" lang="da-DK"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Rektangel 33"/>
            <p:cNvSpPr>
              <a:spLocks noChangeArrowheads="true"/>
            </p:cNvSpPr>
            <p:nvPr/>
          </p:nvSpPr>
          <p:spPr bwMode="auto">
            <a:xfrm>
              <a:off x="2895" y="2953"/>
              <a:ext cx="2270" cy="1452"/>
            </a:xfrm>
            <a:prstGeom prst="rect">
              <a:avLst/>
            </a:prstGeom>
            <a:noFill/>
            <a:ln>
              <a:noFill/>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第二步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确认是否收到货物</a:t>
              </a:r>
              <a:endParaRPr kumimoji="0" lang="da-DK"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Rektangel 33"/>
            <p:cNvSpPr/>
            <p:nvPr/>
          </p:nvSpPr>
          <p:spPr>
            <a:xfrm>
              <a:off x="5343" y="2995"/>
              <a:ext cx="2410" cy="1452"/>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第三步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再次确认货物情况</a:t>
              </a:r>
              <a:endParaRPr lang="da-DK" altLang="en-US" b="1" dirty="0">
                <a:latin typeface="微软雅黑" panose="020B0503020204020204" charset="-122"/>
                <a:ea typeface="微软雅黑" panose="020B0503020204020204" charset="-122"/>
              </a:endParaRPr>
            </a:p>
          </p:txBody>
        </p:sp>
        <p:sp>
          <p:nvSpPr>
            <p:cNvPr id="8" name="Rektangel 33"/>
            <p:cNvSpPr/>
            <p:nvPr/>
          </p:nvSpPr>
          <p:spPr>
            <a:xfrm>
              <a:off x="7753" y="2995"/>
              <a:ext cx="1945" cy="1016"/>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第四步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提示付款</a:t>
              </a:r>
              <a:endParaRPr lang="da-DK" altLang="en-US" b="1" dirty="0">
                <a:latin typeface="微软雅黑" panose="020B0503020204020204" charset="-122"/>
                <a:ea typeface="微软雅黑" panose="020B0503020204020204" charset="-122"/>
              </a:endParaRPr>
            </a:p>
          </p:txBody>
        </p:sp>
        <p:sp>
          <p:nvSpPr>
            <p:cNvPr id="9" name="Freeform 10"/>
            <p:cNvSpPr>
              <a:spLocks noChangeArrowheads="true"/>
            </p:cNvSpPr>
            <p:nvPr/>
          </p:nvSpPr>
          <p:spPr bwMode="auto">
            <a:xfrm>
              <a:off x="9560" y="2723"/>
              <a:ext cx="2588" cy="2868"/>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1">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Freeform 11"/>
            <p:cNvSpPr/>
            <p:nvPr/>
          </p:nvSpPr>
          <p:spPr>
            <a:xfrm>
              <a:off x="11810" y="2650"/>
              <a:ext cx="2588" cy="2865"/>
            </a:xfrm>
            <a:custGeom>
              <a:avLst/>
              <a:gdLst/>
              <a:ahLst/>
              <a:cxnLst>
                <a:cxn ang="0">
                  <a:pos x="2147483646" y="0"/>
                </a:cxn>
                <a:cxn ang="0">
                  <a:pos x="2147483646" y="0"/>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1"/>
            </a:solidFill>
            <a:ln w="9525" cap="flat" cmpd="sng">
              <a:solidFill>
                <a:srgbClr val="26420A"/>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ktangel 33"/>
            <p:cNvSpPr/>
            <p:nvPr/>
          </p:nvSpPr>
          <p:spPr>
            <a:xfrm>
              <a:off x="9920" y="2980"/>
              <a:ext cx="1728" cy="1452"/>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第五步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督促还款</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上门催收</a:t>
              </a:r>
              <a:endParaRPr lang="da-DK" altLang="en-US" b="1" dirty="0">
                <a:latin typeface="微软雅黑" panose="020B0503020204020204" charset="-122"/>
                <a:ea typeface="微软雅黑" panose="020B0503020204020204" charset="-122"/>
              </a:endParaRPr>
            </a:p>
          </p:txBody>
        </p:sp>
        <p:sp>
          <p:nvSpPr>
            <p:cNvPr id="13" name="Rektangel 33"/>
            <p:cNvSpPr/>
            <p:nvPr/>
          </p:nvSpPr>
          <p:spPr>
            <a:xfrm>
              <a:off x="12148" y="3038"/>
              <a:ext cx="2252" cy="1888"/>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第六步</a:t>
              </a:r>
              <a:endParaRPr lang="en-US" altLang="zh-CN" b="1"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制定催收方案，专人清收</a:t>
              </a:r>
              <a:endParaRPr lang="zh-CN" altLang="en-US" b="1" dirty="0">
                <a:solidFill>
                  <a:schemeClr val="tx1"/>
                </a:solidFill>
                <a:latin typeface="微软雅黑" panose="020B0503020204020204" charset="-122"/>
                <a:ea typeface="微软雅黑" panose="020B0503020204020204" charset="-122"/>
              </a:endParaRPr>
            </a:p>
          </p:txBody>
        </p:sp>
      </p:grpSp>
      <p:sp>
        <p:nvSpPr>
          <p:cNvPr id="16" name="文本框 15"/>
          <p:cNvSpPr txBox="true"/>
          <p:nvPr/>
        </p:nvSpPr>
        <p:spPr>
          <a:xfrm>
            <a:off x="1763395" y="1165225"/>
            <a:ext cx="445833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RPM</a:t>
            </a:r>
            <a:r>
              <a:rPr lang="zh-CN" altLang="en-US" sz="2000" b="1">
                <a:latin typeface="微软雅黑" panose="020B0503020204020204" charset="-122"/>
                <a:ea typeface="微软雅黑" panose="020B0503020204020204" charset="-122"/>
                <a:cs typeface="微软雅黑" panose="020B0503020204020204" charset="-122"/>
              </a:rPr>
              <a:t>实施步骤</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TextBox 21"/>
          <p:cNvSpPr txBox="true"/>
          <p:nvPr/>
        </p:nvSpPr>
        <p:spPr>
          <a:xfrm>
            <a:off x="1788478" y="3202305"/>
            <a:ext cx="3279775" cy="2597150"/>
          </a:xfrm>
          <a:prstGeom prst="rect">
            <a:avLst/>
          </a:prstGeom>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9" name="TextBox 8"/>
          <p:cNvSpPr txBox="true"/>
          <p:nvPr/>
        </p:nvSpPr>
        <p:spPr bwMode="auto">
          <a:xfrm>
            <a:off x="1966278" y="1891030"/>
            <a:ext cx="124460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全面</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监控</a:t>
            </a: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应收账款</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1" name="TextBox 10"/>
          <p:cNvSpPr txBox="true"/>
          <p:nvPr/>
        </p:nvSpPr>
        <p:spPr bwMode="auto">
          <a:xfrm>
            <a:off x="3830003" y="1886268"/>
            <a:ext cx="122555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成立专门清收小组</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306201" name="右箭头 11"/>
          <p:cNvSpPr/>
          <p:nvPr/>
        </p:nvSpPr>
        <p:spPr>
          <a:xfrm>
            <a:off x="3210878" y="2138680"/>
            <a:ext cx="619125" cy="168275"/>
          </a:xfrm>
          <a:prstGeom prst="rightArrow">
            <a:avLst>
              <a:gd name="adj1" fmla="val 50000"/>
              <a:gd name="adj2" fmla="val 49874"/>
            </a:avLst>
          </a:prstGeom>
          <a:solidFill>
            <a:srgbClr val="CC33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202" name="TextBox 12"/>
          <p:cNvSpPr txBox="true"/>
          <p:nvPr/>
        </p:nvSpPr>
        <p:spPr>
          <a:xfrm>
            <a:off x="3211195" y="1580515"/>
            <a:ext cx="823913" cy="646113"/>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出现不良</a:t>
            </a:r>
            <a:endParaRPr lang="zh-CN" altLang="en-US" sz="1800" dirty="0">
              <a:solidFill>
                <a:srgbClr val="FF0000"/>
              </a:solidFill>
              <a:latin typeface="微软雅黑" panose="020B0503020204020204" charset="-122"/>
              <a:ea typeface="微软雅黑" panose="020B0503020204020204" charset="-122"/>
            </a:endParaRPr>
          </a:p>
        </p:txBody>
      </p:sp>
      <p:grpSp>
        <p:nvGrpSpPr>
          <p:cNvPr id="3" name="组合 2"/>
          <p:cNvGrpSpPr/>
          <p:nvPr/>
        </p:nvGrpSpPr>
        <p:grpSpPr>
          <a:xfrm>
            <a:off x="5384165" y="1135380"/>
            <a:ext cx="2911475" cy="1995488"/>
            <a:chOff x="4057650" y="1429543"/>
            <a:chExt cx="2911475" cy="1994709"/>
          </a:xfrm>
        </p:grpSpPr>
        <p:sp>
          <p:nvSpPr>
            <p:cNvPr id="7" name="TextBox 13"/>
            <p:cNvSpPr txBox="true"/>
            <p:nvPr/>
          </p:nvSpPr>
          <p:spPr bwMode="auto">
            <a:xfrm>
              <a:off x="4057650" y="1464454"/>
              <a:ext cx="2911475" cy="1937263"/>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属</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性</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类</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64" name="TextBox 15"/>
            <p:cNvSpPr txBox="true"/>
            <p:nvPr/>
          </p:nvSpPr>
          <p:spPr>
            <a:xfrm>
              <a:off x="4378325" y="1429543"/>
              <a:ext cx="2565400" cy="1994709"/>
            </a:xfrm>
            <a:prstGeom prst="rect">
              <a:avLst/>
            </a:prstGeom>
            <a:noFill/>
            <a:ln w="9525">
              <a:noFill/>
            </a:ln>
          </p:spPr>
          <p:txBody>
            <a:bodyPr anchor="t" anchorCtr="false">
              <a:spAutoFit/>
            </a:bodyPr>
            <a:p>
              <a:pPr>
                <a:buClrTx/>
                <a:buFontTx/>
              </a:pPr>
              <a:r>
                <a:rPr lang="en-US" altLang="zh-CN"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正常债权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2</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要注意债权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3</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问题债权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4</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危险债权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5</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实际破产债权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6</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已破产债权。</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
        <p:nvSpPr>
          <p:cNvPr id="306205" name="右箭头 18"/>
          <p:cNvSpPr/>
          <p:nvPr/>
        </p:nvSpPr>
        <p:spPr>
          <a:xfrm>
            <a:off x="5055553" y="2165668"/>
            <a:ext cx="328612" cy="215900"/>
          </a:xfrm>
          <a:prstGeom prst="rightArrow">
            <a:avLst>
              <a:gd name="adj1" fmla="val 50000"/>
              <a:gd name="adj2" fmla="val 49699"/>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内容占位符 2"/>
          <p:cNvSpPr>
            <a:spLocks noGrp="true"/>
          </p:cNvSpPr>
          <p:nvPr/>
        </p:nvSpPr>
        <p:spPr>
          <a:xfrm>
            <a:off x="1718628" y="3215005"/>
            <a:ext cx="3341688" cy="2481263"/>
          </a:xfrm>
          <a:prstGeom prst="rect">
            <a:avLst/>
          </a:prstGeom>
          <a:solidFill>
            <a:schemeClr val="accent6">
              <a:lumMod val="40000"/>
              <a:lumOff val="60000"/>
            </a:schemeClr>
          </a:solid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产品质量问题应积极与对方联系，争取能解决纠纷</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属于短期资金困难，不应过多的干扰</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危险债权和实际破产债权</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争取在破产程序前收回</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已破产</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清收小组应</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推进</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司法程序，收回部分债权</a:t>
            </a:r>
            <a:endPar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6185" name="TextBox 23"/>
          <p:cNvSpPr txBox="true"/>
          <p:nvPr/>
        </p:nvSpPr>
        <p:spPr>
          <a:xfrm rot="-2419913">
            <a:off x="4933315" y="3315018"/>
            <a:ext cx="1077913" cy="368300"/>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怎么办</a:t>
            </a:r>
            <a:endParaRPr lang="zh-CN" altLang="en-US" sz="1800" dirty="0">
              <a:solidFill>
                <a:srgbClr val="FF0000"/>
              </a:solidFill>
              <a:latin typeface="微软雅黑" panose="020B0503020204020204" charset="-122"/>
              <a:ea typeface="微软雅黑" panose="020B0503020204020204" charset="-122"/>
            </a:endParaRPr>
          </a:p>
        </p:txBody>
      </p:sp>
      <p:grpSp>
        <p:nvGrpSpPr>
          <p:cNvPr id="10" name="组合 9"/>
          <p:cNvGrpSpPr/>
          <p:nvPr/>
        </p:nvGrpSpPr>
        <p:grpSpPr>
          <a:xfrm>
            <a:off x="8384540" y="4053205"/>
            <a:ext cx="2085975" cy="1330325"/>
            <a:chOff x="7058025" y="4346575"/>
            <a:chExt cx="2085975" cy="1330325"/>
          </a:xfrm>
        </p:grpSpPr>
        <p:sp>
          <p:nvSpPr>
            <p:cNvPr id="13" name="TextBox 24"/>
            <p:cNvSpPr txBox="true"/>
            <p:nvPr/>
          </p:nvSpPr>
          <p:spPr>
            <a:xfrm>
              <a:off x="7058025" y="4346575"/>
              <a:ext cx="2085975" cy="132207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收</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账</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政</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策</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0" name="TextBox 25"/>
            <p:cNvSpPr txBox="true"/>
            <p:nvPr/>
          </p:nvSpPr>
          <p:spPr>
            <a:xfrm>
              <a:off x="7394575" y="4352925"/>
              <a:ext cx="1749425" cy="132397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、全部免除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、部分免除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、不予免除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继续催收</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
        <p:nvSpPr>
          <p:cNvPr id="306188" name="左箭头 27"/>
          <p:cNvSpPr/>
          <p:nvPr/>
        </p:nvSpPr>
        <p:spPr>
          <a:xfrm>
            <a:off x="7647940" y="4723130"/>
            <a:ext cx="736600" cy="215900"/>
          </a:xfrm>
          <a:prstGeom prst="leftArrow">
            <a:avLst>
              <a:gd name="adj1" fmla="val 50000"/>
              <a:gd name="adj2" fmla="val 4986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89" name="右箭头 28"/>
          <p:cNvSpPr/>
          <p:nvPr/>
        </p:nvSpPr>
        <p:spPr>
          <a:xfrm>
            <a:off x="5034915" y="4607243"/>
            <a:ext cx="696913" cy="223837"/>
          </a:xfrm>
          <a:prstGeom prst="rightArrow">
            <a:avLst>
              <a:gd name="adj1" fmla="val 50000"/>
              <a:gd name="adj2" fmla="val 5007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0" name="右箭头 29"/>
          <p:cNvSpPr/>
          <p:nvPr/>
        </p:nvSpPr>
        <p:spPr>
          <a:xfrm rot="5400000">
            <a:off x="6409690" y="3405505"/>
            <a:ext cx="784225" cy="223838"/>
          </a:xfrm>
          <a:prstGeom prst="rightArrow">
            <a:avLst>
              <a:gd name="adj1" fmla="val 50000"/>
              <a:gd name="adj2" fmla="val 5005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 name="椭圆 30"/>
          <p:cNvSpPr/>
          <p:nvPr/>
        </p:nvSpPr>
        <p:spPr bwMode="auto">
          <a:xfrm>
            <a:off x="5731828" y="3894455"/>
            <a:ext cx="1916113" cy="1905000"/>
          </a:xfrm>
          <a:prstGeom prst="ellipse">
            <a:avLst/>
          </a:prstGeom>
          <a:solidFill>
            <a:schemeClr val="accent6">
              <a:lumMod val="40000"/>
              <a:lumOff val="60000"/>
            </a:schemeClr>
          </a:solidFill>
          <a:ln w="6350" cap="flat" cmpd="sng">
            <a:solidFill>
              <a:schemeClr val="tx1"/>
            </a:solidFill>
            <a:prstDash val="solid"/>
            <a:round/>
          </a:ln>
          <a:effectLst>
            <a:outerShdw dist="35921" dir="2700000" algn="ctr" rotWithShape="0">
              <a:schemeClr val="bg2"/>
            </a:outerShdw>
          </a:effec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9575" name="TextBox 31"/>
          <p:cNvSpPr txBox="true"/>
          <p:nvPr/>
        </p:nvSpPr>
        <p:spPr>
          <a:xfrm>
            <a:off x="5850890" y="4167505"/>
            <a:ext cx="1797050" cy="1630045"/>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综合债权性质、催收效果、收账政策、应收类别，制定</a:t>
            </a:r>
            <a:endParaRPr lang="zh-CN" altLang="en-US"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收账策略</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306193" name="左弧形箭头 32"/>
          <p:cNvSpPr/>
          <p:nvPr/>
        </p:nvSpPr>
        <p:spPr>
          <a:xfrm rot="1871846" flipH="true">
            <a:off x="5149215" y="3061018"/>
            <a:ext cx="468313" cy="1330325"/>
          </a:xfrm>
          <a:prstGeom prst="curvedRightArrow">
            <a:avLst>
              <a:gd name="adj1" fmla="val 24972"/>
              <a:gd name="adj2" fmla="val 92677"/>
              <a:gd name="adj3" fmla="val 34152"/>
            </a:avLst>
          </a:prstGeom>
          <a:solidFill>
            <a:srgbClr val="C000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5" name="组合 14"/>
          <p:cNvGrpSpPr/>
          <p:nvPr/>
        </p:nvGrpSpPr>
        <p:grpSpPr>
          <a:xfrm>
            <a:off x="8586470" y="1170305"/>
            <a:ext cx="2334895" cy="1938020"/>
            <a:chOff x="7259493" y="1463675"/>
            <a:chExt cx="1931506" cy="1938020"/>
          </a:xfrm>
        </p:grpSpPr>
        <p:sp>
          <p:nvSpPr>
            <p:cNvPr id="34" name="TextBox 33"/>
            <p:cNvSpPr txBox="true"/>
            <p:nvPr/>
          </p:nvSpPr>
          <p:spPr>
            <a:xfrm>
              <a:off x="7259493" y="1463675"/>
              <a:ext cx="1854200" cy="193802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付</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款</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习</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惯</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9" name="TextBox 34"/>
            <p:cNvSpPr txBox="true"/>
            <p:nvPr/>
          </p:nvSpPr>
          <p:spPr>
            <a:xfrm>
              <a:off x="7635249" y="1647825"/>
              <a:ext cx="1555750" cy="163004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、该付时才付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、提醒时才付（</a:t>
              </a:r>
              <a:r>
                <a:rPr lang="zh-CN" altLang="en-US" sz="2000" dirty="0">
                  <a:solidFill>
                    <a:srgbClr val="00B0F0"/>
                  </a:solidFill>
                  <a:latin typeface="微软雅黑" panose="020B0503020204020204" charset="-122"/>
                  <a:ea typeface="微软雅黑" panose="020B0503020204020204" charset="-122"/>
                </a:rPr>
                <a:t>大多数</a:t>
              </a:r>
              <a:r>
                <a:rPr lang="zh-CN" altLang="en-US"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、威逼时才付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、付款前破产</a:t>
              </a:r>
              <a:endParaRPr lang="zh-CN" altLang="en-US" sz="2000" dirty="0">
                <a:latin typeface="微软雅黑" panose="020B0503020204020204" charset="-122"/>
                <a:ea typeface="微软雅黑" panose="020B0503020204020204" charset="-122"/>
              </a:endParaRPr>
            </a:p>
          </p:txBody>
        </p:sp>
      </p:grpSp>
      <p:sp>
        <p:nvSpPr>
          <p:cNvPr id="306196" name="右箭头 43"/>
          <p:cNvSpPr/>
          <p:nvPr/>
        </p:nvSpPr>
        <p:spPr>
          <a:xfrm>
            <a:off x="8295640" y="2062480"/>
            <a:ext cx="328613" cy="214313"/>
          </a:xfrm>
          <a:prstGeom prst="rightArrow">
            <a:avLst>
              <a:gd name="adj1" fmla="val 50000"/>
              <a:gd name="adj2" fmla="val 5006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7" name="右箭头 46"/>
          <p:cNvSpPr/>
          <p:nvPr/>
        </p:nvSpPr>
        <p:spPr>
          <a:xfrm rot="5400000">
            <a:off x="9121140" y="3472180"/>
            <a:ext cx="949325" cy="225425"/>
          </a:xfrm>
          <a:prstGeom prst="rightArrow">
            <a:avLst>
              <a:gd name="adj1" fmla="val 50000"/>
              <a:gd name="adj2" fmla="val 4967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 name="文本框 15"/>
          <p:cNvSpPr txBox="true"/>
          <p:nvPr/>
        </p:nvSpPr>
        <p:spPr>
          <a:xfrm>
            <a:off x="2274570"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1</a:t>
            </a:r>
            <a:endParaRPr lang="en-US" altLang="zh-CN" b="1">
              <a:latin typeface="微软雅黑" panose="020B0503020204020204" charset="-122"/>
              <a:ea typeface="微软雅黑" panose="020B0503020204020204" charset="-122"/>
            </a:endParaRPr>
          </a:p>
        </p:txBody>
      </p:sp>
      <p:sp>
        <p:nvSpPr>
          <p:cNvPr id="17" name="文本框 16"/>
          <p:cNvSpPr txBox="true"/>
          <p:nvPr/>
        </p:nvSpPr>
        <p:spPr>
          <a:xfrm>
            <a:off x="4279265"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2</a:t>
            </a:r>
            <a:endParaRPr lang="en-US" altLang="zh-CN" b="1">
              <a:latin typeface="微软雅黑" panose="020B0503020204020204" charset="-122"/>
              <a:ea typeface="微软雅黑" panose="020B0503020204020204" charset="-122"/>
            </a:endParaRPr>
          </a:p>
        </p:txBody>
      </p:sp>
      <p:sp>
        <p:nvSpPr>
          <p:cNvPr id="23" name="文本框 22"/>
          <p:cNvSpPr txBox="true"/>
          <p:nvPr/>
        </p:nvSpPr>
        <p:spPr>
          <a:xfrm>
            <a:off x="9137650" y="55060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4</a:t>
            </a:r>
            <a:endParaRPr lang="en-US" altLang="zh-CN" b="1">
              <a:latin typeface="微软雅黑" panose="020B0503020204020204" charset="-122"/>
              <a:ea typeface="微软雅黑" panose="020B0503020204020204" charset="-122"/>
            </a:endParaRPr>
          </a:p>
        </p:txBody>
      </p:sp>
      <p:sp>
        <p:nvSpPr>
          <p:cNvPr id="24" name="文本框 23"/>
          <p:cNvSpPr txBox="true"/>
          <p:nvPr/>
        </p:nvSpPr>
        <p:spPr>
          <a:xfrm>
            <a:off x="668972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6" name="文本框 25"/>
          <p:cNvSpPr txBox="true"/>
          <p:nvPr/>
        </p:nvSpPr>
        <p:spPr>
          <a:xfrm>
            <a:off x="926401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7" name="文本框 26"/>
          <p:cNvSpPr txBox="true"/>
          <p:nvPr/>
        </p:nvSpPr>
        <p:spPr>
          <a:xfrm>
            <a:off x="6585585"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5</a:t>
            </a:r>
            <a:endParaRPr lang="en-US" altLang="zh-CN" b="1">
              <a:latin typeface="微软雅黑" panose="020B0503020204020204" charset="-122"/>
              <a:ea typeface="微软雅黑" panose="020B0503020204020204" charset="-122"/>
            </a:endParaRPr>
          </a:p>
        </p:txBody>
      </p:sp>
      <p:sp>
        <p:nvSpPr>
          <p:cNvPr id="28" name="文本框 27"/>
          <p:cNvSpPr txBox="true"/>
          <p:nvPr/>
        </p:nvSpPr>
        <p:spPr>
          <a:xfrm>
            <a:off x="2274570"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9" name="文本框 28"/>
          <p:cNvSpPr txBox="true"/>
          <p:nvPr/>
        </p:nvSpPr>
        <p:spPr>
          <a:xfrm>
            <a:off x="7243445" y="767080"/>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
        <p:nvSpPr>
          <p:cNvPr id="30" name="文本框 29"/>
          <p:cNvSpPr txBox="true"/>
          <p:nvPr/>
        </p:nvSpPr>
        <p:spPr>
          <a:xfrm>
            <a:off x="2622550" y="5874385"/>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201"/>
                                        </p:tgtEl>
                                        <p:attrNameLst>
                                          <p:attrName>style.visibility</p:attrName>
                                        </p:attrNameLst>
                                      </p:cBhvr>
                                      <p:to>
                                        <p:strVal val="visible"/>
                                      </p:to>
                                    </p:set>
                                    <p:animEffect transition="in" filter="fade">
                                      <p:cBhvr>
                                        <p:cTn id="12" dur="500"/>
                                        <p:tgtEl>
                                          <p:spTgt spid="3062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202"/>
                                        </p:tgtEl>
                                        <p:attrNameLst>
                                          <p:attrName>style.visibility</p:attrName>
                                        </p:attrNameLst>
                                      </p:cBhvr>
                                      <p:to>
                                        <p:strVal val="visible"/>
                                      </p:to>
                                    </p:set>
                                    <p:animEffect transition="in" filter="fade">
                                      <p:cBhvr>
                                        <p:cTn id="17" dur="500"/>
                                        <p:tgtEl>
                                          <p:spTgt spid="306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62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6193"/>
                                        </p:tgtEl>
                                        <p:attrNameLst>
                                          <p:attrName>style.visibility</p:attrName>
                                        </p:attrNameLst>
                                      </p:cBhvr>
                                      <p:to>
                                        <p:strVal val="visible"/>
                                      </p:to>
                                    </p:set>
                                    <p:animEffect transition="in" filter="fade">
                                      <p:cBhvr>
                                        <p:cTn id="36" dur="500"/>
                                        <p:tgtEl>
                                          <p:spTgt spid="30619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06185"/>
                                        </p:tgtEl>
                                        <p:attrNameLst>
                                          <p:attrName>style.visibility</p:attrName>
                                        </p:attrNameLst>
                                      </p:cBhvr>
                                      <p:to>
                                        <p:strVal val="visible"/>
                                      </p:to>
                                    </p:set>
                                    <p:animEffect transition="in" filter="fade">
                                      <p:cBhvr>
                                        <p:cTn id="40" dur="500"/>
                                        <p:tgtEl>
                                          <p:spTgt spid="3061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6196"/>
                                        </p:tgtEl>
                                        <p:attrNameLst>
                                          <p:attrName>style.visibility</p:attrName>
                                        </p:attrNameLst>
                                      </p:cBhvr>
                                      <p:to>
                                        <p:strVal val="visible"/>
                                      </p:to>
                                    </p:set>
                                    <p:animEffect transition="in" filter="fade">
                                      <p:cBhvr>
                                        <p:cTn id="45" dur="500"/>
                                        <p:tgtEl>
                                          <p:spTgt spid="30619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xEl>
                                              <p:charRg st="0" end="25"/>
                                            </p:txEl>
                                          </p:spTgt>
                                        </p:tgtEl>
                                        <p:attrNameLst>
                                          <p:attrName>style.visibility</p:attrName>
                                        </p:attrNameLst>
                                      </p:cBhvr>
                                      <p:to>
                                        <p:strVal val="visible"/>
                                      </p:to>
                                    </p:set>
                                    <p:animEffect transition="in" filter="fade">
                                      <p:cBhvr>
                                        <p:cTn id="57" dur="1000"/>
                                        <p:tgtEl>
                                          <p:spTgt spid="8">
                                            <p:txEl>
                                              <p:charRg st="0" end="25"/>
                                            </p:txEl>
                                          </p:spTgt>
                                        </p:tgtEl>
                                      </p:cBhvr>
                                    </p:animEffect>
                                    <p:anim calcmode="lin" valueType="num">
                                      <p:cBhvr>
                                        <p:cTn id="58" dur="1000" fill="hold"/>
                                        <p:tgtEl>
                                          <p:spTgt spid="8">
                                            <p:txEl>
                                              <p:charRg st="0" end="25"/>
                                            </p:txEl>
                                          </p:spTgt>
                                        </p:tgtEl>
                                        <p:attrNameLst>
                                          <p:attrName>ppt_x</p:attrName>
                                        </p:attrNameLst>
                                      </p:cBhvr>
                                      <p:tavLst>
                                        <p:tav tm="0">
                                          <p:val>
                                            <p:strVal val="#ppt_x"/>
                                          </p:val>
                                        </p:tav>
                                        <p:tav tm="100000">
                                          <p:val>
                                            <p:strVal val="#ppt_x"/>
                                          </p:val>
                                        </p:tav>
                                      </p:tavLst>
                                    </p:anim>
                                    <p:anim calcmode="lin" valueType="num">
                                      <p:cBhvr>
                                        <p:cTn id="59" dur="1000" fill="hold"/>
                                        <p:tgtEl>
                                          <p:spTgt spid="8">
                                            <p:txEl>
                                              <p:charRg st="0" end="2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xEl>
                                              <p:charRg st="25" end="43"/>
                                            </p:txEl>
                                          </p:spTgt>
                                        </p:tgtEl>
                                        <p:attrNameLst>
                                          <p:attrName>style.visibility</p:attrName>
                                        </p:attrNameLst>
                                      </p:cBhvr>
                                      <p:to>
                                        <p:strVal val="visible"/>
                                      </p:to>
                                    </p:set>
                                    <p:animEffect transition="in" filter="fade">
                                      <p:cBhvr>
                                        <p:cTn id="64" dur="1000"/>
                                        <p:tgtEl>
                                          <p:spTgt spid="8">
                                            <p:txEl>
                                              <p:charRg st="25" end="43"/>
                                            </p:txEl>
                                          </p:spTgt>
                                        </p:tgtEl>
                                      </p:cBhvr>
                                    </p:animEffect>
                                    <p:anim calcmode="lin" valueType="num">
                                      <p:cBhvr>
                                        <p:cTn id="65" dur="1000" fill="hold"/>
                                        <p:tgtEl>
                                          <p:spTgt spid="8">
                                            <p:txEl>
                                              <p:charRg st="25" end="43"/>
                                            </p:txEl>
                                          </p:spTgt>
                                        </p:tgtEl>
                                        <p:attrNameLst>
                                          <p:attrName>ppt_x</p:attrName>
                                        </p:attrNameLst>
                                      </p:cBhvr>
                                      <p:tavLst>
                                        <p:tav tm="0">
                                          <p:val>
                                            <p:strVal val="#ppt_x"/>
                                          </p:val>
                                        </p:tav>
                                        <p:tav tm="100000">
                                          <p:val>
                                            <p:strVal val="#ppt_x"/>
                                          </p:val>
                                        </p:tav>
                                      </p:tavLst>
                                    </p:anim>
                                    <p:anim calcmode="lin" valueType="num">
                                      <p:cBhvr>
                                        <p:cTn id="66" dur="1000" fill="hold"/>
                                        <p:tgtEl>
                                          <p:spTgt spid="8">
                                            <p:txEl>
                                              <p:charRg st="25" end="4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
                                            <p:txEl>
                                              <p:charRg st="43" end="67"/>
                                            </p:txEl>
                                          </p:spTgt>
                                        </p:tgtEl>
                                        <p:attrNameLst>
                                          <p:attrName>style.visibility</p:attrName>
                                        </p:attrNameLst>
                                      </p:cBhvr>
                                      <p:to>
                                        <p:strVal val="visible"/>
                                      </p:to>
                                    </p:set>
                                    <p:animEffect transition="in" filter="fade">
                                      <p:cBhvr>
                                        <p:cTn id="71" dur="1000"/>
                                        <p:tgtEl>
                                          <p:spTgt spid="8">
                                            <p:txEl>
                                              <p:charRg st="43" end="67"/>
                                            </p:txEl>
                                          </p:spTgt>
                                        </p:tgtEl>
                                      </p:cBhvr>
                                    </p:animEffect>
                                    <p:anim calcmode="lin" valueType="num">
                                      <p:cBhvr>
                                        <p:cTn id="72" dur="1000" fill="hold"/>
                                        <p:tgtEl>
                                          <p:spTgt spid="8">
                                            <p:txEl>
                                              <p:charRg st="43" end="67"/>
                                            </p:txEl>
                                          </p:spTgt>
                                        </p:tgtEl>
                                        <p:attrNameLst>
                                          <p:attrName>ppt_x</p:attrName>
                                        </p:attrNameLst>
                                      </p:cBhvr>
                                      <p:tavLst>
                                        <p:tav tm="0">
                                          <p:val>
                                            <p:strVal val="#ppt_x"/>
                                          </p:val>
                                        </p:tav>
                                        <p:tav tm="100000">
                                          <p:val>
                                            <p:strVal val="#ppt_x"/>
                                          </p:val>
                                        </p:tav>
                                      </p:tavLst>
                                    </p:anim>
                                    <p:anim calcmode="lin" valueType="num">
                                      <p:cBhvr>
                                        <p:cTn id="73" dur="1000" fill="hold"/>
                                        <p:tgtEl>
                                          <p:spTgt spid="8">
                                            <p:txEl>
                                              <p:charRg st="43" end="67"/>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xEl>
                                              <p:charRg st="67" end="92"/>
                                            </p:txEl>
                                          </p:spTgt>
                                        </p:tgtEl>
                                        <p:attrNameLst>
                                          <p:attrName>style.visibility</p:attrName>
                                        </p:attrNameLst>
                                      </p:cBhvr>
                                      <p:to>
                                        <p:strVal val="visible"/>
                                      </p:to>
                                    </p:set>
                                    <p:animEffect transition="in" filter="fade">
                                      <p:cBhvr>
                                        <p:cTn id="78" dur="1000"/>
                                        <p:tgtEl>
                                          <p:spTgt spid="8">
                                            <p:txEl>
                                              <p:charRg st="67" end="92"/>
                                            </p:txEl>
                                          </p:spTgt>
                                        </p:tgtEl>
                                      </p:cBhvr>
                                    </p:animEffect>
                                    <p:anim calcmode="lin" valueType="num">
                                      <p:cBhvr>
                                        <p:cTn id="79" dur="1000" fill="hold"/>
                                        <p:tgtEl>
                                          <p:spTgt spid="8">
                                            <p:txEl>
                                              <p:charRg st="67" end="92"/>
                                            </p:txEl>
                                          </p:spTgt>
                                        </p:tgtEl>
                                        <p:attrNameLst>
                                          <p:attrName>ppt_x</p:attrName>
                                        </p:attrNameLst>
                                      </p:cBhvr>
                                      <p:tavLst>
                                        <p:tav tm="0">
                                          <p:val>
                                            <p:strVal val="#ppt_x"/>
                                          </p:val>
                                        </p:tav>
                                        <p:tav tm="100000">
                                          <p:val>
                                            <p:strVal val="#ppt_x"/>
                                          </p:val>
                                        </p:tav>
                                      </p:tavLst>
                                    </p:anim>
                                    <p:anim calcmode="lin" valueType="num">
                                      <p:cBhvr>
                                        <p:cTn id="80" dur="1000" fill="hold"/>
                                        <p:tgtEl>
                                          <p:spTgt spid="8">
                                            <p:txEl>
                                              <p:charRg st="67" end="9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6197"/>
                                        </p:tgtEl>
                                        <p:attrNameLst>
                                          <p:attrName>style.visibility</p:attrName>
                                        </p:attrNameLst>
                                      </p:cBhvr>
                                      <p:to>
                                        <p:strVal val="visible"/>
                                      </p:to>
                                    </p:set>
                                    <p:animEffect transition="in" filter="fade">
                                      <p:cBhvr>
                                        <p:cTn id="90" dur="500"/>
                                        <p:tgtEl>
                                          <p:spTgt spid="30619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06188"/>
                                        </p:tgtEl>
                                        <p:attrNameLst>
                                          <p:attrName>style.visibility</p:attrName>
                                        </p:attrNameLst>
                                      </p:cBhvr>
                                      <p:to>
                                        <p:strVal val="visible"/>
                                      </p:to>
                                    </p:set>
                                    <p:animEffect transition="in" filter="fade">
                                      <p:cBhvr>
                                        <p:cTn id="100" dur="500"/>
                                        <p:tgtEl>
                                          <p:spTgt spid="30618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6190"/>
                                        </p:tgtEl>
                                        <p:attrNameLst>
                                          <p:attrName>style.visibility</p:attrName>
                                        </p:attrNameLst>
                                      </p:cBhvr>
                                      <p:to>
                                        <p:strVal val="visible"/>
                                      </p:to>
                                    </p:set>
                                    <p:animEffect transition="in" filter="fade">
                                      <p:cBhvr>
                                        <p:cTn id="105" dur="500"/>
                                        <p:tgtEl>
                                          <p:spTgt spid="30619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06189"/>
                                        </p:tgtEl>
                                        <p:attrNameLst>
                                          <p:attrName>style.visibility</p:attrName>
                                        </p:attrNameLst>
                                      </p:cBhvr>
                                      <p:to>
                                        <p:strVal val="visible"/>
                                      </p:to>
                                    </p:set>
                                    <p:animEffect transition="in" filter="fade">
                                      <p:cBhvr>
                                        <p:cTn id="110" dur="500"/>
                                        <p:tgtEl>
                                          <p:spTgt spid="30618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true"/>
      <p:bldP spid="11" grpId="0" bldLvl="0" animBg="true"/>
      <p:bldP spid="306201" grpId="0" bldLvl="0" animBg="true"/>
      <p:bldP spid="306202" grpId="0"/>
      <p:bldP spid="306205" grpId="0" bldLvl="0" animBg="true"/>
      <p:bldP spid="8" grpId="0" animBg="true" build="p"/>
      <p:bldP spid="306185" grpId="0"/>
      <p:bldP spid="306188" grpId="0" bldLvl="0" animBg="true"/>
      <p:bldP spid="306189" grpId="0" bldLvl="0" animBg="true"/>
      <p:bldP spid="306190" grpId="0" bldLvl="0" animBg="true"/>
      <p:bldP spid="31" grpId="0" bldLvl="0" animBg="true"/>
      <p:bldP spid="306193" grpId="0" bldLvl="0" animBg="true"/>
      <p:bldP spid="306196" grpId="0" bldLvl="0" animBg="true"/>
      <p:bldP spid="306197" grpId="0" bldLvl="0" animBg="true"/>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Q2MDBhN2Q5YzA4MDVmZDNhY2Q0Y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5579</Words>
  <Application>WPS 演示</Application>
  <PresentationFormat>宽屏</PresentationFormat>
  <Paragraphs>603</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微软雅黑</vt:lpstr>
      <vt:lpstr>经典综艺体简</vt:lpstr>
      <vt:lpstr>新宋体</vt:lpstr>
      <vt:lpstr>Cambria Math</vt:lpstr>
      <vt:lpstr>Times New Roman</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205</cp:revision>
  <dcterms:created xsi:type="dcterms:W3CDTF">2022-04-15T00:36:35Z</dcterms:created>
  <dcterms:modified xsi:type="dcterms:W3CDTF">2022-04-15T00:36:35Z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