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4"/>
  </p:handoutMasterIdLst>
  <p:sldIdLst>
    <p:sldId id="276" r:id="rId3"/>
    <p:sldId id="277" r:id="rId4"/>
    <p:sldId id="257" r:id="rId6"/>
    <p:sldId id="318" r:id="rId7"/>
    <p:sldId id="319" r:id="rId8"/>
    <p:sldId id="320" r:id="rId9"/>
    <p:sldId id="321" r:id="rId10"/>
    <p:sldId id="322" r:id="rId11"/>
    <p:sldId id="323" r:id="rId12"/>
    <p:sldId id="324" r:id="rId13"/>
    <p:sldId id="325" r:id="rId14"/>
    <p:sldId id="326" r:id="rId15"/>
    <p:sldId id="327" r:id="rId16"/>
    <p:sldId id="328" r:id="rId17"/>
    <p:sldId id="329" r:id="rId18"/>
    <p:sldId id="380" r:id="rId19"/>
    <p:sldId id="376" r:id="rId20"/>
    <p:sldId id="377" r:id="rId21"/>
    <p:sldId id="378" r:id="rId22"/>
    <p:sldId id="283" r:id="rId2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39"/>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customXml" Target="../customXml/item1.xml"/><Relationship Id="rId28" Type="http://schemas.openxmlformats.org/officeDocument/2006/relationships/customXmlProps" Target="../customXml/itemProps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第四章：政府信用管理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64184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1" descr="qt_temp"/>
          <p:cNvPicPr>
            <a:picLocks noChangeAspect="true"/>
          </p:cNvPicPr>
          <p:nvPr/>
        </p:nvPicPr>
        <p:blipFill>
          <a:blip r:embed="rId7"/>
          <a:stretch>
            <a:fillRect/>
          </a:stretch>
        </p:blipFill>
        <p:spPr>
          <a:xfrm>
            <a:off x="7924800" y="4352290"/>
            <a:ext cx="1304925" cy="13049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二、政府信用思想</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39265" y="1108710"/>
            <a:ext cx="8713470" cy="5471795"/>
            <a:chOff x="283" y="2090"/>
            <a:chExt cx="13722" cy="8617"/>
          </a:xfrm>
        </p:grpSpPr>
        <p:sp>
          <p:nvSpPr>
            <p:cNvPr id="28" name="Rectangle 9"/>
            <p:cNvSpPr>
              <a:spLocks noChangeArrowheads="true"/>
            </p:cNvSpPr>
            <p:nvPr/>
          </p:nvSpPr>
          <p:spPr bwMode="auto">
            <a:xfrm flipH="true">
              <a:off x="1803" y="2155"/>
              <a:ext cx="5600" cy="678"/>
            </a:xfrm>
            <a:prstGeom prst="rect">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6350">
                  <a:solidFill>
                    <a:schemeClr val="tx1"/>
                  </a:solidFill>
                  <a:miter lim="800000"/>
                  <a:headEnd/>
                  <a:tailEnd/>
                </a14:hiddenLine>
              </a:ext>
            </a:extLst>
          </p:spPr>
          <p:txBody>
            <a:bodyPr lIns="0" tIns="0" rIns="0" bIns="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5365" name="矩形 30"/>
            <p:cNvSpPr/>
            <p:nvPr/>
          </p:nvSpPr>
          <p:spPr>
            <a:xfrm>
              <a:off x="2681" y="2090"/>
              <a:ext cx="4128" cy="725"/>
            </a:xfrm>
            <a:prstGeom prst="rect">
              <a:avLst/>
            </a:prstGeom>
            <a:noFill/>
            <a:ln w="9525">
              <a:noFill/>
            </a:ln>
          </p:spPr>
          <p:txBody>
            <a:bodyPr wrap="none" anchor="t" anchorCtr="false">
              <a:spAutoFit/>
            </a:bodyPr>
            <a:p>
              <a:pPr algn="ctr" eaLnBrk="0" hangingPunct="0"/>
              <a:r>
                <a:rPr lang="zh-CN" altLang="en-US" sz="2400" b="1" dirty="0">
                  <a:latin typeface="微软雅黑" panose="020B0503020204020204" charset="-122"/>
                  <a:ea typeface="微软雅黑" panose="020B0503020204020204" charset="-122"/>
                </a:rPr>
                <a:t>中国古典思想来源</a:t>
              </a:r>
              <a:endParaRPr lang="zh-CN" altLang="en-US" sz="2400" b="1" dirty="0">
                <a:latin typeface="微软雅黑" panose="020B0503020204020204" charset="-122"/>
                <a:ea typeface="微软雅黑" panose="020B0503020204020204" charset="-122"/>
              </a:endParaRPr>
            </a:p>
          </p:txBody>
        </p:sp>
        <p:sp>
          <p:nvSpPr>
            <p:cNvPr id="15366" name="矩形 32"/>
            <p:cNvSpPr/>
            <p:nvPr/>
          </p:nvSpPr>
          <p:spPr>
            <a:xfrm>
              <a:off x="283" y="3293"/>
              <a:ext cx="13722" cy="7414"/>
            </a:xfrm>
            <a:prstGeom prst="rect">
              <a:avLst/>
            </a:prstGeom>
            <a:noFill/>
            <a:ln w="9525">
              <a:noFill/>
            </a:ln>
          </p:spPr>
          <p:txBody>
            <a:bodyPr anchor="t" anchorCtr="false">
              <a:spAutoFit/>
            </a:bodyPr>
            <a:p>
              <a:pPr indent="0" fontAlgn="auto">
                <a:lnSpc>
                  <a:spcPct val="150000"/>
                </a:lnSpc>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在中国的传统思想中，信用和契约的关系以“信”和“约”的概念表达。</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将诚信提高到政治高度的，是春秋时期的</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管仲</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，他在</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管子</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中论述：“先王贵诚信。诚信者，天下之结也。”</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buClrTx/>
                <a:buFont typeface="Wingdings" panose="05000000000000000000" pitchFamily="2" charset="2"/>
                <a:buChar char="u"/>
              </a:pP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buClrTx/>
                <a:buFont typeface="Wingdings" panose="05000000000000000000" pitchFamily="2" charset="2"/>
                <a:buChar char="u"/>
              </a:pP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buClrTx/>
                <a:buFont typeface="Wingdings" panose="05000000000000000000" pitchFamily="2" charset="2"/>
                <a:buChar char="u"/>
              </a:pP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buClrTx/>
                <a:buFont typeface="Wingdings" panose="05000000000000000000" pitchFamily="2" charset="2"/>
                <a:buChar char="u"/>
              </a:pP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buClrTx/>
                <a:buFont typeface="Wingdings" panose="05000000000000000000" pitchFamily="2" charset="2"/>
                <a:buChar char="u"/>
              </a:pP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无论东西方，诚信在整个道德体系中都占有重要地位，是社会生活有秩序运行所不可或缺的。</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15367" name="Picture 2"/>
            <p:cNvPicPr>
              <a:picLocks noChangeAspect="true"/>
            </p:cNvPicPr>
            <p:nvPr/>
          </p:nvPicPr>
          <p:blipFill>
            <a:blip r:embed="rId4"/>
            <a:stretch>
              <a:fillRect/>
            </a:stretch>
          </p:blipFill>
          <p:spPr>
            <a:xfrm>
              <a:off x="3832" y="5780"/>
              <a:ext cx="6624" cy="3338"/>
            </a:xfrm>
            <a:prstGeom prst="rect">
              <a:avLst/>
            </a:prstGeom>
            <a:noFill/>
            <a:ln w="6350">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三、政府信用的作用</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1" name="组合 30"/>
          <p:cNvGrpSpPr/>
          <p:nvPr/>
        </p:nvGrpSpPr>
        <p:grpSpPr>
          <a:xfrm>
            <a:off x="2800985" y="1348740"/>
            <a:ext cx="6590030" cy="5028565"/>
            <a:chOff x="2153" y="2455"/>
            <a:chExt cx="10378" cy="7919"/>
          </a:xfrm>
        </p:grpSpPr>
        <p:sp>
          <p:nvSpPr>
            <p:cNvPr id="8" name="Freeform 2"/>
            <p:cNvSpPr/>
            <p:nvPr/>
          </p:nvSpPr>
          <p:spPr>
            <a:xfrm>
              <a:off x="5993" y="5978"/>
              <a:ext cx="1992" cy="1265"/>
            </a:xfrm>
            <a:custGeom>
              <a:avLst/>
              <a:gdLst/>
              <a:ahLst/>
              <a:cxnLst>
                <a:cxn ang="0">
                  <a:pos x="2147483646" y="0"/>
                </a:cxn>
                <a:cxn ang="0">
                  <a:pos x="2147483646" y="2147483646"/>
                </a:cxn>
                <a:cxn ang="0">
                  <a:pos x="2147483646" y="2147483646"/>
                </a:cxn>
                <a:cxn ang="0">
                  <a:pos x="2147483646" y="2147483646"/>
                </a:cxn>
                <a:cxn ang="0">
                  <a:pos x="0" y="2147483646"/>
                </a:cxn>
                <a:cxn ang="0">
                  <a:pos x="2147483646" y="0"/>
                </a:cxn>
              </a:cxnLst>
              <a:pathLst>
                <a:path w="797" h="506">
                  <a:moveTo>
                    <a:pt x="390" y="0"/>
                  </a:moveTo>
                  <a:lnTo>
                    <a:pt x="448" y="64"/>
                  </a:lnTo>
                  <a:lnTo>
                    <a:pt x="797" y="495"/>
                  </a:lnTo>
                  <a:lnTo>
                    <a:pt x="390" y="355"/>
                  </a:lnTo>
                  <a:lnTo>
                    <a:pt x="0" y="506"/>
                  </a:lnTo>
                  <a:lnTo>
                    <a:pt x="390" y="0"/>
                  </a:lnTo>
                  <a:close/>
                </a:path>
              </a:pathLst>
            </a:custGeom>
            <a:gradFill rotWithShape="true">
              <a:gsLst>
                <a:gs pos="0">
                  <a:srgbClr val="9999FF"/>
                </a:gs>
                <a:gs pos="100000">
                  <a:srgbClr val="FFFFFF">
                    <a:alpha val="0"/>
                  </a:srgbClr>
                </a:gs>
              </a:gsLst>
              <a:lin ang="5400000" scaled="true"/>
              <a:tileRect/>
            </a:gradFill>
            <a:ln w="9525">
              <a:noFill/>
            </a:ln>
          </p:spPr>
          <p:txBody>
            <a:bodyPr/>
            <a:p>
              <a:pPr algn="just"/>
              <a:endParaRPr lang="zh-CN" altLang="en-US">
                <a:latin typeface="微软雅黑" panose="020B0503020204020204" charset="-122"/>
                <a:ea typeface="微软雅黑" panose="020B0503020204020204" charset="-122"/>
              </a:endParaRPr>
            </a:p>
          </p:txBody>
        </p:sp>
        <p:sp>
          <p:nvSpPr>
            <p:cNvPr id="9" name="Freeform 3"/>
            <p:cNvSpPr/>
            <p:nvPr/>
          </p:nvSpPr>
          <p:spPr>
            <a:xfrm>
              <a:off x="6998" y="4438"/>
              <a:ext cx="2732" cy="1760"/>
            </a:xfrm>
            <a:custGeom>
              <a:avLst/>
              <a:gdLst/>
              <a:ahLst/>
              <a:cxnLst>
                <a:cxn ang="0">
                  <a:pos x="2147483646" y="2147483646"/>
                </a:cxn>
                <a:cxn ang="0">
                  <a:pos x="0" y="2147483646"/>
                </a:cxn>
                <a:cxn ang="0">
                  <a:pos x="2147483646" y="0"/>
                </a:cxn>
                <a:cxn ang="0">
                  <a:pos x="2147483646" y="2147483646"/>
                </a:cxn>
                <a:cxn ang="0">
                  <a:pos x="2147483646" y="2147483646"/>
                </a:cxn>
              </a:cxnLst>
              <a:pathLst>
                <a:path w="1093" h="704">
                  <a:moveTo>
                    <a:pt x="64" y="704"/>
                  </a:moveTo>
                  <a:lnTo>
                    <a:pt x="0" y="622"/>
                  </a:lnTo>
                  <a:lnTo>
                    <a:pt x="820" y="0"/>
                  </a:lnTo>
                  <a:lnTo>
                    <a:pt x="1093" y="453"/>
                  </a:lnTo>
                  <a:lnTo>
                    <a:pt x="64" y="704"/>
                  </a:lnTo>
                  <a:close/>
                </a:path>
              </a:pathLst>
            </a:custGeom>
            <a:gradFill rotWithShape="true">
              <a:gsLst>
                <a:gs pos="0">
                  <a:srgbClr val="DAB720"/>
                </a:gs>
                <a:gs pos="100000">
                  <a:srgbClr val="FFFFFF">
                    <a:alpha val="0"/>
                  </a:srgbClr>
                </a:gs>
              </a:gsLst>
              <a:lin ang="0" scaled="true"/>
              <a:tileRect/>
            </a:gradFill>
            <a:ln w="9525">
              <a:noFill/>
            </a:ln>
          </p:spPr>
          <p:txBody>
            <a:bodyPr/>
            <a:p>
              <a:pPr algn="just"/>
              <a:endParaRPr lang="zh-CN" altLang="en-US">
                <a:latin typeface="微软雅黑" panose="020B0503020204020204" charset="-122"/>
                <a:ea typeface="微软雅黑" panose="020B0503020204020204" charset="-122"/>
              </a:endParaRPr>
            </a:p>
          </p:txBody>
        </p:sp>
        <p:sp>
          <p:nvSpPr>
            <p:cNvPr id="10" name="Freeform 4"/>
            <p:cNvSpPr/>
            <p:nvPr/>
          </p:nvSpPr>
          <p:spPr>
            <a:xfrm>
              <a:off x="4683" y="4480"/>
              <a:ext cx="2315" cy="1760"/>
            </a:xfrm>
            <a:custGeom>
              <a:avLst/>
              <a:gdLst/>
              <a:ahLst/>
              <a:cxnLst>
                <a:cxn ang="0">
                  <a:pos x="2147483646" y="2147483646"/>
                </a:cxn>
                <a:cxn ang="0">
                  <a:pos x="2147483646" y="2147483646"/>
                </a:cxn>
                <a:cxn ang="0">
                  <a:pos x="0" y="2147483646"/>
                </a:cxn>
                <a:cxn ang="0">
                  <a:pos x="2147483646" y="0"/>
                </a:cxn>
                <a:cxn ang="0">
                  <a:pos x="2147483646" y="2147483646"/>
                </a:cxn>
              </a:cxnLst>
              <a:pathLst>
                <a:path w="926" h="704">
                  <a:moveTo>
                    <a:pt x="926" y="611"/>
                  </a:moveTo>
                  <a:lnTo>
                    <a:pt x="844" y="704"/>
                  </a:lnTo>
                  <a:lnTo>
                    <a:pt x="0" y="489"/>
                  </a:lnTo>
                  <a:lnTo>
                    <a:pt x="315" y="0"/>
                  </a:lnTo>
                  <a:lnTo>
                    <a:pt x="926" y="611"/>
                  </a:lnTo>
                  <a:close/>
                </a:path>
              </a:pathLst>
            </a:custGeom>
            <a:gradFill rotWithShape="true">
              <a:gsLst>
                <a:gs pos="0">
                  <a:srgbClr val="FFFFFF">
                    <a:alpha val="0"/>
                  </a:srgbClr>
                </a:gs>
                <a:gs pos="100000">
                  <a:srgbClr val="A3C975"/>
                </a:gs>
              </a:gsLst>
              <a:lin ang="0" scaled="true"/>
              <a:tileRect/>
            </a:gradFill>
            <a:ln w="9525">
              <a:noFill/>
            </a:ln>
          </p:spPr>
          <p:txBody>
            <a:bodyPr/>
            <a:p>
              <a:pPr algn="just"/>
              <a:endParaRPr lang="zh-CN" altLang="en-US">
                <a:latin typeface="微软雅黑" panose="020B0503020204020204" charset="-122"/>
                <a:ea typeface="微软雅黑" panose="020B0503020204020204" charset="-122"/>
              </a:endParaRPr>
            </a:p>
          </p:txBody>
        </p:sp>
        <p:sp>
          <p:nvSpPr>
            <p:cNvPr id="11" name="Oval 7"/>
            <p:cNvSpPr/>
            <p:nvPr/>
          </p:nvSpPr>
          <p:spPr>
            <a:xfrm>
              <a:off x="2153" y="2828"/>
              <a:ext cx="3555" cy="3555"/>
            </a:xfrm>
            <a:prstGeom prst="ellipse">
              <a:avLst/>
            </a:prstGeom>
            <a:solidFill>
              <a:schemeClr val="tx1"/>
            </a:solidFill>
            <a:ln w="38100" cap="flat" cmpd="sng">
              <a:solidFill>
                <a:srgbClr val="DDDDDD"/>
              </a:solidFill>
              <a:prstDash val="solid"/>
              <a:round/>
              <a:headEnd type="none" w="med" len="med"/>
              <a:tailEnd type="none" w="med" len="med"/>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grpSp>
          <p:nvGrpSpPr>
            <p:cNvPr id="13" name="Group 10"/>
            <p:cNvGrpSpPr/>
            <p:nvPr/>
          </p:nvGrpSpPr>
          <p:grpSpPr bwMode="auto">
            <a:xfrm>
              <a:off x="8977" y="2455"/>
              <a:ext cx="3555" cy="3555"/>
              <a:chOff x="867" y="738"/>
              <a:chExt cx="1422" cy="1422"/>
            </a:xfrm>
            <a:solidFill>
              <a:schemeClr val="tx1"/>
            </a:solidFill>
          </p:grpSpPr>
          <p:sp>
            <p:nvSpPr>
              <p:cNvPr id="15" name="Oval 11"/>
              <p:cNvSpPr>
                <a:spLocks noChangeArrowheads="true"/>
              </p:cNvSpPr>
              <p:nvPr/>
            </p:nvSpPr>
            <p:spPr bwMode="gray">
              <a:xfrm>
                <a:off x="867" y="738"/>
                <a:ext cx="1422" cy="1422"/>
              </a:xfrm>
              <a:prstGeom prst="ellipse">
                <a:avLst/>
              </a:prstGeom>
              <a:grpFill/>
              <a:ln w="38100" algn="ctr">
                <a:solidFill>
                  <a:srgbClr val="DDDDDD"/>
                </a:solidFill>
                <a:rou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6" name="Oval 12"/>
              <p:cNvSpPr>
                <a:spLocks noChangeArrowheads="true"/>
              </p:cNvSpPr>
              <p:nvPr/>
            </p:nvSpPr>
            <p:spPr bwMode="gray">
              <a:xfrm>
                <a:off x="909" y="774"/>
                <a:ext cx="1337" cy="1348"/>
              </a:xfrm>
              <a:prstGeom prst="ellipse">
                <a:avLst/>
              </a:prstGeom>
              <a:grpFill/>
              <a:ln>
                <a:noFill/>
              </a:ln>
              <a:extLst>
                <a:ext uri="{91240B29-F687-4F45-9708-019B960494DF}">
                  <a14:hiddenLine xmlns:a14="http://schemas.microsoft.com/office/drawing/2010/main" w="38100">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grpSp>
        <p:grpSp>
          <p:nvGrpSpPr>
            <p:cNvPr id="17" name="Group 14"/>
            <p:cNvGrpSpPr/>
            <p:nvPr/>
          </p:nvGrpSpPr>
          <p:grpSpPr bwMode="auto">
            <a:xfrm>
              <a:off x="5255" y="6820"/>
              <a:ext cx="3555" cy="3555"/>
              <a:chOff x="867" y="738"/>
              <a:chExt cx="1422" cy="1422"/>
            </a:xfrm>
            <a:solidFill>
              <a:schemeClr val="tx1"/>
            </a:solidFill>
          </p:grpSpPr>
          <p:sp>
            <p:nvSpPr>
              <p:cNvPr id="23" name="Oval 15"/>
              <p:cNvSpPr>
                <a:spLocks noChangeArrowheads="true"/>
              </p:cNvSpPr>
              <p:nvPr/>
            </p:nvSpPr>
            <p:spPr bwMode="gray">
              <a:xfrm>
                <a:off x="867" y="738"/>
                <a:ext cx="1422" cy="1422"/>
              </a:xfrm>
              <a:prstGeom prst="ellipse">
                <a:avLst/>
              </a:prstGeom>
              <a:grpFill/>
              <a:ln w="38100" algn="ctr">
                <a:solidFill>
                  <a:srgbClr val="DDDDDD"/>
                </a:solidFill>
                <a:rou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24" name="Oval 16"/>
              <p:cNvSpPr>
                <a:spLocks noChangeArrowheads="true"/>
              </p:cNvSpPr>
              <p:nvPr/>
            </p:nvSpPr>
            <p:spPr bwMode="gray">
              <a:xfrm>
                <a:off x="909" y="774"/>
                <a:ext cx="1337" cy="1348"/>
              </a:xfrm>
              <a:prstGeom prst="ellipse">
                <a:avLst/>
              </a:prstGeom>
              <a:grpFill/>
              <a:ln>
                <a:noFill/>
              </a:ln>
              <a:extLst>
                <a:ext uri="{91240B29-F687-4F45-9708-019B960494DF}">
                  <a14:hiddenLine xmlns:a14="http://schemas.microsoft.com/office/drawing/2010/main" w="38100">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grpSp>
        <p:sp>
          <p:nvSpPr>
            <p:cNvPr id="26" name="Rectangle 20"/>
            <p:cNvSpPr/>
            <p:nvPr/>
          </p:nvSpPr>
          <p:spPr>
            <a:xfrm>
              <a:off x="5613" y="7783"/>
              <a:ext cx="2892" cy="1597"/>
            </a:xfrm>
            <a:prstGeom prst="rect">
              <a:avLst/>
            </a:prstGeom>
            <a:noFill/>
            <a:ln w="9525">
              <a:noFill/>
            </a:ln>
            <a:effectLst>
              <a:outerShdw dist="35921" dir="2699999" algn="ctr" rotWithShape="0">
                <a:srgbClr val="003300"/>
              </a:outerShdw>
            </a:effectLst>
          </p:spPr>
          <p:txBody>
            <a:bodyPr anchor="t" anchorCtr="false">
              <a:spAutoFit/>
            </a:bodyPr>
            <a:p>
              <a:pPr algn="just" eaLnBrk="0" hangingPunct="0"/>
              <a:r>
                <a:rPr lang="zh-CN" altLang="en-US" sz="2000" b="1" dirty="0">
                  <a:solidFill>
                    <a:srgbClr val="FFFFFF"/>
                  </a:solidFill>
                  <a:latin typeface="微软雅黑" panose="020B0503020204020204" charset="-122"/>
                  <a:ea typeface="微软雅黑" panose="020B0503020204020204" charset="-122"/>
                </a:rPr>
                <a:t>政府信用促进市场经济的良性发展</a:t>
              </a:r>
              <a:endParaRPr lang="zh-CN" altLang="en-US" sz="2000" b="1" dirty="0">
                <a:solidFill>
                  <a:srgbClr val="FFFFFF"/>
                </a:solidFill>
                <a:latin typeface="微软雅黑" panose="020B0503020204020204" charset="-122"/>
                <a:ea typeface="微软雅黑" panose="020B0503020204020204" charset="-122"/>
              </a:endParaRPr>
            </a:p>
          </p:txBody>
        </p:sp>
        <p:sp>
          <p:nvSpPr>
            <p:cNvPr id="27" name="Rectangle 23"/>
            <p:cNvSpPr/>
            <p:nvPr/>
          </p:nvSpPr>
          <p:spPr>
            <a:xfrm>
              <a:off x="9355" y="3360"/>
              <a:ext cx="2893" cy="1598"/>
            </a:xfrm>
            <a:prstGeom prst="rect">
              <a:avLst/>
            </a:prstGeom>
            <a:noFill/>
            <a:ln w="9525">
              <a:noFill/>
            </a:ln>
            <a:effectLst>
              <a:outerShdw dist="35921" dir="2699999" algn="ctr" rotWithShape="0">
                <a:srgbClr val="003300"/>
              </a:outerShdw>
            </a:effectLst>
          </p:spPr>
          <p:txBody>
            <a:bodyPr anchor="t" anchorCtr="false">
              <a:spAutoFit/>
            </a:bodyPr>
            <a:p>
              <a:pPr algn="just" eaLnBrk="0" hangingPunct="0"/>
              <a:r>
                <a:rPr lang="zh-CN" altLang="en-US" sz="2000" b="1" dirty="0">
                  <a:solidFill>
                    <a:srgbClr val="FFFFFF"/>
                  </a:solidFill>
                  <a:latin typeface="微软雅黑" panose="020B0503020204020204" charset="-122"/>
                  <a:ea typeface="微软雅黑" panose="020B0503020204020204" charset="-122"/>
                </a:rPr>
                <a:t>政府信用是政府职能顺利实现的保障</a:t>
              </a:r>
              <a:endParaRPr lang="zh-CN" altLang="en-US" sz="2000" b="1" dirty="0">
                <a:solidFill>
                  <a:srgbClr val="FFFFFF"/>
                </a:solidFill>
                <a:latin typeface="微软雅黑" panose="020B0503020204020204" charset="-122"/>
                <a:ea typeface="微软雅黑" panose="020B0503020204020204" charset="-122"/>
              </a:endParaRPr>
            </a:p>
          </p:txBody>
        </p:sp>
        <p:sp>
          <p:nvSpPr>
            <p:cNvPr id="28" name="Freeform 25"/>
            <p:cNvSpPr/>
            <p:nvPr/>
          </p:nvSpPr>
          <p:spPr bwMode="gray">
            <a:xfrm>
              <a:off x="6603" y="3608"/>
              <a:ext cx="1070" cy="2925"/>
            </a:xfrm>
            <a:custGeom>
              <a:avLst/>
              <a:gdLst/>
              <a:ahLst/>
              <a:cxnLst>
                <a:cxn ang="0">
                  <a:pos x="166" y="611"/>
                </a:cxn>
                <a:cxn ang="0">
                  <a:pos x="92" y="813"/>
                </a:cxn>
                <a:cxn ang="0">
                  <a:pos x="112" y="1008"/>
                </a:cxn>
                <a:cxn ang="0">
                  <a:pos x="104" y="1192"/>
                </a:cxn>
                <a:cxn ang="0">
                  <a:pos x="124" y="1383"/>
                </a:cxn>
                <a:cxn ang="0">
                  <a:pos x="104" y="1555"/>
                </a:cxn>
                <a:cxn ang="0">
                  <a:pos x="88" y="1674"/>
                </a:cxn>
                <a:cxn ang="0">
                  <a:pos x="10" y="1800"/>
                </a:cxn>
                <a:cxn ang="0">
                  <a:pos x="64" y="1982"/>
                </a:cxn>
                <a:cxn ang="0">
                  <a:pos x="173" y="2259"/>
                </a:cxn>
                <a:cxn ang="0">
                  <a:pos x="301" y="2490"/>
                </a:cxn>
                <a:cxn ang="0">
                  <a:pos x="391" y="2676"/>
                </a:cxn>
                <a:cxn ang="0">
                  <a:pos x="346" y="2816"/>
                </a:cxn>
                <a:cxn ang="0">
                  <a:pos x="260" y="2919"/>
                </a:cxn>
                <a:cxn ang="0">
                  <a:pos x="367" y="2961"/>
                </a:cxn>
                <a:cxn ang="0">
                  <a:pos x="298" y="3273"/>
                </a:cxn>
                <a:cxn ang="0">
                  <a:pos x="361" y="3396"/>
                </a:cxn>
                <a:cxn ang="0">
                  <a:pos x="515" y="3140"/>
                </a:cxn>
                <a:cxn ang="0">
                  <a:pos x="631" y="2934"/>
                </a:cxn>
                <a:cxn ang="0">
                  <a:pos x="667" y="2771"/>
                </a:cxn>
                <a:cxn ang="0">
                  <a:pos x="679" y="2640"/>
                </a:cxn>
                <a:cxn ang="0">
                  <a:pos x="703" y="2448"/>
                </a:cxn>
                <a:cxn ang="0">
                  <a:pos x="733" y="2257"/>
                </a:cxn>
                <a:cxn ang="0">
                  <a:pos x="796" y="2021"/>
                </a:cxn>
                <a:cxn ang="0">
                  <a:pos x="757" y="1725"/>
                </a:cxn>
                <a:cxn ang="0">
                  <a:pos x="740" y="1476"/>
                </a:cxn>
                <a:cxn ang="0">
                  <a:pos x="787" y="1280"/>
                </a:cxn>
                <a:cxn ang="0">
                  <a:pos x="842" y="1223"/>
                </a:cxn>
                <a:cxn ang="0">
                  <a:pos x="1093" y="1083"/>
                </a:cxn>
                <a:cxn ang="0">
                  <a:pos x="1241" y="902"/>
                </a:cxn>
                <a:cxn ang="0">
                  <a:pos x="1201" y="720"/>
                </a:cxn>
                <a:cxn ang="0">
                  <a:pos x="1055" y="569"/>
                </a:cxn>
                <a:cxn ang="0">
                  <a:pos x="1081" y="345"/>
                </a:cxn>
                <a:cxn ang="0">
                  <a:pos x="999" y="249"/>
                </a:cxn>
                <a:cxn ang="0">
                  <a:pos x="927" y="515"/>
                </a:cxn>
                <a:cxn ang="0">
                  <a:pos x="866" y="690"/>
                </a:cxn>
                <a:cxn ang="0">
                  <a:pos x="832" y="699"/>
                </a:cxn>
                <a:cxn ang="0">
                  <a:pos x="656" y="641"/>
                </a:cxn>
                <a:cxn ang="0">
                  <a:pos x="533" y="545"/>
                </a:cxn>
                <a:cxn ang="0">
                  <a:pos x="595" y="434"/>
                </a:cxn>
                <a:cxn ang="0">
                  <a:pos x="592" y="374"/>
                </a:cxn>
                <a:cxn ang="0">
                  <a:pos x="613" y="345"/>
                </a:cxn>
                <a:cxn ang="0">
                  <a:pos x="599" y="270"/>
                </a:cxn>
                <a:cxn ang="0">
                  <a:pos x="617" y="231"/>
                </a:cxn>
                <a:cxn ang="0">
                  <a:pos x="575" y="146"/>
                </a:cxn>
                <a:cxn ang="0">
                  <a:pos x="550" y="98"/>
                </a:cxn>
                <a:cxn ang="0">
                  <a:pos x="416" y="11"/>
                </a:cxn>
                <a:cxn ang="0">
                  <a:pos x="256" y="12"/>
                </a:cxn>
                <a:cxn ang="0">
                  <a:pos x="134" y="75"/>
                </a:cxn>
                <a:cxn ang="0">
                  <a:pos x="112" y="126"/>
                </a:cxn>
                <a:cxn ang="0">
                  <a:pos x="85" y="200"/>
                </a:cxn>
                <a:cxn ang="0">
                  <a:pos x="58" y="269"/>
                </a:cxn>
                <a:cxn ang="0">
                  <a:pos x="85" y="318"/>
                </a:cxn>
              </a:cxnLst>
              <a:rect l="0" t="0" r="r" b="b"/>
              <a:pathLst>
                <a:path w="1243" h="3407">
                  <a:moveTo>
                    <a:pt x="109" y="377"/>
                  </a:moveTo>
                  <a:lnTo>
                    <a:pt x="128" y="466"/>
                  </a:lnTo>
                  <a:cubicBezTo>
                    <a:pt x="137" y="505"/>
                    <a:pt x="151" y="571"/>
                    <a:pt x="166" y="611"/>
                  </a:cubicBezTo>
                  <a:cubicBezTo>
                    <a:pt x="181" y="651"/>
                    <a:pt x="222" y="678"/>
                    <a:pt x="217" y="704"/>
                  </a:cubicBezTo>
                  <a:lnTo>
                    <a:pt x="133" y="770"/>
                  </a:lnTo>
                  <a:cubicBezTo>
                    <a:pt x="112" y="788"/>
                    <a:pt x="98" y="794"/>
                    <a:pt x="92" y="813"/>
                  </a:cubicBezTo>
                  <a:cubicBezTo>
                    <a:pt x="85" y="829"/>
                    <a:pt x="95" y="865"/>
                    <a:pt x="95" y="884"/>
                  </a:cubicBezTo>
                  <a:cubicBezTo>
                    <a:pt x="95" y="903"/>
                    <a:pt x="88" y="905"/>
                    <a:pt x="91" y="926"/>
                  </a:cubicBezTo>
                  <a:lnTo>
                    <a:pt x="112" y="1008"/>
                  </a:lnTo>
                  <a:lnTo>
                    <a:pt x="128" y="1079"/>
                  </a:lnTo>
                  <a:lnTo>
                    <a:pt x="113" y="1112"/>
                  </a:lnTo>
                  <a:lnTo>
                    <a:pt x="104" y="1192"/>
                  </a:lnTo>
                  <a:lnTo>
                    <a:pt x="113" y="1274"/>
                  </a:lnTo>
                  <a:cubicBezTo>
                    <a:pt x="115" y="1297"/>
                    <a:pt x="111" y="1314"/>
                    <a:pt x="113" y="1332"/>
                  </a:cubicBezTo>
                  <a:cubicBezTo>
                    <a:pt x="115" y="1351"/>
                    <a:pt x="122" y="1366"/>
                    <a:pt x="124" y="1383"/>
                  </a:cubicBezTo>
                  <a:cubicBezTo>
                    <a:pt x="126" y="1400"/>
                    <a:pt x="125" y="1418"/>
                    <a:pt x="128" y="1434"/>
                  </a:cubicBezTo>
                  <a:cubicBezTo>
                    <a:pt x="123" y="1450"/>
                    <a:pt x="99" y="1467"/>
                    <a:pt x="95" y="1487"/>
                  </a:cubicBezTo>
                  <a:cubicBezTo>
                    <a:pt x="91" y="1507"/>
                    <a:pt x="103" y="1535"/>
                    <a:pt x="104" y="1555"/>
                  </a:cubicBezTo>
                  <a:lnTo>
                    <a:pt x="95" y="1595"/>
                  </a:lnTo>
                  <a:lnTo>
                    <a:pt x="85" y="1629"/>
                  </a:lnTo>
                  <a:lnTo>
                    <a:pt x="88" y="1674"/>
                  </a:lnTo>
                  <a:cubicBezTo>
                    <a:pt x="86" y="1687"/>
                    <a:pt x="74" y="1696"/>
                    <a:pt x="71" y="1707"/>
                  </a:cubicBezTo>
                  <a:cubicBezTo>
                    <a:pt x="68" y="1718"/>
                    <a:pt x="79" y="1728"/>
                    <a:pt x="68" y="1743"/>
                  </a:cubicBezTo>
                  <a:cubicBezTo>
                    <a:pt x="58" y="1758"/>
                    <a:pt x="18" y="1782"/>
                    <a:pt x="10" y="1800"/>
                  </a:cubicBezTo>
                  <a:cubicBezTo>
                    <a:pt x="0" y="1817"/>
                    <a:pt x="11" y="1822"/>
                    <a:pt x="19" y="1854"/>
                  </a:cubicBezTo>
                  <a:lnTo>
                    <a:pt x="28" y="1916"/>
                  </a:lnTo>
                  <a:lnTo>
                    <a:pt x="64" y="1982"/>
                  </a:lnTo>
                  <a:lnTo>
                    <a:pt x="71" y="2037"/>
                  </a:lnTo>
                  <a:lnTo>
                    <a:pt x="85" y="2090"/>
                  </a:lnTo>
                  <a:lnTo>
                    <a:pt x="173" y="2259"/>
                  </a:lnTo>
                  <a:lnTo>
                    <a:pt x="223" y="2352"/>
                  </a:lnTo>
                  <a:lnTo>
                    <a:pt x="249" y="2402"/>
                  </a:lnTo>
                  <a:lnTo>
                    <a:pt x="301" y="2490"/>
                  </a:lnTo>
                  <a:lnTo>
                    <a:pt x="335" y="2559"/>
                  </a:lnTo>
                  <a:lnTo>
                    <a:pt x="362" y="2615"/>
                  </a:lnTo>
                  <a:cubicBezTo>
                    <a:pt x="371" y="2634"/>
                    <a:pt x="385" y="2659"/>
                    <a:pt x="391" y="2676"/>
                  </a:cubicBezTo>
                  <a:cubicBezTo>
                    <a:pt x="397" y="2693"/>
                    <a:pt x="392" y="2702"/>
                    <a:pt x="401" y="2717"/>
                  </a:cubicBezTo>
                  <a:lnTo>
                    <a:pt x="443" y="2765"/>
                  </a:lnTo>
                  <a:lnTo>
                    <a:pt x="346" y="2816"/>
                  </a:lnTo>
                  <a:lnTo>
                    <a:pt x="262" y="2874"/>
                  </a:lnTo>
                  <a:cubicBezTo>
                    <a:pt x="248" y="2892"/>
                    <a:pt x="263" y="2915"/>
                    <a:pt x="263" y="2922"/>
                  </a:cubicBezTo>
                  <a:cubicBezTo>
                    <a:pt x="263" y="2929"/>
                    <a:pt x="254" y="2913"/>
                    <a:pt x="260" y="2919"/>
                  </a:cubicBezTo>
                  <a:cubicBezTo>
                    <a:pt x="266" y="2932"/>
                    <a:pt x="276" y="2956"/>
                    <a:pt x="298" y="2958"/>
                  </a:cubicBezTo>
                  <a:lnTo>
                    <a:pt x="386" y="2942"/>
                  </a:lnTo>
                  <a:lnTo>
                    <a:pt x="367" y="2961"/>
                  </a:lnTo>
                  <a:lnTo>
                    <a:pt x="341" y="3069"/>
                  </a:lnTo>
                  <a:lnTo>
                    <a:pt x="370" y="3103"/>
                  </a:lnTo>
                  <a:lnTo>
                    <a:pt x="298" y="3273"/>
                  </a:lnTo>
                  <a:lnTo>
                    <a:pt x="268" y="3344"/>
                  </a:lnTo>
                  <a:cubicBezTo>
                    <a:pt x="266" y="3363"/>
                    <a:pt x="269" y="3380"/>
                    <a:pt x="284" y="3389"/>
                  </a:cubicBezTo>
                  <a:cubicBezTo>
                    <a:pt x="296" y="3397"/>
                    <a:pt x="335" y="3407"/>
                    <a:pt x="361" y="3396"/>
                  </a:cubicBezTo>
                  <a:lnTo>
                    <a:pt x="443" y="3321"/>
                  </a:lnTo>
                  <a:lnTo>
                    <a:pt x="491" y="3249"/>
                  </a:lnTo>
                  <a:lnTo>
                    <a:pt x="515" y="3140"/>
                  </a:lnTo>
                  <a:lnTo>
                    <a:pt x="564" y="3103"/>
                  </a:lnTo>
                  <a:lnTo>
                    <a:pt x="588" y="3055"/>
                  </a:lnTo>
                  <a:lnTo>
                    <a:pt x="631" y="2934"/>
                  </a:lnTo>
                  <a:lnTo>
                    <a:pt x="647" y="2831"/>
                  </a:lnTo>
                  <a:lnTo>
                    <a:pt x="668" y="2811"/>
                  </a:lnTo>
                  <a:cubicBezTo>
                    <a:pt x="671" y="2801"/>
                    <a:pt x="665" y="2789"/>
                    <a:pt x="667" y="2771"/>
                  </a:cubicBezTo>
                  <a:cubicBezTo>
                    <a:pt x="669" y="2753"/>
                    <a:pt x="679" y="2716"/>
                    <a:pt x="680" y="2702"/>
                  </a:cubicBezTo>
                  <a:cubicBezTo>
                    <a:pt x="678" y="2685"/>
                    <a:pt x="670" y="2695"/>
                    <a:pt x="670" y="2685"/>
                  </a:cubicBezTo>
                  <a:lnTo>
                    <a:pt x="679" y="2640"/>
                  </a:lnTo>
                  <a:lnTo>
                    <a:pt x="676" y="2589"/>
                  </a:lnTo>
                  <a:lnTo>
                    <a:pt x="685" y="2499"/>
                  </a:lnTo>
                  <a:lnTo>
                    <a:pt x="703" y="2448"/>
                  </a:lnTo>
                  <a:lnTo>
                    <a:pt x="712" y="2400"/>
                  </a:lnTo>
                  <a:lnTo>
                    <a:pt x="718" y="2331"/>
                  </a:lnTo>
                  <a:lnTo>
                    <a:pt x="733" y="2257"/>
                  </a:lnTo>
                  <a:lnTo>
                    <a:pt x="760" y="2133"/>
                  </a:lnTo>
                  <a:cubicBezTo>
                    <a:pt x="771" y="2106"/>
                    <a:pt x="793" y="2115"/>
                    <a:pt x="799" y="2096"/>
                  </a:cubicBezTo>
                  <a:cubicBezTo>
                    <a:pt x="805" y="2077"/>
                    <a:pt x="802" y="2051"/>
                    <a:pt x="796" y="2021"/>
                  </a:cubicBezTo>
                  <a:lnTo>
                    <a:pt x="764" y="1916"/>
                  </a:lnTo>
                  <a:lnTo>
                    <a:pt x="769" y="1788"/>
                  </a:lnTo>
                  <a:lnTo>
                    <a:pt x="757" y="1725"/>
                  </a:lnTo>
                  <a:lnTo>
                    <a:pt x="758" y="1676"/>
                  </a:lnTo>
                  <a:lnTo>
                    <a:pt x="745" y="1625"/>
                  </a:lnTo>
                  <a:lnTo>
                    <a:pt x="740" y="1476"/>
                  </a:lnTo>
                  <a:lnTo>
                    <a:pt x="757" y="1418"/>
                  </a:lnTo>
                  <a:lnTo>
                    <a:pt x="767" y="1338"/>
                  </a:lnTo>
                  <a:lnTo>
                    <a:pt x="787" y="1280"/>
                  </a:lnTo>
                  <a:lnTo>
                    <a:pt x="797" y="1223"/>
                  </a:lnTo>
                  <a:lnTo>
                    <a:pt x="806" y="1218"/>
                  </a:lnTo>
                  <a:lnTo>
                    <a:pt x="842" y="1223"/>
                  </a:lnTo>
                  <a:lnTo>
                    <a:pt x="997" y="1176"/>
                  </a:lnTo>
                  <a:lnTo>
                    <a:pt x="1070" y="1137"/>
                  </a:lnTo>
                  <a:lnTo>
                    <a:pt x="1093" y="1083"/>
                  </a:lnTo>
                  <a:cubicBezTo>
                    <a:pt x="1116" y="1063"/>
                    <a:pt x="1187" y="1039"/>
                    <a:pt x="1207" y="1017"/>
                  </a:cubicBezTo>
                  <a:cubicBezTo>
                    <a:pt x="1226" y="993"/>
                    <a:pt x="1204" y="970"/>
                    <a:pt x="1210" y="951"/>
                  </a:cubicBezTo>
                  <a:cubicBezTo>
                    <a:pt x="1216" y="932"/>
                    <a:pt x="1238" y="919"/>
                    <a:pt x="1241" y="902"/>
                  </a:cubicBezTo>
                  <a:cubicBezTo>
                    <a:pt x="1243" y="881"/>
                    <a:pt x="1230" y="867"/>
                    <a:pt x="1229" y="848"/>
                  </a:cubicBezTo>
                  <a:cubicBezTo>
                    <a:pt x="1228" y="829"/>
                    <a:pt x="1242" y="810"/>
                    <a:pt x="1237" y="789"/>
                  </a:cubicBezTo>
                  <a:cubicBezTo>
                    <a:pt x="1234" y="763"/>
                    <a:pt x="1208" y="745"/>
                    <a:pt x="1201" y="720"/>
                  </a:cubicBezTo>
                  <a:cubicBezTo>
                    <a:pt x="1195" y="689"/>
                    <a:pt x="1208" y="660"/>
                    <a:pt x="1195" y="641"/>
                  </a:cubicBezTo>
                  <a:cubicBezTo>
                    <a:pt x="1179" y="620"/>
                    <a:pt x="1144" y="620"/>
                    <a:pt x="1121" y="608"/>
                  </a:cubicBezTo>
                  <a:cubicBezTo>
                    <a:pt x="1098" y="596"/>
                    <a:pt x="1069" y="583"/>
                    <a:pt x="1055" y="569"/>
                  </a:cubicBezTo>
                  <a:cubicBezTo>
                    <a:pt x="1037" y="556"/>
                    <a:pt x="1038" y="541"/>
                    <a:pt x="1037" y="522"/>
                  </a:cubicBezTo>
                  <a:cubicBezTo>
                    <a:pt x="1036" y="503"/>
                    <a:pt x="1044" y="481"/>
                    <a:pt x="1051" y="452"/>
                  </a:cubicBezTo>
                  <a:cubicBezTo>
                    <a:pt x="1058" y="423"/>
                    <a:pt x="1076" y="374"/>
                    <a:pt x="1081" y="345"/>
                  </a:cubicBezTo>
                  <a:cubicBezTo>
                    <a:pt x="1088" y="304"/>
                    <a:pt x="1087" y="297"/>
                    <a:pt x="1082" y="281"/>
                  </a:cubicBezTo>
                  <a:cubicBezTo>
                    <a:pt x="1077" y="265"/>
                    <a:pt x="1066" y="251"/>
                    <a:pt x="1052" y="246"/>
                  </a:cubicBezTo>
                  <a:cubicBezTo>
                    <a:pt x="1040" y="242"/>
                    <a:pt x="1016" y="232"/>
                    <a:pt x="999" y="249"/>
                  </a:cubicBezTo>
                  <a:cubicBezTo>
                    <a:pt x="983" y="265"/>
                    <a:pt x="963" y="309"/>
                    <a:pt x="953" y="344"/>
                  </a:cubicBezTo>
                  <a:cubicBezTo>
                    <a:pt x="945" y="376"/>
                    <a:pt x="945" y="434"/>
                    <a:pt x="941" y="462"/>
                  </a:cubicBezTo>
                  <a:lnTo>
                    <a:pt x="927" y="515"/>
                  </a:lnTo>
                  <a:lnTo>
                    <a:pt x="907" y="545"/>
                  </a:lnTo>
                  <a:lnTo>
                    <a:pt x="883" y="626"/>
                  </a:lnTo>
                  <a:lnTo>
                    <a:pt x="866" y="690"/>
                  </a:lnTo>
                  <a:lnTo>
                    <a:pt x="869" y="780"/>
                  </a:lnTo>
                  <a:lnTo>
                    <a:pt x="860" y="782"/>
                  </a:lnTo>
                  <a:lnTo>
                    <a:pt x="832" y="699"/>
                  </a:lnTo>
                  <a:lnTo>
                    <a:pt x="794" y="659"/>
                  </a:lnTo>
                  <a:cubicBezTo>
                    <a:pt x="777" y="648"/>
                    <a:pt x="750" y="636"/>
                    <a:pt x="727" y="633"/>
                  </a:cubicBezTo>
                  <a:cubicBezTo>
                    <a:pt x="706" y="630"/>
                    <a:pt x="677" y="642"/>
                    <a:pt x="656" y="641"/>
                  </a:cubicBezTo>
                  <a:cubicBezTo>
                    <a:pt x="634" y="640"/>
                    <a:pt x="610" y="632"/>
                    <a:pt x="602" y="627"/>
                  </a:cubicBezTo>
                  <a:lnTo>
                    <a:pt x="605" y="609"/>
                  </a:lnTo>
                  <a:lnTo>
                    <a:pt x="533" y="545"/>
                  </a:lnTo>
                  <a:cubicBezTo>
                    <a:pt x="524" y="530"/>
                    <a:pt x="544" y="530"/>
                    <a:pt x="550" y="521"/>
                  </a:cubicBezTo>
                  <a:cubicBezTo>
                    <a:pt x="556" y="512"/>
                    <a:pt x="565" y="503"/>
                    <a:pt x="572" y="489"/>
                  </a:cubicBezTo>
                  <a:cubicBezTo>
                    <a:pt x="582" y="469"/>
                    <a:pt x="591" y="455"/>
                    <a:pt x="595" y="434"/>
                  </a:cubicBezTo>
                  <a:cubicBezTo>
                    <a:pt x="597" y="419"/>
                    <a:pt x="596" y="402"/>
                    <a:pt x="593" y="399"/>
                  </a:cubicBezTo>
                  <a:cubicBezTo>
                    <a:pt x="590" y="396"/>
                    <a:pt x="578" y="393"/>
                    <a:pt x="578" y="389"/>
                  </a:cubicBezTo>
                  <a:cubicBezTo>
                    <a:pt x="578" y="385"/>
                    <a:pt x="588" y="378"/>
                    <a:pt x="592" y="374"/>
                  </a:cubicBezTo>
                  <a:lnTo>
                    <a:pt x="604" y="365"/>
                  </a:lnTo>
                  <a:lnTo>
                    <a:pt x="599" y="342"/>
                  </a:lnTo>
                  <a:lnTo>
                    <a:pt x="613" y="345"/>
                  </a:lnTo>
                  <a:lnTo>
                    <a:pt x="602" y="306"/>
                  </a:lnTo>
                  <a:cubicBezTo>
                    <a:pt x="603" y="298"/>
                    <a:pt x="617" y="300"/>
                    <a:pt x="617" y="294"/>
                  </a:cubicBezTo>
                  <a:cubicBezTo>
                    <a:pt x="618" y="290"/>
                    <a:pt x="600" y="277"/>
                    <a:pt x="599" y="270"/>
                  </a:cubicBezTo>
                  <a:lnTo>
                    <a:pt x="622" y="261"/>
                  </a:lnTo>
                  <a:cubicBezTo>
                    <a:pt x="621" y="252"/>
                    <a:pt x="594" y="221"/>
                    <a:pt x="593" y="216"/>
                  </a:cubicBezTo>
                  <a:cubicBezTo>
                    <a:pt x="594" y="211"/>
                    <a:pt x="623" y="249"/>
                    <a:pt x="617" y="231"/>
                  </a:cubicBezTo>
                  <a:cubicBezTo>
                    <a:pt x="611" y="213"/>
                    <a:pt x="599" y="197"/>
                    <a:pt x="595" y="189"/>
                  </a:cubicBezTo>
                  <a:cubicBezTo>
                    <a:pt x="591" y="182"/>
                    <a:pt x="575" y="164"/>
                    <a:pt x="604" y="177"/>
                  </a:cubicBezTo>
                  <a:cubicBezTo>
                    <a:pt x="633" y="190"/>
                    <a:pt x="581" y="155"/>
                    <a:pt x="575" y="146"/>
                  </a:cubicBezTo>
                  <a:cubicBezTo>
                    <a:pt x="569" y="137"/>
                    <a:pt x="565" y="127"/>
                    <a:pt x="566" y="122"/>
                  </a:cubicBezTo>
                  <a:cubicBezTo>
                    <a:pt x="567" y="117"/>
                    <a:pt x="584" y="121"/>
                    <a:pt x="581" y="117"/>
                  </a:cubicBezTo>
                  <a:cubicBezTo>
                    <a:pt x="578" y="113"/>
                    <a:pt x="560" y="107"/>
                    <a:pt x="550" y="98"/>
                  </a:cubicBezTo>
                  <a:cubicBezTo>
                    <a:pt x="540" y="89"/>
                    <a:pt x="537" y="74"/>
                    <a:pt x="523" y="63"/>
                  </a:cubicBezTo>
                  <a:cubicBezTo>
                    <a:pt x="507" y="48"/>
                    <a:pt x="485" y="40"/>
                    <a:pt x="467" y="31"/>
                  </a:cubicBezTo>
                  <a:cubicBezTo>
                    <a:pt x="449" y="22"/>
                    <a:pt x="434" y="16"/>
                    <a:pt x="416" y="11"/>
                  </a:cubicBezTo>
                  <a:cubicBezTo>
                    <a:pt x="398" y="6"/>
                    <a:pt x="378" y="0"/>
                    <a:pt x="359" y="2"/>
                  </a:cubicBezTo>
                  <a:cubicBezTo>
                    <a:pt x="339" y="5"/>
                    <a:pt x="321" y="19"/>
                    <a:pt x="304" y="21"/>
                  </a:cubicBezTo>
                  <a:cubicBezTo>
                    <a:pt x="287" y="23"/>
                    <a:pt x="275" y="8"/>
                    <a:pt x="256" y="12"/>
                  </a:cubicBezTo>
                  <a:cubicBezTo>
                    <a:pt x="239" y="15"/>
                    <a:pt x="208" y="31"/>
                    <a:pt x="190" y="44"/>
                  </a:cubicBezTo>
                  <a:lnTo>
                    <a:pt x="136" y="87"/>
                  </a:lnTo>
                  <a:cubicBezTo>
                    <a:pt x="127" y="92"/>
                    <a:pt x="137" y="72"/>
                    <a:pt x="134" y="75"/>
                  </a:cubicBezTo>
                  <a:cubicBezTo>
                    <a:pt x="132" y="77"/>
                    <a:pt x="125" y="96"/>
                    <a:pt x="121" y="104"/>
                  </a:cubicBezTo>
                  <a:cubicBezTo>
                    <a:pt x="118" y="105"/>
                    <a:pt x="117" y="80"/>
                    <a:pt x="115" y="84"/>
                  </a:cubicBezTo>
                  <a:cubicBezTo>
                    <a:pt x="113" y="88"/>
                    <a:pt x="115" y="111"/>
                    <a:pt x="112" y="126"/>
                  </a:cubicBezTo>
                  <a:cubicBezTo>
                    <a:pt x="109" y="141"/>
                    <a:pt x="100" y="170"/>
                    <a:pt x="94" y="174"/>
                  </a:cubicBezTo>
                  <a:cubicBezTo>
                    <a:pt x="90" y="187"/>
                    <a:pt x="72" y="133"/>
                    <a:pt x="77" y="152"/>
                  </a:cubicBezTo>
                  <a:cubicBezTo>
                    <a:pt x="82" y="171"/>
                    <a:pt x="86" y="196"/>
                    <a:pt x="85" y="200"/>
                  </a:cubicBezTo>
                  <a:cubicBezTo>
                    <a:pt x="84" y="204"/>
                    <a:pt x="73" y="170"/>
                    <a:pt x="70" y="176"/>
                  </a:cubicBezTo>
                  <a:cubicBezTo>
                    <a:pt x="87" y="212"/>
                    <a:pt x="67" y="215"/>
                    <a:pt x="68" y="237"/>
                  </a:cubicBezTo>
                  <a:cubicBezTo>
                    <a:pt x="66" y="252"/>
                    <a:pt x="77" y="263"/>
                    <a:pt x="58" y="269"/>
                  </a:cubicBezTo>
                  <a:cubicBezTo>
                    <a:pt x="39" y="275"/>
                    <a:pt x="77" y="275"/>
                    <a:pt x="77" y="279"/>
                  </a:cubicBezTo>
                  <a:cubicBezTo>
                    <a:pt x="77" y="283"/>
                    <a:pt x="74" y="297"/>
                    <a:pt x="58" y="294"/>
                  </a:cubicBezTo>
                  <a:cubicBezTo>
                    <a:pt x="42" y="291"/>
                    <a:pt x="80" y="310"/>
                    <a:pt x="85" y="318"/>
                  </a:cubicBezTo>
                  <a:cubicBezTo>
                    <a:pt x="90" y="326"/>
                    <a:pt x="85" y="334"/>
                    <a:pt x="89" y="344"/>
                  </a:cubicBezTo>
                  <a:lnTo>
                    <a:pt x="109" y="377"/>
                  </a:lnTo>
                  <a:close/>
                </a:path>
              </a:pathLst>
            </a:custGeom>
            <a:gradFill rotWithShape="true">
              <a:gsLst>
                <a:gs pos="0">
                  <a:schemeClr val="accent1"/>
                </a:gs>
                <a:gs pos="100000">
                  <a:schemeClr val="accent1">
                    <a:gamma/>
                    <a:shade val="0"/>
                    <a:invGamma/>
                  </a:schemeClr>
                </a:gs>
              </a:gsLst>
              <a:lin ang="5400000" scaled="true"/>
            </a:gradFill>
            <a:ln w="9525" cap="flat" cmpd="sng">
              <a:noFill/>
              <a:prstDash val="solid"/>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29" name="Rectangle 23"/>
            <p:cNvSpPr/>
            <p:nvPr/>
          </p:nvSpPr>
          <p:spPr>
            <a:xfrm>
              <a:off x="2345" y="3660"/>
              <a:ext cx="2893" cy="1598"/>
            </a:xfrm>
            <a:prstGeom prst="rect">
              <a:avLst/>
            </a:prstGeom>
            <a:noFill/>
            <a:ln w="9525">
              <a:noFill/>
            </a:ln>
            <a:effectLst>
              <a:outerShdw dist="35921" dir="2699999" algn="ctr" rotWithShape="0">
                <a:srgbClr val="003300"/>
              </a:outerShdw>
            </a:effectLst>
          </p:spPr>
          <p:txBody>
            <a:bodyPr anchor="t" anchorCtr="false">
              <a:spAutoFit/>
            </a:bodyPr>
            <a:p>
              <a:pPr algn="just" eaLnBrk="0" hangingPunct="0"/>
              <a:r>
                <a:rPr lang="zh-CN" altLang="en-US" sz="2000" b="1" dirty="0">
                  <a:solidFill>
                    <a:srgbClr val="FFFF00"/>
                  </a:solidFill>
                  <a:latin typeface="微软雅黑" panose="020B0503020204020204" charset="-122"/>
                  <a:ea typeface="微软雅黑" panose="020B0503020204020204" charset="-122"/>
                </a:rPr>
                <a:t>政府信用是整个诚信体系的核心与支柱</a:t>
              </a:r>
              <a:endParaRPr lang="zh-CN" altLang="en-US" sz="2000" b="1" dirty="0">
                <a:solidFill>
                  <a:srgbClr val="FFFF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四、政府信用危机</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55445" y="1605915"/>
            <a:ext cx="8881745" cy="4469765"/>
            <a:chOff x="98" y="2793"/>
            <a:chExt cx="13987" cy="7039"/>
          </a:xfrm>
        </p:grpSpPr>
        <p:cxnSp>
          <p:nvCxnSpPr>
            <p:cNvPr id="61" name="直接连接符 60"/>
            <p:cNvCxnSpPr/>
            <p:nvPr/>
          </p:nvCxnSpPr>
          <p:spPr bwMode="auto">
            <a:xfrm>
              <a:off x="963" y="5967"/>
              <a:ext cx="11453" cy="113"/>
            </a:xfrm>
            <a:prstGeom prst="line">
              <a:avLst/>
            </a:prstGeom>
            <a:solidFill>
              <a:schemeClr val="accent1"/>
            </a:solidFill>
            <a:ln w="38100" cap="flat"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prstDash val="dash"/>
              <a:round/>
              <a:headEnd type="none" w="med" len="med"/>
              <a:tailEnd type="none" w="med" len="med"/>
            </a:ln>
            <a:effectLst>
              <a:outerShdw blurRad="50800" dist="38100" dir="2700000" algn="tl" rotWithShape="0">
                <a:prstClr val="black">
                  <a:alpha val="40000"/>
                </a:prstClr>
              </a:outerShdw>
            </a:effectLst>
          </p:spPr>
        </p:cxnSp>
        <p:sp>
          <p:nvSpPr>
            <p:cNvPr id="18438" name="AutoShape 3"/>
            <p:cNvSpPr/>
            <p:nvPr/>
          </p:nvSpPr>
          <p:spPr>
            <a:xfrm rot="-2700000">
              <a:off x="5078" y="4123"/>
              <a:ext cx="3865" cy="3867"/>
            </a:xfrm>
            <a:custGeom>
              <a:avLst/>
              <a:gdLst/>
              <a:ahLst/>
              <a:cxnLst>
                <a:cxn ang="0">
                  <a:pos x="2147483646" y="2147483646"/>
                </a:cxn>
                <a:cxn ang="5898240">
                  <a:pos x="2147483646" y="2147483646"/>
                </a:cxn>
                <a:cxn ang="11796480">
                  <a:pos x="0" y="2147483646"/>
                </a:cxn>
                <a:cxn ang="17694720">
                  <a:pos x="2147483646" y="0"/>
                </a:cxn>
              </a:cxnLst>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gradFill rotWithShape="true">
              <a:gsLst>
                <a:gs pos="0">
                  <a:srgbClr val="DCDCDC"/>
                </a:gs>
                <a:gs pos="100000">
                  <a:srgbClr val="969696"/>
                </a:gs>
              </a:gsLst>
              <a:path path="rect">
                <a:fillToRect l="50000" t="50000" r="50000" b="50000"/>
              </a:path>
              <a:tileRect/>
            </a:gradFill>
            <a:ln w="9525" cap="flat" cmpd="sng">
              <a:solidFill>
                <a:schemeClr val="tx1"/>
              </a:solidFill>
              <a:prstDash val="solid"/>
              <a:miter/>
              <a:headEnd type="none" w="med" len="med"/>
              <a:tailEnd type="none" w="med" len="med"/>
            </a:ln>
            <a:effectLst>
              <a:outerShdw dist="28398" dir="3806096" algn="ctr" rotWithShape="0">
                <a:srgbClr val="000000">
                  <a:alpha val="50000"/>
                </a:srgbClr>
              </a:outerShdw>
            </a:effectLst>
          </p:spPr>
          <p:txBody>
            <a:bodyPr/>
            <a:p>
              <a:pPr algn="just"/>
              <a:endParaRPr lang="zh-CN" altLang="en-US">
                <a:latin typeface="微软雅黑" panose="020B0503020204020204" charset="-122"/>
                <a:ea typeface="微软雅黑" panose="020B0503020204020204" charset="-122"/>
              </a:endParaRPr>
            </a:p>
          </p:txBody>
        </p:sp>
        <p:sp>
          <p:nvSpPr>
            <p:cNvPr id="25608" name="Rectangle 4"/>
            <p:cNvSpPr/>
            <p:nvPr/>
          </p:nvSpPr>
          <p:spPr>
            <a:xfrm>
              <a:off x="738" y="4948"/>
              <a:ext cx="4535" cy="822"/>
            </a:xfrm>
            <a:prstGeom prst="rect">
              <a:avLst/>
            </a:prstGeom>
            <a:noFill/>
            <a:ln w="9525">
              <a:noFill/>
            </a:ln>
          </p:spPr>
          <p:txBody>
            <a:bodyPr anchor="t" anchorCtr="false">
              <a:spAutoFit/>
            </a:bodyPr>
            <a:p>
              <a:pPr algn="just" eaLnBrk="0" hangingPunct="0"/>
              <a:r>
                <a:rPr lang="zh-CN" altLang="en-US" b="1" dirty="0">
                  <a:solidFill>
                    <a:schemeClr val="tx2"/>
                  </a:solidFill>
                  <a:latin typeface="微软雅黑" panose="020B0503020204020204" charset="-122"/>
                  <a:ea typeface="微软雅黑" panose="020B0503020204020204" charset="-122"/>
                </a:rPr>
                <a:t>客观型信用危机</a:t>
              </a:r>
              <a:endParaRPr lang="zh-CN" altLang="en-US" sz="1200" b="1" dirty="0">
                <a:solidFill>
                  <a:schemeClr val="tx2"/>
                </a:solidFill>
                <a:latin typeface="微软雅黑" panose="020B0503020204020204" charset="-122"/>
                <a:ea typeface="微软雅黑" panose="020B0503020204020204" charset="-122"/>
              </a:endParaRPr>
            </a:p>
          </p:txBody>
        </p:sp>
        <p:sp>
          <p:nvSpPr>
            <p:cNvPr id="25609" name="Rectangle 7"/>
            <p:cNvSpPr/>
            <p:nvPr/>
          </p:nvSpPr>
          <p:spPr>
            <a:xfrm>
              <a:off x="98" y="3035"/>
              <a:ext cx="4275" cy="1600"/>
            </a:xfrm>
            <a:prstGeom prst="rect">
              <a:avLst/>
            </a:prstGeom>
            <a:noFill/>
            <a:ln w="9525">
              <a:noFill/>
            </a:ln>
          </p:spPr>
          <p:txBody>
            <a:bodyPr anchor="t" anchorCtr="false">
              <a:spAutoFit/>
            </a:bodyPr>
            <a:p>
              <a:pPr algn="just" eaLnBrk="0" hangingPunct="0"/>
              <a:r>
                <a:rPr lang="zh-CN" altLang="en-US" sz="2000" dirty="0">
                  <a:solidFill>
                    <a:srgbClr val="000000"/>
                  </a:solidFill>
                  <a:latin typeface="微软雅黑" panose="020B0503020204020204" charset="-122"/>
                  <a:ea typeface="微软雅黑" panose="020B0503020204020204" charset="-122"/>
                </a:rPr>
                <a:t>政府遇到不可抗力因素导致履约能力的完全丧失</a:t>
              </a:r>
              <a:endParaRPr lang="zh-CN" altLang="en-US" sz="2000" dirty="0">
                <a:solidFill>
                  <a:srgbClr val="000000"/>
                </a:solidFill>
                <a:latin typeface="微软雅黑" panose="020B0503020204020204" charset="-122"/>
                <a:ea typeface="微软雅黑" panose="020B0503020204020204" charset="-122"/>
              </a:endParaRPr>
            </a:p>
          </p:txBody>
        </p:sp>
        <p:sp>
          <p:nvSpPr>
            <p:cNvPr id="25618" name="Text Box 16"/>
            <p:cNvSpPr txBox="true"/>
            <p:nvPr/>
          </p:nvSpPr>
          <p:spPr>
            <a:xfrm>
              <a:off x="4298" y="3063"/>
              <a:ext cx="1587" cy="1600"/>
            </a:xfrm>
            <a:prstGeom prst="rect">
              <a:avLst/>
            </a:prstGeom>
            <a:solidFill>
              <a:srgbClr val="FFFF00"/>
            </a:solidFill>
            <a:ln w="9525" cap="flat" cmpd="sng">
              <a:solidFill>
                <a:srgbClr val="FFFF00"/>
              </a:solidFill>
              <a:prstDash val="solid"/>
              <a:miter/>
              <a:headEnd type="none" w="med" len="med"/>
              <a:tailEnd type="none" w="med" len="med"/>
            </a:ln>
          </p:spPr>
          <p:txBody>
            <a:bodyPr anchor="t" anchorCtr="false">
              <a:spAutoFit/>
            </a:bodyPr>
            <a:p>
              <a:pPr algn="just" eaLnBrk="0" hangingPunct="0">
                <a:spcBef>
                  <a:spcPct val="50000"/>
                </a:spcBef>
              </a:pPr>
              <a:r>
                <a:rPr lang="zh-CN" altLang="en-US" sz="2000" b="1" dirty="0">
                  <a:solidFill>
                    <a:srgbClr val="000000"/>
                  </a:solidFill>
                  <a:latin typeface="微软雅黑" panose="020B0503020204020204" charset="-122"/>
                  <a:ea typeface="微软雅黑" panose="020B0503020204020204" charset="-122"/>
                </a:rPr>
                <a:t>能力变故型信用危机</a:t>
              </a:r>
              <a:endParaRPr lang="zh-CN" altLang="en-US" sz="2000" b="1" dirty="0">
                <a:solidFill>
                  <a:srgbClr val="000000"/>
                </a:solidFill>
                <a:latin typeface="微软雅黑" panose="020B0503020204020204" charset="-122"/>
                <a:ea typeface="微软雅黑" panose="020B0503020204020204" charset="-122"/>
              </a:endParaRPr>
            </a:p>
          </p:txBody>
        </p:sp>
        <p:sp>
          <p:nvSpPr>
            <p:cNvPr id="18442" name="Text Box 52"/>
            <p:cNvSpPr txBox="true"/>
            <p:nvPr/>
          </p:nvSpPr>
          <p:spPr>
            <a:xfrm>
              <a:off x="5840" y="5288"/>
              <a:ext cx="2288" cy="1307"/>
            </a:xfrm>
            <a:prstGeom prst="rect">
              <a:avLst/>
            </a:prstGeom>
            <a:noFill/>
            <a:ln w="9525">
              <a:noFill/>
            </a:ln>
          </p:spPr>
          <p:txBody>
            <a:bodyPr anchor="t" anchorCtr="false">
              <a:spAutoFit/>
            </a:bodyPr>
            <a:p>
              <a:pPr algn="just" eaLnBrk="0" hangingPunct="0"/>
              <a:r>
                <a:rPr lang="zh-CN" altLang="en-US" sz="2400" b="1" dirty="0">
                  <a:solidFill>
                    <a:srgbClr val="000000"/>
                  </a:solidFill>
                  <a:latin typeface="微软雅黑" panose="020B0503020204020204" charset="-122"/>
                  <a:ea typeface="微软雅黑" panose="020B0503020204020204" charset="-122"/>
                </a:rPr>
                <a:t>政府信用危机类型</a:t>
              </a:r>
              <a:endParaRPr lang="zh-CN" altLang="en-US" sz="2400" b="1" dirty="0">
                <a:solidFill>
                  <a:srgbClr val="000000"/>
                </a:solidFill>
                <a:latin typeface="微软雅黑" panose="020B0503020204020204" charset="-122"/>
                <a:ea typeface="微软雅黑" panose="020B0503020204020204" charset="-122"/>
              </a:endParaRPr>
            </a:p>
          </p:txBody>
        </p:sp>
        <p:sp>
          <p:nvSpPr>
            <p:cNvPr id="25620" name="Text Box 16"/>
            <p:cNvSpPr txBox="true"/>
            <p:nvPr/>
          </p:nvSpPr>
          <p:spPr>
            <a:xfrm>
              <a:off x="4025" y="7328"/>
              <a:ext cx="2040" cy="1115"/>
            </a:xfrm>
            <a:prstGeom prst="rect">
              <a:avLst/>
            </a:prstGeom>
            <a:noFill/>
            <a:ln w="9525">
              <a:noFill/>
            </a:ln>
          </p:spPr>
          <p:txBody>
            <a:bodyPr anchor="t" anchorCtr="false">
              <a:spAutoFit/>
            </a:bodyPr>
            <a:p>
              <a:pPr algn="just" eaLnBrk="0" hangingPunct="0">
                <a:spcBef>
                  <a:spcPct val="50000"/>
                </a:spcBef>
              </a:pPr>
              <a:r>
                <a:rPr lang="zh-CN" altLang="en-US" sz="2000" b="1" dirty="0">
                  <a:solidFill>
                    <a:srgbClr val="000000"/>
                  </a:solidFill>
                  <a:latin typeface="微软雅黑" panose="020B0503020204020204" charset="-122"/>
                  <a:ea typeface="微软雅黑" panose="020B0503020204020204" charset="-122"/>
                </a:rPr>
                <a:t>随意型信用危机</a:t>
              </a:r>
              <a:endParaRPr lang="zh-CN" altLang="en-US" sz="2000" b="1" dirty="0">
                <a:solidFill>
                  <a:srgbClr val="000000"/>
                </a:solidFill>
                <a:latin typeface="微软雅黑" panose="020B0503020204020204" charset="-122"/>
                <a:ea typeface="微软雅黑" panose="020B0503020204020204" charset="-122"/>
              </a:endParaRPr>
            </a:p>
          </p:txBody>
        </p:sp>
        <p:sp>
          <p:nvSpPr>
            <p:cNvPr id="25621" name="Text Box 16"/>
            <p:cNvSpPr txBox="true"/>
            <p:nvPr/>
          </p:nvSpPr>
          <p:spPr>
            <a:xfrm>
              <a:off x="8335" y="7215"/>
              <a:ext cx="2040" cy="1115"/>
            </a:xfrm>
            <a:prstGeom prst="rect">
              <a:avLst/>
            </a:prstGeom>
            <a:noFill/>
            <a:ln w="9525">
              <a:noFill/>
            </a:ln>
          </p:spPr>
          <p:txBody>
            <a:bodyPr anchor="t" anchorCtr="false">
              <a:spAutoFit/>
            </a:bodyPr>
            <a:p>
              <a:pPr algn="just" eaLnBrk="0" hangingPunct="0">
                <a:spcBef>
                  <a:spcPct val="50000"/>
                </a:spcBef>
              </a:pPr>
              <a:r>
                <a:rPr lang="zh-CN" altLang="en-US" sz="2000" b="1" dirty="0">
                  <a:solidFill>
                    <a:srgbClr val="000000"/>
                  </a:solidFill>
                  <a:latin typeface="微软雅黑" panose="020B0503020204020204" charset="-122"/>
                  <a:ea typeface="微软雅黑" panose="020B0503020204020204" charset="-122"/>
                </a:rPr>
                <a:t>故意型信用危机</a:t>
              </a:r>
              <a:endParaRPr lang="zh-CN" altLang="en-US" sz="2000" b="1" dirty="0">
                <a:solidFill>
                  <a:srgbClr val="000000"/>
                </a:solidFill>
                <a:latin typeface="微软雅黑" panose="020B0503020204020204" charset="-122"/>
                <a:ea typeface="微软雅黑" panose="020B0503020204020204" charset="-122"/>
              </a:endParaRPr>
            </a:p>
          </p:txBody>
        </p:sp>
        <p:sp>
          <p:nvSpPr>
            <p:cNvPr id="25622" name="Text Box 16"/>
            <p:cNvSpPr txBox="true"/>
            <p:nvPr/>
          </p:nvSpPr>
          <p:spPr>
            <a:xfrm>
              <a:off x="8280" y="3035"/>
              <a:ext cx="1588" cy="1600"/>
            </a:xfrm>
            <a:prstGeom prst="rect">
              <a:avLst/>
            </a:prstGeom>
            <a:solidFill>
              <a:srgbClr val="FFFF00"/>
            </a:solidFill>
            <a:ln w="9525">
              <a:noFill/>
            </a:ln>
          </p:spPr>
          <p:txBody>
            <a:bodyPr anchor="t" anchorCtr="false">
              <a:spAutoFit/>
            </a:bodyPr>
            <a:p>
              <a:pPr algn="just" eaLnBrk="0" hangingPunct="0">
                <a:spcBef>
                  <a:spcPct val="50000"/>
                </a:spcBef>
              </a:pPr>
              <a:r>
                <a:rPr lang="zh-CN" altLang="en-US" sz="2000" b="1" dirty="0">
                  <a:solidFill>
                    <a:srgbClr val="000000"/>
                  </a:solidFill>
                  <a:latin typeface="微软雅黑" panose="020B0503020204020204" charset="-122"/>
                  <a:ea typeface="微软雅黑" panose="020B0503020204020204" charset="-122"/>
                </a:rPr>
                <a:t>条件变故型信用危机</a:t>
              </a:r>
              <a:endParaRPr lang="zh-CN" altLang="en-US" sz="2000" b="1" dirty="0">
                <a:solidFill>
                  <a:srgbClr val="000000"/>
                </a:solidFill>
                <a:latin typeface="微软雅黑" panose="020B0503020204020204" charset="-122"/>
                <a:ea typeface="微软雅黑" panose="020B0503020204020204" charset="-122"/>
              </a:endParaRPr>
            </a:p>
          </p:txBody>
        </p:sp>
        <p:sp>
          <p:nvSpPr>
            <p:cNvPr id="25623" name="Rectangle 4"/>
            <p:cNvSpPr/>
            <p:nvPr/>
          </p:nvSpPr>
          <p:spPr>
            <a:xfrm>
              <a:off x="738" y="6308"/>
              <a:ext cx="4535" cy="1212"/>
            </a:xfrm>
            <a:prstGeom prst="rect">
              <a:avLst/>
            </a:prstGeom>
            <a:noFill/>
            <a:ln w="9525">
              <a:noFill/>
            </a:ln>
          </p:spPr>
          <p:txBody>
            <a:bodyPr anchor="t" anchorCtr="false">
              <a:spAutoFit/>
            </a:bodyPr>
            <a:p>
              <a:pPr algn="just" eaLnBrk="0" hangingPunct="0"/>
              <a:r>
                <a:rPr lang="zh-CN" altLang="en-US" b="1" dirty="0">
                  <a:latin typeface="微软雅黑" panose="020B0503020204020204" charset="-122"/>
                  <a:ea typeface="微软雅黑" panose="020B0503020204020204" charset="-122"/>
                </a:rPr>
                <a:t>主观型信用危机</a:t>
              </a:r>
              <a:endParaRPr lang="en-US" altLang="zh-CN" b="1">
                <a:latin typeface="微软雅黑" panose="020B0503020204020204" charset="-122"/>
                <a:ea typeface="微软雅黑" panose="020B0503020204020204" charset="-122"/>
              </a:endParaRPr>
            </a:p>
            <a:p>
              <a:pPr algn="just" eaLnBrk="0" hangingPunct="0"/>
              <a:r>
                <a:rPr lang="zh-CN" altLang="en-US" sz="1600" b="1" dirty="0">
                  <a:latin typeface="微软雅黑" panose="020B0503020204020204" charset="-122"/>
                  <a:ea typeface="微软雅黑" panose="020B0503020204020204" charset="-122"/>
                </a:rPr>
                <a:t>（讨论重点）</a:t>
              </a:r>
              <a:endParaRPr lang="en-US" altLang="zh-CN" sz="1600" b="1">
                <a:latin typeface="微软雅黑" panose="020B0503020204020204" charset="-122"/>
                <a:ea typeface="微软雅黑" panose="020B0503020204020204" charset="-122"/>
              </a:endParaRPr>
            </a:p>
          </p:txBody>
        </p:sp>
        <p:sp>
          <p:nvSpPr>
            <p:cNvPr id="25624" name="Rectangle 7"/>
            <p:cNvSpPr/>
            <p:nvPr/>
          </p:nvSpPr>
          <p:spPr>
            <a:xfrm>
              <a:off x="10085" y="7880"/>
              <a:ext cx="4000" cy="1600"/>
            </a:xfrm>
            <a:prstGeom prst="rect">
              <a:avLst/>
            </a:prstGeom>
            <a:noFill/>
            <a:ln w="9525">
              <a:noFill/>
            </a:ln>
          </p:spPr>
          <p:txBody>
            <a:bodyPr anchor="t" anchorCtr="false">
              <a:spAutoFit/>
            </a:bodyPr>
            <a:p>
              <a:pPr algn="just" eaLnBrk="0" hangingPunct="0"/>
              <a:r>
                <a:rPr lang="zh-CN" altLang="en-US" sz="2000" dirty="0">
                  <a:solidFill>
                    <a:srgbClr val="000000"/>
                  </a:solidFill>
                  <a:latin typeface="微软雅黑" panose="020B0503020204020204" charset="-122"/>
                  <a:ea typeface="微软雅黑" panose="020B0503020204020204" charset="-122"/>
                </a:rPr>
                <a:t>政府利用手中权力和信息不对称性故意践踏规约</a:t>
              </a:r>
              <a:endParaRPr lang="zh-CN" altLang="en-US" sz="2000" dirty="0">
                <a:solidFill>
                  <a:srgbClr val="000000"/>
                </a:solidFill>
                <a:latin typeface="微软雅黑" panose="020B0503020204020204" charset="-122"/>
                <a:ea typeface="微软雅黑" panose="020B0503020204020204" charset="-122"/>
              </a:endParaRPr>
            </a:p>
          </p:txBody>
        </p:sp>
        <p:sp>
          <p:nvSpPr>
            <p:cNvPr id="25625" name="Rectangle 7"/>
            <p:cNvSpPr/>
            <p:nvPr/>
          </p:nvSpPr>
          <p:spPr>
            <a:xfrm>
              <a:off x="148" y="7748"/>
              <a:ext cx="4000" cy="2085"/>
            </a:xfrm>
            <a:prstGeom prst="rect">
              <a:avLst/>
            </a:prstGeom>
            <a:noFill/>
            <a:ln w="9525">
              <a:noFill/>
            </a:ln>
          </p:spPr>
          <p:txBody>
            <a:bodyPr anchor="t" anchorCtr="false">
              <a:spAutoFit/>
            </a:bodyPr>
            <a:p>
              <a:pPr algn="just" eaLnBrk="0" hangingPunct="0"/>
              <a:r>
                <a:rPr lang="zh-CN" altLang="en-US" sz="2000" dirty="0">
                  <a:solidFill>
                    <a:srgbClr val="000000"/>
                  </a:solidFill>
                  <a:latin typeface="微软雅黑" panose="020B0503020204020204" charset="-122"/>
                  <a:ea typeface="微软雅黑" panose="020B0503020204020204" charset="-122"/>
                </a:rPr>
                <a:t>政府的随意性行政行为，最后因许诺的责任超出自己的能力范围而不能践约</a:t>
              </a:r>
              <a:endParaRPr lang="zh-CN" altLang="en-US" sz="2000" dirty="0">
                <a:solidFill>
                  <a:srgbClr val="000000"/>
                </a:solidFill>
                <a:latin typeface="微软雅黑" panose="020B0503020204020204" charset="-122"/>
                <a:ea typeface="微软雅黑" panose="020B0503020204020204" charset="-122"/>
              </a:endParaRPr>
            </a:p>
          </p:txBody>
        </p:sp>
        <p:sp>
          <p:nvSpPr>
            <p:cNvPr id="25626" name="Rectangle 7"/>
            <p:cNvSpPr/>
            <p:nvPr/>
          </p:nvSpPr>
          <p:spPr>
            <a:xfrm>
              <a:off x="10035" y="2793"/>
              <a:ext cx="4000" cy="1600"/>
            </a:xfrm>
            <a:prstGeom prst="rect">
              <a:avLst/>
            </a:prstGeom>
            <a:noFill/>
            <a:ln w="9525">
              <a:noFill/>
            </a:ln>
          </p:spPr>
          <p:txBody>
            <a:bodyPr anchor="t" anchorCtr="false">
              <a:spAutoFit/>
            </a:bodyPr>
            <a:p>
              <a:pPr algn="just" eaLnBrk="0" hangingPunct="0"/>
              <a:r>
                <a:rPr lang="zh-CN" altLang="en-US" sz="2000" dirty="0">
                  <a:solidFill>
                    <a:srgbClr val="000000"/>
                  </a:solidFill>
                  <a:latin typeface="微软雅黑" panose="020B0503020204020204" charset="-122"/>
                  <a:ea typeface="微软雅黑" panose="020B0503020204020204" charset="-122"/>
                </a:rPr>
                <a:t>政府客体，如公众的素养与能力未能兑现而导致政府失约。</a:t>
              </a:r>
              <a:endParaRPr lang="zh-CN" altLang="en-US" sz="2000" dirty="0">
                <a:solidFill>
                  <a:srgbClr val="000000"/>
                </a:solidFill>
                <a:latin typeface="微软雅黑" panose="020B0503020204020204" charset="-122"/>
                <a:ea typeface="微软雅黑" panose="020B0503020204020204" charset="-122"/>
              </a:endParaRPr>
            </a:p>
          </p:txBody>
        </p:sp>
      </p:grpSp>
      <p:sp>
        <p:nvSpPr>
          <p:cNvPr id="20485" name="Rectangle 3"/>
          <p:cNvSpPr>
            <a:spLocks noGrp="true"/>
          </p:cNvSpPr>
          <p:nvPr/>
        </p:nvSpPr>
        <p:spPr>
          <a:xfrm>
            <a:off x="1655445" y="788670"/>
            <a:ext cx="8229600" cy="569913"/>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gn="just" eaLnBrk="1" hangingPunct="1">
              <a:lnSpc>
                <a:spcPct val="120000"/>
              </a:lnSpc>
              <a:buNone/>
            </a:pPr>
            <a:r>
              <a:rPr lang="zh-CN" altLang="en-US" sz="2800" b="1" dirty="0">
                <a:solidFill>
                  <a:srgbClr val="000000"/>
                </a:solidFill>
                <a:latin typeface="微软雅黑" panose="020B0503020204020204" charset="-122"/>
                <a:ea typeface="微软雅黑" panose="020B0503020204020204" charset="-122"/>
              </a:rPr>
              <a:t>（一）政府信用危机的概念</a:t>
            </a:r>
            <a:endParaRPr lang="zh-CN" altLang="en-US" sz="2800" b="1" dirty="0">
              <a:solidFill>
                <a:srgbClr val="0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四、政府信用危机</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880235" y="1024890"/>
            <a:ext cx="8434070" cy="5196205"/>
            <a:chOff x="723" y="1867"/>
            <a:chExt cx="13282" cy="8183"/>
          </a:xfrm>
        </p:grpSpPr>
        <p:sp>
          <p:nvSpPr>
            <p:cNvPr id="20485" name="Rectangle 3"/>
            <p:cNvSpPr>
              <a:spLocks noGrp="true"/>
            </p:cNvSpPr>
            <p:nvPr/>
          </p:nvSpPr>
          <p:spPr>
            <a:xfrm>
              <a:off x="723" y="1867"/>
              <a:ext cx="12960" cy="898"/>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gn="just" eaLnBrk="1" hangingPunct="1">
                <a:lnSpc>
                  <a:spcPct val="120000"/>
                </a:lnSpc>
                <a:buNone/>
              </a:pPr>
              <a:r>
                <a:rPr lang="zh-CN" altLang="en-US" sz="2800" b="1" dirty="0">
                  <a:solidFill>
                    <a:srgbClr val="000000"/>
                  </a:solidFill>
                  <a:latin typeface="微软雅黑" panose="020B0503020204020204" charset="-122"/>
                  <a:ea typeface="微软雅黑" panose="020B0503020204020204" charset="-122"/>
                </a:rPr>
                <a:t>（二）政府信用危机产生的原因</a:t>
              </a:r>
              <a:endParaRPr lang="zh-CN" altLang="en-US" sz="2800" b="1" dirty="0">
                <a:solidFill>
                  <a:srgbClr val="000000"/>
                </a:solidFill>
                <a:latin typeface="微软雅黑" panose="020B0503020204020204" charset="-122"/>
                <a:ea typeface="微软雅黑" panose="020B0503020204020204" charset="-122"/>
              </a:endParaRPr>
            </a:p>
          </p:txBody>
        </p:sp>
        <p:sp>
          <p:nvSpPr>
            <p:cNvPr id="7" name="AutoShape 3"/>
            <p:cNvSpPr>
              <a:spLocks noChangeArrowheads="true"/>
            </p:cNvSpPr>
            <p:nvPr/>
          </p:nvSpPr>
          <p:spPr bwMode="gray">
            <a:xfrm rot="5400000">
              <a:off x="500" y="5998"/>
              <a:ext cx="4910" cy="3195"/>
            </a:xfrm>
            <a:prstGeom prst="roundRect">
              <a:avLst>
                <a:gd name="adj" fmla="val 19894"/>
              </a:avLst>
            </a:prstGeom>
            <a:gradFill rotWithShape="true">
              <a:gsLst>
                <a:gs pos="0">
                  <a:schemeClr val="bg1">
                    <a:gamma/>
                    <a:shade val="78824"/>
                    <a:invGamma/>
                    <a:alpha val="98000"/>
                  </a:schemeClr>
                </a:gs>
                <a:gs pos="50000">
                  <a:schemeClr val="bg1"/>
                </a:gs>
                <a:gs pos="100000">
                  <a:schemeClr val="bg1">
                    <a:gamma/>
                    <a:shade val="78824"/>
                    <a:invGamma/>
                    <a:alpha val="98000"/>
                  </a:schemeClr>
                </a:gs>
              </a:gsLst>
              <a:lin ang="5400000" scaled="true"/>
            </a:gradFill>
            <a:ln w="38100" algn="ctr">
              <a:solidFill>
                <a:srgbClr val="DDDDDD"/>
              </a:solid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0487" name="Freeform 4"/>
            <p:cNvSpPr/>
            <p:nvPr/>
          </p:nvSpPr>
          <p:spPr>
            <a:xfrm>
              <a:off x="1375" y="5138"/>
              <a:ext cx="3160" cy="108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270" h="303">
                  <a:moveTo>
                    <a:pt x="5" y="303"/>
                  </a:moveTo>
                  <a:cubicBezTo>
                    <a:pt x="5" y="303"/>
                    <a:pt x="0" y="253"/>
                    <a:pt x="21" y="177"/>
                  </a:cubicBezTo>
                  <a:cubicBezTo>
                    <a:pt x="48" y="130"/>
                    <a:pt x="69" y="44"/>
                    <a:pt x="172" y="22"/>
                  </a:cubicBezTo>
                  <a:cubicBezTo>
                    <a:pt x="275" y="0"/>
                    <a:pt x="235" y="13"/>
                    <a:pt x="361" y="11"/>
                  </a:cubicBezTo>
                  <a:cubicBezTo>
                    <a:pt x="487" y="9"/>
                    <a:pt x="813" y="12"/>
                    <a:pt x="932" y="12"/>
                  </a:cubicBezTo>
                  <a:cubicBezTo>
                    <a:pt x="1050" y="12"/>
                    <a:pt x="998" y="2"/>
                    <a:pt x="1070" y="14"/>
                  </a:cubicBezTo>
                  <a:cubicBezTo>
                    <a:pt x="1143" y="26"/>
                    <a:pt x="1215" y="84"/>
                    <a:pt x="1260" y="189"/>
                  </a:cubicBezTo>
                  <a:cubicBezTo>
                    <a:pt x="1270" y="262"/>
                    <a:pt x="1266" y="302"/>
                    <a:pt x="1266" y="302"/>
                  </a:cubicBezTo>
                  <a:lnTo>
                    <a:pt x="5" y="303"/>
                  </a:lnTo>
                  <a:close/>
                </a:path>
              </a:pathLst>
            </a:custGeom>
            <a:solidFill>
              <a:schemeClr val="accent2">
                <a:alpha val="50195"/>
              </a:schemeClr>
            </a:solidFill>
            <a:ln w="38100">
              <a:noFill/>
            </a:ln>
          </p:spPr>
          <p:txBody>
            <a:bodyPr/>
            <a:p>
              <a:pPr algn="just"/>
              <a:endParaRPr lang="zh-CN" altLang="en-US">
                <a:latin typeface="微软雅黑" panose="020B0503020204020204" charset="-122"/>
                <a:ea typeface="微软雅黑" panose="020B0503020204020204" charset="-122"/>
              </a:endParaRPr>
            </a:p>
          </p:txBody>
        </p:sp>
        <p:sp>
          <p:nvSpPr>
            <p:cNvPr id="39945" name="Rectangle 5"/>
            <p:cNvSpPr/>
            <p:nvPr/>
          </p:nvSpPr>
          <p:spPr>
            <a:xfrm>
              <a:off x="1358" y="6173"/>
              <a:ext cx="3177" cy="2472"/>
            </a:xfrm>
            <a:prstGeom prst="rect">
              <a:avLst/>
            </a:prstGeom>
            <a:noFill/>
            <a:ln w="9525">
              <a:noFill/>
            </a:ln>
          </p:spPr>
          <p:txBody>
            <a:bodyPr anchor="t" anchorCtr="false">
              <a:spAutoFit/>
            </a:bodyPr>
            <a:p>
              <a:pPr algn="just" eaLnBrk="0" hangingPunct="0"/>
              <a:r>
                <a:rPr lang="zh-CN" altLang="en-US" sz="2400" dirty="0">
                  <a:solidFill>
                    <a:srgbClr val="000000"/>
                  </a:solidFill>
                  <a:latin typeface="微软雅黑" panose="020B0503020204020204" charset="-122"/>
                  <a:ea typeface="微软雅黑" panose="020B0503020204020204" charset="-122"/>
                </a:rPr>
                <a:t>政府始终居于社会的支配地位，享有各个方面的优先权</a:t>
              </a:r>
              <a:endParaRPr lang="zh-CN" altLang="en-US" sz="2400" dirty="0">
                <a:solidFill>
                  <a:srgbClr val="000000"/>
                </a:solidFill>
                <a:latin typeface="微软雅黑" panose="020B0503020204020204" charset="-122"/>
                <a:ea typeface="微软雅黑" panose="020B0503020204020204" charset="-122"/>
              </a:endParaRPr>
            </a:p>
          </p:txBody>
        </p:sp>
        <p:sp>
          <p:nvSpPr>
            <p:cNvPr id="11" name="AutoShape 7"/>
            <p:cNvSpPr>
              <a:spLocks noChangeArrowheads="true"/>
            </p:cNvSpPr>
            <p:nvPr/>
          </p:nvSpPr>
          <p:spPr bwMode="gray">
            <a:xfrm rot="5400000">
              <a:off x="4820" y="5998"/>
              <a:ext cx="4910" cy="3195"/>
            </a:xfrm>
            <a:prstGeom prst="roundRect">
              <a:avLst>
                <a:gd name="adj" fmla="val 19894"/>
              </a:avLst>
            </a:prstGeom>
            <a:gradFill rotWithShape="true">
              <a:gsLst>
                <a:gs pos="0">
                  <a:schemeClr val="bg1">
                    <a:gamma/>
                    <a:shade val="78824"/>
                    <a:invGamma/>
                    <a:alpha val="98000"/>
                  </a:schemeClr>
                </a:gs>
                <a:gs pos="50000">
                  <a:schemeClr val="bg1"/>
                </a:gs>
                <a:gs pos="100000">
                  <a:schemeClr val="bg1">
                    <a:gamma/>
                    <a:shade val="78824"/>
                    <a:invGamma/>
                    <a:alpha val="98000"/>
                  </a:schemeClr>
                </a:gs>
              </a:gsLst>
              <a:lin ang="5400000" scaled="true"/>
            </a:gradFill>
            <a:ln w="38100" algn="ctr">
              <a:solidFill>
                <a:srgbClr val="DDDDDD"/>
              </a:solid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0490" name="Freeform 8"/>
            <p:cNvSpPr/>
            <p:nvPr/>
          </p:nvSpPr>
          <p:spPr>
            <a:xfrm>
              <a:off x="5703" y="5135"/>
              <a:ext cx="3152" cy="108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261" h="303">
                  <a:moveTo>
                    <a:pt x="6" y="297"/>
                  </a:moveTo>
                  <a:cubicBezTo>
                    <a:pt x="6" y="297"/>
                    <a:pt x="0" y="225"/>
                    <a:pt x="18" y="174"/>
                  </a:cubicBezTo>
                  <a:cubicBezTo>
                    <a:pt x="36" y="123"/>
                    <a:pt x="105" y="45"/>
                    <a:pt x="171" y="30"/>
                  </a:cubicBezTo>
                  <a:cubicBezTo>
                    <a:pt x="237" y="15"/>
                    <a:pt x="227" y="16"/>
                    <a:pt x="352" y="13"/>
                  </a:cubicBezTo>
                  <a:cubicBezTo>
                    <a:pt x="477" y="10"/>
                    <a:pt x="804" y="10"/>
                    <a:pt x="922" y="10"/>
                  </a:cubicBezTo>
                  <a:cubicBezTo>
                    <a:pt x="1039" y="10"/>
                    <a:pt x="988" y="0"/>
                    <a:pt x="1061" y="12"/>
                  </a:cubicBezTo>
                  <a:cubicBezTo>
                    <a:pt x="1133" y="24"/>
                    <a:pt x="1206" y="83"/>
                    <a:pt x="1251" y="190"/>
                  </a:cubicBezTo>
                  <a:cubicBezTo>
                    <a:pt x="1261" y="263"/>
                    <a:pt x="1257" y="303"/>
                    <a:pt x="1257" y="303"/>
                  </a:cubicBezTo>
                  <a:lnTo>
                    <a:pt x="6" y="297"/>
                  </a:lnTo>
                  <a:close/>
                </a:path>
              </a:pathLst>
            </a:custGeom>
            <a:solidFill>
              <a:schemeClr val="accent1">
                <a:alpha val="50195"/>
              </a:schemeClr>
            </a:solidFill>
            <a:ln w="38100">
              <a:noFill/>
            </a:ln>
          </p:spPr>
          <p:txBody>
            <a:bodyPr/>
            <a:p>
              <a:pPr algn="just"/>
              <a:endParaRPr lang="zh-CN" altLang="en-US">
                <a:latin typeface="微软雅黑" panose="020B0503020204020204" charset="-122"/>
                <a:ea typeface="微软雅黑" panose="020B0503020204020204" charset="-122"/>
              </a:endParaRPr>
            </a:p>
          </p:txBody>
        </p:sp>
        <p:sp>
          <p:nvSpPr>
            <p:cNvPr id="39948" name="Rectangle 9"/>
            <p:cNvSpPr/>
            <p:nvPr/>
          </p:nvSpPr>
          <p:spPr>
            <a:xfrm>
              <a:off x="5678" y="6173"/>
              <a:ext cx="3395" cy="3052"/>
            </a:xfrm>
            <a:prstGeom prst="rect">
              <a:avLst/>
            </a:prstGeom>
            <a:noFill/>
            <a:ln w="9525">
              <a:noFill/>
            </a:ln>
          </p:spPr>
          <p:txBody>
            <a:bodyPr anchor="t" anchorCtr="false">
              <a:spAutoFit/>
            </a:bodyPr>
            <a:p>
              <a:pPr algn="just" eaLnBrk="0" hangingPunct="0"/>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政府官员是理性的自利者</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获利通过“创租”和“抽租”实现。</a:t>
              </a:r>
              <a:endParaRPr lang="en-US" altLang="zh-CN" sz="240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5" name="AutoShape 11"/>
            <p:cNvSpPr>
              <a:spLocks noChangeArrowheads="true"/>
            </p:cNvSpPr>
            <p:nvPr/>
          </p:nvSpPr>
          <p:spPr bwMode="gray">
            <a:xfrm rot="5400000">
              <a:off x="9414" y="5664"/>
              <a:ext cx="4910" cy="3863"/>
            </a:xfrm>
            <a:prstGeom prst="roundRect">
              <a:avLst>
                <a:gd name="adj" fmla="val 19894"/>
              </a:avLst>
            </a:prstGeom>
            <a:gradFill rotWithShape="true">
              <a:gsLst>
                <a:gs pos="0">
                  <a:schemeClr val="bg1">
                    <a:gamma/>
                    <a:shade val="78824"/>
                    <a:invGamma/>
                    <a:alpha val="98000"/>
                  </a:schemeClr>
                </a:gs>
                <a:gs pos="50000">
                  <a:schemeClr val="bg1"/>
                </a:gs>
                <a:gs pos="100000">
                  <a:schemeClr val="bg1">
                    <a:gamma/>
                    <a:shade val="78824"/>
                    <a:invGamma/>
                    <a:alpha val="98000"/>
                  </a:schemeClr>
                </a:gs>
              </a:gsLst>
              <a:lin ang="5400000" scaled="true"/>
            </a:gradFill>
            <a:ln w="38100" algn="ctr">
              <a:solidFill>
                <a:srgbClr val="DDDDDD"/>
              </a:solid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0493" name="Freeform 12"/>
            <p:cNvSpPr/>
            <p:nvPr/>
          </p:nvSpPr>
          <p:spPr>
            <a:xfrm>
              <a:off x="9953" y="5135"/>
              <a:ext cx="3887" cy="1083"/>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Lst>
              <a:pathLst>
                <a:path w="1259" h="298">
                  <a:moveTo>
                    <a:pt x="0" y="298"/>
                  </a:moveTo>
                  <a:lnTo>
                    <a:pt x="7" y="171"/>
                  </a:lnTo>
                  <a:cubicBezTo>
                    <a:pt x="35" y="124"/>
                    <a:pt x="108" y="40"/>
                    <a:pt x="166" y="14"/>
                  </a:cubicBezTo>
                  <a:lnTo>
                    <a:pt x="356" y="13"/>
                  </a:lnTo>
                  <a:cubicBezTo>
                    <a:pt x="482" y="12"/>
                    <a:pt x="805" y="10"/>
                    <a:pt x="922" y="10"/>
                  </a:cubicBezTo>
                  <a:cubicBezTo>
                    <a:pt x="1039" y="10"/>
                    <a:pt x="988" y="0"/>
                    <a:pt x="1060" y="12"/>
                  </a:cubicBezTo>
                  <a:cubicBezTo>
                    <a:pt x="1132" y="24"/>
                    <a:pt x="1204" y="81"/>
                    <a:pt x="1249" y="186"/>
                  </a:cubicBezTo>
                  <a:cubicBezTo>
                    <a:pt x="1259" y="258"/>
                    <a:pt x="1255" y="297"/>
                    <a:pt x="1255" y="297"/>
                  </a:cubicBezTo>
                  <a:lnTo>
                    <a:pt x="0" y="298"/>
                  </a:lnTo>
                  <a:close/>
                </a:path>
              </a:pathLst>
            </a:custGeom>
            <a:solidFill>
              <a:schemeClr val="hlink">
                <a:alpha val="50195"/>
              </a:schemeClr>
            </a:solidFill>
            <a:ln w="38100">
              <a:noFill/>
            </a:ln>
          </p:spPr>
          <p:txBody>
            <a:bodyPr/>
            <a:p>
              <a:pPr algn="just"/>
              <a:endParaRPr lang="zh-CN" altLang="en-US">
                <a:latin typeface="微软雅黑" panose="020B0503020204020204" charset="-122"/>
                <a:ea typeface="微软雅黑" panose="020B0503020204020204" charset="-122"/>
              </a:endParaRPr>
            </a:p>
          </p:txBody>
        </p:sp>
        <p:sp>
          <p:nvSpPr>
            <p:cNvPr id="39951" name="Rectangle 13"/>
            <p:cNvSpPr/>
            <p:nvPr/>
          </p:nvSpPr>
          <p:spPr>
            <a:xfrm>
              <a:off x="9898" y="6173"/>
              <a:ext cx="4107" cy="3633"/>
            </a:xfrm>
            <a:prstGeom prst="rect">
              <a:avLst/>
            </a:prstGeom>
            <a:noFill/>
            <a:ln w="9525">
              <a:noFill/>
            </a:ln>
          </p:spPr>
          <p:txBody>
            <a:bodyPr anchor="t" anchorCtr="false">
              <a:spAutoFit/>
            </a:bodyPr>
            <a:p>
              <a:pPr algn="just" eaLnBrk="0" hangingPunct="0"/>
              <a:r>
                <a:rPr lang="zh-CN" altLang="en-US" sz="2400" dirty="0">
                  <a:solidFill>
                    <a:srgbClr val="000000"/>
                  </a:solidFill>
                  <a:latin typeface="微软雅黑" panose="020B0503020204020204" charset="-122"/>
                  <a:ea typeface="微软雅黑" panose="020B0503020204020204" charset="-122"/>
                </a:rPr>
                <a:t>政府在提供公共产品或公共服务时享有充分的信息优势，公众怀疑政府提供信息的真实性。</a:t>
              </a:r>
              <a:endParaRPr lang="zh-CN" altLang="en-US" sz="2400" dirty="0">
                <a:solidFill>
                  <a:srgbClr val="000000"/>
                </a:solidFill>
                <a:latin typeface="微软雅黑" panose="020B0503020204020204" charset="-122"/>
                <a:ea typeface="微软雅黑" panose="020B0503020204020204" charset="-122"/>
              </a:endParaRPr>
            </a:p>
          </p:txBody>
        </p:sp>
        <p:grpSp>
          <p:nvGrpSpPr>
            <p:cNvPr id="20495" name="Group 15"/>
            <p:cNvGrpSpPr/>
            <p:nvPr/>
          </p:nvGrpSpPr>
          <p:grpSpPr>
            <a:xfrm>
              <a:off x="5390" y="3245"/>
              <a:ext cx="3753" cy="848"/>
              <a:chOff x="2251" y="1126"/>
              <a:chExt cx="1501" cy="339"/>
            </a:xfrm>
          </p:grpSpPr>
          <p:sp>
            <p:nvSpPr>
              <p:cNvPr id="20496" name="AutoShape 16"/>
              <p:cNvSpPr/>
              <p:nvPr/>
            </p:nvSpPr>
            <p:spPr>
              <a:xfrm>
                <a:off x="2251" y="1126"/>
                <a:ext cx="1501" cy="339"/>
              </a:xfrm>
              <a:prstGeom prst="roundRect">
                <a:avLst>
                  <a:gd name="adj" fmla="val 50000"/>
                </a:avLst>
              </a:prstGeom>
              <a:gradFill rotWithShape="true">
                <a:gsLst>
                  <a:gs pos="0">
                    <a:srgbClr val="545454"/>
                  </a:gs>
                  <a:gs pos="50000">
                    <a:srgbClr val="EAEAEA"/>
                  </a:gs>
                  <a:gs pos="100000">
                    <a:srgbClr val="545454"/>
                  </a:gs>
                </a:gsLst>
                <a:lin ang="5400000" scaled="true"/>
                <a:tileRect/>
              </a:gradFill>
              <a:ln w="9525">
                <a:noFill/>
              </a:ln>
              <a:effectLst>
                <a:outerShdw dist="40159" dir="4293848" algn="ctr" rotWithShape="0">
                  <a:srgbClr val="FFFFCC">
                    <a:alpha val="50000"/>
                  </a:srgbClr>
                </a:outerShdw>
              </a:effectLst>
            </p:spPr>
            <p:txBody>
              <a:bodyPr wrap="none" anchor="ctr" anchorCtr="false"/>
              <a:p>
                <a:pPr algn="just" eaLnBrk="0" hangingPunct="0"/>
                <a:endParaRPr lang="zh-CN" altLang="en-US" sz="1800" dirty="0">
                  <a:solidFill>
                    <a:srgbClr val="000000"/>
                  </a:solidFill>
                  <a:latin typeface="微软雅黑" panose="020B0503020204020204" charset="-122"/>
                  <a:ea typeface="微软雅黑" panose="020B0503020204020204" charset="-122"/>
                </a:endParaRPr>
              </a:p>
            </p:txBody>
          </p:sp>
          <p:sp>
            <p:nvSpPr>
              <p:cNvPr id="2" name="AutoShape 17"/>
              <p:cNvSpPr>
                <a:spLocks noChangeArrowheads="true"/>
              </p:cNvSpPr>
              <p:nvPr/>
            </p:nvSpPr>
            <p:spPr bwMode="gray">
              <a:xfrm>
                <a:off x="2269" y="1145"/>
                <a:ext cx="1465" cy="303"/>
              </a:xfrm>
              <a:prstGeom prst="roundRect">
                <a:avLst>
                  <a:gd name="adj" fmla="val 50000"/>
                </a:avLst>
              </a:prstGeom>
              <a:gradFill rotWithShape="true">
                <a:gsLst>
                  <a:gs pos="0">
                    <a:schemeClr val="accent1">
                      <a:alpha val="89999"/>
                    </a:schemeClr>
                  </a:gs>
                  <a:gs pos="50000">
                    <a:schemeClr val="accent1">
                      <a:gamma/>
                      <a:tint val="33725"/>
                      <a:invGamma/>
                    </a:schemeClr>
                  </a:gs>
                  <a:gs pos="100000">
                    <a:schemeClr val="accent1">
                      <a:alpha val="89999"/>
                    </a:schemeClr>
                  </a:gs>
                </a:gsLst>
                <a:lin ang="0" scaled="true"/>
              </a:gradFill>
              <a:ln w="9525" algn="ctr">
                <a:no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0498" name="Rectangle 18"/>
            <p:cNvSpPr/>
            <p:nvPr/>
          </p:nvSpPr>
          <p:spPr>
            <a:xfrm>
              <a:off x="5920" y="3355"/>
              <a:ext cx="2728" cy="630"/>
            </a:xfrm>
            <a:prstGeom prst="rect">
              <a:avLst/>
            </a:prstGeom>
            <a:noFill/>
            <a:ln w="9525">
              <a:noFill/>
            </a:ln>
          </p:spPr>
          <p:txBody>
            <a:bodyPr wrap="none" anchor="t" anchorCtr="false">
              <a:spAutoFit/>
            </a:bodyPr>
            <a:p>
              <a:pPr algn="just" eaLnBrk="0" hangingPunct="0"/>
              <a:r>
                <a:rPr lang="zh-CN" altLang="en-US" sz="2000" b="1" dirty="0">
                  <a:solidFill>
                    <a:srgbClr val="FF0000"/>
                  </a:solidFill>
                  <a:latin typeface="微软雅黑" panose="020B0503020204020204" charset="-122"/>
                  <a:ea typeface="微软雅黑" panose="020B0503020204020204" charset="-122"/>
                </a:rPr>
                <a:t>官员的自利性</a:t>
              </a:r>
              <a:endParaRPr lang="zh-CN" altLang="en-US" sz="2000" b="1" dirty="0">
                <a:solidFill>
                  <a:srgbClr val="FF0000"/>
                </a:solidFill>
                <a:latin typeface="微软雅黑" panose="020B0503020204020204" charset="-122"/>
                <a:ea typeface="微软雅黑" panose="020B0503020204020204" charset="-122"/>
              </a:endParaRPr>
            </a:p>
          </p:txBody>
        </p:sp>
        <p:grpSp>
          <p:nvGrpSpPr>
            <p:cNvPr id="20499" name="Group 19"/>
            <p:cNvGrpSpPr/>
            <p:nvPr/>
          </p:nvGrpSpPr>
          <p:grpSpPr>
            <a:xfrm>
              <a:off x="9685" y="3245"/>
              <a:ext cx="3755" cy="848"/>
              <a:chOff x="3969" y="1126"/>
              <a:chExt cx="1502" cy="339"/>
            </a:xfrm>
          </p:grpSpPr>
          <p:sp>
            <p:nvSpPr>
              <p:cNvPr id="20500" name="AutoShape 20"/>
              <p:cNvSpPr/>
              <p:nvPr/>
            </p:nvSpPr>
            <p:spPr>
              <a:xfrm>
                <a:off x="3969" y="1126"/>
                <a:ext cx="1502" cy="339"/>
              </a:xfrm>
              <a:prstGeom prst="roundRect">
                <a:avLst>
                  <a:gd name="adj" fmla="val 50000"/>
                </a:avLst>
              </a:prstGeom>
              <a:gradFill rotWithShape="true">
                <a:gsLst>
                  <a:gs pos="0">
                    <a:srgbClr val="545454"/>
                  </a:gs>
                  <a:gs pos="50000">
                    <a:srgbClr val="EAEAEA"/>
                  </a:gs>
                  <a:gs pos="100000">
                    <a:srgbClr val="545454"/>
                  </a:gs>
                </a:gsLst>
                <a:lin ang="5400000" scaled="true"/>
                <a:tileRect/>
              </a:gradFill>
              <a:ln w="9525">
                <a:noFill/>
              </a:ln>
              <a:effectLst>
                <a:outerShdw dist="40159" dir="4293848" algn="ctr" rotWithShape="0">
                  <a:srgbClr val="FFFFCC">
                    <a:alpha val="50000"/>
                  </a:srgbClr>
                </a:outerShdw>
              </a:effectLst>
            </p:spPr>
            <p:txBody>
              <a:bodyPr wrap="none" anchor="ctr" anchorCtr="false"/>
              <a:p>
                <a:pPr algn="just" eaLnBrk="0" hangingPunct="0"/>
                <a:endParaRPr lang="zh-CN" altLang="en-US" sz="1800" dirty="0">
                  <a:solidFill>
                    <a:srgbClr val="000000"/>
                  </a:solidFill>
                  <a:latin typeface="微软雅黑" panose="020B0503020204020204" charset="-122"/>
                  <a:ea typeface="微软雅黑" panose="020B0503020204020204" charset="-122"/>
                </a:endParaRPr>
              </a:p>
            </p:txBody>
          </p:sp>
          <p:sp>
            <p:nvSpPr>
              <p:cNvPr id="3" name="AutoShape 21"/>
              <p:cNvSpPr>
                <a:spLocks noChangeArrowheads="true"/>
              </p:cNvSpPr>
              <p:nvPr/>
            </p:nvSpPr>
            <p:spPr bwMode="gray">
              <a:xfrm>
                <a:off x="3988" y="1145"/>
                <a:ext cx="1464" cy="303"/>
              </a:xfrm>
              <a:prstGeom prst="roundRect">
                <a:avLst>
                  <a:gd name="adj" fmla="val 50000"/>
                </a:avLst>
              </a:prstGeom>
              <a:gradFill rotWithShape="true">
                <a:gsLst>
                  <a:gs pos="0">
                    <a:schemeClr val="hlink">
                      <a:alpha val="89999"/>
                    </a:schemeClr>
                  </a:gs>
                  <a:gs pos="50000">
                    <a:schemeClr val="hlink">
                      <a:gamma/>
                      <a:tint val="33725"/>
                      <a:invGamma/>
                    </a:schemeClr>
                  </a:gs>
                  <a:gs pos="100000">
                    <a:schemeClr val="hlink">
                      <a:alpha val="89999"/>
                    </a:schemeClr>
                  </a:gs>
                </a:gsLst>
                <a:lin ang="0" scaled="true"/>
              </a:gradFill>
              <a:ln w="9525" algn="ctr">
                <a:no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0502" name="Rectangle 22"/>
            <p:cNvSpPr/>
            <p:nvPr/>
          </p:nvSpPr>
          <p:spPr>
            <a:xfrm>
              <a:off x="10015" y="3355"/>
              <a:ext cx="3135" cy="630"/>
            </a:xfrm>
            <a:prstGeom prst="rect">
              <a:avLst/>
            </a:prstGeom>
            <a:noFill/>
            <a:ln w="9525">
              <a:noFill/>
            </a:ln>
          </p:spPr>
          <p:txBody>
            <a:bodyPr wrap="none" anchor="t" anchorCtr="false">
              <a:spAutoFit/>
            </a:bodyPr>
            <a:p>
              <a:pPr algn="just" eaLnBrk="0" hangingPunct="0"/>
              <a:r>
                <a:rPr lang="zh-CN" altLang="en-US" sz="2000" b="1" dirty="0">
                  <a:solidFill>
                    <a:srgbClr val="FF0000"/>
                  </a:solidFill>
                  <a:latin typeface="微软雅黑" panose="020B0503020204020204" charset="-122"/>
                  <a:ea typeface="微软雅黑" panose="020B0503020204020204" charset="-122"/>
                </a:rPr>
                <a:t>信息的不对称性</a:t>
              </a:r>
              <a:endParaRPr lang="zh-CN" altLang="en-US" sz="2000" b="1" dirty="0">
                <a:solidFill>
                  <a:srgbClr val="FF0000"/>
                </a:solidFill>
                <a:latin typeface="微软雅黑" panose="020B0503020204020204" charset="-122"/>
                <a:ea typeface="微软雅黑" panose="020B0503020204020204" charset="-122"/>
              </a:endParaRPr>
            </a:p>
          </p:txBody>
        </p:sp>
        <p:grpSp>
          <p:nvGrpSpPr>
            <p:cNvPr id="20503" name="Group 23"/>
            <p:cNvGrpSpPr/>
            <p:nvPr/>
          </p:nvGrpSpPr>
          <p:grpSpPr>
            <a:xfrm>
              <a:off x="1150" y="3245"/>
              <a:ext cx="3755" cy="848"/>
              <a:chOff x="555" y="1126"/>
              <a:chExt cx="1502" cy="339"/>
            </a:xfrm>
          </p:grpSpPr>
          <p:sp>
            <p:nvSpPr>
              <p:cNvPr id="28" name="AutoShape 24"/>
              <p:cNvSpPr>
                <a:spLocks noChangeArrowheads="true"/>
              </p:cNvSpPr>
              <p:nvPr/>
            </p:nvSpPr>
            <p:spPr bwMode="gray">
              <a:xfrm>
                <a:off x="555" y="1126"/>
                <a:ext cx="1502" cy="339"/>
              </a:xfrm>
              <a:prstGeom prst="roundRect">
                <a:avLst>
                  <a:gd name="adj" fmla="val 50000"/>
                </a:avLst>
              </a:prstGeom>
              <a:gradFill rotWithShape="true">
                <a:gsLst>
                  <a:gs pos="0">
                    <a:schemeClr val="accent2">
                      <a:gamma/>
                      <a:shade val="36078"/>
                      <a:invGamma/>
                    </a:schemeClr>
                  </a:gs>
                  <a:gs pos="50000">
                    <a:schemeClr val="accent2"/>
                  </a:gs>
                  <a:gs pos="100000">
                    <a:schemeClr val="accent2">
                      <a:gamma/>
                      <a:shade val="36078"/>
                      <a:invGamma/>
                    </a:schemeClr>
                  </a:gs>
                </a:gsLst>
                <a:lin ang="5400000" scaled="true"/>
              </a:gradFill>
              <a:ln w="9525" algn="ctr">
                <a:noFill/>
                <a:round/>
              </a:ln>
              <a:effectLst>
                <a:outerShdw dist="40161" dir="4293903" algn="ctr" rotWithShape="0">
                  <a:srgbClr val="FFFFCC">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9" name="AutoShape 25"/>
              <p:cNvSpPr>
                <a:spLocks noChangeArrowheads="true"/>
              </p:cNvSpPr>
              <p:nvPr/>
            </p:nvSpPr>
            <p:spPr bwMode="gray">
              <a:xfrm>
                <a:off x="574" y="1145"/>
                <a:ext cx="1464" cy="303"/>
              </a:xfrm>
              <a:prstGeom prst="roundRect">
                <a:avLst>
                  <a:gd name="adj" fmla="val 50000"/>
                </a:avLst>
              </a:prstGeom>
              <a:gradFill rotWithShape="true">
                <a:gsLst>
                  <a:gs pos="0">
                    <a:schemeClr val="accent2">
                      <a:alpha val="89999"/>
                    </a:schemeClr>
                  </a:gs>
                  <a:gs pos="50000">
                    <a:schemeClr val="accent2">
                      <a:gamma/>
                      <a:tint val="33725"/>
                      <a:invGamma/>
                    </a:schemeClr>
                  </a:gs>
                  <a:gs pos="100000">
                    <a:schemeClr val="accent2">
                      <a:alpha val="89999"/>
                    </a:schemeClr>
                  </a:gs>
                </a:gsLst>
                <a:lin ang="0" scaled="true"/>
              </a:gradFill>
              <a:ln w="9525" algn="ctr">
                <a:no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0506" name="Rectangle 26"/>
            <p:cNvSpPr/>
            <p:nvPr/>
          </p:nvSpPr>
          <p:spPr>
            <a:xfrm>
              <a:off x="1683" y="3355"/>
              <a:ext cx="2730" cy="630"/>
            </a:xfrm>
            <a:prstGeom prst="rect">
              <a:avLst/>
            </a:prstGeom>
            <a:noFill/>
            <a:ln w="9525">
              <a:noFill/>
            </a:ln>
          </p:spPr>
          <p:txBody>
            <a:bodyPr wrap="none" anchor="t" anchorCtr="false">
              <a:spAutoFit/>
            </a:bodyPr>
            <a:p>
              <a:pPr algn="just" eaLnBrk="0" hangingPunct="0"/>
              <a:r>
                <a:rPr lang="zh-CN" altLang="en-US" sz="2000" b="1" dirty="0">
                  <a:solidFill>
                    <a:srgbClr val="FF0000"/>
                  </a:solidFill>
                  <a:latin typeface="微软雅黑" panose="020B0503020204020204" charset="-122"/>
                  <a:ea typeface="微软雅黑" panose="020B0503020204020204" charset="-122"/>
                </a:rPr>
                <a:t>政府的强势性</a:t>
              </a:r>
              <a:endParaRPr lang="zh-CN" altLang="en-US" sz="2000" b="1" dirty="0">
                <a:solidFill>
                  <a:srgbClr val="FF0000"/>
                </a:solidFill>
                <a:latin typeface="微软雅黑" panose="020B0503020204020204" charset="-122"/>
                <a:ea typeface="微软雅黑" panose="020B0503020204020204" charset="-122"/>
              </a:endParaRPr>
            </a:p>
          </p:txBody>
        </p:sp>
        <p:sp>
          <p:nvSpPr>
            <p:cNvPr id="31" name="AutoShape 27"/>
            <p:cNvSpPr>
              <a:spLocks noChangeArrowheads="true"/>
            </p:cNvSpPr>
            <p:nvPr/>
          </p:nvSpPr>
          <p:spPr bwMode="gray">
            <a:xfrm flipV="true">
              <a:off x="1443" y="4150"/>
              <a:ext cx="3120" cy="910"/>
            </a:xfrm>
            <a:prstGeom prst="triangle">
              <a:avLst>
                <a:gd name="adj" fmla="val 50000"/>
              </a:avLst>
            </a:prstGeom>
            <a:gradFill rotWithShape="true">
              <a:gsLst>
                <a:gs pos="0">
                  <a:schemeClr val="accent2"/>
                </a:gs>
                <a:gs pos="100000">
                  <a:schemeClr val="accent2">
                    <a:gamma/>
                    <a:tint val="0"/>
                    <a:invGamma/>
                  </a:schemeClr>
                </a:gs>
              </a:gsLst>
              <a:lin ang="5400000" scaled="true"/>
            </a:gradFill>
            <a:ln w="9525">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2" name="AutoShape 28"/>
            <p:cNvSpPr>
              <a:spLocks noChangeArrowheads="true"/>
            </p:cNvSpPr>
            <p:nvPr/>
          </p:nvSpPr>
          <p:spPr bwMode="gray">
            <a:xfrm flipV="true">
              <a:off x="5643" y="4150"/>
              <a:ext cx="3120" cy="910"/>
            </a:xfrm>
            <a:prstGeom prst="triangle">
              <a:avLst>
                <a:gd name="adj" fmla="val 50000"/>
              </a:avLst>
            </a:prstGeom>
            <a:gradFill rotWithShape="true">
              <a:gsLst>
                <a:gs pos="0">
                  <a:schemeClr val="accent1"/>
                </a:gs>
                <a:gs pos="100000">
                  <a:schemeClr val="accent1">
                    <a:gamma/>
                    <a:tint val="0"/>
                    <a:invGamma/>
                  </a:schemeClr>
                </a:gs>
              </a:gsLst>
              <a:lin ang="5400000" scaled="true"/>
            </a:gradFill>
            <a:ln w="9525">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3" name="AutoShape 29"/>
            <p:cNvSpPr>
              <a:spLocks noChangeArrowheads="true"/>
            </p:cNvSpPr>
            <p:nvPr/>
          </p:nvSpPr>
          <p:spPr bwMode="gray">
            <a:xfrm flipV="true">
              <a:off x="9963" y="4150"/>
              <a:ext cx="3120" cy="910"/>
            </a:xfrm>
            <a:prstGeom prst="triangle">
              <a:avLst>
                <a:gd name="adj" fmla="val 50000"/>
              </a:avLst>
            </a:prstGeom>
            <a:gradFill rotWithShape="true">
              <a:gsLst>
                <a:gs pos="0">
                  <a:schemeClr val="hlink"/>
                </a:gs>
                <a:gs pos="100000">
                  <a:schemeClr val="hlink">
                    <a:gamma/>
                    <a:tint val="0"/>
                    <a:invGamma/>
                  </a:schemeClr>
                </a:gs>
              </a:gsLst>
              <a:lin ang="5400000" scaled="true"/>
            </a:gradFill>
            <a:ln w="9525">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四、政府信用危机</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4" name="组合 43"/>
          <p:cNvGrpSpPr/>
          <p:nvPr/>
        </p:nvGrpSpPr>
        <p:grpSpPr>
          <a:xfrm>
            <a:off x="2168843" y="1841500"/>
            <a:ext cx="7853362" cy="4321175"/>
            <a:chOff x="3417" y="2200"/>
            <a:chExt cx="12367" cy="6805"/>
          </a:xfrm>
        </p:grpSpPr>
        <p:grpSp>
          <p:nvGrpSpPr>
            <p:cNvPr id="43" name="组合 42"/>
            <p:cNvGrpSpPr/>
            <p:nvPr/>
          </p:nvGrpSpPr>
          <p:grpSpPr>
            <a:xfrm>
              <a:off x="3417" y="2200"/>
              <a:ext cx="12367" cy="6805"/>
              <a:chOff x="1073" y="3245"/>
              <a:chExt cx="12367" cy="6805"/>
            </a:xfrm>
          </p:grpSpPr>
          <p:sp>
            <p:nvSpPr>
              <p:cNvPr id="7" name="AutoShape 3"/>
              <p:cNvSpPr>
                <a:spLocks noChangeArrowheads="true"/>
              </p:cNvSpPr>
              <p:nvPr/>
            </p:nvSpPr>
            <p:spPr bwMode="gray">
              <a:xfrm rot="5400000">
                <a:off x="500" y="5998"/>
                <a:ext cx="4910" cy="3195"/>
              </a:xfrm>
              <a:prstGeom prst="roundRect">
                <a:avLst>
                  <a:gd name="adj" fmla="val 19894"/>
                </a:avLst>
              </a:prstGeom>
              <a:gradFill rotWithShape="true">
                <a:gsLst>
                  <a:gs pos="0">
                    <a:schemeClr val="bg1">
                      <a:gamma/>
                      <a:shade val="78824"/>
                      <a:invGamma/>
                      <a:alpha val="98000"/>
                    </a:schemeClr>
                  </a:gs>
                  <a:gs pos="50000">
                    <a:schemeClr val="bg1"/>
                  </a:gs>
                  <a:gs pos="100000">
                    <a:schemeClr val="bg1">
                      <a:gamma/>
                      <a:shade val="78824"/>
                      <a:invGamma/>
                      <a:alpha val="98000"/>
                    </a:schemeClr>
                  </a:gs>
                </a:gsLst>
                <a:lin ang="5400000" scaled="true"/>
              </a:gradFill>
              <a:ln w="38100" algn="ctr">
                <a:solidFill>
                  <a:srgbClr val="DDDDDD"/>
                </a:solidFill>
                <a:round/>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2535" name="Freeform 4"/>
              <p:cNvSpPr/>
              <p:nvPr/>
            </p:nvSpPr>
            <p:spPr>
              <a:xfrm>
                <a:off x="1375" y="5138"/>
                <a:ext cx="3160" cy="108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270" h="303">
                    <a:moveTo>
                      <a:pt x="5" y="303"/>
                    </a:moveTo>
                    <a:cubicBezTo>
                      <a:pt x="5" y="303"/>
                      <a:pt x="0" y="253"/>
                      <a:pt x="21" y="177"/>
                    </a:cubicBezTo>
                    <a:cubicBezTo>
                      <a:pt x="48" y="130"/>
                      <a:pt x="69" y="44"/>
                      <a:pt x="172" y="22"/>
                    </a:cubicBezTo>
                    <a:cubicBezTo>
                      <a:pt x="275" y="0"/>
                      <a:pt x="235" y="13"/>
                      <a:pt x="361" y="11"/>
                    </a:cubicBezTo>
                    <a:cubicBezTo>
                      <a:pt x="487" y="9"/>
                      <a:pt x="813" y="12"/>
                      <a:pt x="932" y="12"/>
                    </a:cubicBezTo>
                    <a:cubicBezTo>
                      <a:pt x="1050" y="12"/>
                      <a:pt x="998" y="2"/>
                      <a:pt x="1070" y="14"/>
                    </a:cubicBezTo>
                    <a:cubicBezTo>
                      <a:pt x="1143" y="26"/>
                      <a:pt x="1215" y="84"/>
                      <a:pt x="1260" y="189"/>
                    </a:cubicBezTo>
                    <a:cubicBezTo>
                      <a:pt x="1270" y="262"/>
                      <a:pt x="1266" y="302"/>
                      <a:pt x="1266" y="302"/>
                    </a:cubicBezTo>
                    <a:lnTo>
                      <a:pt x="5" y="303"/>
                    </a:lnTo>
                    <a:close/>
                  </a:path>
                </a:pathLst>
              </a:custGeom>
              <a:solidFill>
                <a:schemeClr val="accent2">
                  <a:alpha val="50195"/>
                </a:schemeClr>
              </a:solidFill>
              <a:ln w="38100">
                <a:noFill/>
              </a:ln>
            </p:spPr>
            <p:txBody>
              <a:bodyPr/>
              <a:p>
                <a:pPr algn="just"/>
                <a:endParaRPr lang="zh-CN" altLang="en-US">
                  <a:latin typeface="微软雅黑" panose="020B0503020204020204" charset="-122"/>
                  <a:ea typeface="微软雅黑" panose="020B0503020204020204" charset="-122"/>
                </a:endParaRPr>
              </a:p>
            </p:txBody>
          </p:sp>
          <p:sp>
            <p:nvSpPr>
              <p:cNvPr id="11" name="AutoShape 7"/>
              <p:cNvSpPr>
                <a:spLocks noChangeArrowheads="true"/>
              </p:cNvSpPr>
              <p:nvPr/>
            </p:nvSpPr>
            <p:spPr bwMode="gray">
              <a:xfrm rot="5400000">
                <a:off x="4820" y="5998"/>
                <a:ext cx="4910" cy="3195"/>
              </a:xfrm>
              <a:prstGeom prst="roundRect">
                <a:avLst>
                  <a:gd name="adj" fmla="val 19894"/>
                </a:avLst>
              </a:prstGeom>
              <a:gradFill rotWithShape="true">
                <a:gsLst>
                  <a:gs pos="0">
                    <a:schemeClr val="bg1">
                      <a:gamma/>
                      <a:shade val="78824"/>
                      <a:invGamma/>
                      <a:alpha val="98000"/>
                    </a:schemeClr>
                  </a:gs>
                  <a:gs pos="50000">
                    <a:schemeClr val="bg1"/>
                  </a:gs>
                  <a:gs pos="100000">
                    <a:schemeClr val="bg1">
                      <a:gamma/>
                      <a:shade val="78824"/>
                      <a:invGamma/>
                      <a:alpha val="98000"/>
                    </a:schemeClr>
                  </a:gs>
                </a:gsLst>
                <a:lin ang="5400000" scaled="true"/>
              </a:gradFill>
              <a:ln w="38100" algn="ctr">
                <a:solidFill>
                  <a:srgbClr val="DDDDDD"/>
                </a:solidFill>
                <a:round/>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2538" name="Freeform 8"/>
              <p:cNvSpPr/>
              <p:nvPr/>
            </p:nvSpPr>
            <p:spPr>
              <a:xfrm>
                <a:off x="5703" y="5135"/>
                <a:ext cx="3152" cy="108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261" h="303">
                    <a:moveTo>
                      <a:pt x="6" y="297"/>
                    </a:moveTo>
                    <a:cubicBezTo>
                      <a:pt x="6" y="297"/>
                      <a:pt x="0" y="225"/>
                      <a:pt x="18" y="174"/>
                    </a:cubicBezTo>
                    <a:cubicBezTo>
                      <a:pt x="36" y="123"/>
                      <a:pt x="105" y="45"/>
                      <a:pt x="171" y="30"/>
                    </a:cubicBezTo>
                    <a:cubicBezTo>
                      <a:pt x="237" y="15"/>
                      <a:pt x="227" y="16"/>
                      <a:pt x="352" y="13"/>
                    </a:cubicBezTo>
                    <a:cubicBezTo>
                      <a:pt x="477" y="10"/>
                      <a:pt x="804" y="10"/>
                      <a:pt x="922" y="10"/>
                    </a:cubicBezTo>
                    <a:cubicBezTo>
                      <a:pt x="1039" y="10"/>
                      <a:pt x="988" y="0"/>
                      <a:pt x="1061" y="12"/>
                    </a:cubicBezTo>
                    <a:cubicBezTo>
                      <a:pt x="1133" y="24"/>
                      <a:pt x="1206" y="83"/>
                      <a:pt x="1251" y="190"/>
                    </a:cubicBezTo>
                    <a:cubicBezTo>
                      <a:pt x="1261" y="263"/>
                      <a:pt x="1257" y="303"/>
                      <a:pt x="1257" y="303"/>
                    </a:cubicBezTo>
                    <a:lnTo>
                      <a:pt x="6" y="297"/>
                    </a:lnTo>
                    <a:close/>
                  </a:path>
                </a:pathLst>
              </a:custGeom>
              <a:solidFill>
                <a:schemeClr val="accent1">
                  <a:alpha val="50195"/>
                </a:schemeClr>
              </a:solidFill>
              <a:ln w="38100">
                <a:noFill/>
              </a:ln>
            </p:spPr>
            <p:txBody>
              <a:bodyPr/>
              <a:p>
                <a:pPr algn="just"/>
                <a:endParaRPr lang="zh-CN" altLang="en-US">
                  <a:latin typeface="微软雅黑" panose="020B0503020204020204" charset="-122"/>
                  <a:ea typeface="微软雅黑" panose="020B0503020204020204" charset="-122"/>
                </a:endParaRPr>
              </a:p>
            </p:txBody>
          </p:sp>
          <p:sp>
            <p:nvSpPr>
              <p:cNvPr id="41996" name="Rectangle 9"/>
              <p:cNvSpPr/>
              <p:nvPr/>
            </p:nvSpPr>
            <p:spPr>
              <a:xfrm>
                <a:off x="5703" y="6308"/>
                <a:ext cx="3152" cy="3635"/>
              </a:xfrm>
              <a:prstGeom prst="rect">
                <a:avLst/>
              </a:prstGeom>
              <a:noFill/>
              <a:ln w="9525">
                <a:noFill/>
              </a:ln>
            </p:spPr>
            <p:txBody>
              <a:bodyPr anchor="t" anchorCtr="false">
                <a:spAutoFit/>
              </a:bodyPr>
              <a:p>
                <a:pPr algn="just" eaLnBrk="0" hangingPunct="0"/>
                <a:r>
                  <a:rPr lang="zh-CN" altLang="en-US" sz="2400" dirty="0">
                    <a:solidFill>
                      <a:srgbClr val="000000"/>
                    </a:solidFill>
                    <a:latin typeface="微软雅黑" panose="020B0503020204020204" charset="-122"/>
                    <a:ea typeface="微软雅黑" panose="020B0503020204020204" charset="-122"/>
                  </a:rPr>
                  <a:t>诚信教育的缺席和某些政府官员本身的职业道德素养存在问题</a:t>
                </a:r>
                <a:r>
                  <a:rPr lang="zh-CN" altLang="en-US" sz="1800" dirty="0">
                    <a:solidFill>
                      <a:srgbClr val="000000"/>
                    </a:solidFill>
                    <a:latin typeface="微软雅黑" panose="020B0503020204020204" charset="-122"/>
                    <a:ea typeface="微软雅黑" panose="020B0503020204020204" charset="-122"/>
                  </a:rPr>
                  <a:t>。</a:t>
                </a:r>
                <a:endParaRPr lang="en-US" altLang="zh-CN" sz="1800">
                  <a:solidFill>
                    <a:srgbClr val="000000"/>
                  </a:solidFill>
                  <a:latin typeface="微软雅黑" panose="020B0503020204020204" charset="-122"/>
                  <a:ea typeface="微软雅黑" panose="020B0503020204020204" charset="-122"/>
                </a:endParaRPr>
              </a:p>
            </p:txBody>
          </p:sp>
          <p:sp>
            <p:nvSpPr>
              <p:cNvPr id="15" name="AutoShape 11"/>
              <p:cNvSpPr>
                <a:spLocks noChangeArrowheads="true"/>
              </p:cNvSpPr>
              <p:nvPr/>
            </p:nvSpPr>
            <p:spPr bwMode="gray">
              <a:xfrm rot="5400000">
                <a:off x="9080" y="5998"/>
                <a:ext cx="4910" cy="3195"/>
              </a:xfrm>
              <a:prstGeom prst="roundRect">
                <a:avLst>
                  <a:gd name="adj" fmla="val 19894"/>
                </a:avLst>
              </a:prstGeom>
              <a:gradFill rotWithShape="true">
                <a:gsLst>
                  <a:gs pos="0">
                    <a:schemeClr val="bg1">
                      <a:gamma/>
                      <a:shade val="78824"/>
                      <a:invGamma/>
                      <a:alpha val="98000"/>
                    </a:schemeClr>
                  </a:gs>
                  <a:gs pos="50000">
                    <a:schemeClr val="bg1"/>
                  </a:gs>
                  <a:gs pos="100000">
                    <a:schemeClr val="bg1">
                      <a:gamma/>
                      <a:shade val="78824"/>
                      <a:invGamma/>
                      <a:alpha val="98000"/>
                    </a:schemeClr>
                  </a:gs>
                </a:gsLst>
                <a:lin ang="5400000" scaled="true"/>
              </a:gradFill>
              <a:ln w="38100" algn="ctr">
                <a:solidFill>
                  <a:srgbClr val="DDDDDD"/>
                </a:solidFill>
                <a:round/>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2541" name="Freeform 12"/>
              <p:cNvSpPr/>
              <p:nvPr/>
            </p:nvSpPr>
            <p:spPr>
              <a:xfrm>
                <a:off x="9953" y="5135"/>
                <a:ext cx="3162" cy="1088"/>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Lst>
                <a:pathLst>
                  <a:path w="1259" h="298">
                    <a:moveTo>
                      <a:pt x="0" y="298"/>
                    </a:moveTo>
                    <a:lnTo>
                      <a:pt x="7" y="171"/>
                    </a:lnTo>
                    <a:cubicBezTo>
                      <a:pt x="35" y="124"/>
                      <a:pt x="108" y="40"/>
                      <a:pt x="166" y="14"/>
                    </a:cubicBezTo>
                    <a:lnTo>
                      <a:pt x="356" y="13"/>
                    </a:lnTo>
                    <a:cubicBezTo>
                      <a:pt x="482" y="12"/>
                      <a:pt x="805" y="10"/>
                      <a:pt x="922" y="10"/>
                    </a:cubicBezTo>
                    <a:cubicBezTo>
                      <a:pt x="1039" y="10"/>
                      <a:pt x="988" y="0"/>
                      <a:pt x="1060" y="12"/>
                    </a:cubicBezTo>
                    <a:cubicBezTo>
                      <a:pt x="1132" y="24"/>
                      <a:pt x="1204" y="81"/>
                      <a:pt x="1249" y="186"/>
                    </a:cubicBezTo>
                    <a:cubicBezTo>
                      <a:pt x="1259" y="258"/>
                      <a:pt x="1255" y="297"/>
                      <a:pt x="1255" y="297"/>
                    </a:cubicBezTo>
                    <a:lnTo>
                      <a:pt x="0" y="298"/>
                    </a:lnTo>
                    <a:close/>
                  </a:path>
                </a:pathLst>
              </a:custGeom>
              <a:solidFill>
                <a:schemeClr val="hlink">
                  <a:alpha val="50195"/>
                </a:schemeClr>
              </a:solidFill>
              <a:ln w="38100">
                <a:noFill/>
              </a:ln>
            </p:spPr>
            <p:txBody>
              <a:bodyPr/>
              <a:p>
                <a:pPr algn="just"/>
                <a:endParaRPr lang="zh-CN" altLang="en-US">
                  <a:latin typeface="微软雅黑" panose="020B0503020204020204" charset="-122"/>
                  <a:ea typeface="微软雅黑" panose="020B0503020204020204" charset="-122"/>
                </a:endParaRPr>
              </a:p>
            </p:txBody>
          </p:sp>
          <p:sp>
            <p:nvSpPr>
              <p:cNvPr id="41999" name="Rectangle 13"/>
              <p:cNvSpPr/>
              <p:nvPr/>
            </p:nvSpPr>
            <p:spPr>
              <a:xfrm>
                <a:off x="9832" y="6308"/>
                <a:ext cx="3382" cy="3635"/>
              </a:xfrm>
              <a:prstGeom prst="rect">
                <a:avLst/>
              </a:prstGeom>
              <a:noFill/>
              <a:ln w="9525">
                <a:noFill/>
              </a:ln>
            </p:spPr>
            <p:txBody>
              <a:bodyPr anchor="t" anchorCtr="false">
                <a:spAutoFit/>
              </a:bodyPr>
              <a:p>
                <a:pPr algn="just" eaLnBrk="0" hangingPunct="0"/>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制度建设存在两大“软肋”：一是制度短缺即制度供给不足；二是制度执行失范。</a:t>
                </a:r>
                <a:endParaRPr lang="zh-CN" altLang="en-US" sz="2400" dirty="0">
                  <a:solidFill>
                    <a:srgbClr val="000000"/>
                  </a:solidFill>
                  <a:latin typeface="微软雅黑" panose="020B0503020204020204" charset="-122"/>
                  <a:ea typeface="微软雅黑" panose="020B0503020204020204" charset="-122"/>
                  <a:cs typeface="微软雅黑" panose="020B0503020204020204" charset="-122"/>
                </a:endParaRPr>
              </a:p>
            </p:txBody>
          </p:sp>
          <p:grpSp>
            <p:nvGrpSpPr>
              <p:cNvPr id="22543" name="Group 15"/>
              <p:cNvGrpSpPr/>
              <p:nvPr/>
            </p:nvGrpSpPr>
            <p:grpSpPr>
              <a:xfrm>
                <a:off x="5390" y="3245"/>
                <a:ext cx="3753" cy="848"/>
                <a:chOff x="2251" y="1126"/>
                <a:chExt cx="1501" cy="339"/>
              </a:xfrm>
            </p:grpSpPr>
            <p:sp>
              <p:nvSpPr>
                <p:cNvPr id="22544" name="AutoShape 16"/>
                <p:cNvSpPr/>
                <p:nvPr/>
              </p:nvSpPr>
              <p:spPr>
                <a:xfrm>
                  <a:off x="2251" y="1126"/>
                  <a:ext cx="1501" cy="339"/>
                </a:xfrm>
                <a:prstGeom prst="roundRect">
                  <a:avLst>
                    <a:gd name="adj" fmla="val 50000"/>
                  </a:avLst>
                </a:prstGeom>
                <a:gradFill rotWithShape="true">
                  <a:gsLst>
                    <a:gs pos="0">
                      <a:srgbClr val="545454"/>
                    </a:gs>
                    <a:gs pos="50000">
                      <a:srgbClr val="EAEAEA"/>
                    </a:gs>
                    <a:gs pos="100000">
                      <a:srgbClr val="545454"/>
                    </a:gs>
                  </a:gsLst>
                  <a:lin ang="5400000" scaled="true"/>
                  <a:tileRect/>
                </a:gradFill>
                <a:ln w="9525">
                  <a:noFill/>
                </a:ln>
                <a:effectLst>
                  <a:outerShdw dist="40159" dir="4293848" algn="ctr" rotWithShape="0">
                    <a:srgbClr val="FFFFCC">
                      <a:alpha val="50000"/>
                    </a:srgbClr>
                  </a:outerShdw>
                </a:effectLst>
              </p:spPr>
              <p:txBody>
                <a:bodyPr wrap="none" anchor="ctr" anchorCtr="false"/>
                <a:p>
                  <a:pPr algn="just" eaLnBrk="0" hangingPunct="0"/>
                  <a:endParaRPr lang="zh-CN" altLang="en-US" sz="1800" dirty="0">
                    <a:solidFill>
                      <a:srgbClr val="000000"/>
                    </a:solidFill>
                    <a:latin typeface="微软雅黑" panose="020B0503020204020204" charset="-122"/>
                    <a:ea typeface="微软雅黑" panose="020B0503020204020204" charset="-122"/>
                  </a:endParaRPr>
                </a:p>
              </p:txBody>
            </p:sp>
            <p:sp>
              <p:nvSpPr>
                <p:cNvPr id="2" name="AutoShape 17"/>
                <p:cNvSpPr>
                  <a:spLocks noChangeArrowheads="true"/>
                </p:cNvSpPr>
                <p:nvPr/>
              </p:nvSpPr>
              <p:spPr bwMode="gray">
                <a:xfrm>
                  <a:off x="2269" y="1145"/>
                  <a:ext cx="1465" cy="303"/>
                </a:xfrm>
                <a:prstGeom prst="roundRect">
                  <a:avLst>
                    <a:gd name="adj" fmla="val 50000"/>
                  </a:avLst>
                </a:prstGeom>
                <a:gradFill rotWithShape="true">
                  <a:gsLst>
                    <a:gs pos="0">
                      <a:schemeClr val="accent1">
                        <a:alpha val="89999"/>
                      </a:schemeClr>
                    </a:gs>
                    <a:gs pos="50000">
                      <a:schemeClr val="accent1">
                        <a:gamma/>
                        <a:tint val="33725"/>
                        <a:invGamma/>
                      </a:schemeClr>
                    </a:gs>
                    <a:gs pos="100000">
                      <a:schemeClr val="accent1">
                        <a:alpha val="89999"/>
                      </a:schemeClr>
                    </a:gs>
                  </a:gsLst>
                  <a:lin ang="0" scaled="true"/>
                </a:gradFill>
                <a:ln w="9525" algn="ctr">
                  <a:noFill/>
                  <a:round/>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2546" name="Rectangle 18"/>
              <p:cNvSpPr/>
              <p:nvPr/>
            </p:nvSpPr>
            <p:spPr>
              <a:xfrm>
                <a:off x="5513" y="3355"/>
                <a:ext cx="3542" cy="630"/>
              </a:xfrm>
              <a:prstGeom prst="rect">
                <a:avLst/>
              </a:prstGeom>
              <a:noFill/>
              <a:ln w="9525">
                <a:noFill/>
              </a:ln>
            </p:spPr>
            <p:txBody>
              <a:bodyPr wrap="none" anchor="t" anchorCtr="false">
                <a:spAutoFit/>
              </a:bodyPr>
              <a:p>
                <a:pPr algn="just" eaLnBrk="0" hangingPunct="0"/>
                <a:r>
                  <a:rPr lang="zh-CN" altLang="en-US" sz="2000" b="1" dirty="0">
                    <a:solidFill>
                      <a:srgbClr val="FF0000"/>
                    </a:solidFill>
                    <a:latin typeface="微软雅黑" panose="020B0503020204020204" charset="-122"/>
                    <a:ea typeface="微软雅黑" panose="020B0503020204020204" charset="-122"/>
                  </a:rPr>
                  <a:t>道德资源的短缺性</a:t>
                </a:r>
                <a:endParaRPr lang="zh-CN" altLang="en-US" sz="2000" b="1" dirty="0">
                  <a:solidFill>
                    <a:srgbClr val="FF0000"/>
                  </a:solidFill>
                  <a:latin typeface="微软雅黑" panose="020B0503020204020204" charset="-122"/>
                  <a:ea typeface="微软雅黑" panose="020B0503020204020204" charset="-122"/>
                </a:endParaRPr>
              </a:p>
            </p:txBody>
          </p:sp>
          <p:grpSp>
            <p:nvGrpSpPr>
              <p:cNvPr id="22547" name="Group 19"/>
              <p:cNvGrpSpPr/>
              <p:nvPr/>
            </p:nvGrpSpPr>
            <p:grpSpPr>
              <a:xfrm>
                <a:off x="9685" y="3245"/>
                <a:ext cx="3755" cy="848"/>
                <a:chOff x="3969" y="1126"/>
                <a:chExt cx="1502" cy="339"/>
              </a:xfrm>
            </p:grpSpPr>
            <p:sp>
              <p:nvSpPr>
                <p:cNvPr id="22548" name="AutoShape 20"/>
                <p:cNvSpPr/>
                <p:nvPr/>
              </p:nvSpPr>
              <p:spPr>
                <a:xfrm>
                  <a:off x="3969" y="1126"/>
                  <a:ext cx="1502" cy="339"/>
                </a:xfrm>
                <a:prstGeom prst="roundRect">
                  <a:avLst>
                    <a:gd name="adj" fmla="val 50000"/>
                  </a:avLst>
                </a:prstGeom>
                <a:gradFill rotWithShape="true">
                  <a:gsLst>
                    <a:gs pos="0">
                      <a:srgbClr val="545454"/>
                    </a:gs>
                    <a:gs pos="50000">
                      <a:srgbClr val="EAEAEA"/>
                    </a:gs>
                    <a:gs pos="100000">
                      <a:srgbClr val="545454"/>
                    </a:gs>
                  </a:gsLst>
                  <a:lin ang="5400000" scaled="true"/>
                  <a:tileRect/>
                </a:gradFill>
                <a:ln w="9525">
                  <a:noFill/>
                </a:ln>
                <a:effectLst>
                  <a:outerShdw dist="40159" dir="4293848" algn="ctr" rotWithShape="0">
                    <a:srgbClr val="FFFFCC">
                      <a:alpha val="50000"/>
                    </a:srgbClr>
                  </a:outerShdw>
                </a:effectLst>
              </p:spPr>
              <p:txBody>
                <a:bodyPr wrap="none" anchor="ctr" anchorCtr="false"/>
                <a:p>
                  <a:pPr algn="just" eaLnBrk="0" hangingPunct="0"/>
                  <a:endParaRPr lang="zh-CN" altLang="en-US" sz="1800" dirty="0">
                    <a:solidFill>
                      <a:srgbClr val="000000"/>
                    </a:solidFill>
                    <a:latin typeface="微软雅黑" panose="020B0503020204020204" charset="-122"/>
                    <a:ea typeface="微软雅黑" panose="020B0503020204020204" charset="-122"/>
                  </a:endParaRPr>
                </a:p>
              </p:txBody>
            </p:sp>
            <p:sp>
              <p:nvSpPr>
                <p:cNvPr id="3" name="AutoShape 21"/>
                <p:cNvSpPr>
                  <a:spLocks noChangeArrowheads="true"/>
                </p:cNvSpPr>
                <p:nvPr/>
              </p:nvSpPr>
              <p:spPr bwMode="gray">
                <a:xfrm>
                  <a:off x="3988" y="1145"/>
                  <a:ext cx="1464" cy="303"/>
                </a:xfrm>
                <a:prstGeom prst="roundRect">
                  <a:avLst>
                    <a:gd name="adj" fmla="val 50000"/>
                  </a:avLst>
                </a:prstGeom>
                <a:gradFill rotWithShape="true">
                  <a:gsLst>
                    <a:gs pos="0">
                      <a:schemeClr val="hlink">
                        <a:alpha val="89999"/>
                      </a:schemeClr>
                    </a:gs>
                    <a:gs pos="50000">
                      <a:schemeClr val="hlink">
                        <a:gamma/>
                        <a:tint val="33725"/>
                        <a:invGamma/>
                      </a:schemeClr>
                    </a:gs>
                    <a:gs pos="100000">
                      <a:schemeClr val="hlink">
                        <a:alpha val="89999"/>
                      </a:schemeClr>
                    </a:gs>
                  </a:gsLst>
                  <a:lin ang="0" scaled="true"/>
                </a:gradFill>
                <a:ln w="9525" algn="ctr">
                  <a:noFill/>
                  <a:round/>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2550" name="Rectangle 22"/>
              <p:cNvSpPr/>
              <p:nvPr/>
            </p:nvSpPr>
            <p:spPr>
              <a:xfrm>
                <a:off x="9813" y="3355"/>
                <a:ext cx="3540" cy="630"/>
              </a:xfrm>
              <a:prstGeom prst="rect">
                <a:avLst/>
              </a:prstGeom>
              <a:noFill/>
              <a:ln w="9525">
                <a:noFill/>
              </a:ln>
            </p:spPr>
            <p:txBody>
              <a:bodyPr wrap="none" anchor="t" anchorCtr="false">
                <a:spAutoFit/>
              </a:bodyPr>
              <a:p>
                <a:pPr algn="just" eaLnBrk="0" hangingPunct="0"/>
                <a:r>
                  <a:rPr lang="zh-CN" altLang="en-US" sz="2000" b="1" dirty="0">
                    <a:solidFill>
                      <a:srgbClr val="FF0000"/>
                    </a:solidFill>
                    <a:latin typeface="微软雅黑" panose="020B0503020204020204" charset="-122"/>
                    <a:ea typeface="微软雅黑" panose="020B0503020204020204" charset="-122"/>
                  </a:rPr>
                  <a:t>制度供给的不足性</a:t>
                </a:r>
                <a:endParaRPr lang="zh-CN" altLang="en-US" sz="2000" b="1" dirty="0">
                  <a:solidFill>
                    <a:srgbClr val="FF0000"/>
                  </a:solidFill>
                  <a:latin typeface="微软雅黑" panose="020B0503020204020204" charset="-122"/>
                  <a:ea typeface="微软雅黑" panose="020B0503020204020204" charset="-122"/>
                </a:endParaRPr>
              </a:p>
            </p:txBody>
          </p:sp>
          <p:grpSp>
            <p:nvGrpSpPr>
              <p:cNvPr id="22551" name="Group 23"/>
              <p:cNvGrpSpPr/>
              <p:nvPr/>
            </p:nvGrpSpPr>
            <p:grpSpPr>
              <a:xfrm>
                <a:off x="1150" y="3245"/>
                <a:ext cx="3755" cy="848"/>
                <a:chOff x="555" y="1126"/>
                <a:chExt cx="1502" cy="339"/>
              </a:xfrm>
            </p:grpSpPr>
            <p:sp>
              <p:nvSpPr>
                <p:cNvPr id="28" name="AutoShape 24"/>
                <p:cNvSpPr>
                  <a:spLocks noChangeArrowheads="true"/>
                </p:cNvSpPr>
                <p:nvPr/>
              </p:nvSpPr>
              <p:spPr bwMode="gray">
                <a:xfrm>
                  <a:off x="555" y="1126"/>
                  <a:ext cx="1502" cy="339"/>
                </a:xfrm>
                <a:prstGeom prst="roundRect">
                  <a:avLst>
                    <a:gd name="adj" fmla="val 50000"/>
                  </a:avLst>
                </a:prstGeom>
                <a:gradFill rotWithShape="true">
                  <a:gsLst>
                    <a:gs pos="0">
                      <a:schemeClr val="accent2">
                        <a:gamma/>
                        <a:shade val="36078"/>
                        <a:invGamma/>
                      </a:schemeClr>
                    </a:gs>
                    <a:gs pos="50000">
                      <a:schemeClr val="accent2"/>
                    </a:gs>
                    <a:gs pos="100000">
                      <a:schemeClr val="accent2">
                        <a:gamma/>
                        <a:shade val="36078"/>
                        <a:invGamma/>
                      </a:schemeClr>
                    </a:gs>
                  </a:gsLst>
                  <a:lin ang="5400000" scaled="true"/>
                </a:gradFill>
                <a:ln w="9525" algn="ctr">
                  <a:noFill/>
                  <a:round/>
                </a:ln>
                <a:effectLst>
                  <a:outerShdw dist="40161" dir="4293903" algn="ctr" rotWithShape="0">
                    <a:srgbClr val="FFFFCC">
                      <a:alpha val="50000"/>
                    </a:srgbClr>
                  </a:outerShdw>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9" name="AutoShape 25"/>
                <p:cNvSpPr>
                  <a:spLocks noChangeArrowheads="true"/>
                </p:cNvSpPr>
                <p:nvPr/>
              </p:nvSpPr>
              <p:spPr bwMode="gray">
                <a:xfrm>
                  <a:off x="574" y="1145"/>
                  <a:ext cx="1464" cy="303"/>
                </a:xfrm>
                <a:prstGeom prst="roundRect">
                  <a:avLst>
                    <a:gd name="adj" fmla="val 50000"/>
                  </a:avLst>
                </a:prstGeom>
                <a:gradFill rotWithShape="true">
                  <a:gsLst>
                    <a:gs pos="0">
                      <a:schemeClr val="accent2">
                        <a:alpha val="89999"/>
                      </a:schemeClr>
                    </a:gs>
                    <a:gs pos="50000">
                      <a:schemeClr val="accent2">
                        <a:gamma/>
                        <a:tint val="33725"/>
                        <a:invGamma/>
                      </a:schemeClr>
                    </a:gs>
                    <a:gs pos="100000">
                      <a:schemeClr val="accent2">
                        <a:alpha val="89999"/>
                      </a:schemeClr>
                    </a:gs>
                  </a:gsLst>
                  <a:lin ang="0" scaled="true"/>
                </a:gradFill>
                <a:ln w="9525" algn="ctr">
                  <a:noFill/>
                  <a:round/>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2554" name="Rectangle 26"/>
              <p:cNvSpPr/>
              <p:nvPr/>
            </p:nvSpPr>
            <p:spPr>
              <a:xfrm>
                <a:off x="1073" y="3355"/>
                <a:ext cx="3950" cy="630"/>
              </a:xfrm>
              <a:prstGeom prst="rect">
                <a:avLst/>
              </a:prstGeom>
              <a:noFill/>
              <a:ln w="9525">
                <a:noFill/>
              </a:ln>
            </p:spPr>
            <p:txBody>
              <a:bodyPr wrap="none" anchor="t" anchorCtr="false">
                <a:spAutoFit/>
              </a:bodyPr>
              <a:p>
                <a:pPr algn="just" eaLnBrk="0" hangingPunct="0"/>
                <a:r>
                  <a:rPr lang="zh-CN" altLang="en-US" sz="2000" b="1" dirty="0">
                    <a:solidFill>
                      <a:srgbClr val="FF0000"/>
                    </a:solidFill>
                    <a:latin typeface="微软雅黑" panose="020B0503020204020204" charset="-122"/>
                    <a:ea typeface="微软雅黑" panose="020B0503020204020204" charset="-122"/>
                  </a:rPr>
                  <a:t>地方利益的可保护性</a:t>
                </a:r>
                <a:endParaRPr lang="zh-CN" altLang="en-US" sz="2000" b="1" dirty="0">
                  <a:solidFill>
                    <a:srgbClr val="FF0000"/>
                  </a:solidFill>
                  <a:latin typeface="微软雅黑" panose="020B0503020204020204" charset="-122"/>
                  <a:ea typeface="微软雅黑" panose="020B0503020204020204" charset="-122"/>
                </a:endParaRPr>
              </a:p>
            </p:txBody>
          </p:sp>
          <p:sp>
            <p:nvSpPr>
              <p:cNvPr id="31" name="AutoShape 27"/>
              <p:cNvSpPr>
                <a:spLocks noChangeArrowheads="true"/>
              </p:cNvSpPr>
              <p:nvPr/>
            </p:nvSpPr>
            <p:spPr bwMode="gray">
              <a:xfrm flipV="true">
                <a:off x="1443" y="4150"/>
                <a:ext cx="3120" cy="910"/>
              </a:xfrm>
              <a:prstGeom prst="triangle">
                <a:avLst>
                  <a:gd name="adj" fmla="val 50000"/>
                </a:avLst>
              </a:prstGeom>
              <a:gradFill rotWithShape="true">
                <a:gsLst>
                  <a:gs pos="0">
                    <a:schemeClr val="accent2"/>
                  </a:gs>
                  <a:gs pos="100000">
                    <a:schemeClr val="accent2">
                      <a:gamma/>
                      <a:tint val="0"/>
                      <a:invGamma/>
                    </a:schemeClr>
                  </a:gs>
                </a:gsLst>
                <a:lin ang="5400000" scaled="true"/>
              </a:gradFill>
              <a:ln w="9525">
                <a:noFill/>
                <a:miter lim="800000"/>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2" name="AutoShape 28"/>
              <p:cNvSpPr>
                <a:spLocks noChangeArrowheads="true"/>
              </p:cNvSpPr>
              <p:nvPr/>
            </p:nvSpPr>
            <p:spPr bwMode="gray">
              <a:xfrm flipV="true">
                <a:off x="5643" y="4150"/>
                <a:ext cx="3120" cy="910"/>
              </a:xfrm>
              <a:prstGeom prst="triangle">
                <a:avLst>
                  <a:gd name="adj" fmla="val 50000"/>
                </a:avLst>
              </a:prstGeom>
              <a:gradFill rotWithShape="true">
                <a:gsLst>
                  <a:gs pos="0">
                    <a:schemeClr val="accent1"/>
                  </a:gs>
                  <a:gs pos="100000">
                    <a:schemeClr val="accent1">
                      <a:gamma/>
                      <a:tint val="0"/>
                      <a:invGamma/>
                    </a:schemeClr>
                  </a:gs>
                </a:gsLst>
                <a:lin ang="5400000" scaled="true"/>
              </a:gradFill>
              <a:ln w="9525">
                <a:noFill/>
                <a:miter lim="800000"/>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3" name="AutoShape 29"/>
              <p:cNvSpPr>
                <a:spLocks noChangeArrowheads="true"/>
              </p:cNvSpPr>
              <p:nvPr/>
            </p:nvSpPr>
            <p:spPr bwMode="gray">
              <a:xfrm flipV="true">
                <a:off x="9963" y="4150"/>
                <a:ext cx="3120" cy="910"/>
              </a:xfrm>
              <a:prstGeom prst="triangle">
                <a:avLst>
                  <a:gd name="adj" fmla="val 50000"/>
                </a:avLst>
              </a:prstGeom>
              <a:gradFill rotWithShape="true">
                <a:gsLst>
                  <a:gs pos="0">
                    <a:schemeClr val="hlink"/>
                  </a:gs>
                  <a:gs pos="100000">
                    <a:schemeClr val="hlink">
                      <a:gamma/>
                      <a:tint val="0"/>
                      <a:invGamma/>
                    </a:schemeClr>
                  </a:gs>
                </a:gsLst>
                <a:lin ang="5400000" scaled="true"/>
              </a:gradFill>
              <a:ln w="9525">
                <a:noFill/>
                <a:miter lim="800000"/>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41993" name="Rectangle 5"/>
            <p:cNvSpPr/>
            <p:nvPr/>
          </p:nvSpPr>
          <p:spPr>
            <a:xfrm>
              <a:off x="3593" y="5178"/>
              <a:ext cx="3413" cy="3633"/>
            </a:xfrm>
            <a:prstGeom prst="rect">
              <a:avLst/>
            </a:prstGeom>
            <a:noFill/>
            <a:ln w="9525">
              <a:noFill/>
            </a:ln>
          </p:spPr>
          <p:txBody>
            <a:bodyPr anchor="t" anchorCtr="false">
              <a:spAutoFit/>
            </a:bodyPr>
            <a:p>
              <a:pPr algn="just" eaLnBrk="0" hangingPunct="0"/>
              <a:r>
                <a:rPr lang="zh-CN" altLang="en-US" sz="2400" dirty="0">
                  <a:solidFill>
                    <a:srgbClr val="000000"/>
                  </a:solidFill>
                  <a:latin typeface="微软雅黑" panose="020B0503020204020204" charset="-122"/>
                  <a:ea typeface="微软雅黑" panose="020B0503020204020204" charset="-122"/>
                </a:rPr>
                <a:t>国家利益和地方利益之间的矛盾，导致争夺利益的冲突。地方对国家政策产生对抗</a:t>
              </a:r>
              <a:endParaRPr lang="zh-CN" altLang="en-US" sz="2400" dirty="0">
                <a:solidFill>
                  <a:srgbClr val="000000"/>
                </a:solidFill>
                <a:latin typeface="微软雅黑" panose="020B0503020204020204" charset="-122"/>
                <a:ea typeface="微软雅黑" panose="020B0503020204020204" charset="-122"/>
              </a:endParaRPr>
            </a:p>
          </p:txBody>
        </p:sp>
      </p:grpSp>
      <p:sp>
        <p:nvSpPr>
          <p:cNvPr id="20485" name="Rectangle 3"/>
          <p:cNvSpPr>
            <a:spLocks noGrp="true"/>
          </p:cNvSpPr>
          <p:nvPr/>
        </p:nvSpPr>
        <p:spPr>
          <a:xfrm>
            <a:off x="1880235" y="1024890"/>
            <a:ext cx="8229600" cy="569913"/>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gn="just" eaLnBrk="1" hangingPunct="1">
              <a:lnSpc>
                <a:spcPct val="120000"/>
              </a:lnSpc>
              <a:buNone/>
            </a:pPr>
            <a:r>
              <a:rPr lang="zh-CN" altLang="en-US" sz="2800" b="1" dirty="0">
                <a:solidFill>
                  <a:srgbClr val="000000"/>
                </a:solidFill>
                <a:latin typeface="微软雅黑" panose="020B0503020204020204" charset="-122"/>
                <a:ea typeface="微软雅黑" panose="020B0503020204020204" charset="-122"/>
              </a:rPr>
              <a:t>（二）政府信用危机产生的原因</a:t>
            </a:r>
            <a:endParaRPr lang="zh-CN" altLang="en-US" sz="2800" b="1" dirty="0">
              <a:solidFill>
                <a:srgbClr val="0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四、政府信用危机</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2934335" y="1849755"/>
            <a:ext cx="6376988" cy="4383405"/>
            <a:chOff x="1575" y="3230"/>
            <a:chExt cx="10043" cy="6903"/>
          </a:xfrm>
        </p:grpSpPr>
        <p:sp>
          <p:nvSpPr>
            <p:cNvPr id="7" name="AutoShape 3"/>
            <p:cNvSpPr>
              <a:spLocks noChangeArrowheads="true"/>
            </p:cNvSpPr>
            <p:nvPr/>
          </p:nvSpPr>
          <p:spPr bwMode="gray">
            <a:xfrm rot="5400000">
              <a:off x="1223" y="5558"/>
              <a:ext cx="5200" cy="3950"/>
            </a:xfrm>
            <a:prstGeom prst="roundRect">
              <a:avLst>
                <a:gd name="adj" fmla="val 19894"/>
              </a:avLst>
            </a:prstGeom>
            <a:gradFill rotWithShape="true">
              <a:gsLst>
                <a:gs pos="0">
                  <a:schemeClr val="bg1">
                    <a:gamma/>
                    <a:shade val="78824"/>
                    <a:invGamma/>
                    <a:alpha val="98000"/>
                  </a:schemeClr>
                </a:gs>
                <a:gs pos="50000">
                  <a:schemeClr val="bg1"/>
                </a:gs>
                <a:gs pos="100000">
                  <a:schemeClr val="bg1">
                    <a:gamma/>
                    <a:shade val="78824"/>
                    <a:invGamma/>
                    <a:alpha val="98000"/>
                  </a:schemeClr>
                </a:gs>
              </a:gsLst>
              <a:lin ang="5400000" scaled="true"/>
            </a:gradFill>
            <a:ln w="38100" algn="ctr">
              <a:solidFill>
                <a:srgbClr val="DDDDDD"/>
              </a:solidFill>
              <a:round/>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4583" name="Freeform 4"/>
            <p:cNvSpPr/>
            <p:nvPr/>
          </p:nvSpPr>
          <p:spPr>
            <a:xfrm>
              <a:off x="1895" y="4925"/>
              <a:ext cx="3903" cy="120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270" h="303">
                  <a:moveTo>
                    <a:pt x="5" y="303"/>
                  </a:moveTo>
                  <a:cubicBezTo>
                    <a:pt x="5" y="303"/>
                    <a:pt x="0" y="253"/>
                    <a:pt x="21" y="177"/>
                  </a:cubicBezTo>
                  <a:cubicBezTo>
                    <a:pt x="48" y="130"/>
                    <a:pt x="69" y="44"/>
                    <a:pt x="172" y="22"/>
                  </a:cubicBezTo>
                  <a:cubicBezTo>
                    <a:pt x="275" y="0"/>
                    <a:pt x="235" y="13"/>
                    <a:pt x="361" y="11"/>
                  </a:cubicBezTo>
                  <a:cubicBezTo>
                    <a:pt x="487" y="9"/>
                    <a:pt x="813" y="12"/>
                    <a:pt x="932" y="12"/>
                  </a:cubicBezTo>
                  <a:cubicBezTo>
                    <a:pt x="1050" y="12"/>
                    <a:pt x="998" y="2"/>
                    <a:pt x="1070" y="14"/>
                  </a:cubicBezTo>
                  <a:cubicBezTo>
                    <a:pt x="1143" y="26"/>
                    <a:pt x="1215" y="84"/>
                    <a:pt x="1260" y="189"/>
                  </a:cubicBezTo>
                  <a:cubicBezTo>
                    <a:pt x="1270" y="262"/>
                    <a:pt x="1266" y="302"/>
                    <a:pt x="1266" y="302"/>
                  </a:cubicBezTo>
                  <a:lnTo>
                    <a:pt x="5" y="303"/>
                  </a:lnTo>
                  <a:close/>
                </a:path>
              </a:pathLst>
            </a:custGeom>
            <a:solidFill>
              <a:schemeClr val="accent2">
                <a:alpha val="50195"/>
              </a:schemeClr>
            </a:solidFill>
            <a:ln w="38100">
              <a:noFill/>
            </a:ln>
          </p:spPr>
          <p:txBody>
            <a:bodyPr/>
            <a:p>
              <a:pPr algn="just"/>
              <a:endParaRPr lang="zh-CN" altLang="en-US">
                <a:latin typeface="微软雅黑" panose="020B0503020204020204" charset="-122"/>
                <a:ea typeface="微软雅黑" panose="020B0503020204020204" charset="-122"/>
              </a:endParaRPr>
            </a:p>
          </p:txBody>
        </p:sp>
        <p:sp>
          <p:nvSpPr>
            <p:cNvPr id="44041" name="Rectangle 5"/>
            <p:cNvSpPr/>
            <p:nvPr/>
          </p:nvSpPr>
          <p:spPr>
            <a:xfrm>
              <a:off x="1713" y="6083"/>
              <a:ext cx="3977" cy="3633"/>
            </a:xfrm>
            <a:prstGeom prst="rect">
              <a:avLst/>
            </a:prstGeom>
            <a:noFill/>
            <a:ln w="9525">
              <a:noFill/>
            </a:ln>
          </p:spPr>
          <p:txBody>
            <a:bodyPr anchor="t" anchorCtr="false">
              <a:spAutoFit/>
            </a:bodyPr>
            <a:p>
              <a:pPr algn="just" eaLnBrk="0" hangingPunct="0"/>
              <a:r>
                <a:rPr lang="zh-CN" altLang="en-US" sz="2400" dirty="0">
                  <a:solidFill>
                    <a:srgbClr val="000000"/>
                  </a:solidFill>
                  <a:latin typeface="微软雅黑" panose="020B0503020204020204" charset="-122"/>
                  <a:ea typeface="微软雅黑" panose="020B0503020204020204" charset="-122"/>
                </a:rPr>
                <a:t>官本位思想严重。当官做老爷与光宗耀祖、出人头地是密切相连的，领导者一有权力就为所欲为</a:t>
              </a:r>
              <a:endParaRPr lang="en-US" altLang="zh-CN" sz="1800">
                <a:solidFill>
                  <a:srgbClr val="000000"/>
                </a:solidFill>
                <a:latin typeface="微软雅黑" panose="020B0503020204020204" charset="-122"/>
                <a:ea typeface="微软雅黑" panose="020B0503020204020204" charset="-122"/>
              </a:endParaRPr>
            </a:p>
          </p:txBody>
        </p:sp>
        <p:sp>
          <p:nvSpPr>
            <p:cNvPr id="11" name="AutoShape 7"/>
            <p:cNvSpPr>
              <a:spLocks noChangeArrowheads="true"/>
            </p:cNvSpPr>
            <p:nvPr/>
          </p:nvSpPr>
          <p:spPr bwMode="gray">
            <a:xfrm rot="5400000">
              <a:off x="6861" y="5476"/>
              <a:ext cx="4938" cy="4065"/>
            </a:xfrm>
            <a:prstGeom prst="roundRect">
              <a:avLst>
                <a:gd name="adj" fmla="val 19894"/>
              </a:avLst>
            </a:prstGeom>
            <a:gradFill rotWithShape="true">
              <a:gsLst>
                <a:gs pos="0">
                  <a:schemeClr val="bg1">
                    <a:gamma/>
                    <a:shade val="78824"/>
                    <a:invGamma/>
                    <a:alpha val="98000"/>
                  </a:schemeClr>
                </a:gs>
                <a:gs pos="50000">
                  <a:schemeClr val="bg1"/>
                </a:gs>
                <a:gs pos="100000">
                  <a:schemeClr val="bg1">
                    <a:gamma/>
                    <a:shade val="78824"/>
                    <a:invGamma/>
                    <a:alpha val="98000"/>
                  </a:schemeClr>
                </a:gs>
              </a:gsLst>
              <a:lin ang="5400000" scaled="true"/>
            </a:gradFill>
            <a:ln w="38100" algn="ctr">
              <a:solidFill>
                <a:srgbClr val="DDDDDD"/>
              </a:solidFill>
              <a:round/>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4586" name="Freeform 8"/>
            <p:cNvSpPr/>
            <p:nvPr/>
          </p:nvSpPr>
          <p:spPr>
            <a:xfrm>
              <a:off x="7333" y="5005"/>
              <a:ext cx="4065" cy="118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261" h="303">
                  <a:moveTo>
                    <a:pt x="6" y="297"/>
                  </a:moveTo>
                  <a:cubicBezTo>
                    <a:pt x="6" y="297"/>
                    <a:pt x="0" y="225"/>
                    <a:pt x="18" y="174"/>
                  </a:cubicBezTo>
                  <a:cubicBezTo>
                    <a:pt x="36" y="123"/>
                    <a:pt x="105" y="45"/>
                    <a:pt x="171" y="30"/>
                  </a:cubicBezTo>
                  <a:cubicBezTo>
                    <a:pt x="237" y="15"/>
                    <a:pt x="227" y="16"/>
                    <a:pt x="352" y="13"/>
                  </a:cubicBezTo>
                  <a:cubicBezTo>
                    <a:pt x="477" y="10"/>
                    <a:pt x="804" y="10"/>
                    <a:pt x="922" y="10"/>
                  </a:cubicBezTo>
                  <a:cubicBezTo>
                    <a:pt x="1039" y="10"/>
                    <a:pt x="988" y="0"/>
                    <a:pt x="1061" y="12"/>
                  </a:cubicBezTo>
                  <a:cubicBezTo>
                    <a:pt x="1133" y="24"/>
                    <a:pt x="1206" y="83"/>
                    <a:pt x="1251" y="190"/>
                  </a:cubicBezTo>
                  <a:cubicBezTo>
                    <a:pt x="1261" y="263"/>
                    <a:pt x="1257" y="303"/>
                    <a:pt x="1257" y="303"/>
                  </a:cubicBezTo>
                  <a:lnTo>
                    <a:pt x="6" y="297"/>
                  </a:lnTo>
                  <a:close/>
                </a:path>
              </a:pathLst>
            </a:custGeom>
            <a:solidFill>
              <a:schemeClr val="accent1">
                <a:alpha val="50195"/>
              </a:schemeClr>
            </a:solidFill>
            <a:ln w="38100">
              <a:noFill/>
            </a:ln>
          </p:spPr>
          <p:txBody>
            <a:bodyPr/>
            <a:p>
              <a:pPr algn="just"/>
              <a:endParaRPr lang="zh-CN" altLang="en-US">
                <a:latin typeface="微软雅黑" panose="020B0503020204020204" charset="-122"/>
                <a:ea typeface="微软雅黑" panose="020B0503020204020204" charset="-122"/>
              </a:endParaRPr>
            </a:p>
          </p:txBody>
        </p:sp>
        <p:sp>
          <p:nvSpPr>
            <p:cNvPr id="44044" name="Rectangle 9"/>
            <p:cNvSpPr/>
            <p:nvPr/>
          </p:nvSpPr>
          <p:spPr>
            <a:xfrm>
              <a:off x="7465" y="6185"/>
              <a:ext cx="3898" cy="3052"/>
            </a:xfrm>
            <a:prstGeom prst="rect">
              <a:avLst/>
            </a:prstGeom>
            <a:noFill/>
            <a:ln w="9525">
              <a:noFill/>
            </a:ln>
          </p:spPr>
          <p:txBody>
            <a:bodyPr wrap="square" anchor="t" anchorCtr="false">
              <a:spAutoFit/>
            </a:bodyPr>
            <a:p>
              <a:pPr algn="just" eaLnBrk="0" hangingPunct="0"/>
              <a:r>
                <a:rPr lang="zh-CN" altLang="en-US" sz="2400" dirty="0">
                  <a:solidFill>
                    <a:srgbClr val="000000"/>
                  </a:solidFill>
                  <a:latin typeface="微软雅黑" panose="020B0503020204020204" charset="-122"/>
                  <a:ea typeface="微软雅黑" panose="020B0503020204020204" charset="-122"/>
                </a:rPr>
                <a:t>政府包揽一切，管制一切，指挥一切。应退出微观经济领域，进入宏观调控。</a:t>
              </a:r>
              <a:endParaRPr lang="zh-CN" altLang="en-US" sz="2400" dirty="0">
                <a:solidFill>
                  <a:srgbClr val="000000"/>
                </a:solidFill>
                <a:latin typeface="微软雅黑" panose="020B0503020204020204" charset="-122"/>
                <a:ea typeface="微软雅黑" panose="020B0503020204020204" charset="-122"/>
              </a:endParaRPr>
            </a:p>
          </p:txBody>
        </p:sp>
        <p:grpSp>
          <p:nvGrpSpPr>
            <p:cNvPr id="24588" name="Group 15"/>
            <p:cNvGrpSpPr/>
            <p:nvPr/>
          </p:nvGrpSpPr>
          <p:grpSpPr>
            <a:xfrm>
              <a:off x="7183" y="3320"/>
              <a:ext cx="4435" cy="848"/>
              <a:chOff x="2251" y="1126"/>
              <a:chExt cx="1774" cy="339"/>
            </a:xfrm>
          </p:grpSpPr>
          <p:sp>
            <p:nvSpPr>
              <p:cNvPr id="24589" name="AutoShape 16"/>
              <p:cNvSpPr/>
              <p:nvPr/>
            </p:nvSpPr>
            <p:spPr>
              <a:xfrm>
                <a:off x="2251" y="1126"/>
                <a:ext cx="1501" cy="339"/>
              </a:xfrm>
              <a:prstGeom prst="roundRect">
                <a:avLst>
                  <a:gd name="adj" fmla="val 50000"/>
                </a:avLst>
              </a:prstGeom>
              <a:gradFill rotWithShape="true">
                <a:gsLst>
                  <a:gs pos="0">
                    <a:srgbClr val="545454"/>
                  </a:gs>
                  <a:gs pos="50000">
                    <a:srgbClr val="EAEAEA"/>
                  </a:gs>
                  <a:gs pos="100000">
                    <a:srgbClr val="545454"/>
                  </a:gs>
                </a:gsLst>
                <a:lin ang="5400000" scaled="true"/>
                <a:tileRect/>
              </a:gradFill>
              <a:ln w="9525">
                <a:noFill/>
              </a:ln>
              <a:effectLst>
                <a:outerShdw dist="40159" dir="4293848" algn="ctr" rotWithShape="0">
                  <a:srgbClr val="FFFFCC">
                    <a:alpha val="50000"/>
                  </a:srgbClr>
                </a:outerShdw>
              </a:effectLst>
            </p:spPr>
            <p:txBody>
              <a:bodyPr wrap="none" anchor="ctr" anchorCtr="false"/>
              <a:p>
                <a:pPr algn="just" eaLnBrk="0" hangingPunct="0"/>
                <a:endParaRPr lang="zh-CN" altLang="en-US" sz="1800" dirty="0">
                  <a:solidFill>
                    <a:srgbClr val="000000"/>
                  </a:solidFill>
                  <a:latin typeface="微软雅黑" panose="020B0503020204020204" charset="-122"/>
                  <a:ea typeface="微软雅黑" panose="020B0503020204020204" charset="-122"/>
                </a:endParaRPr>
              </a:p>
            </p:txBody>
          </p:sp>
          <p:sp>
            <p:nvSpPr>
              <p:cNvPr id="2" name="AutoShape 17"/>
              <p:cNvSpPr>
                <a:spLocks noChangeArrowheads="true"/>
              </p:cNvSpPr>
              <p:nvPr/>
            </p:nvSpPr>
            <p:spPr bwMode="gray">
              <a:xfrm>
                <a:off x="2269" y="1145"/>
                <a:ext cx="1756" cy="303"/>
              </a:xfrm>
              <a:prstGeom prst="roundRect">
                <a:avLst>
                  <a:gd name="adj" fmla="val 50000"/>
                </a:avLst>
              </a:prstGeom>
              <a:gradFill rotWithShape="true">
                <a:gsLst>
                  <a:gs pos="0">
                    <a:schemeClr val="accent1">
                      <a:alpha val="89999"/>
                    </a:schemeClr>
                  </a:gs>
                  <a:gs pos="50000">
                    <a:schemeClr val="accent1">
                      <a:gamma/>
                      <a:tint val="33725"/>
                      <a:invGamma/>
                    </a:schemeClr>
                  </a:gs>
                  <a:gs pos="100000">
                    <a:schemeClr val="accent1">
                      <a:alpha val="89999"/>
                    </a:schemeClr>
                  </a:gs>
                </a:gsLst>
                <a:lin ang="0" scaled="true"/>
              </a:gradFill>
              <a:ln w="9525" algn="ctr">
                <a:noFill/>
                <a:round/>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4591" name="Rectangle 18"/>
            <p:cNvSpPr/>
            <p:nvPr/>
          </p:nvSpPr>
          <p:spPr>
            <a:xfrm>
              <a:off x="7260" y="3429"/>
              <a:ext cx="4358" cy="630"/>
            </a:xfrm>
            <a:prstGeom prst="rect">
              <a:avLst/>
            </a:prstGeom>
            <a:noFill/>
            <a:ln w="9525">
              <a:noFill/>
            </a:ln>
          </p:spPr>
          <p:txBody>
            <a:bodyPr wrap="none" anchor="t" anchorCtr="false">
              <a:spAutoFit/>
            </a:bodyPr>
            <a:p>
              <a:pPr algn="just" eaLnBrk="0" hangingPunct="0"/>
              <a:r>
                <a:rPr lang="zh-CN" altLang="en-US" sz="2000" b="1" dirty="0">
                  <a:solidFill>
                    <a:srgbClr val="FF0000"/>
                  </a:solidFill>
                  <a:latin typeface="微软雅黑" panose="020B0503020204020204" charset="-122"/>
                  <a:ea typeface="微软雅黑" panose="020B0503020204020204" charset="-122"/>
                </a:rPr>
                <a:t>政府职能尚未完全转变</a:t>
              </a:r>
              <a:endParaRPr lang="zh-CN" altLang="en-US" sz="2000" b="1" dirty="0">
                <a:solidFill>
                  <a:srgbClr val="FF0000"/>
                </a:solidFill>
                <a:latin typeface="微软雅黑" panose="020B0503020204020204" charset="-122"/>
                <a:ea typeface="微软雅黑" panose="020B0503020204020204" charset="-122"/>
              </a:endParaRPr>
            </a:p>
          </p:txBody>
        </p:sp>
        <p:grpSp>
          <p:nvGrpSpPr>
            <p:cNvPr id="24592" name="Group 23"/>
            <p:cNvGrpSpPr/>
            <p:nvPr/>
          </p:nvGrpSpPr>
          <p:grpSpPr>
            <a:xfrm>
              <a:off x="1758" y="3230"/>
              <a:ext cx="3755" cy="848"/>
              <a:chOff x="555" y="1126"/>
              <a:chExt cx="1502" cy="339"/>
            </a:xfrm>
          </p:grpSpPr>
          <p:sp>
            <p:nvSpPr>
              <p:cNvPr id="28" name="AutoShape 24"/>
              <p:cNvSpPr>
                <a:spLocks noChangeArrowheads="true"/>
              </p:cNvSpPr>
              <p:nvPr/>
            </p:nvSpPr>
            <p:spPr bwMode="gray">
              <a:xfrm>
                <a:off x="555" y="1126"/>
                <a:ext cx="1502" cy="339"/>
              </a:xfrm>
              <a:prstGeom prst="roundRect">
                <a:avLst>
                  <a:gd name="adj" fmla="val 50000"/>
                </a:avLst>
              </a:prstGeom>
              <a:gradFill rotWithShape="true">
                <a:gsLst>
                  <a:gs pos="0">
                    <a:schemeClr val="accent2">
                      <a:gamma/>
                      <a:shade val="36078"/>
                      <a:invGamma/>
                    </a:schemeClr>
                  </a:gs>
                  <a:gs pos="50000">
                    <a:schemeClr val="accent2"/>
                  </a:gs>
                  <a:gs pos="100000">
                    <a:schemeClr val="accent2">
                      <a:gamma/>
                      <a:shade val="36078"/>
                      <a:invGamma/>
                    </a:schemeClr>
                  </a:gs>
                </a:gsLst>
                <a:lin ang="5400000" scaled="true"/>
              </a:gradFill>
              <a:ln w="9525" algn="ctr">
                <a:noFill/>
                <a:round/>
              </a:ln>
              <a:effectLst>
                <a:outerShdw dist="40161" dir="4293903" algn="ctr" rotWithShape="0">
                  <a:srgbClr val="FFFFCC">
                    <a:alpha val="50000"/>
                  </a:srgbClr>
                </a:outerShdw>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9" name="AutoShape 25"/>
              <p:cNvSpPr>
                <a:spLocks noChangeArrowheads="true"/>
              </p:cNvSpPr>
              <p:nvPr/>
            </p:nvSpPr>
            <p:spPr bwMode="gray">
              <a:xfrm>
                <a:off x="574" y="1145"/>
                <a:ext cx="1464" cy="303"/>
              </a:xfrm>
              <a:prstGeom prst="roundRect">
                <a:avLst>
                  <a:gd name="adj" fmla="val 50000"/>
                </a:avLst>
              </a:prstGeom>
              <a:gradFill rotWithShape="true">
                <a:gsLst>
                  <a:gs pos="0">
                    <a:schemeClr val="accent2">
                      <a:alpha val="89999"/>
                    </a:schemeClr>
                  </a:gs>
                  <a:gs pos="50000">
                    <a:schemeClr val="accent2">
                      <a:gamma/>
                      <a:tint val="33725"/>
                      <a:invGamma/>
                    </a:schemeClr>
                  </a:gs>
                  <a:gs pos="100000">
                    <a:schemeClr val="accent2">
                      <a:alpha val="89999"/>
                    </a:schemeClr>
                  </a:gs>
                </a:gsLst>
                <a:lin ang="0" scaled="true"/>
              </a:gradFill>
              <a:ln w="9525" algn="ctr">
                <a:noFill/>
                <a:round/>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4595" name="Rectangle 26"/>
            <p:cNvSpPr/>
            <p:nvPr/>
          </p:nvSpPr>
          <p:spPr>
            <a:xfrm>
              <a:off x="1575" y="3320"/>
              <a:ext cx="3950" cy="630"/>
            </a:xfrm>
            <a:prstGeom prst="rect">
              <a:avLst/>
            </a:prstGeom>
            <a:noFill/>
            <a:ln w="9525">
              <a:noFill/>
            </a:ln>
          </p:spPr>
          <p:txBody>
            <a:bodyPr wrap="none" anchor="t" anchorCtr="false">
              <a:spAutoFit/>
            </a:bodyPr>
            <a:p>
              <a:pPr algn="just" eaLnBrk="0" hangingPunct="0"/>
              <a:r>
                <a:rPr lang="zh-CN" altLang="en-US" sz="2000" b="1" dirty="0">
                  <a:solidFill>
                    <a:srgbClr val="FF0000"/>
                  </a:solidFill>
                  <a:latin typeface="微软雅黑" panose="020B0503020204020204" charset="-122"/>
                  <a:ea typeface="微软雅黑" panose="020B0503020204020204" charset="-122"/>
                </a:rPr>
                <a:t>传统文化的负面效应</a:t>
              </a:r>
              <a:endParaRPr lang="zh-CN" altLang="en-US" sz="2000" b="1" dirty="0">
                <a:solidFill>
                  <a:srgbClr val="FF0000"/>
                </a:solidFill>
                <a:latin typeface="微软雅黑" panose="020B0503020204020204" charset="-122"/>
                <a:ea typeface="微软雅黑" panose="020B0503020204020204" charset="-122"/>
              </a:endParaRPr>
            </a:p>
          </p:txBody>
        </p:sp>
        <p:sp>
          <p:nvSpPr>
            <p:cNvPr id="31" name="AutoShape 27"/>
            <p:cNvSpPr>
              <a:spLocks noChangeArrowheads="true"/>
            </p:cNvSpPr>
            <p:nvPr/>
          </p:nvSpPr>
          <p:spPr bwMode="gray">
            <a:xfrm flipV="true">
              <a:off x="2243" y="4065"/>
              <a:ext cx="3120" cy="910"/>
            </a:xfrm>
            <a:prstGeom prst="triangle">
              <a:avLst>
                <a:gd name="adj" fmla="val 50000"/>
              </a:avLst>
            </a:prstGeom>
            <a:gradFill rotWithShape="true">
              <a:gsLst>
                <a:gs pos="0">
                  <a:schemeClr val="accent2"/>
                </a:gs>
                <a:gs pos="100000">
                  <a:schemeClr val="accent2">
                    <a:gamma/>
                    <a:tint val="0"/>
                    <a:invGamma/>
                  </a:schemeClr>
                </a:gs>
              </a:gsLst>
              <a:lin ang="5400000" scaled="true"/>
            </a:gradFill>
            <a:ln w="9525">
              <a:noFill/>
              <a:miter lim="800000"/>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2" name="AutoShape 28"/>
            <p:cNvSpPr>
              <a:spLocks noChangeArrowheads="true"/>
            </p:cNvSpPr>
            <p:nvPr/>
          </p:nvSpPr>
          <p:spPr bwMode="gray">
            <a:xfrm flipV="true">
              <a:off x="7500" y="4225"/>
              <a:ext cx="3120" cy="910"/>
            </a:xfrm>
            <a:prstGeom prst="triangle">
              <a:avLst>
                <a:gd name="adj" fmla="val 50000"/>
              </a:avLst>
            </a:prstGeom>
            <a:gradFill rotWithShape="true">
              <a:gsLst>
                <a:gs pos="0">
                  <a:schemeClr val="accent1"/>
                </a:gs>
                <a:gs pos="100000">
                  <a:schemeClr val="accent1">
                    <a:gamma/>
                    <a:tint val="0"/>
                    <a:invGamma/>
                  </a:schemeClr>
                </a:gs>
              </a:gsLst>
              <a:lin ang="5400000" scaled="true"/>
            </a:gradFill>
            <a:ln w="9525">
              <a:noFill/>
              <a:miter lim="800000"/>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0485" name="Rectangle 3"/>
          <p:cNvSpPr>
            <a:spLocks noGrp="true"/>
          </p:cNvSpPr>
          <p:nvPr/>
        </p:nvSpPr>
        <p:spPr>
          <a:xfrm>
            <a:off x="1880235" y="1024890"/>
            <a:ext cx="8229600" cy="569913"/>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gn="just" eaLnBrk="1" hangingPunct="1">
              <a:lnSpc>
                <a:spcPct val="120000"/>
              </a:lnSpc>
              <a:buNone/>
            </a:pPr>
            <a:r>
              <a:rPr lang="zh-CN" altLang="en-US" sz="2800" b="1" dirty="0">
                <a:solidFill>
                  <a:srgbClr val="000000"/>
                </a:solidFill>
                <a:latin typeface="微软雅黑" panose="020B0503020204020204" charset="-122"/>
                <a:ea typeface="微软雅黑" panose="020B0503020204020204" charset="-122"/>
              </a:rPr>
              <a:t>（二）政府信用危机产生的原因</a:t>
            </a:r>
            <a:endParaRPr lang="zh-CN" altLang="en-US" sz="2800" b="1" dirty="0">
              <a:solidFill>
                <a:srgbClr val="0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四、政府信用危机</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文本框 2"/>
          <p:cNvSpPr txBox="true"/>
          <p:nvPr/>
        </p:nvSpPr>
        <p:spPr>
          <a:xfrm>
            <a:off x="1066165" y="1053465"/>
            <a:ext cx="10059035" cy="645160"/>
          </a:xfrm>
          <a:prstGeom prst="rect">
            <a:avLst/>
          </a:prstGeom>
          <a:noFill/>
        </p:spPr>
        <p:txBody>
          <a:bodyPr wrap="square" rtlCol="0">
            <a:spAutoFit/>
          </a:bodyPr>
          <a:p>
            <a:pPr fontAlgn="auto">
              <a:lnSpc>
                <a:spcPct val="150000"/>
              </a:lnSpc>
            </a:pPr>
            <a:r>
              <a:rPr lang="zh-CN" altLang="en-US" sz="2400" b="1">
                <a:latin typeface="微软雅黑" panose="020B0503020204020204" charset="-122"/>
                <a:ea typeface="微软雅黑" panose="020B0503020204020204" charset="-122"/>
              </a:rPr>
              <a:t>（三）政府信用危机的危害</a:t>
            </a:r>
            <a:endParaRPr lang="zh-CN" altLang="en-US" sz="2400" b="1">
              <a:latin typeface="微软雅黑" panose="020B0503020204020204" charset="-122"/>
              <a:ea typeface="微软雅黑" panose="020B0503020204020204" charset="-122"/>
            </a:endParaRPr>
          </a:p>
        </p:txBody>
      </p:sp>
      <p:sp>
        <p:nvSpPr>
          <p:cNvPr id="4" name="文本框 3"/>
          <p:cNvSpPr txBox="true"/>
          <p:nvPr/>
        </p:nvSpPr>
        <p:spPr>
          <a:xfrm>
            <a:off x="1065530" y="1918970"/>
            <a:ext cx="10059035" cy="2306955"/>
          </a:xfrm>
          <a:prstGeom prst="rect">
            <a:avLst/>
          </a:prstGeom>
          <a:noFill/>
        </p:spPr>
        <p:txBody>
          <a:bodyPr wrap="square" rtlCol="0">
            <a:spAutoFit/>
          </a:bodyPr>
          <a:p>
            <a:pPr marL="342900" indent="-342900" fontAlgn="auto">
              <a:lnSpc>
                <a:spcPct val="150000"/>
              </a:lnSpc>
              <a:buFont typeface="Wingdings" panose="05000000000000000000" charset="0"/>
              <a:buChar char=""/>
            </a:pPr>
            <a:r>
              <a:rPr lang="zh-CN" altLang="en-US" sz="2400">
                <a:latin typeface="微软雅黑" panose="020B0503020204020204" charset="-122"/>
                <a:ea typeface="微软雅黑" panose="020B0503020204020204" charset="-122"/>
              </a:rPr>
              <a:t>毁掉了政府机构公信力；</a:t>
            </a:r>
            <a:endParaRPr lang="zh-CN" altLang="en-US" sz="24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400">
                <a:latin typeface="微软雅黑" panose="020B0503020204020204" charset="-122"/>
                <a:ea typeface="微软雅黑" panose="020B0503020204020204" charset="-122"/>
              </a:rPr>
              <a:t>影响经济发展；</a:t>
            </a:r>
            <a:endParaRPr lang="zh-CN" altLang="en-US" sz="24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400">
                <a:latin typeface="微软雅黑" panose="020B0503020204020204" charset="-122"/>
                <a:ea typeface="微软雅黑" panose="020B0503020204020204" charset="-122"/>
              </a:rPr>
              <a:t>影响政府的公众形象与国际形象；</a:t>
            </a:r>
            <a:endParaRPr lang="zh-CN" altLang="en-US" sz="24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400">
                <a:latin typeface="微软雅黑" panose="020B0503020204020204" charset="-122"/>
                <a:ea typeface="微软雅黑" panose="020B0503020204020204" charset="-122"/>
              </a:rPr>
              <a:t>影响执政地位的巩固和提高</a:t>
            </a:r>
            <a:endParaRPr lang="zh-CN" altLang="en-US" sz="24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75565"/>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五、政府信用管理概述</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 name="文本框 1"/>
          <p:cNvSpPr txBox="true"/>
          <p:nvPr/>
        </p:nvSpPr>
        <p:spPr>
          <a:xfrm>
            <a:off x="973455" y="1085850"/>
            <a:ext cx="10059035" cy="1014730"/>
          </a:xfrm>
          <a:prstGeom prst="rect">
            <a:avLst/>
          </a:prstGeom>
          <a:noFill/>
        </p:spPr>
        <p:txBody>
          <a:bodyPr wrap="square" rtlCol="0">
            <a:spAutoFit/>
          </a:bodyPr>
          <a:p>
            <a:pPr fontAlgn="auto">
              <a:lnSpc>
                <a:spcPct val="150000"/>
              </a:lnSpc>
            </a:pPr>
            <a:r>
              <a:rPr lang="zh-CN" altLang="en-US" sz="2000">
                <a:latin typeface="微软雅黑" panose="020B0503020204020204" charset="-122"/>
                <a:ea typeface="微软雅黑" panose="020B0503020204020204" charset="-122"/>
              </a:rPr>
              <a:t>面对严重的政府信用危机，重塑政府信用刻不容缓，政府信用建设是一项复杂的系统工程，需要在</a:t>
            </a:r>
            <a:r>
              <a:rPr lang="zh-CN" altLang="en-US" sz="2000">
                <a:solidFill>
                  <a:srgbClr val="00B0F0"/>
                </a:solidFill>
                <a:latin typeface="微软雅黑" panose="020B0503020204020204" charset="-122"/>
                <a:ea typeface="微软雅黑" panose="020B0503020204020204" charset="-122"/>
              </a:rPr>
              <a:t>道德和制度</a:t>
            </a:r>
            <a:r>
              <a:rPr lang="zh-CN" altLang="en-US" sz="2000">
                <a:latin typeface="微软雅黑" panose="020B0503020204020204" charset="-122"/>
                <a:ea typeface="微软雅黑" panose="020B0503020204020204" charset="-122"/>
              </a:rPr>
              <a:t>两个方面完善。</a:t>
            </a:r>
            <a:endParaRPr lang="zh-CN" altLang="en-US" sz="2000">
              <a:latin typeface="微软雅黑" panose="020B0503020204020204" charset="-122"/>
              <a:ea typeface="微软雅黑" panose="020B0503020204020204" charset="-122"/>
            </a:endParaRPr>
          </a:p>
        </p:txBody>
      </p:sp>
      <p:sp>
        <p:nvSpPr>
          <p:cNvPr id="3" name="文本框 2"/>
          <p:cNvSpPr txBox="true"/>
          <p:nvPr/>
        </p:nvSpPr>
        <p:spPr>
          <a:xfrm>
            <a:off x="1066800" y="2480310"/>
            <a:ext cx="10059035" cy="645160"/>
          </a:xfrm>
          <a:prstGeom prst="rect">
            <a:avLst/>
          </a:prstGeom>
          <a:noFill/>
        </p:spPr>
        <p:txBody>
          <a:bodyPr wrap="square" rtlCol="0">
            <a:spAutoFit/>
          </a:bodyPr>
          <a:p>
            <a:pPr fontAlgn="auto">
              <a:lnSpc>
                <a:spcPct val="150000"/>
              </a:lnSpc>
            </a:pPr>
            <a:r>
              <a:rPr lang="zh-CN" altLang="en-US" sz="2400">
                <a:latin typeface="微软雅黑" panose="020B0503020204020204" charset="-122"/>
                <a:ea typeface="微软雅黑" panose="020B0503020204020204" charset="-122"/>
              </a:rPr>
              <a:t>（一）政府信用道德建设</a:t>
            </a:r>
            <a:endParaRPr lang="zh-CN" altLang="en-US" sz="2400">
              <a:latin typeface="微软雅黑" panose="020B0503020204020204" charset="-122"/>
              <a:ea typeface="微软雅黑" panose="020B0503020204020204" charset="-122"/>
            </a:endParaRPr>
          </a:p>
        </p:txBody>
      </p:sp>
      <p:sp>
        <p:nvSpPr>
          <p:cNvPr id="4" name="文本框 3"/>
          <p:cNvSpPr txBox="true"/>
          <p:nvPr/>
        </p:nvSpPr>
        <p:spPr>
          <a:xfrm>
            <a:off x="1066165" y="3681730"/>
            <a:ext cx="10059035" cy="1938020"/>
          </a:xfrm>
          <a:prstGeom prst="rect">
            <a:avLst/>
          </a:prstGeom>
          <a:noFill/>
        </p:spPr>
        <p:txBody>
          <a:bodyPr wrap="square" rtlCol="0">
            <a:spAutoFit/>
          </a:bodyPr>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培养政府官员的诚信意识；</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构建“道德型政府”。政府应强调服务的理念、公共精神和责任意识，要求行政机关和政府官员在思想、言论、行动、决策上对公众高度负责，树立良好的公仆形象和良好的政府信用形象。</a:t>
            </a:r>
            <a:endParaRPr lang="en-US" altLang="zh-CN" sz="20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五、政府信用管理概述</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文本框 2"/>
          <p:cNvSpPr txBox="true"/>
          <p:nvPr/>
        </p:nvSpPr>
        <p:spPr>
          <a:xfrm>
            <a:off x="1066165" y="1053465"/>
            <a:ext cx="10059035" cy="645160"/>
          </a:xfrm>
          <a:prstGeom prst="rect">
            <a:avLst/>
          </a:prstGeom>
          <a:noFill/>
        </p:spPr>
        <p:txBody>
          <a:bodyPr wrap="square" rtlCol="0">
            <a:spAutoFit/>
          </a:bodyPr>
          <a:p>
            <a:pPr fontAlgn="auto">
              <a:lnSpc>
                <a:spcPct val="150000"/>
              </a:lnSpc>
            </a:pPr>
            <a:r>
              <a:rPr lang="zh-CN" altLang="en-US" sz="2400">
                <a:latin typeface="微软雅黑" panose="020B0503020204020204" charset="-122"/>
                <a:ea typeface="微软雅黑" panose="020B0503020204020204" charset="-122"/>
              </a:rPr>
              <a:t>（二）政府信用制度建设</a:t>
            </a:r>
            <a:endParaRPr lang="zh-CN" altLang="en-US" sz="2400">
              <a:latin typeface="微软雅黑" panose="020B0503020204020204" charset="-122"/>
              <a:ea typeface="微软雅黑" panose="020B0503020204020204" charset="-122"/>
            </a:endParaRPr>
          </a:p>
        </p:txBody>
      </p:sp>
      <p:sp>
        <p:nvSpPr>
          <p:cNvPr id="4" name="文本框 3"/>
          <p:cNvSpPr txBox="true"/>
          <p:nvPr/>
        </p:nvSpPr>
        <p:spPr>
          <a:xfrm>
            <a:off x="1065530" y="1918970"/>
            <a:ext cx="10059035" cy="3322955"/>
          </a:xfrm>
          <a:prstGeom prst="rect">
            <a:avLst/>
          </a:prstGeom>
          <a:noFill/>
        </p:spPr>
        <p:txBody>
          <a:bodyPr wrap="square" rtlCol="0">
            <a:spAutoFit/>
          </a:bodyPr>
          <a:p>
            <a:pPr indent="0" fontAlgn="auto">
              <a:lnSpc>
                <a:spcPct val="150000"/>
              </a:lnSpc>
              <a:buFont typeface="Wingdings" panose="05000000000000000000" charset="0"/>
              <a:buNone/>
            </a:pPr>
            <a:r>
              <a:rPr lang="en-US" altLang="zh-CN" sz="2000" b="1">
                <a:latin typeface="微软雅黑" panose="020B0503020204020204" charset="-122"/>
                <a:ea typeface="微软雅黑" panose="020B0503020204020204" charset="-122"/>
              </a:rPr>
              <a:t>1. </a:t>
            </a:r>
            <a:r>
              <a:rPr lang="zh-CN" altLang="en-US" sz="2000" b="1">
                <a:latin typeface="微软雅黑" panose="020B0503020204020204" charset="-122"/>
                <a:ea typeface="微软雅黑" panose="020B0503020204020204" charset="-122"/>
              </a:rPr>
              <a:t>外部制度建设</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政府必须充分运用行政行为推动社会诚信体系建设。</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强化信用需求。引导、推进建立信用的记录、评价、公开制度，为社会提供信用信息，使诚信者获得更多交易机会，使失信者无机可乘。</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政府要确立诚信规则。建立监督和惩戒机制，对失信行为要追究行政及经济责任，给予受损方一定的补偿。</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政府要大力扶植和监督信用中介服务行业的发展。</a:t>
            </a:r>
            <a:endParaRPr lang="zh-CN" altLang="en-US" sz="20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五、政府信用管理概述</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文本框 2"/>
          <p:cNvSpPr txBox="true"/>
          <p:nvPr/>
        </p:nvSpPr>
        <p:spPr>
          <a:xfrm>
            <a:off x="1066165" y="1053465"/>
            <a:ext cx="10059035" cy="645160"/>
          </a:xfrm>
          <a:prstGeom prst="rect">
            <a:avLst/>
          </a:prstGeom>
          <a:noFill/>
        </p:spPr>
        <p:txBody>
          <a:bodyPr wrap="square" rtlCol="0">
            <a:spAutoFit/>
          </a:bodyPr>
          <a:p>
            <a:pPr fontAlgn="auto">
              <a:lnSpc>
                <a:spcPct val="150000"/>
              </a:lnSpc>
            </a:pPr>
            <a:r>
              <a:rPr lang="zh-CN" altLang="en-US" sz="2400">
                <a:latin typeface="微软雅黑" panose="020B0503020204020204" charset="-122"/>
                <a:ea typeface="微软雅黑" panose="020B0503020204020204" charset="-122"/>
              </a:rPr>
              <a:t>（二）政府信用制度建设</a:t>
            </a:r>
            <a:endParaRPr lang="zh-CN" altLang="en-US" sz="2400">
              <a:latin typeface="微软雅黑" panose="020B0503020204020204" charset="-122"/>
              <a:ea typeface="微软雅黑" panose="020B0503020204020204" charset="-122"/>
            </a:endParaRPr>
          </a:p>
        </p:txBody>
      </p:sp>
      <p:sp>
        <p:nvSpPr>
          <p:cNvPr id="4" name="文本框 3"/>
          <p:cNvSpPr txBox="true"/>
          <p:nvPr/>
        </p:nvSpPr>
        <p:spPr>
          <a:xfrm>
            <a:off x="1065530" y="1918970"/>
            <a:ext cx="10059035" cy="4246245"/>
          </a:xfrm>
          <a:prstGeom prst="rect">
            <a:avLst/>
          </a:prstGeom>
          <a:noFill/>
        </p:spPr>
        <p:txBody>
          <a:bodyPr wrap="square" rtlCol="0">
            <a:spAutoFit/>
          </a:bodyPr>
          <a:p>
            <a:pPr indent="0" fontAlgn="auto">
              <a:lnSpc>
                <a:spcPct val="150000"/>
              </a:lnSpc>
              <a:buFont typeface="Wingdings" panose="05000000000000000000" charset="0"/>
              <a:buNone/>
            </a:pPr>
            <a:r>
              <a:rPr lang="en-US" altLang="zh-CN" sz="2000" b="1">
                <a:latin typeface="微软雅黑" panose="020B0503020204020204" charset="-122"/>
                <a:ea typeface="微软雅黑" panose="020B0503020204020204" charset="-122"/>
              </a:rPr>
              <a:t>2. </a:t>
            </a:r>
            <a:r>
              <a:rPr lang="zh-CN" altLang="en-US" sz="2000" b="1">
                <a:latin typeface="微软雅黑" panose="020B0503020204020204" charset="-122"/>
                <a:ea typeface="微软雅黑" panose="020B0503020204020204" charset="-122"/>
              </a:rPr>
              <a:t>内部制度建设</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建构有公信力的政府</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建构服务型政府</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建构责任型政府</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建构法治型政府</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建构有限政府</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建构透明政府</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建构以人为本的政府</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建构可评价的政府</a:t>
            </a:r>
            <a:endParaRPr lang="zh-CN" altLang="en-US" sz="20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fontScale="90000"/>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4390073"/>
            <a:ext cx="5107305" cy="1198880"/>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第一节  政府信用及信用管理概论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第二节  公债信用及信用管理概论</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387090" y="1313180"/>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了解政府信用管理概念和政府信用管理体系</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387090" y="1901825"/>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了解公债信用管理概念</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387090" y="2651125"/>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了解政府信用评级方法</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AutoShape 6"/>
          <p:cNvSpPr>
            <a:spLocks noChangeArrowheads="true"/>
          </p:cNvSpPr>
          <p:nvPr/>
        </p:nvSpPr>
        <p:spPr bwMode="blackWhite">
          <a:xfrm>
            <a:off x="3387090" y="3323590"/>
            <a:ext cx="7762240" cy="611505"/>
          </a:xfrm>
          <a:prstGeom prst="roundRect">
            <a:avLst>
              <a:gd name="adj" fmla="val 9106"/>
            </a:avLst>
          </a:prstGeom>
          <a:solidFill>
            <a:srgbClr val="FFC000"/>
          </a:soli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掌握公债信用管理方法</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5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第一节 信用评级</a:t>
            </a:r>
            <a:endParaRPr lang="zh-CN" altLang="en-US" sz="3200" dirty="0">
              <a:solidFill>
                <a:schemeClr val="bg1"/>
              </a:solidFill>
              <a:latin typeface="微软雅黑" panose="020B0503020204020204" charset="-122"/>
              <a:ea typeface="微软雅黑" panose="020B0503020204020204" charset="-122"/>
            </a:endParaRPr>
          </a:p>
        </p:txBody>
      </p:sp>
      <p:grpSp>
        <p:nvGrpSpPr>
          <p:cNvPr id="6" name="组合 5"/>
          <p:cNvGrpSpPr/>
          <p:nvPr/>
        </p:nvGrpSpPr>
        <p:grpSpPr>
          <a:xfrm>
            <a:off x="2901253" y="1872615"/>
            <a:ext cx="6391337" cy="3402863"/>
            <a:chOff x="1965" y="2428"/>
            <a:chExt cx="9088" cy="5112"/>
          </a:xfrm>
        </p:grpSpPr>
        <p:sp>
          <p:nvSpPr>
            <p:cNvPr id="9224" name="AutoShape 5"/>
            <p:cNvSpPr/>
            <p:nvPr/>
          </p:nvSpPr>
          <p:spPr>
            <a:xfrm>
              <a:off x="4093" y="5665"/>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四、政府信用危机</a:t>
              </a:r>
              <a:endParaRPr lang="zh-CN" altLang="en-US" sz="2400" b="1" dirty="0">
                <a:latin typeface="微软雅黑" panose="020B0503020204020204" charset="-122"/>
                <a:ea typeface="微软雅黑" panose="020B0503020204020204" charset="-122"/>
              </a:endParaRPr>
            </a:p>
          </p:txBody>
        </p:sp>
        <p:sp>
          <p:nvSpPr>
            <p:cNvPr id="9225" name="AutoShape 6"/>
            <p:cNvSpPr/>
            <p:nvPr/>
          </p:nvSpPr>
          <p:spPr>
            <a:xfrm>
              <a:off x="3845" y="4593"/>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三、政府信用的作用</a:t>
              </a:r>
              <a:endParaRPr lang="zh-CN" altLang="en-US" sz="2400" b="1" dirty="0">
                <a:latin typeface="微软雅黑" panose="020B0503020204020204" charset="-122"/>
                <a:ea typeface="微软雅黑" panose="020B0503020204020204" charset="-122"/>
              </a:endParaRPr>
            </a:p>
          </p:txBody>
        </p:sp>
        <p:sp>
          <p:nvSpPr>
            <p:cNvPr id="9226" name="AutoShape 7"/>
            <p:cNvSpPr/>
            <p:nvPr/>
          </p:nvSpPr>
          <p:spPr>
            <a:xfrm>
              <a:off x="3375" y="351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二、政府信用的思想</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2880" y="242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一、政府信用的概念</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a:off x="1965" y="2628"/>
              <a:ext cx="600" cy="600"/>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a:off x="2555" y="3613"/>
              <a:ext cx="600" cy="600"/>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0" name="Group 23"/>
            <p:cNvGrpSpPr/>
            <p:nvPr/>
          </p:nvGrpSpPr>
          <p:grpSpPr>
            <a:xfrm>
              <a:off x="3280" y="4760"/>
              <a:ext cx="600" cy="600"/>
              <a:chOff x="0" y="0"/>
              <a:chExt cx="1615" cy="1615"/>
            </a:xfrm>
          </p:grpSpPr>
          <p:sp>
            <p:nvSpPr>
              <p:cNvPr id="9256"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7"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9"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1"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1" name="Group 30"/>
            <p:cNvGrpSpPr/>
            <p:nvPr/>
          </p:nvGrpSpPr>
          <p:grpSpPr>
            <a:xfrm>
              <a:off x="3505" y="5785"/>
              <a:ext cx="600" cy="600"/>
              <a:chOff x="0" y="0"/>
              <a:chExt cx="1615" cy="1615"/>
            </a:xfrm>
          </p:grpSpPr>
          <p:sp>
            <p:nvSpPr>
              <p:cNvPr id="9250"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1"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2"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3"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4"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5"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2" name="AutoShape 6"/>
            <p:cNvSpPr/>
            <p:nvPr/>
          </p:nvSpPr>
          <p:spPr>
            <a:xfrm>
              <a:off x="3898" y="674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五、政府信用管理概述</a:t>
              </a:r>
              <a:endParaRPr lang="zh-CN" altLang="en-US" sz="2400" b="1" dirty="0">
                <a:latin typeface="微软雅黑" panose="020B0503020204020204" charset="-122"/>
                <a:ea typeface="微软雅黑" panose="020B0503020204020204" charset="-122"/>
              </a:endParaRPr>
            </a:p>
          </p:txBody>
        </p:sp>
        <p:grpSp>
          <p:nvGrpSpPr>
            <p:cNvPr id="9233" name="Group 23"/>
            <p:cNvGrpSpPr/>
            <p:nvPr/>
          </p:nvGrpSpPr>
          <p:grpSpPr>
            <a:xfrm>
              <a:off x="3345" y="6838"/>
              <a:ext cx="600" cy="600"/>
              <a:chOff x="0" y="0"/>
              <a:chExt cx="1615" cy="1615"/>
            </a:xfrm>
          </p:grpSpPr>
          <p:sp>
            <p:nvSpPr>
              <p:cNvPr id="9244"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45"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7"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9"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全球主权债务危机</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内容占位符 2"/>
          <p:cNvSpPr>
            <a:spLocks noGrp="true"/>
          </p:cNvSpPr>
          <p:nvPr/>
        </p:nvSpPr>
        <p:spPr>
          <a:xfrm>
            <a:off x="1981200" y="1343025"/>
            <a:ext cx="8229600" cy="487997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just"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zh-CN" altLang="zh-CN" sz="28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冰岛债务危机</a:t>
            </a:r>
            <a:endParaRPr kumimoji="0" lang="zh-CN" altLang="zh-CN" sz="28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zh-CN" sz="28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u"/>
              <a:defRPr/>
            </a:pP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2008</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年初，冰岛</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GDP</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达</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194</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亿美元，人均收入排名全球第四，还长期跻身</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世界最幸福国家</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之列，多次被联合国评为</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最宜居国家</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。好景不长，</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2008</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年金融海啸爆发，银行业首当其冲受到影响，最终冰岛全国最大的三家银行全部宣布破产，被政府接管。这</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家银行，所欠外债已达</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1380</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多亿美元，将近达到冰岛</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GDP</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的</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7</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倍，再加上其他负债，冰岛的总外债高达</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GDP</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的</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9</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倍！</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2010</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月</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7</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日，冰岛通过全民公决，否认了原来政府所达成的向英国和荷兰偿还巨额赔款的协议——</a:t>
            </a:r>
            <a:r>
              <a:rPr kumimoji="0" lang="zh-CN" altLang="zh-CN"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人民选择了让国家信用破产的道路！这意味着冰岛将拒绝偿还其所有欠款</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，欠款不还，以后将不能在国际上得到借款，冰岛成了金融危机爆发以来第一个倒在债务面前的国家！　</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32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全球主权债务危机</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7169" name="标题 1"/>
          <p:cNvSpPr>
            <a:spLocks noGrp="true"/>
          </p:cNvSpPr>
          <p:nvPr/>
        </p:nvSpPr>
        <p:spPr>
          <a:xfrm>
            <a:off x="733425" y="731838"/>
            <a:ext cx="7800975" cy="563562"/>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r>
              <a:rPr lang="zh-CN" altLang="zh-CN" dirty="0"/>
              <a:t>全球主权债务危机</a:t>
            </a:r>
            <a:endParaRPr lang="zh-CN" altLang="en-US" dirty="0"/>
          </a:p>
        </p:txBody>
      </p:sp>
      <p:sp>
        <p:nvSpPr>
          <p:cNvPr id="3" name="内容占位符 2"/>
          <p:cNvSpPr>
            <a:spLocks noGrp="true"/>
          </p:cNvSpPr>
          <p:nvPr/>
        </p:nvSpPr>
        <p:spPr>
          <a:xfrm>
            <a:off x="1577975" y="1142048"/>
            <a:ext cx="9036050" cy="487997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zh-CN" altLang="zh-CN" sz="28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欧洲债务危机</a:t>
            </a:r>
            <a:endParaRPr kumimoji="0" lang="zh-CN" altLang="zh-CN" sz="28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ts val="2000"/>
              </a:lnSpc>
              <a:spcBef>
                <a:spcPct val="20000"/>
              </a:spcBef>
              <a:spcAft>
                <a:spcPct val="0"/>
              </a:spcAft>
              <a:buClrTx/>
              <a:buSzTx/>
              <a:buFont typeface="Wingdings" panose="05000000000000000000" pitchFamily="2" charset="2"/>
              <a:buChar char="u"/>
              <a:defRPr/>
            </a:pP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开端</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2009</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年十二月全球三大评级公司下调希腊主权评级，希腊的债务危机随即愈演愈烈，但金融界认为希腊经济体系小，发生债务危机影响不会扩大</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ts val="2000"/>
              </a:lnSpc>
              <a:spcBef>
                <a:spcPct val="20000"/>
              </a:spcBef>
              <a:spcAft>
                <a:spcPct val="0"/>
              </a:spcAft>
              <a:buClrTx/>
              <a:buSzTx/>
              <a:buFont typeface="Wingdings" panose="05000000000000000000" pitchFamily="2" charset="2"/>
              <a:buChar char="u"/>
              <a:defRPr/>
            </a:pP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发展</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：随着事件的发展，欧洲其它国家也开始陷入危机，从希腊、爱尔兰、葡萄牙和西班牙至比利时和意大利，希腊已非危机主角，整个欧盟都受到债务危机困扰。</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ts val="2000"/>
              </a:lnSpc>
              <a:spcBef>
                <a:spcPct val="20000"/>
              </a:spcBef>
              <a:spcAft>
                <a:spcPct val="0"/>
              </a:spcAft>
              <a:buClrTx/>
              <a:buSzTx/>
              <a:buFont typeface="Wingdings" panose="05000000000000000000" pitchFamily="2" charset="2"/>
              <a:buChar char="u"/>
              <a:defRPr/>
            </a:pP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蔓延</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：德国等欧元区的龙头国都开始感受到危机的影响，因为欧元大幅下跌，加上欧洲股市暴挫，整个欧元区正面对成立十一年以来最严峻的考验，有评论家更推测欧元区最终会解体收场。</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ts val="2000"/>
              </a:lnSpc>
              <a:spcBef>
                <a:spcPct val="20000"/>
              </a:spcBef>
              <a:spcAft>
                <a:spcPct val="0"/>
              </a:spcAft>
              <a:buClrTx/>
              <a:buSzTx/>
              <a:buFont typeface="Wingdings" panose="05000000000000000000" pitchFamily="2" charset="2"/>
              <a:buChar char="u"/>
              <a:defRPr/>
            </a:pP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升级</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：希腊财政部长称，希腊在</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2010</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5</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月</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19</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日之前需要约</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90</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亿欧元资金以度过危机。欧盟成员国财政部长</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2010</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5</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月</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10</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日凌晨达成了一项总额高达</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7500</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亿欧元的稳定机制，避免危机蔓延。</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2010</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6</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月</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14</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日 穆迪下调希腊主权信用评级，下调</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4</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级沦为垃圾级。</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ts val="2000"/>
              </a:lnSpc>
              <a:spcBef>
                <a:spcPct val="20000"/>
              </a:spcBef>
              <a:spcAft>
                <a:spcPct val="0"/>
              </a:spcAft>
              <a:buClrTx/>
              <a:buSzTx/>
              <a:buFont typeface="Wingdings" panose="05000000000000000000" pitchFamily="2" charset="2"/>
              <a:buChar char="u"/>
              <a:defRPr/>
            </a:pP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余震</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：国际评级机构标准普尔公司</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2011</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12</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月</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5</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日晚突然宣布，将欧元区</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15</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国的主权信用评级列入“前景展望负面”观察名单，欧美各界震惊。</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2012</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月，标普宣布下调</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9</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个欧元区国家的长期信用评级，将法国和奥地利的</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3A</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主权信用评级下调一个级别至</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AA</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32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全球主权债务危机</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8194" name="内容占位符 2"/>
          <p:cNvSpPr>
            <a:spLocks noGrp="true"/>
          </p:cNvSpPr>
          <p:nvPr/>
        </p:nvSpPr>
        <p:spPr>
          <a:xfrm>
            <a:off x="1878330" y="1299845"/>
            <a:ext cx="8435975" cy="487997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algn="just">
              <a:buClrTx/>
              <a:buFont typeface="Wingdings" panose="05000000000000000000" pitchFamily="2" charset="2"/>
              <a:buChar char="u"/>
            </a:pPr>
            <a:r>
              <a:rPr lang="zh-CN" altLang="zh-CN" sz="2400" dirty="0">
                <a:solidFill>
                  <a:srgbClr val="130401"/>
                </a:solidFill>
                <a:latin typeface="微软雅黑" panose="020B0503020204020204" charset="-122"/>
                <a:ea typeface="微软雅黑" panose="020B0503020204020204" charset="-122"/>
                <a:cs typeface="微软雅黑" panose="020B0503020204020204" charset="-122"/>
              </a:rPr>
              <a:t>自金融危机爆发以来，主权债务问题此起彼伏。最早出现主权债务危机的国家是冰岛，其次是迪拜，然后到欧洲主权债务危机，美国国债风险，全球债务危机愈演愈烈，大有一发不可收拾之意。市场普遍担心希腊债务问题可能引发欧元区乃至全球的主权债务危机，影响欧洲乃至世界经济的复苏，出现经济的二次探底。</a:t>
            </a:r>
            <a:endParaRPr lang="en-US" altLang="zh-CN" sz="2400">
              <a:solidFill>
                <a:srgbClr val="130401"/>
              </a:solidFill>
              <a:latin typeface="微软雅黑" panose="020B0503020204020204" charset="-122"/>
              <a:ea typeface="微软雅黑" panose="020B0503020204020204" charset="-122"/>
              <a:cs typeface="微软雅黑" panose="020B0503020204020204" charset="-122"/>
            </a:endParaRPr>
          </a:p>
          <a:p>
            <a:pPr algn="just">
              <a:buClrTx/>
              <a:buFont typeface="Wingdings" panose="05000000000000000000" pitchFamily="2" charset="2"/>
              <a:buChar char="u"/>
            </a:pPr>
            <a:r>
              <a:rPr lang="zh-CN" altLang="en-US" sz="2800" dirty="0">
                <a:solidFill>
                  <a:srgbClr val="130401"/>
                </a:solidFill>
                <a:latin typeface="微软雅黑" panose="020B0503020204020204" charset="-122"/>
                <a:ea typeface="微软雅黑" panose="020B0503020204020204" charset="-122"/>
                <a:cs typeface="微软雅黑" panose="020B0503020204020204" charset="-122"/>
              </a:rPr>
              <a:t>问题</a:t>
            </a:r>
            <a:endParaRPr lang="en-US" altLang="zh-CN" sz="2800">
              <a:solidFill>
                <a:srgbClr val="130401"/>
              </a:solidFill>
              <a:latin typeface="微软雅黑" panose="020B0503020204020204" charset="-122"/>
              <a:ea typeface="微软雅黑" panose="020B0503020204020204" charset="-122"/>
              <a:cs typeface="微软雅黑" panose="020B0503020204020204" charset="-122"/>
            </a:endParaRPr>
          </a:p>
          <a:p>
            <a:pPr algn="just">
              <a:buClrTx/>
              <a:buFont typeface="Wingdings" panose="05000000000000000000" pitchFamily="2" charset="2"/>
              <a:buChar char="u"/>
            </a:pPr>
            <a:r>
              <a:rPr lang="en-US" altLang="zh-CN" sz="2400">
                <a:solidFill>
                  <a:srgbClr val="130401"/>
                </a:solidFill>
                <a:latin typeface="微软雅黑" panose="020B0503020204020204" charset="-122"/>
                <a:ea typeface="微软雅黑" panose="020B0503020204020204" charset="-122"/>
                <a:cs typeface="微软雅黑" panose="020B0503020204020204" charset="-122"/>
              </a:rPr>
              <a:t>1</a:t>
            </a:r>
            <a:r>
              <a:rPr lang="zh-CN" altLang="zh-CN" sz="2400" dirty="0">
                <a:solidFill>
                  <a:srgbClr val="130401"/>
                </a:solidFill>
                <a:latin typeface="微软雅黑" panose="020B0503020204020204" charset="-122"/>
                <a:ea typeface="微软雅黑" panose="020B0503020204020204" charset="-122"/>
                <a:cs typeface="微软雅黑" panose="020B0503020204020204" charset="-122"/>
              </a:rPr>
              <a:t>．什么是</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国家</a:t>
            </a:r>
            <a:r>
              <a:rPr lang="zh-CN" altLang="zh-CN" sz="2400" dirty="0">
                <a:solidFill>
                  <a:srgbClr val="130401"/>
                </a:solidFill>
                <a:latin typeface="微软雅黑" panose="020B0503020204020204" charset="-122"/>
                <a:ea typeface="微软雅黑" panose="020B0503020204020204" charset="-122"/>
                <a:cs typeface="微软雅黑" panose="020B0503020204020204" charset="-122"/>
              </a:rPr>
              <a:t>信用评级？</a:t>
            </a:r>
            <a:endParaRPr lang="zh-CN"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algn="just">
              <a:buClrTx/>
              <a:buFont typeface="Wingdings" panose="05000000000000000000" pitchFamily="2" charset="2"/>
              <a:buChar char="u"/>
            </a:pPr>
            <a:r>
              <a:rPr lang="en-US" altLang="zh-CN" sz="2400">
                <a:solidFill>
                  <a:srgbClr val="130401"/>
                </a:solidFill>
                <a:latin typeface="微软雅黑" panose="020B0503020204020204" charset="-122"/>
                <a:ea typeface="微软雅黑" panose="020B0503020204020204" charset="-122"/>
                <a:cs typeface="微软雅黑" panose="020B0503020204020204" charset="-122"/>
              </a:rPr>
              <a:t>2</a:t>
            </a:r>
            <a:r>
              <a:rPr lang="zh-CN" altLang="zh-CN" sz="2400" dirty="0">
                <a:solidFill>
                  <a:srgbClr val="130401"/>
                </a:solidFill>
                <a:latin typeface="微软雅黑" panose="020B0503020204020204" charset="-122"/>
                <a:ea typeface="微软雅黑" panose="020B0503020204020204" charset="-122"/>
                <a:cs typeface="微软雅黑" panose="020B0503020204020204" charset="-122"/>
              </a:rPr>
              <a:t>．您认为欧洲主权债务危机产生的原因是什么？在欧债危机中国际上三大评级机构对国家主权信用评级的结论起到了什么作用？</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一、政府信用概念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771015" y="1569720"/>
            <a:ext cx="8649970" cy="3409950"/>
            <a:chOff x="383" y="2565"/>
            <a:chExt cx="13622" cy="5370"/>
          </a:xfrm>
        </p:grpSpPr>
        <p:sp>
          <p:nvSpPr>
            <p:cNvPr id="11269" name="AutoShape 12"/>
            <p:cNvSpPr/>
            <p:nvPr/>
          </p:nvSpPr>
          <p:spPr>
            <a:xfrm>
              <a:off x="383" y="2565"/>
              <a:ext cx="4035" cy="703"/>
            </a:xfrm>
            <a:prstGeom prst="chevron">
              <a:avLst>
                <a:gd name="adj" fmla="val 17550"/>
              </a:avLst>
            </a:prstGeom>
            <a:solidFill>
              <a:srgbClr val="B3B3FF"/>
            </a:solidFill>
            <a:ln w="9525">
              <a:noFill/>
            </a:ln>
            <a:effectLst>
              <a:prstShdw prst="shdw17" dist="17961" dir="2699999">
                <a:srgbClr val="6B6B99"/>
              </a:prstShdw>
            </a:effectLst>
          </p:spPr>
          <p:txBody>
            <a:bodyPr wrap="none" anchor="ctr" anchorCtr="false"/>
            <a:p>
              <a:pPr algn="ctr" eaLnBrk="0" hangingPunct="0"/>
              <a:endParaRPr lang="zh-CN" altLang="en-US" dirty="0">
                <a:latin typeface="微软雅黑" panose="020B0503020204020204" charset="-122"/>
                <a:ea typeface="微软雅黑" panose="020B0503020204020204" charset="-122"/>
              </a:endParaRPr>
            </a:p>
          </p:txBody>
        </p:sp>
        <p:sp>
          <p:nvSpPr>
            <p:cNvPr id="11270" name="Text Box 13"/>
            <p:cNvSpPr txBox="true"/>
            <p:nvPr/>
          </p:nvSpPr>
          <p:spPr>
            <a:xfrm>
              <a:off x="395" y="2627"/>
              <a:ext cx="3650" cy="580"/>
            </a:xfrm>
            <a:prstGeom prst="rect">
              <a:avLst/>
            </a:prstGeom>
            <a:noFill/>
            <a:ln w="6350">
              <a:noFill/>
            </a:ln>
          </p:spPr>
          <p:txBody>
            <a:bodyPr lIns="0" tIns="0" rIns="0" bIns="0" anchor="ctr" anchorCtr="false">
              <a:spAutoFit/>
            </a:bodyPr>
            <a:p>
              <a:pPr algn="ctr" eaLnBrk="0" hangingPunct="0"/>
              <a:r>
                <a:rPr lang="zh-CN" altLang="en-US" sz="2400" b="1" dirty="0">
                  <a:solidFill>
                    <a:srgbClr val="000000"/>
                  </a:solidFill>
                  <a:latin typeface="微软雅黑" panose="020B0503020204020204" charset="-122"/>
                  <a:ea typeface="微软雅黑" panose="020B0503020204020204" charset="-122"/>
                </a:rPr>
                <a:t>政府信用</a:t>
              </a:r>
              <a:endParaRPr lang="zh-CN" altLang="en-US" sz="2400" b="1" dirty="0">
                <a:solidFill>
                  <a:srgbClr val="000000"/>
                </a:solidFill>
                <a:latin typeface="微软雅黑" panose="020B0503020204020204" charset="-122"/>
                <a:ea typeface="微软雅黑" panose="020B0503020204020204" charset="-122"/>
              </a:endParaRPr>
            </a:p>
          </p:txBody>
        </p:sp>
        <p:sp>
          <p:nvSpPr>
            <p:cNvPr id="2" name="Rectangle 14"/>
            <p:cNvSpPr>
              <a:spLocks noChangeArrowheads="true"/>
            </p:cNvSpPr>
            <p:nvPr/>
          </p:nvSpPr>
          <p:spPr bwMode="auto">
            <a:xfrm>
              <a:off x="395" y="3573"/>
              <a:ext cx="13610" cy="4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0" marR="0" lvl="1" indent="0" algn="l" defTabSz="330200" rtl="0" eaLnBrk="1" fontAlgn="base" latinLnBrk="0" hangingPunct="1">
                <a:lnSpc>
                  <a:spcPct val="150000"/>
                </a:lnSpc>
                <a:spcBef>
                  <a:spcPct val="0"/>
                </a:spcBef>
                <a:spcAft>
                  <a:spcPct val="0"/>
                </a:spcAft>
                <a:buClr>
                  <a:schemeClr val="tx1"/>
                </a:buClr>
                <a:buSzPct val="75000"/>
                <a:buFontTx/>
                <a:buNone/>
                <a:tabLst>
                  <a:tab pos="8521700" algn="r"/>
                </a:tabLst>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指</a:t>
              </a:r>
              <a:r>
                <a:rPr kumimoji="1"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国内外社会各主体对一国政府守约重诺的信任</a:t>
              </a: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，它是</a:t>
              </a:r>
              <a:r>
                <a:rPr kumimoji="1"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社会信用体系的核心</a:t>
              </a: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，此处政府是指广义的政府，即行使国家权力的所有政府机关。</a:t>
              </a:r>
              <a:endPar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330200" rtl="0" eaLnBrk="1" fontAlgn="base" latinLnBrk="0" hangingPunct="1">
                <a:lnSpc>
                  <a:spcPct val="150000"/>
                </a:lnSpc>
                <a:spcBef>
                  <a:spcPct val="0"/>
                </a:spcBef>
                <a:spcAft>
                  <a:spcPct val="0"/>
                </a:spcAft>
                <a:buClr>
                  <a:schemeClr val="tx1"/>
                </a:buClr>
                <a:buSzPct val="75000"/>
                <a:buFontTx/>
                <a:buNone/>
                <a:tabLst>
                  <a:tab pos="8521700" algn="r"/>
                </a:tabLst>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政府信用体现的是政府的德行，是政府的主观言行和社会评价的反映。</a:t>
              </a:r>
              <a:endPar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一、政府信用概念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2134870" y="1390015"/>
            <a:ext cx="7921625" cy="4629150"/>
            <a:chOff x="668" y="2533"/>
            <a:chExt cx="12475" cy="7290"/>
          </a:xfrm>
        </p:grpSpPr>
        <p:sp>
          <p:nvSpPr>
            <p:cNvPr id="9" name="AutoShape 3"/>
            <p:cNvSpPr>
              <a:spLocks noChangeArrowheads="true"/>
            </p:cNvSpPr>
            <p:nvPr/>
          </p:nvSpPr>
          <p:spPr bwMode="gray">
            <a:xfrm>
              <a:off x="3225" y="2533"/>
              <a:ext cx="8640" cy="1200"/>
            </a:xfrm>
            <a:prstGeom prst="roundRect">
              <a:avLst>
                <a:gd name="adj" fmla="val 28750"/>
              </a:avLst>
            </a:prstGeom>
            <a:noFill/>
            <a:ln w="9525">
              <a:noFill/>
              <a:round/>
            </a:ln>
            <a:effectLst/>
          </p:spPr>
          <p:txBody>
            <a:bodyPr wrap="none" anchor="ctr">
              <a:flatTx/>
            </a:bodyPr>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政府信用三层含义</a:t>
              </a:r>
              <a:endParaRPr kumimoji="1"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grpSp>
          <p:nvGrpSpPr>
            <p:cNvPr id="12294" name="Group 4"/>
            <p:cNvGrpSpPr/>
            <p:nvPr/>
          </p:nvGrpSpPr>
          <p:grpSpPr>
            <a:xfrm>
              <a:off x="2105" y="3450"/>
              <a:ext cx="8990" cy="888"/>
              <a:chOff x="1008" y="1632"/>
              <a:chExt cx="3696" cy="624"/>
            </a:xfrm>
          </p:grpSpPr>
          <p:sp>
            <p:nvSpPr>
              <p:cNvPr id="11" name="Line 5"/>
              <p:cNvSpPr>
                <a:spLocks noChangeShapeType="true"/>
              </p:cNvSpPr>
              <p:nvPr/>
            </p:nvSpPr>
            <p:spPr bwMode="auto">
              <a:xfrm>
                <a:off x="1401" y="1962"/>
                <a:ext cx="3297" cy="0"/>
              </a:xfrm>
              <a:prstGeom prst="line">
                <a:avLst/>
              </a:prstGeom>
              <a:noFill/>
              <a:ln w="9525">
                <a:solidFill>
                  <a:schemeClr val="tx1"/>
                </a:solidFill>
                <a:round/>
              </a:ln>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2" name="Line 6"/>
              <p:cNvSpPr>
                <a:spLocks noChangeShapeType="true"/>
              </p:cNvSpPr>
              <p:nvPr/>
            </p:nvSpPr>
            <p:spPr bwMode="auto">
              <a:xfrm flipV="true">
                <a:off x="1008" y="1968"/>
                <a:ext cx="400" cy="283"/>
              </a:xfrm>
              <a:prstGeom prst="line">
                <a:avLst/>
              </a:prstGeom>
              <a:noFill/>
              <a:ln w="9525">
                <a:solidFill>
                  <a:schemeClr val="tx1"/>
                </a:solidFill>
                <a:round/>
              </a:ln>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13" name="Line 7"/>
              <p:cNvSpPr>
                <a:spLocks noChangeShapeType="true"/>
              </p:cNvSpPr>
              <p:nvPr/>
            </p:nvSpPr>
            <p:spPr bwMode="auto">
              <a:xfrm flipV="true">
                <a:off x="2756" y="1632"/>
                <a:ext cx="700" cy="624"/>
              </a:xfrm>
              <a:prstGeom prst="line">
                <a:avLst/>
              </a:prstGeom>
              <a:noFill/>
              <a:ln w="9525">
                <a:solidFill>
                  <a:schemeClr val="tx1"/>
                </a:solidFill>
                <a:round/>
              </a:ln>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3" name="Line 8"/>
              <p:cNvSpPr>
                <a:spLocks noChangeShapeType="true"/>
              </p:cNvSpPr>
              <p:nvPr/>
            </p:nvSpPr>
            <p:spPr bwMode="auto">
              <a:xfrm flipV="true">
                <a:off x="4404" y="1968"/>
                <a:ext cx="300" cy="288"/>
              </a:xfrm>
              <a:prstGeom prst="line">
                <a:avLst/>
              </a:prstGeom>
              <a:noFill/>
              <a:ln w="9525">
                <a:solidFill>
                  <a:schemeClr val="tx1"/>
                </a:solidFill>
                <a:round/>
              </a:ln>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mn-ea"/>
                  <a:ea typeface="+mn-ea"/>
                  <a:cs typeface="+mn-cs"/>
                </a:endParaRPr>
              </a:p>
            </p:txBody>
          </p:sp>
        </p:grpSp>
        <p:sp>
          <p:nvSpPr>
            <p:cNvPr id="15" name="AutoShape 9"/>
            <p:cNvSpPr>
              <a:spLocks noChangeArrowheads="true"/>
            </p:cNvSpPr>
            <p:nvPr/>
          </p:nvSpPr>
          <p:spPr bwMode="gray">
            <a:xfrm>
              <a:off x="833" y="5535"/>
              <a:ext cx="3908" cy="4288"/>
            </a:xfrm>
            <a:prstGeom prst="roundRect">
              <a:avLst>
                <a:gd name="adj" fmla="val 4690"/>
              </a:avLst>
            </a:prstGeom>
            <a:gradFill rotWithShape="true">
              <a:gsLst>
                <a:gs pos="0">
                  <a:schemeClr val="accent1"/>
                </a:gs>
                <a:gs pos="50000">
                  <a:schemeClr val="accent1">
                    <a:gamma/>
                    <a:tint val="69804"/>
                    <a:invGamma/>
                  </a:schemeClr>
                </a:gs>
                <a:gs pos="100000">
                  <a:schemeClr val="accent1"/>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6" name="AutoShape 10"/>
            <p:cNvSpPr>
              <a:spLocks noChangeArrowheads="true"/>
            </p:cNvSpPr>
            <p:nvPr/>
          </p:nvSpPr>
          <p:spPr bwMode="gray">
            <a:xfrm>
              <a:off x="668" y="4305"/>
              <a:ext cx="4038" cy="855"/>
            </a:xfrm>
            <a:prstGeom prst="roundRect">
              <a:avLst>
                <a:gd name="adj" fmla="val 50000"/>
              </a:avLst>
            </a:prstGeom>
            <a:gradFill rotWithShape="true">
              <a:gsLst>
                <a:gs pos="0">
                  <a:schemeClr val="accent1"/>
                </a:gs>
                <a:gs pos="100000">
                  <a:schemeClr val="accent1">
                    <a:gamma/>
                    <a:shade val="46275"/>
                    <a:invGamma/>
                  </a:schemeClr>
                </a:gs>
              </a:gsLst>
              <a:lin ang="5400000" scaled="true"/>
            </a:gradFill>
            <a:ln w="9525">
              <a:noFill/>
              <a:round/>
            </a:ln>
            <a:effectLst/>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7" name="AutoShape 11"/>
            <p:cNvSpPr>
              <a:spLocks noChangeArrowheads="true"/>
            </p:cNvSpPr>
            <p:nvPr/>
          </p:nvSpPr>
          <p:spPr bwMode="gray">
            <a:xfrm>
              <a:off x="5020" y="5508"/>
              <a:ext cx="3910" cy="4315"/>
            </a:xfrm>
            <a:prstGeom prst="roundRect">
              <a:avLst>
                <a:gd name="adj" fmla="val 4690"/>
              </a:avLst>
            </a:prstGeom>
            <a:gradFill rotWithShape="true">
              <a:gsLst>
                <a:gs pos="0">
                  <a:schemeClr val="accent2"/>
                </a:gs>
                <a:gs pos="50000">
                  <a:schemeClr val="accent2">
                    <a:gamma/>
                    <a:tint val="69804"/>
                    <a:invGamma/>
                  </a:schemeClr>
                </a:gs>
                <a:gs pos="100000">
                  <a:schemeClr val="accent2"/>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2302" name="Text Box 12"/>
            <p:cNvSpPr txBox="true"/>
            <p:nvPr/>
          </p:nvSpPr>
          <p:spPr>
            <a:xfrm>
              <a:off x="833" y="4453"/>
              <a:ext cx="3135" cy="630"/>
            </a:xfrm>
            <a:prstGeom prst="rect">
              <a:avLst/>
            </a:prstGeom>
            <a:noFill/>
            <a:ln w="9525">
              <a:noFill/>
            </a:ln>
          </p:spPr>
          <p:txBody>
            <a:bodyPr wrap="none" anchor="t" anchorCtr="false">
              <a:spAutoFit/>
            </a:bodyPr>
            <a:p>
              <a:pPr algn="ctr" eaLnBrk="0" hangingPunct="0"/>
              <a:r>
                <a:rPr lang="zh-CN" altLang="en-US" sz="2000" b="1" dirty="0">
                  <a:solidFill>
                    <a:srgbClr val="FFFF00"/>
                  </a:solidFill>
                  <a:latin typeface="微软雅黑" panose="020B0503020204020204" charset="-122"/>
                  <a:ea typeface="微软雅黑" panose="020B0503020204020204" charset="-122"/>
                </a:rPr>
                <a:t>法律方面的信用</a:t>
              </a:r>
              <a:endParaRPr lang="zh-CN" altLang="en-US" sz="2000" b="1" dirty="0">
                <a:solidFill>
                  <a:srgbClr val="FFFF00"/>
                </a:solidFill>
                <a:latin typeface="微软雅黑" panose="020B0503020204020204" charset="-122"/>
                <a:ea typeface="微软雅黑" panose="020B0503020204020204" charset="-122"/>
              </a:endParaRPr>
            </a:p>
          </p:txBody>
        </p:sp>
        <p:sp>
          <p:nvSpPr>
            <p:cNvPr id="12303" name="Text Box 13"/>
            <p:cNvSpPr txBox="true"/>
            <p:nvPr/>
          </p:nvSpPr>
          <p:spPr>
            <a:xfrm>
              <a:off x="895" y="5575"/>
              <a:ext cx="3470" cy="3538"/>
            </a:xfrm>
            <a:prstGeom prst="rect">
              <a:avLst/>
            </a:prstGeom>
            <a:noFill/>
            <a:ln w="9525">
              <a:noFill/>
            </a:ln>
          </p:spPr>
          <p:txBody>
            <a:bodyPr anchor="t" anchorCtr="false">
              <a:spAutoFit/>
            </a:bodyPr>
            <a:p>
              <a:pPr eaLnBrk="0" hangingPunct="0"/>
              <a:r>
                <a:rPr lang="zh-CN" altLang="en-US" sz="2000" b="1" dirty="0">
                  <a:solidFill>
                    <a:srgbClr val="000000"/>
                  </a:solidFill>
                  <a:latin typeface="微软雅黑" panose="020B0503020204020204" charset="-122"/>
                  <a:ea typeface="微软雅黑" panose="020B0503020204020204" charset="-122"/>
                </a:rPr>
                <a:t>国家行政机关以平等主体的身份与个人或企业签订行政合同（或行政契约），并履行合同取得对方当事人的信任</a:t>
              </a:r>
              <a:endParaRPr lang="zh-CN" altLang="en-US" sz="2000" b="1" dirty="0">
                <a:solidFill>
                  <a:srgbClr val="000000"/>
                </a:solidFill>
                <a:latin typeface="微软雅黑" panose="020B0503020204020204" charset="-122"/>
                <a:ea typeface="微软雅黑" panose="020B0503020204020204" charset="-122"/>
              </a:endParaRPr>
            </a:p>
          </p:txBody>
        </p:sp>
        <p:sp>
          <p:nvSpPr>
            <p:cNvPr id="12304" name="Text Box 14"/>
            <p:cNvSpPr txBox="true"/>
            <p:nvPr/>
          </p:nvSpPr>
          <p:spPr>
            <a:xfrm>
              <a:off x="4948" y="5575"/>
              <a:ext cx="3982" cy="1600"/>
            </a:xfrm>
            <a:prstGeom prst="rect">
              <a:avLst/>
            </a:prstGeom>
            <a:noFill/>
            <a:ln w="9525">
              <a:noFill/>
            </a:ln>
          </p:spPr>
          <p:txBody>
            <a:bodyPr anchor="t" anchorCtr="false">
              <a:spAutoFit/>
            </a:bodyPr>
            <a:p>
              <a:pPr eaLnBrk="0" hangingPunct="0"/>
              <a:r>
                <a:rPr lang="zh-CN" altLang="en-US" sz="2000" b="1" dirty="0">
                  <a:solidFill>
                    <a:srgbClr val="000000"/>
                  </a:solidFill>
                  <a:latin typeface="微软雅黑" panose="020B0503020204020204" charset="-122"/>
                  <a:ea typeface="微软雅黑" panose="020B0503020204020204" charset="-122"/>
                </a:rPr>
                <a:t>国家行政机关能够依法行政，从而取得社会的信任；</a:t>
              </a:r>
              <a:endParaRPr lang="zh-CN" altLang="en-US" sz="2000" b="1" dirty="0">
                <a:solidFill>
                  <a:srgbClr val="000000"/>
                </a:solidFill>
                <a:latin typeface="微软雅黑" panose="020B0503020204020204" charset="-122"/>
                <a:ea typeface="微软雅黑" panose="020B0503020204020204" charset="-122"/>
              </a:endParaRPr>
            </a:p>
          </p:txBody>
        </p:sp>
        <p:sp>
          <p:nvSpPr>
            <p:cNvPr id="4" name="AutoShape 15"/>
            <p:cNvSpPr>
              <a:spLocks noChangeArrowheads="true"/>
            </p:cNvSpPr>
            <p:nvPr/>
          </p:nvSpPr>
          <p:spPr bwMode="gray">
            <a:xfrm>
              <a:off x="4740" y="4305"/>
              <a:ext cx="3805" cy="855"/>
            </a:xfrm>
            <a:prstGeom prst="roundRect">
              <a:avLst>
                <a:gd name="adj" fmla="val 50000"/>
              </a:avLst>
            </a:prstGeom>
            <a:gradFill rotWithShape="true">
              <a:gsLst>
                <a:gs pos="0">
                  <a:schemeClr val="accent2"/>
                </a:gs>
                <a:gs pos="100000">
                  <a:schemeClr val="accent2">
                    <a:gamma/>
                    <a:shade val="46275"/>
                    <a:invGamma/>
                  </a:schemeClr>
                </a:gs>
              </a:gsLst>
              <a:lin ang="5400000" scaled="true"/>
            </a:gradFill>
            <a:ln w="9525">
              <a:noFill/>
              <a:round/>
            </a:ln>
            <a:effectLst/>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3" name="AutoShape 17"/>
            <p:cNvSpPr>
              <a:spLocks noChangeArrowheads="true"/>
            </p:cNvSpPr>
            <p:nvPr/>
          </p:nvSpPr>
          <p:spPr bwMode="gray">
            <a:xfrm>
              <a:off x="9235" y="5523"/>
              <a:ext cx="3908" cy="4285"/>
            </a:xfrm>
            <a:prstGeom prst="roundRect">
              <a:avLst>
                <a:gd name="adj" fmla="val 4690"/>
              </a:avLst>
            </a:prstGeom>
            <a:gradFill rotWithShape="true">
              <a:gsLst>
                <a:gs pos="0">
                  <a:schemeClr val="hlink"/>
                </a:gs>
                <a:gs pos="50000">
                  <a:schemeClr val="hlink">
                    <a:gamma/>
                    <a:tint val="69804"/>
                    <a:invGamma/>
                  </a:schemeClr>
                </a:gs>
                <a:gs pos="100000">
                  <a:schemeClr val="hlink"/>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2307" name="Text Box 18"/>
            <p:cNvSpPr txBox="true"/>
            <p:nvPr/>
          </p:nvSpPr>
          <p:spPr>
            <a:xfrm>
              <a:off x="9310" y="5635"/>
              <a:ext cx="3673" cy="3538"/>
            </a:xfrm>
            <a:prstGeom prst="rect">
              <a:avLst/>
            </a:prstGeom>
            <a:noFill/>
            <a:ln w="9525">
              <a:noFill/>
            </a:ln>
          </p:spPr>
          <p:txBody>
            <a:bodyPr anchor="t" anchorCtr="false">
              <a:spAutoFit/>
            </a:bodyPr>
            <a:p>
              <a:pPr eaLnBrk="0" hangingPunct="0"/>
              <a:r>
                <a:rPr lang="zh-CN" altLang="en-US" sz="2000" b="1" dirty="0">
                  <a:solidFill>
                    <a:srgbClr val="000000"/>
                  </a:solidFill>
                  <a:latin typeface="微软雅黑" panose="020B0503020204020204" charset="-122"/>
                  <a:ea typeface="微软雅黑" panose="020B0503020204020204" charset="-122"/>
                </a:rPr>
                <a:t>国家行政机关在没有法律、法规约束下，也能始终主持正义，维护公众的利益，正确履行自己的职责，从而取得社会的信任。</a:t>
              </a:r>
              <a:endParaRPr lang="zh-CN" altLang="en-US" sz="2000" b="1" dirty="0">
                <a:solidFill>
                  <a:srgbClr val="000000"/>
                </a:solidFill>
                <a:latin typeface="微软雅黑" panose="020B0503020204020204" charset="-122"/>
                <a:ea typeface="微软雅黑" panose="020B0503020204020204" charset="-122"/>
              </a:endParaRPr>
            </a:p>
          </p:txBody>
        </p:sp>
        <p:sp>
          <p:nvSpPr>
            <p:cNvPr id="5" name="AutoShape 19"/>
            <p:cNvSpPr>
              <a:spLocks noChangeArrowheads="true"/>
            </p:cNvSpPr>
            <p:nvPr/>
          </p:nvSpPr>
          <p:spPr bwMode="gray">
            <a:xfrm>
              <a:off x="8810" y="4318"/>
              <a:ext cx="3805" cy="715"/>
            </a:xfrm>
            <a:prstGeom prst="roundRect">
              <a:avLst>
                <a:gd name="adj" fmla="val 50000"/>
              </a:avLst>
            </a:prstGeom>
            <a:solidFill>
              <a:schemeClr val="bg2">
                <a:lumMod val="25000"/>
              </a:schemeClr>
            </a:solidFill>
            <a:ln w="9525">
              <a:noFill/>
              <a:round/>
            </a:ln>
            <a:effectLst/>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2309" name="Text Box 20"/>
            <p:cNvSpPr txBox="true"/>
            <p:nvPr/>
          </p:nvSpPr>
          <p:spPr>
            <a:xfrm>
              <a:off x="9120" y="4318"/>
              <a:ext cx="2855" cy="582"/>
            </a:xfrm>
            <a:prstGeom prst="rect">
              <a:avLst/>
            </a:prstGeom>
            <a:noFill/>
            <a:ln w="9525">
              <a:noFill/>
            </a:ln>
          </p:spPr>
          <p:txBody>
            <a:bodyPr wrap="none" anchor="t" anchorCtr="false">
              <a:spAutoFit/>
            </a:bodyPr>
            <a:p>
              <a:pPr algn="ctr" eaLnBrk="0" hangingPunct="0"/>
              <a:r>
                <a:rPr lang="zh-CN" altLang="en-US" sz="1800" b="1" dirty="0">
                  <a:solidFill>
                    <a:srgbClr val="FFFF00"/>
                  </a:solidFill>
                  <a:latin typeface="微软雅黑" panose="020B0503020204020204" charset="-122"/>
                  <a:ea typeface="微软雅黑" panose="020B0503020204020204" charset="-122"/>
                </a:rPr>
                <a:t>道德方面的信用</a:t>
              </a:r>
              <a:endParaRPr lang="zh-CN" altLang="en-US" sz="1800" b="1" dirty="0">
                <a:solidFill>
                  <a:srgbClr val="FFFF00"/>
                </a:solidFill>
                <a:latin typeface="微软雅黑" panose="020B0503020204020204" charset="-122"/>
                <a:ea typeface="微软雅黑" panose="020B0503020204020204" charset="-122"/>
              </a:endParaRPr>
            </a:p>
          </p:txBody>
        </p:sp>
        <p:sp>
          <p:nvSpPr>
            <p:cNvPr id="12310" name="Text Box 12"/>
            <p:cNvSpPr txBox="true"/>
            <p:nvPr/>
          </p:nvSpPr>
          <p:spPr>
            <a:xfrm>
              <a:off x="5110" y="4453"/>
              <a:ext cx="2853" cy="580"/>
            </a:xfrm>
            <a:prstGeom prst="rect">
              <a:avLst/>
            </a:prstGeom>
            <a:noFill/>
            <a:ln w="9525">
              <a:noFill/>
            </a:ln>
          </p:spPr>
          <p:txBody>
            <a:bodyPr wrap="none" anchor="t" anchorCtr="false">
              <a:spAutoFit/>
            </a:bodyPr>
            <a:p>
              <a:pPr algn="ctr" eaLnBrk="0" hangingPunct="0"/>
              <a:r>
                <a:rPr lang="zh-CN" altLang="en-US" sz="1800" b="1" dirty="0">
                  <a:solidFill>
                    <a:srgbClr val="FFFF00"/>
                  </a:solidFill>
                  <a:latin typeface="微软雅黑" panose="020B0503020204020204" charset="-122"/>
                  <a:ea typeface="微软雅黑" panose="020B0503020204020204" charset="-122"/>
                </a:rPr>
                <a:t>法律方面的信用</a:t>
              </a:r>
              <a:endParaRPr lang="zh-CN" altLang="en-US" sz="1800" b="1" dirty="0">
                <a:solidFill>
                  <a:srgbClr val="FFFF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二、政府信用的思想</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676400" y="1320165"/>
            <a:ext cx="8839200" cy="4975860"/>
            <a:chOff x="200" y="2198"/>
            <a:chExt cx="13920" cy="7836"/>
          </a:xfrm>
        </p:grpSpPr>
        <p:sp>
          <p:nvSpPr>
            <p:cNvPr id="2" name="Rectangle 5"/>
            <p:cNvSpPr>
              <a:spLocks noChangeArrowheads="true"/>
            </p:cNvSpPr>
            <p:nvPr/>
          </p:nvSpPr>
          <p:spPr bwMode="auto">
            <a:xfrm>
              <a:off x="680" y="2265"/>
              <a:ext cx="5670" cy="678"/>
            </a:xfrm>
            <a:prstGeom prst="rect">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6350">
                  <a:solidFill>
                    <a:schemeClr val="tx1"/>
                  </a:solidFill>
                  <a:miter lim="800000"/>
                  <a:headEnd/>
                  <a:tailEnd/>
                </a14:hiddenLine>
              </a:ext>
            </a:extLst>
          </p:spPr>
          <p:txBody>
            <a:bodyPr lIns="0" tIns="0" rIns="0" bIns="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4341" name="矩形 29"/>
            <p:cNvSpPr/>
            <p:nvPr/>
          </p:nvSpPr>
          <p:spPr>
            <a:xfrm>
              <a:off x="310" y="2198"/>
              <a:ext cx="6123" cy="725"/>
            </a:xfrm>
            <a:prstGeom prst="rect">
              <a:avLst/>
            </a:prstGeom>
            <a:noFill/>
            <a:ln w="9525">
              <a:noFill/>
            </a:ln>
          </p:spPr>
          <p:txBody>
            <a:bodyPr anchor="t" anchorCtr="false">
              <a:spAutoFit/>
            </a:bodyPr>
            <a:p>
              <a:pPr algn="ctr" eaLnBrk="0" hangingPunct="0"/>
              <a:r>
                <a:rPr lang="zh-CN" altLang="en-US" sz="2400" b="1" dirty="0">
                  <a:latin typeface="微软雅黑" panose="020B0503020204020204" charset="-122"/>
                  <a:ea typeface="微软雅黑" panose="020B0503020204020204" charset="-122"/>
                </a:rPr>
                <a:t>西方社会契约理论来源</a:t>
              </a:r>
              <a:endParaRPr lang="zh-CN" altLang="en-US" sz="2400" b="1" dirty="0">
                <a:latin typeface="微软雅黑" panose="020B0503020204020204" charset="-122"/>
                <a:ea typeface="微软雅黑" panose="020B0503020204020204" charset="-122"/>
              </a:endParaRPr>
            </a:p>
          </p:txBody>
        </p:sp>
        <p:sp>
          <p:nvSpPr>
            <p:cNvPr id="32" name="矩形 31"/>
            <p:cNvSpPr/>
            <p:nvPr/>
          </p:nvSpPr>
          <p:spPr>
            <a:xfrm>
              <a:off x="200" y="3008"/>
              <a:ext cx="13920" cy="7026"/>
            </a:xfrm>
            <a:prstGeom prst="rect">
              <a:avLst/>
            </a:prstGeom>
          </p:spPr>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政府信用的思想来源于近代西方出现的社会契约理论</a:t>
              </a:r>
              <a:r>
                <a:rPr kumimoji="1" lang="zh-CN" altLang="en-US" sz="2000" b="1"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rPr>
                <a:t>：</a:t>
              </a:r>
              <a:endParaRPr kumimoji="1" lang="en-US" altLang="zh-CN" sz="2400" b="1"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0" algn="l" defTabSz="914400" rtl="0" fontAlgn="base">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霍布斯、卢梭提出社会契约论。</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0" algn="l" defTabSz="914400" rtl="0" fontAlgn="base">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人民与政府之间存在着</a:t>
              </a:r>
              <a:r>
                <a:rPr kumimoji="1"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政治委托</a:t>
              </a:r>
              <a:r>
                <a:rPr kumimoji="1" lang="en-US" altLang="zh-CN"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a:t>
              </a:r>
              <a:r>
                <a:rPr kumimoji="1"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代理关系</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0" algn="l" defTabSz="914400" rtl="0" fontAlgn="base">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政府代理公众行使行政权，并通过履行职责获得相应的利益。</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0" algn="l" defTabSz="914400" rtl="0" fontAlgn="base">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政府信用成为决定这种委托</a:t>
              </a:r>
              <a:r>
                <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代理关系</a:t>
              </a:r>
              <a:r>
                <a:rPr kumimoji="1"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存续的最重要因素</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，如政府无法回应公众的期待和信任，就会出现信任危机，威胁到委托</a:t>
              </a:r>
              <a:r>
                <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代理关系的存续，即政府对社会违约。</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0" algn="l" defTabSz="914400" rtl="0" fontAlgn="base">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经济生活和政治生活的契约化，形成了西方的契约文明和契约型社会，</a:t>
              </a:r>
              <a:r>
                <a:rPr kumimoji="1"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在西方社会信用体系中，个人信用是基础，政府信用是核心</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u"/>
                <a:defRPr/>
              </a:pPr>
              <a:endParaRPr kumimoji="1" lang="zh-CN" altLang="en-US" sz="2400" b="1"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ODY3MjQxZjM0NmZiMGUzNWM0NzNjNy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3006</Words>
  <Application>WPS 演示</Application>
  <PresentationFormat>宽屏</PresentationFormat>
  <Paragraphs>231</Paragraphs>
  <Slides>20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宋体</vt:lpstr>
      <vt:lpstr>Wingdings</vt:lpstr>
      <vt:lpstr>微软雅黑</vt:lpstr>
      <vt:lpstr>经典综艺体简</vt:lpstr>
      <vt:lpstr>新宋体</vt:lpstr>
      <vt:lpstr>黑体</vt:lpstr>
      <vt:lpstr>Wingdings</vt:lpstr>
      <vt:lpstr>Arial Unicode MS</vt:lpstr>
      <vt:lpstr>Arial Black</vt:lpstr>
      <vt:lpstr>Times New Roman</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77</cp:revision>
  <dcterms:created xsi:type="dcterms:W3CDTF">2022-04-15T01:35:12Z</dcterms:created>
  <dcterms:modified xsi:type="dcterms:W3CDTF">2022-04-15T01:35:12Z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