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4"/>
  </p:handoutMasterIdLst>
  <p:sldIdLst>
    <p:sldId id="276" r:id="rId3"/>
    <p:sldId id="373" r:id="rId4"/>
    <p:sldId id="257" r:id="rId6"/>
    <p:sldId id="318" r:id="rId7"/>
    <p:sldId id="319" r:id="rId8"/>
    <p:sldId id="320" r:id="rId9"/>
    <p:sldId id="321" r:id="rId10"/>
    <p:sldId id="322" r:id="rId11"/>
    <p:sldId id="323" r:id="rId12"/>
    <p:sldId id="324" r:id="rId13"/>
    <p:sldId id="325" r:id="rId14"/>
    <p:sldId id="326" r:id="rId15"/>
    <p:sldId id="415" r:id="rId16"/>
    <p:sldId id="416" r:id="rId17"/>
    <p:sldId id="417" r:id="rId18"/>
    <p:sldId id="418" r:id="rId19"/>
    <p:sldId id="419" r:id="rId20"/>
    <p:sldId id="420" r:id="rId21"/>
    <p:sldId id="421" r:id="rId22"/>
    <p:sldId id="422" r:id="rId23"/>
    <p:sldId id="441" r:id="rId24"/>
    <p:sldId id="327" r:id="rId25"/>
    <p:sldId id="328" r:id="rId26"/>
    <p:sldId id="329" r:id="rId27"/>
    <p:sldId id="330" r:id="rId28"/>
    <p:sldId id="331" r:id="rId29"/>
    <p:sldId id="332" r:id="rId30"/>
    <p:sldId id="333" r:id="rId31"/>
    <p:sldId id="334" r:id="rId32"/>
    <p:sldId id="335" r:id="rId33"/>
    <p:sldId id="336" r:id="rId34"/>
    <p:sldId id="442" r:id="rId35"/>
    <p:sldId id="337" r:id="rId36"/>
    <p:sldId id="338" r:id="rId37"/>
    <p:sldId id="339" r:id="rId38"/>
    <p:sldId id="340" r:id="rId39"/>
    <p:sldId id="370" r:id="rId40"/>
    <p:sldId id="341" r:id="rId41"/>
    <p:sldId id="402" r:id="rId42"/>
    <p:sldId id="283" r:id="rId4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B2B2B2"/>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01"/>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customXml" Target="../customXml/item1.xml"/><Relationship Id="rId48" Type="http://schemas.openxmlformats.org/officeDocument/2006/relationships/customXmlProps" Target="../customXml/itemProps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4820" name="文本框 4"/>
          <p:cNvSpPr txBox="true"/>
          <p:nvPr/>
        </p:nvSpPr>
        <p:spPr>
          <a:xfrm>
            <a:off x="1567180" y="922655"/>
            <a:ext cx="509714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（六）公债信用对经济增长的作用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2" name="文本框 1"/>
          <p:cNvSpPr txBox="true"/>
          <p:nvPr/>
        </p:nvSpPr>
        <p:spPr>
          <a:xfrm>
            <a:off x="1628140" y="1589405"/>
            <a:ext cx="9748520" cy="1630045"/>
          </a:xfrm>
          <a:prstGeom prst="rect">
            <a:avLst/>
          </a:prstGeom>
          <a:noFill/>
        </p:spPr>
        <p:txBody>
          <a:bodyPr wrap="square" rtlCol="0">
            <a:spAutoFit/>
          </a:bodyPr>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a:t>
            </a:r>
            <a:r>
              <a:rPr lang="zh-CN" altLang="en-US" sz="2000">
                <a:solidFill>
                  <a:srgbClr val="00B0F0"/>
                </a:solidFill>
                <a:latin typeface="微软雅黑" panose="020B0503020204020204" charset="-122"/>
                <a:ea typeface="微软雅黑" panose="020B0503020204020204" charset="-122"/>
              </a:rPr>
              <a:t>国家筹集建设资金</a:t>
            </a:r>
            <a:r>
              <a:rPr lang="zh-CN" altLang="en-US" sz="2000">
                <a:latin typeface="微软雅黑" panose="020B0503020204020204" charset="-122"/>
                <a:ea typeface="微软雅黑" panose="020B0503020204020204" charset="-122"/>
              </a:rPr>
              <a:t>的主要手段。国家通过发行公债，可以筹集经济建设所需资金。</a:t>
            </a: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国家信用是国家</a:t>
            </a:r>
            <a:r>
              <a:rPr lang="zh-CN" altLang="en-US" sz="2000">
                <a:solidFill>
                  <a:srgbClr val="00B0F0"/>
                </a:solidFill>
                <a:latin typeface="微软雅黑" panose="020B0503020204020204" charset="-122"/>
                <a:ea typeface="微软雅黑" panose="020B0503020204020204" charset="-122"/>
              </a:rPr>
              <a:t>履行财政职能</a:t>
            </a:r>
            <a:r>
              <a:rPr lang="zh-CN" altLang="en-US" sz="2000">
                <a:latin typeface="微软雅黑" panose="020B0503020204020204" charset="-122"/>
                <a:ea typeface="微软雅黑" panose="020B0503020204020204" charset="-122"/>
              </a:rPr>
              <a:t>的需要。国家可以通过调控国债发行规模和结构来调控经济运行。</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1232853" y="1205859"/>
            <a:ext cx="9089074" cy="4767904"/>
            <a:chOff x="8" y="2084"/>
            <a:chExt cx="14313" cy="7509"/>
          </a:xfrm>
        </p:grpSpPr>
        <p:grpSp>
          <p:nvGrpSpPr>
            <p:cNvPr id="4"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5"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7" name="AutoShape 8"/>
            <p:cNvCxnSpPr/>
            <p:nvPr/>
          </p:nvCxnSpPr>
          <p:spPr>
            <a:xfrm rot="5400000" flipH="true" flipV="true">
              <a:off x="4278" y="1525"/>
              <a:ext cx="845" cy="4710"/>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9" name="AutoShape 11"/>
            <p:cNvCxnSpPr/>
            <p:nvPr/>
          </p:nvCxnSpPr>
          <p:spPr>
            <a:xfrm rot="-5400000" flipH="true">
              <a:off x="8880" y="1625"/>
              <a:ext cx="925" cy="4583"/>
            </a:xfrm>
            <a:prstGeom prst="bentConnector3">
              <a:avLst>
                <a:gd name="adj1" fmla="val 50000"/>
              </a:avLst>
            </a:prstGeom>
            <a:ln w="19050" cap="flat" cmpd="sng">
              <a:solidFill>
                <a:schemeClr val="tx1"/>
              </a:solidFill>
              <a:prstDash val="solid"/>
              <a:miter/>
              <a:headEnd type="none" w="med" len="med"/>
              <a:tailEnd type="none" w="med" len="med"/>
            </a:ln>
          </p:spPr>
        </p:cxnSp>
        <p:grpSp>
          <p:nvGrpSpPr>
            <p:cNvPr id="10" name="Group 12"/>
            <p:cNvGrpSpPr/>
            <p:nvPr/>
          </p:nvGrpSpPr>
          <p:grpSpPr bwMode="auto">
            <a:xfrm>
              <a:off x="720" y="4303"/>
              <a:ext cx="3248" cy="642"/>
              <a:chOff x="-93" y="1456"/>
              <a:chExt cx="1218" cy="20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11" name="Rectangle 14"/>
              <p:cNvSpPr>
                <a:spLocks noChangeArrowheads="true"/>
              </p:cNvSpPr>
              <p:nvPr/>
            </p:nvSpPr>
            <p:spPr bwMode="auto">
              <a:xfrm>
                <a:off x="-93" y="1456"/>
                <a:ext cx="1218" cy="20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Rectangle 15"/>
              <p:cNvSpPr>
                <a:spLocks noChangeArrowheads="true"/>
              </p:cNvSpPr>
              <p:nvPr/>
            </p:nvSpPr>
            <p:spPr bwMode="auto">
              <a:xfrm>
                <a:off x="-93" y="1457"/>
                <a:ext cx="1218" cy="183"/>
              </a:xfrm>
              <a:prstGeom prst="rect">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风险类型</a:t>
                </a:r>
                <a:r>
                  <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15" name="Rectangle 15"/>
            <p:cNvSpPr/>
            <p:nvPr/>
          </p:nvSpPr>
          <p:spPr>
            <a:xfrm>
              <a:off x="9038" y="4368"/>
              <a:ext cx="4117"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风险特征</a:t>
              </a:r>
              <a:r>
                <a:rPr lang="en-US" altLang="ko-KR" sz="2400" b="1">
                  <a:solidFill>
                    <a:schemeClr val="bg1"/>
                  </a:solidFill>
                  <a:latin typeface="微软雅黑" panose="020B0503020204020204" charset="-122"/>
                  <a:ea typeface="微软雅黑" panose="020B0503020204020204" charset="-122"/>
                  <a:cs typeface="微软雅黑" panose="020B0503020204020204" charset="-122"/>
                </a:rPr>
                <a:t> </a:t>
              </a:r>
              <a:endParaRPr lang="en-US" altLang="ko-KR" sz="24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1689" name="矩形 39"/>
            <p:cNvSpPr/>
            <p:nvPr/>
          </p:nvSpPr>
          <p:spPr>
            <a:xfrm>
              <a:off x="8" y="5085"/>
              <a:ext cx="5992" cy="4508"/>
            </a:xfrm>
            <a:prstGeom prst="rect">
              <a:avLst/>
            </a:prstGeom>
            <a:noFill/>
            <a:ln w="9525">
              <a:noFill/>
            </a:ln>
          </p:spPr>
          <p:txBody>
            <a:bodyPr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、国债风险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主要体现在国债发行风险、国债投资风险和国债偿还风险。这种风险到一定程度，将可能使国家陷入债务危机。</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、地方政府债务风险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地方政府如果发债规模过大，将面临着无法按期偿还到期债务的风险，导致</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地方政府</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破产。</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矩形 40"/>
            <p:cNvSpPr/>
            <p:nvPr/>
          </p:nvSpPr>
          <p:spPr>
            <a:xfrm>
              <a:off x="7653" y="5045"/>
              <a:ext cx="6668" cy="4506"/>
            </a:xfrm>
            <a:prstGeom prst="rect">
              <a:avLst/>
            </a:prstGeom>
            <a:noFill/>
            <a:ln w="9525">
              <a:noFill/>
            </a:ln>
          </p:spPr>
          <p:txBody>
            <a:bodyPr wrap="square"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、公债信用风险具有</a:t>
              </a:r>
              <a:r>
                <a:rPr lang="zh-CN" altLang="zh-CN" sz="2000" b="1" dirty="0">
                  <a:solidFill>
                    <a:srgbClr val="00B0F0"/>
                  </a:solidFill>
                  <a:latin typeface="微软雅黑" panose="020B0503020204020204" charset="-122"/>
                  <a:ea typeface="微软雅黑" panose="020B0503020204020204" charset="-122"/>
                  <a:cs typeface="微软雅黑" panose="020B0503020204020204" charset="-122"/>
                </a:rPr>
                <a:t>隐蔽性</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只要公债能获得市场认同，就能持续发行，公债风险就可以推迟爆发</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、公债风险的积累性</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只有公债规模达到一定程度，才会对经济运行带来全局性、系统性的损伤。在此之前，公债风险是可控的，其负面影响不易为公众所觉察。</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5325" y="1483354"/>
            <a:ext cx="8261350" cy="4295146"/>
            <a:chOff x="550" y="2084"/>
            <a:chExt cx="13010" cy="6764"/>
          </a:xfrm>
        </p:grpSpPr>
        <p:grpSp>
          <p:nvGrpSpPr>
            <p:cNvPr id="8"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27"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39942" name="AutoShape 10"/>
            <p:cNvCxnSpPr/>
            <p:nvPr/>
          </p:nvCxnSpPr>
          <p:spPr>
            <a:xfrm rot="-5400000" flipH="true">
              <a:off x="6498" y="4008"/>
              <a:ext cx="1107" cy="0"/>
            </a:xfrm>
            <a:prstGeom prst="bentConnector3">
              <a:avLst>
                <a:gd name="adj1" fmla="val 50000"/>
              </a:avLst>
            </a:prstGeom>
            <a:ln w="19050" cap="flat" cmpd="sng">
              <a:solidFill>
                <a:schemeClr val="tx1"/>
              </a:solidFill>
              <a:prstDash val="solid"/>
              <a:miter/>
              <a:headEnd type="none" w="med" len="med"/>
              <a:tailEnd type="none" w="med" len="med"/>
            </a:ln>
          </p:spPr>
        </p:cxnSp>
        <p:sp>
          <p:nvSpPr>
            <p:cNvPr id="39943" name="Rectangle 15"/>
            <p:cNvSpPr/>
            <p:nvPr/>
          </p:nvSpPr>
          <p:spPr>
            <a:xfrm>
              <a:off x="4915" y="3758"/>
              <a:ext cx="4318"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rPr>
                <a:t>对宏观经济影响</a:t>
              </a:r>
              <a:endParaRPr lang="zh-CN" altLang="en-US" sz="2400" b="1" dirty="0">
                <a:solidFill>
                  <a:schemeClr val="bg1"/>
                </a:solidFill>
                <a:latin typeface="微软雅黑" panose="020B0503020204020204" charset="-122"/>
                <a:ea typeface="微软雅黑" panose="020B0503020204020204" charset="-122"/>
              </a:endParaRPr>
            </a:p>
          </p:txBody>
        </p:sp>
        <p:sp>
          <p:nvSpPr>
            <p:cNvPr id="38921" name="矩形 41"/>
            <p:cNvSpPr/>
            <p:nvPr/>
          </p:nvSpPr>
          <p:spPr>
            <a:xfrm>
              <a:off x="550" y="4633"/>
              <a:ext cx="13010" cy="4215"/>
            </a:xfrm>
            <a:prstGeom prst="rect">
              <a:avLst/>
            </a:prstGeom>
            <a:noFill/>
            <a:ln w="9525">
              <a:noFill/>
            </a:ln>
          </p:spPr>
          <p:txBody>
            <a:bodyPr anchor="t" anchorCtr="false">
              <a:spAutoFit/>
            </a:bodyPr>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发行规模过大</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影响经济稳定，巨额债务会给未来经济带来巨大负担</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、国债规模不合理会导致</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通货膨胀</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、国债流通可能会将民间资源排挤出商业领域，产生一定的“挤出效应”，政府过多吸收社会资金导致私人融资困难，</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抑制民间投资需求</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、国债规模过大有可能引发</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财政危机</a:t>
              </a:r>
              <a:endParaRPr lang="zh-CN" altLang="zh-CN" sz="2400"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三、国家信用评级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58925" y="1240790"/>
            <a:ext cx="9073515" cy="4940300"/>
            <a:chOff x="55" y="2338"/>
            <a:chExt cx="14289" cy="7780"/>
          </a:xfrm>
        </p:grpSpPr>
        <p:sp>
          <p:nvSpPr>
            <p:cNvPr id="60422" name="Rectangle 3"/>
            <p:cNvSpPr>
              <a:spLocks noGrp="true" noChangeArrowheads="true"/>
            </p:cNvSpPr>
            <p:nvPr/>
          </p:nvSpPr>
          <p:spPr>
            <a:xfrm>
              <a:off x="873" y="5288"/>
              <a:ext cx="12815" cy="2631"/>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是国家外币债务利率的决定性因素之一。</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通过影响国家本币债务利率成为</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国内</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债市、股市、汇市和信贷等</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金融市场价格形成机制的主要因素</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穆迪、标普、惠誉</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是全球仅有的三家国家信用评级信息提供商，垄断国际评级体系近百年。</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656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9" name="图文框 8"/>
            <p:cNvSpPr/>
            <p:nvPr/>
          </p:nvSpPr>
          <p:spPr bwMode="auto">
            <a:xfrm>
              <a:off x="838" y="3161"/>
              <a:ext cx="12588" cy="2027"/>
            </a:xfrm>
            <a:prstGeom prst="frame">
              <a:avLst>
                <a:gd name="adj1" fmla="val 6983"/>
              </a:avLst>
            </a:prstGeom>
            <a:solidFill>
              <a:schemeClr val="accent1"/>
            </a:solidFill>
            <a:ln w="6350" cap="flat" cmpd="sng" algn="ctr">
              <a:solidFill>
                <a:srgbClr val="99FF66"/>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spAutoFit/>
            </a:bodyPr>
            <a:lstStyle/>
            <a:p>
              <a:pPr marL="0" marR="0" lvl="0" indent="0" algn="just" defTabSz="914400" rtl="0" eaLnBrk="0" fontAlgn="base" latinLnBrk="0" hangingPunct="0">
                <a:lnSpc>
                  <a:spcPct val="150000"/>
                </a:lnSpc>
                <a:spcBef>
                  <a:spcPct val="0"/>
                </a:spcBef>
                <a:spcAft>
                  <a:spcPct val="0"/>
                </a:spcAft>
                <a:buClrTx/>
                <a:buSzTx/>
                <a:buFontTx/>
                <a:buNone/>
                <a:defRPr/>
              </a:pP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是一国中央政府作为债务主体的偿付能力和意愿，</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国家信用等级</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是其</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偿付能力强弱</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的标志。</a:t>
              </a:r>
              <a:endParaRPr kumimoji="1" lang="zh-CN" altLang="en-US" sz="24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0426" name="TextBox 1"/>
            <p:cNvSpPr txBox="true">
              <a:spLocks noChangeArrowheads="true"/>
            </p:cNvSpPr>
            <p:nvPr/>
          </p:nvSpPr>
          <p:spPr bwMode="auto">
            <a:xfrm>
              <a:off x="1078" y="2338"/>
              <a:ext cx="10433"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（一）国家信用等级的概念</a:t>
              </a:r>
              <a:endPar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888" y="8036"/>
              <a:ext cx="12488" cy="2082"/>
            </a:xfrm>
            <a:prstGeom prst="rect">
              <a:avLst/>
            </a:prstGeom>
          </p:spPr>
          <p:txBody>
            <a:bodyPr>
              <a:spAutoFit/>
            </a:bodyPr>
            <a:lstStyle/>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t>
              </a: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信用评级机构根据定量和定性因素来确定国家信用评级，测量国家偿还债务的能力和意愿。</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国家信用评级包含“支付意愿”的因素，成本太高时可能不愿支付。</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国家兑现债务的记录是支付意愿的一个重要指标。</a:t>
              </a:r>
              <a:endPar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33500"/>
            <a:ext cx="9073515" cy="4940300"/>
            <a:chOff x="55" y="2338"/>
            <a:chExt cx="14289" cy="7780"/>
          </a:xfrm>
        </p:grpSpPr>
        <p:sp>
          <p:nvSpPr>
            <p:cNvPr id="6860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861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861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861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862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862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宏观／增长</a:t>
              </a:r>
              <a:endParaRPr lang="zh-CN" altLang="en-US" sz="2000" b="1" dirty="0">
                <a:solidFill>
                  <a:srgbClr val="00B0F0"/>
                </a:solidFill>
                <a:latin typeface="微软雅黑" panose="020B0503020204020204" charset="-122"/>
                <a:ea typeface="微软雅黑" panose="020B0503020204020204" charset="-122"/>
              </a:endParaRPr>
            </a:p>
          </p:txBody>
        </p:sp>
        <p:sp>
          <p:nvSpPr>
            <p:cNvPr id="62479" name="Rectangle 24"/>
            <p:cNvSpPr>
              <a:spLocks noChangeArrowheads="true"/>
            </p:cNvSpPr>
            <p:nvPr/>
          </p:nvSpPr>
          <p:spPr bwMode="gray">
            <a:xfrm>
              <a:off x="1530"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GNP</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及人均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 </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货币和财政政策及信誉和政策框架的一致性</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长期增长途径的可持续性    </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经济竞争力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本币需求深度</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执行反周期宏观政策的能力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经常账户构成</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862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2482" name="Rectangle 24"/>
            <p:cNvSpPr>
              <a:spLocks noChangeArrowheads="true"/>
            </p:cNvSpPr>
            <p:nvPr/>
          </p:nvSpPr>
          <p:spPr bwMode="gray">
            <a:xfrm>
              <a:off x="5840" y="3245"/>
              <a:ext cx="4308"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名义产出的长期波动</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经济规模</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经济和贸易区一体化</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2484" name="Rectangle 24"/>
            <p:cNvSpPr>
              <a:spLocks noChangeArrowheads="true"/>
            </p:cNvSpPr>
            <p:nvPr/>
          </p:nvSpPr>
          <p:spPr bwMode="gray">
            <a:xfrm>
              <a:off x="9695"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评级及经济增长模式</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货币政策工具的范围及效率</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存款和投资规模及构成</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货币和信贷扩张</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经济周期价格行为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862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2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3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8925" y="1341755"/>
            <a:ext cx="9073515" cy="4940300"/>
            <a:chOff x="55" y="2338"/>
            <a:chExt cx="14289" cy="7780"/>
          </a:xfrm>
        </p:grpSpPr>
        <p:sp>
          <p:nvSpPr>
            <p:cNvPr id="6963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963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964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964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964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5" name="Rectangle 21"/>
            <p:cNvSpPr/>
            <p:nvPr/>
          </p:nvSpPr>
          <p:spPr>
            <a:xfrm>
              <a:off x="510" y="426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公共融资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69646" name="Rectangle 24"/>
            <p:cNvSpPr/>
            <p:nvPr/>
          </p:nvSpPr>
          <p:spPr>
            <a:xfrm>
              <a:off x="1530"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政府金融资产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主权净外资头寸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政府收入波动性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收入／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中期公共债务动态</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财政政策框架及机构信誉</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金融灵活性</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4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9" name="Rectangle 24"/>
            <p:cNvSpPr/>
            <p:nvPr/>
          </p:nvSpPr>
          <p:spPr>
            <a:xfrm>
              <a:off x="5840" y="3245"/>
              <a:ext cx="3968" cy="320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政府增加税收、削减支出、出售资产或取得外币的能力</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比如从官方储备</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51" name="Rectangle 24"/>
            <p:cNvSpPr/>
            <p:nvPr/>
          </p:nvSpPr>
          <p:spPr>
            <a:xfrm>
              <a:off x="9695"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政府总税收、支出及盈余／赤字趋势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财政态势和货币及外部因素的兼容性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增加税收的活力及效率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支出的有效性及压力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非金融公共部门企业规模及健康程度</a:t>
              </a:r>
              <a:endParaRPr lang="en-US" altLang="zh-CN" sz="1800">
                <a:solidFill>
                  <a:srgbClr val="000000"/>
                </a:solidFill>
                <a:latin typeface="微软雅黑" panose="020B0503020204020204" charset="-122"/>
                <a:ea typeface="微软雅黑" panose="020B0503020204020204" charset="-122"/>
              </a:endParaRPr>
            </a:p>
          </p:txBody>
        </p:sp>
        <p:sp>
          <p:nvSpPr>
            <p:cNvPr id="6965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307465" y="1340803"/>
            <a:ext cx="9577138" cy="4932848"/>
            <a:chOff x="55" y="2338"/>
            <a:chExt cx="14289" cy="7780"/>
          </a:xfrm>
        </p:grpSpPr>
        <p:sp>
          <p:nvSpPr>
            <p:cNvPr id="2"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3"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4"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5"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6"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1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1"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债务</a:t>
              </a:r>
              <a:endParaRPr lang="zh-CN" altLang="en-US" sz="2000" b="1" dirty="0">
                <a:solidFill>
                  <a:srgbClr val="00B0F0"/>
                </a:solidFill>
                <a:latin typeface="微软雅黑" panose="020B0503020204020204" charset="-122"/>
                <a:ea typeface="微软雅黑" panose="020B0503020204020204" charset="-122"/>
              </a:endParaRPr>
            </a:p>
          </p:txBody>
        </p:sp>
        <p:sp>
          <p:nvSpPr>
            <p:cNvPr id="70670" name="Rectangle 24"/>
            <p:cNvSpPr/>
            <p:nvPr/>
          </p:nvSpPr>
          <p:spPr>
            <a:xfrm>
              <a:off x="1530" y="3245"/>
              <a:ext cx="4310" cy="6479"/>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公共债务的规模及增长率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政府债务构成</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期限、利率和货币</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政府或有负债</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外币债务和资产的期限及货币结构</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不同部门国外负债及资产的分布</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支付记录</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3"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15"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6" name="Rectangle 24"/>
            <p:cNvSpPr/>
            <p:nvPr/>
          </p:nvSpPr>
          <p:spPr>
            <a:xfrm>
              <a:off x="5840" y="3245"/>
              <a:ext cx="3968" cy="51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利率支付及收入</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政府债务结构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债务偿还负担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有条件负债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金融深度</a:t>
              </a:r>
              <a:endParaRPr lang="en-US" altLang="zh-CN" sz="1800">
                <a:solidFill>
                  <a:srgbClr val="000000"/>
                </a:solidFill>
                <a:latin typeface="微软雅黑" panose="020B0503020204020204" charset="-122"/>
                <a:ea typeface="微软雅黑" panose="020B0503020204020204" charset="-122"/>
              </a:endParaRPr>
            </a:p>
          </p:txBody>
        </p:sp>
        <p:sp>
          <p:nvSpPr>
            <p:cNvPr id="17"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23" name="Rectangle 24"/>
            <p:cNvSpPr/>
            <p:nvPr/>
          </p:nvSpPr>
          <p:spPr>
            <a:xfrm>
              <a:off x="9695" y="3245"/>
              <a:ext cx="4310" cy="5824"/>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政府总债务及净债务；总外部债务及净外部债务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利息专用税收份额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一次性还本付息的负担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期限分布及货币构成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优惠融资的获得</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当地资本市场的深度及广度</a:t>
              </a:r>
              <a:endParaRPr lang="en-US" altLang="zh-CN" sz="1800">
                <a:solidFill>
                  <a:srgbClr val="000000"/>
                </a:solidFill>
                <a:latin typeface="微软雅黑" panose="020B0503020204020204" charset="-122"/>
                <a:ea typeface="微软雅黑" panose="020B0503020204020204" charset="-122"/>
              </a:endParaRPr>
            </a:p>
          </p:txBody>
        </p:sp>
        <p:sp>
          <p:nvSpPr>
            <p:cNvPr id="24" name="Rectangle 21"/>
            <p:cNvSpPr/>
            <p:nvPr/>
          </p:nvSpPr>
          <p:spPr>
            <a:xfrm>
              <a:off x="2665" y="2565"/>
              <a:ext cx="1813"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6" name="Rectangle 21"/>
            <p:cNvSpPr/>
            <p:nvPr/>
          </p:nvSpPr>
          <p:spPr>
            <a:xfrm>
              <a:off x="6860" y="2565"/>
              <a:ext cx="181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7" name="Rectangle 21"/>
            <p:cNvSpPr/>
            <p:nvPr/>
          </p:nvSpPr>
          <p:spPr>
            <a:xfrm>
              <a:off x="10603" y="2565"/>
              <a:ext cx="249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270000"/>
            <a:ext cx="9073515" cy="4940300"/>
            <a:chOff x="55" y="2338"/>
            <a:chExt cx="14289" cy="7780"/>
          </a:xfrm>
        </p:grpSpPr>
        <p:sp>
          <p:nvSpPr>
            <p:cNvPr id="71681"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168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1688"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691"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1692"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3" name="Rectangle 21"/>
            <p:cNvSpPr/>
            <p:nvPr/>
          </p:nvSpPr>
          <p:spPr>
            <a:xfrm>
              <a:off x="510" y="392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金融部门</a:t>
              </a:r>
              <a:endParaRPr lang="zh-CN" altLang="en-US" sz="2000" b="1" dirty="0">
                <a:solidFill>
                  <a:srgbClr val="00B0F0"/>
                </a:solidFill>
                <a:latin typeface="微软雅黑" panose="020B0503020204020204" charset="-122"/>
                <a:ea typeface="微软雅黑" panose="020B0503020204020204" charset="-122"/>
              </a:endParaRPr>
            </a:p>
          </p:txBody>
        </p:sp>
        <p:sp>
          <p:nvSpPr>
            <p:cNvPr id="71694" name="Rectangle 24"/>
            <p:cNvSpPr/>
            <p:nvPr/>
          </p:nvSpPr>
          <p:spPr>
            <a:xfrm>
              <a:off x="1530" y="3245"/>
              <a:ext cx="4310"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宏观审慎风险指标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银行部门质量及监管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银行部门外资所有权</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6"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7"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金融部门实力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9" name="Rectangle 24"/>
            <p:cNvSpPr/>
            <p:nvPr/>
          </p:nvSpPr>
          <p:spPr>
            <a:xfrm>
              <a:off x="9695"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金融部门稳健性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金融部门效率</a:t>
              </a:r>
              <a:endParaRPr lang="en-US" altLang="zh-CN" sz="1800">
                <a:solidFill>
                  <a:srgbClr val="000000"/>
                </a:solidFill>
                <a:latin typeface="微软雅黑" panose="020B0503020204020204" charset="-122"/>
                <a:ea typeface="微软雅黑" panose="020B0503020204020204" charset="-122"/>
              </a:endParaRPr>
            </a:p>
          </p:txBody>
        </p:sp>
        <p:sp>
          <p:nvSpPr>
            <p:cNvPr id="71700"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1"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2"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1703"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705"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6" name="Rectangle 21"/>
            <p:cNvSpPr/>
            <p:nvPr/>
          </p:nvSpPr>
          <p:spPr>
            <a:xfrm>
              <a:off x="510" y="6928"/>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外部融资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71707" name="Rectangle 24"/>
            <p:cNvSpPr/>
            <p:nvPr/>
          </p:nvSpPr>
          <p:spPr>
            <a:xfrm>
              <a:off x="1530"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资本流动</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非居民扩展信贷及购买国内资产的意愿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对外债务专用经常产出的份额储备充足率</a:t>
              </a:r>
              <a:endParaRPr lang="en-US" altLang="zh-CN" sz="1800">
                <a:solidFill>
                  <a:srgbClr val="000000"/>
                </a:solidFill>
                <a:latin typeface="微软雅黑" panose="020B0503020204020204" charset="-122"/>
                <a:ea typeface="微软雅黑" panose="020B0503020204020204" charset="-122"/>
              </a:endParaRPr>
            </a:p>
          </p:txBody>
        </p:sp>
        <p:sp>
          <p:nvSpPr>
            <p:cNvPr id="71708"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9" name="Rectangle 24"/>
            <p:cNvSpPr/>
            <p:nvPr/>
          </p:nvSpPr>
          <p:spPr>
            <a:xfrm>
              <a:off x="5840" y="6248"/>
              <a:ext cx="3968"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国际收支动态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外汇储备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外汇使用权</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外部脆弱性指标</a:t>
              </a:r>
              <a:endParaRPr lang="zh-CN" altLang="en-US" sz="1800" dirty="0">
                <a:solidFill>
                  <a:srgbClr val="000000"/>
                </a:solidFill>
                <a:latin typeface="微软雅黑" panose="020B0503020204020204" charset="-122"/>
                <a:ea typeface="微软雅黑" panose="020B0503020204020204" charset="-122"/>
              </a:endParaRPr>
            </a:p>
          </p:txBody>
        </p:sp>
        <p:sp>
          <p:nvSpPr>
            <p:cNvPr id="71710" name="Rectangle 24"/>
            <p:cNvSpPr/>
            <p:nvPr/>
          </p:nvSpPr>
          <p:spPr>
            <a:xfrm>
              <a:off x="9695"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财政政策及货币政策对外部账户的影响</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经常账户结构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储备充足率</a:t>
              </a:r>
              <a:endParaRPr lang="en-US" altLang="zh-CN" sz="18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9065"/>
            <a:ext cx="9073515" cy="5067300"/>
            <a:chOff x="55" y="2338"/>
            <a:chExt cx="14289" cy="7980"/>
          </a:xfrm>
        </p:grpSpPr>
        <p:sp>
          <p:nvSpPr>
            <p:cNvPr id="72705"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2710"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2712"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15"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2716"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17" name="Rectangle 21"/>
            <p:cNvSpPr/>
            <p:nvPr/>
          </p:nvSpPr>
          <p:spPr>
            <a:xfrm>
              <a:off x="510" y="392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汇率</a:t>
              </a:r>
              <a:endParaRPr lang="zh-CN" altLang="en-US" sz="2000" b="1" dirty="0">
                <a:solidFill>
                  <a:srgbClr val="00B0F0"/>
                </a:solidFill>
                <a:latin typeface="微软雅黑" panose="020B0503020204020204" charset="-122"/>
                <a:ea typeface="微软雅黑" panose="020B0503020204020204" charset="-122"/>
              </a:endParaRPr>
            </a:p>
          </p:txBody>
        </p:sp>
        <p:sp>
          <p:nvSpPr>
            <p:cNvPr id="72718" name="Rectangle 24"/>
            <p:cNvSpPr/>
            <p:nvPr/>
          </p:nvSpPr>
          <p:spPr>
            <a:xfrm>
              <a:off x="1530"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0"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21"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3" name="Rectangle 24"/>
            <p:cNvSpPr/>
            <p:nvPr/>
          </p:nvSpPr>
          <p:spPr>
            <a:xfrm>
              <a:off x="9695"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汇率机制和货币目标的兼容性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72724"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5"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6"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2727"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29"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0" name="Rectangle 21"/>
            <p:cNvSpPr/>
            <p:nvPr/>
          </p:nvSpPr>
          <p:spPr>
            <a:xfrm>
              <a:off x="510" y="6928"/>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政治</a:t>
              </a:r>
              <a:endParaRPr lang="zh-CN" altLang="en-US" sz="2000" b="1" dirty="0">
                <a:solidFill>
                  <a:srgbClr val="00B0F0"/>
                </a:solidFill>
                <a:latin typeface="微软雅黑" panose="020B0503020204020204" charset="-122"/>
                <a:ea typeface="微软雅黑" panose="020B0503020204020204" charset="-122"/>
              </a:endParaRPr>
            </a:p>
          </p:txBody>
        </p:sp>
        <p:sp>
          <p:nvSpPr>
            <p:cNvPr id="72731" name="Rectangle 24"/>
            <p:cNvSpPr/>
            <p:nvPr/>
          </p:nvSpPr>
          <p:spPr>
            <a:xfrm>
              <a:off x="1530" y="6248"/>
              <a:ext cx="4310"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战争风险</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政治机制的合法性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国际社会及国际机构的关系</a:t>
              </a:r>
              <a:endParaRPr lang="zh-CN" altLang="en-US" sz="1800" dirty="0">
                <a:solidFill>
                  <a:srgbClr val="000000"/>
                </a:solidFill>
                <a:latin typeface="微软雅黑" panose="020B0503020204020204" charset="-122"/>
                <a:ea typeface="微软雅黑" panose="020B0503020204020204" charset="-122"/>
              </a:endParaRPr>
            </a:p>
          </p:txBody>
        </p:sp>
        <p:sp>
          <p:nvSpPr>
            <p:cNvPr id="72732"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3" name="Rectangle 24"/>
            <p:cNvSpPr/>
            <p:nvPr/>
          </p:nvSpPr>
          <p:spPr>
            <a:xfrm>
              <a:off x="5840" y="6248"/>
              <a:ext cx="3968" cy="4070"/>
            </a:xfrm>
            <a:prstGeom prst="rect">
              <a:avLst/>
            </a:prstGeom>
            <a:noFill/>
            <a:ln w="9525">
              <a:noFill/>
            </a:ln>
          </p:spPr>
          <p:txBody>
            <a:bodyPr anchor="t" anchorCtr="false">
              <a:spAutoFit/>
            </a:bodyPr>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政治共识的程度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政治混乱</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政府行为的效率及可预测性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政治透明度水平</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0810"/>
            <a:ext cx="9073515" cy="4940300"/>
            <a:chOff x="55" y="2338"/>
            <a:chExt cx="14289" cy="7780"/>
          </a:xfrm>
        </p:grpSpPr>
        <p:sp>
          <p:nvSpPr>
            <p:cNvPr id="7372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373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373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373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374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结构／机构</a:t>
              </a:r>
              <a:endParaRPr lang="zh-CN" altLang="en-US" sz="2000" b="1" dirty="0">
                <a:solidFill>
                  <a:srgbClr val="00B0F0"/>
                </a:solidFill>
                <a:latin typeface="微软雅黑" panose="020B0503020204020204" charset="-122"/>
                <a:ea typeface="微软雅黑" panose="020B0503020204020204" charset="-122"/>
              </a:endParaRPr>
            </a:p>
          </p:txBody>
        </p:sp>
        <p:sp>
          <p:nvSpPr>
            <p:cNvPr id="73742" name="Rectangle 24"/>
            <p:cNvSpPr/>
            <p:nvPr/>
          </p:nvSpPr>
          <p:spPr>
            <a:xfrm>
              <a:off x="1530" y="3245"/>
              <a:ext cx="4310" cy="647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政府效率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向国际资本流及贸易的开放程度</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商业环境、人力资本及治理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关于财产权的法治</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私人部门的竞争性和盈利性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控制腐败</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5" name="Rectangle 24"/>
            <p:cNvSpPr/>
            <p:nvPr/>
          </p:nvSpPr>
          <p:spPr>
            <a:xfrm>
              <a:off x="5840" y="3245"/>
              <a:ext cx="3968"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创新水平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人力资本投资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尊重财产权</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7" name="Rectangle 24"/>
            <p:cNvSpPr/>
            <p:nvPr/>
          </p:nvSpPr>
          <p:spPr>
            <a:xfrm>
              <a:off x="9695" y="3245"/>
              <a:ext cx="4310" cy="508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公共部门效率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机构因素，比如中央银行独立性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报告的合时性、覆盖率及透明度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私人部门的竞争性和盈利性</a:t>
              </a:r>
              <a:endParaRPr lang="en-US" altLang="zh-CN" sz="1800">
                <a:solidFill>
                  <a:srgbClr val="000000"/>
                </a:solidFill>
                <a:latin typeface="微软雅黑" panose="020B0503020204020204" charset="-122"/>
                <a:ea typeface="微软雅黑" panose="020B0503020204020204" charset="-122"/>
              </a:endParaRPr>
            </a:p>
          </p:txBody>
        </p:sp>
        <p:sp>
          <p:nvSpPr>
            <p:cNvPr id="7374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4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5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58900"/>
            <a:ext cx="9073515" cy="4940300"/>
            <a:chOff x="55" y="2338"/>
            <a:chExt cx="14289" cy="7780"/>
          </a:xfrm>
        </p:grpSpPr>
        <p:sp>
          <p:nvSpPr>
            <p:cNvPr id="7475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475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476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476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476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5"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其他</a:t>
              </a:r>
              <a:endParaRPr lang="zh-CN" altLang="en-US" sz="2000" b="1" dirty="0">
                <a:solidFill>
                  <a:srgbClr val="00B0F0"/>
                </a:solidFill>
                <a:latin typeface="微软雅黑" panose="020B0503020204020204" charset="-122"/>
                <a:ea typeface="微软雅黑" panose="020B0503020204020204" charset="-122"/>
              </a:endParaRPr>
            </a:p>
          </p:txBody>
        </p:sp>
        <p:sp>
          <p:nvSpPr>
            <p:cNvPr id="74766" name="Rectangle 24"/>
            <p:cNvSpPr/>
            <p:nvPr/>
          </p:nvSpPr>
          <p:spPr>
            <a:xfrm>
              <a:off x="1530"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存储比率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经济向贸易的开放程度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商品依附性</a:t>
              </a:r>
              <a:endParaRPr lang="zh-CN" altLang="en-US" sz="1800" dirty="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6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9" name="Rectangle 24"/>
            <p:cNvSpPr/>
            <p:nvPr/>
          </p:nvSpPr>
          <p:spPr>
            <a:xfrm>
              <a:off x="5840" y="3245"/>
              <a:ext cx="3968"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地震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飓风</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投机危机</a:t>
              </a:r>
              <a:endParaRPr lang="zh-CN" altLang="en-US" sz="1800" dirty="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71" name="Rectangle 24"/>
            <p:cNvSpPr/>
            <p:nvPr/>
          </p:nvSpPr>
          <p:spPr>
            <a:xfrm>
              <a:off x="9695" y="3245"/>
              <a:ext cx="4310" cy="443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市场导向性的繁荣、多样性及程度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收入差距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贸易保护主义及其他非市场影晌</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劳动力的灵活性</a:t>
              </a:r>
              <a:endParaRPr lang="en-US" altLang="zh-CN" sz="1800">
                <a:solidFill>
                  <a:srgbClr val="000000"/>
                </a:solidFill>
                <a:latin typeface="微软雅黑" panose="020B0503020204020204" charset="-122"/>
                <a:ea typeface="微软雅黑" panose="020B0503020204020204" charset="-122"/>
              </a:endParaRPr>
            </a:p>
          </p:txBody>
        </p:sp>
        <p:sp>
          <p:nvSpPr>
            <p:cNvPr id="7477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838960" y="2135505"/>
            <a:ext cx="8514080" cy="1830070"/>
          </a:xfrm>
          <a:prstGeom prst="rect">
            <a:avLst/>
          </a:prstGeom>
          <a:noFill/>
        </p:spPr>
        <p:txBody>
          <a:bodyPr wrap="square" rtlCol="0">
            <a:spAutoFit/>
          </a:bodyPr>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cs typeface="微软雅黑" panose="020B0503020204020204" charset="-122"/>
              </a:rPr>
              <a:t>三家评级机构在主权信用评级的方法、指标选择等方面尽管存在一定差别，但是差别不大，基本将</a:t>
            </a:r>
            <a:r>
              <a:rPr lang="zh-CN" altLang="en-US">
                <a:solidFill>
                  <a:srgbClr val="00B0F0"/>
                </a:solidFill>
                <a:latin typeface="微软雅黑" panose="020B0503020204020204" charset="-122"/>
                <a:ea typeface="微软雅黑" panose="020B0503020204020204" charset="-122"/>
                <a:cs typeface="微软雅黑" panose="020B0503020204020204" charset="-122"/>
              </a:rPr>
              <a:t>人均</a:t>
            </a:r>
            <a:r>
              <a:rPr lang="en-US" altLang="zh-CN">
                <a:solidFill>
                  <a:srgbClr val="00B0F0"/>
                </a:solidFill>
                <a:latin typeface="微软雅黑" panose="020B0503020204020204" charset="-122"/>
                <a:ea typeface="微软雅黑" panose="020B0503020204020204" charset="-122"/>
                <a:cs typeface="微软雅黑" panose="020B0503020204020204" charset="-122"/>
              </a:rPr>
              <a:t>GDP</a:t>
            </a:r>
            <a:r>
              <a:rPr lang="zh-CN" altLang="en-US">
                <a:solidFill>
                  <a:srgbClr val="00B0F0"/>
                </a:solidFill>
                <a:latin typeface="微软雅黑" panose="020B0503020204020204" charset="-122"/>
                <a:ea typeface="微软雅黑" panose="020B0503020204020204" charset="-122"/>
                <a:cs typeface="微软雅黑" panose="020B0503020204020204" charset="-122"/>
              </a:rPr>
              <a:t>、债务水平及构成、政府金融资源、政治稳定性的某一指标、金融部门的活力</a:t>
            </a:r>
            <a:r>
              <a:rPr lang="zh-CN" altLang="en-US">
                <a:latin typeface="微软雅黑" panose="020B0503020204020204" charset="-122"/>
                <a:ea typeface="微软雅黑" panose="020B0503020204020204" charset="-122"/>
                <a:cs typeface="微软雅黑" panose="020B0503020204020204" charset="-122"/>
              </a:rPr>
              <a:t>作为</a:t>
            </a:r>
            <a:r>
              <a:rPr lang="zh-CN" altLang="en-US">
                <a:solidFill>
                  <a:srgbClr val="00B0F0"/>
                </a:solidFill>
                <a:latin typeface="微软雅黑" panose="020B0503020204020204" charset="-122"/>
                <a:ea typeface="微软雅黑" panose="020B0503020204020204" charset="-122"/>
                <a:cs typeface="微软雅黑" panose="020B0503020204020204" charset="-122"/>
              </a:rPr>
              <a:t>关键指标</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cs typeface="微软雅黑" panose="020B0503020204020204" charset="-122"/>
              </a:rPr>
              <a:t>差别主要体现在惠誉和标准普尔</a:t>
            </a:r>
            <a:r>
              <a:rPr lang="zh-CN" altLang="en-US">
                <a:solidFill>
                  <a:srgbClr val="00B0F0"/>
                </a:solidFill>
                <a:latin typeface="微软雅黑" panose="020B0503020204020204" charset="-122"/>
                <a:ea typeface="微软雅黑" panose="020B0503020204020204" charset="-122"/>
                <a:cs typeface="微软雅黑" panose="020B0503020204020204" charset="-122"/>
              </a:rPr>
              <a:t>对政府或有负债</a:t>
            </a:r>
            <a:r>
              <a:rPr lang="zh-CN" altLang="en-US">
                <a:solidFill>
                  <a:schemeClr val="tx1"/>
                </a:solidFill>
                <a:latin typeface="微软雅黑" panose="020B0503020204020204" charset="-122"/>
                <a:ea typeface="微软雅黑" panose="020B0503020204020204" charset="-122"/>
                <a:cs typeface="微软雅黑" panose="020B0503020204020204" charset="-122"/>
              </a:rPr>
              <a:t>赋予较高权重</a:t>
            </a:r>
            <a:r>
              <a:rPr lang="zh-CN" altLang="en-US">
                <a:latin typeface="微软雅黑" panose="020B0503020204020204" charset="-122"/>
                <a:ea typeface="微软雅黑" panose="020B0503020204020204" charset="-122"/>
                <a:cs typeface="微软雅黑" panose="020B0503020204020204" charset="-122"/>
              </a:rPr>
              <a:t>，而穆迪对</a:t>
            </a:r>
            <a:r>
              <a:rPr lang="zh-CN" altLang="en-US">
                <a:solidFill>
                  <a:srgbClr val="00B0F0"/>
                </a:solidFill>
                <a:latin typeface="微软雅黑" panose="020B0503020204020204" charset="-122"/>
                <a:ea typeface="微软雅黑" panose="020B0503020204020204" charset="-122"/>
                <a:cs typeface="微软雅黑" panose="020B0503020204020204" charset="-122"/>
              </a:rPr>
              <a:t>事件风险</a:t>
            </a:r>
            <a:r>
              <a:rPr lang="zh-CN" altLang="en-US">
                <a:latin typeface="微软雅黑" panose="020B0503020204020204" charset="-122"/>
                <a:ea typeface="微软雅黑" panose="020B0503020204020204" charset="-122"/>
                <a:cs typeface="微软雅黑" panose="020B0503020204020204" charset="-122"/>
              </a:rPr>
              <a:t>赋予较高权重。穆迪和标准普尔</a:t>
            </a:r>
            <a:r>
              <a:rPr lang="zh-CN" altLang="en-US">
                <a:solidFill>
                  <a:srgbClr val="00B0F0"/>
                </a:solidFill>
                <a:latin typeface="微软雅黑" panose="020B0503020204020204" charset="-122"/>
                <a:ea typeface="微软雅黑" panose="020B0503020204020204" charset="-122"/>
                <a:cs typeface="微软雅黑" panose="020B0503020204020204" charset="-122"/>
              </a:rPr>
              <a:t>对经济结构考虑更多的因素</a:t>
            </a:r>
            <a:r>
              <a:rPr lang="zh-CN" altLang="en-US">
                <a:latin typeface="微软雅黑" panose="020B0503020204020204" charset="-122"/>
                <a:ea typeface="微软雅黑" panose="020B0503020204020204" charset="-122"/>
                <a:cs typeface="微软雅黑" panose="020B0503020204020204" charset="-122"/>
              </a:rPr>
              <a:t>，包括收入差别、竞争性和保护主义者因素（标准普尔）以及人力资本的创新和投资（穆迪）。</a:t>
            </a:r>
            <a:endParaRPr lang="en-US" altLang="zh-CN">
              <a:latin typeface="微软雅黑" panose="020B0503020204020204" charset="-122"/>
              <a:ea typeface="微软雅黑" panose="020B0503020204020204" charset="-122"/>
              <a:cs typeface="微软雅黑" panose="020B0503020204020204" charset="-122"/>
            </a:endParaRPr>
          </a:p>
        </p:txBody>
      </p:sp>
      <p:sp>
        <p:nvSpPr>
          <p:cNvPr id="4" name="文本框 3"/>
          <p:cNvSpPr txBox="true"/>
          <p:nvPr/>
        </p:nvSpPr>
        <p:spPr>
          <a:xfrm>
            <a:off x="1838960" y="1228725"/>
            <a:ext cx="495300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三家机构在主权评级方面的主要异同点</a:t>
            </a:r>
            <a:endParaRPr lang="zh-CN" altLang="en-US" sz="20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11668" y="958533"/>
            <a:ext cx="8367713" cy="5729288"/>
            <a:chOff x="783" y="1153"/>
            <a:chExt cx="13178" cy="9023"/>
          </a:xfrm>
        </p:grpSpPr>
        <p:sp>
          <p:nvSpPr>
            <p:cNvPr id="43012"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711200" indent="-711200" algn="just" eaLnBrk="1" hangingPunct="1"/>
              <a:r>
                <a:rPr lang="zh-CN" altLang="en-US" sz="2400" dirty="0">
                  <a:solidFill>
                    <a:schemeClr val="tx1"/>
                  </a:solidFill>
                  <a:latin typeface="微软雅黑" panose="020B0503020204020204" charset="-122"/>
                  <a:ea typeface="微软雅黑" panose="020B0503020204020204" charset="-122"/>
                </a:rPr>
                <a:t>（一）公债发行管理</a:t>
              </a:r>
              <a:endParaRPr lang="zh-CN" altLang="en-US" sz="2400" dirty="0">
                <a:solidFill>
                  <a:schemeClr val="tx1"/>
                </a:solidFill>
                <a:latin typeface="微软雅黑" panose="020B0503020204020204" charset="-122"/>
                <a:ea typeface="微软雅黑" panose="020B0503020204020204" charset="-122"/>
              </a:endParaRPr>
            </a:p>
          </p:txBody>
        </p:sp>
        <p:sp>
          <p:nvSpPr>
            <p:cNvPr id="43013" name="Rectangle 38"/>
            <p:cNvSpPr/>
            <p:nvPr/>
          </p:nvSpPr>
          <p:spPr>
            <a:xfrm>
              <a:off x="1821" y="2133"/>
              <a:ext cx="8336" cy="581"/>
            </a:xfrm>
            <a:prstGeom prst="rect">
              <a:avLst/>
            </a:prstGeom>
            <a:noFill/>
            <a:ln w="6350">
              <a:noFill/>
            </a:ln>
          </p:spPr>
          <p:txBody>
            <a:bodyPr wrap="none" lIns="0" tIns="0" rIns="0" bIns="0" anchor="t" anchorCtr="false">
              <a:spAutoFit/>
            </a:bodyPr>
            <a:p>
              <a:pPr indent="0" algn="just" eaLnBrk="0" hangingPunct="0">
                <a:buClrTx/>
                <a:buFontTx/>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内债</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管理</a:t>
              </a:r>
              <a:r>
                <a:rPr lang="en-US" altLang="zh-CN" sz="2400" b="1">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衡量指标</a:t>
              </a:r>
              <a:endParaRPr lang="zh-CN" altLang="en-US" sz="24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 name="AutoShape 9"/>
            <p:cNvSpPr>
              <a:spLocks noChangeArrowheads="true"/>
            </p:cNvSpPr>
            <p:nvPr/>
          </p:nvSpPr>
          <p:spPr bwMode="gray">
            <a:xfrm>
              <a:off x="825" y="4538"/>
              <a:ext cx="3628" cy="26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5" name="AutoShape 10"/>
            <p:cNvSpPr/>
            <p:nvPr/>
          </p:nvSpPr>
          <p:spPr>
            <a:xfrm>
              <a:off x="963" y="3018"/>
              <a:ext cx="3630" cy="1117"/>
            </a:xfrm>
            <a:prstGeom prst="roundRect">
              <a:avLst>
                <a:gd name="adj" fmla="val 50000"/>
              </a:avLst>
            </a:prstGeom>
            <a:solidFill>
              <a:schemeClr val="tx1"/>
            </a:solidFill>
            <a:ln w="9525">
              <a:noFill/>
            </a:ln>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4" name="AutoShape 11"/>
            <p:cNvSpPr>
              <a:spLocks noChangeArrowheads="true"/>
            </p:cNvSpPr>
            <p:nvPr/>
          </p:nvSpPr>
          <p:spPr bwMode="gray">
            <a:xfrm>
              <a:off x="4920" y="4265"/>
              <a:ext cx="3753" cy="292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7" name="Text Box 12"/>
            <p:cNvSpPr txBox="true"/>
            <p:nvPr/>
          </p:nvSpPr>
          <p:spPr>
            <a:xfrm>
              <a:off x="800" y="3038"/>
              <a:ext cx="369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与国债投资者投资能力的适应程度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1995" name="Text Box 13"/>
            <p:cNvSpPr txBox="true"/>
            <p:nvPr/>
          </p:nvSpPr>
          <p:spPr>
            <a:xfrm>
              <a:off x="783" y="4538"/>
              <a:ext cx="3907"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国债应债率</a:t>
              </a:r>
              <a:r>
                <a:rPr lang="zh-CN" altLang="en-US" sz="2400" b="1" dirty="0">
                  <a:solidFill>
                    <a:srgbClr val="000000"/>
                  </a:solidFill>
                  <a:latin typeface="微软雅黑" panose="020B0503020204020204" charset="-122"/>
                  <a:ea typeface="微软雅黑" panose="020B0503020204020204" charset="-122"/>
                </a:rPr>
                <a:t>：国债累计余额占当年居民储蓄存款余额的比例。</a:t>
              </a:r>
              <a:endParaRPr lang="en-US" altLang="zh-CN" sz="2400">
                <a:solidFill>
                  <a:srgbClr val="000000"/>
                </a:solidFill>
                <a:latin typeface="微软雅黑" panose="020B0503020204020204" charset="-122"/>
                <a:ea typeface="微软雅黑" panose="020B0503020204020204" charset="-122"/>
              </a:endParaRPr>
            </a:p>
          </p:txBody>
        </p:sp>
        <p:sp>
          <p:nvSpPr>
            <p:cNvPr id="41996" name="Text Box 14"/>
            <p:cNvSpPr txBox="true"/>
            <p:nvPr/>
          </p:nvSpPr>
          <p:spPr>
            <a:xfrm>
              <a:off x="5208" y="4310"/>
              <a:ext cx="3627" cy="2473"/>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国债负担率</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：一定时期的国债累计余额占</a:t>
              </a: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的比例</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AutoShape 15"/>
            <p:cNvSpPr>
              <a:spLocks noChangeArrowheads="true"/>
            </p:cNvSpPr>
            <p:nvPr/>
          </p:nvSpPr>
          <p:spPr bwMode="gray">
            <a:xfrm>
              <a:off x="4965" y="3018"/>
              <a:ext cx="3753" cy="116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17"/>
            <p:cNvSpPr>
              <a:spLocks noChangeArrowheads="true"/>
            </p:cNvSpPr>
            <p:nvPr/>
          </p:nvSpPr>
          <p:spPr bwMode="gray">
            <a:xfrm>
              <a:off x="4908" y="7423"/>
              <a:ext cx="3810" cy="2753"/>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999" name="Text Box 18"/>
            <p:cNvSpPr txBox="true"/>
            <p:nvPr/>
          </p:nvSpPr>
          <p:spPr>
            <a:xfrm>
              <a:off x="5005" y="7513"/>
              <a:ext cx="3808"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财政收入偿债率</a:t>
              </a:r>
              <a:r>
                <a:rPr lang="zh-CN" altLang="en-US" sz="2400" b="1" dirty="0">
                  <a:solidFill>
                    <a:srgbClr val="000000"/>
                  </a:solidFill>
                  <a:latin typeface="微软雅黑" panose="020B0503020204020204" charset="-122"/>
                  <a:ea typeface="微软雅黑" panose="020B0503020204020204" charset="-122"/>
                </a:rPr>
                <a:t>：国家用于偿还内债债务支出占财政收入的比例</a:t>
              </a:r>
              <a:endParaRPr lang="en-US" altLang="zh-CN" sz="2400">
                <a:solidFill>
                  <a:srgbClr val="000000"/>
                </a:solidFill>
                <a:latin typeface="微软雅黑" panose="020B0503020204020204" charset="-122"/>
                <a:ea typeface="微软雅黑" panose="020B0503020204020204" charset="-122"/>
              </a:endParaRPr>
            </a:p>
          </p:txBody>
        </p:sp>
        <p:sp>
          <p:nvSpPr>
            <p:cNvPr id="31" name="AutoShape 19"/>
            <p:cNvSpPr>
              <a:spLocks noChangeArrowheads="true"/>
            </p:cNvSpPr>
            <p:nvPr/>
          </p:nvSpPr>
          <p:spPr bwMode="gray">
            <a:xfrm>
              <a:off x="800" y="8146"/>
              <a:ext cx="3908" cy="116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4" name="Text Box 20"/>
            <p:cNvSpPr txBox="true"/>
            <p:nvPr/>
          </p:nvSpPr>
          <p:spPr>
            <a:xfrm>
              <a:off x="1058" y="8191"/>
              <a:ext cx="3535"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与财政偿债能力的适应程度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3025" name="Text Box 12"/>
            <p:cNvSpPr txBox="true"/>
            <p:nvPr/>
          </p:nvSpPr>
          <p:spPr>
            <a:xfrm>
              <a:off x="5080" y="2990"/>
              <a:ext cx="3480"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与社会经济承受能力的适应程度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35" name="AutoShape 9"/>
            <p:cNvSpPr>
              <a:spLocks noChangeArrowheads="true"/>
            </p:cNvSpPr>
            <p:nvPr/>
          </p:nvSpPr>
          <p:spPr bwMode="gray">
            <a:xfrm>
              <a:off x="9855" y="5145"/>
              <a:ext cx="4078" cy="27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AutoShape 10"/>
            <p:cNvSpPr>
              <a:spLocks noChangeArrowheads="true"/>
            </p:cNvSpPr>
            <p:nvPr/>
          </p:nvSpPr>
          <p:spPr bwMode="gray">
            <a:xfrm>
              <a:off x="9883" y="3728"/>
              <a:ext cx="4078" cy="116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8" name="Text Box 12"/>
            <p:cNvSpPr txBox="true"/>
            <p:nvPr/>
          </p:nvSpPr>
          <p:spPr>
            <a:xfrm>
              <a:off x="10045" y="3655"/>
              <a:ext cx="343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与财政支出之间的适应程度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2006" name="Text Box 13"/>
            <p:cNvSpPr txBox="true"/>
            <p:nvPr/>
          </p:nvSpPr>
          <p:spPr>
            <a:xfrm>
              <a:off x="9855" y="5353"/>
              <a:ext cx="4025" cy="2470"/>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债务依存度：</a:t>
              </a:r>
              <a:r>
                <a:rPr lang="zh-CN" altLang="en-US" sz="2400" b="1" dirty="0">
                  <a:solidFill>
                    <a:srgbClr val="000000"/>
                  </a:solidFill>
                  <a:latin typeface="微软雅黑" panose="020B0503020204020204" charset="-122"/>
                  <a:ea typeface="微软雅黑" panose="020B0503020204020204" charset="-122"/>
                </a:rPr>
                <a:t>指当年的国债发行规模与财政支出的比例。</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8313" y="1346200"/>
            <a:ext cx="8715375" cy="4766698"/>
            <a:chOff x="338" y="2715"/>
            <a:chExt cx="13725" cy="7507"/>
          </a:xfrm>
        </p:grpSpPr>
        <p:sp>
          <p:nvSpPr>
            <p:cNvPr id="45060" name="Rectangle 4"/>
            <p:cNvSpPr/>
            <p:nvPr/>
          </p:nvSpPr>
          <p:spPr>
            <a:xfrm>
              <a:off x="2555" y="2715"/>
              <a:ext cx="8895" cy="81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1" name="Text Box 5"/>
            <p:cNvSpPr txBox="true"/>
            <p:nvPr/>
          </p:nvSpPr>
          <p:spPr>
            <a:xfrm>
              <a:off x="3264" y="2830"/>
              <a:ext cx="7593" cy="581"/>
            </a:xfrm>
            <a:prstGeom prst="rect">
              <a:avLst/>
            </a:prstGeom>
            <a:noFill/>
            <a:ln w="6350">
              <a:noFill/>
            </a:ln>
          </p:spPr>
          <p:txBody>
            <a:bodyPr lIns="0" tIns="0" rIns="0" bIns="0" anchor="ctr" anchorCtr="false">
              <a:spAutoFit/>
            </a:bodyPr>
            <a:p>
              <a:pPr algn="just" eaLnBrk="0" hangingPunct="0"/>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外债</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2" name="Rectangle 6"/>
            <p:cNvSpPr/>
            <p:nvPr/>
          </p:nvSpPr>
          <p:spPr>
            <a:xfrm>
              <a:off x="2671" y="3788"/>
              <a:ext cx="8885" cy="1938"/>
            </a:xfrm>
            <a:prstGeom prst="rect">
              <a:avLst/>
            </a:prstGeom>
            <a:noFill/>
            <a:ln w="6350">
              <a:noFill/>
            </a:ln>
          </p:spPr>
          <p:txBody>
            <a:bodyPr wrap="square" lIns="0" tIns="0" rIns="0" bIns="0" anchor="t" anchorCtr="false">
              <a:spAutoFit/>
            </a:bodyPr>
            <a:p>
              <a:pPr marL="0" lvl="1" indent="0" algn="just" defTabSz="330200" rtl="0" eaLnBrk="0" fontAlgn="base" hangingPunct="0">
                <a:lnSpc>
                  <a:spcPts val="2400"/>
                </a:lnSpc>
                <a:spcBef>
                  <a:spcPct val="50000"/>
                </a:spcBef>
                <a:spcAft>
                  <a:spcPct val="10000"/>
                </a:spcAft>
                <a:buClr>
                  <a:srgbClr val="17347D"/>
                </a:buClr>
                <a:buSzPct val="75000"/>
                <a:buNone/>
                <a:tabLst>
                  <a:tab pos="8521700" algn="r"/>
                </a:tabLst>
              </a:pPr>
              <a:r>
                <a:rPr lang="zh-CN" altLang="en-US" sz="2000" dirty="0">
                  <a:solidFill>
                    <a:srgbClr val="000000"/>
                  </a:solidFill>
                  <a:latin typeface="微软雅黑" panose="020B0503020204020204" charset="-122"/>
                  <a:ea typeface="微软雅黑" panose="020B0503020204020204" charset="-122"/>
                </a:rPr>
                <a:t>外债和外资是发展中国家特别需要的经济资源，它提供了一种发展的机遇。但外债过多也能引发债务危机。因此，对待外债规模，应该始终持</a:t>
              </a:r>
              <a:r>
                <a:rPr lang="zh-CN" altLang="en-US" sz="2000" dirty="0">
                  <a:solidFill>
                    <a:srgbClr val="00B0F0"/>
                  </a:solidFill>
                  <a:latin typeface="微软雅黑" panose="020B0503020204020204" charset="-122"/>
                  <a:ea typeface="微软雅黑" panose="020B0503020204020204" charset="-122"/>
                </a:rPr>
                <a:t>谨慎的态度</a:t>
              </a:r>
              <a:r>
                <a:rPr lang="zh-CN" altLang="en-US" sz="2000" dirty="0">
                  <a:solidFill>
                    <a:srgbClr val="000000"/>
                  </a:solidFill>
                  <a:latin typeface="微软雅黑" panose="020B0503020204020204" charset="-122"/>
                  <a:ea typeface="微软雅黑" panose="020B0503020204020204" charset="-122"/>
                </a:rPr>
                <a:t>。用以下指标衡量外债发行规模风险状况：</a:t>
              </a:r>
              <a:endParaRPr lang="zh-CN" altLang="en-US" sz="2000" dirty="0">
                <a:solidFill>
                  <a:srgbClr val="000000"/>
                </a:solidFill>
                <a:latin typeface="微软雅黑" panose="020B0503020204020204" charset="-122"/>
                <a:ea typeface="微软雅黑" panose="020B0503020204020204" charset="-122"/>
              </a:endParaRPr>
            </a:p>
          </p:txBody>
        </p:sp>
        <p:sp>
          <p:nvSpPr>
            <p:cNvPr id="45063" name="Rectangle 7"/>
            <p:cNvSpPr/>
            <p:nvPr/>
          </p:nvSpPr>
          <p:spPr>
            <a:xfrm>
              <a:off x="2553" y="3660"/>
              <a:ext cx="8890" cy="2195"/>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4047" name="AutoShape 18"/>
            <p:cNvSpPr/>
            <p:nvPr/>
          </p:nvSpPr>
          <p:spPr>
            <a:xfrm flipV="true">
              <a:off x="3885" y="6038"/>
              <a:ext cx="6225" cy="375"/>
            </a:xfrm>
            <a:prstGeom prst="triangle">
              <a:avLst>
                <a:gd name="adj" fmla="val 50000"/>
              </a:avLst>
            </a:prstGeom>
            <a:solidFill>
              <a:schemeClr val="hlink"/>
            </a:solidFill>
            <a:ln w="6350">
              <a:noFill/>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3" name="组合 2"/>
            <p:cNvGrpSpPr/>
            <p:nvPr/>
          </p:nvGrpSpPr>
          <p:grpSpPr>
            <a:xfrm>
              <a:off x="338" y="6413"/>
              <a:ext cx="13725" cy="3809"/>
              <a:chOff x="214312" y="4072361"/>
              <a:chExt cx="8715375" cy="2417772"/>
            </a:xfrm>
          </p:grpSpPr>
          <p:grpSp>
            <p:nvGrpSpPr>
              <p:cNvPr id="45066" name="组合 11"/>
              <p:cNvGrpSpPr/>
              <p:nvPr/>
            </p:nvGrpSpPr>
            <p:grpSpPr>
              <a:xfrm>
                <a:off x="3159612" y="4129264"/>
                <a:ext cx="2716197" cy="1994420"/>
                <a:chOff x="1798638" y="4540250"/>
                <a:chExt cx="2967037" cy="1697038"/>
              </a:xfrm>
            </p:grpSpPr>
            <p:sp>
              <p:nvSpPr>
                <p:cNvPr id="45067"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8"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9" name="Rectangle 15"/>
                <p:cNvSpPr/>
                <p:nvPr/>
              </p:nvSpPr>
              <p:spPr>
                <a:xfrm>
                  <a:off x="1874759" y="5334463"/>
                  <a:ext cx="2816225" cy="470997"/>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rPr>
                    <a:t>外债余额与当年贸易与非贸易外汇收入之比。</a:t>
                  </a:r>
                  <a:endParaRPr lang="zh-CN" altLang="en-US" dirty="0">
                    <a:solidFill>
                      <a:srgbClr val="000000"/>
                    </a:solidFill>
                    <a:latin typeface="微软雅黑" panose="020B0503020204020204" charset="-122"/>
                    <a:ea typeface="微软雅黑" panose="020B0503020204020204" charset="-122"/>
                  </a:endParaRPr>
                </a:p>
              </p:txBody>
            </p:sp>
          </p:grpSp>
          <p:grpSp>
            <p:nvGrpSpPr>
              <p:cNvPr id="45070" name="组合 13"/>
              <p:cNvGrpSpPr/>
              <p:nvPr/>
            </p:nvGrpSpPr>
            <p:grpSpPr>
              <a:xfrm>
                <a:off x="214312" y="4129264"/>
                <a:ext cx="2716197" cy="2360869"/>
                <a:chOff x="1798638" y="4540250"/>
                <a:chExt cx="2967037" cy="2008847"/>
              </a:xfrm>
            </p:grpSpPr>
            <p:sp>
              <p:nvSpPr>
                <p:cNvPr id="45071"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2"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3" name="Rectangle 15"/>
                <p:cNvSpPr/>
                <p:nvPr/>
              </p:nvSpPr>
              <p:spPr>
                <a:xfrm>
                  <a:off x="1800225" y="5051425"/>
                  <a:ext cx="2965450" cy="1497672"/>
                </a:xfrm>
                <a:prstGeom prst="rect">
                  <a:avLst/>
                </a:prstGeom>
                <a:noFill/>
                <a:ln w="6350">
                  <a:noFill/>
                </a:ln>
              </p:spPr>
              <p:txBody>
                <a:bodyPr lIns="0" tIns="0" rIns="0" bIns="0" anchor="t" anchorCtr="false">
                  <a:spAutoFit/>
                </a:bodyPr>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当年的外债本金和利息偿还额占当年贸易和非贸易外汇收入之比。指标保持在</a:t>
                  </a:r>
                  <a:r>
                    <a:rPr lang="en-US" altLang="zh-CN">
                      <a:solidFill>
                        <a:srgbClr val="00B0F0"/>
                      </a:solidFill>
                      <a:latin typeface="微软雅黑" panose="020B0503020204020204" charset="-122"/>
                      <a:ea typeface="微软雅黑" panose="020B0503020204020204" charset="-122"/>
                      <a:cs typeface="微软雅黑" panose="020B0503020204020204" charset="-122"/>
                    </a:rPr>
                    <a:t>20</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为宜，最高不要超过</a:t>
                  </a:r>
                  <a:r>
                    <a:rPr lang="en-US" altLang="zh-CN">
                      <a:solidFill>
                        <a:srgbClr val="00B0F0"/>
                      </a:solidFill>
                      <a:latin typeface="微软雅黑" panose="020B0503020204020204" charset="-122"/>
                      <a:ea typeface="微软雅黑" panose="020B0503020204020204" charset="-122"/>
                      <a:cs typeface="微软雅黑" panose="020B0503020204020204" charset="-122"/>
                    </a:rPr>
                    <a:t>25</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endParaRPr lang="zh-CN" altLang="de-DE" sz="1400" dirty="0">
                    <a:solidFill>
                      <a:srgbClr val="CC0099"/>
                    </a:solidFill>
                    <a:latin typeface="微软雅黑" panose="020B0503020204020204" charset="-122"/>
                    <a:ea typeface="微软雅黑" panose="020B0503020204020204" charset="-122"/>
                    <a:cs typeface="微软雅黑" panose="020B0503020204020204" charset="-122"/>
                  </a:endParaRPr>
                </a:p>
              </p:txBody>
            </p:sp>
          </p:grpSp>
          <p:grpSp>
            <p:nvGrpSpPr>
              <p:cNvPr id="45074" name="组合 14"/>
              <p:cNvGrpSpPr/>
              <p:nvPr/>
            </p:nvGrpSpPr>
            <p:grpSpPr>
              <a:xfrm>
                <a:off x="6213490" y="4072361"/>
                <a:ext cx="2716197" cy="1994420"/>
                <a:chOff x="1798638" y="4540250"/>
                <a:chExt cx="2967037" cy="1697038"/>
              </a:xfrm>
            </p:grpSpPr>
            <p:sp>
              <p:nvSpPr>
                <p:cNvPr id="45075"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6"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7" name="Rectangle 15"/>
                <p:cNvSpPr/>
                <p:nvPr/>
              </p:nvSpPr>
              <p:spPr>
                <a:xfrm>
                  <a:off x="1799846" y="5100064"/>
                  <a:ext cx="2816225" cy="706496"/>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B0F0"/>
                      </a:solidFill>
                      <a:latin typeface="微软雅黑" panose="020B0503020204020204" charset="-122"/>
                      <a:ea typeface="微软雅黑" panose="020B0503020204020204" charset="-122"/>
                    </a:rPr>
                    <a:t>一国对外债务的负担程度，可用多种指标衡量</a:t>
                  </a:r>
                  <a:r>
                    <a:rPr lang="zh-CN" altLang="en-US" dirty="0">
                      <a:solidFill>
                        <a:srgbClr val="000000"/>
                      </a:solidFill>
                      <a:latin typeface="微软雅黑" panose="020B0503020204020204" charset="-122"/>
                      <a:ea typeface="微软雅黑" panose="020B0503020204020204" charset="-122"/>
                    </a:rPr>
                    <a:t>，</a:t>
                  </a:r>
                  <a:r>
                    <a:rPr lang="zh-CN" dirty="0">
                      <a:solidFill>
                        <a:srgbClr val="000000"/>
                      </a:solidFill>
                      <a:latin typeface="微软雅黑" panose="020B0503020204020204" charset="-122"/>
                      <a:ea typeface="微软雅黑" panose="020B0503020204020204" charset="-122"/>
                    </a:rPr>
                    <a:t>下面介绍四种常用指标</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p:txBody>
            </p:sp>
          </p:grpSp>
          <p:sp>
            <p:nvSpPr>
              <p:cNvPr id="45078" name="矩形 27"/>
              <p:cNvSpPr/>
              <p:nvPr/>
            </p:nvSpPr>
            <p:spPr>
              <a:xfrm>
                <a:off x="1038225" y="4154488"/>
                <a:ext cx="1266825" cy="522287"/>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偿债率</a:t>
                </a:r>
                <a:endParaRPr lang="zh-CN" altLang="en-US" b="1" dirty="0">
                  <a:solidFill>
                    <a:srgbClr val="000000"/>
                  </a:solidFill>
                  <a:latin typeface="微软雅黑" panose="020B0503020204020204" charset="-122"/>
                  <a:ea typeface="微软雅黑" panose="020B0503020204020204" charset="-122"/>
                </a:endParaRPr>
              </a:p>
            </p:txBody>
          </p:sp>
          <p:sp>
            <p:nvSpPr>
              <p:cNvPr id="45079" name="矩形 28"/>
              <p:cNvSpPr/>
              <p:nvPr/>
            </p:nvSpPr>
            <p:spPr>
              <a:xfrm>
                <a:off x="3849688" y="4176713"/>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债务率</a:t>
                </a:r>
                <a:endParaRPr lang="zh-CN" altLang="en-US" b="1" dirty="0">
                  <a:solidFill>
                    <a:srgbClr val="000000"/>
                  </a:solidFill>
                  <a:latin typeface="微软雅黑" panose="020B0503020204020204" charset="-122"/>
                  <a:ea typeface="微软雅黑" panose="020B0503020204020204" charset="-122"/>
                </a:endParaRPr>
              </a:p>
            </p:txBody>
          </p:sp>
          <p:sp>
            <p:nvSpPr>
              <p:cNvPr id="45080" name="矩形 29"/>
              <p:cNvSpPr/>
              <p:nvPr/>
            </p:nvSpPr>
            <p:spPr>
              <a:xfrm>
                <a:off x="6986588" y="4121150"/>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负债率</a:t>
                </a:r>
                <a:endParaRPr lang="zh-CN" altLang="en-US"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179195" y="1587500"/>
            <a:ext cx="8924925" cy="3857625"/>
            <a:chOff x="98" y="3585"/>
            <a:chExt cx="14055" cy="6075"/>
          </a:xfrm>
        </p:grpSpPr>
        <p:grpSp>
          <p:nvGrpSpPr>
            <p:cNvPr id="2" name="组合 6"/>
            <p:cNvGrpSpPr/>
            <p:nvPr/>
          </p:nvGrpSpPr>
          <p:grpSpPr>
            <a:xfrm>
              <a:off x="738" y="3585"/>
              <a:ext cx="13200" cy="6075"/>
              <a:chOff x="779463" y="1806575"/>
              <a:chExt cx="8382000" cy="3857625"/>
            </a:xfrm>
          </p:grpSpPr>
          <p:sp>
            <p:nvSpPr>
              <p:cNvPr id="3" name="Rectangle 3"/>
              <p:cNvSpPr/>
              <p:nvPr/>
            </p:nvSpPr>
            <p:spPr>
              <a:xfrm>
                <a:off x="3476625" y="3198813"/>
                <a:ext cx="3000375" cy="1085850"/>
              </a:xfrm>
              <a:prstGeom prst="rect">
                <a:avLst/>
              </a:prstGeom>
              <a:solidFill>
                <a:srgbClr val="B3B3FF"/>
              </a:solidFill>
              <a:ln w="6350">
                <a:noFill/>
              </a:ln>
              <a:effectLst>
                <a:prstShdw prst="shdw17" dist="17961" dir="2699999">
                  <a:srgbClr val="6B6B99"/>
                </a:prstShdw>
              </a:effectLst>
            </p:spPr>
            <p:txBody>
              <a:bodyPr wrap="none" lIns="7200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 name="Freeform 4"/>
              <p:cNvSpPr/>
              <p:nvPr/>
            </p:nvSpPr>
            <p:spPr>
              <a:xfrm>
                <a:off x="779463" y="1806575"/>
                <a:ext cx="4122737" cy="1854200"/>
              </a:xfrm>
              <a:custGeom>
                <a:avLst/>
                <a:gdLst/>
                <a:ahLst/>
                <a:cxnLst>
                  <a:cxn ang="0">
                    <a:pos x="0" y="2147483646"/>
                  </a:cxn>
                  <a:cxn ang="0">
                    <a:pos x="2147483646" y="2147483646"/>
                  </a:cxn>
                  <a:cxn ang="0">
                    <a:pos x="2147483646" y="2147483646"/>
                  </a:cxn>
                  <a:cxn ang="0">
                    <a:pos x="2147483646" y="2147483646"/>
                  </a:cxn>
                  <a:cxn ang="0">
                    <a:pos x="2147483646" y="0"/>
                  </a:cxn>
                  <a:cxn ang="0">
                    <a:pos x="0" y="0"/>
                  </a:cxn>
                  <a:cxn ang="0">
                    <a:pos x="0" y="2147483646"/>
                  </a:cxn>
                </a:cxnLst>
                <a:pathLst>
                  <a:path w="2444" h="1014">
                    <a:moveTo>
                      <a:pt x="0" y="1014"/>
                    </a:moveTo>
                    <a:lnTo>
                      <a:pt x="1518" y="1014"/>
                    </a:lnTo>
                    <a:lnTo>
                      <a:pt x="1518" y="696"/>
                    </a:lnTo>
                    <a:lnTo>
                      <a:pt x="2444" y="696"/>
                    </a:lnTo>
                    <a:lnTo>
                      <a:pt x="2444" y="0"/>
                    </a:lnTo>
                    <a:lnTo>
                      <a:pt x="0" y="0"/>
                    </a:lnTo>
                    <a:lnTo>
                      <a:pt x="0"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5" name="Freeform 5"/>
              <p:cNvSpPr/>
              <p:nvPr/>
            </p:nvSpPr>
            <p:spPr>
              <a:xfrm>
                <a:off x="5038725" y="1806575"/>
                <a:ext cx="4122738" cy="1854200"/>
              </a:xfrm>
              <a:custGeom>
                <a:avLst/>
                <a:gdLst/>
                <a:ahLst/>
                <a:cxnLst>
                  <a:cxn ang="0">
                    <a:pos x="2147483646" y="2147483646"/>
                  </a:cxn>
                  <a:cxn ang="0">
                    <a:pos x="2147483646" y="2147483646"/>
                  </a:cxn>
                  <a:cxn ang="0">
                    <a:pos x="2147483646" y="2147483646"/>
                  </a:cxn>
                  <a:cxn ang="0">
                    <a:pos x="0" y="2147483646"/>
                  </a:cxn>
                  <a:cxn ang="0">
                    <a:pos x="0" y="0"/>
                  </a:cxn>
                  <a:cxn ang="0">
                    <a:pos x="2147483646" y="0"/>
                  </a:cxn>
                  <a:cxn ang="0">
                    <a:pos x="2147483646" y="2147483646"/>
                  </a:cxn>
                </a:cxnLst>
                <a:pathLst>
                  <a:path w="2444" h="1014">
                    <a:moveTo>
                      <a:pt x="2444" y="1014"/>
                    </a:moveTo>
                    <a:lnTo>
                      <a:pt x="926" y="1014"/>
                    </a:lnTo>
                    <a:lnTo>
                      <a:pt x="926" y="696"/>
                    </a:lnTo>
                    <a:lnTo>
                      <a:pt x="0" y="696"/>
                    </a:lnTo>
                    <a:lnTo>
                      <a:pt x="0" y="0"/>
                    </a:lnTo>
                    <a:lnTo>
                      <a:pt x="2444" y="0"/>
                    </a:lnTo>
                    <a:lnTo>
                      <a:pt x="2444"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6" name="Freeform 6"/>
              <p:cNvSpPr/>
              <p:nvPr/>
            </p:nvSpPr>
            <p:spPr>
              <a:xfrm>
                <a:off x="779463" y="3795713"/>
                <a:ext cx="4122737" cy="1868487"/>
              </a:xfrm>
              <a:custGeom>
                <a:avLst/>
                <a:gdLst/>
                <a:ahLst/>
                <a:cxnLst>
                  <a:cxn ang="0">
                    <a:pos x="0" y="0"/>
                  </a:cxn>
                  <a:cxn ang="0">
                    <a:pos x="2147483646" y="0"/>
                  </a:cxn>
                  <a:cxn ang="0">
                    <a:pos x="2147483646" y="2147483646"/>
                  </a:cxn>
                  <a:cxn ang="0">
                    <a:pos x="2147483646" y="2147483646"/>
                  </a:cxn>
                  <a:cxn ang="0">
                    <a:pos x="2147483646" y="2147483646"/>
                  </a:cxn>
                  <a:cxn ang="0">
                    <a:pos x="0" y="2147483646"/>
                  </a:cxn>
                  <a:cxn ang="0">
                    <a:pos x="0" y="0"/>
                  </a:cxn>
                </a:cxnLst>
                <a:pathLst>
                  <a:path w="2444" h="1022">
                    <a:moveTo>
                      <a:pt x="0" y="0"/>
                    </a:moveTo>
                    <a:lnTo>
                      <a:pt x="1518" y="0"/>
                    </a:lnTo>
                    <a:lnTo>
                      <a:pt x="1518" y="326"/>
                    </a:lnTo>
                    <a:lnTo>
                      <a:pt x="2444" y="326"/>
                    </a:lnTo>
                    <a:lnTo>
                      <a:pt x="2444" y="1022"/>
                    </a:lnTo>
                    <a:lnTo>
                      <a:pt x="0" y="1022"/>
                    </a:lnTo>
                    <a:lnTo>
                      <a:pt x="0"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7" name="Freeform 7"/>
              <p:cNvSpPr/>
              <p:nvPr/>
            </p:nvSpPr>
            <p:spPr>
              <a:xfrm>
                <a:off x="5038725" y="3795713"/>
                <a:ext cx="4122738" cy="1868487"/>
              </a:xfrm>
              <a:custGeom>
                <a:avLst/>
                <a:gdLst/>
                <a:ahLst/>
                <a:cxnLst>
                  <a:cxn ang="0">
                    <a:pos x="2147483646" y="0"/>
                  </a:cxn>
                  <a:cxn ang="0">
                    <a:pos x="2147483646" y="0"/>
                  </a:cxn>
                  <a:cxn ang="0">
                    <a:pos x="2147483646" y="2147483646"/>
                  </a:cxn>
                  <a:cxn ang="0">
                    <a:pos x="0" y="2147483646"/>
                  </a:cxn>
                  <a:cxn ang="0">
                    <a:pos x="0" y="2147483646"/>
                  </a:cxn>
                  <a:cxn ang="0">
                    <a:pos x="2147483646" y="2147483646"/>
                  </a:cxn>
                  <a:cxn ang="0">
                    <a:pos x="2147483646" y="0"/>
                  </a:cxn>
                </a:cxnLst>
                <a:pathLst>
                  <a:path w="2444" h="1022">
                    <a:moveTo>
                      <a:pt x="2444" y="0"/>
                    </a:moveTo>
                    <a:lnTo>
                      <a:pt x="926" y="0"/>
                    </a:lnTo>
                    <a:lnTo>
                      <a:pt x="926" y="326"/>
                    </a:lnTo>
                    <a:lnTo>
                      <a:pt x="0" y="326"/>
                    </a:lnTo>
                    <a:lnTo>
                      <a:pt x="0" y="1022"/>
                    </a:lnTo>
                    <a:lnTo>
                      <a:pt x="2444" y="1022"/>
                    </a:lnTo>
                    <a:lnTo>
                      <a:pt x="2444"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grpSp>
        <p:sp>
          <p:nvSpPr>
            <p:cNvPr id="8" name="矩形 12"/>
            <p:cNvSpPr/>
            <p:nvPr/>
          </p:nvSpPr>
          <p:spPr>
            <a:xfrm>
              <a:off x="720" y="3615"/>
              <a:ext cx="6438" cy="1598"/>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外债余额占同期商品及劳务出口外汇收入额的比重，一般应保持在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％左右</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 name="矩形 13"/>
            <p:cNvSpPr/>
            <p:nvPr/>
          </p:nvSpPr>
          <p:spPr>
            <a:xfrm>
              <a:off x="7450" y="3598"/>
              <a:ext cx="670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外债余额与同期国民生产总值的比率，一般不应超过</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5" name="矩形 14"/>
            <p:cNvSpPr/>
            <p:nvPr/>
          </p:nvSpPr>
          <p:spPr>
            <a:xfrm>
              <a:off x="98" y="7885"/>
              <a:ext cx="7107" cy="1153"/>
            </a:xfrm>
            <a:prstGeom prst="rect">
              <a:avLst/>
            </a:prstGeom>
            <a:noFill/>
            <a:ln w="9525">
              <a:noFill/>
            </a:ln>
          </p:spPr>
          <p:txBody>
            <a:bodyPr anchor="t" anchorCtr="false">
              <a:spAutoFit/>
            </a:bodyPr>
            <a:p>
              <a:pPr marL="450850" lvl="1" indent="6350" algn="just" rtl="0" eaLnBrk="0" fontAlgn="base" hangingPunct="0">
                <a:lnSpc>
                  <a:spcPts val="2500"/>
                </a:lnSpc>
                <a:spcBef>
                  <a:spcPct val="0"/>
                </a:spcBef>
                <a:spcAft>
                  <a:spcPct val="0"/>
                </a:spcAft>
                <a:buClrTx/>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外债还本付息额占同期国民生产总值的比率，一般应控制在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矩形 15"/>
            <p:cNvSpPr/>
            <p:nvPr/>
          </p:nvSpPr>
          <p:spPr>
            <a:xfrm>
              <a:off x="7450" y="7770"/>
              <a:ext cx="649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年末利息支付额占同期国民生产总值之比，一般应控制在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矩形 16"/>
            <p:cNvSpPr/>
            <p:nvPr/>
          </p:nvSpPr>
          <p:spPr>
            <a:xfrm>
              <a:off x="5555" y="6220"/>
              <a:ext cx="3648" cy="725"/>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衡量负债率指标</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566" name="Rectangle 4"/>
          <p:cNvSpPr>
            <a:spLocks noGrp="true" noChangeArrowheads="true"/>
          </p:cNvSpPr>
          <p:nvPr/>
        </p:nvSpPr>
        <p:spPr>
          <a:xfrm>
            <a:off x="1981200" y="1620520"/>
            <a:ext cx="8229600" cy="423862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、国债发行</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结构风险</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管理</a:t>
            </a:r>
            <a:endPar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000"/>
              </a:lnSpc>
              <a:spcBef>
                <a:spcPct val="20000"/>
              </a:spcBef>
              <a:spcAft>
                <a:spcPct val="0"/>
              </a:spcAft>
              <a:buClrTx/>
              <a:buSzTx/>
              <a:buFont typeface="Wingdings" panose="05000000000000000000" pitchFamily="2" charset="2"/>
              <a:buChar char="u"/>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国债发行结构风险管理</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是指国债发行人通过合理确定发行条件的不同组合和量的比例，以达到降低风险的目的。</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国债结构风险主要体现为</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国债品种单一、利率偏低、期限比较集中、币种不够对称等因素。</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国债结构风险管理要</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注重推进品种结构多样化、利率结构基准化、期限分布平缓化、币种结构相关化。</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566">
                                            <p:txEl>
                                              <p:charRg st="13" end="63"/>
                                            </p:txEl>
                                          </p:spTgt>
                                        </p:tgtEl>
                                        <p:attrNameLst>
                                          <p:attrName>style.visibility</p:attrName>
                                        </p:attrNameLst>
                                      </p:cBhvr>
                                      <p:to>
                                        <p:strVal val="visible"/>
                                      </p:to>
                                    </p:set>
                                    <p:animEffect transition="in" filter="randombar(horizontal)">
                                      <p:cBhvr>
                                        <p:cTn id="7" dur="500"/>
                                        <p:tgtEl>
                                          <p:spTgt spid="66566">
                                            <p:txEl>
                                              <p:charRg st="13"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6566">
                                            <p:txEl>
                                              <p:charRg st="63" end="104"/>
                                            </p:txEl>
                                          </p:spTgt>
                                        </p:tgtEl>
                                        <p:attrNameLst>
                                          <p:attrName>style.visibility</p:attrName>
                                        </p:attrNameLst>
                                      </p:cBhvr>
                                      <p:to>
                                        <p:strVal val="visible"/>
                                      </p:to>
                                    </p:set>
                                    <p:animEffect transition="in" filter="randombar(horizontal)">
                                      <p:cBhvr>
                                        <p:cTn id="12" dur="500"/>
                                        <p:tgtEl>
                                          <p:spTgt spid="66566">
                                            <p:txEl>
                                              <p:charRg st="63"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6566">
                                            <p:txEl>
                                              <p:charRg st="104" end="148"/>
                                            </p:txEl>
                                          </p:spTgt>
                                        </p:tgtEl>
                                        <p:attrNameLst>
                                          <p:attrName>style.visibility</p:attrName>
                                        </p:attrNameLst>
                                      </p:cBhvr>
                                      <p:to>
                                        <p:strVal val="visible"/>
                                      </p:to>
                                    </p:set>
                                    <p:animEffect transition="in" filter="randombar(horizontal)">
                                      <p:cBhvr>
                                        <p:cTn id="17" dur="500"/>
                                        <p:tgtEl>
                                          <p:spTgt spid="66566">
                                            <p:txEl>
                                              <p:charRg st="104"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23415" y="1201420"/>
            <a:ext cx="8345170" cy="5012055"/>
            <a:chOff x="850" y="2143"/>
            <a:chExt cx="13142" cy="7893"/>
          </a:xfrm>
        </p:grpSpPr>
        <p:sp>
          <p:nvSpPr>
            <p:cNvPr id="48134" name="Rectangle 4"/>
            <p:cNvSpPr>
              <a:spLocks noGrp="true" noChangeArrowheads="true"/>
            </p:cNvSpPr>
            <p:nvPr/>
          </p:nvSpPr>
          <p:spPr>
            <a:xfrm>
              <a:off x="850" y="3248"/>
              <a:ext cx="13143" cy="67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投标竞争不足、利率定价偏高、投资主体弱小、市场准入较严、政策告示不强，是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国债综合管理风险的潜在因素</a:t>
              </a: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4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稳步推行发行方式竞争化、利率水平市场化、投资主体机构化、市场准入宽松化、公开操作告示化、债务管理规范化是</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降低国债发行风险的可行方法</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多重价格竞争、二次加权定价、基数均衡曲线、充分预示信息，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均为化解发行风险提供了综合分析的技术手段</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23" y="2143"/>
              <a:ext cx="6823" cy="1005"/>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发行</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风险综合管理</a:t>
              </a:r>
              <a:endPar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6565" y="1383983"/>
            <a:ext cx="8739505" cy="4711700"/>
            <a:chOff x="230" y="2388"/>
            <a:chExt cx="13763" cy="7420"/>
          </a:xfrm>
        </p:grpSpPr>
        <p:grpSp>
          <p:nvGrpSpPr>
            <p:cNvPr id="51205" name="Group 31"/>
            <p:cNvGrpSpPr/>
            <p:nvPr/>
          </p:nvGrpSpPr>
          <p:grpSpPr>
            <a:xfrm>
              <a:off x="1105" y="3558"/>
              <a:ext cx="11315" cy="6037"/>
              <a:chOff x="0" y="0"/>
              <a:chExt cx="7438295" cy="5028923"/>
            </a:xfrm>
          </p:grpSpPr>
          <p:grpSp>
            <p:nvGrpSpPr>
              <p:cNvPr id="51206" name="Group 32"/>
              <p:cNvGrpSpPr/>
              <p:nvPr/>
            </p:nvGrpSpPr>
            <p:grpSpPr>
              <a:xfrm>
                <a:off x="0" y="0"/>
                <a:ext cx="7438295" cy="1757537"/>
                <a:chOff x="0" y="0"/>
                <a:chExt cx="7438295" cy="1757537"/>
              </a:xfrm>
            </p:grpSpPr>
            <p:sp>
              <p:nvSpPr>
                <p:cNvPr id="51207" name="Opadbuet pil 3"/>
                <p:cNvSpPr/>
                <p:nvPr/>
              </p:nvSpPr>
              <p:spPr>
                <a:xfrm rot="-10800000" flipH="true">
                  <a:off x="3619918" y="10476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8" name="Opadbuet pil 31"/>
                <p:cNvSpPr/>
                <p:nvPr/>
              </p:nvSpPr>
              <p:spPr>
                <a:xfrm rot="10800000">
                  <a:off x="0" y="10476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9" name="Opadbuet pil 33"/>
                <p:cNvSpPr/>
                <p:nvPr/>
              </p:nvSpPr>
              <p:spPr>
                <a:xfrm rot="-10800000" flipH="true">
                  <a:off x="3572287"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10" name="Opadbuet pil 3"/>
                <p:cNvSpPr/>
                <p:nvPr/>
              </p:nvSpPr>
              <p:spPr>
                <a:xfrm rot="10800000">
                  <a:off x="1916333" y="2381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sp>
            <p:nvSpPr>
              <p:cNvPr id="51211" name="Rektangel 76"/>
              <p:cNvSpPr/>
              <p:nvPr/>
            </p:nvSpPr>
            <p:spPr>
              <a:xfrm>
                <a:off x="3516718" y="168741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grpSp>
          <p:nvGrpSpPr>
            <p:cNvPr id="51212" name="组合 13"/>
            <p:cNvGrpSpPr/>
            <p:nvPr/>
          </p:nvGrpSpPr>
          <p:grpSpPr>
            <a:xfrm>
              <a:off x="265" y="5880"/>
              <a:ext cx="13490" cy="2335"/>
              <a:chOff x="293688" y="3025775"/>
              <a:chExt cx="8566150" cy="1483345"/>
            </a:xfrm>
          </p:grpSpPr>
          <p:grpSp>
            <p:nvGrpSpPr>
              <p:cNvPr id="51213" name="Group 6"/>
              <p:cNvGrpSpPr/>
              <p:nvPr/>
            </p:nvGrpSpPr>
            <p:grpSpPr>
              <a:xfrm>
                <a:off x="7107238" y="3036888"/>
                <a:ext cx="1752600" cy="1472232"/>
                <a:chOff x="0" y="0"/>
                <a:chExt cx="2177143" cy="4082686"/>
              </a:xfrm>
            </p:grpSpPr>
            <p:sp>
              <p:nvSpPr>
                <p:cNvPr id="51214"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5"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6" name="Group 10"/>
              <p:cNvGrpSpPr/>
              <p:nvPr/>
            </p:nvGrpSpPr>
            <p:grpSpPr>
              <a:xfrm>
                <a:off x="5094288" y="3025775"/>
                <a:ext cx="1752600" cy="1483345"/>
                <a:chOff x="0" y="0"/>
                <a:chExt cx="2177143" cy="4082686"/>
              </a:xfrm>
            </p:grpSpPr>
            <p:sp>
              <p:nvSpPr>
                <p:cNvPr id="51217"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8" name="Rektangel 59"/>
                <p:cNvSpPr/>
                <p:nvPr/>
              </p:nvSpPr>
              <p:spPr>
                <a:xfrm>
                  <a:off x="0" y="119484"/>
                  <a:ext cx="2177143" cy="3963202"/>
                </a:xfrm>
                <a:prstGeom prst="rect">
                  <a:avLst/>
                </a:prstGeom>
                <a:gradFill rotWithShape="true">
                  <a:gsLst>
                    <a:gs pos="0">
                      <a:srgbClr val="B7DEE8"/>
                    </a:gs>
                    <a:gs pos="100000">
                      <a:srgbClr val="8EB4E3"/>
                    </a:gs>
                  </a:gsLst>
                  <a:lin ang="5400000"/>
                  <a:tileRect/>
                </a:gradFill>
                <a:ln w="9525" cap="flat" cmpd="sng">
                  <a:solidFill>
                    <a:srgbClr val="00B0F0"/>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9" name="Group 20"/>
              <p:cNvGrpSpPr/>
              <p:nvPr/>
            </p:nvGrpSpPr>
            <p:grpSpPr>
              <a:xfrm>
                <a:off x="2306638" y="3036888"/>
                <a:ext cx="1752600" cy="1472232"/>
                <a:chOff x="0" y="0"/>
                <a:chExt cx="2177143" cy="4082686"/>
              </a:xfrm>
            </p:grpSpPr>
            <p:sp>
              <p:nvSpPr>
                <p:cNvPr id="51220"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1"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22" name="Group 24"/>
              <p:cNvGrpSpPr/>
              <p:nvPr/>
            </p:nvGrpSpPr>
            <p:grpSpPr>
              <a:xfrm>
                <a:off x="293688" y="3025775"/>
                <a:ext cx="1752600" cy="1483345"/>
                <a:chOff x="0" y="0"/>
                <a:chExt cx="2177143" cy="4082686"/>
              </a:xfrm>
            </p:grpSpPr>
            <p:sp>
              <p:nvSpPr>
                <p:cNvPr id="51223"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4"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sp>
          <p:nvSpPr>
            <p:cNvPr id="51225" name="矩形 26"/>
            <p:cNvSpPr/>
            <p:nvPr/>
          </p:nvSpPr>
          <p:spPr>
            <a:xfrm>
              <a:off x="230" y="5920"/>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规模管理</a:t>
              </a:r>
              <a:endParaRPr lang="zh-CN" altLang="en-US" dirty="0">
                <a:solidFill>
                  <a:srgbClr val="000000"/>
                </a:solidFill>
                <a:latin typeface="微软雅黑" panose="020B0503020204020204" charset="-122"/>
                <a:ea typeface="微软雅黑" panose="020B0503020204020204" charset="-122"/>
              </a:endParaRPr>
            </a:p>
          </p:txBody>
        </p:sp>
        <p:sp>
          <p:nvSpPr>
            <p:cNvPr id="51226" name="矩形 27"/>
            <p:cNvSpPr/>
            <p:nvPr/>
          </p:nvSpPr>
          <p:spPr>
            <a:xfrm>
              <a:off x="3400" y="5975"/>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结构管理</a:t>
              </a:r>
              <a:endParaRPr lang="zh-CN" altLang="en-US" dirty="0">
                <a:solidFill>
                  <a:srgbClr val="000000"/>
                </a:solidFill>
                <a:latin typeface="微软雅黑" panose="020B0503020204020204" charset="-122"/>
                <a:ea typeface="微软雅黑" panose="020B0503020204020204" charset="-122"/>
              </a:endParaRPr>
            </a:p>
          </p:txBody>
        </p:sp>
        <p:sp>
          <p:nvSpPr>
            <p:cNvPr id="51227" name="Rectangle 17"/>
            <p:cNvSpPr/>
            <p:nvPr/>
          </p:nvSpPr>
          <p:spPr>
            <a:xfrm>
              <a:off x="4365" y="8683"/>
              <a:ext cx="5443" cy="1125"/>
            </a:xfrm>
            <a:prstGeom prst="rect">
              <a:avLst/>
            </a:prstGeom>
            <a:gradFill rotWithShape="false">
              <a:gsLst>
                <a:gs pos="0">
                  <a:srgbClr val="CBCBCB">
                    <a:alpha val="100000"/>
                  </a:srgbClr>
                </a:gs>
                <a:gs pos="13000">
                  <a:srgbClr val="5F5F5F">
                    <a:alpha val="100000"/>
                  </a:srgbClr>
                </a:gs>
                <a:gs pos="21001">
                  <a:srgbClr val="5F5F5F">
                    <a:alpha val="100000"/>
                  </a:srgbClr>
                </a:gs>
                <a:gs pos="63000">
                  <a:srgbClr val="FFFFFF">
                    <a:alpha val="100000"/>
                  </a:srgbClr>
                </a:gs>
                <a:gs pos="67000">
                  <a:srgbClr val="B2B2B2">
                    <a:alpha val="100000"/>
                  </a:srgbClr>
                </a:gs>
                <a:gs pos="69000">
                  <a:srgbClr val="292929">
                    <a:alpha val="100000"/>
                  </a:srgbClr>
                </a:gs>
                <a:gs pos="82001">
                  <a:srgbClr val="777777">
                    <a:alpha val="100000"/>
                  </a:srgbClr>
                </a:gs>
                <a:gs pos="100000">
                  <a:srgbClr val="EAEAEA">
                    <a:alpha val="100000"/>
                  </a:srgbClr>
                </a:gs>
              </a:gsLst>
              <a:lin ang="5400000"/>
              <a:tileRect/>
            </a:gradFill>
            <a:ln w="6350" cap="flat" cmpd="sng">
              <a:solidFill>
                <a:srgbClr val="DDDDDD"/>
              </a:solidFill>
              <a:prstDash val="solid"/>
              <a:miter/>
              <a:headEnd type="none" w="med" len="med"/>
              <a:tailEnd type="none" w="med" len="med"/>
            </a:ln>
            <a:effectLst>
              <a:outerShdw dist="35921" dir="2699999" algn="ctr" rotWithShape="0">
                <a:schemeClr val="bg2"/>
              </a:outerShdw>
            </a:effectLst>
          </p:spPr>
          <p:txBody>
            <a:bodyPr wrap="none" lIns="0" tIns="0" rIns="0" bIns="0"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1228" name="矩形 31"/>
            <p:cNvSpPr/>
            <p:nvPr/>
          </p:nvSpPr>
          <p:spPr>
            <a:xfrm>
              <a:off x="4378" y="8735"/>
              <a:ext cx="5080" cy="580"/>
            </a:xfrm>
            <a:prstGeom prst="rect">
              <a:avLst/>
            </a:prstGeom>
            <a:noFill/>
            <a:ln w="9525">
              <a:noFill/>
            </a:ln>
          </p:spPr>
          <p:txBody>
            <a:bodyPr anchor="t" anchorCtr="false">
              <a:spAutoFit/>
            </a:bodyPr>
            <a:p>
              <a:pPr algn="ctr" eaLnBrk="0" hangingPunct="0"/>
              <a:r>
                <a:rPr lang="zh-CN" altLang="en-US" dirty="0">
                  <a:latin typeface="微软雅黑" panose="020B0503020204020204" charset="-122"/>
                  <a:ea typeface="微软雅黑" panose="020B0503020204020204" charset="-122"/>
                </a:rPr>
                <a:t>公债流通管理内容</a:t>
              </a:r>
              <a:endParaRPr lang="zh-CN" altLang="en-US" dirty="0">
                <a:latin typeface="微软雅黑" panose="020B0503020204020204" charset="-122"/>
                <a:ea typeface="微软雅黑" panose="020B0503020204020204" charset="-122"/>
              </a:endParaRPr>
            </a:p>
          </p:txBody>
        </p:sp>
        <p:sp>
          <p:nvSpPr>
            <p:cNvPr id="51229" name="文本框 99"/>
            <p:cNvSpPr txBox="true"/>
            <p:nvPr/>
          </p:nvSpPr>
          <p:spPr>
            <a:xfrm>
              <a:off x="7625" y="6000"/>
              <a:ext cx="3226" cy="1016"/>
            </a:xfrm>
            <a:prstGeom prst="rect">
              <a:avLst/>
            </a:prstGeom>
            <a:noFill/>
            <a:ln w="9525">
              <a:noFill/>
            </a:ln>
          </p:spPr>
          <p:txBody>
            <a:bodyPr wrap="square" anchor="t" anchorCtr="false">
              <a:spAutoFit/>
            </a:bodyPr>
            <a:p>
              <a:pPr indent="127000" eaLnBrk="0" hangingPunct="0"/>
              <a:r>
                <a:rPr lang="zh-CN" altLang="zh-CN">
                  <a:solidFill>
                    <a:srgbClr val="000000"/>
                  </a:solidFill>
                  <a:latin typeface="微软雅黑" panose="020B0503020204020204" charset="-122"/>
                  <a:ea typeface="微软雅黑" panose="020B0503020204020204" charset="-122"/>
                </a:rPr>
                <a:t>国债流通品种结构管理</a:t>
              </a:r>
              <a:endParaRPr lang="zh-CN" altLang="zh-CN">
                <a:solidFill>
                  <a:srgbClr val="000000"/>
                </a:solidFill>
                <a:latin typeface="微软雅黑" panose="020B0503020204020204" charset="-122"/>
                <a:ea typeface="微软雅黑" panose="020B0503020204020204" charset="-122"/>
              </a:endParaRPr>
            </a:p>
          </p:txBody>
        </p:sp>
        <p:sp>
          <p:nvSpPr>
            <p:cNvPr id="51230" name="文本框 1"/>
            <p:cNvSpPr txBox="true"/>
            <p:nvPr/>
          </p:nvSpPr>
          <p:spPr>
            <a:xfrm>
              <a:off x="10998" y="6035"/>
              <a:ext cx="2995" cy="1016"/>
            </a:xfrm>
            <a:prstGeom prst="rect">
              <a:avLst/>
            </a:prstGeom>
            <a:noFill/>
            <a:ln w="9525">
              <a:noFill/>
            </a:ln>
          </p:spPr>
          <p:txBody>
            <a:bodyPr wrap="square" anchor="t" anchorCtr="false">
              <a:spAutoFit/>
            </a:bodyPr>
            <a:p>
              <a:pPr indent="254000" eaLnBrk="0" hangingPunct="0"/>
              <a:r>
                <a:rPr lang="zh-CN" altLang="zh-CN">
                  <a:solidFill>
                    <a:srgbClr val="000000"/>
                  </a:solidFill>
                  <a:latin typeface="微软雅黑" panose="020B0503020204020204" charset="-122"/>
                  <a:ea typeface="微软雅黑" panose="020B0503020204020204" charset="-122"/>
                </a:rPr>
                <a:t>国债投资者结构管理</a:t>
              </a:r>
              <a:endParaRPr lang="zh-CN" altLang="zh-CN">
                <a:solidFill>
                  <a:srgbClr val="000000"/>
                </a:solidFill>
                <a:latin typeface="微软雅黑" panose="020B0503020204020204" charset="-122"/>
                <a:ea typeface="微软雅黑" panose="020B0503020204020204" charset="-122"/>
              </a:endParaRPr>
            </a:p>
          </p:txBody>
        </p:sp>
        <p:sp>
          <p:nvSpPr>
            <p:cNvPr id="51231" name="Rektangel 65"/>
            <p:cNvSpPr/>
            <p:nvPr/>
          </p:nvSpPr>
          <p:spPr>
            <a:xfrm>
              <a:off x="5588" y="2388"/>
              <a:ext cx="2760" cy="2250"/>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32" name="文本框 7"/>
            <p:cNvSpPr txBox="true"/>
            <p:nvPr/>
          </p:nvSpPr>
          <p:spPr>
            <a:xfrm>
              <a:off x="5705" y="2590"/>
              <a:ext cx="2828" cy="1016"/>
            </a:xfrm>
            <a:prstGeom prst="rect">
              <a:avLst/>
            </a:prstGeom>
            <a:noFill/>
            <a:ln w="9525">
              <a:noFill/>
            </a:ln>
          </p:spPr>
          <p:txBody>
            <a:bodyPr wrap="square" anchor="t" anchorCtr="false">
              <a:spAutoFit/>
            </a:bodyPr>
            <a:p>
              <a:pPr eaLnBrk="0" hangingPunct="0"/>
              <a:r>
                <a:rPr lang="zh-CN" altLang="en-US">
                  <a:solidFill>
                    <a:srgbClr val="000000"/>
                  </a:solidFill>
                  <a:latin typeface="微软雅黑" panose="020B0503020204020204" charset="-122"/>
                  <a:ea typeface="微软雅黑" panose="020B0503020204020204" charset="-122"/>
                </a:rPr>
                <a:t>国债</a:t>
              </a:r>
              <a:r>
                <a:rPr lang="zh-CN" altLang="en-US">
                  <a:solidFill>
                    <a:srgbClr val="00B0F0"/>
                  </a:solidFill>
                  <a:latin typeface="微软雅黑" panose="020B0503020204020204" charset="-122"/>
                  <a:ea typeface="微软雅黑" panose="020B0503020204020204" charset="-122"/>
                </a:rPr>
                <a:t>流通风险综合管理</a:t>
              </a:r>
              <a:endParaRPr lang="zh-CN" altLang="en-US">
                <a:solidFill>
                  <a:srgbClr val="00B0F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8608" y="1165860"/>
            <a:ext cx="9074150" cy="5148263"/>
            <a:chOff x="-2" y="2055"/>
            <a:chExt cx="14290" cy="8108"/>
          </a:xfrm>
        </p:grpSpPr>
        <p:sp>
          <p:nvSpPr>
            <p:cNvPr id="51206" name="Rectangle 3"/>
            <p:cNvSpPr>
              <a:spLocks noChangeArrowheads="true"/>
            </p:cNvSpPr>
            <p:nvPr/>
          </p:nvSpPr>
          <p:spPr bwMode="auto">
            <a:xfrm>
              <a:off x="2663" y="2055"/>
              <a:ext cx="8845"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457200" indent="-457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流通规模</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管理</a:t>
              </a: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衡量指标</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 name="AutoShape 3"/>
            <p:cNvSpPr>
              <a:spLocks noChangeArrowheads="true"/>
            </p:cNvSpPr>
            <p:nvPr/>
          </p:nvSpPr>
          <p:spPr bwMode="invGray">
            <a:xfrm rot="17973186">
              <a:off x="7509" y="472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invGray">
            <a:xfrm rot="3465783">
              <a:off x="7509" y="8129"/>
              <a:ext cx="1248" cy="455"/>
            </a:xfrm>
            <a:prstGeom prst="rightArrow">
              <a:avLst>
                <a:gd name="adj1" fmla="val 35167"/>
                <a:gd name="adj2" fmla="val 111028"/>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 name="AutoShape 5"/>
            <p:cNvSpPr>
              <a:spLocks noChangeArrowheads="true"/>
            </p:cNvSpPr>
            <p:nvPr/>
          </p:nvSpPr>
          <p:spPr bwMode="invGray">
            <a:xfrm rot="14369022">
              <a:off x="5589" y="484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 name="AutoShape 6"/>
            <p:cNvSpPr>
              <a:spLocks noChangeArrowheads="true"/>
            </p:cNvSpPr>
            <p:nvPr/>
          </p:nvSpPr>
          <p:spPr bwMode="invGray">
            <a:xfrm rot="7535209">
              <a:off x="5529" y="8076"/>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AutoShape 7"/>
            <p:cNvSpPr>
              <a:spLocks noChangeArrowheads="true"/>
            </p:cNvSpPr>
            <p:nvPr/>
          </p:nvSpPr>
          <p:spPr bwMode="invGray">
            <a:xfrm>
              <a:off x="8420" y="6498"/>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 name="AutoShape 8"/>
            <p:cNvSpPr>
              <a:spLocks noChangeArrowheads="true"/>
            </p:cNvSpPr>
            <p:nvPr/>
          </p:nvSpPr>
          <p:spPr bwMode="invGray">
            <a:xfrm rot="10800000">
              <a:off x="4625" y="6488"/>
              <a:ext cx="1360" cy="455"/>
            </a:xfrm>
            <a:prstGeom prst="rightArrow">
              <a:avLst>
                <a:gd name="adj1" fmla="val 35167"/>
                <a:gd name="adj2" fmla="val 121041"/>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2236" name="Oval 9"/>
            <p:cNvSpPr/>
            <p:nvPr/>
          </p:nvSpPr>
          <p:spPr>
            <a:xfrm>
              <a:off x="4225" y="3713"/>
              <a:ext cx="5895" cy="5897"/>
            </a:xfrm>
            <a:prstGeom prst="ellipse">
              <a:avLst/>
            </a:prstGeom>
            <a:noFill/>
            <a:ln w="38100" cap="flat" cmpd="sng">
              <a:solidFill>
                <a:srgbClr val="808080"/>
              </a:solidFill>
              <a:prstDash val="solid"/>
              <a:round/>
              <a:headEnd type="none" w="med" len="med"/>
              <a:tailEnd type="none" w="med" len="med"/>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37" name="Group 10"/>
            <p:cNvGrpSpPr/>
            <p:nvPr/>
          </p:nvGrpSpPr>
          <p:grpSpPr>
            <a:xfrm>
              <a:off x="5400" y="5010"/>
              <a:ext cx="3403" cy="3403"/>
              <a:chOff x="2238" y="1769"/>
              <a:chExt cx="1361" cy="1361"/>
            </a:xfrm>
          </p:grpSpPr>
          <p:sp>
            <p:nvSpPr>
              <p:cNvPr id="52238" name="Oval 11"/>
              <p:cNvSpPr/>
              <p:nvPr/>
            </p:nvSpPr>
            <p:spPr>
              <a:xfrm>
                <a:off x="2238" y="1769"/>
                <a:ext cx="1361" cy="1361"/>
              </a:xfrm>
              <a:prstGeom prst="ellipse">
                <a:avLst/>
              </a:prstGeom>
              <a:gradFill rotWithShape="true">
                <a:gsLst>
                  <a:gs pos="0">
                    <a:srgbClr val="93D4E9"/>
                  </a:gs>
                  <a:gs pos="50000">
                    <a:srgbClr val="0099CC"/>
                  </a:gs>
                  <a:gs pos="100000">
                    <a:srgbClr val="93D4E9"/>
                  </a:gs>
                </a:gsLst>
                <a:lin ang="2700000" scaled="true"/>
                <a:tileRect/>
              </a:gradFill>
              <a:ln w="38100">
                <a:noFill/>
              </a:ln>
            </p:spPr>
            <p:txBody>
              <a:bodyPr wrap="none"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39" name="Oval 12"/>
              <p:cNvSpPr/>
              <p:nvPr/>
            </p:nvSpPr>
            <p:spPr>
              <a:xfrm>
                <a:off x="2327" y="1858"/>
                <a:ext cx="1183" cy="1183"/>
              </a:xfrm>
              <a:prstGeom prst="ellipse">
                <a:avLst/>
              </a:prstGeom>
              <a:gradFill rotWithShape="true">
                <a:gsLst>
                  <a:gs pos="0">
                    <a:srgbClr val="00536E"/>
                  </a:gs>
                  <a:gs pos="50000">
                    <a:srgbClr val="0099CC"/>
                  </a:gs>
                  <a:gs pos="100000">
                    <a:srgbClr val="00536E"/>
                  </a:gs>
                </a:gsLst>
                <a:lin ang="189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0" name="Oval 13"/>
              <p:cNvSpPr/>
              <p:nvPr/>
            </p:nvSpPr>
            <p:spPr>
              <a:xfrm>
                <a:off x="2328" y="1860"/>
                <a:ext cx="1183" cy="1183"/>
              </a:xfrm>
              <a:prstGeom prst="ellipse">
                <a:avLst/>
              </a:prstGeom>
              <a:gradFill rotWithShape="true">
                <a:gsLst>
                  <a:gs pos="0">
                    <a:srgbClr val="006182"/>
                  </a:gs>
                  <a:gs pos="100000">
                    <a:srgbClr val="0099CC">
                      <a:alpha val="0"/>
                    </a:srgbClr>
                  </a:gs>
                </a:gsLst>
                <a:lin ang="27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1" name="Oval 14"/>
              <p:cNvSpPr/>
              <p:nvPr/>
            </p:nvSpPr>
            <p:spPr>
              <a:xfrm>
                <a:off x="2391" y="1917"/>
                <a:ext cx="1065" cy="1065"/>
              </a:xfrm>
              <a:prstGeom prst="ellipse">
                <a:avLst/>
              </a:prstGeom>
              <a:solidFill>
                <a:srgbClr val="333333"/>
              </a:soli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42" name="Group 15"/>
              <p:cNvGrpSpPr/>
              <p:nvPr/>
            </p:nvGrpSpPr>
            <p:grpSpPr>
              <a:xfrm>
                <a:off x="2410" y="1929"/>
                <a:ext cx="1031" cy="1031"/>
                <a:chOff x="4166" y="1706"/>
                <a:chExt cx="1252" cy="1252"/>
              </a:xfrm>
            </p:grpSpPr>
            <p:sp>
              <p:nvSpPr>
                <p:cNvPr id="52243" name="Oval 16"/>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4" name="Oval 17"/>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5" name="Oval 18"/>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6" name="Oval 19"/>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grpSp>
          <p:sp>
            <p:nvSpPr>
              <p:cNvPr id="52247" name="Text Box 20"/>
              <p:cNvSpPr txBox="true"/>
              <p:nvPr/>
            </p:nvSpPr>
            <p:spPr>
              <a:xfrm>
                <a:off x="2482" y="2310"/>
                <a:ext cx="896" cy="291"/>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衡量指标</a:t>
                </a:r>
                <a:endParaRPr lang="zh-CN" altLang="en-US" sz="2400" b="1" dirty="0">
                  <a:solidFill>
                    <a:srgbClr val="CC0000"/>
                  </a:solidFill>
                  <a:latin typeface="微软雅黑" panose="020B0503020204020204" charset="-122"/>
                  <a:ea typeface="微软雅黑" panose="020B0503020204020204" charset="-122"/>
                </a:endParaRPr>
              </a:p>
            </p:txBody>
          </p:sp>
        </p:grpSp>
        <p:sp>
          <p:nvSpPr>
            <p:cNvPr id="27" name="AutoShape 21"/>
            <p:cNvSpPr>
              <a:spLocks noChangeArrowheads="true"/>
            </p:cNvSpPr>
            <p:nvPr/>
          </p:nvSpPr>
          <p:spPr bwMode="auto">
            <a:xfrm>
              <a:off x="-2" y="5778"/>
              <a:ext cx="4563" cy="1850"/>
            </a:xfrm>
            <a:prstGeom prst="roundRect">
              <a:avLst>
                <a:gd name="adj" fmla="val 16667"/>
              </a:avLst>
            </a:prstGeom>
            <a:solidFill>
              <a:schemeClr val="bg1">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AutoShape 22"/>
            <p:cNvSpPr>
              <a:spLocks noChangeArrowheads="true"/>
            </p:cNvSpPr>
            <p:nvPr/>
          </p:nvSpPr>
          <p:spPr bwMode="auto">
            <a:xfrm>
              <a:off x="1078" y="3473"/>
              <a:ext cx="4563" cy="1853"/>
            </a:xfrm>
            <a:prstGeom prst="roundRect">
              <a:avLst>
                <a:gd name="adj" fmla="val 16667"/>
              </a:avLst>
            </a:prstGeom>
            <a:solidFill>
              <a:schemeClr val="accent3"/>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AutoShape 23"/>
            <p:cNvSpPr>
              <a:spLocks noChangeArrowheads="true"/>
            </p:cNvSpPr>
            <p:nvPr/>
          </p:nvSpPr>
          <p:spPr bwMode="auto">
            <a:xfrm>
              <a:off x="1078" y="8273"/>
              <a:ext cx="4563" cy="1853"/>
            </a:xfrm>
            <a:prstGeom prst="roundRect">
              <a:avLst>
                <a:gd name="adj" fmla="val 16667"/>
              </a:avLst>
            </a:prstGeom>
            <a:solidFill>
              <a:schemeClr val="tx2">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18" name="矩形 32"/>
            <p:cNvSpPr/>
            <p:nvPr/>
          </p:nvSpPr>
          <p:spPr>
            <a:xfrm>
              <a:off x="963" y="3398"/>
              <a:ext cx="4650"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国债流通规模＝国债自营买卖交易额＋国债代理买卖交易额</a:t>
              </a:r>
              <a:endParaRPr lang="zh-CN" altLang="en-US" sz="2000" b="1" dirty="0">
                <a:solidFill>
                  <a:srgbClr val="000000"/>
                </a:solidFill>
                <a:latin typeface="微软雅黑" panose="020B0503020204020204" charset="-122"/>
                <a:ea typeface="微软雅黑" panose="020B0503020204020204" charset="-122"/>
              </a:endParaRPr>
            </a:p>
          </p:txBody>
        </p:sp>
        <p:sp>
          <p:nvSpPr>
            <p:cNvPr id="34" name="AutoShape 21"/>
            <p:cNvSpPr>
              <a:spLocks noChangeArrowheads="true"/>
            </p:cNvSpPr>
            <p:nvPr/>
          </p:nvSpPr>
          <p:spPr bwMode="auto">
            <a:xfrm>
              <a:off x="9695" y="5778"/>
              <a:ext cx="4563" cy="1850"/>
            </a:xfrm>
            <a:prstGeom prst="roundRect">
              <a:avLst>
                <a:gd name="adj" fmla="val 16667"/>
              </a:avLst>
            </a:prstGeom>
            <a:solidFill>
              <a:schemeClr val="accent1">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5" name="AutoShape 22"/>
            <p:cNvSpPr>
              <a:spLocks noChangeArrowheads="true"/>
            </p:cNvSpPr>
            <p:nvPr/>
          </p:nvSpPr>
          <p:spPr bwMode="auto">
            <a:xfrm>
              <a:off x="8675" y="3473"/>
              <a:ext cx="4563" cy="1853"/>
            </a:xfrm>
            <a:prstGeom prst="roundRect">
              <a:avLst>
                <a:gd name="adj" fmla="val 16667"/>
              </a:avLst>
            </a:prstGeom>
            <a:solidFill>
              <a:schemeClr val="accent3">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6" name="AutoShape 23"/>
            <p:cNvSpPr>
              <a:spLocks noChangeArrowheads="true"/>
            </p:cNvSpPr>
            <p:nvPr/>
          </p:nvSpPr>
          <p:spPr bwMode="auto">
            <a:xfrm>
              <a:off x="8675" y="8273"/>
              <a:ext cx="4563" cy="1853"/>
            </a:xfrm>
            <a:prstGeom prst="roundRect">
              <a:avLst>
                <a:gd name="adj" fmla="val 16667"/>
              </a:avLst>
            </a:prstGeom>
            <a:gradFill rotWithShape="true">
              <a:gsLst>
                <a:gs pos="0">
                  <a:schemeClr val="hlink"/>
                </a:gs>
                <a:gs pos="100000">
                  <a:schemeClr val="hlink">
                    <a:gamma/>
                    <a:shade val="46275"/>
                    <a:invGamma/>
                  </a:schemeClr>
                </a:gs>
              </a:gsLst>
              <a:lin ang="0" scaled="true"/>
            </a:gra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22" name="矩形 36"/>
            <p:cNvSpPr/>
            <p:nvPr/>
          </p:nvSpPr>
          <p:spPr>
            <a:xfrm>
              <a:off x="8560" y="3398"/>
              <a:ext cx="4538"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国债累计发行规模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1223" name="矩形 37"/>
            <p:cNvSpPr/>
            <p:nvPr/>
          </p:nvSpPr>
          <p:spPr>
            <a:xfrm>
              <a:off x="1078" y="8273"/>
              <a:ext cx="453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国债自营库存＝国债自营买入额－国债自营卖出额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4" name="矩形 38"/>
            <p:cNvSpPr/>
            <p:nvPr/>
          </p:nvSpPr>
          <p:spPr>
            <a:xfrm>
              <a:off x="0" y="5778"/>
              <a:ext cx="470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国债自营买卖交易额＝国债自营买入额＋国债自营卖出额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5" name="矩形 39"/>
            <p:cNvSpPr>
              <a:spLocks noChangeArrowheads="true"/>
            </p:cNvSpPr>
            <p:nvPr/>
          </p:nvSpPr>
          <p:spPr bwMode="auto">
            <a:xfrm>
              <a:off x="8675" y="8273"/>
              <a:ext cx="4535" cy="1890"/>
            </a:xfrm>
            <a:prstGeom prst="rect">
              <a:avLst/>
            </a:prstGeom>
            <a:solidFill>
              <a:schemeClr val="accent6">
                <a:lumMod val="20000"/>
                <a:lumOff val="80000"/>
              </a:schemeClr>
            </a:solidFill>
            <a:ln>
              <a:noFill/>
            </a:ln>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2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证券国债流通率＝国债流通规模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全社会证券流通规模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en-US" altLang="zh-CN"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100</a:t>
              </a:r>
              <a:r>
                <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1226" name="矩形 40"/>
            <p:cNvSpPr/>
            <p:nvPr/>
          </p:nvSpPr>
          <p:spPr>
            <a:xfrm>
              <a:off x="9695" y="5778"/>
              <a:ext cx="4593"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2260" name="Text Box 20"/>
            <p:cNvSpPr txBox="true"/>
            <p:nvPr/>
          </p:nvSpPr>
          <p:spPr>
            <a:xfrm>
              <a:off x="10148"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相对指标</a:t>
              </a:r>
              <a:endParaRPr lang="zh-CN" altLang="en-US" sz="2400" b="1" dirty="0">
                <a:solidFill>
                  <a:srgbClr val="CC0000"/>
                </a:solidFill>
                <a:latin typeface="微软雅黑" panose="020B0503020204020204" charset="-122"/>
                <a:ea typeface="微软雅黑" panose="020B0503020204020204" charset="-122"/>
              </a:endParaRPr>
            </a:p>
          </p:txBody>
        </p:sp>
        <p:sp>
          <p:nvSpPr>
            <p:cNvPr id="52261" name="Text Box 20"/>
            <p:cNvSpPr txBox="true"/>
            <p:nvPr/>
          </p:nvSpPr>
          <p:spPr>
            <a:xfrm>
              <a:off x="1303"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绝对指标</a:t>
              </a:r>
              <a:endParaRPr lang="zh-CN" altLang="en-US" sz="2400" b="1" dirty="0">
                <a:solidFill>
                  <a:srgbClr val="CC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89075" y="1894840"/>
            <a:ext cx="8949055" cy="3975478"/>
            <a:chOff x="-127" y="3360"/>
            <a:chExt cx="14093" cy="4998"/>
          </a:xfrm>
        </p:grpSpPr>
        <p:sp>
          <p:nvSpPr>
            <p:cNvPr id="54277" name="Freeform 3"/>
            <p:cNvSpPr/>
            <p:nvPr/>
          </p:nvSpPr>
          <p:spPr>
            <a:xfrm>
              <a:off x="458" y="4008"/>
              <a:ext cx="13367" cy="3705"/>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pathLst>
                <a:path w="3896" h="1874">
                  <a:moveTo>
                    <a:pt x="0" y="0"/>
                  </a:moveTo>
                  <a:lnTo>
                    <a:pt x="0" y="1874"/>
                  </a:lnTo>
                  <a:lnTo>
                    <a:pt x="1882" y="1874"/>
                  </a:lnTo>
                  <a:lnTo>
                    <a:pt x="1841" y="1759"/>
                  </a:lnTo>
                  <a:lnTo>
                    <a:pt x="1915" y="1676"/>
                  </a:lnTo>
                  <a:lnTo>
                    <a:pt x="1841" y="1627"/>
                  </a:lnTo>
                  <a:lnTo>
                    <a:pt x="1923" y="1570"/>
                  </a:lnTo>
                  <a:lnTo>
                    <a:pt x="1849" y="1454"/>
                  </a:lnTo>
                  <a:lnTo>
                    <a:pt x="1906" y="1364"/>
                  </a:lnTo>
                  <a:lnTo>
                    <a:pt x="1832" y="1307"/>
                  </a:lnTo>
                  <a:lnTo>
                    <a:pt x="1906" y="1200"/>
                  </a:lnTo>
                  <a:lnTo>
                    <a:pt x="1816" y="1118"/>
                  </a:lnTo>
                  <a:lnTo>
                    <a:pt x="1890" y="1085"/>
                  </a:lnTo>
                  <a:lnTo>
                    <a:pt x="1915" y="592"/>
                  </a:lnTo>
                  <a:lnTo>
                    <a:pt x="1997" y="1085"/>
                  </a:lnTo>
                  <a:lnTo>
                    <a:pt x="1964" y="1126"/>
                  </a:lnTo>
                  <a:lnTo>
                    <a:pt x="2030" y="1208"/>
                  </a:lnTo>
                  <a:lnTo>
                    <a:pt x="1980" y="1290"/>
                  </a:lnTo>
                  <a:lnTo>
                    <a:pt x="2038" y="1364"/>
                  </a:lnTo>
                  <a:lnTo>
                    <a:pt x="1972" y="1446"/>
                  </a:lnTo>
                  <a:lnTo>
                    <a:pt x="2071" y="1561"/>
                  </a:lnTo>
                  <a:lnTo>
                    <a:pt x="1989" y="1627"/>
                  </a:lnTo>
                  <a:lnTo>
                    <a:pt x="2038" y="1693"/>
                  </a:lnTo>
                  <a:lnTo>
                    <a:pt x="1972" y="1767"/>
                  </a:lnTo>
                  <a:lnTo>
                    <a:pt x="2005" y="1874"/>
                  </a:lnTo>
                  <a:lnTo>
                    <a:pt x="3896" y="1874"/>
                  </a:lnTo>
                  <a:lnTo>
                    <a:pt x="3896" y="0"/>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4278" name="Rectangle 5"/>
            <p:cNvSpPr/>
            <p:nvPr/>
          </p:nvSpPr>
          <p:spPr>
            <a:xfrm>
              <a:off x="458" y="3360"/>
              <a:ext cx="13340" cy="558"/>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4279" name="Rectangle 7"/>
            <p:cNvSpPr/>
            <p:nvPr/>
          </p:nvSpPr>
          <p:spPr>
            <a:xfrm>
              <a:off x="458"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1" name="Text Box 8"/>
            <p:cNvSpPr txBox="true"/>
            <p:nvPr/>
          </p:nvSpPr>
          <p:spPr>
            <a:xfrm>
              <a:off x="458" y="7884"/>
              <a:ext cx="6502" cy="386"/>
            </a:xfrm>
            <a:prstGeom prst="rect">
              <a:avLst/>
            </a:prstGeom>
            <a:noFill/>
            <a:ln w="6350">
              <a:noFill/>
            </a:ln>
          </p:spPr>
          <p:txBody>
            <a:bodyPr lIns="0" tIns="0" rIns="0" bIns="0" anchor="ctr" anchorCtr="false">
              <a:spAutoFit/>
            </a:bodyPr>
            <a:p>
              <a:pPr algn="ctr" eaLnBrk="0" hangingPunct="0"/>
              <a:r>
                <a:rPr lang="zh-CN" altLang="en-US" sz="2000" b="1" dirty="0">
                  <a:solidFill>
                    <a:srgbClr val="000000"/>
                  </a:solidFill>
                  <a:latin typeface="微软雅黑" panose="020B0503020204020204" charset="-122"/>
                  <a:ea typeface="微软雅黑" panose="020B0503020204020204" charset="-122"/>
                </a:rPr>
                <a:t>国债流通规模对货币流量的影响</a:t>
              </a:r>
              <a:endParaRPr lang="zh-CN" altLang="en-US" sz="2000" b="1" dirty="0">
                <a:solidFill>
                  <a:srgbClr val="000000"/>
                </a:solidFill>
                <a:latin typeface="微软雅黑" panose="020B0503020204020204" charset="-122"/>
                <a:ea typeface="微软雅黑" panose="020B0503020204020204" charset="-122"/>
              </a:endParaRPr>
            </a:p>
          </p:txBody>
        </p:sp>
        <p:sp>
          <p:nvSpPr>
            <p:cNvPr id="54281" name="Rectangle 10"/>
            <p:cNvSpPr/>
            <p:nvPr/>
          </p:nvSpPr>
          <p:spPr>
            <a:xfrm>
              <a:off x="7323"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3" name="Text Box 11"/>
            <p:cNvSpPr txBox="true"/>
            <p:nvPr/>
          </p:nvSpPr>
          <p:spPr>
            <a:xfrm>
              <a:off x="7800" y="7844"/>
              <a:ext cx="5553" cy="464"/>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国债流通规模的临界值</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矩形 15"/>
            <p:cNvSpPr/>
            <p:nvPr/>
          </p:nvSpPr>
          <p:spPr>
            <a:xfrm>
              <a:off x="-127" y="4200"/>
              <a:ext cx="7200" cy="2726"/>
            </a:xfrm>
            <a:prstGeom prst="rect">
              <a:avLst/>
            </a:prstGeom>
            <a:noFill/>
            <a:ln w="9525">
              <a:noFill/>
            </a:ln>
          </p:spPr>
          <p:txBody>
            <a:bodyPr anchor="t" anchorCtr="false">
              <a:spAutoFit/>
            </a:bodyPr>
            <a:p>
              <a:pPr marL="68580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处于</a:t>
              </a:r>
              <a:r>
                <a:rPr lang="zh-CN" altLang="en-US" dirty="0">
                  <a:solidFill>
                    <a:srgbClr val="00B0F0"/>
                  </a:solidFill>
                  <a:latin typeface="微软雅黑" panose="020B0503020204020204" charset="-122"/>
                  <a:ea typeface="微软雅黑" panose="020B0503020204020204" charset="-122"/>
                </a:rPr>
                <a:t>准货币</a:t>
              </a:r>
              <a:r>
                <a:rPr lang="zh-CN" altLang="en-US" dirty="0">
                  <a:solidFill>
                    <a:srgbClr val="000000"/>
                  </a:solidFill>
                  <a:latin typeface="微软雅黑" panose="020B0503020204020204" charset="-122"/>
                  <a:ea typeface="微软雅黑" panose="020B0503020204020204" charset="-122"/>
                </a:rPr>
                <a:t>地位的流通国债的</a:t>
              </a:r>
              <a:r>
                <a:rPr lang="zh-CN" altLang="en-US" dirty="0">
                  <a:solidFill>
                    <a:srgbClr val="00B0F0"/>
                  </a:solidFill>
                  <a:latin typeface="微软雅黑" panose="020B0503020204020204" charset="-122"/>
                  <a:ea typeface="微软雅黑" panose="020B0503020204020204" charset="-122"/>
                </a:rPr>
                <a:t>换手</a:t>
              </a:r>
              <a:r>
                <a:rPr lang="zh-CN" altLang="en-US" dirty="0">
                  <a:solidFill>
                    <a:srgbClr val="000000"/>
                  </a:solidFill>
                  <a:latin typeface="微软雅黑" panose="020B0503020204020204" charset="-122"/>
                  <a:ea typeface="微软雅黑" panose="020B0503020204020204" charset="-122"/>
                </a:rPr>
                <a:t>对货币流通量将产生两方面的影响：</a:t>
              </a:r>
              <a:endParaRPr lang="zh-CN" altLang="en-US" dirty="0">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B0F0"/>
                  </a:solidFill>
                  <a:latin typeface="微软雅黑" panose="020B0503020204020204" charset="-122"/>
                  <a:ea typeface="微软雅黑" panose="020B0503020204020204" charset="-122"/>
                </a:rPr>
                <a:t>弥补货币流通量的不足</a:t>
              </a:r>
              <a:r>
                <a:rPr lang="zh-CN" altLang="en-US" dirty="0">
                  <a:solidFill>
                    <a:srgbClr val="000000"/>
                  </a:solidFill>
                  <a:latin typeface="微软雅黑" panose="020B0503020204020204" charset="-122"/>
                  <a:ea typeface="微软雅黑" panose="020B0503020204020204" charset="-122"/>
                </a:rPr>
                <a:t>，帮助物质商品实现其社会价值</a:t>
              </a:r>
              <a:endParaRPr lang="en-US" altLang="zh-CN">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排挤信用货币量，引发</a:t>
              </a:r>
              <a:r>
                <a:rPr lang="zh-CN" altLang="en-US" dirty="0">
                  <a:solidFill>
                    <a:srgbClr val="00B0F0"/>
                  </a:solidFill>
                  <a:latin typeface="微软雅黑" panose="020B0503020204020204" charset="-122"/>
                  <a:ea typeface="微软雅黑" panose="020B0503020204020204" charset="-122"/>
                </a:rPr>
                <a:t>通货膨胀</a:t>
              </a:r>
              <a:endParaRPr lang="zh-CN" altLang="en-US" dirty="0">
                <a:solidFill>
                  <a:srgbClr val="00B0F0"/>
                </a:solidFill>
                <a:latin typeface="微软雅黑" panose="020B0503020204020204" charset="-122"/>
                <a:ea typeface="微软雅黑" panose="020B0503020204020204" charset="-122"/>
              </a:endParaRPr>
            </a:p>
          </p:txBody>
        </p:sp>
        <p:sp>
          <p:nvSpPr>
            <p:cNvPr id="3" name="矩形 16"/>
            <p:cNvSpPr/>
            <p:nvPr/>
          </p:nvSpPr>
          <p:spPr>
            <a:xfrm>
              <a:off x="6766" y="3917"/>
              <a:ext cx="7200" cy="3771"/>
            </a:xfrm>
            <a:prstGeom prst="rect">
              <a:avLst/>
            </a:prstGeom>
            <a:noFill/>
            <a:ln w="9525">
              <a:noFill/>
            </a:ln>
          </p:spPr>
          <p:txBody>
            <a:bodyPr anchor="t" anchorCtr="false">
              <a:spAutoFit/>
            </a:bodyPr>
            <a:p>
              <a:pPr marL="40005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国债流通规模的</a:t>
              </a:r>
              <a:r>
                <a:rPr lang="zh-CN" altLang="en-US" dirty="0">
                  <a:solidFill>
                    <a:srgbClr val="00B0F0"/>
                  </a:solidFill>
                  <a:latin typeface="微软雅黑" panose="020B0503020204020204" charset="-122"/>
                  <a:ea typeface="微软雅黑" panose="020B0503020204020204" charset="-122"/>
                </a:rPr>
                <a:t>临界值</a:t>
              </a:r>
              <a:r>
                <a:rPr lang="zh-CN" altLang="en-US" dirty="0">
                  <a:solidFill>
                    <a:srgbClr val="000000"/>
                  </a:solidFill>
                  <a:latin typeface="微软雅黑" panose="020B0503020204020204" charset="-122"/>
                  <a:ea typeface="微软雅黑" panose="020B0503020204020204" charset="-122"/>
                </a:rPr>
                <a:t>通常考虑四个关键指标，它们反映了国债</a:t>
              </a:r>
              <a:r>
                <a:rPr lang="zh-CN" altLang="en-US" dirty="0">
                  <a:solidFill>
                    <a:srgbClr val="00B0F0"/>
                  </a:solidFill>
                  <a:latin typeface="微软雅黑" panose="020B0503020204020204" charset="-122"/>
                  <a:ea typeface="微软雅黑" panose="020B0503020204020204" charset="-122"/>
                </a:rPr>
                <a:t>流通的过程和主要方面</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国债余额流通率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证券国债流通率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流通国债需要的货币量</a:t>
              </a: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9983" y="1931035"/>
            <a:ext cx="6391337" cy="2687277"/>
            <a:chOff x="1965" y="2428"/>
            <a:chExt cx="9088" cy="403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四、公债信用管理概述</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三、国家信用评级</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二、公债信用风险</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一、公债信用的内涵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72895" y="1356995"/>
            <a:ext cx="9046845" cy="3942715"/>
            <a:chOff x="-337" y="2021"/>
            <a:chExt cx="14247" cy="6209"/>
          </a:xfrm>
        </p:grpSpPr>
        <p:sp>
          <p:nvSpPr>
            <p:cNvPr id="2"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3" name="矩形 15"/>
            <p:cNvSpPr/>
            <p:nvPr/>
          </p:nvSpPr>
          <p:spPr>
            <a:xfrm>
              <a:off x="34" y="202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流通结构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337" y="3335"/>
              <a:ext cx="13887" cy="3052"/>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0000"/>
                  </a:solidFill>
                  <a:latin typeface="微软雅黑" panose="020B0503020204020204" charset="-122"/>
                  <a:ea typeface="微软雅黑" panose="020B0503020204020204" charset="-122"/>
                </a:rPr>
                <a:t>合理的国债流通期限结构是</a:t>
              </a:r>
              <a:r>
                <a:rPr lang="zh-CN" altLang="en-US" sz="2000" dirty="0">
                  <a:solidFill>
                    <a:srgbClr val="00B0F0"/>
                  </a:solidFill>
                  <a:latin typeface="微软雅黑" panose="020B0503020204020204" charset="-122"/>
                  <a:ea typeface="微软雅黑" panose="020B0503020204020204" charset="-122"/>
                </a:rPr>
                <a:t>长期、短期、中期国债相结合</a:t>
              </a:r>
              <a:r>
                <a:rPr lang="zh-CN" altLang="en-US" sz="2000" dirty="0">
                  <a:solidFill>
                    <a:srgbClr val="000000"/>
                  </a:solidFill>
                  <a:latin typeface="微软雅黑" panose="020B0503020204020204" charset="-122"/>
                  <a:ea typeface="微软雅黑" panose="020B0503020204020204" charset="-122"/>
                </a:rPr>
                <a:t>，品种丰富，各期限国债相互搭配、相互补充，形成一体化流通品种系列。</a:t>
              </a: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B0F0"/>
                  </a:solidFill>
                  <a:latin typeface="微软雅黑" panose="020B0503020204020204" charset="-122"/>
                  <a:ea typeface="微软雅黑" panose="020B0503020204020204" charset="-122"/>
                </a:rPr>
                <a:t>国债收益率曲线</a:t>
              </a:r>
              <a:r>
                <a:rPr lang="zh-CN" altLang="en-US" sz="2000" dirty="0">
                  <a:solidFill>
                    <a:srgbClr val="000000"/>
                  </a:solidFill>
                  <a:latin typeface="微软雅黑" panose="020B0503020204020204" charset="-122"/>
                  <a:ea typeface="微软雅黑" panose="020B0503020204020204" charset="-122"/>
                </a:rPr>
                <a:t>是描述在某一时间点上</a:t>
              </a:r>
              <a:r>
                <a:rPr lang="zh-CN" altLang="en-US" sz="2000" dirty="0">
                  <a:solidFill>
                    <a:srgbClr val="00B0F0"/>
                  </a:solidFill>
                  <a:latin typeface="微软雅黑" panose="020B0503020204020204" charset="-122"/>
                  <a:ea typeface="微软雅黑" panose="020B0503020204020204" charset="-122"/>
                </a:rPr>
                <a:t>一组上市交易的国债收益率</a:t>
              </a:r>
              <a:r>
                <a:rPr lang="zh-CN" altLang="en-US" sz="2000" dirty="0">
                  <a:solidFill>
                    <a:srgbClr val="000000"/>
                  </a:solidFill>
                  <a:latin typeface="微软雅黑" panose="020B0503020204020204" charset="-122"/>
                  <a:ea typeface="微软雅黑" panose="020B0503020204020204" charset="-122"/>
                </a:rPr>
                <a:t>和它们</a:t>
              </a:r>
              <a:r>
                <a:rPr lang="zh-CN" altLang="en-US" sz="2000" dirty="0">
                  <a:solidFill>
                    <a:srgbClr val="00B0F0"/>
                  </a:solidFill>
                  <a:latin typeface="微软雅黑" panose="020B0503020204020204" charset="-122"/>
                  <a:ea typeface="微软雅黑" panose="020B0503020204020204" charset="-122"/>
                </a:rPr>
                <a:t>剩余期限</a:t>
              </a:r>
              <a:r>
                <a:rPr lang="zh-CN" altLang="en-US" sz="2000" dirty="0">
                  <a:solidFill>
                    <a:srgbClr val="000000"/>
                  </a:solidFill>
                  <a:latin typeface="微软雅黑" panose="020B0503020204020204" charset="-122"/>
                  <a:ea typeface="微软雅黑" panose="020B0503020204020204" charset="-122"/>
                </a:rPr>
                <a:t>之间相互关系的数学曲线。通过二级市场流通性所形成的国债收益率曲线反映了市场利率的期限结构。</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1648460"/>
            <a:ext cx="9046845" cy="3851275"/>
            <a:chOff x="-337" y="2165"/>
            <a:chExt cx="14247" cy="6065"/>
          </a:xfrm>
        </p:grpSpPr>
        <p:sp>
          <p:nvSpPr>
            <p:cNvPr id="56324"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6325" name="矩形 15"/>
            <p:cNvSpPr/>
            <p:nvPr/>
          </p:nvSpPr>
          <p:spPr>
            <a:xfrm>
              <a:off x="518" y="2165"/>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品种结构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421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国债可分为</a:t>
              </a:r>
              <a:r>
                <a:rPr lang="zh-CN" altLang="en-US" sz="2400" dirty="0">
                  <a:solidFill>
                    <a:srgbClr val="00B0F0"/>
                  </a:solidFill>
                  <a:latin typeface="微软雅黑" panose="020B0503020204020204" charset="-122"/>
                  <a:ea typeface="微软雅黑" panose="020B0503020204020204" charset="-122"/>
                </a:rPr>
                <a:t>凭证式</a:t>
              </a:r>
              <a:r>
                <a:rPr lang="zh-CN" altLang="en-US" sz="2400" dirty="0">
                  <a:solidFill>
                    <a:srgbClr val="000000"/>
                  </a:solidFill>
                  <a:latin typeface="微软雅黑" panose="020B0503020204020204" charset="-122"/>
                  <a:ea typeface="微软雅黑" panose="020B0503020204020204" charset="-122"/>
                </a:rPr>
                <a:t>、</a:t>
              </a:r>
              <a:r>
                <a:rPr lang="zh-CN" altLang="en-US" sz="2400" dirty="0">
                  <a:solidFill>
                    <a:srgbClr val="00B0F0"/>
                  </a:solidFill>
                  <a:latin typeface="微软雅黑" panose="020B0503020204020204" charset="-122"/>
                  <a:ea typeface="微软雅黑" panose="020B0503020204020204" charset="-122"/>
                </a:rPr>
                <a:t>无记名式</a:t>
              </a:r>
              <a:r>
                <a:rPr lang="zh-CN" altLang="en-US" sz="2400" dirty="0">
                  <a:solidFill>
                    <a:srgbClr val="000000"/>
                  </a:solidFill>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记账式</a:t>
              </a:r>
              <a:r>
                <a:rPr lang="zh-CN" altLang="en-US" sz="2400" dirty="0">
                  <a:solidFill>
                    <a:srgbClr val="000000"/>
                  </a:solidFill>
                  <a:latin typeface="微软雅黑" panose="020B0503020204020204" charset="-122"/>
                  <a:ea typeface="微软雅黑" panose="020B0503020204020204" charset="-122"/>
                </a:rPr>
                <a:t>三种。凭证式国债为非流通国债，后两种为可流通国债。</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B0F0"/>
                  </a:solidFill>
                  <a:latin typeface="微软雅黑" panose="020B0503020204020204" charset="-122"/>
                  <a:ea typeface="微软雅黑" panose="020B0503020204020204" charset="-122"/>
                </a:rPr>
                <a:t>可流通国债是国债的主要品种</a:t>
              </a:r>
              <a:r>
                <a:rPr lang="zh-CN" altLang="en-US" sz="2400" dirty="0">
                  <a:solidFill>
                    <a:srgbClr val="000000"/>
                  </a:solidFill>
                  <a:latin typeface="微软雅黑" panose="020B0503020204020204" charset="-122"/>
                  <a:ea typeface="微软雅黑" panose="020B0503020204020204" charset="-122"/>
                </a:rPr>
                <a:t>，非流通国债是国债的重要补充和组成部分。可流通国债规模过小以及流通国债与非流通国债的比例失调，会对市场交易规模、市场流动性等将产生不利影响。</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934720"/>
            <a:ext cx="8818245" cy="1917065"/>
            <a:chOff x="-337" y="1041"/>
            <a:chExt cx="13887" cy="3019"/>
          </a:xfrm>
        </p:grpSpPr>
        <p:sp>
          <p:nvSpPr>
            <p:cNvPr id="56325" name="矩形 15"/>
            <p:cNvSpPr/>
            <p:nvPr/>
          </p:nvSpPr>
          <p:spPr>
            <a:xfrm>
              <a:off x="-117" y="104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国债流通品种结构管理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72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p:txBody>
        </p:sp>
      </p:grpSp>
      <p:sp>
        <p:nvSpPr>
          <p:cNvPr id="4" name="文本框 3"/>
          <p:cNvSpPr txBox="true"/>
          <p:nvPr/>
        </p:nvSpPr>
        <p:spPr>
          <a:xfrm>
            <a:off x="1847215" y="1472565"/>
            <a:ext cx="8849995" cy="5184775"/>
          </a:xfrm>
          <a:prstGeom prst="rect">
            <a:avLst/>
          </a:prstGeom>
          <a:noFill/>
        </p:spPr>
        <p:txBody>
          <a:bodyPr wrap="square" rtlCol="0">
            <a:spAutoFit/>
          </a:bodyPr>
          <a:p>
            <a:pPr algn="just" fontAlgn="auto">
              <a:spcAft>
                <a:spcPts val="600"/>
              </a:spcAft>
            </a:pPr>
            <a:r>
              <a:rPr lang="zh-CN" altLang="en-US">
                <a:latin typeface="微软雅黑" panose="020B0503020204020204" charset="-122"/>
                <a:ea typeface="微软雅黑" panose="020B0503020204020204" charset="-122"/>
              </a:rPr>
              <a:t>我国国债主要分为两大类：</a:t>
            </a:r>
            <a:r>
              <a:rPr lang="zh-CN" altLang="en-US">
                <a:solidFill>
                  <a:srgbClr val="FF0000"/>
                </a:solidFill>
                <a:latin typeface="微软雅黑" panose="020B0503020204020204" charset="-122"/>
                <a:ea typeface="微软雅黑" panose="020B0503020204020204" charset="-122"/>
              </a:rPr>
              <a:t>凭证式国债</a:t>
            </a:r>
            <a:r>
              <a:rPr lang="zh-CN" altLang="en-US">
                <a:latin typeface="微软雅黑" panose="020B0503020204020204" charset="-122"/>
                <a:ea typeface="微软雅黑" panose="020B0503020204020204" charset="-122"/>
              </a:rPr>
              <a:t>（又称储蓄国债），</a:t>
            </a:r>
            <a:r>
              <a:rPr lang="zh-CN" altLang="en-US">
                <a:solidFill>
                  <a:srgbClr val="FF0000"/>
                </a:solidFill>
                <a:latin typeface="微软雅黑" panose="020B0503020204020204" charset="-122"/>
                <a:ea typeface="微软雅黑" panose="020B0503020204020204" charset="-122"/>
              </a:rPr>
              <a:t>记账式国债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1）凭证式国债（凭证式储蓄国债)，它有纸质凭证，可以记名挂失，特别对于有些老年投资者来说，有证在手，心里才踏实，更容易被接受。凭证式国债主要面向个人，其它类型投资者也可投资，投资期限一般为3-5年，投资期内利率固定，利率通常比同期银行存款基准利率略高。</a:t>
            </a:r>
            <a:r>
              <a:rPr lang="zh-CN" altLang="en-US">
                <a:solidFill>
                  <a:srgbClr val="00B0F0"/>
                </a:solidFill>
                <a:latin typeface="微软雅黑" panose="020B0503020204020204" charset="-122"/>
                <a:ea typeface="微软雅黑" panose="020B0503020204020204" charset="-122"/>
              </a:rPr>
              <a:t>凭证式国债不可上市流通转让</a:t>
            </a:r>
            <a:r>
              <a:rPr lang="zh-CN" altLang="en-US">
                <a:latin typeface="微软雅黑" panose="020B0503020204020204" charset="-122"/>
                <a:ea typeface="微软雅黑" panose="020B0503020204020204" charset="-122"/>
              </a:rPr>
              <a:t>，可提前兑付，提前兑取时，除偿还本金外，</a:t>
            </a:r>
            <a:r>
              <a:rPr lang="zh-CN" altLang="en-US">
                <a:solidFill>
                  <a:srgbClr val="00B0F0"/>
                </a:solidFill>
                <a:latin typeface="微软雅黑" panose="020B0503020204020204" charset="-122"/>
                <a:ea typeface="微软雅黑" panose="020B0503020204020204" charset="-122"/>
              </a:rPr>
              <a:t>利息按实际持有天数及相应的利率档次计算</a:t>
            </a:r>
            <a:r>
              <a:rPr lang="zh-CN" altLang="en-US">
                <a:latin typeface="微软雅黑" panose="020B0503020204020204" charset="-122"/>
                <a:ea typeface="微软雅黑" panose="020B0503020204020204" charset="-122"/>
              </a:rPr>
              <a:t>（不像银行定存，提前支取只能得到活期利率），经办机构按兑付本金的2‰收取手续费。</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2）电子式国债（电子式储蓄国债)，只向个人投资者发售，采用实名制，不可流通转让，可提前兑付，提前兑取时经办机构按兑付本金的1‰收取手续费。投资期限一般为3-5年，有固定利率和浮动利率两种。如果将来加息，投资固定利率国债就会因利率锁定而显得不划算，而浮动利率储蓄国债就能享受加息的收益。</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（3）记账式国债，是由财政部通过无纸化方式发行的、以电脑记账方式记录的国债，适用于个人和机构投资者，可以上市交易，它</a:t>
            </a:r>
            <a:r>
              <a:rPr lang="zh-CN" altLang="en-US">
                <a:solidFill>
                  <a:srgbClr val="00B0F0"/>
                </a:solidFill>
                <a:latin typeface="微软雅黑" panose="020B0503020204020204" charset="-122"/>
                <a:ea typeface="微软雅黑" panose="020B0503020204020204" charset="-122"/>
              </a:rPr>
              <a:t>以电子形式记录债券</a:t>
            </a:r>
            <a:r>
              <a:rPr lang="zh-CN" altLang="en-US">
                <a:latin typeface="微软雅黑" panose="020B0503020204020204" charset="-122"/>
                <a:ea typeface="微软雅黑" panose="020B0503020204020204" charset="-122"/>
              </a:rPr>
              <a:t>，期限一般较长，但比较灵活，投资者可一直持有到期获得到期收益，也可中途买卖通过差价获利。</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年期以内的称为</a:t>
            </a:r>
            <a:r>
              <a:rPr lang="zh-CN" altLang="en-US">
                <a:solidFill>
                  <a:srgbClr val="00B0F0"/>
                </a:solidFill>
                <a:latin typeface="微软雅黑" panose="020B0503020204020204" charset="-122"/>
                <a:ea typeface="微软雅黑" panose="020B0503020204020204" charset="-122"/>
              </a:rPr>
              <a:t>记账式贴现国债</a:t>
            </a:r>
            <a:r>
              <a:rPr lang="zh-CN" altLang="en-US">
                <a:latin typeface="微软雅黑" panose="020B0503020204020204" charset="-122"/>
                <a:ea typeface="微软雅黑" panose="020B0503020204020204" charset="-122"/>
              </a:rPr>
              <a:t>（俗称</a:t>
            </a:r>
            <a:r>
              <a:rPr lang="zh-CN" altLang="en-US">
                <a:solidFill>
                  <a:srgbClr val="00B0F0"/>
                </a:solidFill>
                <a:latin typeface="微软雅黑" panose="020B0503020204020204" charset="-122"/>
                <a:ea typeface="微软雅黑" panose="020B0503020204020204" charset="-122"/>
              </a:rPr>
              <a:t>国库券</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年期以上的称为</a:t>
            </a:r>
            <a:r>
              <a:rPr lang="zh-CN" altLang="en-US">
                <a:solidFill>
                  <a:srgbClr val="00B0F0"/>
                </a:solidFill>
                <a:latin typeface="微软雅黑" panose="020B0503020204020204" charset="-122"/>
                <a:ea typeface="微软雅黑" panose="020B0503020204020204" charset="-122"/>
              </a:rPr>
              <a:t>记账式附息国债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12875" y="1331595"/>
            <a:ext cx="9206865" cy="4274820"/>
            <a:chOff x="-589" y="1981"/>
            <a:chExt cx="14499" cy="6732"/>
          </a:xfrm>
        </p:grpSpPr>
        <p:sp>
          <p:nvSpPr>
            <p:cNvPr id="57348"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7349" name="矩形 15"/>
            <p:cNvSpPr/>
            <p:nvPr/>
          </p:nvSpPr>
          <p:spPr>
            <a:xfrm>
              <a:off x="127" y="1981"/>
              <a:ext cx="7080"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投资者结构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589" y="3335"/>
              <a:ext cx="14309" cy="5378"/>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国债投资者，指在国债二级市场上买卖政府债券的个人、各种养老保险基金、银行和外国投资者。</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政府债券的主要投资者是</a:t>
              </a:r>
              <a:r>
                <a:rPr lang="zh-CN" altLang="en-US" sz="2400" dirty="0">
                  <a:solidFill>
                    <a:srgbClr val="00B0F0"/>
                  </a:solidFill>
                  <a:latin typeface="微软雅黑" panose="020B0503020204020204" charset="-122"/>
                  <a:ea typeface="微软雅黑" panose="020B0503020204020204" charset="-122"/>
                </a:rPr>
                <a:t>各种机构投资者</a:t>
              </a:r>
              <a:r>
                <a:rPr lang="zh-CN" altLang="en-US" sz="2400" dirty="0">
                  <a:solidFill>
                    <a:srgbClr val="000000"/>
                  </a:solidFill>
                  <a:latin typeface="微软雅黑" panose="020B0503020204020204" charset="-122"/>
                  <a:ea typeface="微软雅黑" panose="020B0503020204020204" charset="-122"/>
                </a:rPr>
                <a:t>，如养老保险基金、基金管理人、银行。这样的国债投资者结构是健全的国债市场的重要标志，</a:t>
              </a:r>
              <a:r>
                <a:rPr lang="zh-CN" altLang="en-US" sz="2400" dirty="0">
                  <a:solidFill>
                    <a:srgbClr val="00B0F0"/>
                  </a:solidFill>
                  <a:latin typeface="微软雅黑" panose="020B0503020204020204" charset="-122"/>
                  <a:ea typeface="微软雅黑" panose="020B0503020204020204" charset="-122"/>
                </a:rPr>
                <a:t>优点主要有</a:t>
              </a:r>
              <a:r>
                <a:rPr lang="zh-CN" altLang="en-US" sz="2400" dirty="0">
                  <a:solidFill>
                    <a:srgbClr val="000000"/>
                  </a:solidFill>
                  <a:latin typeface="微软雅黑" panose="020B0503020204020204" charset="-122"/>
                  <a:ea typeface="微软雅黑" panose="020B0503020204020204" charset="-122"/>
                </a:rPr>
                <a:t>：一是基金长期持有国债，有利于市场稳定；二是银行持有国债为央行公开</a:t>
              </a:r>
              <a:r>
                <a:rPr lang="zh-CN" altLang="en-US" sz="2400" dirty="0">
                  <a:solidFill>
                    <a:srgbClr val="000000"/>
                  </a:solidFill>
                  <a:latin typeface="微软雅黑" panose="020B0503020204020204" charset="-122"/>
                  <a:ea typeface="微软雅黑" panose="020B0503020204020204" charset="-122"/>
                  <a:sym typeface="+mn-ea"/>
                </a:rPr>
                <a:t>市场</a:t>
              </a:r>
              <a:r>
                <a:rPr lang="zh-CN" altLang="en-US" sz="2400" dirty="0">
                  <a:solidFill>
                    <a:srgbClr val="000000"/>
                  </a:solidFill>
                  <a:latin typeface="微软雅黑" panose="020B0503020204020204" charset="-122"/>
                  <a:ea typeface="微软雅黑" panose="020B0503020204020204" charset="-122"/>
                </a:rPr>
                <a:t>操作创造条件；三是有利于实行招标或承购包销等市场发行方式，降低国债发行成本。</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578" y="1558290"/>
            <a:ext cx="9047162" cy="3741420"/>
            <a:chOff x="-337" y="2338"/>
            <a:chExt cx="14247" cy="5892"/>
          </a:xfrm>
        </p:grpSpPr>
        <p:sp>
          <p:nvSpPr>
            <p:cNvPr id="59396"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59397" name="矩形 15"/>
            <p:cNvSpPr/>
            <p:nvPr/>
          </p:nvSpPr>
          <p:spPr>
            <a:xfrm>
              <a:off x="8" y="2338"/>
              <a:ext cx="6512" cy="648"/>
            </a:xfrm>
            <a:prstGeom prst="rect">
              <a:avLst/>
            </a:prstGeom>
            <a:noFill/>
            <a:ln w="9525">
              <a:noFill/>
            </a:ln>
          </p:spPr>
          <p:txBody>
            <a:bodyPr anchor="t" anchorCtr="false">
              <a:spAutoFit/>
            </a:bodyPr>
            <a:p>
              <a:pPr algn="ctr"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风险综合管理</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4115" cy="3633"/>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综合考虑国债市场交易技术、交易方式、市场体系的布局与构建、市场机制等诸多方面的风险管理。</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就实践而言，做市报价、库存头寸、非对称信息、市场分割、监管缺陷，构成了当前国债流通</a:t>
              </a:r>
              <a:r>
                <a:rPr lang="zh-CN" altLang="en-US" sz="2400" dirty="0">
                  <a:solidFill>
                    <a:srgbClr val="00B0F0"/>
                  </a:solidFill>
                  <a:latin typeface="微软雅黑" panose="020B0503020204020204" charset="-122"/>
                  <a:ea typeface="微软雅黑" panose="020B0503020204020204" charset="-122"/>
                </a:rPr>
                <a:t>综合管理风险的可能性因素</a:t>
              </a:r>
              <a:r>
                <a:rPr lang="zh-CN" altLang="en-US" sz="2400" dirty="0">
                  <a:solidFill>
                    <a:srgbClr val="000000"/>
                  </a:solidFill>
                  <a:latin typeface="微软雅黑" panose="020B0503020204020204" charset="-122"/>
                  <a:ea typeface="微软雅黑" panose="020B0503020204020204" charset="-122"/>
                </a:rPr>
                <a:t>。</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（三）公债使用管理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72908" y="1368743"/>
            <a:ext cx="8845550" cy="4811712"/>
            <a:chOff x="188" y="2593"/>
            <a:chExt cx="13930" cy="7577"/>
          </a:xfrm>
        </p:grpSpPr>
        <p:grpSp>
          <p:nvGrpSpPr>
            <p:cNvPr id="60421" name="组合 6"/>
            <p:cNvGrpSpPr/>
            <p:nvPr/>
          </p:nvGrpSpPr>
          <p:grpSpPr>
            <a:xfrm>
              <a:off x="188" y="2593"/>
              <a:ext cx="13930" cy="7577"/>
              <a:chOff x="119283" y="2722788"/>
              <a:chExt cx="12788754" cy="3664424"/>
            </a:xfrm>
          </p:grpSpPr>
          <p:grpSp>
            <p:nvGrpSpPr>
              <p:cNvPr id="60422" name="组合 7"/>
              <p:cNvGrpSpPr/>
              <p:nvPr/>
            </p:nvGrpSpPr>
            <p:grpSpPr>
              <a:xfrm>
                <a:off x="119283" y="2780656"/>
                <a:ext cx="4147794" cy="3577281"/>
                <a:chOff x="676619" y="2512369"/>
                <a:chExt cx="4147794" cy="3577281"/>
              </a:xfrm>
            </p:grpSpPr>
            <p:sp>
              <p:nvSpPr>
                <p:cNvPr id="60423" name="Rectangle 4"/>
                <p:cNvSpPr/>
                <p:nvPr/>
              </p:nvSpPr>
              <p:spPr>
                <a:xfrm>
                  <a:off x="676619" y="2512369"/>
                  <a:ext cx="4138613" cy="210856"/>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4"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5" name="组合 8"/>
              <p:cNvGrpSpPr/>
              <p:nvPr/>
            </p:nvGrpSpPr>
            <p:grpSpPr>
              <a:xfrm>
                <a:off x="8769424" y="2739137"/>
                <a:ext cx="4138613" cy="3648075"/>
                <a:chOff x="685800" y="2441575"/>
                <a:chExt cx="4138613" cy="3648075"/>
              </a:xfrm>
            </p:grpSpPr>
            <p:sp>
              <p:nvSpPr>
                <p:cNvPr id="60426"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7"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8" name="组合 9"/>
              <p:cNvGrpSpPr/>
              <p:nvPr/>
            </p:nvGrpSpPr>
            <p:grpSpPr>
              <a:xfrm>
                <a:off x="4448944" y="2722788"/>
                <a:ext cx="4138613" cy="3648075"/>
                <a:chOff x="685800" y="2441575"/>
                <a:chExt cx="4138613" cy="3648075"/>
              </a:xfrm>
            </p:grpSpPr>
            <p:sp>
              <p:nvSpPr>
                <p:cNvPr id="60429"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30"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sp>
          <p:nvSpPr>
            <p:cNvPr id="60431" name="矩形 16"/>
            <p:cNvSpPr/>
            <p:nvPr/>
          </p:nvSpPr>
          <p:spPr>
            <a:xfrm>
              <a:off x="358" y="2655"/>
              <a:ext cx="4190" cy="728"/>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国债资金使用状况</a:t>
              </a:r>
              <a:endParaRPr lang="zh-CN" altLang="en-US" sz="2400" b="1" dirty="0">
                <a:solidFill>
                  <a:srgbClr val="000000"/>
                </a:solidFill>
                <a:latin typeface="微软雅黑" panose="020B0503020204020204" charset="-122"/>
                <a:ea typeface="微软雅黑" panose="020B0503020204020204" charset="-122"/>
              </a:endParaRPr>
            </a:p>
          </p:txBody>
        </p:sp>
        <p:sp>
          <p:nvSpPr>
            <p:cNvPr id="60432" name="矩形 17"/>
            <p:cNvSpPr/>
            <p:nvPr/>
          </p:nvSpPr>
          <p:spPr>
            <a:xfrm>
              <a:off x="5103" y="2593"/>
              <a:ext cx="4110" cy="1032"/>
            </a:xfrm>
            <a:prstGeom prst="rect">
              <a:avLst/>
            </a:prstGeom>
            <a:noFill/>
            <a:ln w="9525">
              <a:noFill/>
            </a:ln>
          </p:spPr>
          <p:txBody>
            <a:bodyPr anchor="t" anchorCtr="false">
              <a:spAutoFit/>
            </a:bodyPr>
            <a:p>
              <a:pPr algn="just" eaLnBrk="0" hangingPunct="0">
                <a:lnSpc>
                  <a:spcPts val="2200"/>
                </a:lnSpc>
              </a:pPr>
              <a:r>
                <a:rPr lang="zh-CN" altLang="zh-CN" sz="2400" b="1" dirty="0">
                  <a:solidFill>
                    <a:srgbClr val="000000"/>
                  </a:solidFill>
                  <a:latin typeface="微软雅黑" panose="020B0503020204020204" charset="-122"/>
                  <a:ea typeface="微软雅黑" panose="020B0503020204020204" charset="-122"/>
                </a:rPr>
                <a:t>公债资金运行中的问题</a:t>
              </a:r>
              <a:endParaRPr lang="zh-CN" altLang="zh-CN" sz="2400" b="1" dirty="0">
                <a:solidFill>
                  <a:srgbClr val="000000"/>
                </a:solidFill>
                <a:latin typeface="微软雅黑" panose="020B0503020204020204" charset="-122"/>
                <a:ea typeface="微软雅黑" panose="020B0503020204020204" charset="-122"/>
              </a:endParaRPr>
            </a:p>
          </p:txBody>
        </p:sp>
        <p:sp>
          <p:nvSpPr>
            <p:cNvPr id="60433" name="矩形 18"/>
            <p:cNvSpPr/>
            <p:nvPr/>
          </p:nvSpPr>
          <p:spPr>
            <a:xfrm>
              <a:off x="9770" y="2655"/>
              <a:ext cx="4188" cy="728"/>
            </a:xfrm>
            <a:prstGeom prst="rect">
              <a:avLst/>
            </a:prstGeom>
            <a:noFill/>
            <a:ln w="9525">
              <a:noFill/>
            </a:ln>
          </p:spPr>
          <p:txBody>
            <a:bodyPr wrap="none" anchor="t" anchorCtr="false">
              <a:spAutoFit/>
            </a:bodyPr>
            <a:p>
              <a:pPr algn="just" eaLnBrk="0" hangingPunct="0"/>
              <a:r>
                <a:rPr lang="zh-CN" altLang="zh-CN" sz="2400" b="1" dirty="0">
                  <a:solidFill>
                    <a:srgbClr val="000000"/>
                  </a:solidFill>
                  <a:latin typeface="微软雅黑" panose="020B0503020204020204" charset="-122"/>
                  <a:ea typeface="微软雅黑" panose="020B0503020204020204" charset="-122"/>
                </a:rPr>
                <a:t>加强国债资金控制</a:t>
              </a:r>
              <a:endParaRPr lang="zh-CN" altLang="zh-CN" sz="2400" b="1" dirty="0">
                <a:solidFill>
                  <a:srgbClr val="000000"/>
                </a:solidFill>
                <a:latin typeface="微软雅黑" panose="020B0503020204020204" charset="-122"/>
                <a:ea typeface="微软雅黑" panose="020B0503020204020204" charset="-122"/>
              </a:endParaRPr>
            </a:p>
          </p:txBody>
        </p:sp>
        <p:sp>
          <p:nvSpPr>
            <p:cNvPr id="55306" name="矩形 19"/>
            <p:cNvSpPr/>
            <p:nvPr/>
          </p:nvSpPr>
          <p:spPr>
            <a:xfrm>
              <a:off x="188" y="3715"/>
              <a:ext cx="4745" cy="5960"/>
            </a:xfrm>
            <a:prstGeom prst="rect">
              <a:avLst/>
            </a:prstGeom>
            <a:noFill/>
            <a:ln w="9525">
              <a:noFill/>
            </a:ln>
          </p:spPr>
          <p:txBody>
            <a:bodyPr anchor="t" anchorCtr="false">
              <a:spAutoFit/>
            </a:bodyPr>
            <a:p>
              <a:pPr algn="just" eaLnBrk="0" hangingPunct="0"/>
              <a:r>
                <a:rPr lang="zh-CN" altLang="zh-CN" sz="2400" dirty="0">
                  <a:solidFill>
                    <a:srgbClr val="000000"/>
                  </a:solidFill>
                  <a:latin typeface="微软雅黑" panose="020B0503020204020204" charset="-122"/>
                  <a:ea typeface="微软雅黑" panose="020B0503020204020204" charset="-122"/>
                </a:rPr>
                <a:t>发行长期建设国债，筹措建设资金，</a:t>
              </a:r>
              <a:r>
                <a:rPr lang="zh-CN" altLang="zh-CN" sz="2400" dirty="0">
                  <a:solidFill>
                    <a:srgbClr val="00B0F0"/>
                  </a:solidFill>
                  <a:latin typeface="微软雅黑" panose="020B0503020204020204" charset="-122"/>
                  <a:ea typeface="微软雅黑" panose="020B0503020204020204" charset="-122"/>
                </a:rPr>
                <a:t>主要投放到以下领域</a:t>
              </a:r>
              <a:r>
                <a:rPr lang="zh-CN" altLang="zh-CN" sz="2400" dirty="0">
                  <a:solidFill>
                    <a:srgbClr val="000000"/>
                  </a:solidFill>
                  <a:latin typeface="微软雅黑" panose="020B0503020204020204" charset="-122"/>
                  <a:ea typeface="微软雅黑" panose="020B0503020204020204" charset="-122"/>
                </a:rPr>
                <a:t>：基础设施项目、水利和生态项目、产业结构调整项目、教育设施、城市环保项目。</a:t>
              </a:r>
              <a:r>
                <a:rPr lang="zh-CN" altLang="zh-CN" sz="2400" dirty="0">
                  <a:solidFill>
                    <a:srgbClr val="00B0F0"/>
                  </a:solidFill>
                  <a:latin typeface="微软雅黑" panose="020B0503020204020204" charset="-122"/>
                  <a:ea typeface="微软雅黑" panose="020B0503020204020204" charset="-122"/>
                </a:rPr>
                <a:t>国债项目投资成为拉动经济增长的重要力量</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5307" name="矩形 20"/>
            <p:cNvSpPr/>
            <p:nvPr/>
          </p:nvSpPr>
          <p:spPr>
            <a:xfrm>
              <a:off x="4883" y="3790"/>
              <a:ext cx="4677" cy="5963"/>
            </a:xfrm>
            <a:prstGeom prst="rect">
              <a:avLst/>
            </a:prstGeom>
            <a:noFill/>
            <a:ln w="9525">
              <a:noFill/>
            </a:ln>
          </p:spPr>
          <p:txBody>
            <a:bodyPr anchor="t" anchorCtr="false">
              <a:spAutoFit/>
            </a:bodyPr>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国债资金</a:t>
              </a:r>
              <a:r>
                <a:rPr lang="zh-CN" altLang="zh-CN" sz="2400" dirty="0">
                  <a:solidFill>
                    <a:srgbClr val="00B0F0"/>
                  </a:solidFill>
                  <a:latin typeface="微软雅黑" panose="020B0503020204020204" charset="-122"/>
                  <a:ea typeface="微软雅黑" panose="020B0503020204020204" charset="-122"/>
                </a:rPr>
                <a:t>使用分散</a:t>
              </a:r>
              <a:r>
                <a:rPr lang="zh-CN" altLang="zh-CN" sz="2400" dirty="0">
                  <a:solidFill>
                    <a:srgbClr val="000000"/>
                  </a:solidFill>
                  <a:latin typeface="微软雅黑" panose="020B0503020204020204" charset="-122"/>
                  <a:ea typeface="微软雅黑" panose="020B0503020204020204" charset="-122"/>
                </a:rPr>
                <a:t>，影响了资金的使用效益，增加了资金管理的难度；</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挪用或不按规定用途使用国债项目资金；</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国债项目前期准备不足，工程预算严重超支；</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建设项目单位财务管理弱化</a:t>
              </a:r>
              <a:endParaRPr lang="zh-CN" altLang="zh-CN" sz="2400" dirty="0">
                <a:solidFill>
                  <a:srgbClr val="000000"/>
                </a:solidFill>
                <a:latin typeface="微软雅黑" panose="020B0503020204020204" charset="-122"/>
                <a:ea typeface="微软雅黑" panose="020B0503020204020204" charset="-122"/>
              </a:endParaRPr>
            </a:p>
          </p:txBody>
        </p:sp>
        <p:sp>
          <p:nvSpPr>
            <p:cNvPr id="55308" name="矩形 21"/>
            <p:cNvSpPr/>
            <p:nvPr/>
          </p:nvSpPr>
          <p:spPr>
            <a:xfrm>
              <a:off x="9535" y="3813"/>
              <a:ext cx="4583" cy="4385"/>
            </a:xfrm>
            <a:prstGeom prst="rect">
              <a:avLst/>
            </a:prstGeom>
            <a:noFill/>
            <a:ln w="9525">
              <a:noFill/>
            </a:ln>
          </p:spPr>
          <p:txBody>
            <a:bodyPr anchor="t" anchorCtr="false">
              <a:spAutoFit/>
            </a:bodyPr>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）严格国债资金的使用管理和监督</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）完善国债建设项目管理；</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）全面提高建设单位的财务管理水平。</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670050" y="1282065"/>
            <a:ext cx="8853170" cy="4720908"/>
            <a:chOff x="53" y="2323"/>
            <a:chExt cx="13942" cy="7435"/>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l" defTabSz="914400" rtl="0" eaLnBrk="0" fontAlgn="base" latinLnBrk="0" hangingPunct="0">
                <a:lnSpc>
                  <a:spcPts val="22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偿还规模风险管理</a:t>
              </a:r>
              <a:endPar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1447" name="Text Box 13"/>
            <p:cNvSpPr txBox="true"/>
            <p:nvPr/>
          </p:nvSpPr>
          <p:spPr>
            <a:xfrm>
              <a:off x="1258" y="6525"/>
              <a:ext cx="3542" cy="610"/>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8" name="Text Box 14"/>
            <p:cNvSpPr txBox="true"/>
            <p:nvPr/>
          </p:nvSpPr>
          <p:spPr>
            <a:xfrm>
              <a:off x="5580" y="4948"/>
              <a:ext cx="3543" cy="532"/>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9" name="Text Box 15"/>
            <p:cNvSpPr txBox="true"/>
            <p:nvPr/>
          </p:nvSpPr>
          <p:spPr>
            <a:xfrm>
              <a:off x="9903" y="6495"/>
              <a:ext cx="3542" cy="533"/>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258" y="7230"/>
              <a:ext cx="13737" cy="2528"/>
            </a:xfrm>
            <a:prstGeom prst="rect">
              <a:avLst/>
            </a:prstGeom>
            <a:noFill/>
            <a:ln w="9525">
              <a:noFill/>
            </a:ln>
          </p:spPr>
          <p:txBody>
            <a:bodyPr anchor="t" anchorCtr="false">
              <a:spAutoFit/>
            </a:bodyPr>
            <a:p>
              <a:pPr marL="342900" indent="-342900" eaLnBrk="0" hangingPunct="0">
                <a:lnSpc>
                  <a:spcPts val="2200"/>
                </a:lnSpc>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管理重点</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0000"/>
                  </a:solidFill>
                  <a:latin typeface="微软雅黑" panose="020B0503020204020204" charset="-122"/>
                  <a:ea typeface="微软雅黑" panose="020B0503020204020204" charset="-122"/>
                </a:rPr>
                <a:t>中央财政的集中</a:t>
              </a:r>
              <a:r>
                <a:rPr lang="zh-CN" altLang="en-US" sz="2000" dirty="0">
                  <a:solidFill>
                    <a:srgbClr val="000000"/>
                  </a:solidFill>
                  <a:latin typeface="微软雅黑" panose="020B0503020204020204" charset="-122"/>
                  <a:ea typeface="微软雅黑" panose="020B0503020204020204" charset="-122"/>
                </a:rPr>
                <a:t>度偏低</a:t>
              </a:r>
              <a:r>
                <a:rPr lang="zh-CN" altLang="zh-CN" sz="2000" dirty="0">
                  <a:solidFill>
                    <a:srgbClr val="000000"/>
                  </a:solidFill>
                  <a:latin typeface="微软雅黑" panose="020B0503020204020204" charset="-122"/>
                  <a:ea typeface="微软雅黑" panose="020B0503020204020204" charset="-122"/>
                </a:rPr>
                <a:t>，税制</a:t>
              </a:r>
              <a:r>
                <a:rPr lang="zh-CN" altLang="en-US" sz="2000" dirty="0">
                  <a:solidFill>
                    <a:srgbClr val="000000"/>
                  </a:solidFill>
                  <a:latin typeface="微软雅黑" panose="020B0503020204020204" charset="-122"/>
                  <a:ea typeface="微软雅黑" panose="020B0503020204020204" charset="-122"/>
                </a:rPr>
                <a:t>无</a:t>
              </a:r>
              <a:r>
                <a:rPr lang="zh-CN" altLang="zh-CN" sz="2000" dirty="0">
                  <a:solidFill>
                    <a:srgbClr val="000000"/>
                  </a:solidFill>
                  <a:latin typeface="微软雅黑" panose="020B0503020204020204" charset="-122"/>
                  <a:ea typeface="微软雅黑" panose="020B0503020204020204" charset="-122"/>
                </a:rPr>
                <a:t>弹性，</a:t>
              </a:r>
              <a:r>
                <a:rPr lang="zh-CN" altLang="en-US" sz="2000" dirty="0">
                  <a:solidFill>
                    <a:srgbClr val="000000"/>
                  </a:solidFill>
                  <a:latin typeface="微软雅黑" panose="020B0503020204020204" charset="-122"/>
                  <a:ea typeface="微软雅黑" panose="020B0503020204020204" charset="-122"/>
                </a:rPr>
                <a:t>进口额增长率过快，是影响偿还规模风险的潜在因素。</a:t>
              </a:r>
              <a:endParaRPr lang="en-US" altLang="zh-CN" sz="20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B0F0"/>
                  </a:solidFill>
                  <a:latin typeface="微软雅黑" panose="020B0503020204020204" charset="-122"/>
                  <a:ea typeface="微软雅黑" panose="020B0503020204020204" charset="-122"/>
                </a:rPr>
                <a:t>提高中央财政的集中比重，增强税制弹性，保持较高的出口增长率</a:t>
              </a:r>
              <a:r>
                <a:rPr lang="zh-CN" altLang="zh-CN" sz="2000" dirty="0">
                  <a:solidFill>
                    <a:srgbClr val="000000"/>
                  </a:solidFill>
                  <a:latin typeface="微软雅黑" panose="020B0503020204020204" charset="-122"/>
                  <a:ea typeface="微软雅黑" panose="020B0503020204020204" charset="-122"/>
                </a:rPr>
                <a:t>，是消除潜在隐患的基本对策</a:t>
              </a:r>
              <a:endParaRPr lang="zh-CN" altLang="zh-CN"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31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国债偿还规模包括两个概念，即</a:t>
              </a:r>
              <a:r>
                <a:rPr lang="zh-CN" altLang="zh-CN" sz="2400" dirty="0">
                  <a:solidFill>
                    <a:srgbClr val="00B0F0"/>
                  </a:solidFill>
                  <a:latin typeface="微软雅黑" panose="020B0503020204020204" charset="-122"/>
                  <a:ea typeface="微软雅黑" panose="020B0503020204020204" charset="-122"/>
                </a:rPr>
                <a:t>当年的国债还本付息额</a:t>
              </a:r>
              <a:r>
                <a:rPr lang="zh-CN" altLang="zh-CN" sz="2400" dirty="0">
                  <a:solidFill>
                    <a:srgbClr val="000000"/>
                  </a:solidFill>
                  <a:latin typeface="微软雅黑" panose="020B0503020204020204" charset="-122"/>
                  <a:ea typeface="微软雅黑" panose="020B0503020204020204" charset="-122"/>
                </a:rPr>
                <a:t>和</a:t>
              </a:r>
              <a:r>
                <a:rPr lang="zh-CN" altLang="zh-CN" sz="2400" dirty="0">
                  <a:solidFill>
                    <a:srgbClr val="00B0F0"/>
                  </a:solidFill>
                  <a:latin typeface="微软雅黑" panose="020B0503020204020204" charset="-122"/>
                  <a:ea typeface="微软雅黑" panose="020B0503020204020204" charset="-122"/>
                </a:rPr>
                <a:t>国债余额</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 name="矩形 4"/>
            <p:cNvSpPr/>
            <p:nvPr/>
          </p:nvSpPr>
          <p:spPr>
            <a:xfrm>
              <a:off x="470" y="5075"/>
              <a:ext cx="13460" cy="2085"/>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国债偿还规模增幅与中央财政支出增幅的比较</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国债偿债率分析；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国债依存度分析；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国债负担率和国债应债率分析。</a:t>
              </a:r>
              <a:endParaRPr lang="zh-CN" altLang="en-US" sz="2000" dirty="0">
                <a:solidFill>
                  <a:srgbClr val="000000"/>
                </a:solidFill>
                <a:latin typeface="微软雅黑" panose="020B0503020204020204" charset="-122"/>
                <a:ea typeface="微软雅黑" panose="020B0503020204020204" charset="-122"/>
              </a:endParaRPr>
            </a:p>
          </p:txBody>
        </p:sp>
        <p:sp>
          <p:nvSpPr>
            <p:cNvPr id="6" name="矩形 5"/>
            <p:cNvSpPr/>
            <p:nvPr/>
          </p:nvSpPr>
          <p:spPr>
            <a:xfrm>
              <a:off x="538" y="4345"/>
              <a:ext cx="10428" cy="725"/>
            </a:xfrm>
            <a:prstGeom prst="rect">
              <a:avLst/>
            </a:prstGeom>
            <a:noFill/>
            <a:ln w="9525">
              <a:noFill/>
            </a:ln>
          </p:spPr>
          <p:txBody>
            <a:bodyPr wrap="none"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a:t>
              </a:r>
              <a:r>
                <a:rPr lang="zh-CN" altLang="en-US" sz="2400" dirty="0">
                  <a:solidFill>
                    <a:srgbClr val="000000"/>
                  </a:solidFill>
                  <a:latin typeface="微软雅黑" panose="020B0503020204020204" charset="-122"/>
                  <a:ea typeface="微软雅黑" panose="020B0503020204020204" charset="-122"/>
                </a:rPr>
                <a:t>风险指标分析（见</a:t>
              </a:r>
              <a:r>
                <a:rPr lang="en-US" altLang="zh-CN" sz="2400" dirty="0">
                  <a:solidFill>
                    <a:srgbClr val="000000"/>
                  </a:solidFill>
                  <a:latin typeface="微软雅黑" panose="020B0503020204020204" charset="-122"/>
                  <a:ea typeface="微软雅黑" panose="020B0503020204020204" charset="-122"/>
                </a:rPr>
                <a:t>P22-P23</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73860" y="1407795"/>
            <a:ext cx="8897621" cy="3657283"/>
            <a:chOff x="208" y="2190"/>
            <a:chExt cx="14012" cy="5760"/>
          </a:xfrm>
        </p:grpSpPr>
        <p:sp>
          <p:nvSpPr>
            <p:cNvPr id="2" name="Rectangle 10"/>
            <p:cNvSpPr>
              <a:spLocks noChangeArrowheads="true"/>
            </p:cNvSpPr>
            <p:nvPr/>
          </p:nvSpPr>
          <p:spPr bwMode="black">
            <a:xfrm>
              <a:off x="208" y="2190"/>
              <a:ext cx="7745"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偿还结构</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管理</a:t>
              </a:r>
              <a:endPar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2471" name="Text Box 13"/>
            <p:cNvSpPr txBox="true"/>
            <p:nvPr/>
          </p:nvSpPr>
          <p:spPr>
            <a:xfrm>
              <a:off x="1258" y="6525"/>
              <a:ext cx="3542" cy="610"/>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2"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3"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398" y="5480"/>
              <a:ext cx="13738" cy="2470"/>
            </a:xfrm>
            <a:prstGeom prst="rect">
              <a:avLst/>
            </a:prstGeom>
          </p:spPr>
          <p:txBody>
            <a:bodyPr>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国债偿还期限结构优化关键在于</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调整好国债发行期限结构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，即</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扩大短期国债的发行</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，重视长期国债的发行，适当调整中期国债期限设计。</a:t>
              </a:r>
              <a:endParaRPr kumimoji="1" lang="zh-CN" altLang="zh-CN"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398" y="3073"/>
              <a:ext cx="13822" cy="1888"/>
            </a:xfrm>
            <a:prstGeom prst="rect">
              <a:avLst/>
            </a:prstGeom>
          </p:spPr>
          <p:txBody>
            <a:bodyPr wrap="square">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国债偿还利率结构主要是指</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不同期限国债的利率结构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。良好的利率结构不仅保障国债发行成功，同时能降低国债的发行成本。</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81150" y="1651000"/>
            <a:ext cx="9030970" cy="3122613"/>
            <a:chOff x="53" y="2323"/>
            <a:chExt cx="14222" cy="4918"/>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偿还风险综合管理</a:t>
              </a:r>
              <a:endPar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3495"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3496"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538" y="5353"/>
              <a:ext cx="13737" cy="1888"/>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建立偿债基金，赋予其偿付、减债、调节、增值和担保功能，完善基金的提取、存储、管理和运用管理，形成以债养债的机制也是各国的成功经验。</a:t>
              </a:r>
              <a:endParaRPr lang="zh-CN" altLang="en-US" sz="24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890"/>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加强偿还风险的综合管理，重点应消除隐性赤字和结构性赤字的压力，坚持财政周期性平衡与结构性平衡并举的方针，</a:t>
              </a:r>
              <a:r>
                <a:rPr lang="zh-CN" altLang="en-US" sz="2400" dirty="0">
                  <a:solidFill>
                    <a:srgbClr val="00B0F0"/>
                  </a:solidFill>
                  <a:latin typeface="微软雅黑" panose="020B0503020204020204" charset="-122"/>
                  <a:ea typeface="微软雅黑" panose="020B0503020204020204" charset="-122"/>
                </a:rPr>
                <a:t>强化债务余额管理</a:t>
              </a:r>
              <a:r>
                <a:rPr lang="zh-CN" altLang="en-US" sz="2400" dirty="0">
                  <a:solidFill>
                    <a:srgbClr val="000000"/>
                  </a:solidFill>
                  <a:latin typeface="微软雅黑" panose="020B0503020204020204" charset="-122"/>
                  <a:ea typeface="微软雅黑" panose="020B0503020204020204" charset="-122"/>
                </a:rPr>
                <a:t>，实现债务经济的稳定性。</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（五）公债风险的转移与处置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9878" name="Rectangle 4"/>
          <p:cNvSpPr>
            <a:spLocks noGrp="true" noChangeArrowheads="true"/>
          </p:cNvSpPr>
          <p:nvPr/>
        </p:nvSpPr>
        <p:spPr>
          <a:xfrm>
            <a:off x="1318895" y="1190625"/>
            <a:ext cx="9571990" cy="494030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ts val="23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、公债风险转移</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公债风险可通过保险转移、非保险转移等方式转移。</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保险转移是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最基本的风险管理技术</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。非保险转移，主要是通过第三国银行，对主权国家发行债券提供</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担保</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31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、公债风险处置</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对于存在偿还困难的债务国，可通过对债务的重新安排，改善债务国状况。</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贷款重新安排。其中官方或官方担保的贷款重新安排通常在国际清算银行、国际货币基金组织或巴黎俱乐部的主持下进行。</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年代以来，拉美国家爆发了严重的债务危机，通过一系列债务安排，成功地降低了债务负担。</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878">
                                            <p:txEl>
                                              <p:charRg st="0" end="9"/>
                                            </p:txEl>
                                          </p:spTgt>
                                        </p:tgtEl>
                                        <p:attrNameLst>
                                          <p:attrName>style.visibility</p:attrName>
                                        </p:attrNameLst>
                                      </p:cBhvr>
                                      <p:to>
                                        <p:strVal val="visible"/>
                                      </p:to>
                                    </p:set>
                                    <p:animEffect transition="in" filter="randombar(horizontal)">
                                      <p:cBhvr>
                                        <p:cTn id="7" dur="500"/>
                                        <p:tgtEl>
                                          <p:spTgt spid="79878">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9878">
                                            <p:txEl>
                                              <p:charRg st="9" end="33"/>
                                            </p:txEl>
                                          </p:spTgt>
                                        </p:tgtEl>
                                        <p:attrNameLst>
                                          <p:attrName>style.visibility</p:attrName>
                                        </p:attrNameLst>
                                      </p:cBhvr>
                                      <p:to>
                                        <p:strVal val="visible"/>
                                      </p:to>
                                    </p:set>
                                    <p:animEffect transition="in" filter="randombar(horizontal)">
                                      <p:cBhvr>
                                        <p:cTn id="12" dur="500"/>
                                        <p:tgtEl>
                                          <p:spTgt spid="79878">
                                            <p:txEl>
                                              <p:charRg st="9"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9878">
                                            <p:txEl>
                                              <p:charRg st="33" end="81"/>
                                            </p:txEl>
                                          </p:spTgt>
                                        </p:tgtEl>
                                        <p:attrNameLst>
                                          <p:attrName>style.visibility</p:attrName>
                                        </p:attrNameLst>
                                      </p:cBhvr>
                                      <p:to>
                                        <p:strVal val="visible"/>
                                      </p:to>
                                    </p:set>
                                    <p:animEffect transition="in" filter="randombar(horizontal)">
                                      <p:cBhvr>
                                        <p:cTn id="17" dur="500"/>
                                        <p:tgtEl>
                                          <p:spTgt spid="79878">
                                            <p:txEl>
                                              <p:charRg st="3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9878">
                                            <p:txEl>
                                              <p:charRg st="81" end="90"/>
                                            </p:txEl>
                                          </p:spTgt>
                                        </p:tgtEl>
                                        <p:attrNameLst>
                                          <p:attrName>style.visibility</p:attrName>
                                        </p:attrNameLst>
                                      </p:cBhvr>
                                      <p:to>
                                        <p:strVal val="visible"/>
                                      </p:to>
                                    </p:set>
                                    <p:animEffect transition="in" filter="randombar(horizontal)">
                                      <p:cBhvr>
                                        <p:cTn id="22" dur="500"/>
                                        <p:tgtEl>
                                          <p:spTgt spid="79878">
                                            <p:txEl>
                                              <p:charRg st="8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9878">
                                            <p:txEl>
                                              <p:charRg st="90" end="124"/>
                                            </p:txEl>
                                          </p:spTgt>
                                        </p:tgtEl>
                                        <p:attrNameLst>
                                          <p:attrName>style.visibility</p:attrName>
                                        </p:attrNameLst>
                                      </p:cBhvr>
                                      <p:to>
                                        <p:strVal val="visible"/>
                                      </p:to>
                                    </p:set>
                                    <p:animEffect transition="in" filter="randombar(horizontal)">
                                      <p:cBhvr>
                                        <p:cTn id="27" dur="500"/>
                                        <p:tgtEl>
                                          <p:spTgt spid="79878">
                                            <p:txEl>
                                              <p:charRg st="90"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9878">
                                            <p:txEl>
                                              <p:charRg st="124" end="226"/>
                                            </p:txEl>
                                          </p:spTgt>
                                        </p:tgtEl>
                                        <p:attrNameLst>
                                          <p:attrName>style.visibility</p:attrName>
                                        </p:attrNameLst>
                                      </p:cBhvr>
                                      <p:to>
                                        <p:strVal val="visible"/>
                                      </p:to>
                                    </p:set>
                                    <p:animEffect transition="in" filter="randombar(horizontal)">
                                      <p:cBhvr>
                                        <p:cTn id="32" dur="500"/>
                                        <p:tgtEl>
                                          <p:spTgt spid="79878">
                                            <p:txEl>
                                              <p:charRg st="124"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10" name="Rectangle 3"/>
          <p:cNvSpPr>
            <a:spLocks noGrp="true" noChangeArrowheads="true"/>
          </p:cNvSpPr>
          <p:nvPr/>
        </p:nvSpPr>
        <p:spPr>
          <a:xfrm>
            <a:off x="1980883" y="1492568"/>
            <a:ext cx="8229600" cy="43830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公债信用</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也称</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财政信用</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，是以国家（中央和地方政府）为主体，按照信用原则筹集和运用财政资金的一种再分配形式。</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一是国家运用信用手段筹集资金，如发行国库券、地方政府债券、财政统借统还外债等；</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二是国家运用信用手段供应资金，如以有偿的方式安排的某些财政支出。</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10">
                                            <p:txEl>
                                              <p:charRg st="55" end="95"/>
                                            </p:txEl>
                                          </p:spTgt>
                                        </p:tgtEl>
                                        <p:attrNameLst>
                                          <p:attrName>style.visibility</p:attrName>
                                        </p:attrNameLst>
                                      </p:cBhvr>
                                      <p:to>
                                        <p:strVal val="visible"/>
                                      </p:to>
                                    </p:set>
                                    <p:animEffect transition="in" filter="fade">
                                      <p:cBhvr>
                                        <p:cTn id="14" dur="1000"/>
                                        <p:tgtEl>
                                          <p:spTgt spid="47110">
                                            <p:txEl>
                                              <p:charRg st="55" end="95"/>
                                            </p:txEl>
                                          </p:spTgt>
                                        </p:tgtEl>
                                      </p:cBhvr>
                                    </p:animEffect>
                                    <p:anim calcmode="lin" valueType="num">
                                      <p:cBhvr>
                                        <p:cTn id="15" dur="1000" fill="hold"/>
                                        <p:tgtEl>
                                          <p:spTgt spid="47110">
                                            <p:txEl>
                                              <p:charRg st="55" end="95"/>
                                            </p:txEl>
                                          </p:spTgt>
                                        </p:tgtEl>
                                        <p:attrNameLst>
                                          <p:attrName>ppt_x</p:attrName>
                                        </p:attrNameLst>
                                      </p:cBhvr>
                                      <p:tavLst>
                                        <p:tav tm="0">
                                          <p:val>
                                            <p:strVal val="#ppt_x"/>
                                          </p:val>
                                        </p:tav>
                                        <p:tav tm="100000">
                                          <p:val>
                                            <p:strVal val="#ppt_x"/>
                                          </p:val>
                                        </p:tav>
                                      </p:tavLst>
                                    </p:anim>
                                    <p:anim calcmode="lin" valueType="num">
                                      <p:cBhvr>
                                        <p:cTn id="16" dur="1000" fill="hold"/>
                                        <p:tgtEl>
                                          <p:spTgt spid="47110">
                                            <p:txEl>
                                              <p:charRg st="55" end="9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110">
                                            <p:txEl>
                                              <p:charRg st="95" end="128"/>
                                            </p:txEl>
                                          </p:spTgt>
                                        </p:tgtEl>
                                        <p:attrNameLst>
                                          <p:attrName>style.visibility</p:attrName>
                                        </p:attrNameLst>
                                      </p:cBhvr>
                                      <p:to>
                                        <p:strVal val="visible"/>
                                      </p:to>
                                    </p:set>
                                    <p:animEffect transition="in" filter="fade">
                                      <p:cBhvr>
                                        <p:cTn id="19" dur="1000"/>
                                        <p:tgtEl>
                                          <p:spTgt spid="47110">
                                            <p:txEl>
                                              <p:charRg st="95" end="128"/>
                                            </p:txEl>
                                          </p:spTgt>
                                        </p:tgtEl>
                                      </p:cBhvr>
                                    </p:animEffect>
                                    <p:anim calcmode="lin" valueType="num">
                                      <p:cBhvr>
                                        <p:cTn id="20" dur="1000" fill="hold"/>
                                        <p:tgtEl>
                                          <p:spTgt spid="47110">
                                            <p:txEl>
                                              <p:charRg st="95" end="128"/>
                                            </p:txEl>
                                          </p:spTgt>
                                        </p:tgtEl>
                                        <p:attrNameLst>
                                          <p:attrName>ppt_x</p:attrName>
                                        </p:attrNameLst>
                                      </p:cBhvr>
                                      <p:tavLst>
                                        <p:tav tm="0">
                                          <p:val>
                                            <p:strVal val="#ppt_x"/>
                                          </p:val>
                                        </p:tav>
                                        <p:tav tm="100000">
                                          <p:val>
                                            <p:strVal val="#ppt_x"/>
                                          </p:val>
                                        </p:tav>
                                      </p:tavLst>
                                    </p:anim>
                                    <p:anim calcmode="lin" valueType="num">
                                      <p:cBhvr>
                                        <p:cTn id="21" dur="1000" fill="hold"/>
                                        <p:tgtEl>
                                          <p:spTgt spid="47110">
                                            <p:txEl>
                                              <p:charRg st="95" end="12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267460"/>
            <a:ext cx="8539163" cy="4925060"/>
            <a:chOff x="510" y="2300"/>
            <a:chExt cx="13448" cy="7756"/>
          </a:xfrm>
        </p:grpSpPr>
        <p:grpSp>
          <p:nvGrpSpPr>
            <p:cNvPr id="30725" name="Group 20"/>
            <p:cNvGrpSpPr/>
            <p:nvPr/>
          </p:nvGrpSpPr>
          <p:grpSpPr>
            <a:xfrm>
              <a:off x="510" y="3360"/>
              <a:ext cx="13448" cy="6690"/>
              <a:chOff x="204" y="890"/>
              <a:chExt cx="5379" cy="3130"/>
            </a:xfrm>
          </p:grpSpPr>
          <p:sp>
            <p:nvSpPr>
              <p:cNvPr id="30726" name="Rectangle 4"/>
              <p:cNvSpPr/>
              <p:nvPr/>
            </p:nvSpPr>
            <p:spPr>
              <a:xfrm>
                <a:off x="212" y="1268"/>
                <a:ext cx="851" cy="204"/>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27" name="Rectangle 6"/>
              <p:cNvSpPr/>
              <p:nvPr/>
            </p:nvSpPr>
            <p:spPr>
              <a:xfrm>
                <a:off x="1140" y="89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23" name="Text Box 7"/>
              <p:cNvSpPr txBox="true">
                <a:spLocks noChangeArrowheads="true"/>
              </p:cNvSpPr>
              <p:nvPr/>
            </p:nvSpPr>
            <p:spPr bwMode="auto">
              <a:xfrm>
                <a:off x="258" y="1235"/>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正统学派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29" name="Rectangle 8"/>
              <p:cNvSpPr/>
              <p:nvPr/>
            </p:nvSpPr>
            <p:spPr>
              <a:xfrm>
                <a:off x="1165" y="1102"/>
                <a:ext cx="4362" cy="544"/>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古典经济学家亚当·斯密和大卫·李嘉图都反对公债的发行，自由主义经济思想。</a:t>
                </a:r>
                <a:endParaRPr lang="zh-CN" altLang="de-DE"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730" name="Rectangle 12"/>
              <p:cNvSpPr/>
              <p:nvPr/>
            </p:nvSpPr>
            <p:spPr>
              <a:xfrm>
                <a:off x="204" y="1971"/>
                <a:ext cx="851" cy="960"/>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31" name="Rectangle 13"/>
              <p:cNvSpPr/>
              <p:nvPr/>
            </p:nvSpPr>
            <p:spPr>
              <a:xfrm>
                <a:off x="1132" y="1971"/>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30" name="Text Box 14"/>
              <p:cNvSpPr txBox="true">
                <a:spLocks noChangeArrowheads="true"/>
              </p:cNvSpPr>
              <p:nvPr/>
            </p:nvSpPr>
            <p:spPr bwMode="auto">
              <a:xfrm>
                <a:off x="250" y="2317"/>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新兴学派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33" name="Rectangle 15"/>
              <p:cNvSpPr/>
              <p:nvPr/>
            </p:nvSpPr>
            <p:spPr>
              <a:xfrm>
                <a:off x="1157" y="2043"/>
                <a:ext cx="4362" cy="816"/>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rPr>
                  <a:t>主张国家积极干预经济生活，他们认为，政府不但应该发行公债，而且还应主动</a:t>
                </a:r>
                <a:r>
                  <a:rPr lang="zh-CN" altLang="en-US" sz="2400" dirty="0">
                    <a:solidFill>
                      <a:srgbClr val="00B0F0"/>
                    </a:solidFill>
                    <a:latin typeface="微软雅黑" panose="020B0503020204020204" charset="-122"/>
                    <a:ea typeface="微软雅黑" panose="020B0503020204020204" charset="-122"/>
                  </a:rPr>
                  <a:t>利用公债来解决资本主义经济所面临的问题</a:t>
                </a:r>
                <a:r>
                  <a:rPr lang="zh-CN" altLang="en-US" sz="2400" dirty="0">
                    <a:solidFill>
                      <a:schemeClr val="tx1"/>
                    </a:solidFill>
                    <a:latin typeface="微软雅黑" panose="020B0503020204020204" charset="-122"/>
                    <a:ea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endParaRPr>
              </a:p>
            </p:txBody>
          </p:sp>
          <p:sp>
            <p:nvSpPr>
              <p:cNvPr id="30734" name="Rectangle 17"/>
              <p:cNvSpPr/>
              <p:nvPr/>
            </p:nvSpPr>
            <p:spPr>
              <a:xfrm>
                <a:off x="1132" y="306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67637" name="Rectangle 21"/>
            <p:cNvSpPr>
              <a:spLocks noChangeArrowheads="true"/>
            </p:cNvSpPr>
            <p:nvPr/>
          </p:nvSpPr>
          <p:spPr bwMode="auto">
            <a:xfrm>
              <a:off x="1383" y="2300"/>
              <a:ext cx="11635" cy="775"/>
            </a:xfrm>
            <a:prstGeom prst="rect">
              <a:avLst/>
            </a:prstGeom>
            <a:noFill/>
            <a:ln w="6350" algn="ctr">
              <a:noFill/>
              <a:miter lim="800000"/>
            </a:ln>
            <a:effectLst/>
          </p:spPr>
          <p:txBody>
            <a:bodyPr wrap="none" lIns="0" tIns="0" rIns="0" bIns="0">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（一）西方经济学对公债信用问题的认识</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0736" name="文本框 2"/>
            <p:cNvSpPr txBox="true"/>
            <p:nvPr/>
          </p:nvSpPr>
          <p:spPr>
            <a:xfrm>
              <a:off x="2850" y="8168"/>
              <a:ext cx="10415" cy="1888"/>
            </a:xfrm>
            <a:prstGeom prst="rect">
              <a:avLst/>
            </a:prstGeom>
            <a:noFill/>
            <a:ln w="9525">
              <a:noFill/>
            </a:ln>
          </p:spPr>
          <p:txBody>
            <a:bodyPr wrap="square" anchor="t" anchorCtr="false">
              <a:spAutoFit/>
            </a:bodyPr>
            <a:p>
              <a:pPr algn="just" eaLnBrk="0" hangingPunct="0"/>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近年来，学者们指出，公债的功能应转向以</a:t>
              </a:r>
              <a:r>
                <a:rPr lang="zh-CN" altLang="en-US" sz="2400">
                  <a:solidFill>
                    <a:srgbClr val="00B0F0"/>
                  </a:solidFill>
                  <a:latin typeface="微软雅黑" panose="020B0503020204020204" charset="-122"/>
                  <a:ea typeface="微软雅黑" panose="020B0503020204020204" charset="-122"/>
                  <a:cs typeface="微软雅黑" panose="020B0503020204020204" charset="-122"/>
                </a:rPr>
                <a:t>实现中央银行的公开市场业务</a:t>
              </a:r>
              <a:r>
                <a:rPr lang="zh-CN" altLang="en-US" sz="2400">
                  <a:latin typeface="微软雅黑" panose="020B0503020204020204" charset="-122"/>
                  <a:ea typeface="微软雅黑" panose="020B0503020204020204" charset="-122"/>
                  <a:cs typeface="微软雅黑" panose="020B0503020204020204" charset="-122"/>
                </a:rPr>
                <a:t>为主，从而达到利用财政、货币政策双重调控宏观经济的目的。</a:t>
              </a:r>
              <a:endParaRPr lang="zh-CN" altLang="en-US" sz="240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2773" name="Group 74"/>
          <p:cNvGrpSpPr/>
          <p:nvPr/>
        </p:nvGrpSpPr>
        <p:grpSpPr>
          <a:xfrm>
            <a:off x="2243138" y="2971483"/>
            <a:ext cx="7921625" cy="3554412"/>
            <a:chOff x="385" y="1253"/>
            <a:chExt cx="4990" cy="2239"/>
          </a:xfrm>
        </p:grpSpPr>
        <p:sp>
          <p:nvSpPr>
            <p:cNvPr id="32774" name="AutoShape 50"/>
            <p:cNvSpPr/>
            <p:nvPr/>
          </p:nvSpPr>
          <p:spPr>
            <a:xfrm>
              <a:off x="3696" y="2082"/>
              <a:ext cx="1679" cy="1142"/>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5" name="AutoShape 51"/>
            <p:cNvSpPr/>
            <p:nvPr/>
          </p:nvSpPr>
          <p:spPr>
            <a:xfrm>
              <a:off x="385" y="2294"/>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6" name="Text Box 52"/>
            <p:cNvSpPr txBox="true"/>
            <p:nvPr/>
          </p:nvSpPr>
          <p:spPr>
            <a:xfrm>
              <a:off x="445" y="2420"/>
              <a:ext cx="1284" cy="639"/>
            </a:xfrm>
            <a:prstGeom prst="rect">
              <a:avLst/>
            </a:prstGeom>
            <a:noFill/>
            <a:ln w="9525">
              <a:noFill/>
            </a:ln>
          </p:spPr>
          <p:txBody>
            <a:bodyPr anchor="t" anchorCtr="false">
              <a:spAutoFit/>
            </a:bodyPr>
            <a:p>
              <a:pPr algn="just" eaLnBrk="0" hangingPunct="0">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充裕的闲置资金</a:t>
              </a:r>
              <a:r>
                <a:rPr lang="zh-CN" altLang="en-US" sz="2000">
                  <a:solidFill>
                    <a:schemeClr val="tx1"/>
                  </a:solidFill>
                  <a:latin typeface="微软雅黑" panose="020B0503020204020204" charset="-122"/>
                  <a:ea typeface="微软雅黑" panose="020B0503020204020204" charset="-122"/>
                </a:rPr>
                <a:t>是发行公债的物质条件</a:t>
              </a:r>
              <a:endParaRPr lang="zh-CN" altLang="en-US" sz="2000">
                <a:solidFill>
                  <a:schemeClr val="tx1"/>
                </a:solidFill>
                <a:latin typeface="微软雅黑" panose="020B0503020204020204" charset="-122"/>
                <a:ea typeface="微软雅黑" panose="020B0503020204020204" charset="-122"/>
              </a:endParaRPr>
            </a:p>
          </p:txBody>
        </p:sp>
        <p:sp>
          <p:nvSpPr>
            <p:cNvPr id="112693" name="Freeform 53"/>
            <p:cNvSpPr/>
            <p:nvPr/>
          </p:nvSpPr>
          <p:spPr bwMode="gray">
            <a:xfrm>
              <a:off x="1695"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2778" name="AutoShape 54"/>
            <p:cNvSpPr>
              <a:spLocks noChangeAspect="true" noTextEdit="true"/>
            </p:cNvSpPr>
            <p:nvPr/>
          </p:nvSpPr>
          <p:spPr>
            <a:xfrm flipH="true">
              <a:off x="3498" y="2231"/>
              <a:ext cx="573" cy="784"/>
            </a:xfrm>
            <a:prstGeom prst="rect">
              <a:avLst/>
            </a:prstGeom>
            <a:noFill/>
            <a:ln w="9525">
              <a:noFill/>
            </a:ln>
          </p:spPr>
          <p:txBody>
            <a:bodyPr anchor="t" anchorCtr="false"/>
            <a:p>
              <a:pPr algn="just" eaLnBrk="0" hangingPunct="0"/>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3502"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0" name="Group 69"/>
            <p:cNvGrpSpPr/>
            <p:nvPr/>
          </p:nvGrpSpPr>
          <p:grpSpPr>
            <a:xfrm>
              <a:off x="1488" y="1253"/>
              <a:ext cx="2753" cy="845"/>
              <a:chOff x="2032" y="1344"/>
              <a:chExt cx="1691" cy="845"/>
            </a:xfrm>
          </p:grpSpPr>
          <p:sp>
            <p:nvSpPr>
              <p:cNvPr id="112700" name="Oval 60"/>
              <p:cNvSpPr>
                <a:spLocks noChangeArrowheads="true"/>
              </p:cNvSpPr>
              <p:nvPr/>
            </p:nvSpPr>
            <p:spPr bwMode="gray">
              <a:xfrm>
                <a:off x="2032" y="134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2" name="Group 68"/>
              <p:cNvGrpSpPr/>
              <p:nvPr/>
            </p:nvGrpSpPr>
            <p:grpSpPr>
              <a:xfrm>
                <a:off x="2054" y="1349"/>
                <a:ext cx="1650" cy="824"/>
                <a:chOff x="2054" y="1349"/>
                <a:chExt cx="1650" cy="824"/>
              </a:xfrm>
            </p:grpSpPr>
            <p:sp>
              <p:nvSpPr>
                <p:cNvPr id="112701" name="Oval 61"/>
                <p:cNvSpPr>
                  <a:spLocks noChangeArrowheads="true"/>
                </p:cNvSpPr>
                <p:nvPr/>
              </p:nvSpPr>
              <p:spPr bwMode="gray">
                <a:xfrm>
                  <a:off x="2054" y="134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071" y="1357"/>
                  <a:ext cx="1569"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154" y="137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4" name="Text Box 64"/>
                <p:cNvSpPr txBox="true">
                  <a:spLocks noChangeArrowheads="true"/>
                </p:cNvSpPr>
                <p:nvPr/>
              </p:nvSpPr>
              <p:spPr bwMode="auto">
                <a:xfrm>
                  <a:off x="2466" y="1459"/>
                  <a:ext cx="783" cy="518"/>
                </a:xfrm>
                <a:prstGeom prst="rect">
                  <a:avLst/>
                </a:prstGeom>
                <a:noFill/>
                <a:ln w="9525" algn="ctr">
                  <a:noFill/>
                  <a:miter lim="800000"/>
                </a:ln>
                <a:effectLst/>
              </p:spPr>
              <p:txBody>
                <a:bodyPr wrap="none">
                  <a:spAutoFit/>
                </a:bodyPr>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公债信用发生</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的前提条件</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sp>
          <p:nvSpPr>
            <p:cNvPr id="32787" name="Text Box 65"/>
            <p:cNvSpPr txBox="true"/>
            <p:nvPr/>
          </p:nvSpPr>
          <p:spPr>
            <a:xfrm>
              <a:off x="4147" y="2100"/>
              <a:ext cx="1228" cy="1027"/>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公债的存在和发展与商品货币经济下</a:t>
              </a:r>
              <a:r>
                <a:rPr lang="zh-CN" altLang="en-US" sz="2000">
                  <a:solidFill>
                    <a:schemeClr val="tx1"/>
                  </a:solidFill>
                  <a:latin typeface="微软雅黑" panose="020B0503020204020204" charset="-122"/>
                  <a:ea typeface="微软雅黑" panose="020B0503020204020204" charset="-122"/>
                </a:rPr>
                <a:t>的</a:t>
              </a:r>
              <a:r>
                <a:rPr lang="en-US" altLang="zh-CN" sz="2000">
                  <a:solidFill>
                    <a:schemeClr val="tx1"/>
                  </a:solidFill>
                  <a:latin typeface="微软雅黑" panose="020B0503020204020204" charset="-122"/>
                  <a:ea typeface="微软雅黑" panose="020B0503020204020204" charset="-122"/>
                </a:rPr>
                <a:t>社会意识观念相适应。</a:t>
              </a:r>
              <a:endParaRPr lang="en-US" altLang="zh-CN" sz="2000">
                <a:solidFill>
                  <a:schemeClr val="tx1"/>
                </a:solidFill>
                <a:latin typeface="微软雅黑" panose="020B0503020204020204" charset="-122"/>
                <a:ea typeface="微软雅黑" panose="020B0503020204020204" charset="-122"/>
              </a:endParaRPr>
            </a:p>
          </p:txBody>
        </p:sp>
        <p:sp>
          <p:nvSpPr>
            <p:cNvPr id="32788" name="AutoShape 70"/>
            <p:cNvSpPr/>
            <p:nvPr/>
          </p:nvSpPr>
          <p:spPr>
            <a:xfrm>
              <a:off x="2162" y="2659"/>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89" name="Text Box 71"/>
            <p:cNvSpPr txBox="true"/>
            <p:nvPr/>
          </p:nvSpPr>
          <p:spPr>
            <a:xfrm>
              <a:off x="2238" y="2659"/>
              <a:ext cx="1284" cy="833"/>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金融机构的发展和信用制度的完善</a:t>
              </a:r>
              <a:r>
                <a:rPr lang="zh-CN" altLang="en-US" sz="2000">
                  <a:solidFill>
                    <a:schemeClr val="tx1"/>
                  </a:solidFill>
                  <a:latin typeface="微软雅黑" panose="020B0503020204020204" charset="-122"/>
                  <a:ea typeface="微软雅黑" panose="020B0503020204020204" charset="-122"/>
                </a:rPr>
                <a:t>是必备的技术条件</a:t>
              </a:r>
              <a:endParaRPr lang="zh-CN" altLang="en-US" sz="2000">
                <a:solidFill>
                  <a:schemeClr val="tx1"/>
                </a:solidFill>
                <a:latin typeface="微软雅黑" panose="020B0503020204020204" charset="-122"/>
                <a:ea typeface="微软雅黑" panose="020B0503020204020204" charset="-122"/>
              </a:endParaRPr>
            </a:p>
          </p:txBody>
        </p:sp>
        <p:sp>
          <p:nvSpPr>
            <p:cNvPr id="32790" name="AutoShape 73"/>
            <p:cNvSpPr/>
            <p:nvPr/>
          </p:nvSpPr>
          <p:spPr>
            <a:xfrm>
              <a:off x="2517" y="2115"/>
              <a:ext cx="726" cy="544"/>
            </a:xfrm>
            <a:prstGeom prst="downArrow">
              <a:avLst>
                <a:gd name="adj1" fmla="val 50000"/>
                <a:gd name="adj2" fmla="val 25000"/>
              </a:avLst>
            </a:prstGeom>
            <a:solidFill>
              <a:schemeClr val="accent1"/>
            </a:solidFill>
            <a:ln w="6350">
              <a:noFill/>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49157" name="Rectangle 2"/>
          <p:cNvSpPr>
            <a:spLocks noGrp="true" noChangeArrowheads="true"/>
          </p:cNvSpPr>
          <p:nvPr/>
        </p:nvSpPr>
        <p:spPr>
          <a:xfrm>
            <a:off x="624205" y="975043"/>
            <a:ext cx="7800975" cy="563563"/>
          </a:xfrm>
          <a:prstGeom prst="rect">
            <a:avLst/>
          </a:prstGeom>
          <a:noFill/>
          <a:ln w="9525">
            <a:noFill/>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（二）公债信用发生的前提条件</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sp>
        <p:nvSpPr>
          <p:cNvPr id="47110" name="Rectangle 3"/>
          <p:cNvSpPr>
            <a:spLocks noGrp="true" noChangeArrowheads="true"/>
          </p:cNvSpPr>
          <p:nvPr/>
        </p:nvSpPr>
        <p:spPr>
          <a:xfrm>
            <a:off x="1984375" y="1539240"/>
            <a:ext cx="8229600" cy="139827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公债是指国家（政府）为了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筹措资金</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而向投资者出具的，承诺在一定时期支付利息和到期还本付息的</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债务凭证</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。中央政府发行的债券称为中央政府债券，或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国家债券</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，简称国债，地方政府发行的债券简称</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地方债</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483" y="1024255"/>
            <a:ext cx="7772717" cy="5226050"/>
            <a:chOff x="1138" y="1045"/>
            <a:chExt cx="12240" cy="8230"/>
          </a:xfrm>
        </p:grpSpPr>
        <p:sp>
          <p:nvSpPr>
            <p:cNvPr id="3" name="标题 2"/>
            <p:cNvSpPr>
              <a:spLocks noGrp="true"/>
            </p:cNvSpPr>
            <p:nvPr/>
          </p:nvSpPr>
          <p:spPr>
            <a:xfrm flipV="true">
              <a:off x="1138" y="9085"/>
              <a:ext cx="8018" cy="190"/>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just" defTabSz="914400" rtl="0" eaLnBrk="0" fontAlgn="base" latinLnBrk="0" hangingPunct="0">
                <a:lnSpc>
                  <a:spcPct val="100000"/>
                </a:lnSpc>
                <a:spcBef>
                  <a:spcPct val="0"/>
                </a:spcBef>
                <a:spcAft>
                  <a:spcPct val="0"/>
                </a:spcAft>
                <a:buClrTx/>
                <a:buSzTx/>
                <a:buFontTx/>
                <a:buNone/>
              </a:pPr>
              <a:r>
                <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rPr>
                <a:t>2. 公债体现一定的分配关系，是一种延2. 公债体现一定的分配关系，是一种延期的税收期的税</a:t>
              </a:r>
              <a:endPar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4818" name="文本占位符 3"/>
            <p:cNvSpPr>
              <a:spLocks noGrp="true"/>
            </p:cNvSpPr>
            <p:nvPr/>
          </p:nvSpPr>
          <p:spPr>
            <a:xfrm>
              <a:off x="1138" y="4578"/>
              <a:ext cx="12240" cy="2362"/>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en-US" altLang="zh-CN" sz="2400">
                  <a:latin typeface="微软雅黑" panose="020B0503020204020204" charset="-122"/>
                  <a:ea typeface="微软雅黑" panose="020B0503020204020204" charset="-122"/>
                  <a:cs typeface="微软雅黑" panose="020B0503020204020204" charset="-122"/>
                </a:rPr>
                <a:t>1. 公债是一种虚拟的借贷资本</a:t>
              </a:r>
              <a:endParaRPr lang="en-US" altLang="zh-CN" sz="2800">
                <a:latin typeface="微软雅黑" panose="020B0503020204020204" charset="-122"/>
                <a:ea typeface="微软雅黑" panose="020B0503020204020204" charset="-122"/>
                <a:cs typeface="微软雅黑" panose="020B0503020204020204" charset="-122"/>
              </a:endParaRPr>
            </a:p>
            <a:p>
              <a:pPr algn="just"/>
              <a:endParaRPr lang="en-US" altLang="zh-CN">
                <a:latin typeface="微软雅黑" panose="020B0503020204020204" charset="-122"/>
                <a:ea typeface="微软雅黑" panose="020B0503020204020204" charset="-122"/>
                <a:cs typeface="微软雅黑" panose="020B0503020204020204" charset="-122"/>
              </a:endParaRPr>
            </a:p>
            <a:p>
              <a:pPr algn="just"/>
              <a:r>
                <a:rPr lang="en-US" altLang="zh-CN">
                  <a:solidFill>
                    <a:srgbClr val="000000"/>
                  </a:solidFill>
                  <a:latin typeface="微软雅黑" panose="020B0503020204020204" charset="-122"/>
                  <a:ea typeface="微软雅黑" panose="020B0503020204020204" charset="-122"/>
                  <a:cs typeface="微软雅黑" panose="020B0503020204020204" charset="-122"/>
                </a:rPr>
                <a:t>公债资本与其他资本存在的区别在于公债资本(用于非生产性开支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，如社会文教科学卫生支出</a:t>
              </a:r>
              <a:r>
                <a:rPr lang="en-US" altLang="zh-CN">
                  <a:solidFill>
                    <a:srgbClr val="000000"/>
                  </a:solidFill>
                  <a:latin typeface="微软雅黑" panose="020B0503020204020204" charset="-122"/>
                  <a:ea typeface="微软雅黑" panose="020B0503020204020204" charset="-122"/>
                  <a:cs typeface="微软雅黑" panose="020B0503020204020204" charset="-122"/>
                </a:rPr>
                <a:t>)并不是现实资本，而只是一种虚拟的资本。用于生产性开支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（如生产性基本建设投资）</a:t>
              </a:r>
              <a:r>
                <a:rPr lang="en-US" altLang="zh-CN">
                  <a:solidFill>
                    <a:srgbClr val="000000"/>
                  </a:solidFill>
                  <a:latin typeface="微软雅黑" panose="020B0503020204020204" charset="-122"/>
                  <a:ea typeface="微软雅黑" panose="020B0503020204020204" charset="-122"/>
                  <a:cs typeface="微软雅黑" panose="020B0503020204020204" charset="-122"/>
                </a:rPr>
                <a:t>的公债则表现为不能提取的公共设施等国家的现实资本。</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r>
                <a:rPr lang="en-US" altLang="zh-CN" sz="2400">
                  <a:latin typeface="微软雅黑" panose="020B0503020204020204" charset="-122"/>
                  <a:ea typeface="微软雅黑" panose="020B0503020204020204" charset="-122"/>
                  <a:cs typeface="微软雅黑" panose="020B0503020204020204" charset="-122"/>
                </a:rPr>
                <a:t>2.公债体现一定的分配关系</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140" y="1045"/>
              <a:ext cx="7035" cy="72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（三）公债信用的性质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34821" name="文本框 5"/>
            <p:cNvSpPr txBox="true"/>
            <p:nvPr/>
          </p:nvSpPr>
          <p:spPr>
            <a:xfrm>
              <a:off x="1319" y="7193"/>
              <a:ext cx="12059" cy="2082"/>
            </a:xfrm>
            <a:prstGeom prst="rect">
              <a:avLst/>
            </a:prstGeom>
            <a:noFill/>
            <a:ln w="9525">
              <a:noFill/>
            </a:ln>
          </p:spPr>
          <p:txBody>
            <a:bodyPr wrap="square" anchor="t" anchorCtr="false">
              <a:spAutoFit/>
            </a:bodyPr>
            <a:p>
              <a:pPr algn="just" eaLnBrk="0" hangingPunct="0"/>
              <a:r>
                <a:rPr lang="zh-CN" altLang="en-US" sz="2000">
                  <a:solidFill>
                    <a:srgbClr val="000000"/>
                  </a:solidFill>
                  <a:latin typeface="微软雅黑" panose="020B0503020204020204" charset="-122"/>
                  <a:ea typeface="微软雅黑" panose="020B0503020204020204" charset="-122"/>
                  <a:cs typeface="微软雅黑" panose="020B0503020204020204" charset="-122"/>
                </a:rPr>
                <a:t>公债的发行，是政府运用信用方式将一部分已做分配，并已有归宿的国民收入集中起来；公债资金的运用，是政府将集中起来的资金，通过财政支出的形式进行再分配；而公债的还本付息，则主要是由国家的经常性收入——税收来承担（预支了未来税收）。</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8614" name="Rectangle 3"/>
          <p:cNvSpPr>
            <a:spLocks noGrp="true"/>
          </p:cNvSpPr>
          <p:nvPr/>
        </p:nvSpPr>
        <p:spPr>
          <a:xfrm>
            <a:off x="1981200" y="1931670"/>
            <a:ext cx="8229600" cy="385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财政角度</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看，公债是</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财政收入的补充形式</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，是弥补赤字、解决财政困难的有效手段。</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金融</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角度</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看，公债是政府调控经济的重要政策工具；</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）调节积累与消费，促进两者比例关系合理化。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）调节投资结构、促进产业结构优化。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）调节金融市场、维持经济稳定。</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）调节社会总需求，促进社会总供给与总需求在总量和结构上的平衡。</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981200" y="10242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（四）公债信用的作用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8614">
                                            <p:txEl>
                                              <p:charRg st="0" end="23"/>
                                            </p:txEl>
                                          </p:spTgt>
                                        </p:tgtEl>
                                        <p:attrNameLst>
                                          <p:attrName>style.visibility</p:attrName>
                                        </p:attrNameLst>
                                      </p:cBhvr>
                                      <p:to>
                                        <p:strVal val="visible"/>
                                      </p:to>
                                    </p:set>
                                    <p:animEffect transition="in" filter="randombar(horizontal)">
                                      <p:cBhvr>
                                        <p:cTn id="7" dur="500"/>
                                        <p:tgtEl>
                                          <p:spTgt spid="68614">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614">
                                            <p:txEl>
                                              <p:charRg st="23" end="51"/>
                                            </p:txEl>
                                          </p:spTgt>
                                        </p:tgtEl>
                                        <p:attrNameLst>
                                          <p:attrName>style.visibility</p:attrName>
                                        </p:attrNameLst>
                                      </p:cBhvr>
                                      <p:to>
                                        <p:strVal val="visible"/>
                                      </p:to>
                                    </p:set>
                                    <p:animEffect transition="in" filter="randombar(horizontal)">
                                      <p:cBhvr>
                                        <p:cTn id="12" dur="500"/>
                                        <p:tgtEl>
                                          <p:spTgt spid="68614">
                                            <p:txEl>
                                              <p:charRg st="23"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8614">
                                            <p:txEl>
                                              <p:charRg st="51" end="75"/>
                                            </p:txEl>
                                          </p:spTgt>
                                        </p:tgtEl>
                                        <p:attrNameLst>
                                          <p:attrName>style.visibility</p:attrName>
                                        </p:attrNameLst>
                                      </p:cBhvr>
                                      <p:to>
                                        <p:strVal val="visible"/>
                                      </p:to>
                                    </p:set>
                                    <p:animEffect transition="in" filter="randombar(horizontal)">
                                      <p:cBhvr>
                                        <p:cTn id="17" dur="500"/>
                                        <p:tgtEl>
                                          <p:spTgt spid="68614">
                                            <p:txEl>
                                              <p:charRg st="51"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8614">
                                            <p:txEl>
                                              <p:charRg st="75" end="95"/>
                                            </p:txEl>
                                          </p:spTgt>
                                        </p:tgtEl>
                                        <p:attrNameLst>
                                          <p:attrName>style.visibility</p:attrName>
                                        </p:attrNameLst>
                                      </p:cBhvr>
                                      <p:to>
                                        <p:strVal val="visible"/>
                                      </p:to>
                                    </p:set>
                                    <p:animEffect transition="in" filter="randombar(horizontal)">
                                      <p:cBhvr>
                                        <p:cTn id="22" dur="500"/>
                                        <p:tgtEl>
                                          <p:spTgt spid="68614">
                                            <p:txEl>
                                              <p:charRg st="75"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8614">
                                            <p:txEl>
                                              <p:charRg st="95" end="113"/>
                                            </p:txEl>
                                          </p:spTgt>
                                        </p:tgtEl>
                                        <p:attrNameLst>
                                          <p:attrName>style.visibility</p:attrName>
                                        </p:attrNameLst>
                                      </p:cBhvr>
                                      <p:to>
                                        <p:strVal val="visible"/>
                                      </p:to>
                                    </p:set>
                                    <p:animEffect transition="in" filter="randombar(horizontal)">
                                      <p:cBhvr>
                                        <p:cTn id="27" dur="500"/>
                                        <p:tgtEl>
                                          <p:spTgt spid="68614">
                                            <p:txEl>
                                              <p:charRg st="95" end="1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8614">
                                            <p:txEl>
                                              <p:charRg st="113" end="147"/>
                                            </p:txEl>
                                          </p:spTgt>
                                        </p:tgtEl>
                                        <p:attrNameLst>
                                          <p:attrName>style.visibility</p:attrName>
                                        </p:attrNameLst>
                                      </p:cBhvr>
                                      <p:to>
                                        <p:strVal val="visible"/>
                                      </p:to>
                                    </p:set>
                                    <p:animEffect transition="in" filter="randombar(horizontal)">
                                      <p:cBhvr>
                                        <p:cTn id="32" dur="500"/>
                                        <p:tgtEl>
                                          <p:spTgt spid="68614">
                                            <p:txEl>
                                              <p:charRg st="113"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67180" y="1504950"/>
            <a:ext cx="9205913" cy="4830763"/>
            <a:chOff x="180" y="2305"/>
            <a:chExt cx="14498" cy="7608"/>
          </a:xfrm>
        </p:grpSpPr>
        <p:grpSp>
          <p:nvGrpSpPr>
            <p:cNvPr id="37893" name="组合 6"/>
            <p:cNvGrpSpPr/>
            <p:nvPr/>
          </p:nvGrpSpPr>
          <p:grpSpPr>
            <a:xfrm>
              <a:off x="180" y="2430"/>
              <a:ext cx="14498" cy="7483"/>
              <a:chOff x="1076497" y="2434439"/>
              <a:chExt cx="9205095" cy="3663919"/>
            </a:xfrm>
          </p:grpSpPr>
          <p:sp>
            <p:nvSpPr>
              <p:cNvPr id="37894" name="AutoShape 2"/>
              <p:cNvSpPr/>
              <p:nvPr/>
            </p:nvSpPr>
            <p:spPr>
              <a:xfrm>
                <a:off x="1090613" y="4327141"/>
                <a:ext cx="9190979" cy="213494"/>
              </a:xfrm>
              <a:prstGeom prst="homePlate">
                <a:avLst>
                  <a:gd name="adj" fmla="val 15331"/>
                </a:avLst>
              </a:prstGeom>
              <a:solidFill>
                <a:srgbClr val="7030A0"/>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5" name="Rectangle 3"/>
              <p:cNvSpPr/>
              <p:nvPr/>
            </p:nvSpPr>
            <p:spPr>
              <a:xfrm>
                <a:off x="1076497" y="2933798"/>
                <a:ext cx="3009778" cy="316456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6" name="Rectangle 4"/>
              <p:cNvSpPr/>
              <p:nvPr/>
            </p:nvSpPr>
            <p:spPr>
              <a:xfrm>
                <a:off x="4304928"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7" name="Rectangle 7"/>
              <p:cNvSpPr/>
              <p:nvPr/>
            </p:nvSpPr>
            <p:spPr>
              <a:xfrm>
                <a:off x="1352599" y="2434439"/>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8" name="Rectangle 10"/>
              <p:cNvSpPr/>
              <p:nvPr/>
            </p:nvSpPr>
            <p:spPr>
              <a:xfrm>
                <a:off x="4304928" y="245181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9" name="Rectangle 4"/>
              <p:cNvSpPr/>
              <p:nvPr/>
            </p:nvSpPr>
            <p:spPr>
              <a:xfrm>
                <a:off x="7257255"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900" name="Rectangle 10"/>
              <p:cNvSpPr/>
              <p:nvPr/>
            </p:nvSpPr>
            <p:spPr>
              <a:xfrm>
                <a:off x="7257256" y="244157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7901" name="矩形 14"/>
            <p:cNvSpPr/>
            <p:nvPr/>
          </p:nvSpPr>
          <p:spPr>
            <a:xfrm>
              <a:off x="202" y="3645"/>
              <a:ext cx="4593" cy="6182"/>
            </a:xfrm>
            <a:prstGeom prst="rect">
              <a:avLst/>
            </a:prstGeom>
            <a:noFill/>
            <a:ln w="9525">
              <a:noFill/>
            </a:ln>
          </p:spPr>
          <p:txBody>
            <a:bodyPr wrap="square" anchor="t" anchorCtr="false">
              <a:spAutoFit/>
            </a:bodyPr>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按发行地域分为：</a:t>
              </a:r>
              <a:r>
                <a:rPr lang="zh-CN" altLang="en-US" sz="2000" dirty="0">
                  <a:solidFill>
                    <a:srgbClr val="000000"/>
                  </a:solidFill>
                  <a:latin typeface="微软雅黑" panose="020B0503020204020204" charset="-122"/>
                  <a:ea typeface="微软雅黑" panose="020B0503020204020204" charset="-122"/>
                </a:rPr>
                <a:t>国内公债和国外公债；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按发行的主体：</a:t>
              </a:r>
              <a:r>
                <a:rPr lang="zh-CN" altLang="en-US" sz="2000" dirty="0">
                  <a:solidFill>
                    <a:srgbClr val="00B0F0"/>
                  </a:solidFill>
                  <a:latin typeface="微软雅黑" panose="020B0503020204020204" charset="-122"/>
                  <a:ea typeface="微软雅黑" panose="020B0503020204020204" charset="-122"/>
                </a:rPr>
                <a:t>中央政府公债</a:t>
              </a:r>
              <a:r>
                <a:rPr lang="zh-CN" altLang="en-US" sz="2000" dirty="0">
                  <a:solidFill>
                    <a:srgbClr val="000000"/>
                  </a:solidFill>
                  <a:latin typeface="微软雅黑" panose="020B0503020204020204" charset="-122"/>
                  <a:ea typeface="微软雅黑" panose="020B0503020204020204" charset="-122"/>
                </a:rPr>
                <a:t>和地方政府公债；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按偿还期限：</a:t>
              </a:r>
              <a:r>
                <a:rPr lang="zh-CN" altLang="en-US" sz="2000" dirty="0">
                  <a:solidFill>
                    <a:srgbClr val="000000"/>
                  </a:solidFill>
                  <a:latin typeface="微软雅黑" panose="020B0503020204020204" charset="-122"/>
                  <a:ea typeface="微软雅黑" panose="020B0503020204020204" charset="-122"/>
                </a:rPr>
                <a:t>短期公债、中期公债、长期公债；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按公债的流动性：</a:t>
              </a:r>
              <a:r>
                <a:rPr lang="zh-CN" altLang="en-US" sz="2000" dirty="0">
                  <a:solidFill>
                    <a:srgbClr val="000000"/>
                  </a:solidFill>
                  <a:latin typeface="微软雅黑" panose="020B0503020204020204" charset="-122"/>
                  <a:ea typeface="微软雅黑" panose="020B0503020204020204" charset="-122"/>
                </a:rPr>
                <a:t>可转让公债和不可转让公债；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按举债的方式：</a:t>
              </a:r>
              <a:r>
                <a:rPr lang="zh-CN" altLang="en-US" sz="2000" dirty="0">
                  <a:solidFill>
                    <a:srgbClr val="000000"/>
                  </a:solidFill>
                  <a:latin typeface="微软雅黑" panose="020B0503020204020204" charset="-122"/>
                  <a:ea typeface="微软雅黑" panose="020B0503020204020204" charset="-122"/>
                </a:rPr>
                <a:t>强制公债和自由公债。</a:t>
              </a:r>
              <a:endParaRPr lang="zh-CN" altLang="en-US" sz="2000" dirty="0">
                <a:solidFill>
                  <a:srgbClr val="000000"/>
                </a:solidFill>
                <a:latin typeface="微软雅黑" panose="020B0503020204020204" charset="-122"/>
                <a:ea typeface="微软雅黑" panose="020B0503020204020204" charset="-122"/>
              </a:endParaRPr>
            </a:p>
          </p:txBody>
        </p:sp>
        <p:sp>
          <p:nvSpPr>
            <p:cNvPr id="37902" name="矩形 15"/>
            <p:cNvSpPr/>
            <p:nvPr/>
          </p:nvSpPr>
          <p:spPr>
            <a:xfrm>
              <a:off x="2055" y="2305"/>
              <a:ext cx="1425" cy="1003"/>
            </a:xfrm>
            <a:prstGeom prst="rect">
              <a:avLst/>
            </a:prstGeom>
            <a:noFill/>
            <a:ln w="9525">
              <a:noFill/>
            </a:ln>
          </p:spPr>
          <p:txBody>
            <a:bodyPr wrap="none" anchor="t" anchorCtr="false">
              <a:spAutoFit/>
            </a:bodyPr>
            <a:p>
              <a:pPr algn="just">
                <a:lnSpc>
                  <a:spcPct val="150000"/>
                </a:lnSpc>
              </a:pPr>
              <a:r>
                <a:rPr lang="zh-CN" altLang="en-US" b="1" dirty="0">
                  <a:latin typeface="微软雅黑" panose="020B0503020204020204" charset="-122"/>
                  <a:ea typeface="微软雅黑" panose="020B0503020204020204" charset="-122"/>
                </a:rPr>
                <a:t>公债</a:t>
              </a:r>
              <a:endParaRPr lang="zh-CN" altLang="en-US" b="1" dirty="0">
                <a:latin typeface="微软雅黑" panose="020B0503020204020204" charset="-122"/>
                <a:ea typeface="微软雅黑" panose="020B0503020204020204" charset="-122"/>
              </a:endParaRPr>
            </a:p>
          </p:txBody>
        </p:sp>
        <p:sp>
          <p:nvSpPr>
            <p:cNvPr id="37903" name="矩形 16"/>
            <p:cNvSpPr/>
            <p:nvPr/>
          </p:nvSpPr>
          <p:spPr>
            <a:xfrm>
              <a:off x="6725" y="2468"/>
              <a:ext cx="1428" cy="790"/>
            </a:xfrm>
            <a:prstGeom prst="rect">
              <a:avLst/>
            </a:prstGeom>
            <a:noFill/>
            <a:ln w="9525">
              <a:noFill/>
            </a:ln>
          </p:spPr>
          <p:txBody>
            <a:bodyPr wrap="none" anchor="t" anchorCtr="false">
              <a:spAutoFit/>
            </a:bodyPr>
            <a:p>
              <a:pPr algn="just">
                <a:lnSpc>
                  <a:spcPct val="95000"/>
                </a:lnSpc>
              </a:pPr>
              <a:r>
                <a:rPr lang="zh-CN" altLang="en-US" b="1" dirty="0">
                  <a:latin typeface="微软雅黑" panose="020B0503020204020204" charset="-122"/>
                  <a:ea typeface="微软雅黑" panose="020B0503020204020204" charset="-122"/>
                </a:rPr>
                <a:t>国债</a:t>
              </a:r>
              <a:endParaRPr lang="zh-CN" altLang="en-US" b="1" dirty="0">
                <a:latin typeface="微软雅黑" panose="020B0503020204020204" charset="-122"/>
                <a:ea typeface="微软雅黑" panose="020B0503020204020204" charset="-122"/>
              </a:endParaRPr>
            </a:p>
          </p:txBody>
        </p:sp>
        <p:sp>
          <p:nvSpPr>
            <p:cNvPr id="37904" name="矩形 17"/>
            <p:cNvSpPr/>
            <p:nvPr/>
          </p:nvSpPr>
          <p:spPr>
            <a:xfrm>
              <a:off x="5295" y="3568"/>
              <a:ext cx="4385" cy="5900"/>
            </a:xfrm>
            <a:prstGeom prst="rect">
              <a:avLst/>
            </a:prstGeom>
            <a:noFill/>
            <a:ln w="9525">
              <a:noFill/>
            </a:ln>
          </p:spPr>
          <p:txBody>
            <a:bodyPr anchor="t" anchorCtr="false">
              <a:spAutoFit/>
            </a:bodyPr>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按契约形式：</a:t>
              </a:r>
              <a:r>
                <a:rPr lang="zh-CN" altLang="en-US" sz="2000" dirty="0">
                  <a:solidFill>
                    <a:srgbClr val="000000"/>
                  </a:solidFill>
                  <a:latin typeface="微软雅黑" panose="020B0503020204020204" charset="-122"/>
                  <a:ea typeface="微软雅黑" panose="020B0503020204020204" charset="-122"/>
                </a:rPr>
                <a:t>债券型国债和非债券型国债；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按发行地域：</a:t>
              </a:r>
              <a:r>
                <a:rPr lang="zh-CN" altLang="en-US" sz="2000" dirty="0">
                  <a:solidFill>
                    <a:srgbClr val="000000"/>
                  </a:solidFill>
                  <a:latin typeface="微软雅黑" panose="020B0503020204020204" charset="-122"/>
                  <a:ea typeface="微软雅黑" panose="020B0503020204020204" charset="-122"/>
                </a:rPr>
                <a:t>国内国债和国外国债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按购债意愿：</a:t>
              </a:r>
              <a:r>
                <a:rPr lang="zh-CN" altLang="en-US" sz="2000" dirty="0">
                  <a:solidFill>
                    <a:srgbClr val="000000"/>
                  </a:solidFill>
                  <a:latin typeface="微软雅黑" panose="020B0503020204020204" charset="-122"/>
                  <a:ea typeface="微软雅黑" panose="020B0503020204020204" charset="-122"/>
                </a:rPr>
                <a:t>强制国债和自由国债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按计量单位：</a:t>
              </a:r>
              <a:r>
                <a:rPr lang="zh-CN" altLang="en-US" sz="2000" dirty="0">
                  <a:solidFill>
                    <a:srgbClr val="000000"/>
                  </a:solidFill>
                  <a:latin typeface="微软雅黑" panose="020B0503020204020204" charset="-122"/>
                  <a:ea typeface="微软雅黑" panose="020B0503020204020204" charset="-122"/>
                </a:rPr>
                <a:t>实物国债和货币国债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按利率决定：</a:t>
              </a:r>
              <a:r>
                <a:rPr lang="zh-CN" altLang="en-US" sz="2000" dirty="0">
                  <a:solidFill>
                    <a:srgbClr val="000000"/>
                  </a:solidFill>
                  <a:latin typeface="微软雅黑" panose="020B0503020204020204" charset="-122"/>
                  <a:ea typeface="微软雅黑" panose="020B0503020204020204" charset="-122"/>
                </a:rPr>
                <a:t>固定利率国债和浮动利率国债；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按流通条件：</a:t>
              </a:r>
              <a:r>
                <a:rPr lang="zh-CN" altLang="en-US" sz="2000" dirty="0">
                  <a:solidFill>
                    <a:srgbClr val="000000"/>
                  </a:solidFill>
                  <a:latin typeface="微软雅黑" panose="020B0503020204020204" charset="-122"/>
                  <a:ea typeface="微软雅黑" panose="020B0503020204020204" charset="-122"/>
                </a:rPr>
                <a:t>流通国债和非流通国债；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endParaRPr lang="zh-CN" altLang="en-US" sz="2000" dirty="0">
                <a:solidFill>
                  <a:srgbClr val="000000"/>
                </a:solidFill>
                <a:latin typeface="微软雅黑" panose="020B0503020204020204" charset="-122"/>
                <a:ea typeface="微软雅黑" panose="020B0503020204020204" charset="-122"/>
              </a:endParaRPr>
            </a:p>
          </p:txBody>
        </p:sp>
        <p:sp>
          <p:nvSpPr>
            <p:cNvPr id="37905" name="矩形 18"/>
            <p:cNvSpPr/>
            <p:nvPr/>
          </p:nvSpPr>
          <p:spPr>
            <a:xfrm>
              <a:off x="11073" y="2465"/>
              <a:ext cx="1987" cy="825"/>
            </a:xfrm>
            <a:prstGeom prst="rect">
              <a:avLst/>
            </a:prstGeom>
            <a:noFill/>
            <a:ln w="9525">
              <a:noFill/>
            </a:ln>
          </p:spPr>
          <p:txBody>
            <a:bodyPr wrap="none" anchor="t" anchorCtr="false">
              <a:spAutoFit/>
            </a:bodyPr>
            <a:p>
              <a:pPr algn="just" eaLnBrk="0" hangingPunct="0"/>
              <a:r>
                <a:rPr lang="zh-CN" altLang="en-US" b="1" dirty="0">
                  <a:latin typeface="微软雅黑" panose="020B0503020204020204" charset="-122"/>
                  <a:ea typeface="微软雅黑" panose="020B0503020204020204" charset="-122"/>
                </a:rPr>
                <a:t>国库券</a:t>
              </a:r>
              <a:endParaRPr lang="zh-CN" altLang="en-US" b="1" dirty="0">
                <a:latin typeface="微软雅黑" panose="020B0503020204020204" charset="-122"/>
                <a:ea typeface="微软雅黑" panose="020B0503020204020204" charset="-122"/>
              </a:endParaRPr>
            </a:p>
          </p:txBody>
        </p:sp>
        <p:sp>
          <p:nvSpPr>
            <p:cNvPr id="37906" name="矩形 19"/>
            <p:cNvSpPr/>
            <p:nvPr/>
          </p:nvSpPr>
          <p:spPr>
            <a:xfrm>
              <a:off x="9918" y="3615"/>
              <a:ext cx="4300" cy="5815"/>
            </a:xfrm>
            <a:prstGeom prst="rect">
              <a:avLst/>
            </a:prstGeom>
            <a:noFill/>
            <a:ln w="9525">
              <a:noFill/>
            </a:ln>
          </p:spPr>
          <p:txBody>
            <a:bodyPr anchor="t" anchorCtr="false">
              <a:spAutoFit/>
            </a:bodyPr>
            <a:p>
              <a:pPr marL="342900" indent="-342900" algn="just">
                <a:buClrTx/>
                <a:buFont typeface="Wingdings" panose="05000000000000000000" pitchFamily="2" charset="2"/>
                <a:buChar char="p"/>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国库券是一种可转让公债，是短期国债的最主要形式</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，期限有</a:t>
              </a:r>
              <a:r>
                <a:rPr lang="en-US" altLang="zh-CN">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个月、最长不超过</a:t>
              </a:r>
              <a:r>
                <a:rPr lang="en-US" altLang="zh-CN">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年。面额多样，可大可小。</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gn="just">
                <a:buClrTx/>
                <a:buFont typeface="Wingdings" panose="05000000000000000000" pitchFamily="2" charset="2"/>
                <a:buChar char="p"/>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国库券一般不记名，不按其付息，债券上只有票面金额，而不载明利率，但出售时按票面金额打一定折扣发行，到期按票面金额足额还本。</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34820" name="文本框 4"/>
          <p:cNvSpPr txBox="true"/>
          <p:nvPr/>
        </p:nvSpPr>
        <p:spPr>
          <a:xfrm>
            <a:off x="1567180" y="9226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（五）公债信用的基本形式</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ODY3YTFhZTQwMWZkMDZlMGIwMzZl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7154</Words>
  <Application>WPS 演示</Application>
  <PresentationFormat>宽屏</PresentationFormat>
  <Paragraphs>615</Paragraphs>
  <Slides>40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宋体</vt:lpstr>
      <vt:lpstr>Wingdings</vt:lpstr>
      <vt:lpstr>微软雅黑</vt:lpstr>
      <vt:lpstr>经典综艺体简</vt:lpstr>
      <vt:lpstr>新宋体</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132</cp:revision>
  <dcterms:created xsi:type="dcterms:W3CDTF">2022-04-15T02:30:11Z</dcterms:created>
  <dcterms:modified xsi:type="dcterms:W3CDTF">2022-04-15T02:30:11Z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