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5"/>
  </p:handoutMasterIdLst>
  <p:sldIdLst>
    <p:sldId id="276" r:id="rId3"/>
    <p:sldId id="277" r:id="rId4"/>
    <p:sldId id="257" r:id="rId6"/>
    <p:sldId id="343" r:id="rId7"/>
    <p:sldId id="344" r:id="rId8"/>
    <p:sldId id="345" r:id="rId9"/>
    <p:sldId id="346" r:id="rId10"/>
    <p:sldId id="347" r:id="rId11"/>
    <p:sldId id="348" r:id="rId12"/>
    <p:sldId id="349"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283"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customXml" Target="../customXml/item1.xml"/><Relationship Id="rId5" Type="http://schemas.openxmlformats.org/officeDocument/2006/relationships/notesMaster" Target="notesMasters/notesMaster1.xml"/><Relationship Id="rId49" Type="http://schemas.openxmlformats.org/officeDocument/2006/relationships/customXmlProps" Target="../customXml/itemProps9.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3.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4.xml"/><Relationship Id="rId12" Type="http://schemas.openxmlformats.org/officeDocument/2006/relationships/slideLayout" Target="../slideLayouts/slideLayout7.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2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37.xml"/><Relationship Id="rId8" Type="http://schemas.openxmlformats.org/officeDocument/2006/relationships/slideLayout" Target="../slideLayouts/slideLayout7.xml"/><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2" Type="http://schemas.openxmlformats.org/officeDocument/2006/relationships/notesSlide" Target="../notesSlides/notesSlide39.xml"/><Relationship Id="rId11" Type="http://schemas.openxmlformats.org/officeDocument/2006/relationships/slideLayout" Target="../slideLayouts/slideLayout7.xml"/><Relationship Id="rId10" Type="http://schemas.openxmlformats.org/officeDocument/2006/relationships/image" Target="../media/image35.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第六章：银行信用管理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2" descr="qt_temp"/>
          <p:cNvPicPr>
            <a:picLocks noChangeAspect="true"/>
          </p:cNvPicPr>
          <p:nvPr/>
        </p:nvPicPr>
        <p:blipFill>
          <a:blip r:embed="rId7"/>
          <a:stretch>
            <a:fillRect/>
          </a:stretch>
        </p:blipFill>
        <p:spPr>
          <a:xfrm>
            <a:off x="773684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（二）内部控制制度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25585" y="1134731"/>
            <a:ext cx="9141145" cy="5210748"/>
            <a:chOff x="1183" y="2562"/>
            <a:chExt cx="13047" cy="7713"/>
          </a:xfrm>
        </p:grpSpPr>
        <p:grpSp>
          <p:nvGrpSpPr>
            <p:cNvPr id="80901" name="Group 3"/>
            <p:cNvGrpSpPr/>
            <p:nvPr/>
          </p:nvGrpSpPr>
          <p:grpSpPr>
            <a:xfrm>
              <a:off x="1183" y="2562"/>
              <a:ext cx="11347" cy="7713"/>
              <a:chOff x="1175" y="1295"/>
              <a:chExt cx="3337" cy="2716"/>
            </a:xfrm>
          </p:grpSpPr>
          <p:sp>
            <p:nvSpPr>
              <p:cNvPr id="80902" name="Freeform 4"/>
              <p:cNvSpPr/>
              <p:nvPr/>
            </p:nvSpPr>
            <p:spPr>
              <a:xfrm rot="-794496">
                <a:off x="2989" y="1859"/>
                <a:ext cx="725" cy="2089"/>
              </a:xfrm>
              <a:custGeom>
                <a:avLst/>
                <a:gdLst/>
                <a:ahLst/>
                <a:cxnLst>
                  <a:cxn ang="0">
                    <a:pos x="0" y="0"/>
                  </a:cxn>
                  <a:cxn ang="0">
                    <a:pos x="135" y="39"/>
                  </a:cxn>
                  <a:cxn ang="0">
                    <a:pos x="276" y="91"/>
                  </a:cxn>
                  <a:cxn ang="0">
                    <a:pos x="414" y="152"/>
                  </a:cxn>
                  <a:cxn ang="0">
                    <a:pos x="553" y="229"/>
                  </a:cxn>
                  <a:cxn ang="0">
                    <a:pos x="683" y="314"/>
                  </a:cxn>
                  <a:cxn ang="0">
                    <a:pos x="814" y="415"/>
                  </a:cxn>
                  <a:cxn ang="0">
                    <a:pos x="944" y="523"/>
                  </a:cxn>
                  <a:cxn ang="0">
                    <a:pos x="1064" y="644"/>
                  </a:cxn>
                  <a:cxn ang="0">
                    <a:pos x="1178" y="781"/>
                  </a:cxn>
                  <a:cxn ang="0">
                    <a:pos x="1292" y="919"/>
                  </a:cxn>
                  <a:cxn ang="0">
                    <a:pos x="1392" y="1072"/>
                  </a:cxn>
                  <a:cxn ang="0">
                    <a:pos x="1484" y="1238"/>
                  </a:cxn>
                  <a:cxn ang="0">
                    <a:pos x="1568" y="1408"/>
                  </a:cxn>
                  <a:cxn ang="0">
                    <a:pos x="1645" y="1591"/>
                  </a:cxn>
                  <a:cxn ang="0">
                    <a:pos x="1704" y="1783"/>
                  </a:cxn>
                  <a:cxn ang="0">
                    <a:pos x="1753" y="1981"/>
                  </a:cxn>
                  <a:cxn ang="0">
                    <a:pos x="1792" y="2189"/>
                  </a:cxn>
                  <a:cxn ang="0">
                    <a:pos x="1815" y="2406"/>
                  </a:cxn>
                  <a:cxn ang="0">
                    <a:pos x="1826" y="2632"/>
                  </a:cxn>
                  <a:cxn ang="0">
                    <a:pos x="1816" y="2861"/>
                  </a:cxn>
                  <a:cxn ang="0">
                    <a:pos x="1795" y="3072"/>
                  </a:cxn>
                  <a:cxn ang="0">
                    <a:pos x="1760" y="3282"/>
                  </a:cxn>
                  <a:cxn ang="0">
                    <a:pos x="1713" y="3482"/>
                  </a:cxn>
                  <a:cxn ang="0">
                    <a:pos x="1651" y="3670"/>
                  </a:cxn>
                  <a:cxn ang="0">
                    <a:pos x="1585" y="3852"/>
                  </a:cxn>
                  <a:cxn ang="0">
                    <a:pos x="1504" y="4019"/>
                  </a:cxn>
                  <a:cxn ang="0">
                    <a:pos x="1412" y="4181"/>
                  </a:cxn>
                  <a:cxn ang="0">
                    <a:pos x="1318" y="4339"/>
                  </a:cxn>
                  <a:cxn ang="0">
                    <a:pos x="1209" y="4477"/>
                  </a:cxn>
                  <a:cxn ang="0">
                    <a:pos x="1094" y="4603"/>
                  </a:cxn>
                  <a:cxn ang="0">
                    <a:pos x="974" y="4729"/>
                  </a:cxn>
                  <a:cxn ang="0">
                    <a:pos x="847" y="4835"/>
                  </a:cxn>
                  <a:cxn ang="0">
                    <a:pos x="717" y="4935"/>
                  </a:cxn>
                  <a:cxn ang="0">
                    <a:pos x="579" y="5025"/>
                  </a:cxn>
                  <a:cxn ang="0">
                    <a:pos x="440" y="5102"/>
                  </a:cxn>
                  <a:cxn ang="0">
                    <a:pos x="293" y="5167"/>
                  </a:cxn>
                  <a:cxn ang="0">
                    <a:pos x="147" y="5223"/>
                  </a:cxn>
                  <a:cxn ang="0">
                    <a:pos x="0" y="5265"/>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rgbClr val="FFFFFF"/>
                  </a:gs>
                  <a:gs pos="100000">
                    <a:srgbClr val="447EC4"/>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80903" name="Freeform 5"/>
              <p:cNvSpPr/>
              <p:nvPr/>
            </p:nvSpPr>
            <p:spPr>
              <a:xfrm rot="5461794">
                <a:off x="1857" y="1575"/>
                <a:ext cx="725" cy="2089"/>
              </a:xfrm>
              <a:custGeom>
                <a:avLst/>
                <a:gdLst/>
                <a:ahLst/>
                <a:cxnLst>
                  <a:cxn ang="0">
                    <a:pos x="0" y="0"/>
                  </a:cxn>
                  <a:cxn ang="0">
                    <a:pos x="135" y="39"/>
                  </a:cxn>
                  <a:cxn ang="0">
                    <a:pos x="276" y="91"/>
                  </a:cxn>
                  <a:cxn ang="0">
                    <a:pos x="414" y="152"/>
                  </a:cxn>
                  <a:cxn ang="0">
                    <a:pos x="553" y="229"/>
                  </a:cxn>
                  <a:cxn ang="0">
                    <a:pos x="683" y="314"/>
                  </a:cxn>
                  <a:cxn ang="0">
                    <a:pos x="814" y="415"/>
                  </a:cxn>
                  <a:cxn ang="0">
                    <a:pos x="944" y="523"/>
                  </a:cxn>
                  <a:cxn ang="0">
                    <a:pos x="1064" y="644"/>
                  </a:cxn>
                  <a:cxn ang="0">
                    <a:pos x="1178" y="781"/>
                  </a:cxn>
                  <a:cxn ang="0">
                    <a:pos x="1292" y="919"/>
                  </a:cxn>
                  <a:cxn ang="0">
                    <a:pos x="1392" y="1072"/>
                  </a:cxn>
                  <a:cxn ang="0">
                    <a:pos x="1484" y="1238"/>
                  </a:cxn>
                  <a:cxn ang="0">
                    <a:pos x="1568" y="1408"/>
                  </a:cxn>
                  <a:cxn ang="0">
                    <a:pos x="1645" y="1591"/>
                  </a:cxn>
                  <a:cxn ang="0">
                    <a:pos x="1704" y="1783"/>
                  </a:cxn>
                  <a:cxn ang="0">
                    <a:pos x="1753" y="1981"/>
                  </a:cxn>
                  <a:cxn ang="0">
                    <a:pos x="1792" y="2189"/>
                  </a:cxn>
                  <a:cxn ang="0">
                    <a:pos x="1815" y="2406"/>
                  </a:cxn>
                  <a:cxn ang="0">
                    <a:pos x="1826" y="2632"/>
                  </a:cxn>
                  <a:cxn ang="0">
                    <a:pos x="1816" y="2861"/>
                  </a:cxn>
                  <a:cxn ang="0">
                    <a:pos x="1795" y="3072"/>
                  </a:cxn>
                  <a:cxn ang="0">
                    <a:pos x="1760" y="3282"/>
                  </a:cxn>
                  <a:cxn ang="0">
                    <a:pos x="1713" y="3482"/>
                  </a:cxn>
                  <a:cxn ang="0">
                    <a:pos x="1651" y="3670"/>
                  </a:cxn>
                  <a:cxn ang="0">
                    <a:pos x="1585" y="3852"/>
                  </a:cxn>
                  <a:cxn ang="0">
                    <a:pos x="1504" y="4019"/>
                  </a:cxn>
                  <a:cxn ang="0">
                    <a:pos x="1412" y="4181"/>
                  </a:cxn>
                  <a:cxn ang="0">
                    <a:pos x="1318" y="4339"/>
                  </a:cxn>
                  <a:cxn ang="0">
                    <a:pos x="1209" y="4477"/>
                  </a:cxn>
                  <a:cxn ang="0">
                    <a:pos x="1094" y="4603"/>
                  </a:cxn>
                  <a:cxn ang="0">
                    <a:pos x="974" y="4729"/>
                  </a:cxn>
                  <a:cxn ang="0">
                    <a:pos x="847" y="4835"/>
                  </a:cxn>
                  <a:cxn ang="0">
                    <a:pos x="717" y="4935"/>
                  </a:cxn>
                  <a:cxn ang="0">
                    <a:pos x="579" y="5025"/>
                  </a:cxn>
                  <a:cxn ang="0">
                    <a:pos x="440" y="5102"/>
                  </a:cxn>
                  <a:cxn ang="0">
                    <a:pos x="293" y="5167"/>
                  </a:cxn>
                  <a:cxn ang="0">
                    <a:pos x="147" y="5223"/>
                  </a:cxn>
                  <a:cxn ang="0">
                    <a:pos x="0" y="5265"/>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rgbClr val="FFFFFF"/>
                  </a:gs>
                  <a:gs pos="100000">
                    <a:srgbClr val="2A684C"/>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10" name="Freeform 6"/>
              <p:cNvSpPr/>
              <p:nvPr/>
            </p:nvSpPr>
            <p:spPr bwMode="gray">
              <a:xfrm rot="-7471624">
                <a:off x="3023" y="612"/>
                <a:ext cx="725" cy="2090"/>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folHlink">
                      <a:gamma/>
                      <a:tint val="0"/>
                      <a:invGamma/>
                    </a:schemeClr>
                  </a:gs>
                  <a:gs pos="100000">
                    <a:schemeClr val="folHlink"/>
                  </a:gs>
                </a:gsLst>
                <a:lin ang="0" scaled="true"/>
              </a:gradFill>
              <a:ln>
                <a:noFill/>
              </a:ln>
              <a:extLst>
                <a:ext uri="{91240B29-F687-4F45-9708-019B960494DF}">
                  <a14:hiddenLine xmlns:a14="http://schemas.microsoft.com/office/drawing/2010/main" w="6350">
                    <a:solidFill>
                      <a:srgbClr val="000000"/>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nvGrpSpPr>
              <p:cNvPr id="80905" name="Group 7"/>
              <p:cNvGrpSpPr/>
              <p:nvPr/>
            </p:nvGrpSpPr>
            <p:grpSpPr>
              <a:xfrm>
                <a:off x="1177" y="1440"/>
                <a:ext cx="3335" cy="2571"/>
                <a:chOff x="768" y="1104"/>
                <a:chExt cx="3984" cy="3072"/>
              </a:xfrm>
            </p:grpSpPr>
            <p:sp>
              <p:nvSpPr>
                <p:cNvPr id="80906" name="Freeform 8"/>
                <p:cNvSpPr/>
                <p:nvPr/>
              </p:nvSpPr>
              <p:spPr>
                <a:xfrm>
                  <a:off x="2784" y="1680"/>
                  <a:ext cx="866" cy="2496"/>
                </a:xfrm>
                <a:custGeom>
                  <a:avLst/>
                  <a:gdLst/>
                  <a:ahLst/>
                  <a:cxnLst>
                    <a:cxn ang="0">
                      <a:pos x="0" y="0"/>
                    </a:cxn>
                    <a:cxn ang="0">
                      <a:pos x="665" y="200"/>
                    </a:cxn>
                    <a:cxn ang="0">
                      <a:pos x="1367" y="455"/>
                    </a:cxn>
                    <a:cxn ang="0">
                      <a:pos x="2058" y="755"/>
                    </a:cxn>
                    <a:cxn ang="0">
                      <a:pos x="2723" y="1140"/>
                    </a:cxn>
                    <a:cxn ang="0">
                      <a:pos x="3377" y="1556"/>
                    </a:cxn>
                    <a:cxn ang="0">
                      <a:pos x="4020" y="2060"/>
                    </a:cxn>
                    <a:cxn ang="0">
                      <a:pos x="4654" y="2606"/>
                    </a:cxn>
                    <a:cxn ang="0">
                      <a:pos x="5266" y="3204"/>
                    </a:cxn>
                    <a:cxn ang="0">
                      <a:pos x="5843" y="3868"/>
                    </a:cxn>
                    <a:cxn ang="0">
                      <a:pos x="6394" y="4570"/>
                    </a:cxn>
                    <a:cxn ang="0">
                      <a:pos x="6897" y="5318"/>
                    </a:cxn>
                    <a:cxn ang="0">
                      <a:pos x="7350" y="6136"/>
                    </a:cxn>
                    <a:cxn ang="0">
                      <a:pos x="7758" y="6981"/>
                    </a:cxn>
                    <a:cxn ang="0">
                      <a:pos x="8136" y="7897"/>
                    </a:cxn>
                    <a:cxn ang="0">
                      <a:pos x="8452" y="8851"/>
                    </a:cxn>
                    <a:cxn ang="0">
                      <a:pos x="8675" y="9831"/>
                    </a:cxn>
                    <a:cxn ang="0">
                      <a:pos x="8861" y="10867"/>
                    </a:cxn>
                    <a:cxn ang="0">
                      <a:pos x="8978" y="11942"/>
                    </a:cxn>
                    <a:cxn ang="0">
                      <a:pos x="9029" y="13053"/>
                    </a:cxn>
                    <a:cxn ang="0">
                      <a:pos x="8998" y="14206"/>
                    </a:cxn>
                    <a:cxn ang="0">
                      <a:pos x="8893" y="15252"/>
                    </a:cxn>
                    <a:cxn ang="0">
                      <a:pos x="8707" y="16292"/>
                    </a:cxn>
                    <a:cxn ang="0">
                      <a:pos x="8490" y="17276"/>
                    </a:cxn>
                    <a:cxn ang="0">
                      <a:pos x="8177" y="18219"/>
                    </a:cxn>
                    <a:cxn ang="0">
                      <a:pos x="7842" y="19107"/>
                    </a:cxn>
                    <a:cxn ang="0">
                      <a:pos x="7451" y="19955"/>
                    </a:cxn>
                    <a:cxn ang="0">
                      <a:pos x="6988" y="20749"/>
                    </a:cxn>
                    <a:cxn ang="0">
                      <a:pos x="6516" y="21510"/>
                    </a:cxn>
                    <a:cxn ang="0">
                      <a:pos x="5984" y="22217"/>
                    </a:cxn>
                    <a:cxn ang="0">
                      <a:pos x="5419" y="22854"/>
                    </a:cxn>
                    <a:cxn ang="0">
                      <a:pos x="4818" y="23454"/>
                    </a:cxn>
                    <a:cxn ang="0">
                      <a:pos x="4221" y="24000"/>
                    </a:cxn>
                    <a:cxn ang="0">
                      <a:pos x="3558" y="24487"/>
                    </a:cxn>
                    <a:cxn ang="0">
                      <a:pos x="2874" y="24941"/>
                    </a:cxn>
                    <a:cxn ang="0">
                      <a:pos x="2178" y="25321"/>
                    </a:cxn>
                    <a:cxn ang="0">
                      <a:pos x="1448" y="25644"/>
                    </a:cxn>
                    <a:cxn ang="0">
                      <a:pos x="737" y="25927"/>
                    </a:cxn>
                    <a:cxn ang="0">
                      <a:pos x="0" y="26136"/>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80907" name="Freeform 9"/>
                <p:cNvSpPr/>
                <p:nvPr/>
              </p:nvSpPr>
              <p:spPr>
                <a:xfrm rot="6256290">
                  <a:off x="1583" y="1153"/>
                  <a:ext cx="866" cy="2496"/>
                </a:xfrm>
                <a:custGeom>
                  <a:avLst/>
                  <a:gdLst/>
                  <a:ahLst/>
                  <a:cxnLst>
                    <a:cxn ang="0">
                      <a:pos x="0" y="0"/>
                    </a:cxn>
                    <a:cxn ang="0">
                      <a:pos x="665" y="200"/>
                    </a:cxn>
                    <a:cxn ang="0">
                      <a:pos x="1367" y="455"/>
                    </a:cxn>
                    <a:cxn ang="0">
                      <a:pos x="2058" y="755"/>
                    </a:cxn>
                    <a:cxn ang="0">
                      <a:pos x="2723" y="1140"/>
                    </a:cxn>
                    <a:cxn ang="0">
                      <a:pos x="3377" y="1556"/>
                    </a:cxn>
                    <a:cxn ang="0">
                      <a:pos x="4020" y="2060"/>
                    </a:cxn>
                    <a:cxn ang="0">
                      <a:pos x="4654" y="2606"/>
                    </a:cxn>
                    <a:cxn ang="0">
                      <a:pos x="5266" y="3204"/>
                    </a:cxn>
                    <a:cxn ang="0">
                      <a:pos x="5843" y="3868"/>
                    </a:cxn>
                    <a:cxn ang="0">
                      <a:pos x="6394" y="4570"/>
                    </a:cxn>
                    <a:cxn ang="0">
                      <a:pos x="6897" y="5318"/>
                    </a:cxn>
                    <a:cxn ang="0">
                      <a:pos x="7350" y="6136"/>
                    </a:cxn>
                    <a:cxn ang="0">
                      <a:pos x="7758" y="6981"/>
                    </a:cxn>
                    <a:cxn ang="0">
                      <a:pos x="8136" y="7897"/>
                    </a:cxn>
                    <a:cxn ang="0">
                      <a:pos x="8452" y="8851"/>
                    </a:cxn>
                    <a:cxn ang="0">
                      <a:pos x="8675" y="9831"/>
                    </a:cxn>
                    <a:cxn ang="0">
                      <a:pos x="8861" y="10867"/>
                    </a:cxn>
                    <a:cxn ang="0">
                      <a:pos x="8978" y="11942"/>
                    </a:cxn>
                    <a:cxn ang="0">
                      <a:pos x="9029" y="13053"/>
                    </a:cxn>
                    <a:cxn ang="0">
                      <a:pos x="8998" y="14206"/>
                    </a:cxn>
                    <a:cxn ang="0">
                      <a:pos x="8893" y="15252"/>
                    </a:cxn>
                    <a:cxn ang="0">
                      <a:pos x="8707" y="16292"/>
                    </a:cxn>
                    <a:cxn ang="0">
                      <a:pos x="8490" y="17276"/>
                    </a:cxn>
                    <a:cxn ang="0">
                      <a:pos x="8177" y="18219"/>
                    </a:cxn>
                    <a:cxn ang="0">
                      <a:pos x="7842" y="19107"/>
                    </a:cxn>
                    <a:cxn ang="0">
                      <a:pos x="7451" y="19955"/>
                    </a:cxn>
                    <a:cxn ang="0">
                      <a:pos x="6988" y="20749"/>
                    </a:cxn>
                    <a:cxn ang="0">
                      <a:pos x="6516" y="21510"/>
                    </a:cxn>
                    <a:cxn ang="0">
                      <a:pos x="5984" y="22217"/>
                    </a:cxn>
                    <a:cxn ang="0">
                      <a:pos x="5419" y="22854"/>
                    </a:cxn>
                    <a:cxn ang="0">
                      <a:pos x="4818" y="23454"/>
                    </a:cxn>
                    <a:cxn ang="0">
                      <a:pos x="4221" y="24000"/>
                    </a:cxn>
                    <a:cxn ang="0">
                      <a:pos x="3558" y="24487"/>
                    </a:cxn>
                    <a:cxn ang="0">
                      <a:pos x="2874" y="24941"/>
                    </a:cxn>
                    <a:cxn ang="0">
                      <a:pos x="2178" y="25321"/>
                    </a:cxn>
                    <a:cxn ang="0">
                      <a:pos x="1448" y="25644"/>
                    </a:cxn>
                    <a:cxn ang="0">
                      <a:pos x="737" y="25927"/>
                    </a:cxn>
                    <a:cxn ang="0">
                      <a:pos x="0" y="26136"/>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80908" name="Freeform 10"/>
                <p:cNvSpPr/>
                <p:nvPr/>
              </p:nvSpPr>
              <p:spPr>
                <a:xfrm rot="-6677128">
                  <a:off x="3071" y="289"/>
                  <a:ext cx="866" cy="2496"/>
                </a:xfrm>
                <a:custGeom>
                  <a:avLst/>
                  <a:gdLst/>
                  <a:ahLst/>
                  <a:cxnLst>
                    <a:cxn ang="0">
                      <a:pos x="0" y="0"/>
                    </a:cxn>
                    <a:cxn ang="0">
                      <a:pos x="665" y="200"/>
                    </a:cxn>
                    <a:cxn ang="0">
                      <a:pos x="1367" y="455"/>
                    </a:cxn>
                    <a:cxn ang="0">
                      <a:pos x="2058" y="755"/>
                    </a:cxn>
                    <a:cxn ang="0">
                      <a:pos x="2723" y="1140"/>
                    </a:cxn>
                    <a:cxn ang="0">
                      <a:pos x="3377" y="1556"/>
                    </a:cxn>
                    <a:cxn ang="0">
                      <a:pos x="4020" y="2060"/>
                    </a:cxn>
                    <a:cxn ang="0">
                      <a:pos x="4654" y="2606"/>
                    </a:cxn>
                    <a:cxn ang="0">
                      <a:pos x="5266" y="3204"/>
                    </a:cxn>
                    <a:cxn ang="0">
                      <a:pos x="5843" y="3868"/>
                    </a:cxn>
                    <a:cxn ang="0">
                      <a:pos x="6394" y="4570"/>
                    </a:cxn>
                    <a:cxn ang="0">
                      <a:pos x="6897" y="5318"/>
                    </a:cxn>
                    <a:cxn ang="0">
                      <a:pos x="7350" y="6136"/>
                    </a:cxn>
                    <a:cxn ang="0">
                      <a:pos x="7758" y="6981"/>
                    </a:cxn>
                    <a:cxn ang="0">
                      <a:pos x="8136" y="7897"/>
                    </a:cxn>
                    <a:cxn ang="0">
                      <a:pos x="8452" y="8851"/>
                    </a:cxn>
                    <a:cxn ang="0">
                      <a:pos x="8675" y="9831"/>
                    </a:cxn>
                    <a:cxn ang="0">
                      <a:pos x="8861" y="10867"/>
                    </a:cxn>
                    <a:cxn ang="0">
                      <a:pos x="8978" y="11942"/>
                    </a:cxn>
                    <a:cxn ang="0">
                      <a:pos x="9029" y="13053"/>
                    </a:cxn>
                    <a:cxn ang="0">
                      <a:pos x="8998" y="14206"/>
                    </a:cxn>
                    <a:cxn ang="0">
                      <a:pos x="8893" y="15252"/>
                    </a:cxn>
                    <a:cxn ang="0">
                      <a:pos x="8707" y="16292"/>
                    </a:cxn>
                    <a:cxn ang="0">
                      <a:pos x="8490" y="17276"/>
                    </a:cxn>
                    <a:cxn ang="0">
                      <a:pos x="8177" y="18219"/>
                    </a:cxn>
                    <a:cxn ang="0">
                      <a:pos x="7842" y="19107"/>
                    </a:cxn>
                    <a:cxn ang="0">
                      <a:pos x="7451" y="19955"/>
                    </a:cxn>
                    <a:cxn ang="0">
                      <a:pos x="6988" y="20749"/>
                    </a:cxn>
                    <a:cxn ang="0">
                      <a:pos x="6516" y="21510"/>
                    </a:cxn>
                    <a:cxn ang="0">
                      <a:pos x="5984" y="22217"/>
                    </a:cxn>
                    <a:cxn ang="0">
                      <a:pos x="5419" y="22854"/>
                    </a:cxn>
                    <a:cxn ang="0">
                      <a:pos x="4818" y="23454"/>
                    </a:cxn>
                    <a:cxn ang="0">
                      <a:pos x="4221" y="24000"/>
                    </a:cxn>
                    <a:cxn ang="0">
                      <a:pos x="3558" y="24487"/>
                    </a:cxn>
                    <a:cxn ang="0">
                      <a:pos x="2874" y="24941"/>
                    </a:cxn>
                    <a:cxn ang="0">
                      <a:pos x="2178" y="25321"/>
                    </a:cxn>
                    <a:cxn ang="0">
                      <a:pos x="1448" y="25644"/>
                    </a:cxn>
                    <a:cxn ang="0">
                      <a:pos x="737" y="25927"/>
                    </a:cxn>
                    <a:cxn ang="0">
                      <a:pos x="0" y="26136"/>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grpSp>
          <p:grpSp>
            <p:nvGrpSpPr>
              <p:cNvPr id="80909" name="Group 11"/>
              <p:cNvGrpSpPr/>
              <p:nvPr/>
            </p:nvGrpSpPr>
            <p:grpSpPr>
              <a:xfrm>
                <a:off x="2543" y="1899"/>
                <a:ext cx="844" cy="843"/>
                <a:chOff x="2016" y="1920"/>
                <a:chExt cx="1680" cy="1680"/>
              </a:xfrm>
            </p:grpSpPr>
            <p:sp>
              <p:nvSpPr>
                <p:cNvPr id="80910" name="Oval 12"/>
                <p:cNvSpPr/>
                <p:nvPr/>
              </p:nvSpPr>
              <p:spPr>
                <a:xfrm>
                  <a:off x="2016" y="1920"/>
                  <a:ext cx="1680" cy="1680"/>
                </a:xfrm>
                <a:prstGeom prst="ellipse">
                  <a:avLst/>
                </a:prstGeom>
                <a:gradFill rotWithShape="true">
                  <a:gsLst>
                    <a:gs pos="0">
                      <a:srgbClr val="F14343"/>
                    </a:gs>
                    <a:gs pos="100000">
                      <a:srgbClr val="922929"/>
                    </a:gs>
                  </a:gsLst>
                  <a:lin ang="5400000" scaled="true"/>
                  <a:tileRect/>
                </a:gradFill>
                <a:ln w="25400" cap="flat" cmpd="sng">
                  <a:solidFill>
                    <a:schemeClr val="bg1"/>
                  </a:solidFill>
                  <a:prstDash val="solid"/>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0911" name="Freeform 13"/>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chemeClr val="bg1"/>
                    </a:gs>
                    <a:gs pos="100000">
                      <a:srgbClr val="FF3300"/>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13" name="Text Box 14"/>
              <p:cNvSpPr txBox="true">
                <a:spLocks noChangeArrowheads="true"/>
              </p:cNvSpPr>
              <p:nvPr/>
            </p:nvSpPr>
            <p:spPr bwMode="gray">
              <a:xfrm>
                <a:off x="2665" y="2208"/>
                <a:ext cx="64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400" b="1" kern="1200" cap="none" spc="0" normalizeH="0" baseline="0" noProof="0">
                    <a:solidFill>
                      <a:schemeClr val="bg1"/>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rPr>
                  <a:t>内控制度</a:t>
                </a:r>
                <a:endParaRPr kumimoji="0" lang="zh-CN" altLang="en-US" sz="2400" b="1" kern="1200" cap="none" spc="0" normalizeH="0" baseline="0" noProof="0">
                  <a:solidFill>
                    <a:schemeClr val="bg1"/>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endParaRPr>
              </a:p>
            </p:txBody>
          </p:sp>
          <p:sp>
            <p:nvSpPr>
              <p:cNvPr id="2" name="Text Box 15"/>
              <p:cNvSpPr txBox="true">
                <a:spLocks noChangeArrowheads="true"/>
              </p:cNvSpPr>
              <p:nvPr/>
            </p:nvSpPr>
            <p:spPr bwMode="auto">
              <a:xfrm>
                <a:off x="1898" y="2296"/>
                <a:ext cx="5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稽核制度</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Text Box 16"/>
              <p:cNvSpPr txBox="true">
                <a:spLocks noChangeArrowheads="true"/>
              </p:cNvSpPr>
              <p:nvPr/>
            </p:nvSpPr>
            <p:spPr bwMode="auto">
              <a:xfrm>
                <a:off x="3347" y="1497"/>
                <a:ext cx="5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报告制度</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Text Box 17"/>
              <p:cNvSpPr txBox="true">
                <a:spLocks noChangeArrowheads="true"/>
              </p:cNvSpPr>
              <p:nvPr/>
            </p:nvSpPr>
            <p:spPr bwMode="auto">
              <a:xfrm>
                <a:off x="2607" y="2892"/>
                <a:ext cx="104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强有力的信用文化</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3" name="矩形 2"/>
            <p:cNvSpPr/>
            <p:nvPr/>
          </p:nvSpPr>
          <p:spPr>
            <a:xfrm>
              <a:off x="1530" y="2960"/>
              <a:ext cx="5015" cy="1593"/>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银行稽核部门的稽核人员通过</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定期或不定期的稽核</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能防止业务或管理出现严重偏差，防止可能出现的重大风险。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矩形 22"/>
            <p:cNvSpPr/>
            <p:nvPr/>
          </p:nvSpPr>
          <p:spPr>
            <a:xfrm>
              <a:off x="9240" y="3595"/>
              <a:ext cx="4990" cy="3415"/>
            </a:xfrm>
            <a:prstGeom prst="rect">
              <a:avLst/>
            </a:prstGeom>
          </p:spPr>
          <p:txBody>
            <a:bodyPr>
              <a:spAutoFit/>
            </a:bodyPr>
            <a:lstStyle/>
            <a:p>
              <a:pPr marL="536575" marR="0" lvl="1"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报告制度要求在银行内部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建立明确的约束和制衡机制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，所有银行职员对业务和管理中出现的异常现象应</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及时向上级报告，并要求得到反馈</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矩形 23"/>
            <p:cNvSpPr/>
            <p:nvPr/>
          </p:nvSpPr>
          <p:spPr>
            <a:xfrm>
              <a:off x="1988" y="7930"/>
              <a:ext cx="5283" cy="1957"/>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一些有效的内部控制都必须</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建立在强有力的信用文化基础上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。如果银行缺乏良好的信用文化，一切内部控制制度都将徒有形式，无法发挥效果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（二）内部控制制度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13853" y="1263333"/>
            <a:ext cx="8964612" cy="4691062"/>
            <a:chOff x="283" y="2453"/>
            <a:chExt cx="14117" cy="7387"/>
          </a:xfrm>
        </p:grpSpPr>
        <p:sp>
          <p:nvSpPr>
            <p:cNvPr id="81925" name="Line 3"/>
            <p:cNvSpPr/>
            <p:nvPr/>
          </p:nvSpPr>
          <p:spPr>
            <a:xfrm>
              <a:off x="4973" y="5373"/>
              <a:ext cx="540" cy="170"/>
            </a:xfrm>
            <a:prstGeom prst="line">
              <a:avLst/>
            </a:prstGeom>
            <a:ln w="76200" cap="flat" cmpd="sng">
              <a:solidFill>
                <a:srgbClr val="C0C0C0"/>
              </a:solidFill>
              <a:prstDash val="solid"/>
              <a:round/>
              <a:headEnd type="none" w="med" len="med"/>
              <a:tailEnd type="triangle" w="med" len="med"/>
            </a:ln>
          </p:spPr>
        </p:sp>
        <p:sp>
          <p:nvSpPr>
            <p:cNvPr id="81926" name="Line 5"/>
            <p:cNvSpPr/>
            <p:nvPr/>
          </p:nvSpPr>
          <p:spPr>
            <a:xfrm rot="-2696133" flipV="true">
              <a:off x="6825" y="8588"/>
              <a:ext cx="390" cy="300"/>
            </a:xfrm>
            <a:prstGeom prst="line">
              <a:avLst/>
            </a:prstGeom>
            <a:ln w="76200" cap="flat" cmpd="sng">
              <a:solidFill>
                <a:srgbClr val="C0C0C0"/>
              </a:solidFill>
              <a:prstDash val="solid"/>
              <a:round/>
              <a:headEnd type="none" w="med" len="med"/>
              <a:tailEnd type="triangle" w="med" len="med"/>
            </a:ln>
          </p:spPr>
        </p:sp>
        <p:sp>
          <p:nvSpPr>
            <p:cNvPr id="81927" name="Line 6"/>
            <p:cNvSpPr/>
            <p:nvPr/>
          </p:nvSpPr>
          <p:spPr>
            <a:xfrm rot="2103433" flipV="true">
              <a:off x="5055" y="7243"/>
              <a:ext cx="393" cy="300"/>
            </a:xfrm>
            <a:prstGeom prst="line">
              <a:avLst/>
            </a:prstGeom>
            <a:ln w="76200" cap="flat" cmpd="sng">
              <a:solidFill>
                <a:srgbClr val="C0C0C0"/>
              </a:solidFill>
              <a:prstDash val="solid"/>
              <a:round/>
              <a:headEnd type="none" w="med" len="med"/>
              <a:tailEnd type="triangle" w="med" len="med"/>
            </a:ln>
          </p:spPr>
        </p:sp>
        <p:sp>
          <p:nvSpPr>
            <p:cNvPr id="81928" name="Line 7"/>
            <p:cNvSpPr/>
            <p:nvPr/>
          </p:nvSpPr>
          <p:spPr>
            <a:xfrm rot="-6456755" flipH="true" flipV="true">
              <a:off x="7970" y="4458"/>
              <a:ext cx="540" cy="170"/>
            </a:xfrm>
            <a:prstGeom prst="line">
              <a:avLst/>
            </a:prstGeom>
            <a:ln w="76200" cap="flat" cmpd="sng">
              <a:solidFill>
                <a:srgbClr val="C0C0C0"/>
              </a:solidFill>
              <a:prstDash val="solid"/>
              <a:round/>
              <a:headEnd type="none" w="med" len="med"/>
              <a:tailEnd type="triangle" w="med" len="med"/>
            </a:ln>
          </p:spPr>
        </p:sp>
        <p:sp>
          <p:nvSpPr>
            <p:cNvPr id="81929" name="Line 8"/>
            <p:cNvSpPr/>
            <p:nvPr/>
          </p:nvSpPr>
          <p:spPr>
            <a:xfrm rot="4384254" flipH="true">
              <a:off x="9163" y="7408"/>
              <a:ext cx="390" cy="300"/>
            </a:xfrm>
            <a:prstGeom prst="line">
              <a:avLst/>
            </a:prstGeom>
            <a:ln w="76200" cap="flat" cmpd="sng">
              <a:solidFill>
                <a:srgbClr val="C0C0C0"/>
              </a:solidFill>
              <a:prstDash val="solid"/>
              <a:round/>
              <a:headEnd type="none" w="med" len="med"/>
              <a:tailEnd type="triangle" w="med" len="med"/>
            </a:ln>
          </p:spPr>
        </p:sp>
        <p:sp>
          <p:nvSpPr>
            <p:cNvPr id="81930" name="Line 9"/>
            <p:cNvSpPr/>
            <p:nvPr/>
          </p:nvSpPr>
          <p:spPr>
            <a:xfrm rot="120645" flipH="true">
              <a:off x="9075" y="5628"/>
              <a:ext cx="390" cy="300"/>
            </a:xfrm>
            <a:prstGeom prst="line">
              <a:avLst/>
            </a:prstGeom>
            <a:ln w="76200" cap="flat" cmpd="sng">
              <a:solidFill>
                <a:srgbClr val="C0C0C0"/>
              </a:solidFill>
              <a:prstDash val="solid"/>
              <a:round/>
              <a:headEnd type="none" w="med" len="med"/>
              <a:tailEnd type="triangle" w="med" len="med"/>
            </a:ln>
          </p:spPr>
        </p:sp>
        <p:sp>
          <p:nvSpPr>
            <p:cNvPr id="81931" name="AutoShape 10"/>
            <p:cNvSpPr/>
            <p:nvPr/>
          </p:nvSpPr>
          <p:spPr>
            <a:xfrm>
              <a:off x="470" y="4800"/>
              <a:ext cx="4450" cy="840"/>
            </a:xfrm>
            <a:prstGeom prst="roundRect">
              <a:avLst>
                <a:gd name="adj" fmla="val 50000"/>
              </a:avLst>
            </a:prstGeom>
            <a:gradFill rotWithShape="true">
              <a:gsLst>
                <a:gs pos="0">
                  <a:srgbClr val="4EA7EA"/>
                </a:gs>
                <a:gs pos="50000">
                  <a:srgbClr val="B4DAF6"/>
                </a:gs>
                <a:gs pos="100000">
                  <a:srgbClr val="4EA7EA"/>
                </a:gs>
              </a:gsLst>
              <a:lin ang="5400000" scaled="true"/>
              <a:tileRect/>
            </a:gradFill>
            <a:ln w="28575" cap="flat" cmpd="sng">
              <a:solidFill>
                <a:schemeClr val="bg1"/>
              </a:solidFill>
              <a:prstDash val="solid"/>
              <a:round/>
              <a:headEnd type="none" w="med" len="med"/>
              <a:tailEnd type="none" w="med" len="med"/>
            </a:ln>
            <a:effectLst>
              <a:outerShdw dist="107763" dir="2699999" algn="ctr" rotWithShape="0">
                <a:schemeClr val="bg2">
                  <a:alpha val="50000"/>
                </a:schemeClr>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1932" name="Oval 15" descr="p3"/>
            <p:cNvSpPr/>
            <p:nvPr/>
          </p:nvSpPr>
          <p:spPr>
            <a:xfrm>
              <a:off x="5400" y="4800"/>
              <a:ext cx="3720" cy="3600"/>
            </a:xfrm>
            <a:prstGeom prst="ellipse">
              <a:avLst/>
            </a:prstGeom>
            <a:blipFill rotWithShape="true">
              <a:blip r:embed="rId4"/>
              <a:stretch>
                <a:fillRect/>
              </a:stretch>
            </a:blip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1933" name="AutoShape 17"/>
            <p:cNvSpPr/>
            <p:nvPr/>
          </p:nvSpPr>
          <p:spPr>
            <a:xfrm>
              <a:off x="510" y="6943"/>
              <a:ext cx="4448" cy="840"/>
            </a:xfrm>
            <a:prstGeom prst="roundRect">
              <a:avLst>
                <a:gd name="adj" fmla="val 50000"/>
              </a:avLst>
            </a:prstGeom>
            <a:gradFill rotWithShape="true">
              <a:gsLst>
                <a:gs pos="0">
                  <a:srgbClr val="4EA7EA"/>
                </a:gs>
                <a:gs pos="50000">
                  <a:srgbClr val="B4DAF6"/>
                </a:gs>
                <a:gs pos="100000">
                  <a:srgbClr val="4EA7EA"/>
                </a:gs>
              </a:gsLst>
              <a:lin ang="5400000" scaled="true"/>
              <a:tileRect/>
            </a:gradFill>
            <a:ln w="28575" cap="flat" cmpd="sng">
              <a:solidFill>
                <a:schemeClr val="bg1"/>
              </a:solidFill>
              <a:prstDash val="solid"/>
              <a:round/>
              <a:headEnd type="none" w="med" len="med"/>
              <a:tailEnd type="none" w="med" len="med"/>
            </a:ln>
            <a:effectLst>
              <a:outerShdw dist="107763" dir="2699999" algn="ctr" rotWithShape="0">
                <a:schemeClr val="bg2">
                  <a:alpha val="50000"/>
                </a:schemeClr>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1934" name="AutoShape 19"/>
            <p:cNvSpPr/>
            <p:nvPr/>
          </p:nvSpPr>
          <p:spPr>
            <a:xfrm>
              <a:off x="1803" y="9000"/>
              <a:ext cx="5877" cy="840"/>
            </a:xfrm>
            <a:prstGeom prst="roundRect">
              <a:avLst>
                <a:gd name="adj" fmla="val 50000"/>
              </a:avLst>
            </a:prstGeom>
            <a:gradFill rotWithShape="true">
              <a:gsLst>
                <a:gs pos="0">
                  <a:srgbClr val="4EA7EA"/>
                </a:gs>
                <a:gs pos="50000">
                  <a:srgbClr val="B4DAF6"/>
                </a:gs>
                <a:gs pos="100000">
                  <a:srgbClr val="4EA7EA"/>
                </a:gs>
              </a:gsLst>
              <a:lin ang="5400000" scaled="true"/>
              <a:tileRect/>
            </a:gradFill>
            <a:ln w="28575" cap="flat" cmpd="sng">
              <a:solidFill>
                <a:schemeClr val="bg1"/>
              </a:solidFill>
              <a:prstDash val="solid"/>
              <a:round/>
              <a:headEnd type="none" w="med" len="med"/>
              <a:tailEnd type="none" w="med" len="med"/>
            </a:ln>
            <a:effectLst>
              <a:outerShdw dist="107763" dir="2699999" algn="ctr" rotWithShape="0">
                <a:schemeClr val="bg2">
                  <a:alpha val="50000"/>
                </a:schemeClr>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8" name="AutoShape 23"/>
            <p:cNvSpPr>
              <a:spLocks noChangeArrowheads="true"/>
            </p:cNvSpPr>
            <p:nvPr/>
          </p:nvSpPr>
          <p:spPr bwMode="gray">
            <a:xfrm>
              <a:off x="7680" y="3240"/>
              <a:ext cx="5538" cy="843"/>
            </a:xfrm>
            <a:prstGeom prst="roundRect">
              <a:avLst>
                <a:gd name="adj" fmla="val 50000"/>
              </a:avLst>
            </a:prstGeom>
            <a:gradFill rotWithShape="true">
              <a:gsLst>
                <a:gs pos="0">
                  <a:schemeClr val="hlink"/>
                </a:gs>
                <a:gs pos="50000">
                  <a:schemeClr val="hlink">
                    <a:gamma/>
                    <a:tint val="42353"/>
                    <a:invGamma/>
                  </a:schemeClr>
                </a:gs>
                <a:gs pos="100000">
                  <a:schemeClr val="hlink"/>
                </a:gs>
              </a:gsLst>
              <a:lin ang="5400000" scaled="true"/>
            </a:gradFill>
            <a:ln w="28575" algn="ctr">
              <a:solidFill>
                <a:schemeClr val="bg1"/>
              </a:solidFill>
              <a:round/>
            </a:ln>
            <a:effectLst>
              <a:outerShdw dist="107763" dir="2700000" algn="ctr" rotWithShape="0">
                <a:schemeClr val="bg2">
                  <a:alpha val="50000"/>
                </a:schemeClr>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Rectangle 24"/>
            <p:cNvSpPr>
              <a:spLocks noChangeArrowheads="true"/>
            </p:cNvSpPr>
            <p:nvPr/>
          </p:nvSpPr>
          <p:spPr bwMode="auto">
            <a:xfrm>
              <a:off x="7501" y="3240"/>
              <a:ext cx="5570" cy="725"/>
            </a:xfrm>
            <a:prstGeom prst="rect">
              <a:avLst/>
            </a:prstGeom>
            <a:noFill/>
            <a:ln w="9525">
              <a:noFill/>
              <a:miter lim="800000"/>
            </a:ln>
          </p:spPr>
          <p:txBody>
            <a:bodyPr wrap="squar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）明晰银行的风险边界线</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0" name="AutoShape 25"/>
            <p:cNvSpPr>
              <a:spLocks noChangeArrowheads="true"/>
            </p:cNvSpPr>
            <p:nvPr/>
          </p:nvSpPr>
          <p:spPr bwMode="gray">
            <a:xfrm>
              <a:off x="9463" y="5048"/>
              <a:ext cx="4283" cy="840"/>
            </a:xfrm>
            <a:prstGeom prst="roundRect">
              <a:avLst>
                <a:gd name="adj" fmla="val 50000"/>
              </a:avLst>
            </a:prstGeom>
            <a:gradFill rotWithShape="true">
              <a:gsLst>
                <a:gs pos="0">
                  <a:schemeClr val="hlink"/>
                </a:gs>
                <a:gs pos="50000">
                  <a:schemeClr val="hlink">
                    <a:gamma/>
                    <a:tint val="42353"/>
                    <a:invGamma/>
                  </a:schemeClr>
                </a:gs>
                <a:gs pos="100000">
                  <a:schemeClr val="hlink"/>
                </a:gs>
              </a:gsLst>
              <a:lin ang="5400000" scaled="true"/>
            </a:gradFill>
            <a:ln w="28575" algn="ctr">
              <a:solidFill>
                <a:schemeClr val="bg1"/>
              </a:solidFill>
              <a:round/>
            </a:ln>
            <a:effectLst>
              <a:outerShdw dist="107763" dir="2700000" algn="ctr" rotWithShape="0">
                <a:schemeClr val="bg2">
                  <a:alpha val="50000"/>
                </a:schemeClr>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1938" name="Rectangle 26"/>
            <p:cNvSpPr/>
            <p:nvPr/>
          </p:nvSpPr>
          <p:spPr>
            <a:xfrm>
              <a:off x="9703" y="5013"/>
              <a:ext cx="4175" cy="919"/>
            </a:xfrm>
            <a:prstGeom prst="rect">
              <a:avLst/>
            </a:prstGeom>
            <a:noFill/>
            <a:ln w="9525">
              <a:noFill/>
            </a:ln>
          </p:spPr>
          <p:txBody>
            <a:bodyPr anchor="t" anchorCtr="false">
              <a:spAutoFit/>
            </a:bodyPr>
            <a:p>
              <a:pPr eaLnBrk="0" hangingPunct="0">
                <a:lnSpc>
                  <a:spcPct val="80000"/>
                </a:lnSpc>
                <a:spcBef>
                  <a:spcPct val="20000"/>
                </a:spcBef>
                <a:buClr>
                  <a:schemeClr val="hlink"/>
                </a:buClr>
              </a:pPr>
              <a:r>
                <a:rPr lang="zh-CN" altLang="en-US" sz="2000" b="1" dirty="0">
                  <a:solidFill>
                    <a:srgbClr val="1C1C1C"/>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1C1C1C"/>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1C1C1C"/>
                  </a:solidFill>
                  <a:latin typeface="微软雅黑" panose="020B0503020204020204" charset="-122"/>
                  <a:ea typeface="微软雅黑" panose="020B0503020204020204" charset="-122"/>
                  <a:cs typeface="微软雅黑" panose="020B0503020204020204" charset="-122"/>
                </a:rPr>
                <a:t>）鼓励学习与交流的态度和做法</a:t>
              </a:r>
              <a:endParaRPr lang="zh-CN" altLang="en-US" sz="2000" b="1" dirty="0">
                <a:solidFill>
                  <a:srgbClr val="1C1C1C"/>
                </a:solidFill>
                <a:latin typeface="微软雅黑" panose="020B0503020204020204" charset="-122"/>
                <a:ea typeface="微软雅黑" panose="020B0503020204020204" charset="-122"/>
                <a:cs typeface="微软雅黑" panose="020B0503020204020204" charset="-122"/>
              </a:endParaRPr>
            </a:p>
          </p:txBody>
        </p:sp>
        <p:sp>
          <p:nvSpPr>
            <p:cNvPr id="34" name="AutoShape 29"/>
            <p:cNvSpPr>
              <a:spLocks noChangeArrowheads="true"/>
            </p:cNvSpPr>
            <p:nvPr/>
          </p:nvSpPr>
          <p:spPr bwMode="gray">
            <a:xfrm>
              <a:off x="9600" y="7440"/>
              <a:ext cx="4518" cy="840"/>
            </a:xfrm>
            <a:prstGeom prst="roundRect">
              <a:avLst>
                <a:gd name="adj" fmla="val 50000"/>
              </a:avLst>
            </a:prstGeom>
            <a:gradFill rotWithShape="true">
              <a:gsLst>
                <a:gs pos="0">
                  <a:schemeClr val="hlink"/>
                </a:gs>
                <a:gs pos="50000">
                  <a:schemeClr val="hlink">
                    <a:gamma/>
                    <a:tint val="42353"/>
                    <a:invGamma/>
                  </a:schemeClr>
                </a:gs>
                <a:gs pos="100000">
                  <a:schemeClr val="hlink"/>
                </a:gs>
              </a:gsLst>
              <a:lin ang="5400000" scaled="true"/>
            </a:gradFill>
            <a:ln w="28575" algn="ctr">
              <a:solidFill>
                <a:schemeClr val="bg1"/>
              </a:solidFill>
              <a:round/>
            </a:ln>
            <a:effectLst>
              <a:outerShdw dist="107763" dir="2700000" algn="ctr" rotWithShape="0">
                <a:schemeClr val="bg2">
                  <a:alpha val="50000"/>
                </a:schemeClr>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1940" name="Oval 31"/>
            <p:cNvSpPr/>
            <p:nvPr/>
          </p:nvSpPr>
          <p:spPr>
            <a:xfrm>
              <a:off x="5280" y="4680"/>
              <a:ext cx="3968" cy="3840"/>
            </a:xfrm>
            <a:prstGeom prst="ellipse">
              <a:avLst/>
            </a:prstGeom>
            <a:noFill/>
            <a:ln w="28575" cap="rnd" cmpd="sng">
              <a:solidFill>
                <a:schemeClr val="bg2"/>
              </a:solidFill>
              <a:prstDash val="sysDot"/>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 name="矩形 36"/>
            <p:cNvSpPr/>
            <p:nvPr/>
          </p:nvSpPr>
          <p:spPr>
            <a:xfrm>
              <a:off x="4615" y="2453"/>
              <a:ext cx="3215" cy="610"/>
            </a:xfrm>
            <a:prstGeom prst="rect">
              <a:avLst/>
            </a:prstGeom>
          </p:spPr>
          <p:txBody>
            <a:bodyPr wrap="non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信用文化内涵</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38" name="Rectangle 24"/>
            <p:cNvSpPr>
              <a:spLocks noChangeArrowheads="true"/>
            </p:cNvSpPr>
            <p:nvPr/>
          </p:nvSpPr>
          <p:spPr bwMode="auto">
            <a:xfrm>
              <a:off x="1488" y="9145"/>
              <a:ext cx="6343" cy="550"/>
            </a:xfrm>
            <a:prstGeom prst="rect">
              <a:avLst/>
            </a:prstGeom>
            <a:noFill/>
            <a:ln w="9525">
              <a:noFill/>
              <a:miter lim="800000"/>
            </a:ln>
          </p:spPr>
          <p:txBody>
            <a:bodyPr>
              <a:spAutoFit/>
            </a:bodyPr>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）员工清晰了解管理层的意愿</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9" name="Rectangle 24"/>
            <p:cNvSpPr>
              <a:spLocks noChangeArrowheads="true"/>
            </p:cNvSpPr>
            <p:nvPr/>
          </p:nvSpPr>
          <p:spPr bwMode="auto">
            <a:xfrm>
              <a:off x="283" y="6988"/>
              <a:ext cx="4950" cy="650"/>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）强调共同参与</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0" name="Rectangle 24"/>
            <p:cNvSpPr>
              <a:spLocks noChangeArrowheads="true"/>
            </p:cNvSpPr>
            <p:nvPr/>
          </p:nvSpPr>
          <p:spPr bwMode="auto">
            <a:xfrm>
              <a:off x="395" y="4720"/>
              <a:ext cx="4950" cy="953"/>
            </a:xfrm>
            <a:prstGeom prst="rect">
              <a:avLst/>
            </a:prstGeom>
            <a:noFill/>
            <a:ln w="9525">
              <a:noFill/>
              <a:miter lim="800000"/>
            </a:ln>
          </p:spPr>
          <p:txBody>
            <a:bodyPr>
              <a:spAutoFit/>
            </a:bodyPr>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）创造让员工勇于承担错误的激励机制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Rectangle 24"/>
            <p:cNvSpPr>
              <a:spLocks noChangeArrowheads="true"/>
            </p:cNvSpPr>
            <p:nvPr/>
          </p:nvSpPr>
          <p:spPr bwMode="auto">
            <a:xfrm>
              <a:off x="9450" y="7440"/>
              <a:ext cx="4950" cy="1358"/>
            </a:xfrm>
            <a:prstGeom prst="rect">
              <a:avLst/>
            </a:prstGeom>
            <a:noFill/>
            <a:ln w="9525">
              <a:noFill/>
              <a:miter lim="800000"/>
            </a:ln>
          </p:spPr>
          <p:txBody>
            <a:bodyPr>
              <a:spAutoFit/>
            </a:bodyPr>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）构建有利于防范和控制风险的薪酬系统和职务升迁系统</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3973" name="组合 6"/>
          <p:cNvGrpSpPr/>
          <p:nvPr/>
        </p:nvGrpSpPr>
        <p:grpSpPr>
          <a:xfrm rot="0">
            <a:off x="2646680" y="1089025"/>
            <a:ext cx="6898005" cy="5302250"/>
            <a:chOff x="1320800" y="1828800"/>
            <a:chExt cx="5036878" cy="4485605"/>
          </a:xfrm>
        </p:grpSpPr>
        <p:sp>
          <p:nvSpPr>
            <p:cNvPr id="8" name="矩形 7"/>
            <p:cNvSpPr/>
            <p:nvPr/>
          </p:nvSpPr>
          <p:spPr bwMode="auto">
            <a:xfrm>
              <a:off x="1523724" y="2501777"/>
              <a:ext cx="4635629" cy="460314"/>
            </a:xfrm>
            <a:prstGeom prst="rect">
              <a:avLst/>
            </a:prstGeom>
            <a:solidFill>
              <a:schemeClr val="tx1">
                <a:lumMod val="60000"/>
                <a:lumOff val="40000"/>
              </a:schemeClr>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2"/>
            <p:cNvSpPr>
              <a:spLocks noChangeArrowheads="true"/>
            </p:cNvSpPr>
            <p:nvPr/>
          </p:nvSpPr>
          <p:spPr bwMode="auto">
            <a:xfrm>
              <a:off x="3881203" y="3784316"/>
              <a:ext cx="2476475" cy="2529542"/>
            </a:xfrm>
            <a:prstGeom prst="roundRect">
              <a:avLst>
                <a:gd name="adj" fmla="val 13745"/>
              </a:avLst>
            </a:prstGeom>
            <a:noFill/>
            <a:ln w="38100">
              <a:solidFill>
                <a:schemeClr val="bg2"/>
              </a:solidFill>
              <a:round/>
            </a:ln>
            <a:effectLst/>
            <a:extLst>
              <a:ext uri="{909E8E84-426E-40DD-AFC4-6F175D3DCCD1}">
                <a14:hiddenFill xmlns:a14="http://schemas.microsoft.com/office/drawing/2010/main">
                  <a:solidFill>
                    <a:srgbClr val="FFFFFF">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评级通常由</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客户经理</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或</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信贷人员</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初定。</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银行的</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业务组合</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是决定由谁主要负责评级的关键因素。</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大公司业务</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为主，由</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信贷专员</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负责，</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中小企业贷款</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业务为主，</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信贷经理</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负责。</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3"/>
            <p:cNvSpPr>
              <a:spLocks noChangeArrowheads="true"/>
            </p:cNvSpPr>
            <p:nvPr/>
          </p:nvSpPr>
          <p:spPr bwMode="auto">
            <a:xfrm>
              <a:off x="1320800" y="3521421"/>
              <a:ext cx="1927249" cy="2792984"/>
            </a:xfrm>
            <a:prstGeom prst="roundRect">
              <a:avLst>
                <a:gd name="adj" fmla="val 13745"/>
              </a:avLst>
            </a:prstGeom>
            <a:noFill/>
            <a:ln w="38100">
              <a:solidFill>
                <a:schemeClr val="bg2"/>
              </a:solidFill>
              <a:round/>
            </a:ln>
            <a:effectLst/>
            <a:extLst>
              <a:ext uri="{909E8E84-426E-40DD-AFC4-6F175D3DCCD1}">
                <a14:hiddenFill xmlns:a14="http://schemas.microsoft.com/office/drawing/2010/main">
                  <a:solidFill>
                    <a:srgbClr val="C0C0C0">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ts val="3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每个授信客户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和每笔</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授信业务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都分别进行评级。存量客户每年更新，新客户随报随评。</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Oval 13"/>
            <p:cNvSpPr>
              <a:spLocks noChangeArrowheads="true"/>
            </p:cNvSpPr>
            <p:nvPr/>
          </p:nvSpPr>
          <p:spPr bwMode="gray">
            <a:xfrm>
              <a:off x="1403351" y="1828800"/>
              <a:ext cx="1844698" cy="1687858"/>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Oval 14"/>
            <p:cNvSpPr>
              <a:spLocks noChangeArrowheads="true"/>
            </p:cNvSpPr>
            <p:nvPr/>
          </p:nvSpPr>
          <p:spPr bwMode="gray">
            <a:xfrm>
              <a:off x="1403351" y="1828800"/>
              <a:ext cx="1844698" cy="1687858"/>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 name="Oval 15"/>
            <p:cNvSpPr>
              <a:spLocks noChangeArrowheads="true"/>
            </p:cNvSpPr>
            <p:nvPr/>
          </p:nvSpPr>
          <p:spPr bwMode="gray">
            <a:xfrm>
              <a:off x="1524003" y="1938360"/>
              <a:ext cx="1604982" cy="1467150"/>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6" name="Oval 16"/>
            <p:cNvSpPr>
              <a:spLocks noChangeArrowheads="true"/>
            </p:cNvSpPr>
            <p:nvPr/>
          </p:nvSpPr>
          <p:spPr bwMode="gray">
            <a:xfrm>
              <a:off x="1525590" y="1941536"/>
              <a:ext cx="1604983" cy="1467150"/>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83987" name="Oval 17"/>
            <p:cNvSpPr/>
            <p:nvPr/>
          </p:nvSpPr>
          <p:spPr>
            <a:xfrm>
              <a:off x="1604963" y="2012950"/>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83988" name="Group 18"/>
            <p:cNvGrpSpPr/>
            <p:nvPr/>
          </p:nvGrpSpPr>
          <p:grpSpPr>
            <a:xfrm>
              <a:off x="1627188" y="2032000"/>
              <a:ext cx="1398587" cy="1277938"/>
              <a:chOff x="4166" y="1706"/>
              <a:chExt cx="1252" cy="1252"/>
            </a:xfrm>
          </p:grpSpPr>
          <p:sp>
            <p:nvSpPr>
              <p:cNvPr id="83989"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3990"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3991"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3992"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3" name="Oval 23"/>
            <p:cNvSpPr>
              <a:spLocks noChangeArrowheads="true"/>
            </p:cNvSpPr>
            <p:nvPr/>
          </p:nvSpPr>
          <p:spPr bwMode="gray">
            <a:xfrm>
              <a:off x="4071972" y="1833564"/>
              <a:ext cx="1846286" cy="1687857"/>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4" name="Oval 24"/>
            <p:cNvSpPr>
              <a:spLocks noChangeArrowheads="true"/>
            </p:cNvSpPr>
            <p:nvPr/>
          </p:nvSpPr>
          <p:spPr bwMode="gray">
            <a:xfrm>
              <a:off x="4071972" y="1833564"/>
              <a:ext cx="1846286" cy="1687857"/>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 name="Oval 25"/>
            <p:cNvSpPr>
              <a:spLocks noChangeArrowheads="true"/>
            </p:cNvSpPr>
            <p:nvPr/>
          </p:nvSpPr>
          <p:spPr bwMode="gray">
            <a:xfrm>
              <a:off x="4192623" y="1944712"/>
              <a:ext cx="1604983" cy="1467150"/>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6" name="Oval 26"/>
            <p:cNvSpPr>
              <a:spLocks noChangeArrowheads="true"/>
            </p:cNvSpPr>
            <p:nvPr/>
          </p:nvSpPr>
          <p:spPr bwMode="gray">
            <a:xfrm>
              <a:off x="4194211" y="1946299"/>
              <a:ext cx="1604982" cy="1467150"/>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83997" name="Oval 27"/>
            <p:cNvSpPr/>
            <p:nvPr/>
          </p:nvSpPr>
          <p:spPr>
            <a:xfrm>
              <a:off x="4271963" y="2016125"/>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83998" name="Group 28"/>
            <p:cNvGrpSpPr/>
            <p:nvPr/>
          </p:nvGrpSpPr>
          <p:grpSpPr>
            <a:xfrm>
              <a:off x="4295775" y="2032000"/>
              <a:ext cx="1398588" cy="1277938"/>
              <a:chOff x="4166" y="1706"/>
              <a:chExt cx="1252" cy="1252"/>
            </a:xfrm>
          </p:grpSpPr>
          <p:sp>
            <p:nvSpPr>
              <p:cNvPr id="83999"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4000"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4001"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4002"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0" name="Text Box 38"/>
            <p:cNvSpPr txBox="true">
              <a:spLocks noChangeArrowheads="true"/>
            </p:cNvSpPr>
            <p:nvPr/>
          </p:nvSpPr>
          <p:spPr bwMode="gray">
            <a:xfrm>
              <a:off x="1627287" y="2323560"/>
              <a:ext cx="1437849" cy="63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（一）</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评级的对象</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p:txBody>
        </p:sp>
        <p:sp>
          <p:nvSpPr>
            <p:cNvPr id="31" name="Text Box 39"/>
            <p:cNvSpPr txBox="true">
              <a:spLocks noChangeArrowheads="true"/>
            </p:cNvSpPr>
            <p:nvPr/>
          </p:nvSpPr>
          <p:spPr bwMode="gray">
            <a:xfrm>
              <a:off x="4328182" y="2217731"/>
              <a:ext cx="1367371" cy="8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（二）</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评级的主体</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862648" y="1009333"/>
            <a:ext cx="29768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（三）客户信用评级原则</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066800" y="1673860"/>
            <a:ext cx="10059035" cy="1938020"/>
          </a:xfrm>
          <a:prstGeom prst="rect">
            <a:avLst/>
          </a:prstGeom>
          <a:noFill/>
        </p:spPr>
        <p:txBody>
          <a:bodyPr wrap="square" rtlCol="0">
            <a:spAutoFit/>
          </a:bodyPr>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统一标准</a:t>
            </a:r>
            <a:r>
              <a:rPr lang="zh-CN" altLang="en-US">
                <a:latin typeface="微软雅黑" panose="020B0503020204020204" charset="-122"/>
                <a:ea typeface="微软雅黑" panose="020B0503020204020204" charset="-122"/>
                <a:cs typeface="微软雅黑" panose="020B0503020204020204" charset="-122"/>
              </a:rPr>
              <a:t>。总行统一制定评级管理办法，由各级机构获得评级专业资格的人员进行实施，</a:t>
            </a:r>
            <a:r>
              <a:rPr lang="zh-CN" altLang="en-US">
                <a:solidFill>
                  <a:srgbClr val="FF0000"/>
                </a:solidFill>
                <a:latin typeface="微软雅黑" panose="020B0503020204020204" charset="-122"/>
                <a:ea typeface="微软雅黑" panose="020B0503020204020204" charset="-122"/>
                <a:cs typeface="微软雅黑" panose="020B0503020204020204" charset="-122"/>
              </a:rPr>
              <a:t>同一个客户</a:t>
            </a:r>
            <a:r>
              <a:rPr lang="zh-CN" altLang="en-US">
                <a:latin typeface="微软雅黑" panose="020B0503020204020204" charset="-122"/>
                <a:ea typeface="微软雅黑" panose="020B0503020204020204" charset="-122"/>
                <a:cs typeface="微软雅黑" panose="020B0503020204020204" charset="-122"/>
              </a:rPr>
              <a:t>在本行内部</a:t>
            </a:r>
            <a:r>
              <a:rPr lang="zh-CN" altLang="en-US">
                <a:solidFill>
                  <a:srgbClr val="FF0000"/>
                </a:solidFill>
                <a:latin typeface="微软雅黑" panose="020B0503020204020204" charset="-122"/>
                <a:ea typeface="微软雅黑" panose="020B0503020204020204" charset="-122"/>
                <a:cs typeface="微软雅黑" panose="020B0503020204020204" charset="-122"/>
              </a:rPr>
              <a:t>只能有一个评级</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集中认定</a:t>
            </a:r>
            <a:r>
              <a:rPr lang="zh-CN" altLang="en-US">
                <a:latin typeface="微软雅黑" panose="020B0503020204020204" charset="-122"/>
                <a:ea typeface="微软雅黑" panose="020B0503020204020204" charset="-122"/>
                <a:cs typeface="微软雅黑" panose="020B0503020204020204" charset="-122"/>
              </a:rPr>
              <a:t>。除中小企业业务部门管理的客户，其他客户等级认定集中在</a:t>
            </a:r>
            <a:r>
              <a:rPr lang="zh-CN" altLang="en-US">
                <a:solidFill>
                  <a:srgbClr val="FF0000"/>
                </a:solidFill>
                <a:latin typeface="微软雅黑" panose="020B0503020204020204" charset="-122"/>
                <a:ea typeface="微软雅黑" panose="020B0503020204020204" charset="-122"/>
                <a:cs typeface="微软雅黑" panose="020B0503020204020204" charset="-122"/>
              </a:rPr>
              <a:t>总行和一级分行</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定期评估</a:t>
            </a:r>
            <a:r>
              <a:rPr lang="zh-CN" altLang="en-US">
                <a:latin typeface="微软雅黑" panose="020B0503020204020204" charset="-122"/>
                <a:ea typeface="微软雅黑" panose="020B0503020204020204" charset="-122"/>
                <a:cs typeface="微软雅黑" panose="020B0503020204020204" charset="-122"/>
              </a:rPr>
              <a:t>。每年根据客户最新年度财务报表及其他经营管理状况进行评级更新。</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动态调整</a:t>
            </a:r>
            <a:r>
              <a:rPr lang="zh-CN" altLang="en-US">
                <a:latin typeface="微软雅黑" panose="020B0503020204020204" charset="-122"/>
                <a:ea typeface="微软雅黑" panose="020B0503020204020204" charset="-122"/>
                <a:cs typeface="微软雅黑" panose="020B0503020204020204" charset="-122"/>
              </a:rPr>
              <a:t>。在客户状况发生重大变化时，及时进行评级更新。</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862648" y="3798253"/>
            <a:ext cx="24688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（四）客户信用等级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文本框 3"/>
          <p:cNvSpPr txBox="true"/>
          <p:nvPr/>
        </p:nvSpPr>
        <p:spPr>
          <a:xfrm>
            <a:off x="1066800" y="4462780"/>
            <a:ext cx="10059035" cy="645160"/>
          </a:xfrm>
          <a:prstGeom prst="rect">
            <a:avLst/>
          </a:prstGeom>
          <a:noFill/>
        </p:spPr>
        <p:txBody>
          <a:bodyPr wrap="square" rtlCol="0">
            <a:spAutoFit/>
          </a:bodyPr>
          <a:p>
            <a:pPr fontAlgn="auto">
              <a:spcAft>
                <a:spcPts val="1200"/>
              </a:spcAft>
            </a:pPr>
            <a:r>
              <a:rPr lang="zh-CN">
                <a:solidFill>
                  <a:srgbClr val="FF0000"/>
                </a:solidFill>
                <a:latin typeface="微软雅黑" panose="020B0503020204020204" charset="-122"/>
                <a:ea typeface="微软雅黑" panose="020B0503020204020204" charset="-122"/>
                <a:cs typeface="微软雅黑" panose="020B0503020204020204" charset="-122"/>
              </a:rPr>
              <a:t>国内银行</a:t>
            </a:r>
            <a:r>
              <a:rPr lang="zh-CN">
                <a:latin typeface="微软雅黑" panose="020B0503020204020204" charset="-122"/>
                <a:ea typeface="微软雅黑" panose="020B0503020204020204" charset="-122"/>
                <a:cs typeface="微软雅黑" panose="020B0503020204020204" charset="-122"/>
              </a:rPr>
              <a:t>一般将客户按信用等级划分为</a:t>
            </a:r>
            <a:r>
              <a:rPr lang="en-US" altLang="zh-CN">
                <a:latin typeface="微软雅黑" panose="020B0503020204020204" charset="-122"/>
                <a:ea typeface="微软雅黑" panose="020B0503020204020204" charset="-122"/>
                <a:cs typeface="微软雅黑" panose="020B0503020204020204" charset="-122"/>
              </a:rPr>
              <a:t>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B</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D</a:t>
            </a:r>
            <a:r>
              <a:rPr lang="zh-CN" altLang="en-US">
                <a:latin typeface="微软雅黑" panose="020B0503020204020204" charset="-122"/>
                <a:ea typeface="微软雅黑" panose="020B0503020204020204" charset="-122"/>
                <a:cs typeface="微软雅黑" panose="020B0503020204020204" charset="-122"/>
              </a:rPr>
              <a:t>四大类，分为</a:t>
            </a:r>
            <a:r>
              <a:rPr lang="en-US" altLang="zh-CN">
                <a:latin typeface="微软雅黑" panose="020B0503020204020204" charset="-122"/>
                <a:ea typeface="微软雅黑" panose="020B0503020204020204" charset="-122"/>
                <a:cs typeface="微软雅黑" panose="020B0503020204020204" charset="-122"/>
              </a:rPr>
              <a:t>AAA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AA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CCC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D</a:t>
            </a:r>
            <a:r>
              <a:rPr lang="zh-CN" altLang="en-US">
                <a:latin typeface="微软雅黑" panose="020B0503020204020204" charset="-122"/>
                <a:ea typeface="微软雅黑" panose="020B0503020204020204" charset="-122"/>
                <a:cs typeface="微软雅黑" panose="020B0503020204020204" charset="-122"/>
              </a:rPr>
              <a:t>共</a:t>
            </a:r>
            <a:r>
              <a:rPr lang="en-US" altLang="zh-CN">
                <a:solidFill>
                  <a:srgbClr val="FF0000"/>
                </a:solidFill>
                <a:latin typeface="微软雅黑" panose="020B0503020204020204" charset="-122"/>
                <a:ea typeface="微软雅黑" panose="020B0503020204020204" charset="-122"/>
                <a:cs typeface="微软雅黑" panose="020B0503020204020204" charset="-122"/>
              </a:rPr>
              <a:t>15</a:t>
            </a:r>
            <a:r>
              <a:rPr lang="zh-CN" altLang="en-US">
                <a:solidFill>
                  <a:srgbClr val="FF0000"/>
                </a:solidFill>
                <a:latin typeface="微软雅黑" panose="020B0503020204020204" charset="-122"/>
                <a:ea typeface="微软雅黑" panose="020B0503020204020204" charset="-122"/>
                <a:cs typeface="微软雅黑" panose="020B0503020204020204" charset="-122"/>
              </a:rPr>
              <a:t>个信用等级</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D</a:t>
            </a:r>
            <a:r>
              <a:rPr lang="zh-CN" altLang="en-US">
                <a:latin typeface="微软雅黑" panose="020B0503020204020204" charset="-122"/>
                <a:ea typeface="微软雅黑" panose="020B0503020204020204" charset="-122"/>
                <a:cs typeface="微软雅黑" panose="020B0503020204020204" charset="-122"/>
              </a:rPr>
              <a:t>级为违约级别，其余为非违约级别。</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（五）客户信用评级模型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800" y="819785"/>
            <a:ext cx="10059035" cy="593915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银行对客户</a:t>
            </a:r>
            <a:r>
              <a:rPr lang="zh-CN">
                <a:solidFill>
                  <a:srgbClr val="FF0000"/>
                </a:solidFill>
                <a:latin typeface="微软雅黑" panose="020B0503020204020204" charset="-122"/>
                <a:ea typeface="微软雅黑" panose="020B0503020204020204" charset="-122"/>
                <a:cs typeface="微软雅黑" panose="020B0503020204020204" charset="-122"/>
              </a:rPr>
              <a:t>偿债能力</a:t>
            </a:r>
            <a:r>
              <a:rPr lang="zh-CN">
                <a:latin typeface="微软雅黑" panose="020B0503020204020204" charset="-122"/>
                <a:ea typeface="微软雅黑" panose="020B0503020204020204" charset="-122"/>
                <a:cs typeface="微软雅黑" panose="020B0503020204020204" charset="-122"/>
              </a:rPr>
              <a:t>和</a:t>
            </a:r>
            <a:r>
              <a:rPr lang="zh-CN">
                <a:solidFill>
                  <a:srgbClr val="FF0000"/>
                </a:solidFill>
                <a:latin typeface="微软雅黑" panose="020B0503020204020204" charset="-122"/>
                <a:ea typeface="微软雅黑" panose="020B0503020204020204" charset="-122"/>
                <a:cs typeface="微软雅黑" panose="020B0503020204020204" charset="-122"/>
              </a:rPr>
              <a:t>偿债意愿</a:t>
            </a:r>
            <a:r>
              <a:rPr lang="zh-CN">
                <a:latin typeface="微软雅黑" panose="020B0503020204020204" charset="-122"/>
                <a:ea typeface="微软雅黑" panose="020B0503020204020204" charset="-122"/>
                <a:cs typeface="微软雅黑" panose="020B0503020204020204" charset="-122"/>
              </a:rPr>
              <a:t>的计量和评价，可以反映客户</a:t>
            </a:r>
            <a:r>
              <a:rPr lang="zh-CN">
                <a:solidFill>
                  <a:srgbClr val="FF0000"/>
                </a:solidFill>
                <a:latin typeface="微软雅黑" panose="020B0503020204020204" charset="-122"/>
                <a:ea typeface="微软雅黑" panose="020B0503020204020204" charset="-122"/>
                <a:cs typeface="微软雅黑" panose="020B0503020204020204" charset="-122"/>
              </a:rPr>
              <a:t>违约风险</a:t>
            </a:r>
            <a:r>
              <a:rPr lang="zh-CN">
                <a:latin typeface="微软雅黑" panose="020B0503020204020204" charset="-122"/>
                <a:ea typeface="微软雅黑" panose="020B0503020204020204" charset="-122"/>
                <a:cs typeface="微软雅黑" panose="020B0503020204020204" charset="-122"/>
              </a:rPr>
              <a:t>的大小。客户信用评级的是客户违约风险，</a:t>
            </a:r>
            <a:r>
              <a:rPr lang="zh-CN">
                <a:solidFill>
                  <a:srgbClr val="FF0000"/>
                </a:solidFill>
                <a:latin typeface="微软雅黑" panose="020B0503020204020204" charset="-122"/>
                <a:ea typeface="微软雅黑" panose="020B0503020204020204" charset="-122"/>
                <a:cs typeface="微软雅黑" panose="020B0503020204020204" charset="-122"/>
              </a:rPr>
              <a:t>评级结果是信用等级和违约概率</a:t>
            </a:r>
            <a:r>
              <a:rPr lang="zh-CN">
                <a:latin typeface="微软雅黑" panose="020B0503020204020204" charset="-122"/>
                <a:ea typeface="微软雅黑" panose="020B0503020204020204" charset="-122"/>
                <a:cs typeface="微软雅黑" panose="020B0503020204020204" charset="-122"/>
              </a:rPr>
              <a:t>。</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对借款人进行信用评级通常是</a:t>
            </a:r>
            <a:r>
              <a:rPr lang="zh-CN">
                <a:solidFill>
                  <a:srgbClr val="FF0000"/>
                </a:solidFill>
                <a:latin typeface="微软雅黑" panose="020B0503020204020204" charset="-122"/>
                <a:ea typeface="微软雅黑" panose="020B0503020204020204" charset="-122"/>
                <a:cs typeface="微软雅黑" panose="020B0503020204020204" charset="-122"/>
              </a:rPr>
              <a:t>以外部评级资料为基础</a:t>
            </a:r>
            <a:r>
              <a:rPr lang="zh-CN">
                <a:latin typeface="微软雅黑" panose="020B0503020204020204" charset="-122"/>
                <a:ea typeface="微软雅黑" panose="020B0503020204020204" charset="-122"/>
                <a:cs typeface="微软雅黑" panose="020B0503020204020204" charset="-122"/>
              </a:rPr>
              <a:t>，并根据各个商业银行的评级政策和方法，对借款人的信用等级进行更细致的划分。</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评级人员</a:t>
            </a:r>
            <a:r>
              <a:rPr lang="zh-CN">
                <a:solidFill>
                  <a:srgbClr val="FF0000"/>
                </a:solidFill>
                <a:latin typeface="微软雅黑" panose="020B0503020204020204" charset="-122"/>
                <a:ea typeface="微软雅黑" panose="020B0503020204020204" charset="-122"/>
                <a:cs typeface="微软雅黑" panose="020B0503020204020204" charset="-122"/>
              </a:rPr>
              <a:t>根据每个等级的确定原则</a:t>
            </a:r>
            <a:r>
              <a:rPr lang="zh-CN">
                <a:latin typeface="微软雅黑" panose="020B0503020204020204" charset="-122"/>
                <a:ea typeface="微软雅黑" panose="020B0503020204020204" charset="-122"/>
                <a:cs typeface="微软雅黑" panose="020B0503020204020204" charset="-122"/>
              </a:rPr>
              <a:t>做出评级决定，这些原则框定了各种特定风险因素的评判标准，不同银行</a:t>
            </a:r>
            <a:r>
              <a:rPr lang="zh-CN">
                <a:solidFill>
                  <a:srgbClr val="FF0000"/>
                </a:solidFill>
                <a:latin typeface="微软雅黑" panose="020B0503020204020204" charset="-122"/>
                <a:ea typeface="微软雅黑" panose="020B0503020204020204" charset="-122"/>
                <a:cs typeface="微软雅黑" panose="020B0503020204020204" charset="-122"/>
              </a:rPr>
              <a:t>选择风险因素的标准</a:t>
            </a:r>
            <a:r>
              <a:rPr lang="zh-CN">
                <a:latin typeface="微软雅黑" panose="020B0503020204020204" charset="-122"/>
                <a:ea typeface="微软雅黑" panose="020B0503020204020204" charset="-122"/>
                <a:cs typeface="微软雅黑" panose="020B0503020204020204" charset="-122"/>
              </a:rPr>
              <a:t>和为这些</a:t>
            </a:r>
            <a:r>
              <a:rPr lang="zh-CN">
                <a:solidFill>
                  <a:srgbClr val="FF0000"/>
                </a:solidFill>
                <a:latin typeface="微软雅黑" panose="020B0503020204020204" charset="-122"/>
                <a:ea typeface="微软雅黑" panose="020B0503020204020204" charset="-122"/>
                <a:cs typeface="微软雅黑" panose="020B0503020204020204" charset="-122"/>
              </a:rPr>
              <a:t>因素赋予的权重</a:t>
            </a:r>
            <a:r>
              <a:rPr lang="zh-CN">
                <a:latin typeface="微软雅黑" panose="020B0503020204020204" charset="-122"/>
                <a:ea typeface="微软雅黑" panose="020B0503020204020204" charset="-122"/>
                <a:cs typeface="微软雅黑" panose="020B0503020204020204" charset="-122"/>
              </a:rPr>
              <a:t>各不相同。</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en-US" altLang="zh-CN" b="1">
                <a:latin typeface="微软雅黑" panose="020B0503020204020204" charset="-122"/>
                <a:ea typeface="微软雅黑" panose="020B0503020204020204" charset="-122"/>
                <a:cs typeface="微软雅黑" panose="020B0503020204020204" charset="-122"/>
              </a:rPr>
              <a:t>1. </a:t>
            </a:r>
            <a:r>
              <a:rPr lang="zh-CN" altLang="en-US" b="1">
                <a:latin typeface="微软雅黑" panose="020B0503020204020204" charset="-122"/>
                <a:ea typeface="微软雅黑" panose="020B0503020204020204" charset="-122"/>
                <a:cs typeface="微软雅黑" panose="020B0503020204020204" charset="-122"/>
              </a:rPr>
              <a:t>客户信用评级参数选择</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财务报表分析</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借款人的行业特征</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借款人财务信息的质量</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借款人资产的变现性</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借款人的管理水平</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借款人所在国的主权信用</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特殊事件的影响</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被评级交易的结构。充足的担保一般会改变评级等级。</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（五）客户信用评级模型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165" y="1517015"/>
            <a:ext cx="10059035" cy="335343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银行客户信用评级经历了</a:t>
            </a:r>
            <a:r>
              <a:rPr lang="zh-CN">
                <a:solidFill>
                  <a:srgbClr val="FF0000"/>
                </a:solidFill>
                <a:latin typeface="微软雅黑" panose="020B0503020204020204" charset="-122"/>
                <a:ea typeface="微软雅黑" panose="020B0503020204020204" charset="-122"/>
                <a:cs typeface="微软雅黑" panose="020B0503020204020204" charset="-122"/>
              </a:rPr>
              <a:t>专家判断法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信用评分法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违约概率模型分析</a:t>
            </a:r>
            <a:r>
              <a:rPr lang="zh-CN">
                <a:latin typeface="微软雅黑" panose="020B0503020204020204" charset="-122"/>
                <a:ea typeface="微软雅黑" panose="020B0503020204020204" charset="-122"/>
                <a:cs typeface="微软雅黑" panose="020B0503020204020204" charset="-122"/>
              </a:rPr>
              <a:t>三个主要的发展阶段，具体方法参考课程第二章的相关介绍。</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银行客户评级系统分为两类：</a:t>
            </a:r>
            <a:endParaRPr lang="zh-CN">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solidFill>
                  <a:srgbClr val="FF0000"/>
                </a:solidFill>
                <a:latin typeface="微软雅黑" panose="020B0503020204020204" charset="-122"/>
                <a:ea typeface="微软雅黑" panose="020B0503020204020204" charset="-122"/>
                <a:cs typeface="微软雅黑" panose="020B0503020204020204" charset="-122"/>
              </a:rPr>
              <a:t>对借款人和贷款项目</a:t>
            </a:r>
            <a:r>
              <a:rPr lang="zh-CN">
                <a:latin typeface="微软雅黑" panose="020B0503020204020204" charset="-122"/>
                <a:ea typeface="微软雅黑" panose="020B0503020204020204" charset="-122"/>
                <a:cs typeface="微软雅黑" panose="020B0503020204020204" charset="-122"/>
              </a:rPr>
              <a:t>均做出评级的内部评级系统。日本银行均采用此类框架。</a:t>
            </a:r>
            <a:endParaRPr lang="zh-CN">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solidFill>
                  <a:srgbClr val="FF0000"/>
                </a:solidFill>
                <a:latin typeface="微软雅黑" panose="020B0503020204020204" charset="-122"/>
                <a:ea typeface="微软雅黑" panose="020B0503020204020204" charset="-122"/>
                <a:cs typeface="微软雅黑" panose="020B0503020204020204" charset="-122"/>
              </a:rPr>
              <a:t>只针对贷款项目</a:t>
            </a:r>
            <a:r>
              <a:rPr lang="zh-CN">
                <a:latin typeface="微软雅黑" panose="020B0503020204020204" charset="-122"/>
                <a:ea typeface="微软雅黑" panose="020B0503020204020204" charset="-122"/>
                <a:cs typeface="微软雅黑" panose="020B0503020204020204" charset="-122"/>
              </a:rPr>
              <a:t>进行评级的内部评级系统。</a:t>
            </a:r>
            <a:endParaRPr lang="zh-CN">
              <a:latin typeface="微软雅黑" panose="020B0503020204020204" charset="-122"/>
              <a:ea typeface="微软雅黑" panose="020B0503020204020204" charset="-122"/>
              <a:cs typeface="微软雅黑" panose="020B0503020204020204" charset="-122"/>
            </a:endParaRPr>
          </a:p>
          <a:p>
            <a:pPr indent="0" fontAlgn="auto">
              <a:spcAft>
                <a:spcPts val="1200"/>
              </a:spcAft>
              <a:buFont typeface="Wingdings" panose="05000000000000000000" charset="0"/>
              <a:buNone/>
            </a:pPr>
            <a:r>
              <a:rPr lang="zh-CN">
                <a:latin typeface="微软雅黑" panose="020B0503020204020204" charset="-122"/>
                <a:ea typeface="微软雅黑" panose="020B0503020204020204" charset="-122"/>
                <a:cs typeface="微软雅黑" panose="020B0503020204020204" charset="-122"/>
              </a:rPr>
              <a:t>大约</a:t>
            </a:r>
            <a:r>
              <a:rPr lang="en-US" altLang="zh-CN">
                <a:solidFill>
                  <a:srgbClr val="FF0000"/>
                </a:solidFill>
                <a:latin typeface="微软雅黑" panose="020B0503020204020204" charset="-122"/>
                <a:ea typeface="微软雅黑" panose="020B0503020204020204" charset="-122"/>
                <a:cs typeface="微软雅黑" panose="020B0503020204020204" charset="-122"/>
              </a:rPr>
              <a:t>6</a:t>
            </a:r>
            <a:r>
              <a:rPr lang="zh-CN" altLang="en-US">
                <a:solidFill>
                  <a:srgbClr val="FF0000"/>
                </a:solidFill>
                <a:latin typeface="微软雅黑" panose="020B0503020204020204" charset="-122"/>
                <a:ea typeface="微软雅黑" panose="020B0503020204020204" charset="-122"/>
                <a:cs typeface="微软雅黑" panose="020B0503020204020204" charset="-122"/>
              </a:rPr>
              <a:t>成</a:t>
            </a:r>
            <a:r>
              <a:rPr lang="zh-CN" altLang="en-US">
                <a:latin typeface="微软雅黑" panose="020B0503020204020204" charset="-122"/>
                <a:ea typeface="微软雅黑" panose="020B0503020204020204" charset="-122"/>
                <a:cs typeface="微软雅黑" panose="020B0503020204020204" charset="-122"/>
              </a:rPr>
              <a:t>的银行采用</a:t>
            </a:r>
            <a:r>
              <a:rPr lang="zh-CN" altLang="en-US">
                <a:solidFill>
                  <a:srgbClr val="FF0000"/>
                </a:solidFill>
                <a:latin typeface="微软雅黑" panose="020B0503020204020204" charset="-122"/>
                <a:ea typeface="微软雅黑" panose="020B0503020204020204" charset="-122"/>
                <a:cs typeface="微软雅黑" panose="020B0503020204020204" charset="-122"/>
              </a:rPr>
              <a:t>单一标准的评级体系</a:t>
            </a:r>
            <a:r>
              <a:rPr lang="zh-CN" altLang="en-US">
                <a:latin typeface="微软雅黑" panose="020B0503020204020204" charset="-122"/>
                <a:ea typeface="微软雅黑" panose="020B0503020204020204" charset="-122"/>
                <a:cs typeface="微软雅黑" panose="020B0503020204020204" charset="-122"/>
              </a:rPr>
              <a:t>，只对单笔贷款进行评级，其等级相当于预期损失的风险程度。</a:t>
            </a:r>
            <a:endParaRPr lang="zh-CN" altLang="en-US">
              <a:latin typeface="微软雅黑" panose="020B0503020204020204" charset="-122"/>
              <a:ea typeface="微软雅黑" panose="020B0503020204020204" charset="-122"/>
              <a:cs typeface="微软雅黑" panose="020B0503020204020204" charset="-122"/>
            </a:endParaRPr>
          </a:p>
          <a:p>
            <a:pPr indent="0" fontAlgn="auto">
              <a:spcAft>
                <a:spcPts val="1200"/>
              </a:spcAft>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其余</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成的银行采用双标准体系，通过分别评定借款者的违约概率和预期损失，使评级</a:t>
            </a:r>
            <a:r>
              <a:rPr lang="zh-CN" altLang="en-US">
                <a:solidFill>
                  <a:srgbClr val="FF0000"/>
                </a:solidFill>
                <a:latin typeface="微软雅黑" panose="020B0503020204020204" charset="-122"/>
                <a:ea typeface="微软雅黑" panose="020B0503020204020204" charset="-122"/>
                <a:cs typeface="微软雅黑" panose="020B0503020204020204" charset="-122"/>
              </a:rPr>
              <a:t>更具准确性和连续性</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（六）客户信用评级审核与调整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800" y="1071880"/>
            <a:ext cx="10059035" cy="1506855"/>
          </a:xfrm>
          <a:prstGeom prst="rect">
            <a:avLst/>
          </a:prstGeom>
          <a:noFill/>
        </p:spPr>
        <p:txBody>
          <a:bodyPr wrap="square" rtlCol="0">
            <a:spAutoFit/>
          </a:bodyPr>
          <a:p>
            <a:pPr fontAlgn="auto">
              <a:spcAft>
                <a:spcPts val="1200"/>
              </a:spcAft>
            </a:pPr>
            <a:r>
              <a:rPr lang="en-US" b="1">
                <a:latin typeface="微软雅黑" panose="020B0503020204020204" charset="-122"/>
                <a:ea typeface="微软雅黑" panose="020B0503020204020204" charset="-122"/>
                <a:cs typeface="微软雅黑" panose="020B0503020204020204" charset="-122"/>
              </a:rPr>
              <a:t>1. </a:t>
            </a:r>
            <a:r>
              <a:rPr lang="zh-CN" altLang="en-US" b="1">
                <a:latin typeface="微软雅黑" panose="020B0503020204020204" charset="-122"/>
                <a:ea typeface="微软雅黑" panose="020B0503020204020204" charset="-122"/>
                <a:cs typeface="微软雅黑" panose="020B0503020204020204" charset="-122"/>
              </a:rPr>
              <a:t>客户信用评级审核</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银行通常要对信用评级进行</a:t>
            </a:r>
            <a:r>
              <a:rPr lang="zh-CN" altLang="en-US">
                <a:solidFill>
                  <a:srgbClr val="FF0000"/>
                </a:solidFill>
                <a:latin typeface="微软雅黑" panose="020B0503020204020204" charset="-122"/>
                <a:ea typeface="微软雅黑" panose="020B0503020204020204" charset="-122"/>
                <a:cs typeface="微软雅黑" panose="020B0503020204020204" charset="-122"/>
              </a:rPr>
              <a:t>年度或季度的检查</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solidFill>
                  <a:srgbClr val="FF0000"/>
                </a:solidFill>
                <a:latin typeface="微软雅黑" panose="020B0503020204020204" charset="-122"/>
                <a:ea typeface="微软雅黑" panose="020B0503020204020204" charset="-122"/>
                <a:cs typeface="微软雅黑" panose="020B0503020204020204" charset="-122"/>
              </a:rPr>
              <a:t>常规检查</a:t>
            </a:r>
            <a:r>
              <a:rPr lang="zh-CN" altLang="en-US">
                <a:latin typeface="微软雅黑" panose="020B0503020204020204" charset="-122"/>
                <a:ea typeface="微软雅黑" panose="020B0503020204020204" charset="-122"/>
                <a:cs typeface="微软雅黑" panose="020B0503020204020204" charset="-122"/>
              </a:rPr>
              <a:t>由</a:t>
            </a:r>
            <a:r>
              <a:rPr lang="zh-CN" altLang="en-US">
                <a:solidFill>
                  <a:srgbClr val="FF0000"/>
                </a:solidFill>
                <a:latin typeface="微软雅黑" panose="020B0503020204020204" charset="-122"/>
                <a:ea typeface="微软雅黑" panose="020B0503020204020204" charset="-122"/>
                <a:cs typeface="微软雅黑" panose="020B0503020204020204" charset="-122"/>
              </a:rPr>
              <a:t>客户经理</a:t>
            </a:r>
            <a:r>
              <a:rPr lang="zh-CN" altLang="en-US">
                <a:latin typeface="微软雅黑" panose="020B0503020204020204" charset="-122"/>
                <a:ea typeface="微软雅黑" panose="020B0503020204020204" charset="-122"/>
                <a:cs typeface="微软雅黑" panose="020B0503020204020204" charset="-122"/>
              </a:rPr>
              <a:t>定期确认，或者由产品和信贷人员组成的委员会来做。信用评级审核也可以由具有最终定级权的信贷部门来负责，信贷审核人员一般采用</a:t>
            </a:r>
            <a:r>
              <a:rPr lang="zh-CN" altLang="en-US">
                <a:solidFill>
                  <a:srgbClr val="FF0000"/>
                </a:solidFill>
                <a:latin typeface="微软雅黑" panose="020B0503020204020204" charset="-122"/>
                <a:ea typeface="微软雅黑" panose="020B0503020204020204" charset="-122"/>
                <a:cs typeface="微软雅黑" panose="020B0503020204020204" charset="-122"/>
              </a:rPr>
              <a:t>抽样检查</a:t>
            </a:r>
            <a:r>
              <a:rPr lang="zh-CN" altLang="en-US">
                <a:latin typeface="微软雅黑" panose="020B0503020204020204" charset="-122"/>
                <a:ea typeface="微软雅黑" panose="020B0503020204020204" charset="-122"/>
                <a:cs typeface="微软雅黑" panose="020B0503020204020204" charset="-122"/>
              </a:rPr>
              <a:t>，检查重点是</a:t>
            </a:r>
            <a:r>
              <a:rPr lang="zh-CN" altLang="en-US">
                <a:solidFill>
                  <a:srgbClr val="FF0000"/>
                </a:solidFill>
                <a:latin typeface="微软雅黑" panose="020B0503020204020204" charset="-122"/>
                <a:ea typeface="微软雅黑" panose="020B0503020204020204" charset="-122"/>
                <a:cs typeface="微软雅黑" panose="020B0503020204020204" charset="-122"/>
              </a:rPr>
              <a:t>高风险贷款</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1159510" y="2844800"/>
            <a:ext cx="10059035" cy="3661410"/>
          </a:xfrm>
          <a:prstGeom prst="rect">
            <a:avLst/>
          </a:prstGeom>
          <a:noFill/>
        </p:spPr>
        <p:txBody>
          <a:bodyPr wrap="square" rtlCol="0">
            <a:spAutoFit/>
          </a:bodyPr>
          <a:p>
            <a:pPr fontAlgn="auto">
              <a:spcAft>
                <a:spcPts val="1200"/>
              </a:spcAft>
            </a:pPr>
            <a:r>
              <a:rPr lang="en-US" b="1">
                <a:latin typeface="微软雅黑" panose="020B0503020204020204" charset="-122"/>
                <a:ea typeface="微软雅黑" panose="020B0503020204020204" charset="-122"/>
                <a:cs typeface="微软雅黑" panose="020B0503020204020204" charset="-122"/>
              </a:rPr>
              <a:t>2. </a:t>
            </a:r>
            <a:r>
              <a:rPr lang="zh-CN" altLang="en-US" b="1">
                <a:latin typeface="微软雅黑" panose="020B0503020204020204" charset="-122"/>
                <a:ea typeface="微软雅黑" panose="020B0503020204020204" charset="-122"/>
                <a:cs typeface="微软雅黑" panose="020B0503020204020204" charset="-122"/>
              </a:rPr>
              <a:t>客户信用评级调整</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在客户信用等级的有效期内，如发生下列情况之一，信用评级的初评、审核部门均有责任及时提示并按程序调整授信客户的信用等级。</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）客户主要评级指标明显恶化，将导致评级分数及信用评级结果降低</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）客户主要管理人员涉嫌重大贪污、受贿、舞弊或违法经营案件</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）客户出现重大经营困难或财务困难</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）客户在与银行往来业务中有严重违约行为</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）客户发生或涉及重大诉讼或仲裁案件</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）客户与其他债权人的合同项下发生重大违约事件</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（七）客户信用评级流程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7286" name="Group 4"/>
          <p:cNvGrpSpPr>
            <a:grpSpLocks noChangeAspect="true"/>
          </p:cNvGrpSpPr>
          <p:nvPr/>
        </p:nvGrpSpPr>
        <p:grpSpPr>
          <a:xfrm>
            <a:off x="2769870" y="914400"/>
            <a:ext cx="6652260" cy="6231890"/>
            <a:chOff x="2359" y="4515"/>
            <a:chExt cx="5437" cy="5106"/>
          </a:xfrm>
        </p:grpSpPr>
        <p:sp>
          <p:nvSpPr>
            <p:cNvPr id="97287" name="AutoShape 5"/>
            <p:cNvSpPr>
              <a:spLocks noChangeAspect="true"/>
            </p:cNvSpPr>
            <p:nvPr/>
          </p:nvSpPr>
          <p:spPr>
            <a:xfrm>
              <a:off x="2359" y="4515"/>
              <a:ext cx="5437" cy="5106"/>
            </a:xfrm>
            <a:prstGeom prst="rect">
              <a:avLst/>
            </a:prstGeom>
            <a:noFill/>
            <a:ln w="9525">
              <a:noFill/>
            </a:ln>
          </p:spPr>
          <p:txBody>
            <a:bodyPr anchor="t" anchorCtr="false"/>
            <a:p>
              <a:pPr>
                <a:lnSpc>
                  <a:spcPct val="80000"/>
                </a:lnSpc>
                <a:spcBef>
                  <a:spcPct val="20000"/>
                </a:spcBef>
                <a:buClr>
                  <a:schemeClr val="hlink"/>
                </a:buClr>
              </a:pPr>
              <a:endParaRPr lang="zh-CN" altLang="en-US" dirty="0">
                <a:solidFill>
                  <a:srgbClr val="000000"/>
                </a:solidFill>
                <a:latin typeface="微软雅黑" panose="020B0503020204020204" charset="-122"/>
                <a:ea typeface="微软雅黑" panose="020B0503020204020204" charset="-122"/>
              </a:endParaRPr>
            </a:p>
          </p:txBody>
        </p:sp>
        <p:sp>
          <p:nvSpPr>
            <p:cNvPr id="97288" name="Rectangle 6"/>
            <p:cNvSpPr/>
            <p:nvPr/>
          </p:nvSpPr>
          <p:spPr>
            <a:xfrm>
              <a:off x="3241" y="5153"/>
              <a:ext cx="1763" cy="638"/>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客户提交评级申请并附相关材料</a:t>
              </a:r>
              <a:endParaRPr lang="zh-CN" altLang="en-US" sz="1600" dirty="0">
                <a:solidFill>
                  <a:srgbClr val="000000"/>
                </a:solidFill>
                <a:latin typeface="微软雅黑" panose="020B0503020204020204" charset="-122"/>
                <a:ea typeface="微软雅黑" panose="020B0503020204020204" charset="-122"/>
              </a:endParaRPr>
            </a:p>
          </p:txBody>
        </p:sp>
        <p:sp>
          <p:nvSpPr>
            <p:cNvPr id="97289" name="Rectangle 7"/>
            <p:cNvSpPr/>
            <p:nvPr/>
          </p:nvSpPr>
          <p:spPr>
            <a:xfrm>
              <a:off x="3241" y="6046"/>
              <a:ext cx="1763" cy="639"/>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开户行客户经理接受申请</a:t>
              </a:r>
              <a:endParaRPr lang="zh-CN" altLang="en-US" sz="1800" dirty="0">
                <a:solidFill>
                  <a:srgbClr val="000000"/>
                </a:solidFill>
                <a:latin typeface="微软雅黑" panose="020B0503020204020204" charset="-122"/>
                <a:ea typeface="微软雅黑" panose="020B0503020204020204" charset="-122"/>
              </a:endParaRPr>
            </a:p>
          </p:txBody>
        </p:sp>
        <p:sp>
          <p:nvSpPr>
            <p:cNvPr id="97290" name="Rectangle 8"/>
            <p:cNvSpPr/>
            <p:nvPr/>
          </p:nvSpPr>
          <p:spPr>
            <a:xfrm>
              <a:off x="3241" y="6940"/>
              <a:ext cx="1763" cy="894"/>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开户行客户经理初步</a:t>
              </a:r>
              <a:r>
                <a:rPr lang="zh-CN" altLang="en-US" sz="1600" b="1" dirty="0">
                  <a:solidFill>
                    <a:srgbClr val="FF0000"/>
                  </a:solidFill>
                  <a:latin typeface="微软雅黑" panose="020B0503020204020204" charset="-122"/>
                  <a:ea typeface="微软雅黑" panose="020B0503020204020204" charset="-122"/>
                </a:rPr>
                <a:t>审核</a:t>
              </a:r>
              <a:r>
                <a:rPr lang="zh-CN" altLang="en-US" sz="1600" dirty="0">
                  <a:solidFill>
                    <a:srgbClr val="000000"/>
                  </a:solidFill>
                  <a:latin typeface="微软雅黑" panose="020B0503020204020204" charset="-122"/>
                  <a:ea typeface="微软雅黑" panose="020B0503020204020204" charset="-122"/>
                </a:rPr>
                <a:t>，撰写评级报告，提出客户等级建议</a:t>
              </a:r>
              <a:endParaRPr lang="zh-CN" altLang="en-US" sz="1600" dirty="0">
                <a:solidFill>
                  <a:srgbClr val="000000"/>
                </a:solidFill>
                <a:latin typeface="微软雅黑" panose="020B0503020204020204" charset="-122"/>
                <a:ea typeface="微软雅黑" panose="020B0503020204020204" charset="-122"/>
              </a:endParaRPr>
            </a:p>
          </p:txBody>
        </p:sp>
        <p:sp>
          <p:nvSpPr>
            <p:cNvPr id="97291" name="Rectangle 9"/>
            <p:cNvSpPr/>
            <p:nvPr/>
          </p:nvSpPr>
          <p:spPr>
            <a:xfrm>
              <a:off x="3094" y="8089"/>
              <a:ext cx="2057" cy="381"/>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marL="342900" indent="-342900" algn="just">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开户银行行长</a:t>
              </a:r>
              <a:r>
                <a:rPr lang="zh-CN" altLang="en-US" sz="1800" b="1" dirty="0">
                  <a:solidFill>
                    <a:srgbClr val="FF0000"/>
                  </a:solidFill>
                  <a:latin typeface="微软雅黑" panose="020B0503020204020204" charset="-122"/>
                  <a:ea typeface="微软雅黑" panose="020B0503020204020204" charset="-122"/>
                </a:rPr>
                <a:t>审批</a:t>
              </a:r>
              <a:r>
                <a:rPr lang="zh-CN" altLang="en-US" sz="1800" dirty="0">
                  <a:solidFill>
                    <a:srgbClr val="000000"/>
                  </a:solidFill>
                  <a:latin typeface="微软雅黑" panose="020B0503020204020204" charset="-122"/>
                  <a:ea typeface="微软雅黑" panose="020B0503020204020204" charset="-122"/>
                </a:rPr>
                <a:t>同意</a:t>
              </a:r>
              <a:endParaRPr lang="zh-CN" altLang="en-US" sz="1800" dirty="0">
                <a:solidFill>
                  <a:srgbClr val="000000"/>
                </a:solidFill>
                <a:latin typeface="微软雅黑" panose="020B0503020204020204" charset="-122"/>
                <a:ea typeface="微软雅黑" panose="020B0503020204020204" charset="-122"/>
              </a:endParaRPr>
            </a:p>
          </p:txBody>
        </p:sp>
        <p:sp>
          <p:nvSpPr>
            <p:cNvPr id="97292" name="Rectangle 10"/>
            <p:cNvSpPr/>
            <p:nvPr/>
          </p:nvSpPr>
          <p:spPr>
            <a:xfrm>
              <a:off x="5592" y="5791"/>
              <a:ext cx="1469" cy="384"/>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上级分行</a:t>
              </a:r>
              <a:r>
                <a:rPr lang="zh-CN" altLang="en-US" sz="1800" b="1" dirty="0">
                  <a:solidFill>
                    <a:srgbClr val="FF0000"/>
                  </a:solidFill>
                  <a:latin typeface="微软雅黑" panose="020B0503020204020204" charset="-122"/>
                  <a:ea typeface="微软雅黑" panose="020B0503020204020204" charset="-122"/>
                </a:rPr>
                <a:t>审批</a:t>
              </a:r>
              <a:endParaRPr lang="zh-CN" altLang="en-US" sz="1800" b="1" dirty="0">
                <a:solidFill>
                  <a:srgbClr val="FF0000"/>
                </a:solidFill>
                <a:latin typeface="微软雅黑" panose="020B0503020204020204" charset="-122"/>
                <a:ea typeface="微软雅黑" panose="020B0503020204020204" charset="-122"/>
              </a:endParaRPr>
            </a:p>
          </p:txBody>
        </p:sp>
        <p:sp>
          <p:nvSpPr>
            <p:cNvPr id="97293" name="AutoShape 11"/>
            <p:cNvSpPr/>
            <p:nvPr/>
          </p:nvSpPr>
          <p:spPr>
            <a:xfrm>
              <a:off x="5592" y="6557"/>
              <a:ext cx="1467" cy="766"/>
            </a:xfrm>
            <a:custGeom>
              <a:avLst/>
              <a:gdLst>
                <a:gd name="txL" fmla="*/ 0 w 21600"/>
                <a:gd name="txT" fmla="*/ 0 h 21600"/>
                <a:gd name="txR" fmla="*/ 21600 w 21600"/>
                <a:gd name="txB" fmla="*/ 21600 h 21600"/>
              </a:gdLst>
              <a:ahLst/>
              <a:cxnLst>
                <a:cxn ang="0">
                  <a:pos x="0" y="0"/>
                </a:cxn>
                <a:cxn ang="0">
                  <a:pos x="0" y="0"/>
                </a:cxn>
                <a:cxn ang="0">
                  <a:pos x="0" y="0"/>
                </a:cxn>
                <a:cxn ang="0">
                  <a:pos x="0" y="0"/>
                </a:cxn>
              </a:cxnLst>
              <a:rect l="txL" t="txT" r="txR" b="txB"/>
              <a:pathLst>
                <a:path w="21600" h="21600">
                  <a:moveTo>
                    <a:pt x="0" y="0"/>
                  </a:moveTo>
                  <a:lnTo>
                    <a:pt x="0" y="21600"/>
                  </a:lnTo>
                  <a:lnTo>
                    <a:pt x="21600" y="21600"/>
                  </a:lnTo>
                  <a:lnTo>
                    <a:pt x="21600" y="0"/>
                  </a:lnTo>
                  <a:lnTo>
                    <a:pt x="0" y="0"/>
                  </a:lnTo>
                  <a:close/>
                </a:path>
              </a:pathLst>
            </a:custGeom>
            <a:noFill/>
            <a:ln w="12700" cap="flat" cmpd="sng">
              <a:solidFill>
                <a:srgbClr val="000000"/>
              </a:solidFill>
              <a:prstDash val="solid"/>
              <a:miter/>
              <a:headEnd type="none" w="med" len="med"/>
              <a:tailEnd type="none" w="med" len="med"/>
            </a:ln>
          </p:spPr>
          <p:txBody>
            <a:bodyPr lIns="66751" tIns="33376" rIns="66751" bIns="33376" anchor="ctr" anchorCtr="false"/>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风险管理部门</a:t>
              </a:r>
              <a:r>
                <a:rPr lang="zh-CN" altLang="en-US" sz="1800" b="1" dirty="0">
                  <a:solidFill>
                    <a:srgbClr val="FF0000"/>
                  </a:solidFill>
                  <a:latin typeface="微软雅黑" panose="020B0503020204020204" charset="-122"/>
                  <a:ea typeface="微软雅黑" panose="020B0503020204020204" charset="-122"/>
                </a:rPr>
                <a:t>监控</a:t>
              </a:r>
              <a:endParaRPr lang="zh-CN" altLang="en-US" sz="1800" b="1" dirty="0">
                <a:solidFill>
                  <a:srgbClr val="FF0000"/>
                </a:solidFill>
                <a:latin typeface="微软雅黑" panose="020B0503020204020204" charset="-122"/>
                <a:ea typeface="微软雅黑" panose="020B0503020204020204" charset="-122"/>
              </a:endParaRPr>
            </a:p>
          </p:txBody>
        </p:sp>
        <p:sp>
          <p:nvSpPr>
            <p:cNvPr id="97294" name="Rectangle 12"/>
            <p:cNvSpPr/>
            <p:nvPr/>
          </p:nvSpPr>
          <p:spPr>
            <a:xfrm>
              <a:off x="2947" y="5025"/>
              <a:ext cx="2204" cy="3574"/>
            </a:xfrm>
            <a:prstGeom prst="rect">
              <a:avLst/>
            </a:prstGeom>
            <a:noFill/>
            <a:ln w="12700" cap="flat" cmpd="sng">
              <a:solidFill>
                <a:srgbClr val="000000"/>
              </a:solidFill>
              <a:prstDash val="solid"/>
              <a:miter/>
              <a:headEnd type="none" w="med" len="med"/>
              <a:tailEnd type="none" w="med" len="med"/>
            </a:ln>
          </p:spPr>
          <p:txBody>
            <a:bodyPr wrap="none" lIns="66751" tIns="33376" rIns="66751" bIns="33376" anchor="ctr" anchorCtr="false"/>
            <a:p>
              <a:pPr>
                <a:lnSpc>
                  <a:spcPct val="80000"/>
                </a:lnSpc>
                <a:spcBef>
                  <a:spcPct val="20000"/>
                </a:spcBef>
                <a:buClr>
                  <a:schemeClr val="hlink"/>
                </a:buClr>
              </a:pPr>
              <a:endParaRPr lang="zh-CN" altLang="en-US" dirty="0">
                <a:solidFill>
                  <a:srgbClr val="000000"/>
                </a:solidFill>
                <a:latin typeface="微软雅黑" panose="020B0503020204020204" charset="-122"/>
                <a:ea typeface="微软雅黑" panose="020B0503020204020204" charset="-122"/>
              </a:endParaRPr>
            </a:p>
          </p:txBody>
        </p:sp>
        <p:sp>
          <p:nvSpPr>
            <p:cNvPr id="97295" name="Line 13"/>
            <p:cNvSpPr/>
            <p:nvPr/>
          </p:nvSpPr>
          <p:spPr>
            <a:xfrm>
              <a:off x="4122" y="5791"/>
              <a:ext cx="0" cy="255"/>
            </a:xfrm>
            <a:prstGeom prst="line">
              <a:avLst/>
            </a:prstGeom>
            <a:ln w="12700" cap="flat" cmpd="sng">
              <a:solidFill>
                <a:srgbClr val="000000"/>
              </a:solidFill>
              <a:prstDash val="solid"/>
              <a:round/>
              <a:headEnd type="none" w="med" len="med"/>
              <a:tailEnd type="triangle" w="med" len="med"/>
            </a:ln>
          </p:spPr>
        </p:sp>
        <p:sp>
          <p:nvSpPr>
            <p:cNvPr id="97296" name="Line 14"/>
            <p:cNvSpPr/>
            <p:nvPr/>
          </p:nvSpPr>
          <p:spPr>
            <a:xfrm>
              <a:off x="4122" y="6685"/>
              <a:ext cx="0" cy="255"/>
            </a:xfrm>
            <a:prstGeom prst="line">
              <a:avLst/>
            </a:prstGeom>
            <a:ln w="12700" cap="flat" cmpd="sng">
              <a:solidFill>
                <a:srgbClr val="000000"/>
              </a:solidFill>
              <a:prstDash val="solid"/>
              <a:round/>
              <a:headEnd type="none" w="med" len="med"/>
              <a:tailEnd type="triangle" w="med" len="med"/>
            </a:ln>
          </p:spPr>
        </p:sp>
        <p:sp>
          <p:nvSpPr>
            <p:cNvPr id="97297" name="Line 15"/>
            <p:cNvSpPr/>
            <p:nvPr/>
          </p:nvSpPr>
          <p:spPr>
            <a:xfrm>
              <a:off x="4122" y="7834"/>
              <a:ext cx="0" cy="255"/>
            </a:xfrm>
            <a:prstGeom prst="line">
              <a:avLst/>
            </a:prstGeom>
            <a:ln w="12700" cap="flat" cmpd="sng">
              <a:solidFill>
                <a:srgbClr val="000000"/>
              </a:solidFill>
              <a:prstDash val="solid"/>
              <a:round/>
              <a:headEnd type="none" w="med" len="med"/>
              <a:tailEnd type="triangle" w="med" len="med"/>
            </a:ln>
          </p:spPr>
        </p:sp>
        <p:cxnSp>
          <p:nvCxnSpPr>
            <p:cNvPr id="97298" name="AutoShape 16"/>
            <p:cNvCxnSpPr>
              <a:stCxn id="97291" idx="2"/>
              <a:endCxn id="97292" idx="1"/>
            </p:cNvCxnSpPr>
            <p:nvPr/>
          </p:nvCxnSpPr>
          <p:spPr>
            <a:xfrm rot="5400000" flipH="true" flipV="true">
              <a:off x="3614" y="6492"/>
              <a:ext cx="2487" cy="1469"/>
            </a:xfrm>
            <a:prstGeom prst="bentConnector4">
              <a:avLst>
                <a:gd name="adj1" fmla="val -8328"/>
                <a:gd name="adj2" fmla="val 85002"/>
              </a:avLst>
            </a:prstGeom>
            <a:ln w="12700" cap="flat" cmpd="sng">
              <a:solidFill>
                <a:srgbClr val="000000"/>
              </a:solidFill>
              <a:prstDash val="solid"/>
              <a:miter/>
              <a:headEnd type="none" w="med" len="med"/>
              <a:tailEnd type="triangle" w="med" len="med"/>
            </a:ln>
          </p:spPr>
        </p:cxnSp>
        <p:sp>
          <p:nvSpPr>
            <p:cNvPr id="97299" name="Line 17"/>
            <p:cNvSpPr/>
            <p:nvPr/>
          </p:nvSpPr>
          <p:spPr>
            <a:xfrm flipH="true">
              <a:off x="5151" y="6940"/>
              <a:ext cx="441" cy="1"/>
            </a:xfrm>
            <a:prstGeom prst="line">
              <a:avLst/>
            </a:prstGeom>
            <a:ln w="12700" cap="flat" cmpd="sng">
              <a:solidFill>
                <a:srgbClr val="000000"/>
              </a:solidFill>
              <a:prstDash val="dash"/>
              <a:round/>
              <a:headEnd type="none" w="med" len="med"/>
              <a:tailEnd type="triangle" w="med" len="med"/>
            </a:ln>
          </p:spPr>
        </p:sp>
        <p:cxnSp>
          <p:nvCxnSpPr>
            <p:cNvPr id="97300" name="AutoShape 18"/>
            <p:cNvCxnSpPr>
              <a:stCxn id="97294" idx="0"/>
              <a:endCxn id="97292" idx="3"/>
            </p:cNvCxnSpPr>
            <p:nvPr/>
          </p:nvCxnSpPr>
          <p:spPr>
            <a:xfrm rot="5400000" flipV="true">
              <a:off x="5076" y="3998"/>
              <a:ext cx="958" cy="3012"/>
            </a:xfrm>
            <a:prstGeom prst="bentConnector4">
              <a:avLst>
                <a:gd name="adj1" fmla="val -30741"/>
                <a:gd name="adj2" fmla="val 109755"/>
              </a:avLst>
            </a:prstGeom>
            <a:ln w="12700" cap="flat" cmpd="sng">
              <a:solidFill>
                <a:srgbClr val="000000"/>
              </a:solidFill>
              <a:prstDash val="solid"/>
              <a:miter/>
              <a:headEnd type="triangle" w="med" len="med"/>
              <a:tailEnd type="none" w="med" len="med"/>
            </a:ln>
          </p:spPr>
        </p:cxnSp>
        <p:sp>
          <p:nvSpPr>
            <p:cNvPr id="97301" name="Text Box 19"/>
            <p:cNvSpPr txBox="true"/>
            <p:nvPr/>
          </p:nvSpPr>
          <p:spPr>
            <a:xfrm>
              <a:off x="5592" y="4770"/>
              <a:ext cx="1763" cy="639"/>
            </a:xfrm>
            <a:prstGeom prst="rect">
              <a:avLst/>
            </a:prstGeom>
            <a:noFill/>
            <a:ln w="12700">
              <a:noFill/>
            </a:ln>
          </p:spPr>
          <p:txBody>
            <a:bodyPr lIns="66751" tIns="33376" rIns="66751" bIns="33376" anchor="ctr"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核定评级结果，逐级通知支行并通知客户</a:t>
              </a:r>
              <a:endParaRPr lang="zh-CN" altLang="en-US" sz="16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五、信贷风险识别与评估</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728470" y="1350010"/>
            <a:ext cx="8735695" cy="4998720"/>
            <a:chOff x="1345" y="2658"/>
            <a:chExt cx="12753" cy="7237"/>
          </a:xfrm>
        </p:grpSpPr>
        <p:grpSp>
          <p:nvGrpSpPr>
            <p:cNvPr id="99334" name="Group 41"/>
            <p:cNvGrpSpPr/>
            <p:nvPr/>
          </p:nvGrpSpPr>
          <p:grpSpPr>
            <a:xfrm>
              <a:off x="1345" y="2658"/>
              <a:ext cx="9425" cy="7237"/>
              <a:chOff x="713" y="1079"/>
              <a:chExt cx="3770" cy="2895"/>
            </a:xfrm>
          </p:grpSpPr>
          <p:sp>
            <p:nvSpPr>
              <p:cNvPr id="8" name="AutoShape 2"/>
              <p:cNvSpPr>
                <a:spLocks noChangeArrowheads="true"/>
              </p:cNvSpPr>
              <p:nvPr/>
            </p:nvSpPr>
            <p:spPr bwMode="auto">
              <a:xfrm>
                <a:off x="2024" y="2304"/>
                <a:ext cx="1159" cy="1670"/>
              </a:xfrm>
              <a:prstGeom prst="roundRect">
                <a:avLst>
                  <a:gd name="adj" fmla="val 13745"/>
                </a:avLst>
              </a:prstGeom>
              <a:noFill/>
              <a:ln w="38100">
                <a:solidFill>
                  <a:schemeClr val="tx1"/>
                </a:solidFill>
                <a:round/>
              </a:ln>
            </p:spPr>
            <p:txBody>
              <a:bodyPr anchor="ctr"/>
              <a:lstStyle/>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就银行承担的风险，判断资金运用机会是否合适</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 name="AutoShape 3"/>
              <p:cNvSpPr>
                <a:spLocks noChangeArrowheads="true"/>
              </p:cNvSpPr>
              <p:nvPr/>
            </p:nvSpPr>
            <p:spPr bwMode="auto">
              <a:xfrm>
                <a:off x="713" y="2304"/>
                <a:ext cx="1250" cy="1670"/>
              </a:xfrm>
              <a:prstGeom prst="roundRect">
                <a:avLst>
                  <a:gd name="adj" fmla="val 13745"/>
                </a:avLst>
              </a:prstGeom>
              <a:noFill/>
              <a:ln w="38100">
                <a:solidFill>
                  <a:schemeClr val="tx1"/>
                </a:solidFill>
                <a:round/>
              </a:ln>
            </p:spPr>
            <p:txBody>
              <a:bodyPr anchor="ct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了解客户的需求，提供相应的信贷产品，确定影响客户还款能力和还款意愿的关键因素。</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auto">
              <a:xfrm>
                <a:off x="3258" y="2304"/>
                <a:ext cx="1225" cy="1670"/>
              </a:xfrm>
              <a:prstGeom prst="roundRect">
                <a:avLst>
                  <a:gd name="adj" fmla="val 13745"/>
                </a:avLst>
              </a:prstGeom>
              <a:noFill/>
              <a:ln w="38100">
                <a:solidFill>
                  <a:schemeClr val="tx1"/>
                </a:solidFill>
                <a:round/>
              </a:ln>
            </p:spPr>
            <p:txBody>
              <a:bodyPr anchor="ctr"/>
              <a:lstStyle/>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实际信用风险敞口</a:t>
                </a:r>
                <a:r>
                  <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不包含</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如抵押物等</a:t>
                </a:r>
                <a:r>
                  <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信用风险缓释因素</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，从定量的角度反映出了银行对借款人的授信情况。</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 name="Oval 8"/>
              <p:cNvSpPr>
                <a:spLocks noChangeArrowheads="true"/>
              </p:cNvSpPr>
              <p:nvPr/>
            </p:nvSpPr>
            <p:spPr bwMode="gray">
              <a:xfrm>
                <a:off x="3259" y="1127"/>
                <a:ext cx="1073" cy="1063"/>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9"/>
              <p:cNvSpPr>
                <a:spLocks noChangeArrowheads="true"/>
              </p:cNvSpPr>
              <p:nvPr/>
            </p:nvSpPr>
            <p:spPr bwMode="gray">
              <a:xfrm>
                <a:off x="3258" y="1079"/>
                <a:ext cx="1073" cy="1063"/>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0"/>
              <p:cNvSpPr>
                <a:spLocks noChangeArrowheads="true"/>
              </p:cNvSpPr>
              <p:nvPr/>
            </p:nvSpPr>
            <p:spPr bwMode="gray">
              <a:xfrm>
                <a:off x="3327" y="1131"/>
                <a:ext cx="933" cy="92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
              <p:cNvSpPr>
                <a:spLocks noChangeArrowheads="true"/>
              </p:cNvSpPr>
              <p:nvPr/>
            </p:nvSpPr>
            <p:spPr bwMode="gray">
              <a:xfrm>
                <a:off x="3328" y="1131"/>
                <a:ext cx="933" cy="924"/>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42" name="Oval 12"/>
              <p:cNvSpPr/>
              <p:nvPr/>
            </p:nvSpPr>
            <p:spPr>
              <a:xfrm>
                <a:off x="3396" y="1193"/>
                <a:ext cx="841" cy="832"/>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Oval 13"/>
              <p:cNvSpPr>
                <a:spLocks noChangeArrowheads="true"/>
              </p:cNvSpPr>
              <p:nvPr/>
            </p:nvSpPr>
            <p:spPr bwMode="gray">
              <a:xfrm>
                <a:off x="816" y="1152"/>
                <a:ext cx="1073" cy="1063"/>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Oval 14"/>
              <p:cNvSpPr>
                <a:spLocks noChangeArrowheads="true"/>
              </p:cNvSpPr>
              <p:nvPr/>
            </p:nvSpPr>
            <p:spPr bwMode="gray">
              <a:xfrm>
                <a:off x="816" y="1152"/>
                <a:ext cx="1073" cy="1063"/>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5"/>
              <p:cNvSpPr>
                <a:spLocks noChangeArrowheads="true"/>
              </p:cNvSpPr>
              <p:nvPr/>
            </p:nvSpPr>
            <p:spPr bwMode="gray">
              <a:xfrm>
                <a:off x="886" y="1221"/>
                <a:ext cx="933" cy="924"/>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6"/>
              <p:cNvSpPr>
                <a:spLocks noChangeArrowheads="true"/>
              </p:cNvSpPr>
              <p:nvPr/>
            </p:nvSpPr>
            <p:spPr bwMode="gray">
              <a:xfrm>
                <a:off x="887" y="1223"/>
                <a:ext cx="933" cy="924"/>
              </a:xfrm>
              <a:prstGeom prst="ellipse">
                <a:avLst/>
              </a:prstGeom>
              <a:gradFill rotWithShape="true">
                <a:gsLst>
                  <a:gs pos="0">
                    <a:schemeClr val="folHlink">
                      <a:gamma/>
                      <a:shade val="63529"/>
                      <a:invGamma/>
                    </a:schemeClr>
                  </a:gs>
                  <a:gs pos="100000">
                    <a:schemeClr val="fo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47" name="Oval 17"/>
              <p:cNvSpPr/>
              <p:nvPr/>
            </p:nvSpPr>
            <p:spPr>
              <a:xfrm>
                <a:off x="933" y="1268"/>
                <a:ext cx="840" cy="832"/>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99348" name="Group 18"/>
              <p:cNvGrpSpPr/>
              <p:nvPr/>
            </p:nvGrpSpPr>
            <p:grpSpPr>
              <a:xfrm>
                <a:off x="946" y="1280"/>
                <a:ext cx="813" cy="805"/>
                <a:chOff x="4166" y="1706"/>
                <a:chExt cx="1252" cy="1252"/>
              </a:xfrm>
            </p:grpSpPr>
            <p:sp>
              <p:nvSpPr>
                <p:cNvPr id="99349"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50"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51"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52"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6" name="Oval 23"/>
              <p:cNvSpPr>
                <a:spLocks noChangeArrowheads="true"/>
              </p:cNvSpPr>
              <p:nvPr/>
            </p:nvSpPr>
            <p:spPr bwMode="gray">
              <a:xfrm>
                <a:off x="2052" y="1146"/>
                <a:ext cx="1073" cy="1063"/>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Oval 24"/>
              <p:cNvSpPr>
                <a:spLocks noChangeArrowheads="true"/>
              </p:cNvSpPr>
              <p:nvPr/>
            </p:nvSpPr>
            <p:spPr bwMode="gray">
              <a:xfrm>
                <a:off x="2024" y="1146"/>
                <a:ext cx="1073" cy="1063"/>
              </a:xfrm>
              <a:prstGeom prst="ellipse">
                <a:avLst/>
              </a:prstGeom>
              <a:gradFill rotWithShape="true">
                <a:gsLst>
                  <a:gs pos="0">
                    <a:schemeClr val="accent1">
                      <a:alpha val="32001"/>
                    </a:schemeClr>
                  </a:gs>
                  <a:gs pos="100000">
                    <a:schemeClr val="accent1">
                      <a:gamma/>
                      <a:shade val="46275"/>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Oval 25"/>
              <p:cNvSpPr>
                <a:spLocks noChangeArrowheads="true"/>
              </p:cNvSpPr>
              <p:nvPr/>
            </p:nvSpPr>
            <p:spPr bwMode="gray">
              <a:xfrm>
                <a:off x="2052" y="1221"/>
                <a:ext cx="933" cy="924"/>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Oval 26"/>
              <p:cNvSpPr>
                <a:spLocks noChangeArrowheads="true"/>
              </p:cNvSpPr>
              <p:nvPr/>
            </p:nvSpPr>
            <p:spPr bwMode="gray">
              <a:xfrm>
                <a:off x="2052" y="1197"/>
                <a:ext cx="933" cy="924"/>
              </a:xfrm>
              <a:prstGeom prst="ellipse">
                <a:avLst/>
              </a:prstGeom>
              <a:gradFill rotWithShape="true">
                <a:gsLst>
                  <a:gs pos="0">
                    <a:schemeClr val="accent1">
                      <a:gamma/>
                      <a:shade val="63529"/>
                      <a:invGamma/>
                    </a:schemeClr>
                  </a:gs>
                  <a:gs pos="100000">
                    <a:schemeClr val="accent1">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57" name="Oval 27"/>
              <p:cNvSpPr/>
              <p:nvPr/>
            </p:nvSpPr>
            <p:spPr>
              <a:xfrm>
                <a:off x="2146" y="1286"/>
                <a:ext cx="840" cy="832"/>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99358" name="Group 28"/>
              <p:cNvGrpSpPr/>
              <p:nvPr/>
            </p:nvGrpSpPr>
            <p:grpSpPr>
              <a:xfrm>
                <a:off x="2154" y="1269"/>
                <a:ext cx="813" cy="830"/>
                <a:chOff x="3637" y="1686"/>
                <a:chExt cx="1252" cy="1290"/>
              </a:xfrm>
            </p:grpSpPr>
            <p:sp>
              <p:nvSpPr>
                <p:cNvPr id="99359" name="Oval 29"/>
                <p:cNvSpPr/>
                <p:nvPr/>
              </p:nvSpPr>
              <p:spPr>
                <a:xfrm>
                  <a:off x="3637" y="1724"/>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0" name="Oval 30"/>
                <p:cNvSpPr/>
                <p:nvPr/>
              </p:nvSpPr>
              <p:spPr>
                <a:xfrm>
                  <a:off x="3660" y="1686"/>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1" name="Oval 31"/>
                <p:cNvSpPr/>
                <p:nvPr/>
              </p:nvSpPr>
              <p:spPr>
                <a:xfrm>
                  <a:off x="3660" y="1697"/>
                  <a:ext cx="1163"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2" name="Oval 32"/>
                <p:cNvSpPr/>
                <p:nvPr/>
              </p:nvSpPr>
              <p:spPr>
                <a:xfrm>
                  <a:off x="3720" y="1763"/>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99363" name="Group 33"/>
              <p:cNvGrpSpPr/>
              <p:nvPr/>
            </p:nvGrpSpPr>
            <p:grpSpPr>
              <a:xfrm>
                <a:off x="3399" y="1201"/>
                <a:ext cx="849" cy="805"/>
                <a:chOff x="3156" y="1582"/>
                <a:chExt cx="1305" cy="1252"/>
              </a:xfrm>
            </p:grpSpPr>
            <p:sp>
              <p:nvSpPr>
                <p:cNvPr id="99364" name="Oval 34"/>
                <p:cNvSpPr/>
                <p:nvPr/>
              </p:nvSpPr>
              <p:spPr>
                <a:xfrm>
                  <a:off x="3209" y="1582"/>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5" name="Oval 35"/>
                <p:cNvSpPr/>
                <p:nvPr/>
              </p:nvSpPr>
              <p:spPr>
                <a:xfrm>
                  <a:off x="3156" y="1582"/>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6" name="Oval 36"/>
                <p:cNvSpPr/>
                <p:nvPr/>
              </p:nvSpPr>
              <p:spPr>
                <a:xfrm>
                  <a:off x="3216" y="1594"/>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7" name="Oval 37"/>
                <p:cNvSpPr/>
                <p:nvPr/>
              </p:nvSpPr>
              <p:spPr>
                <a:xfrm>
                  <a:off x="3319" y="1698"/>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99368" name="Text Box 38"/>
              <p:cNvSpPr txBox="true"/>
              <p:nvPr/>
            </p:nvSpPr>
            <p:spPr>
              <a:xfrm>
                <a:off x="975" y="1434"/>
                <a:ext cx="726" cy="309"/>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信贷风险识别</a:t>
                </a:r>
                <a:endParaRPr lang="zh-CN" altLang="en-US" b="1" dirty="0">
                  <a:solidFill>
                    <a:srgbClr val="000000"/>
                  </a:solidFill>
                  <a:latin typeface="微软雅黑" panose="020B0503020204020204" charset="-122"/>
                  <a:ea typeface="微软雅黑" panose="020B0503020204020204" charset="-122"/>
                </a:endParaRPr>
              </a:p>
            </p:txBody>
          </p:sp>
          <p:sp>
            <p:nvSpPr>
              <p:cNvPr id="99369" name="Text Box 39"/>
              <p:cNvSpPr txBox="true"/>
              <p:nvPr/>
            </p:nvSpPr>
            <p:spPr>
              <a:xfrm>
                <a:off x="2203" y="1434"/>
                <a:ext cx="726" cy="309"/>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信贷风险评估</a:t>
                </a:r>
                <a:endParaRPr lang="zh-CN" altLang="en-US" b="1" dirty="0">
                  <a:solidFill>
                    <a:srgbClr val="000000"/>
                  </a:solidFill>
                  <a:latin typeface="微软雅黑" panose="020B0503020204020204" charset="-122"/>
                  <a:ea typeface="微软雅黑" panose="020B0503020204020204" charset="-122"/>
                </a:endParaRPr>
              </a:p>
            </p:txBody>
          </p:sp>
          <p:sp>
            <p:nvSpPr>
              <p:cNvPr id="99370" name="Text Box 40"/>
              <p:cNvSpPr txBox="true"/>
              <p:nvPr/>
            </p:nvSpPr>
            <p:spPr>
              <a:xfrm>
                <a:off x="3396" y="1313"/>
                <a:ext cx="1043" cy="481"/>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信贷产品风险敞口定义与归集</a:t>
                </a:r>
                <a:endParaRPr lang="zh-CN" altLang="en-US" sz="2000" b="1" dirty="0">
                  <a:solidFill>
                    <a:srgbClr val="000000"/>
                  </a:solidFill>
                  <a:latin typeface="微软雅黑" panose="020B0503020204020204" charset="-122"/>
                  <a:ea typeface="微软雅黑" panose="020B0503020204020204" charset="-122"/>
                </a:endParaRPr>
              </a:p>
            </p:txBody>
          </p:sp>
        </p:grpSp>
        <p:sp>
          <p:nvSpPr>
            <p:cNvPr id="44" name="Oval 9"/>
            <p:cNvSpPr>
              <a:spLocks noChangeArrowheads="true"/>
            </p:cNvSpPr>
            <p:nvPr/>
          </p:nvSpPr>
          <p:spPr bwMode="gray">
            <a:xfrm>
              <a:off x="10813" y="2843"/>
              <a:ext cx="2683"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 name="Oval 11"/>
            <p:cNvSpPr>
              <a:spLocks noChangeArrowheads="true"/>
            </p:cNvSpPr>
            <p:nvPr/>
          </p:nvSpPr>
          <p:spPr bwMode="gray">
            <a:xfrm>
              <a:off x="10988" y="2993"/>
              <a:ext cx="2333" cy="2310"/>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6" name="Oval 11"/>
            <p:cNvSpPr>
              <a:spLocks noChangeArrowheads="true"/>
            </p:cNvSpPr>
            <p:nvPr/>
          </p:nvSpPr>
          <p:spPr bwMode="gray">
            <a:xfrm>
              <a:off x="10988" y="3018"/>
              <a:ext cx="2333" cy="2310"/>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74" name="Oval 36"/>
            <p:cNvSpPr/>
            <p:nvPr/>
          </p:nvSpPr>
          <p:spPr>
            <a:xfrm>
              <a:off x="11210" y="3210"/>
              <a:ext cx="1890" cy="1833"/>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75" name="Text Box 40"/>
            <p:cNvSpPr txBox="true"/>
            <p:nvPr/>
          </p:nvSpPr>
          <p:spPr>
            <a:xfrm>
              <a:off x="10888" y="3882"/>
              <a:ext cx="2608" cy="488"/>
            </a:xfrm>
            <a:prstGeom prst="rect">
              <a:avLst/>
            </a:prstGeom>
            <a:noFill/>
            <a:ln w="9525">
              <a:noFill/>
            </a:ln>
          </p:spPr>
          <p:txBody>
            <a:bodyPr anchor="t" anchorCtr="false">
              <a:spAutoFit/>
            </a:bodyPr>
            <a:p>
              <a:pP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制定贷款限额</a:t>
              </a:r>
              <a:endParaRPr lang="zh-CN" altLang="en-US" sz="2000" b="1" dirty="0">
                <a:solidFill>
                  <a:srgbClr val="000000"/>
                </a:solidFill>
                <a:latin typeface="微软雅黑" panose="020B0503020204020204" charset="-122"/>
                <a:ea typeface="微软雅黑" panose="020B0503020204020204" charset="-122"/>
              </a:endParaRPr>
            </a:p>
          </p:txBody>
        </p:sp>
        <p:sp>
          <p:nvSpPr>
            <p:cNvPr id="52" name="AutoShape 4"/>
            <p:cNvSpPr>
              <a:spLocks noChangeArrowheads="true"/>
            </p:cNvSpPr>
            <p:nvPr/>
          </p:nvSpPr>
          <p:spPr bwMode="auto">
            <a:xfrm>
              <a:off x="11035" y="5720"/>
              <a:ext cx="3063" cy="4175"/>
            </a:xfrm>
            <a:prstGeom prst="roundRect">
              <a:avLst>
                <a:gd name="adj" fmla="val 13745"/>
              </a:avLst>
            </a:prstGeom>
            <a:noFill/>
            <a:ln w="38100">
              <a:solidFill>
                <a:schemeClr val="tx1"/>
              </a:solidFill>
              <a:round/>
            </a:ln>
          </p:spPr>
          <p:txBody>
            <a:bodyPr anchor="ctr"/>
            <a:lstStyle/>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endPar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r>
                <a:rPr kumimoji="0" lang="zh-CN"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避免贷款过分集中，并使这些贷款互有差异，分布在不同行业与区域，以分散风险。</a:t>
              </a:r>
              <a:endParaRPr kumimoji="0" lang="zh-CN"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endPar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六、银行贷款的风险定价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2405" name="组合 6"/>
          <p:cNvGrpSpPr/>
          <p:nvPr/>
        </p:nvGrpSpPr>
        <p:grpSpPr>
          <a:xfrm>
            <a:off x="1657033" y="1317308"/>
            <a:ext cx="8877300" cy="4768850"/>
            <a:chOff x="548876" y="1468438"/>
            <a:chExt cx="12710413" cy="4357007"/>
          </a:xfrm>
        </p:grpSpPr>
        <p:grpSp>
          <p:nvGrpSpPr>
            <p:cNvPr id="102406" name="Group 5"/>
            <p:cNvGrpSpPr/>
            <p:nvPr/>
          </p:nvGrpSpPr>
          <p:grpSpPr>
            <a:xfrm>
              <a:off x="5018088" y="1468438"/>
              <a:ext cx="3940175" cy="4324351"/>
              <a:chOff x="2655" y="907"/>
              <a:chExt cx="2245" cy="2669"/>
            </a:xfrm>
          </p:grpSpPr>
          <p:sp>
            <p:nvSpPr>
              <p:cNvPr id="102407" name="Rectangle 6"/>
              <p:cNvSpPr/>
              <p:nvPr/>
            </p:nvSpPr>
            <p:spPr>
              <a:xfrm>
                <a:off x="2655" y="907"/>
                <a:ext cx="2245" cy="2669"/>
              </a:xfrm>
              <a:prstGeom prst="rect">
                <a:avLst/>
              </a:prstGeom>
              <a:solidFill>
                <a:schemeClr val="accent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2408" name="Rectangle 7"/>
              <p:cNvSpPr/>
              <p:nvPr/>
            </p:nvSpPr>
            <p:spPr>
              <a:xfrm>
                <a:off x="2655" y="907"/>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Rectangle 8"/>
              <p:cNvSpPr>
                <a:spLocks noChangeArrowheads="true"/>
              </p:cNvSpPr>
              <p:nvPr/>
            </p:nvSpPr>
            <p:spPr bwMode="auto">
              <a:xfrm>
                <a:off x="2745" y="1011"/>
                <a:ext cx="2085"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基准利率定价法</a:t>
                </a:r>
                <a:r>
                  <a:rPr kumimoji="0" lang="en-US" altLang="ko-KR"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Rectangle 9"/>
              <p:cNvSpPr>
                <a:spLocks noChangeArrowheads="true"/>
              </p:cNvSpPr>
              <p:nvPr/>
            </p:nvSpPr>
            <p:spPr bwMode="auto">
              <a:xfrm>
                <a:off x="2759" y="1348"/>
                <a:ext cx="2072" cy="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贷款利率 </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基准利率（包括银行在所有经营和管理成本之上加收的预期利润）</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由非基准利率借款者支付的违约风险差价</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长期贷款客户支付的期限风险差价</a:t>
                </a: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102411" name="Group 10"/>
            <p:cNvGrpSpPr/>
            <p:nvPr/>
          </p:nvGrpSpPr>
          <p:grpSpPr>
            <a:xfrm>
              <a:off x="548876" y="1468438"/>
              <a:ext cx="4177112" cy="4324351"/>
              <a:chOff x="2520" y="907"/>
              <a:chExt cx="2380" cy="2669"/>
            </a:xfrm>
          </p:grpSpPr>
          <p:sp>
            <p:nvSpPr>
              <p:cNvPr id="102412" name="Rectangle 11"/>
              <p:cNvSpPr/>
              <p:nvPr/>
            </p:nvSpPr>
            <p:spPr>
              <a:xfrm>
                <a:off x="2655" y="907"/>
                <a:ext cx="2245" cy="2669"/>
              </a:xfrm>
              <a:prstGeom prst="rect">
                <a:avLst/>
              </a:prstGeom>
              <a:solidFill>
                <a:schemeClr val="accent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2413" name="Rectangle 12"/>
              <p:cNvSpPr/>
              <p:nvPr/>
            </p:nvSpPr>
            <p:spPr>
              <a:xfrm>
                <a:off x="2655" y="907"/>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7" name="Rectangle 13"/>
              <p:cNvSpPr>
                <a:spLocks noChangeArrowheads="true"/>
              </p:cNvSpPr>
              <p:nvPr/>
            </p:nvSpPr>
            <p:spPr bwMode="auto">
              <a:xfrm>
                <a:off x="2735" y="968"/>
                <a:ext cx="2085"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0" indent="0" algn="ctr"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成本定价法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7" name="Rectangle 14"/>
              <p:cNvSpPr>
                <a:spLocks noChangeArrowheads="true"/>
              </p:cNvSpPr>
              <p:nvPr/>
            </p:nvSpPr>
            <p:spPr bwMode="auto">
              <a:xfrm>
                <a:off x="2520" y="1348"/>
                <a:ext cx="2310" cy="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贷款利率 </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筹集放贷资金的边际成本</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非资金性银行经营成本</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预期补偿违约风险的边际成本</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银行预期利润率</a:t>
                </a: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102416" name="Group 10"/>
            <p:cNvGrpSpPr/>
            <p:nvPr/>
          </p:nvGrpSpPr>
          <p:grpSpPr>
            <a:xfrm>
              <a:off x="8917198" y="1501095"/>
              <a:ext cx="4342091" cy="4324350"/>
              <a:chOff x="2452" y="907"/>
              <a:chExt cx="2474" cy="2669"/>
            </a:xfrm>
          </p:grpSpPr>
          <p:sp>
            <p:nvSpPr>
              <p:cNvPr id="102417" name="Rectangle 11"/>
              <p:cNvSpPr/>
              <p:nvPr/>
            </p:nvSpPr>
            <p:spPr>
              <a:xfrm>
                <a:off x="2665" y="907"/>
                <a:ext cx="2245" cy="2669"/>
              </a:xfrm>
              <a:prstGeom prst="rect">
                <a:avLst/>
              </a:prstGeom>
              <a:solidFill>
                <a:schemeClr val="accent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2418" name="Rectangle 12"/>
              <p:cNvSpPr/>
              <p:nvPr/>
            </p:nvSpPr>
            <p:spPr>
              <a:xfrm>
                <a:off x="2655" y="907"/>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 name="Rectangle 13"/>
              <p:cNvSpPr>
                <a:spLocks noChangeArrowheads="true"/>
              </p:cNvSpPr>
              <p:nvPr/>
            </p:nvSpPr>
            <p:spPr bwMode="auto">
              <a:xfrm>
                <a:off x="2757" y="999"/>
                <a:ext cx="2085"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风险定价模型</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8" name="Rectangle 14"/>
              <p:cNvSpPr>
                <a:spLocks noChangeArrowheads="true"/>
              </p:cNvSpPr>
              <p:nvPr/>
            </p:nvSpPr>
            <p:spPr bwMode="auto">
              <a:xfrm>
                <a:off x="2452" y="1311"/>
                <a:ext cx="2474" cy="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基本原理为</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风险贷款的未来价值应等于无风险资产的未来价值</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导出</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一年期风险贷款利率</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pic>
        <p:nvPicPr>
          <p:cNvPr id="102421" name="Picture 7"/>
          <p:cNvPicPr>
            <a:picLocks noChangeAspect="true"/>
          </p:cNvPicPr>
          <p:nvPr/>
        </p:nvPicPr>
        <p:blipFill>
          <a:blip r:embed="rId4"/>
          <a:stretch>
            <a:fillRect/>
          </a:stretch>
        </p:blipFill>
        <p:spPr>
          <a:xfrm>
            <a:off x="7987348" y="2752725"/>
            <a:ext cx="2403475" cy="431800"/>
          </a:xfrm>
          <a:prstGeom prst="rect">
            <a:avLst/>
          </a:prstGeom>
          <a:noFill/>
          <a:ln w="9525">
            <a:noFill/>
          </a:ln>
        </p:spPr>
      </p:pic>
      <p:pic>
        <p:nvPicPr>
          <p:cNvPr id="102422" name="Picture 8"/>
          <p:cNvPicPr>
            <a:picLocks noChangeAspect="true"/>
          </p:cNvPicPr>
          <p:nvPr/>
        </p:nvPicPr>
        <p:blipFill>
          <a:blip r:embed="rId5"/>
          <a:stretch>
            <a:fillRect/>
          </a:stretch>
        </p:blipFill>
        <p:spPr>
          <a:xfrm>
            <a:off x="7875270" y="3714433"/>
            <a:ext cx="2627313" cy="561975"/>
          </a:xfrm>
          <a:prstGeom prst="rect">
            <a:avLst/>
          </a:prstGeom>
          <a:noFill/>
          <a:ln w="9525">
            <a:noFill/>
          </a:ln>
        </p:spPr>
      </p:pic>
      <p:sp>
        <p:nvSpPr>
          <p:cNvPr id="9" name="矩形 8"/>
          <p:cNvSpPr/>
          <p:nvPr/>
        </p:nvSpPr>
        <p:spPr>
          <a:xfrm>
            <a:off x="7844155" y="4261485"/>
            <a:ext cx="2903220" cy="645160"/>
          </a:xfrm>
          <a:prstGeom prst="rect">
            <a:avLst/>
          </a:prstGeom>
        </p:spPr>
        <p:txBody>
          <a:bodyPr wrap="square">
            <a:spAutoFit/>
          </a:bodyPr>
          <a:lstStyle/>
          <a:p>
            <a:pPr marL="0"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导出</a:t>
            </a:r>
            <a:r>
              <a:rPr kumimoji="0" lang="en-US" altLang="zh-CN"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n</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年期风险贷款利率</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102424" name="Picture 9"/>
          <p:cNvPicPr>
            <a:picLocks noChangeAspect="true"/>
          </p:cNvPicPr>
          <p:nvPr/>
        </p:nvPicPr>
        <p:blipFill>
          <a:blip r:embed="rId6"/>
          <a:stretch>
            <a:fillRect/>
          </a:stretch>
        </p:blipFill>
        <p:spPr>
          <a:xfrm>
            <a:off x="7787958" y="4906645"/>
            <a:ext cx="2676525" cy="525463"/>
          </a:xfrm>
          <a:prstGeom prst="rect">
            <a:avLst/>
          </a:prstGeom>
          <a:noFill/>
          <a:ln w="9525">
            <a:noFill/>
          </a:ln>
        </p:spPr>
      </p:pic>
      <p:sp>
        <p:nvSpPr>
          <p:cNvPr id="27" name="矩形 26"/>
          <p:cNvSpPr/>
          <p:nvPr/>
        </p:nvSpPr>
        <p:spPr>
          <a:xfrm>
            <a:off x="7786370" y="5373370"/>
            <a:ext cx="2697480" cy="506730"/>
          </a:xfrm>
          <a:prstGeom prst="rect">
            <a:avLst/>
          </a:prstGeom>
        </p:spPr>
        <p:txBody>
          <a:bodyPr wrap="none">
            <a:spAutoFit/>
          </a:bodyPr>
          <a:lstStyle/>
          <a:p>
            <a:pPr marL="0" marR="0" lvl="1" indent="0" algn="l" defTabSz="914400" rtl="0" fontAlgn="base">
              <a:lnSpc>
                <a:spcPct val="150000"/>
              </a:lnSpc>
              <a:spcBef>
                <a:spcPts val="0"/>
              </a:spcBef>
              <a:spcAft>
                <a:spcPct val="0"/>
              </a:spcAft>
              <a:buClr>
                <a:srgbClr val="FF0000"/>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风险贷款的</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风险价差</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102426" name="Picture 10"/>
          <p:cNvPicPr>
            <a:picLocks noChangeAspect="true"/>
          </p:cNvPicPr>
          <p:nvPr/>
        </p:nvPicPr>
        <p:blipFill>
          <a:blip r:embed="rId7"/>
          <a:stretch>
            <a:fillRect/>
          </a:stretch>
        </p:blipFill>
        <p:spPr>
          <a:xfrm>
            <a:off x="7530465" y="5880100"/>
            <a:ext cx="3603625" cy="7731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36035"/>
            <a:ext cx="5510530" cy="230695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银行信用及信用管理概论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银行信用产品</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第三节  银行信用风险管理</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授信管理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了解银行信用风险的概念、分类和评估方法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了解银行信用管理制度和授信管理操作流程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银行信用产品的业务流程</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七、银行信用风险的管理方法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70990" y="934085"/>
            <a:ext cx="9050020" cy="5689600"/>
            <a:chOff x="-1217" y="1841"/>
            <a:chExt cx="14252" cy="8960"/>
          </a:xfrm>
        </p:grpSpPr>
        <p:pic>
          <p:nvPicPr>
            <p:cNvPr id="103429" name="Picture 7"/>
            <p:cNvPicPr>
              <a:picLocks noChangeAspect="true"/>
            </p:cNvPicPr>
            <p:nvPr/>
          </p:nvPicPr>
          <p:blipFill>
            <a:blip r:embed="rId4"/>
            <a:stretch>
              <a:fillRect/>
            </a:stretch>
          </p:blipFill>
          <p:spPr>
            <a:xfrm>
              <a:off x="-1217" y="1841"/>
              <a:ext cx="3800" cy="3033"/>
            </a:xfrm>
            <a:prstGeom prst="rect">
              <a:avLst/>
            </a:prstGeom>
            <a:noFill/>
            <a:ln w="9525">
              <a:noFill/>
            </a:ln>
          </p:spPr>
        </p:pic>
        <p:pic>
          <p:nvPicPr>
            <p:cNvPr id="103430" name="Picture 4" descr="设计师大图 点击还原"/>
            <p:cNvPicPr>
              <a:picLocks noChangeAspect="true"/>
            </p:cNvPicPr>
            <p:nvPr/>
          </p:nvPicPr>
          <p:blipFill>
            <a:blip r:embed="rId5"/>
            <a:stretch>
              <a:fillRect/>
            </a:stretch>
          </p:blipFill>
          <p:spPr>
            <a:xfrm>
              <a:off x="-996" y="4874"/>
              <a:ext cx="8520" cy="5205"/>
            </a:xfrm>
            <a:prstGeom prst="rect">
              <a:avLst/>
            </a:prstGeom>
            <a:noFill/>
            <a:ln w="9525">
              <a:noFill/>
            </a:ln>
          </p:spPr>
        </p:pic>
        <p:sp>
          <p:nvSpPr>
            <p:cNvPr id="9" name="矩形 8"/>
            <p:cNvSpPr/>
            <p:nvPr/>
          </p:nvSpPr>
          <p:spPr>
            <a:xfrm>
              <a:off x="5835" y="7406"/>
              <a:ext cx="7200" cy="3395"/>
            </a:xfrm>
            <a:prstGeom prst="rect">
              <a:avLst/>
            </a:prstGeom>
            <a:solidFill>
              <a:schemeClr val="tx1">
                <a:lumMod val="60000"/>
                <a:lumOff val="40000"/>
              </a:schemeClr>
            </a:solidFill>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贷款组合管理是</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现代资产组合理论在非交易资产（不是用来随时交易的资产）投资过程中的应用</a:t>
              </a: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。通过构建贷款组合，可以达到</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分散风险</a:t>
              </a: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的目的。在构建贷款组合的过程中，应</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最小化资产间的违约相关性</a:t>
              </a: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3432" name="矩形 9"/>
            <p:cNvSpPr/>
            <p:nvPr/>
          </p:nvSpPr>
          <p:spPr>
            <a:xfrm>
              <a:off x="3155" y="2678"/>
              <a:ext cx="4608" cy="608"/>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2400" b="1" dirty="0">
                  <a:solidFill>
                    <a:srgbClr val="000000"/>
                  </a:solidFill>
                  <a:latin typeface="微软雅黑" panose="020B0503020204020204" charset="-122"/>
                  <a:ea typeface="微软雅黑" panose="020B0503020204020204" charset="-122"/>
                </a:rPr>
                <a:t>（一）贷款组合管理</a:t>
              </a:r>
              <a:endParaRPr lang="zh-CN" altLang="zh-CN"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（一）贷款组合管理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15184" y="1028450"/>
            <a:ext cx="9961606" cy="4539191"/>
            <a:chOff x="-823" y="1964"/>
            <a:chExt cx="14691" cy="6709"/>
          </a:xfrm>
        </p:grpSpPr>
        <p:sp>
          <p:nvSpPr>
            <p:cNvPr id="8" name="矩形 7"/>
            <p:cNvSpPr/>
            <p:nvPr/>
          </p:nvSpPr>
          <p:spPr>
            <a:xfrm>
              <a:off x="-823" y="4044"/>
              <a:ext cx="3760" cy="3026"/>
            </a:xfrm>
            <a:prstGeom prst="rect">
              <a:avLst/>
            </a:prstGeom>
            <a:solidFill>
              <a:srgbClr val="92D050"/>
            </a:solidFill>
          </p:spPr>
          <p:txBody>
            <a:bodyPr>
              <a:spAutoFit/>
            </a:bodyPr>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贷款审查标准化</a:t>
              </a: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贷款审查标准化就是</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依据一定的程序和指标</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考察借款人或债券的信用状况，以避免可能发生的信用风险</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矩形 8"/>
            <p:cNvSpPr/>
            <p:nvPr/>
          </p:nvSpPr>
          <p:spPr>
            <a:xfrm>
              <a:off x="10125" y="4191"/>
              <a:ext cx="3743" cy="4482"/>
            </a:xfrm>
            <a:prstGeom prst="rect">
              <a:avLst/>
            </a:prstGeom>
            <a:solidFill>
              <a:srgbClr val="92D050"/>
            </a:solidFill>
          </p:spPr>
          <p:txBody>
            <a:bodyPr>
              <a:spAutoFit/>
            </a:bodyPr>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贷款分散化</a:t>
              </a: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银行可以通过贷款的分散化来降低信用风险的基本原理是</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信用风险的相互抵消</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。同时贷款给卖冰激凌和卖雨伞的企业，因为两家企业收入的负相关性，银行总收入波动性就会较小。</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矩形 9"/>
            <p:cNvSpPr/>
            <p:nvPr/>
          </p:nvSpPr>
          <p:spPr>
            <a:xfrm>
              <a:off x="3658" y="1964"/>
              <a:ext cx="5650" cy="954"/>
            </a:xfrm>
            <a:prstGeom prst="rect">
              <a:avLst/>
            </a:prstGeom>
          </p:spPr>
          <p:txBody>
            <a:bodyPr wrap="square">
              <a:spAutoFit/>
            </a:bodyPr>
            <a:p>
              <a:pPr marL="0" marR="0" lvl="0" indent="0" algn="ctr"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贷款组合管理的两种方法</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pic>
        <p:nvPicPr>
          <p:cNvPr id="3" name="图片 2" descr="图片1"/>
          <p:cNvPicPr>
            <a:picLocks noChangeAspect="true"/>
          </p:cNvPicPr>
          <p:nvPr/>
        </p:nvPicPr>
        <p:blipFill>
          <a:blip r:embed="rId4"/>
          <a:srcRect l="12798" t="10478" r="12589" b="11915"/>
          <a:stretch>
            <a:fillRect/>
          </a:stretch>
        </p:blipFill>
        <p:spPr>
          <a:xfrm>
            <a:off x="4476750" y="1717675"/>
            <a:ext cx="3183890" cy="4044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（一）贷款组合管理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800" y="2244725"/>
            <a:ext cx="10059035" cy="2368550"/>
          </a:xfrm>
          <a:prstGeom prst="rect">
            <a:avLst/>
          </a:prstGeom>
          <a:noFill/>
        </p:spPr>
        <p:txBody>
          <a:bodyPr wrap="square" rtlCol="0">
            <a:spAutoFit/>
          </a:bodyPr>
          <a:p>
            <a:pPr fontAlgn="auto">
              <a:spcAft>
                <a:spcPts val="1200"/>
              </a:spcAft>
            </a:pPr>
            <a:r>
              <a:rPr lang="zh-CN" b="1">
                <a:latin typeface="微软雅黑" panose="020B0503020204020204" charset="-122"/>
                <a:ea typeface="微软雅黑" panose="020B0503020204020204" charset="-122"/>
                <a:cs typeface="微软雅黑" panose="020B0503020204020204" charset="-122"/>
              </a:rPr>
              <a:t>贷款组合模型</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贷款审查标准化和贷款对象分散化是管理信用风险</a:t>
            </a:r>
            <a:r>
              <a:rPr lang="zh-CN" altLang="en-US">
                <a:solidFill>
                  <a:srgbClr val="FF0000"/>
                </a:solidFill>
                <a:latin typeface="微软雅黑" panose="020B0503020204020204" charset="-122"/>
                <a:ea typeface="微软雅黑" panose="020B0503020204020204" charset="-122"/>
                <a:cs typeface="微软雅黑" panose="020B0503020204020204" charset="-122"/>
              </a:rPr>
              <a:t>初级的也是必须的步骤</a:t>
            </a:r>
            <a:r>
              <a:rPr lang="zh-CN" altLang="en-US">
                <a:latin typeface="微软雅黑" panose="020B0503020204020204" charset="-122"/>
                <a:ea typeface="微软雅黑" panose="020B0503020204020204" charset="-122"/>
                <a:cs typeface="微软雅黑" panose="020B0503020204020204" charset="-122"/>
              </a:rPr>
              <a:t>，利用这两个步骤控制信用风险的能力往往会</a:t>
            </a:r>
            <a:r>
              <a:rPr lang="zh-CN" altLang="en-US">
                <a:solidFill>
                  <a:srgbClr val="FF0000"/>
                </a:solidFill>
                <a:latin typeface="微软雅黑" panose="020B0503020204020204" charset="-122"/>
                <a:ea typeface="微软雅黑" panose="020B0503020204020204" charset="-122"/>
                <a:cs typeface="微软雅黑" panose="020B0503020204020204" charset="-122"/>
              </a:rPr>
              <a:t>因为投资分散化机会较少而受到限制</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一些学者根据信用资产的特点，设计并建立起一些信用资产组合模型。这些模型分为两类：</a:t>
            </a:r>
            <a:endParaRPr lang="zh-CN" altLang="en-US">
              <a:latin typeface="微软雅黑" panose="020B0503020204020204" charset="-122"/>
              <a:ea typeface="微软雅黑" panose="020B0503020204020204" charset="-122"/>
              <a:cs typeface="微软雅黑" panose="020B0503020204020204" charset="-122"/>
            </a:endParaRPr>
          </a:p>
          <a:p>
            <a:pPr marL="342900" indent="-34290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一类是寻求信用资产组合的</a:t>
            </a:r>
            <a:r>
              <a:rPr lang="zh-CN" altLang="en-US">
                <a:solidFill>
                  <a:srgbClr val="FF0000"/>
                </a:solidFill>
                <a:latin typeface="微软雅黑" panose="020B0503020204020204" charset="-122"/>
                <a:ea typeface="微软雅黑" panose="020B0503020204020204" charset="-122"/>
                <a:cs typeface="微软雅黑" panose="020B0503020204020204" charset="-122"/>
              </a:rPr>
              <a:t>全部风险</a:t>
            </a:r>
            <a:r>
              <a:rPr lang="en-US" altLang="zh-CN">
                <a:solidFill>
                  <a:srgbClr val="FF0000"/>
                </a:solidFill>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收益均衡</a:t>
            </a:r>
            <a:r>
              <a:rPr lang="zh-CN" altLang="en-US">
                <a:latin typeface="微软雅黑" panose="020B0503020204020204" charset="-122"/>
                <a:ea typeface="微软雅黑" panose="020B0503020204020204" charset="-122"/>
                <a:cs typeface="微软雅黑" panose="020B0503020204020204" charset="-122"/>
              </a:rPr>
              <a:t>的模型，如</a:t>
            </a:r>
            <a:r>
              <a:rPr lang="en-US" altLang="zh-CN">
                <a:latin typeface="微软雅黑" panose="020B0503020204020204" charset="-122"/>
                <a:ea typeface="微软雅黑" panose="020B0503020204020204" charset="-122"/>
                <a:cs typeface="微软雅黑" panose="020B0503020204020204" charset="-122"/>
              </a:rPr>
              <a:t>KMV</a:t>
            </a:r>
            <a:r>
              <a:rPr lang="zh-CN" altLang="en-US">
                <a:latin typeface="微软雅黑" panose="020B0503020204020204" charset="-122"/>
                <a:ea typeface="微软雅黑" panose="020B0503020204020204" charset="-122"/>
                <a:cs typeface="微软雅黑" panose="020B0503020204020204" charset="-122"/>
              </a:rPr>
              <a:t>资产组合管理模型。</a:t>
            </a:r>
            <a:endParaRPr lang="zh-CN" altLang="en-US">
              <a:latin typeface="微软雅黑" panose="020B0503020204020204" charset="-122"/>
              <a:ea typeface="微软雅黑" panose="020B0503020204020204" charset="-122"/>
              <a:cs typeface="微软雅黑" panose="020B0503020204020204" charset="-122"/>
            </a:endParaRPr>
          </a:p>
          <a:p>
            <a:pPr marL="342900" indent="-34290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一类是计算</a:t>
            </a:r>
            <a:r>
              <a:rPr lang="zh-CN" altLang="en-US">
                <a:solidFill>
                  <a:srgbClr val="FF0000"/>
                </a:solidFill>
                <a:latin typeface="微软雅黑" panose="020B0503020204020204" charset="-122"/>
                <a:ea typeface="微软雅黑" panose="020B0503020204020204" charset="-122"/>
                <a:cs typeface="微软雅黑" panose="020B0503020204020204" charset="-122"/>
              </a:rPr>
              <a:t>风险维度</a:t>
            </a:r>
            <a:r>
              <a:rPr lang="zh-CN" altLang="en-US">
                <a:latin typeface="微软雅黑" panose="020B0503020204020204" charset="-122"/>
                <a:ea typeface="微软雅黑" panose="020B0503020204020204" charset="-122"/>
                <a:cs typeface="微软雅黑" panose="020B0503020204020204" charset="-122"/>
              </a:rPr>
              <a:t>和</a:t>
            </a:r>
            <a:r>
              <a:rPr lang="zh-CN" altLang="en-US">
                <a:solidFill>
                  <a:srgbClr val="FF0000"/>
                </a:solidFill>
                <a:latin typeface="微软雅黑" panose="020B0503020204020204" charset="-122"/>
                <a:ea typeface="微软雅黑" panose="020B0503020204020204" charset="-122"/>
                <a:cs typeface="微软雅黑" panose="020B0503020204020204" charset="-122"/>
              </a:rPr>
              <a:t>贷款组合在险价值量</a:t>
            </a:r>
            <a:r>
              <a:rPr lang="zh-CN" altLang="en-US">
                <a:latin typeface="微软雅黑" panose="020B0503020204020204" charset="-122"/>
                <a:ea typeface="微软雅黑" panose="020B0503020204020204" charset="-122"/>
                <a:cs typeface="微软雅黑" panose="020B0503020204020204" charset="-122"/>
              </a:rPr>
              <a:t>的模型，如信用度量组合模型。</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AutoShape 3"/>
          <p:cNvSpPr/>
          <p:nvPr/>
        </p:nvSpPr>
        <p:spPr>
          <a:xfrm rot="5400000">
            <a:off x="3409937" y="420772"/>
            <a:ext cx="564315" cy="2799618"/>
          </a:xfrm>
          <a:prstGeom prst="homePlate">
            <a:avLst>
              <a:gd name="adj" fmla="val 26935"/>
            </a:avLst>
          </a:prstGeom>
          <a:solidFill>
            <a:srgbClr val="FFC000"/>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5" name="组合 4"/>
          <p:cNvGrpSpPr/>
          <p:nvPr/>
        </p:nvGrpSpPr>
        <p:grpSpPr>
          <a:xfrm>
            <a:off x="1151677" y="979659"/>
            <a:ext cx="10115128" cy="5303494"/>
            <a:chOff x="768" y="2169"/>
            <a:chExt cx="11470" cy="8459"/>
          </a:xfrm>
        </p:grpSpPr>
        <p:grpSp>
          <p:nvGrpSpPr>
            <p:cNvPr id="113669" name="组合 27"/>
            <p:cNvGrpSpPr/>
            <p:nvPr/>
          </p:nvGrpSpPr>
          <p:grpSpPr>
            <a:xfrm>
              <a:off x="1980" y="3060"/>
              <a:ext cx="10258" cy="7568"/>
              <a:chOff x="194887" y="1772814"/>
              <a:chExt cx="6514591" cy="4805133"/>
            </a:xfrm>
          </p:grpSpPr>
          <p:grpSp>
            <p:nvGrpSpPr>
              <p:cNvPr id="113670" name="组合 6"/>
              <p:cNvGrpSpPr/>
              <p:nvPr/>
            </p:nvGrpSpPr>
            <p:grpSpPr>
              <a:xfrm>
                <a:off x="210530" y="2403283"/>
                <a:ext cx="6356350" cy="3906037"/>
                <a:chOff x="692150" y="2963863"/>
                <a:chExt cx="6356350" cy="3187700"/>
              </a:xfrm>
            </p:grpSpPr>
            <p:sp>
              <p:nvSpPr>
                <p:cNvPr id="113672" name="Freeform 4"/>
                <p:cNvSpPr/>
                <p:nvPr/>
              </p:nvSpPr>
              <p:spPr>
                <a:xfrm>
                  <a:off x="692150" y="2963863"/>
                  <a:ext cx="2016125"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113673" name="Freeform 8"/>
                <p:cNvSpPr/>
                <p:nvPr/>
              </p:nvSpPr>
              <p:spPr>
                <a:xfrm>
                  <a:off x="2860675" y="2963863"/>
                  <a:ext cx="201771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113674" name="Freeform 12"/>
                <p:cNvSpPr/>
                <p:nvPr/>
              </p:nvSpPr>
              <p:spPr>
                <a:xfrm>
                  <a:off x="5030788" y="2963863"/>
                  <a:ext cx="2017712"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113675" name="AutoShape 3"/>
              <p:cNvSpPr/>
              <p:nvPr/>
            </p:nvSpPr>
            <p:spPr>
              <a:xfrm rot="5400000">
                <a:off x="3071934" y="1050501"/>
                <a:ext cx="571500" cy="2016125"/>
              </a:xfrm>
              <a:prstGeom prst="homePlate">
                <a:avLst>
                  <a:gd name="adj" fmla="val 26935"/>
                </a:avLst>
              </a:prstGeom>
              <a:solidFill>
                <a:srgbClr val="FFC000"/>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3676" name="AutoShape 3"/>
              <p:cNvSpPr/>
              <p:nvPr/>
            </p:nvSpPr>
            <p:spPr>
              <a:xfrm rot="5400000">
                <a:off x="5242046" y="1050502"/>
                <a:ext cx="571500" cy="2016125"/>
              </a:xfrm>
              <a:prstGeom prst="homePlate">
                <a:avLst>
                  <a:gd name="adj" fmla="val 26935"/>
                </a:avLst>
              </a:prstGeom>
              <a:solidFill>
                <a:srgbClr val="FFC000"/>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TextBox 18"/>
              <p:cNvSpPr txBox="true"/>
              <p:nvPr/>
            </p:nvSpPr>
            <p:spPr>
              <a:xfrm>
                <a:off x="194887" y="2502849"/>
                <a:ext cx="2016459" cy="4075098"/>
              </a:xfrm>
              <a:prstGeom prst="rect">
                <a:avLst/>
              </a:prstGeom>
              <a:noFill/>
            </p:spPr>
            <p:txBody>
              <a:bodyPr>
                <a:spAutoFit/>
              </a:bodyPr>
              <a:p>
                <a:pPr marL="0" marR="0" lvl="1" indent="0" algn="just"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资产证券化是将</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有信用风险</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，但能够产生</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可预见的、稳定的现金流</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的债券或贷款的金融资产组成一个</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资产池</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并将其出售给其它金融机构或投资者。</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just"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目前，国外比较成熟的是资产担保证券（</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asset-based securities</a:t>
                </a:r>
                <a:r>
                  <a:rPr kumimoji="0" lang="en-US"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ABS</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）（如消费贷）和资产抵押证券（</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mortgage-based securities</a:t>
                </a:r>
                <a:r>
                  <a:rPr kumimoji="0" lang="en-US"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MBS</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）（如美国房贷证券）</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indent="0" algn="just" defTabSz="914400" rtl="0" eaLnBrk="1"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246625" y="1888423"/>
                <a:ext cx="1979940" cy="341478"/>
              </a:xfrm>
              <a:prstGeom prst="rect">
                <a:avLst/>
              </a:prstGeom>
            </p:spPr>
            <p:txBody>
              <a:bodyPr wrap="square">
                <a:spAutoFit/>
              </a:bodyPr>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资产证券化概念</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3679" name="矩形 20"/>
              <p:cNvSpPr/>
              <p:nvPr/>
            </p:nvSpPr>
            <p:spPr>
              <a:xfrm>
                <a:off x="2348037" y="1772815"/>
                <a:ext cx="2017714" cy="34147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000" dirty="0">
                    <a:latin typeface="微软雅黑" panose="020B0503020204020204" charset="-122"/>
                    <a:ea typeface="微软雅黑" panose="020B0503020204020204" charset="-122"/>
                  </a:rPr>
                  <a:t>资产证券化的好处</a:t>
                </a:r>
                <a:endParaRPr lang="zh-CN" altLang="zh-CN" sz="2000" dirty="0">
                  <a:latin typeface="微软雅黑" panose="020B0503020204020204" charset="-122"/>
                  <a:ea typeface="微软雅黑" panose="020B0503020204020204" charset="-122"/>
                </a:endParaRPr>
              </a:p>
            </p:txBody>
          </p:sp>
          <p:sp>
            <p:nvSpPr>
              <p:cNvPr id="4" name="矩形 3"/>
              <p:cNvSpPr/>
              <p:nvPr/>
            </p:nvSpPr>
            <p:spPr>
              <a:xfrm>
                <a:off x="2355586" y="2523791"/>
                <a:ext cx="2010250" cy="2960121"/>
              </a:xfrm>
              <a:prstGeom prst="rect">
                <a:avLst/>
              </a:prstGeom>
            </p:spPr>
            <p:txBody>
              <a:bodyPr wrap="square">
                <a:spAutoFit/>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对商业银行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原始权益人提供了一种</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新型融资工具</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，提高了借款能力，有助于降低融资成本，获得较高收益。</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对投资者</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可以获得</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较高的投资回报</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，提高资产的流动性，降低投资风险。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3681" name="矩形 22"/>
              <p:cNvSpPr/>
              <p:nvPr/>
            </p:nvSpPr>
            <p:spPr>
              <a:xfrm>
                <a:off x="4472968" y="1772817"/>
                <a:ext cx="2236510" cy="341478"/>
              </a:xfrm>
              <a:prstGeom prst="rect">
                <a:avLst/>
              </a:prstGeom>
              <a:noFill/>
              <a:ln w="9525">
                <a:noFill/>
              </a:ln>
            </p:spPr>
            <p:txBody>
              <a:bodyPr wrap="square" anchor="t" anchorCtr="false">
                <a:spAutoFit/>
              </a:bodyPr>
              <a:p>
                <a:pPr>
                  <a:lnSpc>
                    <a:spcPct val="80000"/>
                  </a:lnSpc>
                  <a:spcBef>
                    <a:spcPct val="20000"/>
                  </a:spcBef>
                  <a:buClr>
                    <a:schemeClr val="hlink"/>
                  </a:buClr>
                </a:pPr>
                <a:r>
                  <a:rPr lang="zh-CN" altLang="zh-CN" sz="2000" dirty="0">
                    <a:latin typeface="微软雅黑" panose="020B0503020204020204" charset="-122"/>
                    <a:ea typeface="微软雅黑" panose="020B0503020204020204" charset="-122"/>
                  </a:rPr>
                  <a:t>资产证券化的条件</a:t>
                </a:r>
                <a:endParaRPr lang="zh-CN" altLang="zh-CN" sz="2000" dirty="0">
                  <a:latin typeface="微软雅黑" panose="020B0503020204020204" charset="-122"/>
                  <a:ea typeface="微软雅黑" panose="020B0503020204020204" charset="-122"/>
                </a:endParaRPr>
              </a:p>
            </p:txBody>
          </p:sp>
          <p:sp>
            <p:nvSpPr>
              <p:cNvPr id="24" name="矩形 23"/>
              <p:cNvSpPr/>
              <p:nvPr/>
            </p:nvSpPr>
            <p:spPr>
              <a:xfrm>
                <a:off x="4549210" y="2693565"/>
                <a:ext cx="1995617" cy="3084880"/>
              </a:xfrm>
              <a:prstGeom prst="rect">
                <a:avLst/>
              </a:prstGeom>
            </p:spPr>
            <p:txBody>
              <a:bodyPr wrap="squar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即将被证券化的资产</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能产生固定的或者循环的现金收入流</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；原始权益人对资产拥有</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完整的所有权</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；该资产的所有权以真实的方式转让给特设信托机构；特设信托机构本身的经营有严格的法律限制和优惠的税收待遇；投资者具备资产证券化的知识、投资能力和投资意愿。</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7" name="矩形 26"/>
            <p:cNvSpPr/>
            <p:nvPr/>
          </p:nvSpPr>
          <p:spPr>
            <a:xfrm>
              <a:off x="768" y="2169"/>
              <a:ext cx="2848" cy="734"/>
            </a:xfrm>
            <a:prstGeom prst="rect">
              <a:avLst/>
            </a:prstGeom>
          </p:spPr>
          <p:txBody>
            <a:bodyPr wrap="squar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、资产证券化</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7" name="矩形 6"/>
          <p:cNvSpPr/>
          <p:nvPr/>
        </p:nvSpPr>
        <p:spPr>
          <a:xfrm>
            <a:off x="1151890" y="6228715"/>
            <a:ext cx="5794375" cy="398780"/>
          </a:xfrm>
          <a:prstGeom prst="rect">
            <a:avLst/>
          </a:prstGeom>
        </p:spPr>
        <p:txBody>
          <a:bodyPr wrap="squar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住房抵押贷款是最适宜的资产证券化产品</a:t>
            </a:r>
            <a:endParaRPr kumimoji="0" 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 name="矩形 6"/>
          <p:cNvSpPr/>
          <p:nvPr/>
        </p:nvSpPr>
        <p:spPr>
          <a:xfrm>
            <a:off x="2711133" y="1694180"/>
            <a:ext cx="6769100" cy="3469005"/>
          </a:xfrm>
          <a:prstGeom prst="rect">
            <a:avLst/>
          </a:prstGeom>
        </p:spPr>
        <p:txBody>
          <a:bodyPr>
            <a:spAutoFit/>
          </a:bodyPr>
          <a:p>
            <a:pPr marL="536575" marR="0" lvl="1" indent="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资产证券化运作程序：</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确定资产证券化目标，组成资产池。</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组建特设信托机构，实现真实出售。</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完善交易结构，进行内部评级。</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进行信用增级。</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进行发行评级，安排证券销售。</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获取证券发行收入，向原始权益人支付购买价格。</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实施资产管理，建立投资者应收积累金。</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按期还本付息，对聘用机构付费。</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99310" y="1340485"/>
            <a:ext cx="7992745" cy="5090160"/>
            <a:chOff x="623" y="2323"/>
            <a:chExt cx="12587" cy="8016"/>
          </a:xfrm>
        </p:grpSpPr>
        <p:grpSp>
          <p:nvGrpSpPr>
            <p:cNvPr id="115717" name="组合 6"/>
            <p:cNvGrpSpPr/>
            <p:nvPr/>
          </p:nvGrpSpPr>
          <p:grpSpPr>
            <a:xfrm>
              <a:off x="623" y="2323"/>
              <a:ext cx="12430" cy="7100"/>
              <a:chOff x="377323" y="969963"/>
              <a:chExt cx="8947652" cy="5013325"/>
            </a:xfrm>
          </p:grpSpPr>
          <p:sp>
            <p:nvSpPr>
              <p:cNvPr id="8" name="Freeform 2"/>
              <p:cNvSpPr/>
              <p:nvPr>
                <p:custDataLst>
                  <p:tags r:id="rId4"/>
                </p:custDataLst>
              </p:nvPr>
            </p:nvSpPr>
            <p:spPr bwMode="blackWhite">
              <a:xfrm>
                <a:off x="2518857" y="1314187"/>
                <a:ext cx="4826549" cy="4591430"/>
              </a:xfrm>
              <a:custGeom>
                <a:avLst/>
                <a:gdLst>
                  <a:gd name="T0" fmla="*/ 132799542 w 2369"/>
                  <a:gd name="T1" fmla="*/ 2147483647 h 1721"/>
                  <a:gd name="T2" fmla="*/ 2147483647 w 2369"/>
                  <a:gd name="T3" fmla="*/ 2147483647 h 1721"/>
                  <a:gd name="T4" fmla="*/ 2147483647 w 2369"/>
                  <a:gd name="T5" fmla="*/ 2147483647 h 1721"/>
                  <a:gd name="T6" fmla="*/ 2147483647 w 2369"/>
                  <a:gd name="T7" fmla="*/ 0 h 1721"/>
                  <a:gd name="T8" fmla="*/ 0 w 2369"/>
                  <a:gd name="T9" fmla="*/ 2147483647 h 1721"/>
                  <a:gd name="T10" fmla="*/ 0 w 2369"/>
                  <a:gd name="T11" fmla="*/ 2147483647 h 1721"/>
                  <a:gd name="T12" fmla="*/ 132799542 w 2369"/>
                  <a:gd name="T13" fmla="*/ 2147483647 h 17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69" h="1721">
                    <a:moveTo>
                      <a:pt x="32" y="1720"/>
                    </a:moveTo>
                    <a:lnTo>
                      <a:pt x="2368" y="1720"/>
                    </a:lnTo>
                    <a:lnTo>
                      <a:pt x="2368" y="469"/>
                    </a:lnTo>
                    <a:lnTo>
                      <a:pt x="1180" y="0"/>
                    </a:lnTo>
                    <a:lnTo>
                      <a:pt x="0" y="469"/>
                    </a:lnTo>
                    <a:lnTo>
                      <a:pt x="0" y="1720"/>
                    </a:lnTo>
                    <a:lnTo>
                      <a:pt x="32" y="1720"/>
                    </a:lnTo>
                  </a:path>
                </a:pathLst>
              </a:custGeom>
              <a:solidFill>
                <a:schemeClr val="accent6">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5719" name="Freeform 3"/>
              <p:cNvSpPr/>
              <p:nvPr>
                <p:custDataLst>
                  <p:tags r:id="rId5"/>
                </p:custDataLst>
              </p:nvPr>
            </p:nvSpPr>
            <p:spPr>
              <a:xfrm>
                <a:off x="2519363" y="1314450"/>
                <a:ext cx="4840287" cy="4668838"/>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115720" name="Freeform 4"/>
              <p:cNvSpPr/>
              <p:nvPr>
                <p:custDataLst>
                  <p:tags r:id="rId6"/>
                </p:custDataLst>
              </p:nvPr>
            </p:nvSpPr>
            <p:spPr>
              <a:xfrm>
                <a:off x="531813" y="1335088"/>
                <a:ext cx="8782050" cy="1243012"/>
              </a:xfrm>
              <a:custGeom>
                <a:avLst/>
                <a:gdLst/>
                <a:ahLst/>
                <a:cxnLst>
                  <a:cxn ang="0">
                    <a:pos x="0" y="2147483646"/>
                  </a:cxn>
                  <a:cxn ang="0">
                    <a:pos x="2147483646" y="0"/>
                  </a:cxn>
                  <a:cxn ang="0">
                    <a:pos x="2147483646" y="2147483646"/>
                  </a:cxn>
                  <a:cxn ang="0">
                    <a:pos x="2147483646" y="2147483646"/>
                  </a:cxn>
                  <a:cxn ang="0">
                    <a:pos x="2147483646" y="0"/>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Lst>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rgbClr val="FFFF00"/>
              </a:solidFill>
              <a:ln w="9525">
                <a:noFill/>
              </a:ln>
            </p:spPr>
            <p:txBody>
              <a:bodyPr/>
              <a:p>
                <a:endParaRPr lang="zh-CN" altLang="en-US">
                  <a:latin typeface="微软雅黑" panose="020B0503020204020204" charset="-122"/>
                  <a:ea typeface="微软雅黑" panose="020B0503020204020204" charset="-122"/>
                </a:endParaRPr>
              </a:p>
            </p:txBody>
          </p:sp>
          <p:sp>
            <p:nvSpPr>
              <p:cNvPr id="115721" name="Rectangle 5"/>
              <p:cNvSpPr/>
              <p:nvPr>
                <p:custDataLst>
                  <p:tags r:id="rId7"/>
                </p:custDataLst>
              </p:nvPr>
            </p:nvSpPr>
            <p:spPr>
              <a:xfrm>
                <a:off x="538163" y="2574925"/>
                <a:ext cx="2614637" cy="3321050"/>
              </a:xfrm>
              <a:prstGeom prst="rect">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5722" name="Rectangle 7"/>
              <p:cNvSpPr/>
              <p:nvPr>
                <p:custDataLst>
                  <p:tags r:id="rId8"/>
                </p:custDataLst>
              </p:nvPr>
            </p:nvSpPr>
            <p:spPr>
              <a:xfrm>
                <a:off x="3421255" y="2574925"/>
                <a:ext cx="2816026" cy="3321050"/>
              </a:xfrm>
              <a:prstGeom prst="rect">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5723" name="Rectangle 8"/>
              <p:cNvSpPr/>
              <p:nvPr>
                <p:custDataLst>
                  <p:tags r:id="rId9"/>
                </p:custDataLst>
              </p:nvPr>
            </p:nvSpPr>
            <p:spPr>
              <a:xfrm>
                <a:off x="6537176" y="2574925"/>
                <a:ext cx="2787799" cy="3321050"/>
              </a:xfrm>
              <a:prstGeom prst="rect">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15724" name="Group 10"/>
              <p:cNvGrpSpPr/>
              <p:nvPr/>
            </p:nvGrpSpPr>
            <p:grpSpPr>
              <a:xfrm>
                <a:off x="3070198" y="969963"/>
                <a:ext cx="3321073" cy="1011237"/>
                <a:chOff x="2275" y="1968"/>
                <a:chExt cx="1085" cy="960"/>
              </a:xfrm>
            </p:grpSpPr>
            <p:sp>
              <p:nvSpPr>
                <p:cNvPr id="115725" name="Oval 11"/>
                <p:cNvSpPr/>
                <p:nvPr>
                  <p:custDataLst>
                    <p:tags r:id="rId10"/>
                  </p:custDataLst>
                </p:nvPr>
              </p:nvSpPr>
              <p:spPr>
                <a:xfrm>
                  <a:off x="2400" y="1968"/>
                  <a:ext cx="960" cy="960"/>
                </a:xfrm>
                <a:prstGeom prst="ellipse">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11"/>
                  </p:custDataLst>
                </p:nvPr>
              </p:nvSpPr>
              <p:spPr bwMode="blackWhite">
                <a:xfrm>
                  <a:off x="2275" y="1968"/>
                  <a:ext cx="1002" cy="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536575" marR="0" lvl="1" indent="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资产证券化类型</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15" name="Rectangle 13"/>
              <p:cNvSpPr>
                <a:spLocks noChangeArrowheads="true"/>
              </p:cNvSpPr>
              <p:nvPr/>
            </p:nvSpPr>
            <p:spPr bwMode="auto">
              <a:xfrm>
                <a:off x="377323" y="2678730"/>
                <a:ext cx="2692214" cy="58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ctr"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无追索权证券化</a:t>
                </a:r>
                <a:endParaRPr kumimoji="0" lang="en-US"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Rectangle 14"/>
              <p:cNvSpPr>
                <a:spLocks noChangeArrowheads="true"/>
              </p:cNvSpPr>
              <p:nvPr/>
            </p:nvSpPr>
            <p:spPr bwMode="auto">
              <a:xfrm>
                <a:off x="3238700" y="2650486"/>
                <a:ext cx="3273487" cy="61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有追索权证券化</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7" name="Rectangle 16"/>
              <p:cNvSpPr>
                <a:spLocks noChangeArrowheads="true"/>
              </p:cNvSpPr>
              <p:nvPr/>
            </p:nvSpPr>
            <p:spPr bwMode="auto">
              <a:xfrm>
                <a:off x="6236847" y="2678730"/>
                <a:ext cx="3010744" cy="61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部分追索权证券化</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3" name="矩形 2"/>
            <p:cNvSpPr/>
            <p:nvPr/>
          </p:nvSpPr>
          <p:spPr>
            <a:xfrm>
              <a:off x="870" y="5098"/>
              <a:ext cx="3723" cy="4508"/>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资产采用</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真实出售</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的方式，风险全部从原始权益人转移到后续的投资者，投资者放弃向原始权益人行使追索权。</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要求：</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现金流稳定、风险较小、发放过程和借贷合约标准化的资产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住房抵押贷款</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53" y="5095"/>
              <a:ext cx="4125" cy="4120"/>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这类证券化方式，投资者有追索权，当出现违约风险时，投资者可以向原始权益人要求补偿损失。</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由于保留追索权，这类资产的</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投资收益率较低</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商业银行倾向于采用有追索权的方式进行证券化</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矩形 4"/>
            <p:cNvSpPr/>
            <p:nvPr/>
          </p:nvSpPr>
          <p:spPr>
            <a:xfrm>
              <a:off x="9220" y="5155"/>
              <a:ext cx="3990" cy="5185"/>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资产的风险由资产原始权益人和投资者分担。典型做法</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放贷银行，将资产证券化的部分收益存放在“利差账户”作为违约准备金。如实际损失低于账户的准备金，节余作为放贷银行的收益；如实际损失高于账户的准备金，则投资者承担其余的损失。</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38555" y="1406525"/>
            <a:ext cx="9321165" cy="5184140"/>
            <a:chOff x="-1129" y="3001"/>
            <a:chExt cx="14679" cy="8164"/>
          </a:xfrm>
        </p:grpSpPr>
        <p:pic>
          <p:nvPicPr>
            <p:cNvPr id="116737" name="图片 1" descr="喇叭3.jpg"/>
            <p:cNvPicPr>
              <a:picLocks noGrp="true" noChangeAspect="true"/>
            </p:cNvPicPr>
            <p:nvPr/>
          </p:nvPicPr>
          <p:blipFill>
            <a:blip r:embed="rId4"/>
            <a:srcRect l="26053" t="12306" r="20753" b="9917"/>
            <a:stretch>
              <a:fillRect/>
            </a:stretch>
          </p:blipFill>
          <p:spPr>
            <a:xfrm>
              <a:off x="-1129" y="5565"/>
              <a:ext cx="3322" cy="5600"/>
            </a:xfrm>
            <a:prstGeom prst="rect">
              <a:avLst/>
            </a:prstGeom>
            <a:noFill/>
            <a:ln w="9525">
              <a:noFill/>
            </a:ln>
          </p:spPr>
        </p:pic>
        <p:sp>
          <p:nvSpPr>
            <p:cNvPr id="688131" name="Rectangle 3"/>
            <p:cNvSpPr>
              <a:spLocks noGrp="true" noChangeArrowheads="true"/>
            </p:cNvSpPr>
            <p:nvPr/>
          </p:nvSpPr>
          <p:spPr>
            <a:xfrm>
              <a:off x="510" y="3001"/>
              <a:ext cx="13040" cy="3171"/>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定义：银行在发放贷款后通过贷款出售市场将其贷款以有追索权或无追索权的方式转售给其它银行或投资机构。</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贷款出售的类型：主要是传统的</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短期商业贷款</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贷款出售合约的类型：参与贷款、转让贷款</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822325" marR="0" lvl="1" algn="l" defTabSz="914400" rtl="0" eaLnBrk="1" fontAlgn="base" latinLnBrk="0" hangingPunct="1">
                <a:lnSpc>
                  <a:spcPct val="150000"/>
                </a:lnSpc>
                <a:spcBef>
                  <a:spcPct val="20000"/>
                </a:spcBef>
                <a:spcAft>
                  <a:spcPct val="0"/>
                </a:spcAft>
                <a:buClr>
                  <a:srgbClr val="FF0000"/>
                </a:buClr>
                <a:buSzTx/>
                <a:buFont typeface="Arial" panose="020B0604020202020204" pitchFamily="34" charset="0"/>
                <a:buChar char="•"/>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参与贷款合约的买方</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不成为贷款合约的一方</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，不改变贷款合约内容，只有在贷款合约发生实质性变化时（如利率或担保等）买方才能参与投票，此时买方承担了</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不对称的高风险</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，但由于参与贷款不改变原有的债权债务关系，</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利益关系相对简单，比较容易达成转让协议</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a:t>
              </a:r>
              <a:endPar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822325" marR="0" lvl="1" algn="l" defTabSz="914400" rtl="0" eaLnBrk="1" fontAlgn="base" latinLnBrk="0" hangingPunct="1">
                <a:lnSpc>
                  <a:spcPct val="150000"/>
                </a:lnSpc>
                <a:spcBef>
                  <a:spcPct val="20000"/>
                </a:spcBef>
                <a:spcAft>
                  <a:spcPct val="0"/>
                </a:spcAft>
                <a:buClr>
                  <a:srgbClr val="FF0000"/>
                </a:buClr>
                <a:buSzTx/>
                <a:buFont typeface="Arial" panose="020B0604020202020204" pitchFamily="34" charset="0"/>
                <a:buChar char="•"/>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贷款转让将出售方所有权利一并转让给买方，在此转让方式下，买方的权益更为清晰，保障也更为确切，是</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贷款出售的主要方式</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a:t>
              </a:r>
              <a:endPar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p:txBody>
        </p:sp>
      </p:grpSp>
      <p:sp>
        <p:nvSpPr>
          <p:cNvPr id="27" name="矩形 26"/>
          <p:cNvSpPr/>
          <p:nvPr/>
        </p:nvSpPr>
        <p:spPr>
          <a:xfrm>
            <a:off x="1138342" y="853929"/>
            <a:ext cx="2511695" cy="460375"/>
          </a:xfrm>
          <a:prstGeom prst="rect">
            <a:avLst/>
          </a:prstGeom>
        </p:spPr>
        <p:txBody>
          <a:bodyPr wrap="squar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、贷款出售</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（三）进行衍生产品交易</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862648" y="1009333"/>
            <a:ext cx="45516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1.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信用衍生产品在风险管理方面的用途</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066800" y="1665605"/>
            <a:ext cx="10059035" cy="307657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信用衍生产品是贷款出售及资产证券化之后新的管理信用风险的工具，其主要需求来自机构投资者和商业银行，通过使用信用衍生品可以实现如下层面的风险管理：</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atin typeface="微软雅黑" panose="020B0503020204020204" charset="-122"/>
                <a:ea typeface="微软雅黑" panose="020B0503020204020204" charset="-122"/>
                <a:cs typeface="微软雅黑" panose="020B0503020204020204" charset="-122"/>
              </a:rPr>
              <a:t>）将信用风险分割交易，可以在不拥有信用资产本身的同时，承担某种特殊类型的信用风险并获得一定收益，实现资产组合的升值。</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atin typeface="微软雅黑" panose="020B0503020204020204" charset="-122"/>
                <a:ea typeface="微软雅黑" panose="020B0503020204020204" charset="-122"/>
                <a:cs typeface="微软雅黑" panose="020B0503020204020204" charset="-122"/>
              </a:rPr>
              <a:t>）信用衍生产品可以作为投资者管理资产组合中信用风险的工具。</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atin typeface="微软雅黑" panose="020B0503020204020204" charset="-122"/>
                <a:ea typeface="微软雅黑" panose="020B0503020204020204" charset="-122"/>
                <a:cs typeface="微软雅黑" panose="020B0503020204020204" charset="-122"/>
              </a:rPr>
              <a:t>）信用衍生产品是机构投资者进入贷款市场的桥梁。</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4</a:t>
            </a:r>
            <a:r>
              <a:rPr lang="zh-CN">
                <a:latin typeface="微软雅黑" panose="020B0503020204020204" charset="-122"/>
                <a:ea typeface="微软雅黑" panose="020B0503020204020204" charset="-122"/>
                <a:cs typeface="微软雅黑" panose="020B0503020204020204" charset="-122"/>
              </a:rPr>
              <a:t>）对远期借贷成本进行套期保值。</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5</a:t>
            </a:r>
            <a:r>
              <a:rPr lang="zh-CN">
                <a:latin typeface="微软雅黑" panose="020B0503020204020204" charset="-122"/>
                <a:ea typeface="微软雅黑" panose="020B0503020204020204" charset="-122"/>
                <a:cs typeface="微软雅黑" panose="020B0503020204020204" charset="-122"/>
              </a:rPr>
              <a:t>）加强贷款组合的管理、满足资本充足率的要求。</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（三）进行衍生产品交易</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矩形 2"/>
          <p:cNvSpPr/>
          <p:nvPr/>
        </p:nvSpPr>
        <p:spPr>
          <a:xfrm>
            <a:off x="862648" y="1009333"/>
            <a:ext cx="48056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2.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信用衍生产品进行风险管理的实现方式</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文本框 4"/>
          <p:cNvSpPr txBox="true"/>
          <p:nvPr/>
        </p:nvSpPr>
        <p:spPr>
          <a:xfrm>
            <a:off x="1066800" y="1665605"/>
            <a:ext cx="10059035" cy="2091690"/>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atin typeface="微软雅黑" panose="020B0503020204020204" charset="-122"/>
                <a:ea typeface="微软雅黑" panose="020B0503020204020204" charset="-122"/>
                <a:cs typeface="微软雅黑" panose="020B0503020204020204" charset="-122"/>
              </a:rPr>
              <a:t>）利用期权对冲信用风险；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atin typeface="微软雅黑" panose="020B0503020204020204" charset="-122"/>
                <a:ea typeface="微软雅黑" panose="020B0503020204020204" charset="-122"/>
                <a:cs typeface="微软雅黑" panose="020B0503020204020204" charset="-122"/>
              </a:rPr>
              <a:t>）利用互换对冲信用风险；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atin typeface="微软雅黑" panose="020B0503020204020204" charset="-122"/>
                <a:ea typeface="微软雅黑" panose="020B0503020204020204" charset="-122"/>
                <a:cs typeface="微软雅黑" panose="020B0503020204020204" charset="-122"/>
              </a:rPr>
              <a:t>）利用信用关联票据对冲信用风险。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具体内容参考本章第二节“银行信用产品”（</a:t>
            </a:r>
            <a:r>
              <a:rPr lang="en-US" altLang="zh-CN">
                <a:latin typeface="微软雅黑" panose="020B0503020204020204" charset="-122"/>
                <a:ea typeface="微软雅黑" panose="020B0503020204020204" charset="-122"/>
                <a:cs typeface="微软雅黑" panose="020B0503020204020204" charset="-122"/>
              </a:rPr>
              <a:t>lecture 19</a:t>
            </a:r>
            <a:r>
              <a:rPr lang="zh-CN">
                <a:latin typeface="微软雅黑" panose="020B0503020204020204" charset="-122"/>
                <a:ea typeface="微软雅黑" panose="020B0503020204020204" charset="-122"/>
                <a:cs typeface="微软雅黑" panose="020B0503020204020204" charset="-122"/>
              </a:rPr>
              <a:t>）</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（三）进行衍生产品交易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81175" y="1558293"/>
            <a:ext cx="8785225" cy="4887592"/>
            <a:chOff x="2805" y="2454"/>
            <a:chExt cx="13835" cy="7697"/>
          </a:xfrm>
        </p:grpSpPr>
        <p:grpSp>
          <p:nvGrpSpPr>
            <p:cNvPr id="122885" name="组合 6"/>
            <p:cNvGrpSpPr/>
            <p:nvPr/>
          </p:nvGrpSpPr>
          <p:grpSpPr>
            <a:xfrm>
              <a:off x="3815" y="2454"/>
              <a:ext cx="11570" cy="6688"/>
              <a:chOff x="1403350" y="1772605"/>
              <a:chExt cx="7346950" cy="4247195"/>
            </a:xfrm>
          </p:grpSpPr>
          <p:grpSp>
            <p:nvGrpSpPr>
              <p:cNvPr id="122886" name="Group 3"/>
              <p:cNvGrpSpPr/>
              <p:nvPr/>
            </p:nvGrpSpPr>
            <p:grpSpPr>
              <a:xfrm>
                <a:off x="3797300" y="1772605"/>
                <a:ext cx="2559050" cy="2418395"/>
                <a:chOff x="4071" y="1593"/>
                <a:chExt cx="1092" cy="1088"/>
              </a:xfrm>
            </p:grpSpPr>
            <p:sp>
              <p:nvSpPr>
                <p:cNvPr id="122887" name="Oval 4"/>
                <p:cNvSpPr/>
                <p:nvPr/>
              </p:nvSpPr>
              <p:spPr>
                <a:xfrm>
                  <a:off x="4071" y="2028"/>
                  <a:ext cx="187" cy="199"/>
                </a:xfrm>
                <a:prstGeom prst="ellipse">
                  <a:avLst/>
                </a:prstGeom>
                <a:gradFill rotWithShape="true">
                  <a:gsLst>
                    <a:gs pos="0">
                      <a:srgbClr val="FFFFFF"/>
                    </a:gs>
                    <a:gs pos="50000">
                      <a:srgbClr val="D8755A"/>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88" name="Oval 5"/>
                <p:cNvSpPr/>
                <p:nvPr/>
              </p:nvSpPr>
              <p:spPr>
                <a:xfrm>
                  <a:off x="4073" y="1593"/>
                  <a:ext cx="1090" cy="1088"/>
                </a:xfrm>
                <a:prstGeom prst="ellipse">
                  <a:avLst/>
                </a:prstGeom>
                <a:gradFill rotWithShape="true">
                  <a:gsLst>
                    <a:gs pos="0">
                      <a:srgbClr val="D8755A">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89" name="Oval 6"/>
                <p:cNvSpPr/>
                <p:nvPr/>
              </p:nvSpPr>
              <p:spPr>
                <a:xfrm>
                  <a:off x="4131" y="1655"/>
                  <a:ext cx="946" cy="945"/>
                </a:xfrm>
                <a:prstGeom prst="ellipse">
                  <a:avLst/>
                </a:prstGeom>
                <a:gradFill rotWithShape="true">
                  <a:gsLst>
                    <a:gs pos="0">
                      <a:srgbClr val="753F31"/>
                    </a:gs>
                    <a:gs pos="50000">
                      <a:srgbClr val="D8755A"/>
                    </a:gs>
                    <a:gs pos="100000">
                      <a:srgbClr val="753F31"/>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0" name="Oval 7"/>
                <p:cNvSpPr/>
                <p:nvPr/>
              </p:nvSpPr>
              <p:spPr>
                <a:xfrm>
                  <a:off x="4128" y="1650"/>
                  <a:ext cx="946" cy="945"/>
                </a:xfrm>
                <a:prstGeom prst="ellipse">
                  <a:avLst/>
                </a:prstGeom>
                <a:gradFill rotWithShape="true">
                  <a:gsLst>
                    <a:gs pos="0">
                      <a:srgbClr val="894A39"/>
                    </a:gs>
                    <a:gs pos="100000">
                      <a:srgbClr val="D8755A">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1" name="Oval 8"/>
                <p:cNvSpPr/>
                <p:nvPr/>
              </p:nvSpPr>
              <p:spPr>
                <a:xfrm>
                  <a:off x="4178" y="1703"/>
                  <a:ext cx="852" cy="850"/>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22892" name="Group 9"/>
                <p:cNvGrpSpPr/>
                <p:nvPr/>
              </p:nvGrpSpPr>
              <p:grpSpPr>
                <a:xfrm>
                  <a:off x="4197" y="1716"/>
                  <a:ext cx="826" cy="825"/>
                  <a:chOff x="4166" y="1706"/>
                  <a:chExt cx="1252" cy="1252"/>
                </a:xfrm>
              </p:grpSpPr>
              <p:sp>
                <p:nvSpPr>
                  <p:cNvPr id="122893" name="Oval 1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4" name="Oval 1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5" name="Oval 1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6" name="Oval 1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22897" name="Group 14"/>
              <p:cNvGrpSpPr/>
              <p:nvPr/>
            </p:nvGrpSpPr>
            <p:grpSpPr>
              <a:xfrm>
                <a:off x="3136900" y="2743200"/>
                <a:ext cx="3879850" cy="1828800"/>
                <a:chOff x="1680" y="1824"/>
                <a:chExt cx="2256" cy="1152"/>
              </a:xfrm>
            </p:grpSpPr>
            <p:sp>
              <p:nvSpPr>
                <p:cNvPr id="122898" name="AutoShape 15"/>
                <p:cNvSpPr/>
                <p:nvPr/>
              </p:nvSpPr>
              <p:spPr>
                <a:xfrm rot="10800000">
                  <a:off x="3552" y="1824"/>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9" name="AutoShape 16"/>
                <p:cNvSpPr/>
                <p:nvPr/>
              </p:nvSpPr>
              <p:spPr>
                <a:xfrm rot="-3685140">
                  <a:off x="2112" y="2640"/>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0" name="AutoShape 17"/>
                <p:cNvSpPr/>
                <p:nvPr/>
              </p:nvSpPr>
              <p:spPr>
                <a:xfrm>
                  <a:off x="1680" y="1824"/>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1" name="AutoShape 18"/>
                <p:cNvSpPr/>
                <p:nvPr/>
              </p:nvSpPr>
              <p:spPr>
                <a:xfrm rot="-7784550">
                  <a:off x="3120" y="2640"/>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0" name="Text Box 19"/>
              <p:cNvSpPr txBox="true">
                <a:spLocks noChangeArrowheads="true"/>
              </p:cNvSpPr>
              <p:nvPr/>
            </p:nvSpPr>
            <p:spPr bwMode="gray">
              <a:xfrm>
                <a:off x="4242435" y="2452052"/>
                <a:ext cx="1752600" cy="97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3. </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信用衍生工具带来的新金融风险</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22903" name="Group 20"/>
              <p:cNvGrpSpPr/>
              <p:nvPr/>
            </p:nvGrpSpPr>
            <p:grpSpPr>
              <a:xfrm>
                <a:off x="7189788" y="2286000"/>
                <a:ext cx="1560512" cy="1439863"/>
                <a:chOff x="2789" y="1625"/>
                <a:chExt cx="907" cy="907"/>
              </a:xfrm>
            </p:grpSpPr>
            <p:sp>
              <p:nvSpPr>
                <p:cNvPr id="122904" name="Oval 21"/>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5" name="Oval 22"/>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6" name="Oval 23"/>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7" name="Oval 24"/>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8" name="Oval 25"/>
                <p:cNvSpPr/>
                <p:nvPr/>
              </p:nvSpPr>
              <p:spPr>
                <a:xfrm>
                  <a:off x="2888" y="1724"/>
                  <a:ext cx="709" cy="709"/>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22909" name="Group 26"/>
                <p:cNvGrpSpPr/>
                <p:nvPr/>
              </p:nvGrpSpPr>
              <p:grpSpPr>
                <a:xfrm>
                  <a:off x="2899" y="1735"/>
                  <a:ext cx="687" cy="688"/>
                  <a:chOff x="4166" y="1706"/>
                  <a:chExt cx="1252" cy="1252"/>
                </a:xfrm>
              </p:grpSpPr>
              <p:sp>
                <p:nvSpPr>
                  <p:cNvPr id="122910" name="Oval 27"/>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1" name="Oval 28"/>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2" name="Oval 29"/>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3" name="Oval 30"/>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sp>
            <p:nvSpPr>
              <p:cNvPr id="122914" name="Text Box 31"/>
              <p:cNvSpPr txBox="true"/>
              <p:nvPr/>
            </p:nvSpPr>
            <p:spPr>
              <a:xfrm>
                <a:off x="7379046" y="2659710"/>
                <a:ext cx="1200924" cy="533400"/>
              </a:xfrm>
              <a:prstGeom prst="rect">
                <a:avLst/>
              </a:prstGeom>
              <a:noFill/>
              <a:ln w="9525">
                <a:noFill/>
              </a:ln>
            </p:spPr>
            <p:txBody>
              <a:bodyPr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交易对方风险</a:t>
                </a:r>
                <a:endParaRPr lang="zh-CN" altLang="en-US" b="1" dirty="0">
                  <a:solidFill>
                    <a:srgbClr val="FF0000"/>
                  </a:solidFill>
                  <a:latin typeface="微软雅黑" panose="020B0503020204020204" charset="-122"/>
                  <a:ea typeface="微软雅黑" panose="020B0503020204020204" charset="-122"/>
                </a:endParaRPr>
              </a:p>
            </p:txBody>
          </p:sp>
          <p:grpSp>
            <p:nvGrpSpPr>
              <p:cNvPr id="122915" name="Group 32"/>
              <p:cNvGrpSpPr/>
              <p:nvPr/>
            </p:nvGrpSpPr>
            <p:grpSpPr>
              <a:xfrm>
                <a:off x="5695950" y="4495800"/>
                <a:ext cx="1565274" cy="1524000"/>
                <a:chOff x="864" y="1680"/>
                <a:chExt cx="910" cy="960"/>
              </a:xfrm>
            </p:grpSpPr>
            <p:sp>
              <p:nvSpPr>
                <p:cNvPr id="122916" name="Oval 33"/>
                <p:cNvSpPr/>
                <p:nvPr/>
              </p:nvSpPr>
              <p:spPr>
                <a:xfrm>
                  <a:off x="864" y="1680"/>
                  <a:ext cx="910" cy="960"/>
                </a:xfrm>
                <a:prstGeom prst="ellipse">
                  <a:avLst/>
                </a:prstGeom>
                <a:gradFill rotWithShape="true">
                  <a:gsLst>
                    <a:gs pos="0">
                      <a:srgbClr val="FFFFFF"/>
                    </a:gs>
                    <a:gs pos="50000">
                      <a:srgbClr val="FF6699"/>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7" name="Oval 34"/>
                <p:cNvSpPr/>
                <p:nvPr/>
              </p:nvSpPr>
              <p:spPr>
                <a:xfrm>
                  <a:off x="864" y="1680"/>
                  <a:ext cx="910" cy="960"/>
                </a:xfrm>
                <a:prstGeom prst="ellipse">
                  <a:avLst/>
                </a:prstGeom>
                <a:gradFill rotWithShape="true">
                  <a:gsLst>
                    <a:gs pos="0">
                      <a:srgbClr val="FF6699">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8" name="Oval 35"/>
                <p:cNvSpPr/>
                <p:nvPr/>
              </p:nvSpPr>
              <p:spPr>
                <a:xfrm>
                  <a:off x="923" y="1742"/>
                  <a:ext cx="792" cy="836"/>
                </a:xfrm>
                <a:prstGeom prst="ellipse">
                  <a:avLst/>
                </a:prstGeom>
                <a:gradFill rotWithShape="true">
                  <a:gsLst>
                    <a:gs pos="0">
                      <a:srgbClr val="8A3753"/>
                    </a:gs>
                    <a:gs pos="50000">
                      <a:srgbClr val="FF6699"/>
                    </a:gs>
                    <a:gs pos="100000">
                      <a:srgbClr val="8A3753"/>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9" name="Oval 36"/>
                <p:cNvSpPr/>
                <p:nvPr/>
              </p:nvSpPr>
              <p:spPr>
                <a:xfrm>
                  <a:off x="912" y="1728"/>
                  <a:ext cx="791" cy="836"/>
                </a:xfrm>
                <a:prstGeom prst="ellipse">
                  <a:avLst/>
                </a:prstGeom>
                <a:gradFill rotWithShape="true">
                  <a:gsLst>
                    <a:gs pos="0">
                      <a:srgbClr val="A24161"/>
                    </a:gs>
                    <a:gs pos="100000">
                      <a:srgbClr val="FF6699">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0" name="Oval 37"/>
                <p:cNvSpPr/>
                <p:nvPr/>
              </p:nvSpPr>
              <p:spPr>
                <a:xfrm>
                  <a:off x="966" y="1785"/>
                  <a:ext cx="712" cy="75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1" name="Oval 38"/>
                <p:cNvSpPr/>
                <p:nvPr/>
              </p:nvSpPr>
              <p:spPr>
                <a:xfrm>
                  <a:off x="960" y="1776"/>
                  <a:ext cx="689" cy="727"/>
                </a:xfrm>
                <a:prstGeom prst="ellipse">
                  <a:avLst/>
                </a:prstGeom>
                <a:gradFill rotWithShape="true">
                  <a:gsLst>
                    <a:gs pos="0">
                      <a:srgbClr val="595959"/>
                    </a:gs>
                    <a:gs pos="100000">
                      <a:srgbClr val="C0C0C0"/>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2" name="Oval 39"/>
                <p:cNvSpPr/>
                <p:nvPr/>
              </p:nvSpPr>
              <p:spPr>
                <a:xfrm>
                  <a:off x="986" y="1801"/>
                  <a:ext cx="673" cy="709"/>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3" name="Oval 40"/>
                <p:cNvSpPr/>
                <p:nvPr/>
              </p:nvSpPr>
              <p:spPr>
                <a:xfrm>
                  <a:off x="994" y="1808"/>
                  <a:ext cx="640" cy="663"/>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4" name="Oval 41"/>
                <p:cNvSpPr/>
                <p:nvPr/>
              </p:nvSpPr>
              <p:spPr>
                <a:xfrm>
                  <a:off x="1031" y="1827"/>
                  <a:ext cx="569" cy="538"/>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5" name="Text Box 42"/>
                <p:cNvSpPr txBox="true"/>
                <p:nvPr/>
              </p:nvSpPr>
              <p:spPr>
                <a:xfrm>
                  <a:off x="912" y="2011"/>
                  <a:ext cx="771" cy="197"/>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流动性风险</a:t>
                  </a:r>
                  <a:endParaRPr lang="zh-CN" altLang="en-US" b="1" dirty="0">
                    <a:solidFill>
                      <a:srgbClr val="FF0000"/>
                    </a:solidFill>
                    <a:latin typeface="微软雅黑" panose="020B0503020204020204" charset="-122"/>
                    <a:ea typeface="微软雅黑" panose="020B0503020204020204" charset="-122"/>
                  </a:endParaRPr>
                </a:p>
              </p:txBody>
            </p:sp>
          </p:grpSp>
          <p:grpSp>
            <p:nvGrpSpPr>
              <p:cNvPr id="122926" name="Group 43"/>
              <p:cNvGrpSpPr/>
              <p:nvPr/>
            </p:nvGrpSpPr>
            <p:grpSpPr>
              <a:xfrm>
                <a:off x="1403350" y="2286000"/>
                <a:ext cx="1566863" cy="1524000"/>
                <a:chOff x="884" y="2523"/>
                <a:chExt cx="862" cy="862"/>
              </a:xfrm>
            </p:grpSpPr>
            <p:sp>
              <p:nvSpPr>
                <p:cNvPr id="122927" name="Oval 44"/>
                <p:cNvSpPr/>
                <p:nvPr/>
              </p:nvSpPr>
              <p:spPr>
                <a:xfrm>
                  <a:off x="884" y="2523"/>
                  <a:ext cx="862" cy="862"/>
                </a:xfrm>
                <a:prstGeom prst="ellipse">
                  <a:avLst/>
                </a:prstGeom>
                <a:gradFill rotWithShape="true">
                  <a:gsLst>
                    <a:gs pos="0">
                      <a:srgbClr val="FFFFFF"/>
                    </a:gs>
                    <a:gs pos="50000">
                      <a:srgbClr val="00CC66"/>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8" name="Oval 45"/>
                <p:cNvSpPr/>
                <p:nvPr/>
              </p:nvSpPr>
              <p:spPr>
                <a:xfrm>
                  <a:off x="884" y="2523"/>
                  <a:ext cx="862" cy="862"/>
                </a:xfrm>
                <a:prstGeom prst="ellipse">
                  <a:avLst/>
                </a:prstGeom>
                <a:gradFill rotWithShape="true">
                  <a:gsLst>
                    <a:gs pos="0">
                      <a:srgbClr val="00CC66">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9" name="Oval 46"/>
                <p:cNvSpPr/>
                <p:nvPr/>
              </p:nvSpPr>
              <p:spPr>
                <a:xfrm>
                  <a:off x="940" y="2579"/>
                  <a:ext cx="750" cy="750"/>
                </a:xfrm>
                <a:prstGeom prst="ellipse">
                  <a:avLst/>
                </a:prstGeom>
                <a:gradFill rotWithShape="true">
                  <a:gsLst>
                    <a:gs pos="0">
                      <a:srgbClr val="006E37"/>
                    </a:gs>
                    <a:gs pos="50000">
                      <a:srgbClr val="00CC66"/>
                    </a:gs>
                    <a:gs pos="100000">
                      <a:srgbClr val="006E37"/>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0" name="Oval 47"/>
                <p:cNvSpPr/>
                <p:nvPr/>
              </p:nvSpPr>
              <p:spPr>
                <a:xfrm>
                  <a:off x="941" y="2579"/>
                  <a:ext cx="749" cy="750"/>
                </a:xfrm>
                <a:prstGeom prst="ellipse">
                  <a:avLst/>
                </a:prstGeom>
                <a:gradFill rotWithShape="true">
                  <a:gsLst>
                    <a:gs pos="0">
                      <a:srgbClr val="008241"/>
                    </a:gs>
                    <a:gs pos="100000">
                      <a:srgbClr val="00CC66">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1" name="Oval 48"/>
                <p:cNvSpPr/>
                <p:nvPr/>
              </p:nvSpPr>
              <p:spPr>
                <a:xfrm>
                  <a:off x="981" y="2617"/>
                  <a:ext cx="674" cy="67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2" name="Oval 49"/>
                <p:cNvSpPr/>
                <p:nvPr/>
              </p:nvSpPr>
              <p:spPr>
                <a:xfrm>
                  <a:off x="992" y="2628"/>
                  <a:ext cx="653" cy="653"/>
                </a:xfrm>
                <a:prstGeom prst="ellipse">
                  <a:avLst/>
                </a:prstGeom>
                <a:gradFill rotWithShape="true">
                  <a:gsLst>
                    <a:gs pos="0">
                      <a:srgbClr val="595959"/>
                    </a:gs>
                    <a:gs pos="100000">
                      <a:srgbClr val="C0C0C0"/>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3" name="Oval 50"/>
                <p:cNvSpPr/>
                <p:nvPr/>
              </p:nvSpPr>
              <p:spPr>
                <a:xfrm>
                  <a:off x="1000" y="2632"/>
                  <a:ext cx="637" cy="636"/>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4" name="Oval 51"/>
                <p:cNvSpPr/>
                <p:nvPr/>
              </p:nvSpPr>
              <p:spPr>
                <a:xfrm>
                  <a:off x="1007" y="2638"/>
                  <a:ext cx="606" cy="595"/>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5" name="Oval 52"/>
                <p:cNvSpPr/>
                <p:nvPr/>
              </p:nvSpPr>
              <p:spPr>
                <a:xfrm>
                  <a:off x="1042" y="2655"/>
                  <a:ext cx="539" cy="483"/>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22936" name="Text Box 53"/>
              <p:cNvSpPr txBox="true"/>
              <p:nvPr/>
            </p:nvSpPr>
            <p:spPr>
              <a:xfrm>
                <a:off x="1525038" y="2791409"/>
                <a:ext cx="1097280" cy="312420"/>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操作风险</a:t>
                </a:r>
                <a:endParaRPr lang="zh-CN" altLang="en-US" b="1" dirty="0">
                  <a:solidFill>
                    <a:srgbClr val="FF0000"/>
                  </a:solidFill>
                  <a:latin typeface="微软雅黑" panose="020B0503020204020204" charset="-122"/>
                  <a:ea typeface="微软雅黑" panose="020B0503020204020204" charset="-122"/>
                </a:endParaRPr>
              </a:p>
            </p:txBody>
          </p:sp>
          <p:grpSp>
            <p:nvGrpSpPr>
              <p:cNvPr id="122937" name="Group 54"/>
              <p:cNvGrpSpPr/>
              <p:nvPr/>
            </p:nvGrpSpPr>
            <p:grpSpPr>
              <a:xfrm>
                <a:off x="2814639" y="4495800"/>
                <a:ext cx="1560512" cy="1439863"/>
                <a:chOff x="1685" y="3125"/>
                <a:chExt cx="907" cy="907"/>
              </a:xfrm>
            </p:grpSpPr>
            <p:grpSp>
              <p:nvGrpSpPr>
                <p:cNvPr id="122938" name="Group 55"/>
                <p:cNvGrpSpPr/>
                <p:nvPr/>
              </p:nvGrpSpPr>
              <p:grpSpPr>
                <a:xfrm>
                  <a:off x="1685" y="3125"/>
                  <a:ext cx="907" cy="907"/>
                  <a:chOff x="2832" y="1728"/>
                  <a:chExt cx="907" cy="907"/>
                </a:xfrm>
              </p:grpSpPr>
              <p:sp>
                <p:nvSpPr>
                  <p:cNvPr id="122939" name="Oval 56"/>
                  <p:cNvSpPr/>
                  <p:nvPr/>
                </p:nvSpPr>
                <p:spPr>
                  <a:xfrm>
                    <a:off x="2832" y="1728"/>
                    <a:ext cx="907" cy="907"/>
                  </a:xfrm>
                  <a:prstGeom prst="ellipse">
                    <a:avLst/>
                  </a:prstGeom>
                  <a:gradFill rotWithShape="true">
                    <a:gsLst>
                      <a:gs pos="0">
                        <a:srgbClr val="FFFFFF"/>
                      </a:gs>
                      <a:gs pos="50000">
                        <a:srgbClr val="3965E1"/>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0" name="Oval 57"/>
                  <p:cNvSpPr/>
                  <p:nvPr/>
                </p:nvSpPr>
                <p:spPr>
                  <a:xfrm>
                    <a:off x="2832" y="1728"/>
                    <a:ext cx="907" cy="907"/>
                  </a:xfrm>
                  <a:prstGeom prst="ellipse">
                    <a:avLst/>
                  </a:prstGeom>
                  <a:gradFill rotWithShape="true">
                    <a:gsLst>
                      <a:gs pos="0">
                        <a:srgbClr val="3965E1">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1" name="Oval 58"/>
                  <p:cNvSpPr/>
                  <p:nvPr/>
                </p:nvSpPr>
                <p:spPr>
                  <a:xfrm>
                    <a:off x="2889" y="1788"/>
                    <a:ext cx="787" cy="788"/>
                  </a:xfrm>
                  <a:prstGeom prst="ellipse">
                    <a:avLst/>
                  </a:prstGeom>
                  <a:gradFill rotWithShape="true">
                    <a:gsLst>
                      <a:gs pos="0">
                        <a:srgbClr val="1F377A"/>
                      </a:gs>
                      <a:gs pos="50000">
                        <a:srgbClr val="3965E1"/>
                      </a:gs>
                      <a:gs pos="100000">
                        <a:srgbClr val="1F377A"/>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2" name="Oval 59"/>
                  <p:cNvSpPr/>
                  <p:nvPr/>
                </p:nvSpPr>
                <p:spPr>
                  <a:xfrm>
                    <a:off x="2889" y="1794"/>
                    <a:ext cx="787" cy="788"/>
                  </a:xfrm>
                  <a:prstGeom prst="ellipse">
                    <a:avLst/>
                  </a:prstGeom>
                  <a:gradFill rotWithShape="true">
                    <a:gsLst>
                      <a:gs pos="0">
                        <a:srgbClr val="264396"/>
                      </a:gs>
                      <a:gs pos="100000">
                        <a:srgbClr val="3965E1">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3" name="Oval 60"/>
                  <p:cNvSpPr/>
                  <p:nvPr/>
                </p:nvSpPr>
                <p:spPr>
                  <a:xfrm>
                    <a:off x="2928" y="1833"/>
                    <a:ext cx="709" cy="709"/>
                  </a:xfrm>
                  <a:prstGeom prst="ellipse">
                    <a:avLst/>
                  </a:prstGeom>
                  <a:gradFill rotWithShape="true">
                    <a:gsLst>
                      <a:gs pos="0">
                        <a:srgbClr val="3965E1"/>
                      </a:gs>
                      <a:gs pos="100000">
                        <a:srgbClr val="03060D"/>
                      </a:gs>
                    </a:gsLst>
                    <a:lin ang="54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22944" name="Group 61"/>
                  <p:cNvGrpSpPr/>
                  <p:nvPr/>
                </p:nvGrpSpPr>
                <p:grpSpPr>
                  <a:xfrm>
                    <a:off x="2946" y="1842"/>
                    <a:ext cx="687" cy="688"/>
                    <a:chOff x="4166" y="1706"/>
                    <a:chExt cx="1252" cy="1252"/>
                  </a:xfrm>
                </p:grpSpPr>
                <p:sp>
                  <p:nvSpPr>
                    <p:cNvPr id="122945" name="Oval 62"/>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6" name="Oval 63"/>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7" name="Oval 64"/>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8" name="Oval 65"/>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sp>
              <p:nvSpPr>
                <p:cNvPr id="122949" name="Text Box 66"/>
                <p:cNvSpPr txBox="true"/>
                <p:nvPr/>
              </p:nvSpPr>
              <p:spPr>
                <a:xfrm>
                  <a:off x="1793" y="3434"/>
                  <a:ext cx="638" cy="197"/>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法律风险</a:t>
                  </a:r>
                  <a:endParaRPr lang="zh-CN" altLang="en-US" b="1" dirty="0">
                    <a:solidFill>
                      <a:srgbClr val="FF0000"/>
                    </a:solidFill>
                    <a:latin typeface="微软雅黑" panose="020B0503020204020204" charset="-122"/>
                    <a:ea typeface="微软雅黑" panose="020B0503020204020204" charset="-122"/>
                  </a:endParaRPr>
                </a:p>
              </p:txBody>
            </p:sp>
          </p:grpSp>
        </p:grpSp>
        <p:sp>
          <p:nvSpPr>
            <p:cNvPr id="122950" name="矩形 71"/>
            <p:cNvSpPr/>
            <p:nvPr/>
          </p:nvSpPr>
          <p:spPr>
            <a:xfrm>
              <a:off x="2805" y="5663"/>
              <a:ext cx="3233" cy="2234"/>
            </a:xfrm>
            <a:prstGeom prst="rect">
              <a:avLst/>
            </a:prstGeom>
            <a:noFill/>
            <a:ln w="9525">
              <a:noFill/>
            </a:ln>
          </p:spPr>
          <p:txBody>
            <a:bodyPr anchor="t" anchorCtr="false">
              <a:spAutoFit/>
            </a:bodyPr>
            <a:p>
              <a:pPr>
                <a:lnSpc>
                  <a:spcPct val="80000"/>
                </a:lnSpc>
                <a:spcBef>
                  <a:spcPct val="20000"/>
                </a:spcBef>
                <a:buClr>
                  <a:schemeClr val="hlink"/>
                </a:buClr>
              </a:pPr>
              <a:r>
                <a:rPr lang="zh-CN" altLang="en-US" dirty="0">
                  <a:solidFill>
                    <a:srgbClr val="000000"/>
                  </a:solidFill>
                  <a:latin typeface="微软雅黑" panose="020B0503020204020204" charset="-122"/>
                  <a:ea typeface="微软雅黑" panose="020B0503020204020204" charset="-122"/>
                </a:rPr>
                <a:t>是投资者利用衍生工具进行过度的投机而并非用来进行套期保值。</a:t>
              </a:r>
              <a:r>
                <a:rPr lang="zh-CN" altLang="en-US" dirty="0">
                  <a:solidFill>
                    <a:srgbClr val="FF0000"/>
                  </a:solidFill>
                  <a:latin typeface="微软雅黑" panose="020B0503020204020204" charset="-122"/>
                  <a:ea typeface="微软雅黑" panose="020B0503020204020204" charset="-122"/>
                </a:rPr>
                <a:t>信用衍生工具的最大风险是操作风险</a:t>
              </a:r>
              <a:endParaRPr lang="zh-CN" altLang="en-US" dirty="0">
                <a:solidFill>
                  <a:srgbClr val="FF0000"/>
                </a:solidFill>
                <a:latin typeface="微软雅黑" panose="020B0503020204020204" charset="-122"/>
                <a:ea typeface="微软雅黑" panose="020B0503020204020204" charset="-122"/>
              </a:endParaRPr>
            </a:p>
          </p:txBody>
        </p:sp>
        <p:sp>
          <p:nvSpPr>
            <p:cNvPr id="122951" name="矩形 72"/>
            <p:cNvSpPr/>
            <p:nvPr/>
          </p:nvSpPr>
          <p:spPr>
            <a:xfrm>
              <a:off x="12262" y="2654"/>
              <a:ext cx="4288" cy="628"/>
            </a:xfrm>
            <a:prstGeom prst="rect">
              <a:avLst/>
            </a:prstGeom>
            <a:noFill/>
            <a:ln w="9525">
              <a:noFill/>
            </a:ln>
          </p:spPr>
          <p:txBody>
            <a:bodyPr wrap="none" anchor="t" anchorCtr="false">
              <a:spAutoFit/>
            </a:bodyPr>
            <a:p>
              <a:pPr marL="0" lvl="1" indent="0" algn="l" rtl="0" fontAlgn="base">
                <a:spcBef>
                  <a:spcPts val="0"/>
                </a:spcBef>
                <a:spcAft>
                  <a:spcPct val="0"/>
                </a:spcAft>
                <a:buClr>
                  <a:srgbClr val="77B7E7"/>
                </a:buClr>
                <a:buNone/>
              </a:pPr>
              <a:r>
                <a:rPr lang="zh-CN" altLang="en-US" sz="2000" dirty="0">
                  <a:solidFill>
                    <a:srgbClr val="000000"/>
                  </a:solidFill>
                  <a:latin typeface="微软雅黑" panose="020B0503020204020204" charset="-122"/>
                  <a:ea typeface="微软雅黑" panose="020B0503020204020204" charset="-122"/>
                </a:rPr>
                <a:t>交易对方不履约的风险</a:t>
              </a:r>
              <a:endParaRPr lang="zh-CN" altLang="en-US" sz="2000" dirty="0">
                <a:solidFill>
                  <a:srgbClr val="000000"/>
                </a:solidFill>
                <a:latin typeface="微软雅黑" panose="020B0503020204020204" charset="-122"/>
                <a:ea typeface="微软雅黑" panose="020B0503020204020204" charset="-122"/>
              </a:endParaRPr>
            </a:p>
          </p:txBody>
        </p:sp>
        <p:sp>
          <p:nvSpPr>
            <p:cNvPr id="122952" name="矩形 73"/>
            <p:cNvSpPr/>
            <p:nvPr/>
          </p:nvSpPr>
          <p:spPr>
            <a:xfrm>
              <a:off x="13040" y="7390"/>
              <a:ext cx="3600" cy="2761"/>
            </a:xfrm>
            <a:prstGeom prst="rect">
              <a:avLst/>
            </a:prstGeom>
            <a:noFill/>
            <a:ln w="9525">
              <a:noFill/>
            </a:ln>
          </p:spPr>
          <p:txBody>
            <a:bodyPr anchor="t" anchorCtr="false">
              <a:spAutoFit/>
            </a:bodyPr>
            <a:p>
              <a:pPr marL="0" lvl="1" indent="0" algn="l" rtl="0" fontAlgn="base">
                <a:spcBef>
                  <a:spcPts val="0"/>
                </a:spcBef>
                <a:spcAft>
                  <a:spcPct val="0"/>
                </a:spcAft>
                <a:buClr>
                  <a:srgbClr val="77B7E7"/>
                </a:buClr>
                <a:buNone/>
              </a:pPr>
              <a:r>
                <a:rPr lang="zh-CN" altLang="en-US" dirty="0">
                  <a:solidFill>
                    <a:srgbClr val="000000"/>
                  </a:solidFill>
                  <a:latin typeface="微软雅黑" panose="020B0503020204020204" charset="-122"/>
                  <a:ea typeface="微软雅黑" panose="020B0503020204020204" charset="-122"/>
                </a:rPr>
                <a:t>是卖出或冲销先前所建立头寸的不确定性。目前由于没有活跃的二级市场，导致信用衍生工具的使用者无法及时变现。</a:t>
              </a:r>
              <a:endParaRPr lang="zh-CN" altLang="en-US" dirty="0">
                <a:solidFill>
                  <a:srgbClr val="000000"/>
                </a:solidFill>
                <a:latin typeface="微软雅黑" panose="020B0503020204020204" charset="-122"/>
                <a:ea typeface="微软雅黑" panose="020B0503020204020204" charset="-122"/>
              </a:endParaRPr>
            </a:p>
          </p:txBody>
        </p:sp>
        <p:sp>
          <p:nvSpPr>
            <p:cNvPr id="122953" name="矩形 74"/>
            <p:cNvSpPr/>
            <p:nvPr/>
          </p:nvSpPr>
          <p:spPr>
            <a:xfrm>
              <a:off x="5274" y="9011"/>
              <a:ext cx="3957" cy="1064"/>
            </a:xfrm>
            <a:prstGeom prst="rect">
              <a:avLst/>
            </a:prstGeom>
            <a:noFill/>
            <a:ln w="9525">
              <a:noFill/>
            </a:ln>
          </p:spPr>
          <p:txBody>
            <a:bodyPr wrap="square" anchor="t" anchorCtr="false">
              <a:spAutoFit/>
            </a:bodyPr>
            <a:p>
              <a:pPr marL="0" lvl="1" indent="0" algn="l" rtl="0" fontAlgn="base">
                <a:spcBef>
                  <a:spcPts val="0"/>
                </a:spcBef>
                <a:spcAft>
                  <a:spcPct val="0"/>
                </a:spcAft>
                <a:buClr>
                  <a:srgbClr val="77B7E7"/>
                </a:buClr>
                <a:buNone/>
              </a:pPr>
              <a:r>
                <a:rPr lang="zh-CN" altLang="en-US" dirty="0">
                  <a:solidFill>
                    <a:srgbClr val="000000"/>
                  </a:solidFill>
                  <a:latin typeface="微软雅黑" panose="020B0503020204020204" charset="-122"/>
                  <a:ea typeface="微软雅黑" panose="020B0503020204020204" charset="-122"/>
                </a:rPr>
                <a:t>衍生工具所订立的合同可能不合法或是不规范</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银行信用风险管理</a:t>
            </a:r>
            <a:endParaRPr lang="zh-CN" altLang="en-US" sz="3200" dirty="0">
              <a:solidFill>
                <a:schemeClr val="bg1"/>
              </a:solidFill>
              <a:latin typeface="微软雅黑" panose="020B0503020204020204" charset="-122"/>
              <a:ea typeface="微软雅黑" panose="020B0503020204020204" charset="-122"/>
            </a:endParaRPr>
          </a:p>
        </p:txBody>
      </p:sp>
      <p:sp>
        <p:nvSpPr>
          <p:cNvPr id="2" name="AutoShape 5"/>
          <p:cNvSpPr/>
          <p:nvPr/>
        </p:nvSpPr>
        <p:spPr>
          <a:xfrm>
            <a:off x="4407535" y="349758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五、信贷风险识别与评估</a:t>
            </a:r>
            <a:endParaRPr lang="zh-CN" altLang="en-US" sz="2400" b="1" dirty="0">
              <a:latin typeface="微软雅黑" panose="020B0503020204020204" charset="-122"/>
              <a:ea typeface="微软雅黑" panose="020B0503020204020204" charset="-122"/>
            </a:endParaRPr>
          </a:p>
        </p:txBody>
      </p:sp>
      <p:sp>
        <p:nvSpPr>
          <p:cNvPr id="7" name="AutoShape 6"/>
          <p:cNvSpPr/>
          <p:nvPr/>
        </p:nvSpPr>
        <p:spPr>
          <a:xfrm>
            <a:off x="4232910" y="27844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四、银行客户信用评级</a:t>
            </a:r>
            <a:endParaRPr lang="zh-CN" altLang="en-US" sz="2400" b="1" dirty="0">
              <a:latin typeface="微软雅黑" panose="020B0503020204020204" charset="-122"/>
              <a:ea typeface="微软雅黑" panose="020B0503020204020204" charset="-122"/>
            </a:endParaRPr>
          </a:p>
        </p:txBody>
      </p:sp>
      <p:sp>
        <p:nvSpPr>
          <p:cNvPr id="8" name="AutoShape 7"/>
          <p:cNvSpPr/>
          <p:nvPr/>
        </p:nvSpPr>
        <p:spPr>
          <a:xfrm>
            <a:off x="3902075" y="206311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三、银行信用风险内部控制</a:t>
            </a:r>
            <a:endParaRPr lang="zh-CN" altLang="en-US" sz="2400" b="1" dirty="0">
              <a:latin typeface="微软雅黑" panose="020B0503020204020204" charset="-122"/>
              <a:ea typeface="微软雅黑" panose="020B0503020204020204" charset="-122"/>
            </a:endParaRPr>
          </a:p>
        </p:txBody>
      </p:sp>
      <p:sp>
        <p:nvSpPr>
          <p:cNvPr id="9" name="AutoShape 8"/>
          <p:cNvSpPr/>
          <p:nvPr/>
        </p:nvSpPr>
        <p:spPr>
          <a:xfrm>
            <a:off x="3554095" y="13430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二、银行信用风险管理要素</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0" name="Group 9"/>
          <p:cNvGrpSpPr/>
          <p:nvPr/>
        </p:nvGrpSpPr>
        <p:grpSpPr>
          <a:xfrm rot="0">
            <a:off x="2910840" y="1476375"/>
            <a:ext cx="422275" cy="399415"/>
            <a:chOff x="0" y="0"/>
            <a:chExt cx="1615" cy="1615"/>
          </a:xfrm>
        </p:grpSpPr>
        <p:sp>
          <p:nvSpPr>
            <p:cNvPr id="11"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3"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5"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7"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9"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23" name="Group 16"/>
          <p:cNvGrpSpPr/>
          <p:nvPr/>
        </p:nvGrpSpPr>
        <p:grpSpPr>
          <a:xfrm rot="0">
            <a:off x="3325495" y="2131695"/>
            <a:ext cx="422275" cy="399415"/>
            <a:chOff x="0" y="0"/>
            <a:chExt cx="1615" cy="1615"/>
          </a:xfrm>
        </p:grpSpPr>
        <p:sp>
          <p:nvSpPr>
            <p:cNvPr id="24"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6"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7"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8"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9"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0"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31" name="Group 23"/>
          <p:cNvGrpSpPr/>
          <p:nvPr/>
        </p:nvGrpSpPr>
        <p:grpSpPr>
          <a:xfrm rot="0">
            <a:off x="3835400" y="2895600"/>
            <a:ext cx="422275" cy="399415"/>
            <a:chOff x="0" y="0"/>
            <a:chExt cx="1615" cy="1615"/>
          </a:xfrm>
        </p:grpSpPr>
        <p:sp>
          <p:nvSpPr>
            <p:cNvPr id="32"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3"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4"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5"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6"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7"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38" name="Group 30"/>
          <p:cNvGrpSpPr/>
          <p:nvPr/>
        </p:nvGrpSpPr>
        <p:grpSpPr>
          <a:xfrm rot="0">
            <a:off x="3993515" y="3577590"/>
            <a:ext cx="422275" cy="399415"/>
            <a:chOff x="0" y="0"/>
            <a:chExt cx="1615" cy="1615"/>
          </a:xfrm>
        </p:grpSpPr>
        <p:sp>
          <p:nvSpPr>
            <p:cNvPr id="39"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0"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1"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2"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3"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4"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4270375" y="42132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六、银行贷款的定价</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rot="0">
            <a:off x="3881120" y="4278630"/>
            <a:ext cx="422275" cy="399415"/>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2"/>
          <a:stretch>
            <a:fillRect/>
          </a:stretch>
        </p:blipFill>
        <p:spPr>
          <a:xfrm>
            <a:off x="3423920" y="5008880"/>
            <a:ext cx="425450" cy="402590"/>
          </a:xfrm>
          <a:prstGeom prst="rect">
            <a:avLst/>
          </a:prstGeom>
          <a:noFill/>
          <a:ln w="9525">
            <a:noFill/>
          </a:ln>
        </p:spPr>
      </p:pic>
      <p:sp>
        <p:nvSpPr>
          <p:cNvPr id="9235" name="AutoShape 6"/>
          <p:cNvSpPr/>
          <p:nvPr/>
        </p:nvSpPr>
        <p:spPr>
          <a:xfrm>
            <a:off x="3918585" y="494411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七、银行信用风险的管理方法</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rot="0">
            <a:off x="2891790" y="5636260"/>
            <a:ext cx="422275" cy="399415"/>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3535045" y="560768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八、银行信用风险评级制度</a:t>
            </a:r>
            <a:endParaRPr lang="zh-CN" altLang="en-US" sz="2400" b="1" dirty="0">
              <a:latin typeface="微软雅黑" panose="020B0503020204020204" charset="-122"/>
              <a:ea typeface="微软雅黑" panose="020B0503020204020204" charset="-122"/>
            </a:endParaRPr>
          </a:p>
        </p:txBody>
      </p:sp>
      <p:grpSp>
        <p:nvGrpSpPr>
          <p:cNvPr id="46" name="Group 9"/>
          <p:cNvGrpSpPr/>
          <p:nvPr/>
        </p:nvGrpSpPr>
        <p:grpSpPr>
          <a:xfrm rot="0">
            <a:off x="2602230" y="6258560"/>
            <a:ext cx="422275" cy="399415"/>
            <a:chOff x="0" y="0"/>
            <a:chExt cx="1615" cy="1615"/>
          </a:xfrm>
        </p:grpSpPr>
        <p:sp>
          <p:nvSpPr>
            <p:cNvPr id="4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0"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2"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54" name="AutoShape 6"/>
          <p:cNvSpPr/>
          <p:nvPr/>
        </p:nvSpPr>
        <p:spPr>
          <a:xfrm>
            <a:off x="3245485" y="622998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九、不良贷款预警与处置</a:t>
            </a:r>
            <a:endParaRPr lang="zh-CN" altLang="en-US" sz="2400" b="1" dirty="0">
              <a:latin typeface="微软雅黑" panose="020B0503020204020204" charset="-122"/>
              <a:ea typeface="微软雅黑" panose="020B0503020204020204" charset="-122"/>
            </a:endParaRPr>
          </a:p>
        </p:txBody>
      </p:sp>
      <p:grpSp>
        <p:nvGrpSpPr>
          <p:cNvPr id="55" name="Group 9"/>
          <p:cNvGrpSpPr/>
          <p:nvPr/>
        </p:nvGrpSpPr>
        <p:grpSpPr>
          <a:xfrm rot="0">
            <a:off x="2515235" y="749300"/>
            <a:ext cx="422275" cy="399415"/>
            <a:chOff x="0" y="0"/>
            <a:chExt cx="1615" cy="1615"/>
          </a:xfrm>
        </p:grpSpPr>
        <p:sp>
          <p:nvSpPr>
            <p:cNvPr id="57"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60"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62"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64" name="AutoShape 6"/>
          <p:cNvSpPr/>
          <p:nvPr/>
        </p:nvSpPr>
        <p:spPr>
          <a:xfrm>
            <a:off x="3158490" y="7207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一、银行信用风险管理程序</a:t>
            </a:r>
            <a:endParaRPr lang="zh-CN" altLang="en-US" sz="24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八、银行信用风险评级制度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739900" y="1261745"/>
            <a:ext cx="8712200" cy="4835525"/>
            <a:chOff x="510" y="2225"/>
            <a:chExt cx="13720" cy="7615"/>
          </a:xfrm>
        </p:grpSpPr>
        <p:sp>
          <p:nvSpPr>
            <p:cNvPr id="123909" name="Freeform 3"/>
            <p:cNvSpPr/>
            <p:nvPr/>
          </p:nvSpPr>
          <p:spPr>
            <a:xfrm>
              <a:off x="4810" y="5650"/>
              <a:ext cx="3348" cy="2145"/>
            </a:xfrm>
            <a:custGeom>
              <a:avLst/>
              <a:gdLst/>
              <a:ahLst/>
              <a:cxnLst>
                <a:cxn ang="0">
                  <a:pos x="2147483646" y="0"/>
                </a:cxn>
                <a:cxn ang="0">
                  <a:pos x="2147483646" y="0"/>
                </a:cxn>
                <a:cxn ang="0">
                  <a:pos x="2147483646" y="2147483646"/>
                </a:cxn>
                <a:cxn ang="0">
                  <a:pos x="2147483646" y="2147483646"/>
                </a:cxn>
                <a:cxn ang="0">
                  <a:pos x="2147483646" y="2147483646"/>
                </a:cxn>
                <a:cxn ang="0">
                  <a:pos x="0" y="2147483646"/>
                </a:cxn>
                <a:cxn ang="0">
                  <a:pos x="2147483646" y="0"/>
                </a:cxn>
              </a:cxnLst>
              <a:pathLst>
                <a:path w="1339" h="805">
                  <a:moveTo>
                    <a:pt x="320" y="0"/>
                  </a:moveTo>
                  <a:lnTo>
                    <a:pt x="1019" y="0"/>
                  </a:lnTo>
                  <a:lnTo>
                    <a:pt x="1339" y="403"/>
                  </a:lnTo>
                  <a:lnTo>
                    <a:pt x="1019" y="805"/>
                  </a:lnTo>
                  <a:lnTo>
                    <a:pt x="328" y="805"/>
                  </a:lnTo>
                  <a:lnTo>
                    <a:pt x="0" y="394"/>
                  </a:lnTo>
                  <a:lnTo>
                    <a:pt x="320" y="0"/>
                  </a:lnTo>
                  <a:close/>
                </a:path>
              </a:pathLst>
            </a:custGeom>
            <a:solidFill>
              <a:srgbClr val="969696"/>
            </a:solidFill>
            <a:ln w="6350" cap="flat" cmpd="sng">
              <a:solidFill>
                <a:schemeClr val="accent2"/>
              </a:solidFill>
              <a:prstDash val="solid"/>
              <a:round/>
              <a:headEnd type="none" w="med" len="med"/>
              <a:tailEnd type="none" w="med" len="med"/>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123910" name="Freeform 4"/>
            <p:cNvSpPr/>
            <p:nvPr/>
          </p:nvSpPr>
          <p:spPr>
            <a:xfrm>
              <a:off x="4110" y="7970"/>
              <a:ext cx="4768" cy="1865"/>
            </a:xfrm>
            <a:custGeom>
              <a:avLst/>
              <a:gdLst/>
              <a:ahLst/>
              <a:cxnLst>
                <a:cxn ang="0">
                  <a:pos x="2147483646" y="0"/>
                </a:cxn>
                <a:cxn ang="0">
                  <a:pos x="2147483646" y="0"/>
                </a:cxn>
                <a:cxn ang="0">
                  <a:pos x="2147483646" y="2147483646"/>
                </a:cxn>
                <a:cxn ang="0">
                  <a:pos x="0" y="2147483646"/>
                </a:cxn>
                <a:cxn ang="0">
                  <a:pos x="2147483646" y="0"/>
                </a:cxn>
              </a:cxnLst>
              <a:pathLst>
                <a:path w="1907" h="699">
                  <a:moveTo>
                    <a:pt x="600" y="0"/>
                  </a:moveTo>
                  <a:lnTo>
                    <a:pt x="1307" y="0"/>
                  </a:lnTo>
                  <a:lnTo>
                    <a:pt x="1907" y="699"/>
                  </a:lnTo>
                  <a:lnTo>
                    <a:pt x="0" y="699"/>
                  </a:lnTo>
                  <a:lnTo>
                    <a:pt x="6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1" name="Freeform 5"/>
            <p:cNvSpPr/>
            <p:nvPr/>
          </p:nvSpPr>
          <p:spPr>
            <a:xfrm flipV="true">
              <a:off x="4110" y="3613"/>
              <a:ext cx="4768" cy="1865"/>
            </a:xfrm>
            <a:custGeom>
              <a:avLst/>
              <a:gdLst/>
              <a:ahLst/>
              <a:cxnLst>
                <a:cxn ang="0">
                  <a:pos x="2147483646" y="0"/>
                </a:cxn>
                <a:cxn ang="0">
                  <a:pos x="2147483646" y="0"/>
                </a:cxn>
                <a:cxn ang="0">
                  <a:pos x="2147483646" y="2147483646"/>
                </a:cxn>
                <a:cxn ang="0">
                  <a:pos x="0" y="2147483646"/>
                </a:cxn>
                <a:cxn ang="0">
                  <a:pos x="2147483646" y="0"/>
                </a:cxn>
              </a:cxnLst>
              <a:pathLst>
                <a:path w="1907" h="699">
                  <a:moveTo>
                    <a:pt x="600" y="0"/>
                  </a:moveTo>
                  <a:lnTo>
                    <a:pt x="1307" y="0"/>
                  </a:lnTo>
                  <a:lnTo>
                    <a:pt x="1907" y="699"/>
                  </a:lnTo>
                  <a:lnTo>
                    <a:pt x="0" y="699"/>
                  </a:lnTo>
                  <a:lnTo>
                    <a:pt x="6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2" name="Freeform 6"/>
            <p:cNvSpPr/>
            <p:nvPr/>
          </p:nvSpPr>
          <p:spPr>
            <a:xfrm>
              <a:off x="1643" y="3700"/>
              <a:ext cx="3845" cy="2958"/>
            </a:xfrm>
            <a:custGeom>
              <a:avLst/>
              <a:gdLst/>
              <a:ahLst/>
              <a:cxnLst>
                <a:cxn ang="0">
                  <a:pos x="2147483646" y="2147483646"/>
                </a:cxn>
                <a:cxn ang="0">
                  <a:pos x="2147483646" y="2147483646"/>
                </a:cxn>
                <a:cxn ang="0">
                  <a:pos x="2147483646" y="0"/>
                </a:cxn>
                <a:cxn ang="0">
                  <a:pos x="0" y="2147483646"/>
                </a:cxn>
                <a:cxn ang="0">
                  <a:pos x="2147483646" y="2147483646"/>
                </a:cxn>
              </a:cxnLst>
              <a:pathLst>
                <a:path w="1538" h="1109">
                  <a:moveTo>
                    <a:pt x="1200" y="1109"/>
                  </a:moveTo>
                  <a:lnTo>
                    <a:pt x="1538" y="690"/>
                  </a:lnTo>
                  <a:lnTo>
                    <a:pt x="937" y="0"/>
                  </a:lnTo>
                  <a:lnTo>
                    <a:pt x="0" y="1109"/>
                  </a:lnTo>
                  <a:lnTo>
                    <a:pt x="1200" y="1109"/>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3" name="Freeform 7"/>
            <p:cNvSpPr/>
            <p:nvPr/>
          </p:nvSpPr>
          <p:spPr>
            <a:xfrm>
              <a:off x="1645" y="6810"/>
              <a:ext cx="3825" cy="2980"/>
            </a:xfrm>
            <a:custGeom>
              <a:avLst/>
              <a:gdLst/>
              <a:ahLst/>
              <a:cxnLst>
                <a:cxn ang="0">
                  <a:pos x="2147483646" y="0"/>
                </a:cxn>
                <a:cxn ang="0">
                  <a:pos x="2147483646" y="2147483646"/>
                </a:cxn>
                <a:cxn ang="0">
                  <a:pos x="2147483646" y="2147483646"/>
                </a:cxn>
                <a:cxn ang="0">
                  <a:pos x="0" y="0"/>
                </a:cxn>
                <a:cxn ang="0">
                  <a:pos x="2147483646" y="0"/>
                </a:cxn>
              </a:cxnLst>
              <a:pathLst>
                <a:path w="1529" h="1117">
                  <a:moveTo>
                    <a:pt x="1200" y="0"/>
                  </a:moveTo>
                  <a:lnTo>
                    <a:pt x="1529" y="410"/>
                  </a:lnTo>
                  <a:lnTo>
                    <a:pt x="929" y="1117"/>
                  </a:lnTo>
                  <a:lnTo>
                    <a:pt x="0" y="0"/>
                  </a:lnTo>
                  <a:lnTo>
                    <a:pt x="12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4" name="Freeform 8"/>
            <p:cNvSpPr/>
            <p:nvPr/>
          </p:nvSpPr>
          <p:spPr>
            <a:xfrm flipH="true">
              <a:off x="7495" y="3700"/>
              <a:ext cx="3845" cy="2958"/>
            </a:xfrm>
            <a:custGeom>
              <a:avLst/>
              <a:gdLst/>
              <a:ahLst/>
              <a:cxnLst>
                <a:cxn ang="0">
                  <a:pos x="2147483646" y="2147483646"/>
                </a:cxn>
                <a:cxn ang="0">
                  <a:pos x="2147483646" y="2147483646"/>
                </a:cxn>
                <a:cxn ang="0">
                  <a:pos x="2147483646" y="0"/>
                </a:cxn>
                <a:cxn ang="0">
                  <a:pos x="0" y="2147483646"/>
                </a:cxn>
                <a:cxn ang="0">
                  <a:pos x="2147483646" y="2147483646"/>
                </a:cxn>
              </a:cxnLst>
              <a:pathLst>
                <a:path w="1538" h="1109">
                  <a:moveTo>
                    <a:pt x="1200" y="1109"/>
                  </a:moveTo>
                  <a:lnTo>
                    <a:pt x="1538" y="690"/>
                  </a:lnTo>
                  <a:lnTo>
                    <a:pt x="937" y="0"/>
                  </a:lnTo>
                  <a:lnTo>
                    <a:pt x="0" y="1109"/>
                  </a:lnTo>
                  <a:lnTo>
                    <a:pt x="1200" y="1109"/>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5" name="Freeform 9"/>
            <p:cNvSpPr/>
            <p:nvPr/>
          </p:nvSpPr>
          <p:spPr>
            <a:xfrm flipH="true">
              <a:off x="7498" y="6810"/>
              <a:ext cx="3822" cy="2980"/>
            </a:xfrm>
            <a:custGeom>
              <a:avLst/>
              <a:gdLst/>
              <a:ahLst/>
              <a:cxnLst>
                <a:cxn ang="0">
                  <a:pos x="2147483646" y="0"/>
                </a:cxn>
                <a:cxn ang="0">
                  <a:pos x="2147483646" y="2147483646"/>
                </a:cxn>
                <a:cxn ang="0">
                  <a:pos x="2147483646" y="2147483646"/>
                </a:cxn>
                <a:cxn ang="0">
                  <a:pos x="0" y="0"/>
                </a:cxn>
                <a:cxn ang="0">
                  <a:pos x="2147483646" y="0"/>
                </a:cxn>
              </a:cxnLst>
              <a:pathLst>
                <a:path w="1529" h="1117">
                  <a:moveTo>
                    <a:pt x="1200" y="0"/>
                  </a:moveTo>
                  <a:lnTo>
                    <a:pt x="1529" y="410"/>
                  </a:lnTo>
                  <a:lnTo>
                    <a:pt x="929" y="1117"/>
                  </a:lnTo>
                  <a:lnTo>
                    <a:pt x="0" y="0"/>
                  </a:lnTo>
                  <a:lnTo>
                    <a:pt x="12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6" name="Text Box 10"/>
            <p:cNvSpPr txBox="true"/>
            <p:nvPr/>
          </p:nvSpPr>
          <p:spPr>
            <a:xfrm flipH="true">
              <a:off x="5195" y="6580"/>
              <a:ext cx="2583" cy="288"/>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b="1" dirty="0">
                  <a:latin typeface="微软雅黑" panose="020B0503020204020204" charset="-122"/>
                  <a:ea typeface="微软雅黑" panose="020B0503020204020204" charset="-122"/>
                </a:rPr>
                <a:t>…</a:t>
              </a:r>
              <a:endParaRPr lang="zh-CN" altLang="en-US" sz="1200" b="1" dirty="0">
                <a:latin typeface="微软雅黑" panose="020B0503020204020204" charset="-122"/>
                <a:ea typeface="微软雅黑" panose="020B0503020204020204" charset="-122"/>
              </a:endParaRPr>
            </a:p>
          </p:txBody>
        </p:sp>
        <p:sp>
          <p:nvSpPr>
            <p:cNvPr id="123917" name="Text Box 11"/>
            <p:cNvSpPr txBox="true"/>
            <p:nvPr/>
          </p:nvSpPr>
          <p:spPr>
            <a:xfrm flipH="true">
              <a:off x="5195" y="4403"/>
              <a:ext cx="2583"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18" name="Text Box 12"/>
            <p:cNvSpPr txBox="true"/>
            <p:nvPr/>
          </p:nvSpPr>
          <p:spPr>
            <a:xfrm flipH="true">
              <a:off x="5195" y="8760"/>
              <a:ext cx="2583" cy="288"/>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19" name="Text Box 13"/>
            <p:cNvSpPr txBox="true"/>
            <p:nvPr/>
          </p:nvSpPr>
          <p:spPr>
            <a:xfrm flipH="true">
              <a:off x="2680" y="777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20" name="Text Box 14"/>
            <p:cNvSpPr txBox="true"/>
            <p:nvPr/>
          </p:nvSpPr>
          <p:spPr>
            <a:xfrm flipH="true">
              <a:off x="2680" y="542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21" name="Text Box 15"/>
            <p:cNvSpPr txBox="true"/>
            <p:nvPr/>
          </p:nvSpPr>
          <p:spPr>
            <a:xfrm flipH="true">
              <a:off x="7713" y="777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22" name="Text Box 16"/>
            <p:cNvSpPr txBox="true"/>
            <p:nvPr/>
          </p:nvSpPr>
          <p:spPr>
            <a:xfrm flipH="true">
              <a:off x="7713" y="542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2" name="矩形 1"/>
            <p:cNvSpPr/>
            <p:nvPr/>
          </p:nvSpPr>
          <p:spPr>
            <a:xfrm>
              <a:off x="4998" y="3965"/>
              <a:ext cx="2715" cy="873"/>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客观性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7473" y="5178"/>
              <a:ext cx="2718" cy="873"/>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独立性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矩形 22"/>
            <p:cNvSpPr/>
            <p:nvPr/>
          </p:nvSpPr>
          <p:spPr>
            <a:xfrm>
              <a:off x="3345" y="8970"/>
              <a:ext cx="5140" cy="870"/>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国际通用性和透明度</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矩形 23"/>
            <p:cNvSpPr/>
            <p:nvPr/>
          </p:nvSpPr>
          <p:spPr>
            <a:xfrm>
              <a:off x="2413" y="5303"/>
              <a:ext cx="2848" cy="923"/>
            </a:xfrm>
            <a:prstGeom prst="rect">
              <a:avLst/>
            </a:prstGeom>
          </p:spPr>
          <p:txBody>
            <a:bodyPr>
              <a:spAutoFit/>
            </a:bodyPr>
            <a:p>
              <a:pPr marL="342900" marR="0" lvl="0" indent="-342900" algn="l" defTabSz="914400" rtl="0" eaLnBrk="1" fontAlgn="base" latinLnBrk="0" hangingPunct="1">
                <a:lnSpc>
                  <a:spcPct val="8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应当按规定披露信息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2563" y="7193"/>
              <a:ext cx="2313" cy="873"/>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资源</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矩形 25"/>
            <p:cNvSpPr/>
            <p:nvPr/>
          </p:nvSpPr>
          <p:spPr>
            <a:xfrm>
              <a:off x="6445" y="7248"/>
              <a:ext cx="4080" cy="760"/>
            </a:xfrm>
            <a:prstGeom prst="rect">
              <a:avLst/>
            </a:prstGeom>
          </p:spPr>
          <p:txBody>
            <a:bodyPr wrap="none">
              <a:spAutoFit/>
            </a:bodyPr>
            <a:p>
              <a:pPr marL="1393825" marR="0" lvl="3"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可信度</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矩形 26"/>
            <p:cNvSpPr/>
            <p:nvPr/>
          </p:nvSpPr>
          <p:spPr>
            <a:xfrm>
              <a:off x="510" y="2225"/>
              <a:ext cx="13720" cy="725"/>
            </a:xfrm>
            <a:prstGeom prst="rect">
              <a:avLst/>
            </a:prstGeom>
          </p:spPr>
          <p:txBody>
            <a:bodyPr>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（一）外部评级法。合格的外部评级机构须满足以下全部标准：</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9" name="文本框 28"/>
          <p:cNvSpPr txBox="true"/>
          <p:nvPr/>
        </p:nvSpPr>
        <p:spPr>
          <a:xfrm>
            <a:off x="8760460" y="2827020"/>
            <a:ext cx="3268980" cy="922020"/>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对外部评级机构的评级结果，只要符合规定标准，监管当局将予以认同。</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4409123" y="842963"/>
            <a:ext cx="7637146" cy="5387022"/>
            <a:chOff x="1138" y="1720"/>
            <a:chExt cx="12027" cy="8483"/>
          </a:xfrm>
        </p:grpSpPr>
        <p:grpSp>
          <p:nvGrpSpPr>
            <p:cNvPr id="4" name="组合 6"/>
            <p:cNvGrpSpPr/>
            <p:nvPr/>
          </p:nvGrpSpPr>
          <p:grpSpPr>
            <a:xfrm>
              <a:off x="1138" y="1720"/>
              <a:ext cx="12027" cy="8320"/>
              <a:chOff x="2005013" y="1016729"/>
              <a:chExt cx="6469641" cy="4663346"/>
            </a:xfrm>
          </p:grpSpPr>
          <p:sp>
            <p:nvSpPr>
              <p:cNvPr id="5" name="Line 2"/>
              <p:cNvSpPr/>
              <p:nvPr/>
            </p:nvSpPr>
            <p:spPr>
              <a:xfrm>
                <a:off x="5145088" y="3275013"/>
                <a:ext cx="0" cy="1979612"/>
              </a:xfrm>
              <a:prstGeom prst="line">
                <a:avLst/>
              </a:prstGeom>
              <a:ln w="25400" cap="flat" cmpd="sng">
                <a:solidFill>
                  <a:schemeClr val="tx1"/>
                </a:solidFill>
                <a:prstDash val="solid"/>
                <a:round/>
                <a:headEnd type="none" w="sm" len="sm"/>
                <a:tailEnd type="none" w="sm" len="sm"/>
              </a:ln>
            </p:spPr>
          </p:sp>
          <p:sp>
            <p:nvSpPr>
              <p:cNvPr id="6" name="Line 3"/>
              <p:cNvSpPr/>
              <p:nvPr/>
            </p:nvSpPr>
            <p:spPr>
              <a:xfrm>
                <a:off x="3168650" y="2200275"/>
                <a:ext cx="3738563" cy="2132013"/>
              </a:xfrm>
              <a:prstGeom prst="line">
                <a:avLst/>
              </a:prstGeom>
              <a:ln w="25400" cap="flat" cmpd="sng">
                <a:solidFill>
                  <a:schemeClr val="tx1"/>
                </a:solidFill>
                <a:prstDash val="solid"/>
                <a:round/>
                <a:headEnd type="none" w="sm" len="sm"/>
                <a:tailEnd type="none" w="sm" len="sm"/>
              </a:ln>
            </p:spPr>
          </p:sp>
          <p:sp>
            <p:nvSpPr>
              <p:cNvPr id="7" name="Line 4"/>
              <p:cNvSpPr/>
              <p:nvPr/>
            </p:nvSpPr>
            <p:spPr>
              <a:xfrm flipV="true">
                <a:off x="3168650" y="2201863"/>
                <a:ext cx="3738563" cy="2133600"/>
              </a:xfrm>
              <a:prstGeom prst="line">
                <a:avLst/>
              </a:prstGeom>
              <a:ln w="25400" cap="flat" cmpd="sng">
                <a:solidFill>
                  <a:schemeClr val="tx1"/>
                </a:solidFill>
                <a:prstDash val="solid"/>
                <a:round/>
                <a:headEnd type="none" w="sm" len="sm"/>
                <a:tailEnd type="none" w="sm" len="sm"/>
              </a:ln>
            </p:spPr>
          </p:sp>
          <p:sp>
            <p:nvSpPr>
              <p:cNvPr id="8" name="Oval 5"/>
              <p:cNvSpPr>
                <a:spLocks noChangeArrowheads="true"/>
              </p:cNvSpPr>
              <p:nvPr/>
            </p:nvSpPr>
            <p:spPr bwMode="blackWhite">
              <a:xfrm>
                <a:off x="4028961" y="2601724"/>
                <a:ext cx="2245843" cy="1071888"/>
              </a:xfrm>
              <a:prstGeom prst="ellipse">
                <a:avLst/>
              </a:prstGeom>
              <a:solidFill>
                <a:schemeClr val="accent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ctr"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rPr>
                  <a:t>内部评级法组成部分</a:t>
                </a:r>
                <a:endParaRPr kumimoji="0" lang="zh-CN" altLang="en-US"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9" name="Oval 6"/>
              <p:cNvSpPr>
                <a:spLocks noChangeArrowheads="true"/>
              </p:cNvSpPr>
              <p:nvPr/>
            </p:nvSpPr>
            <p:spPr bwMode="blackWhite">
              <a:xfrm>
                <a:off x="4028961" y="4610989"/>
                <a:ext cx="2245843" cy="1069086"/>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altLang="zh-CN"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Oval 7"/>
              <p:cNvSpPr>
                <a:spLocks noChangeArrowheads="true"/>
              </p:cNvSpPr>
              <p:nvPr/>
            </p:nvSpPr>
            <p:spPr bwMode="blackWhite">
              <a:xfrm>
                <a:off x="5068504" y="1016729"/>
                <a:ext cx="3406150" cy="1805259"/>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hangingPunct="0">
                  <a:lnSpc>
                    <a:spcPct val="100000"/>
                  </a:lnSpc>
                  <a:spcBef>
                    <a:spcPts val="0"/>
                  </a:spcBef>
                  <a:spcAft>
                    <a:spcPct val="0"/>
                  </a:spcAft>
                  <a:buClr>
                    <a:schemeClr val="hlink"/>
                  </a:buClr>
                  <a:buSzTx/>
                  <a:buFont typeface="Wingdings" panose="05000000000000000000" pitchFamily="2" charset="2"/>
                  <a:buNone/>
                  <a:defRPr/>
                </a:pP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2. </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每一风险类别的风险要素，如违约概率（</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probability of default, PD</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）、违约损失率（</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loss given default, LGD</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）、违约敞口（</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exposure at default, EAD</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）、期限（</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maturity, M</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Oval 8"/>
              <p:cNvSpPr>
                <a:spLocks noChangeArrowheads="true"/>
              </p:cNvSpPr>
              <p:nvPr/>
            </p:nvSpPr>
            <p:spPr bwMode="blackWhite">
              <a:xfrm>
                <a:off x="2005013" y="1382713"/>
                <a:ext cx="2261980" cy="1073290"/>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just"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1.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风险暴露类别的划分，如下图所示的五大类。</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Oval 9"/>
              <p:cNvSpPr>
                <a:spLocks noChangeArrowheads="true"/>
              </p:cNvSpPr>
              <p:nvPr/>
            </p:nvSpPr>
            <p:spPr bwMode="blackWhite">
              <a:xfrm>
                <a:off x="5909013" y="3900600"/>
                <a:ext cx="2253912" cy="909354"/>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5.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监管当局对最低标准遵守情况的检查</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Oval 10"/>
              <p:cNvSpPr>
                <a:spLocks noChangeArrowheads="true"/>
              </p:cNvSpPr>
              <p:nvPr/>
            </p:nvSpPr>
            <p:spPr bwMode="blackWhite">
              <a:xfrm>
                <a:off x="2093771" y="3837548"/>
                <a:ext cx="2261980" cy="1070487"/>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4.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采用内部评级法需要满足的最低标准。</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7" name="矩形 26"/>
            <p:cNvSpPr/>
            <p:nvPr/>
          </p:nvSpPr>
          <p:spPr>
            <a:xfrm>
              <a:off x="5209" y="8318"/>
              <a:ext cx="3848" cy="1885"/>
            </a:xfrm>
            <a:prstGeom prst="rect">
              <a:avLst/>
            </a:prstGeom>
          </p:spPr>
          <p:txBody>
            <a:bodyPr>
              <a:spAutoFit/>
            </a:bodyP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3.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根据风险权重函数，将每一风险类别的</a:t>
              </a:r>
              <a:r>
                <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一组风险要素转换为该风险类别的风险权重</a:t>
              </a:r>
              <a:endPar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29" name="文本框 28"/>
          <p:cNvSpPr txBox="true"/>
          <p:nvPr/>
        </p:nvSpPr>
        <p:spPr>
          <a:xfrm>
            <a:off x="479425" y="2299335"/>
            <a:ext cx="3930015" cy="218376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具备</a:t>
            </a:r>
            <a:r>
              <a:rPr lang="zh-CN">
                <a:solidFill>
                  <a:srgbClr val="FF0000"/>
                </a:solidFill>
                <a:latin typeface="微软雅黑" panose="020B0503020204020204" charset="-122"/>
                <a:ea typeface="微软雅黑" panose="020B0503020204020204" charset="-122"/>
                <a:cs typeface="微软雅黑" panose="020B0503020204020204" charset="-122"/>
              </a:rPr>
              <a:t>完善的内部评级体系</a:t>
            </a:r>
            <a:r>
              <a:rPr lang="zh-CN">
                <a:latin typeface="微软雅黑" panose="020B0503020204020204" charset="-122"/>
                <a:ea typeface="微软雅黑" panose="020B0503020204020204" charset="-122"/>
                <a:cs typeface="微软雅黑" panose="020B0503020204020204" charset="-122"/>
              </a:rPr>
              <a:t>和</a:t>
            </a:r>
            <a:r>
              <a:rPr lang="zh-CN">
                <a:solidFill>
                  <a:srgbClr val="FF0000"/>
                </a:solidFill>
                <a:latin typeface="微软雅黑" panose="020B0503020204020204" charset="-122"/>
                <a:ea typeface="微软雅黑" panose="020B0503020204020204" charset="-122"/>
                <a:cs typeface="微软雅黑" panose="020B0503020204020204" charset="-122"/>
              </a:rPr>
              <a:t>规范的信息披露标准</a:t>
            </a:r>
            <a:r>
              <a:rPr lang="zh-CN">
                <a:latin typeface="微软雅黑" panose="020B0503020204020204" charset="-122"/>
                <a:ea typeface="微软雅黑" panose="020B0503020204020204" charset="-122"/>
                <a:cs typeface="微软雅黑" panose="020B0503020204020204" charset="-122"/>
              </a:rPr>
              <a:t>的大银行可采用内部评级法计算信用风险。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内部评级法是指银行在满足金融监管机构监管标准的前提下，</a:t>
            </a:r>
            <a:r>
              <a:rPr lang="zh-CN">
                <a:solidFill>
                  <a:srgbClr val="FF0000"/>
                </a:solidFill>
                <a:latin typeface="微软雅黑" panose="020B0503020204020204" charset="-122"/>
                <a:ea typeface="微软雅黑" panose="020B0503020204020204" charset="-122"/>
                <a:cs typeface="微软雅黑" panose="020B0503020204020204" charset="-122"/>
              </a:rPr>
              <a:t>利用银行内部信用评级体系确定信用风险最低资本要求</a:t>
            </a:r>
            <a:r>
              <a:rPr lang="zh-CN">
                <a:latin typeface="微软雅黑" panose="020B0503020204020204" charset="-122"/>
                <a:ea typeface="微软雅黑" panose="020B0503020204020204" charset="-122"/>
                <a:cs typeface="微软雅黑" panose="020B0503020204020204" charset="-122"/>
              </a:rPr>
              <a:t>的方法。</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8131" name="Rectangle 3"/>
          <p:cNvSpPr>
            <a:spLocks noGrp="true" noChangeArrowheads="true"/>
          </p:cNvSpPr>
          <p:nvPr/>
        </p:nvSpPr>
        <p:spPr>
          <a:xfrm>
            <a:off x="1294130" y="1212215"/>
            <a:ext cx="2821940" cy="4095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ts val="0"/>
              </a:spcBef>
              <a:spcAft>
                <a:spcPct val="0"/>
              </a:spcAft>
              <a:buClr>
                <a:schemeClr val="hlink"/>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内部评级法的框架</a:t>
            </a:r>
            <a:endPar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125960" name="Picture 2"/>
          <p:cNvPicPr>
            <a:picLocks noChangeAspect="true"/>
          </p:cNvPicPr>
          <p:nvPr/>
        </p:nvPicPr>
        <p:blipFill>
          <a:blip r:embed="rId4"/>
          <a:stretch>
            <a:fillRect/>
          </a:stretch>
        </p:blipFill>
        <p:spPr>
          <a:xfrm>
            <a:off x="2462530" y="1762760"/>
            <a:ext cx="7266305" cy="42532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28008" name="Picture 3"/>
          <p:cNvPicPr>
            <a:picLocks noChangeAspect="true"/>
          </p:cNvPicPr>
          <p:nvPr/>
        </p:nvPicPr>
        <p:blipFill>
          <a:blip r:embed="rId4"/>
          <a:stretch>
            <a:fillRect/>
          </a:stretch>
        </p:blipFill>
        <p:spPr>
          <a:xfrm>
            <a:off x="2157095" y="3549015"/>
            <a:ext cx="7877175" cy="3084195"/>
          </a:xfrm>
          <a:prstGeom prst="rect">
            <a:avLst/>
          </a:prstGeom>
          <a:noFill/>
          <a:ln w="9525">
            <a:noFill/>
          </a:ln>
        </p:spPr>
      </p:pic>
      <p:sp>
        <p:nvSpPr>
          <p:cNvPr id="2" name="文本框 1"/>
          <p:cNvSpPr txBox="true"/>
          <p:nvPr/>
        </p:nvSpPr>
        <p:spPr>
          <a:xfrm>
            <a:off x="1066800" y="935355"/>
            <a:ext cx="10059035" cy="2614930"/>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内部评级法一般采用三种信用风险计量方法（数据估计方法）：</a:t>
            </a:r>
            <a:r>
              <a:rPr lang="zh-CN">
                <a:solidFill>
                  <a:srgbClr val="FF0000"/>
                </a:solidFill>
                <a:latin typeface="微软雅黑" panose="020B0503020204020204" charset="-122"/>
                <a:ea typeface="微软雅黑" panose="020B0503020204020204" charset="-122"/>
                <a:cs typeface="微软雅黑" panose="020B0503020204020204" charset="-122"/>
              </a:rPr>
              <a:t>标准法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内部评级初级法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内部评级高级法</a:t>
            </a:r>
            <a:r>
              <a:rPr lang="zh-CN">
                <a:latin typeface="微软雅黑" panose="020B0503020204020204" charset="-122"/>
                <a:ea typeface="微软雅黑" panose="020B0503020204020204" charset="-122"/>
                <a:cs typeface="微软雅黑" panose="020B0503020204020204" charset="-122"/>
              </a:rPr>
              <a:t>。</a:t>
            </a:r>
            <a:endParaRPr lang="zh-CN">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solidFill>
                  <a:srgbClr val="FF0000"/>
                </a:solidFill>
                <a:latin typeface="微软雅黑" panose="020B0503020204020204" charset="-122"/>
                <a:ea typeface="微软雅黑" panose="020B0503020204020204" charset="-122"/>
                <a:cs typeface="微软雅黑" panose="020B0503020204020204" charset="-122"/>
              </a:rPr>
              <a:t>标准法将信用风险暴露划分为几个档次，每个档次对应一个固定的风险权重</a:t>
            </a:r>
            <a:r>
              <a:rPr lang="zh-CN">
                <a:latin typeface="微软雅黑" panose="020B0503020204020204" charset="-122"/>
                <a:ea typeface="微软雅黑" panose="020B0503020204020204" charset="-122"/>
                <a:cs typeface="微软雅黑" panose="020B0503020204020204" charset="-122"/>
              </a:rPr>
              <a:t>，如对于公司债券，未评级公司，风险权重为</a:t>
            </a:r>
            <a:r>
              <a:rPr lang="en-US" altLang="zh-CN">
                <a:latin typeface="微软雅黑" panose="020B0503020204020204" charset="-122"/>
                <a:ea typeface="微软雅黑" panose="020B0503020204020204" charset="-122"/>
                <a:cs typeface="微软雅黑" panose="020B0503020204020204" charset="-122"/>
              </a:rPr>
              <a:t>100%</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BB-</a:t>
            </a:r>
            <a:r>
              <a:rPr lang="zh-CN" altLang="en-US">
                <a:latin typeface="微软雅黑" panose="020B0503020204020204" charset="-122"/>
                <a:ea typeface="微软雅黑" panose="020B0503020204020204" charset="-122"/>
                <a:cs typeface="微软雅黑" panose="020B0503020204020204" charset="-122"/>
              </a:rPr>
              <a:t>以下评级的公司，风险权重为</a:t>
            </a:r>
            <a:r>
              <a:rPr lang="en-US" altLang="zh-CN">
                <a:latin typeface="微软雅黑" panose="020B0503020204020204" charset="-122"/>
                <a:ea typeface="微软雅黑" panose="020B0503020204020204" charset="-122"/>
                <a:cs typeface="微软雅黑" panose="020B0503020204020204" charset="-122"/>
              </a:rPr>
              <a:t>150%</a:t>
            </a:r>
            <a:r>
              <a:rPr lang="zh-CN" altLang="en-US">
                <a:latin typeface="微软雅黑" panose="020B0503020204020204" charset="-122"/>
                <a:ea typeface="微软雅黑" panose="020B0503020204020204" charset="-122"/>
                <a:cs typeface="微软雅黑" panose="020B0503020204020204" charset="-122"/>
              </a:rPr>
              <a:t>。此方法中，银行不需要根据风险权重公式和</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个风险要素来计算每类风险资产的权重。</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ltLang="en-US">
                <a:solidFill>
                  <a:srgbClr val="FF0000"/>
                </a:solidFill>
                <a:latin typeface="微软雅黑" panose="020B0503020204020204" charset="-122"/>
                <a:ea typeface="微软雅黑" panose="020B0503020204020204" charset="-122"/>
                <a:cs typeface="微软雅黑" panose="020B0503020204020204" charset="-122"/>
              </a:rPr>
              <a:t>初级法和高级法的区别</a:t>
            </a:r>
            <a:r>
              <a:rPr lang="zh-CN" altLang="en-US">
                <a:latin typeface="微软雅黑" panose="020B0503020204020204" charset="-122"/>
                <a:ea typeface="微软雅黑" panose="020B0503020204020204" charset="-122"/>
                <a:cs typeface="微软雅黑" panose="020B0503020204020204" charset="-122"/>
              </a:rPr>
              <a:t>在于：初级法比较简单，银行只需计算违约概率，其余要素按照监管机构的参数即可。高级法则复杂的多，银行需要自行计算</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个参数，且受监管机构限制较少，具体区别如下：</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6" name="表格 15"/>
          <p:cNvGraphicFramePr>
            <a:graphicFrameLocks noGrp="true"/>
          </p:cNvGraphicFramePr>
          <p:nvPr/>
        </p:nvGraphicFramePr>
        <p:xfrm>
          <a:off x="2735898" y="1799273"/>
          <a:ext cx="6143625" cy="1271905"/>
        </p:xfrm>
        <a:graphic>
          <a:graphicData uri="http://schemas.openxmlformats.org/drawingml/2006/table">
            <a:tbl>
              <a:tblPr/>
              <a:tblGrid>
                <a:gridCol w="752007"/>
                <a:gridCol w="940008"/>
                <a:gridCol w="805721"/>
                <a:gridCol w="1244392"/>
                <a:gridCol w="962389"/>
                <a:gridCol w="747530"/>
                <a:gridCol w="691578"/>
              </a:tblGrid>
              <a:tr h="609600">
                <a:tc>
                  <a:txBody>
                    <a:bodyPr/>
                    <a:lstStyle/>
                    <a:p>
                      <a:pPr algn="ctr">
                        <a:spcAft>
                          <a:spcPts val="0"/>
                        </a:spcAft>
                        <a:tabLst>
                          <a:tab pos="457200" algn="l"/>
                        </a:tabLst>
                      </a:pPr>
                      <a:r>
                        <a:rPr lang="zh-CN" sz="1800" kern="100" dirty="0">
                          <a:solidFill>
                            <a:srgbClr val="000000"/>
                          </a:solidFill>
                          <a:latin typeface="微软雅黑" panose="020B0503020204020204" charset="-122"/>
                          <a:ea typeface="微软雅黑" panose="020B0503020204020204" charset="-122"/>
                        </a:rPr>
                        <a:t>信用评级</a:t>
                      </a:r>
                      <a:endParaRPr lang="zh-CN" sz="1800" kern="100" dirty="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AAA</a:t>
                      </a:r>
                      <a:r>
                        <a:rPr lang="zh-CN" sz="1800" kern="100" dirty="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AA-</a:t>
                      </a:r>
                      <a:endParaRPr lang="en-US" sz="180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A+ </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A-</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BBB+</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 BBB-</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 </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 B-</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a:t>
                      </a:r>
                      <a:r>
                        <a:rPr lang="zh-CN" sz="1800" kern="100">
                          <a:solidFill>
                            <a:srgbClr val="000000"/>
                          </a:solidFill>
                          <a:latin typeface="微软雅黑" panose="020B0503020204020204" charset="-122"/>
                          <a:ea typeface="微软雅黑" panose="020B0503020204020204" charset="-122"/>
                          <a:cs typeface="微软雅黑" panose="020B0503020204020204" charset="-122"/>
                        </a:rPr>
                        <a:t>以下</a:t>
                      </a:r>
                      <a:endParaRPr lang="zh-CN"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未评级</a:t>
                      </a:r>
                      <a:endParaRPr lang="zh-CN" sz="1800" kern="10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1989">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风险权重</a:t>
                      </a:r>
                      <a:endParaRPr lang="zh-CN" sz="1800" kern="10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20%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100%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100%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矩形 10"/>
          <p:cNvSpPr/>
          <p:nvPr/>
        </p:nvSpPr>
        <p:spPr>
          <a:xfrm>
            <a:off x="3332798" y="1531620"/>
            <a:ext cx="5526087" cy="312420"/>
          </a:xfrm>
          <a:prstGeom prst="rect">
            <a:avLst/>
          </a:prstGeom>
          <a:noFill/>
          <a:ln w="9525">
            <a:noFill/>
          </a:ln>
        </p:spPr>
        <p:txBody>
          <a:bodyPr anchor="t" anchorCtr="false">
            <a:spAutoFit/>
          </a:bodyPr>
          <a:p>
            <a:pPr>
              <a:lnSpc>
                <a:spcPct val="80000"/>
              </a:lnSpc>
              <a:spcBef>
                <a:spcPct val="20000"/>
              </a:spcBef>
              <a:buClr>
                <a:schemeClr val="hlink"/>
              </a:buClr>
            </a:pPr>
            <a:r>
              <a:rPr lang="zh-CN" altLang="zh-CN" dirty="0">
                <a:solidFill>
                  <a:srgbClr val="000000"/>
                </a:solidFill>
                <a:latin typeface="微软雅黑" panose="020B0503020204020204" charset="-122"/>
                <a:ea typeface="微软雅黑" panose="020B0503020204020204" charset="-122"/>
              </a:rPr>
              <a:t>主权国家及其中央银行债权的风险权重</a:t>
            </a:r>
            <a:endParaRPr lang="zh-CN" altLang="zh-CN" dirty="0">
              <a:solidFill>
                <a:srgbClr val="000000"/>
              </a:solidFill>
              <a:latin typeface="微软雅黑" panose="020B0503020204020204" charset="-122"/>
              <a:ea typeface="微软雅黑" panose="020B0503020204020204" charset="-122"/>
            </a:endParaRPr>
          </a:p>
        </p:txBody>
      </p:sp>
      <p:sp>
        <p:nvSpPr>
          <p:cNvPr id="23" name="矩形 10"/>
          <p:cNvSpPr/>
          <p:nvPr/>
        </p:nvSpPr>
        <p:spPr>
          <a:xfrm>
            <a:off x="2900998" y="3071495"/>
            <a:ext cx="5526087" cy="312420"/>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en-US" dirty="0">
                <a:solidFill>
                  <a:srgbClr val="000000"/>
                </a:solidFill>
                <a:latin typeface="微软雅黑" panose="020B0503020204020204" charset="-122"/>
                <a:ea typeface="微软雅黑" panose="020B0503020204020204" charset="-122"/>
              </a:rPr>
              <a:t>出口信贷机构</a:t>
            </a:r>
            <a:r>
              <a:rPr lang="zh-CN" altLang="zh-CN" dirty="0">
                <a:solidFill>
                  <a:srgbClr val="000000"/>
                </a:solidFill>
                <a:latin typeface="微软雅黑" panose="020B0503020204020204" charset="-122"/>
                <a:ea typeface="微软雅黑" panose="020B0503020204020204" charset="-122"/>
              </a:rPr>
              <a:t>风险权重</a:t>
            </a:r>
            <a:endParaRPr lang="zh-CN" altLang="zh-CN" dirty="0">
              <a:solidFill>
                <a:srgbClr val="000000"/>
              </a:solidFill>
              <a:latin typeface="微软雅黑" panose="020B0503020204020204" charset="-122"/>
              <a:ea typeface="微软雅黑" panose="020B0503020204020204" charset="-122"/>
            </a:endParaRPr>
          </a:p>
        </p:txBody>
      </p:sp>
      <p:graphicFrame>
        <p:nvGraphicFramePr>
          <p:cNvPr id="24" name="表格 23"/>
          <p:cNvGraphicFramePr>
            <a:graphicFrameLocks noGrp="true"/>
          </p:cNvGraphicFramePr>
          <p:nvPr/>
        </p:nvGraphicFramePr>
        <p:xfrm>
          <a:off x="2756535" y="3425508"/>
          <a:ext cx="6553200" cy="1046162"/>
        </p:xfrm>
        <a:graphic>
          <a:graphicData uri="http://schemas.openxmlformats.org/drawingml/2006/table">
            <a:tbl>
              <a:tblPr/>
              <a:tblGrid>
                <a:gridCol w="1657350"/>
                <a:gridCol w="947578"/>
                <a:gridCol w="1066025"/>
                <a:gridCol w="947578"/>
                <a:gridCol w="1026542"/>
                <a:gridCol w="908095"/>
              </a:tblGrid>
              <a:tr h="609597">
                <a:tc>
                  <a:txBody>
                    <a:bodyPr/>
                    <a:lstStyle/>
                    <a:p>
                      <a:pPr algn="ctr">
                        <a:spcAft>
                          <a:spcPts val="0"/>
                        </a:spcAft>
                        <a:tabLst>
                          <a:tab pos="457200" algn="l"/>
                        </a:tabLst>
                      </a:pPr>
                      <a:r>
                        <a:rPr lang="zh-CN" sz="1800" kern="100" dirty="0">
                          <a:solidFill>
                            <a:srgbClr val="000000"/>
                          </a:solidFill>
                          <a:latin typeface="微软雅黑" panose="020B0503020204020204" charset="-122"/>
                          <a:ea typeface="微软雅黑" panose="020B0503020204020204" charset="-122"/>
                        </a:rPr>
                        <a:t>出口信贷机构风险等级</a:t>
                      </a:r>
                      <a:endParaRPr lang="zh-CN" sz="1800" kern="100" dirty="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2</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3</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4</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6</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7</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6565">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风险权重</a:t>
                      </a:r>
                      <a:endParaRPr lang="zh-CN" sz="1800" kern="10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20%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100%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150%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 name="矩形 10"/>
          <p:cNvSpPr/>
          <p:nvPr/>
        </p:nvSpPr>
        <p:spPr>
          <a:xfrm>
            <a:off x="2540635" y="4506595"/>
            <a:ext cx="5526088" cy="312420"/>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en-US" dirty="0">
                <a:solidFill>
                  <a:srgbClr val="000000"/>
                </a:solidFill>
                <a:latin typeface="微软雅黑" panose="020B0503020204020204" charset="-122"/>
                <a:ea typeface="微软雅黑" panose="020B0503020204020204" charset="-122"/>
              </a:rPr>
              <a:t>公司债权</a:t>
            </a:r>
            <a:r>
              <a:rPr lang="zh-CN" altLang="zh-CN" dirty="0">
                <a:solidFill>
                  <a:srgbClr val="000000"/>
                </a:solidFill>
                <a:latin typeface="微软雅黑" panose="020B0503020204020204" charset="-122"/>
                <a:ea typeface="微软雅黑" panose="020B0503020204020204" charset="-122"/>
              </a:rPr>
              <a:t>风险权重</a:t>
            </a:r>
            <a:endParaRPr lang="zh-CN" altLang="zh-CN" dirty="0">
              <a:solidFill>
                <a:srgbClr val="000000"/>
              </a:solidFill>
              <a:latin typeface="微软雅黑" panose="020B0503020204020204" charset="-122"/>
              <a:ea typeface="微软雅黑" panose="020B0503020204020204" charset="-122"/>
            </a:endParaRPr>
          </a:p>
        </p:txBody>
      </p:sp>
      <p:graphicFrame>
        <p:nvGraphicFramePr>
          <p:cNvPr id="27" name="表格 26"/>
          <p:cNvGraphicFramePr>
            <a:graphicFrameLocks noGrp="true"/>
          </p:cNvGraphicFramePr>
          <p:nvPr/>
        </p:nvGraphicFramePr>
        <p:xfrm>
          <a:off x="2756535" y="4844733"/>
          <a:ext cx="6480175" cy="1028700"/>
        </p:xfrm>
        <a:graphic>
          <a:graphicData uri="http://schemas.openxmlformats.org/drawingml/2006/table">
            <a:tbl>
              <a:tblPr/>
              <a:tblGrid>
                <a:gridCol w="1224033"/>
                <a:gridCol w="1009104"/>
                <a:gridCol w="930474"/>
                <a:gridCol w="1210890"/>
                <a:gridCol w="968712"/>
                <a:gridCol w="1136962"/>
              </a:tblGrid>
              <a:tr h="609600">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信用评级</a:t>
                      </a:r>
                      <a:endParaRPr lang="zh-CN" sz="1800" kern="100">
                        <a:solidFill>
                          <a:srgbClr val="000000"/>
                        </a:solidFill>
                        <a:latin typeface="微软雅黑" panose="020B0503020204020204" charset="-122"/>
                        <a:ea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AAA</a:t>
                      </a:r>
                      <a:r>
                        <a:rPr lang="zh-CN" sz="1800" kern="100" dirty="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 AA-</a:t>
                      </a:r>
                      <a:endParaRPr lang="en-US" sz="180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A+</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 A-</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BBB+</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BB-</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 </a:t>
                      </a:r>
                      <a:r>
                        <a:rPr lang="zh-CN" sz="1800" kern="100">
                          <a:solidFill>
                            <a:srgbClr val="000000"/>
                          </a:solidFill>
                          <a:latin typeface="微软雅黑" panose="020B0503020204020204" charset="-122"/>
                          <a:ea typeface="微软雅黑" panose="020B0503020204020204" charset="-122"/>
                          <a:cs typeface="微软雅黑" panose="020B0503020204020204" charset="-122"/>
                        </a:rPr>
                        <a:t>以下</a:t>
                      </a:r>
                      <a:endParaRPr lang="zh-CN"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未评级</a:t>
                      </a:r>
                      <a:endParaRPr lang="zh-CN" sz="1800" kern="100">
                        <a:solidFill>
                          <a:srgbClr val="000000"/>
                        </a:solidFill>
                        <a:latin typeface="微软雅黑" panose="020B0503020204020204" charset="-122"/>
                        <a:ea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风险权重</a:t>
                      </a:r>
                      <a:endParaRPr lang="zh-CN" sz="1800" kern="100">
                        <a:solidFill>
                          <a:srgbClr val="000000"/>
                        </a:solidFill>
                        <a:latin typeface="微软雅黑" panose="020B0503020204020204" charset="-122"/>
                        <a:ea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20%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100%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100%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8" name="组合 27"/>
          <p:cNvGrpSpPr/>
          <p:nvPr/>
        </p:nvGrpSpPr>
        <p:grpSpPr>
          <a:xfrm>
            <a:off x="-2" y="2575"/>
            <a:ext cx="12192002" cy="6851867"/>
            <a:chOff x="-2" y="2575"/>
            <a:chExt cx="12192002" cy="6851867"/>
          </a:xfrm>
        </p:grpSpPr>
        <p:pic>
          <p:nvPicPr>
            <p:cNvPr id="30" name="图片 2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1" name="图片 3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2" name="图片 3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
        <p:nvSpPr>
          <p:cNvPr id="34" name="文本框 33"/>
          <p:cNvSpPr txBox="true"/>
          <p:nvPr/>
        </p:nvSpPr>
        <p:spPr>
          <a:xfrm>
            <a:off x="914400" y="1002665"/>
            <a:ext cx="3230880" cy="398780"/>
          </a:xfrm>
          <a:prstGeom prst="rect">
            <a:avLst/>
          </a:prstGeom>
          <a:noFill/>
        </p:spPr>
        <p:txBody>
          <a:bodyPr wrap="none" rtlCol="0" anchor="t">
            <a:spAutoFit/>
          </a:bodyPr>
          <a:p>
            <a:r>
              <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rPr>
              <a:t>标准法风险权重的确定方法</a:t>
            </a:r>
            <a:endPar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32104" name="Picture 2"/>
          <p:cNvPicPr>
            <a:picLocks noChangeAspect="true"/>
          </p:cNvPicPr>
          <p:nvPr/>
        </p:nvPicPr>
        <p:blipFill>
          <a:blip r:embed="rId4"/>
          <a:stretch>
            <a:fillRect/>
          </a:stretch>
        </p:blipFill>
        <p:spPr>
          <a:xfrm>
            <a:off x="2157730" y="1576070"/>
            <a:ext cx="7875905" cy="4855845"/>
          </a:xfrm>
          <a:prstGeom prst="rect">
            <a:avLst/>
          </a:prstGeom>
          <a:noFill/>
          <a:ln w="9525">
            <a:noFill/>
          </a:ln>
        </p:spPr>
      </p:pic>
      <p:sp>
        <p:nvSpPr>
          <p:cNvPr id="34" name="文本框 33"/>
          <p:cNvSpPr txBox="true"/>
          <p:nvPr/>
        </p:nvSpPr>
        <p:spPr>
          <a:xfrm>
            <a:off x="914400" y="1002665"/>
            <a:ext cx="3738880" cy="398780"/>
          </a:xfrm>
          <a:prstGeom prst="rect">
            <a:avLst/>
          </a:prstGeom>
          <a:noFill/>
        </p:spPr>
        <p:txBody>
          <a:bodyPr wrap="none" rtlCol="0" anchor="t">
            <a:spAutoFit/>
          </a:bodyPr>
          <a:p>
            <a:r>
              <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rPr>
              <a:t>初、高级法风险权重的确定方法</a:t>
            </a:r>
            <a:endPar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24940" y="1723708"/>
            <a:ext cx="9296400" cy="3905250"/>
            <a:chOff x="-240" y="2743"/>
            <a:chExt cx="14640" cy="6150"/>
          </a:xfrm>
        </p:grpSpPr>
        <p:grpSp>
          <p:nvGrpSpPr>
            <p:cNvPr id="134149" name="组合 6"/>
            <p:cNvGrpSpPr/>
            <p:nvPr/>
          </p:nvGrpSpPr>
          <p:grpSpPr>
            <a:xfrm>
              <a:off x="-240" y="2743"/>
              <a:ext cx="14640" cy="6150"/>
              <a:chOff x="331770" y="2441575"/>
              <a:chExt cx="7148530" cy="3648075"/>
            </a:xfrm>
          </p:grpSpPr>
          <p:sp>
            <p:nvSpPr>
              <p:cNvPr id="8" name="Rectangle 3"/>
              <p:cNvSpPr>
                <a:spLocks noChangeArrowheads="true"/>
              </p:cNvSpPr>
              <p:nvPr/>
            </p:nvSpPr>
            <p:spPr bwMode="auto">
              <a:xfrm>
                <a:off x="331770" y="3067383"/>
                <a:ext cx="1980006" cy="2875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536575" marR="0" lvl="1" indent="635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内部评级体系中必须包含</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个违约级别，</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个正常级别，其中至少包括三个财务状况较弱的级别和三个情况相对较好的级别；其中每个级别的风险额不应该大于总风险额的</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4151" name="Rectangle 4"/>
              <p:cNvSpPr/>
              <p:nvPr/>
            </p:nvSpPr>
            <p:spPr>
              <a:xfrm>
                <a:off x="685800"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52" name="Text Box 5"/>
              <p:cNvSpPr txBox="true"/>
              <p:nvPr/>
            </p:nvSpPr>
            <p:spPr>
              <a:xfrm>
                <a:off x="804863" y="2532399"/>
                <a:ext cx="1387475" cy="254917"/>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第一</a:t>
                </a:r>
                <a:endParaRPr lang="zh-CN" altLang="en-US" b="1" dirty="0">
                  <a:latin typeface="微软雅黑" panose="020B0503020204020204" charset="-122"/>
                  <a:ea typeface="微软雅黑" panose="020B0503020204020204" charset="-122"/>
                </a:endParaRPr>
              </a:p>
            </p:txBody>
          </p:sp>
          <p:sp>
            <p:nvSpPr>
              <p:cNvPr id="134153" name="Rectangle 6"/>
              <p:cNvSpPr/>
              <p:nvPr/>
            </p:nvSpPr>
            <p:spPr>
              <a:xfrm>
                <a:off x="685800"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Rectangle 7"/>
              <p:cNvSpPr>
                <a:spLocks noChangeArrowheads="true"/>
              </p:cNvSpPr>
              <p:nvPr/>
            </p:nvSpPr>
            <p:spPr bwMode="auto">
              <a:xfrm>
                <a:off x="2192146" y="3067383"/>
                <a:ext cx="1735862" cy="1437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536575" marR="0" lvl="1" indent="635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评级单位必须保持相对的独立性并对客户的数据进行及时更新。</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4155" name="Rectangle 8"/>
              <p:cNvSpPr/>
              <p:nvPr/>
            </p:nvSpPr>
            <p:spPr>
              <a:xfrm>
                <a:off x="2409825" y="2441575"/>
                <a:ext cx="1624013"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56" name="Rectangle 10"/>
              <p:cNvSpPr/>
              <p:nvPr/>
            </p:nvSpPr>
            <p:spPr>
              <a:xfrm>
                <a:off x="2409825" y="2978150"/>
                <a:ext cx="16240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Rectangle 11"/>
              <p:cNvSpPr>
                <a:spLocks noChangeArrowheads="true"/>
              </p:cNvSpPr>
              <p:nvPr/>
            </p:nvSpPr>
            <p:spPr bwMode="auto">
              <a:xfrm>
                <a:off x="4222202" y="3067383"/>
                <a:ext cx="1535664" cy="276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1270" marR="0" lvl="1" indent="0" algn="l" defTabSz="330200" rtl="0" eaLnBrk="1" fontAlgn="base" latinLnBrk="0" hangingPunct="1">
                  <a:lnSpc>
                    <a:spcPct val="80000"/>
                  </a:lnSpc>
                  <a:spcBef>
                    <a:spcPct val="50000"/>
                  </a:spcBef>
                  <a:spcAft>
                    <a:spcPct val="10000"/>
                  </a:spcAft>
                  <a:buClr>
                    <a:schemeClr val="tx1"/>
                  </a:buClr>
                  <a:buSzPct val="75000"/>
                  <a:buFont typeface="Wingdings" panose="05000000000000000000" pitchFamily="2" charset="2"/>
                  <a:buNone/>
                  <a:tabLst>
                    <a:tab pos="8521700" algn="r"/>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评级系统必须经过董事局的授权并有一整套完整的授权体系，并每年经过内部审计和使用必要的外部审计，采取独立的信用风险控制单位对系统进行不断的检验修正，以保证整个体系的质量</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4158" name="Rectangle 12"/>
              <p:cNvSpPr/>
              <p:nvPr/>
            </p:nvSpPr>
            <p:spPr>
              <a:xfrm>
                <a:off x="4132263"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59" name="Rectangle 14"/>
              <p:cNvSpPr/>
              <p:nvPr/>
            </p:nvSpPr>
            <p:spPr>
              <a:xfrm>
                <a:off x="4132263"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 name="Rectangle 15"/>
              <p:cNvSpPr>
                <a:spLocks noChangeArrowheads="true"/>
              </p:cNvSpPr>
              <p:nvPr/>
            </p:nvSpPr>
            <p:spPr bwMode="auto">
              <a:xfrm>
                <a:off x="5952936" y="3067383"/>
                <a:ext cx="1422382" cy="2875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评级标准的覆盖面、保守性、基准及模型确认，包括对级别的人为调高等情况都应该符合巴塞尔委员会所作的具体规定，以确保评级标准的可信度。</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4161" name="Rectangle 16"/>
              <p:cNvSpPr/>
              <p:nvPr/>
            </p:nvSpPr>
            <p:spPr>
              <a:xfrm>
                <a:off x="5856288" y="2441575"/>
                <a:ext cx="1624012"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62" name="Rectangle 18"/>
              <p:cNvSpPr/>
              <p:nvPr/>
            </p:nvSpPr>
            <p:spPr>
              <a:xfrm>
                <a:off x="5856288" y="2978150"/>
                <a:ext cx="1624012"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4163" name="Text Box 5"/>
            <p:cNvSpPr txBox="true"/>
            <p:nvPr/>
          </p:nvSpPr>
          <p:spPr>
            <a:xfrm>
              <a:off x="4133" y="2928"/>
              <a:ext cx="2840" cy="467"/>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第二</a:t>
              </a:r>
              <a:endParaRPr lang="zh-CN" altLang="en-US" b="1" dirty="0">
                <a:latin typeface="微软雅黑" panose="020B0503020204020204" charset="-122"/>
                <a:ea typeface="微软雅黑" panose="020B0503020204020204" charset="-122"/>
              </a:endParaRPr>
            </a:p>
          </p:txBody>
        </p:sp>
        <p:sp>
          <p:nvSpPr>
            <p:cNvPr id="134164" name="Text Box 5"/>
            <p:cNvSpPr txBox="true"/>
            <p:nvPr/>
          </p:nvSpPr>
          <p:spPr>
            <a:xfrm>
              <a:off x="7788" y="2928"/>
              <a:ext cx="2842" cy="465"/>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第三</a:t>
              </a:r>
              <a:endParaRPr lang="zh-CN" altLang="en-US" b="1" dirty="0">
                <a:latin typeface="微软雅黑" panose="020B0503020204020204" charset="-122"/>
                <a:ea typeface="微软雅黑" panose="020B0503020204020204" charset="-122"/>
              </a:endParaRPr>
            </a:p>
          </p:txBody>
        </p:sp>
        <p:sp>
          <p:nvSpPr>
            <p:cNvPr id="134165" name="Text Box 5"/>
            <p:cNvSpPr txBox="true"/>
            <p:nvPr/>
          </p:nvSpPr>
          <p:spPr>
            <a:xfrm>
              <a:off x="11510" y="2928"/>
              <a:ext cx="2840" cy="465"/>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第四</a:t>
              </a:r>
              <a:endParaRPr lang="zh-CN" altLang="en-US" b="1" dirty="0">
                <a:latin typeface="微软雅黑" panose="020B0503020204020204" charset="-122"/>
                <a:ea typeface="微软雅黑" panose="020B0503020204020204" charset="-122"/>
              </a:endParaRPr>
            </a:p>
          </p:txBody>
        </p:sp>
      </p:grpSp>
      <p:sp>
        <p:nvSpPr>
          <p:cNvPr id="688131" name="Rectangle 3"/>
          <p:cNvSpPr>
            <a:spLocks noGrp="true" noChangeArrowheads="true"/>
          </p:cNvSpPr>
          <p:nvPr/>
        </p:nvSpPr>
        <p:spPr>
          <a:xfrm>
            <a:off x="1268730" y="1017905"/>
            <a:ext cx="3795395" cy="4095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ts val="0"/>
              </a:spcBef>
              <a:spcAft>
                <a:spcPct val="0"/>
              </a:spcAft>
              <a:buClr>
                <a:schemeClr val="hlink"/>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实施内部评级法的基本要求</a:t>
            </a:r>
            <a:endPar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九、不良贷款预警与处置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147888" y="1207135"/>
            <a:ext cx="7891141" cy="4612637"/>
            <a:chOff x="713" y="1795"/>
            <a:chExt cx="12427" cy="7264"/>
          </a:xfrm>
        </p:grpSpPr>
        <p:grpSp>
          <p:nvGrpSpPr>
            <p:cNvPr id="135173" name="组合 6"/>
            <p:cNvGrpSpPr/>
            <p:nvPr/>
          </p:nvGrpSpPr>
          <p:grpSpPr>
            <a:xfrm>
              <a:off x="713" y="3420"/>
              <a:ext cx="12427" cy="5639"/>
              <a:chOff x="1465263" y="2171700"/>
              <a:chExt cx="6966224" cy="3580762"/>
            </a:xfrm>
          </p:grpSpPr>
          <p:grpSp>
            <p:nvGrpSpPr>
              <p:cNvPr id="135174" name="Group 24"/>
              <p:cNvGrpSpPr/>
              <p:nvPr/>
            </p:nvGrpSpPr>
            <p:grpSpPr>
              <a:xfrm>
                <a:off x="6526213" y="2171700"/>
                <a:ext cx="388937" cy="390525"/>
                <a:chOff x="4111" y="1368"/>
                <a:chExt cx="245" cy="246"/>
              </a:xfrm>
            </p:grpSpPr>
            <p:sp>
              <p:nvSpPr>
                <p:cNvPr id="135175" name="Oval 8"/>
                <p:cNvSpPr/>
                <p:nvPr/>
              </p:nvSpPr>
              <p:spPr>
                <a:xfrm>
                  <a:off x="4111" y="1368"/>
                  <a:ext cx="245" cy="246"/>
                </a:xfrm>
                <a:prstGeom prst="ellips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76" name="Oval 9"/>
                <p:cNvSpPr/>
                <p:nvPr/>
              </p:nvSpPr>
              <p:spPr>
                <a:xfrm>
                  <a:off x="4175" y="1432"/>
                  <a:ext cx="117" cy="118"/>
                </a:xfrm>
                <a:prstGeom prst="ellipse">
                  <a:avLst/>
                </a:prstGeom>
                <a:solidFill>
                  <a:schemeClr val="bg1"/>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5177" name="Group 25"/>
              <p:cNvGrpSpPr/>
              <p:nvPr/>
            </p:nvGrpSpPr>
            <p:grpSpPr>
              <a:xfrm>
                <a:off x="2992438" y="2178050"/>
                <a:ext cx="388937" cy="390525"/>
                <a:chOff x="1885" y="1372"/>
                <a:chExt cx="245" cy="246"/>
              </a:xfrm>
            </p:grpSpPr>
            <p:sp>
              <p:nvSpPr>
                <p:cNvPr id="135178" name="Oval 22"/>
                <p:cNvSpPr/>
                <p:nvPr/>
              </p:nvSpPr>
              <p:spPr>
                <a:xfrm>
                  <a:off x="1885" y="1372"/>
                  <a:ext cx="245" cy="246"/>
                </a:xfrm>
                <a:prstGeom prst="ellips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79" name="Oval 23"/>
                <p:cNvSpPr/>
                <p:nvPr/>
              </p:nvSpPr>
              <p:spPr>
                <a:xfrm>
                  <a:off x="1949" y="1436"/>
                  <a:ext cx="117" cy="118"/>
                </a:xfrm>
                <a:prstGeom prst="ellipse">
                  <a:avLst/>
                </a:prstGeom>
                <a:solidFill>
                  <a:schemeClr val="bg1"/>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5180" name="AutoShape 3"/>
              <p:cNvSpPr/>
              <p:nvPr/>
            </p:nvSpPr>
            <p:spPr>
              <a:xfrm rot="-5400000">
                <a:off x="1644650" y="2852738"/>
                <a:ext cx="2719388" cy="3078162"/>
              </a:xfrm>
              <a:prstGeom prst="homePlate">
                <a:avLst>
                  <a:gd name="adj" fmla="val 11375"/>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1" name="Rectangle 4"/>
              <p:cNvSpPr/>
              <p:nvPr/>
            </p:nvSpPr>
            <p:spPr>
              <a:xfrm>
                <a:off x="1574800" y="3432175"/>
                <a:ext cx="2849563" cy="2216150"/>
              </a:xfrm>
              <a:prstGeom prst="rect">
                <a:avLst/>
              </a:prstGeom>
              <a:solidFill>
                <a:srgbClr val="C0C0C0"/>
              </a:solidFill>
              <a:ln w="6350">
                <a:noFill/>
              </a:ln>
              <a:effectLst>
                <a:prstShdw prst="shdw17" dist="17961" dir="2699999">
                  <a:srgbClr val="737373"/>
                </a:prstShdw>
              </a:effectLst>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2" name="Line 6"/>
              <p:cNvSpPr/>
              <p:nvPr/>
            </p:nvSpPr>
            <p:spPr>
              <a:xfrm flipV="true">
                <a:off x="3001963" y="2319338"/>
                <a:ext cx="0" cy="911225"/>
              </a:xfrm>
              <a:prstGeom prst="line">
                <a:avLst/>
              </a:prstGeom>
              <a:ln w="19050" cap="flat" cmpd="sng">
                <a:solidFill>
                  <a:srgbClr val="969696"/>
                </a:solidFill>
                <a:prstDash val="solid"/>
                <a:round/>
                <a:headEnd type="none" w="med" len="med"/>
                <a:tailEnd type="none" w="med" len="med"/>
              </a:ln>
            </p:spPr>
          </p:sp>
          <p:sp>
            <p:nvSpPr>
              <p:cNvPr id="135183" name="Arc 10"/>
              <p:cNvSpPr/>
              <p:nvPr/>
            </p:nvSpPr>
            <p:spPr>
              <a:xfrm rot="5400000" flipH="true" flipV="true">
                <a:off x="2997991" y="2189953"/>
                <a:ext cx="141287" cy="133350"/>
              </a:xfrm>
              <a:custGeom>
                <a:avLst/>
                <a:gdLst/>
                <a:ahLst/>
                <a:cxnLst>
                  <a:cxn ang="0">
                    <a:pos x="0" y="50846"/>
                  </a:cxn>
                  <a:cxn ang="0">
                    <a:pos x="33527769" y="31376959"/>
                  </a:cxn>
                  <a:cxn ang="0">
                    <a:pos x="1793752" y="31376959"/>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5184" name="AutoShape 11"/>
              <p:cNvSpPr/>
              <p:nvPr/>
            </p:nvSpPr>
            <p:spPr>
              <a:xfrm rot="-5400000">
                <a:off x="5532712" y="2853687"/>
                <a:ext cx="2719387" cy="3078162"/>
              </a:xfrm>
              <a:prstGeom prst="homePlate">
                <a:avLst>
                  <a:gd name="adj" fmla="val 11375"/>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5" name="Rectangle 12"/>
              <p:cNvSpPr/>
              <p:nvPr/>
            </p:nvSpPr>
            <p:spPr>
              <a:xfrm>
                <a:off x="5473516" y="3462338"/>
                <a:ext cx="2849563" cy="2216150"/>
              </a:xfrm>
              <a:prstGeom prst="rect">
                <a:avLst/>
              </a:prstGeom>
              <a:solidFill>
                <a:srgbClr val="C0C0C0"/>
              </a:solidFill>
              <a:ln w="6350">
                <a:noFill/>
              </a:ln>
              <a:effectLst>
                <a:prstShdw prst="shdw17" dist="17961" dir="2699999">
                  <a:srgbClr val="737373"/>
                </a:prstShdw>
              </a:effectLst>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6" name="Line 14"/>
              <p:cNvSpPr/>
              <p:nvPr/>
            </p:nvSpPr>
            <p:spPr>
              <a:xfrm flipH="true" flipV="true">
                <a:off x="6894513" y="2322513"/>
                <a:ext cx="0" cy="1270000"/>
              </a:xfrm>
              <a:prstGeom prst="line">
                <a:avLst/>
              </a:prstGeom>
              <a:ln w="19050" cap="flat" cmpd="sng">
                <a:solidFill>
                  <a:srgbClr val="969696"/>
                </a:solidFill>
                <a:prstDash val="solid"/>
                <a:round/>
                <a:headEnd type="none" w="med" len="med"/>
                <a:tailEnd type="none" w="med" len="med"/>
              </a:ln>
            </p:spPr>
          </p:sp>
          <p:sp>
            <p:nvSpPr>
              <p:cNvPr id="135187" name="Arc 18"/>
              <p:cNvSpPr/>
              <p:nvPr/>
            </p:nvSpPr>
            <p:spPr>
              <a:xfrm rot="-5400000" flipV="true">
                <a:off x="6757191" y="2189953"/>
                <a:ext cx="141287" cy="133350"/>
              </a:xfrm>
              <a:custGeom>
                <a:avLst/>
                <a:gdLst/>
                <a:ahLst/>
                <a:cxnLst>
                  <a:cxn ang="0">
                    <a:pos x="0" y="50846"/>
                  </a:cxn>
                  <a:cxn ang="0">
                    <a:pos x="33527769" y="31376959"/>
                  </a:cxn>
                  <a:cxn ang="0">
                    <a:pos x="1793752" y="31376959"/>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5188" name="Line 19"/>
              <p:cNvSpPr/>
              <p:nvPr/>
            </p:nvSpPr>
            <p:spPr>
              <a:xfrm flipH="true">
                <a:off x="3124200" y="2185988"/>
                <a:ext cx="3636963" cy="0"/>
              </a:xfrm>
              <a:prstGeom prst="line">
                <a:avLst/>
              </a:prstGeom>
              <a:ln w="19050" cap="flat" cmpd="sng">
                <a:solidFill>
                  <a:srgbClr val="969696"/>
                </a:solidFill>
                <a:prstDash val="solid"/>
                <a:round/>
                <a:headEnd type="none" w="med" len="med"/>
                <a:tailEnd type="none" w="med" len="med"/>
              </a:ln>
            </p:spPr>
          </p:sp>
          <p:sp>
            <p:nvSpPr>
              <p:cNvPr id="135189" name="AutoShape 5"/>
              <p:cNvSpPr/>
              <p:nvPr/>
            </p:nvSpPr>
            <p:spPr>
              <a:xfrm>
                <a:off x="2935288" y="3221038"/>
                <a:ext cx="136525" cy="136525"/>
              </a:xfrm>
              <a:prstGeom prst="flowChartMerg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90" name="AutoShape 13"/>
              <p:cNvSpPr/>
              <p:nvPr/>
            </p:nvSpPr>
            <p:spPr>
              <a:xfrm>
                <a:off x="6829425" y="3562350"/>
                <a:ext cx="136525" cy="136525"/>
              </a:xfrm>
              <a:prstGeom prst="flowChartMerg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 name="矩形 1"/>
            <p:cNvSpPr/>
            <p:nvPr/>
          </p:nvSpPr>
          <p:spPr>
            <a:xfrm>
              <a:off x="713" y="1795"/>
              <a:ext cx="3944" cy="725"/>
            </a:xfrm>
            <a:prstGeom prst="rect">
              <a:avLst/>
            </a:prstGeom>
          </p:spPr>
          <p:txBody>
            <a:bodyPr wrap="non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、不良贷款预警</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6" name="矩形 25"/>
            <p:cNvSpPr/>
            <p:nvPr/>
          </p:nvSpPr>
          <p:spPr>
            <a:xfrm>
              <a:off x="4280" y="3570"/>
              <a:ext cx="5650" cy="610"/>
            </a:xfrm>
            <a:prstGeom prst="rect">
              <a:avLst/>
            </a:prstGeom>
          </p:spPr>
          <p:txBody>
            <a:bodyPr wrap="non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不良贷款预警的两个征兆</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5193" name="矩形 26"/>
            <p:cNvSpPr/>
            <p:nvPr/>
          </p:nvSpPr>
          <p:spPr>
            <a:xfrm>
              <a:off x="873" y="5453"/>
              <a:ext cx="5162" cy="3247"/>
            </a:xfrm>
            <a:prstGeom prst="rect">
              <a:avLst/>
            </a:prstGeom>
            <a:noFill/>
            <a:ln w="9525">
              <a:noFill/>
            </a:ln>
          </p:spPr>
          <p:txBody>
            <a:bodyPr anchor="t" anchorCtr="false">
              <a:spAutoFit/>
            </a:bodyPr>
            <a:p>
              <a:pPr>
                <a:lnSpc>
                  <a:spcPct val="80000"/>
                </a:lnSpc>
                <a:spcBef>
                  <a:spcPct val="20000"/>
                </a:spcBef>
                <a:buClr>
                  <a:schemeClr val="hlink"/>
                </a:buClr>
              </a:pPr>
              <a:r>
                <a:rPr lang="zh-CN" altLang="zh-CN" sz="20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1</a:t>
              </a:r>
              <a:r>
                <a:rPr lang="zh-CN" altLang="zh-CN" sz="2000" dirty="0">
                  <a:solidFill>
                    <a:srgbClr val="0000FF"/>
                  </a:solidFill>
                  <a:latin typeface="微软雅黑" panose="020B0503020204020204" charset="-122"/>
                  <a:ea typeface="微软雅黑" panose="020B0503020204020204" charset="-122"/>
                  <a:cs typeface="微软雅黑" panose="020B0503020204020204" charset="-122"/>
                </a:rPr>
                <a:t>）贷款客户</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财务出现危机征兆</a:t>
              </a:r>
              <a:r>
                <a:rPr lang="zh-CN" altLang="zh-CN" sz="2000" dirty="0">
                  <a:solidFill>
                    <a:srgbClr val="0000FF"/>
                  </a:solidFill>
                  <a:latin typeface="微软雅黑" panose="020B0503020204020204" charset="-122"/>
                  <a:ea typeface="微软雅黑" panose="020B0503020204020204" charset="-122"/>
                  <a:cs typeface="微软雅黑" panose="020B0503020204020204" charset="-122"/>
                </a:rPr>
                <a:t>。具体情况包括：应收账款增加、存货周转速度放慢、流动资产占总资产的比例下降、资产与债务的比例低、销售额下降、呆账增加、赊销政策变化、贷款用途改变等。</a:t>
              </a:r>
              <a:endParaRPr lang="zh-CN" altLang="zh-CN" sz="20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35194" name="矩形 27"/>
            <p:cNvSpPr/>
            <p:nvPr/>
          </p:nvSpPr>
          <p:spPr>
            <a:xfrm>
              <a:off x="7761" y="5453"/>
              <a:ext cx="5295" cy="2472"/>
            </a:xfrm>
            <a:prstGeom prst="rect">
              <a:avLst/>
            </a:prstGeom>
            <a:noFill/>
            <a:ln w="9525">
              <a:noFill/>
            </a:ln>
          </p:spPr>
          <p:txBody>
            <a:bodyPr anchor="t" anchorCtr="false">
              <a:spAutoFit/>
            </a:bodyPr>
            <a:p>
              <a:pPr>
                <a:lnSpc>
                  <a:spcPct val="80000"/>
                </a:lnSpc>
                <a:spcBef>
                  <a:spcPct val="20000"/>
                </a:spcBef>
                <a:buClr>
                  <a:schemeClr val="hlink"/>
                </a:buClr>
              </a:pPr>
              <a:r>
                <a:rPr lang="zh-CN" altLang="zh-CN" sz="2000" dirty="0">
                  <a:solidFill>
                    <a:srgbClr val="0070C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70C0"/>
                  </a:solidFill>
                  <a:latin typeface="微软雅黑" panose="020B0503020204020204" charset="-122"/>
                  <a:ea typeface="微软雅黑" panose="020B0503020204020204" charset="-122"/>
                  <a:cs typeface="微软雅黑" panose="020B0503020204020204" charset="-122"/>
                </a:rPr>
                <a:t>2</a:t>
              </a:r>
              <a:r>
                <a:rPr lang="zh-CN" altLang="zh-CN" sz="2000" dirty="0">
                  <a:solidFill>
                    <a:srgbClr val="0070C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管理出现危机征兆</a:t>
              </a:r>
              <a:r>
                <a:rPr lang="zh-CN" altLang="zh-CN" sz="2000" dirty="0">
                  <a:solidFill>
                    <a:srgbClr val="0070C0"/>
                  </a:solidFill>
                  <a:latin typeface="微软雅黑" panose="020B0503020204020204" charset="-122"/>
                  <a:ea typeface="微软雅黑" panose="020B0503020204020204" charset="-122"/>
                  <a:cs typeface="微软雅黑" panose="020B0503020204020204" charset="-122"/>
                </a:rPr>
                <a:t>。具体情况包括：战略定位不准、管理制度松弛、管理出现漏洞、投机行为过重、产品老化、市场份额下降、销售集中等</a:t>
              </a:r>
              <a:endParaRPr lang="zh-CN" altLang="en-US" sz="2000" dirty="0">
                <a:solidFill>
                  <a:srgbClr val="0070C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（一）不良贷款的控制与管理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963295" y="1678534"/>
            <a:ext cx="10265410" cy="4522285"/>
            <a:chOff x="505" y="2918"/>
            <a:chExt cx="13613" cy="6557"/>
          </a:xfrm>
        </p:grpSpPr>
        <p:grpSp>
          <p:nvGrpSpPr>
            <p:cNvPr id="136199" name="组合 9"/>
            <p:cNvGrpSpPr/>
            <p:nvPr/>
          </p:nvGrpSpPr>
          <p:grpSpPr>
            <a:xfrm>
              <a:off x="505" y="2918"/>
              <a:ext cx="12462" cy="5992"/>
              <a:chOff x="665163" y="2276475"/>
              <a:chExt cx="7914955" cy="3805238"/>
            </a:xfrm>
          </p:grpSpPr>
          <p:grpSp>
            <p:nvGrpSpPr>
              <p:cNvPr id="136200" name="Group 2"/>
              <p:cNvGrpSpPr/>
              <p:nvPr/>
            </p:nvGrpSpPr>
            <p:grpSpPr>
              <a:xfrm>
                <a:off x="865188" y="2786063"/>
                <a:ext cx="3243262" cy="2932112"/>
                <a:chOff x="0" y="0"/>
                <a:chExt cx="2043" cy="1847"/>
              </a:xfrm>
            </p:grpSpPr>
            <p:pic>
              <p:nvPicPr>
                <p:cNvPr id="136201" name="Oval 2"/>
                <p:cNvPicPr/>
                <p:nvPr/>
              </p:nvPicPr>
              <p:blipFill>
                <a:blip r:embed="rId4"/>
                <a:stretch>
                  <a:fillRect/>
                </a:stretch>
              </p:blipFill>
              <p:spPr>
                <a:xfrm>
                  <a:off x="0" y="0"/>
                  <a:ext cx="2043" cy="1847"/>
                </a:xfrm>
                <a:prstGeom prst="rect">
                  <a:avLst/>
                </a:prstGeom>
                <a:noFill/>
                <a:ln w="9525">
                  <a:noFill/>
                </a:ln>
              </p:spPr>
            </p:pic>
            <p:sp>
              <p:nvSpPr>
                <p:cNvPr id="136202" name="Text Box 4"/>
                <p:cNvSpPr txBox="true"/>
                <p:nvPr/>
              </p:nvSpPr>
              <p:spPr>
                <a:xfrm>
                  <a:off x="298" y="270"/>
                  <a:ext cx="1446" cy="1305"/>
                </a:xfrm>
                <a:prstGeom prst="rect">
                  <a:avLst/>
                </a:prstGeom>
                <a:no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6203" name="Oval 3"/>
              <p:cNvSpPr/>
              <p:nvPr/>
            </p:nvSpPr>
            <p:spPr>
              <a:xfrm>
                <a:off x="1790700" y="3214688"/>
                <a:ext cx="2052638" cy="2071687"/>
              </a:xfrm>
              <a:prstGeom prst="ellipse">
                <a:avLst/>
              </a:prstGeom>
              <a:solidFill>
                <a:srgbClr val="0070C0">
                  <a:alpha val="43137"/>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04" name="Oval 9"/>
              <p:cNvSpPr/>
              <p:nvPr/>
            </p:nvSpPr>
            <p:spPr>
              <a:xfrm>
                <a:off x="2386013" y="3714750"/>
                <a:ext cx="1258887" cy="1285875"/>
              </a:xfrm>
              <a:prstGeom prst="ellipse">
                <a:avLst/>
              </a:prstGeom>
              <a:solidFill>
                <a:srgbClr val="0070C0">
                  <a:alpha val="30980"/>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36205" name="Group 34"/>
              <p:cNvGrpSpPr/>
              <p:nvPr/>
            </p:nvGrpSpPr>
            <p:grpSpPr>
              <a:xfrm>
                <a:off x="3644900" y="2714625"/>
                <a:ext cx="860425" cy="1071563"/>
                <a:chOff x="0" y="0"/>
                <a:chExt cx="1146175" cy="1361499"/>
              </a:xfrm>
            </p:grpSpPr>
            <p:sp>
              <p:nvSpPr>
                <p:cNvPr id="136206"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07"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08" name="Oval 73"/>
                <p:cNvSpPr/>
                <p:nvPr/>
              </p:nvSpPr>
              <p:spPr>
                <a:xfrm>
                  <a:off x="34925" y="30163"/>
                  <a:ext cx="1079500" cy="1081458"/>
                </a:xfrm>
                <a:prstGeom prst="ellipse">
                  <a:avLst/>
                </a:prstGeom>
                <a:solidFill>
                  <a:srgbClr val="FFC0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09"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10" name="Group 39"/>
                <p:cNvGrpSpPr/>
                <p:nvPr/>
              </p:nvGrpSpPr>
              <p:grpSpPr>
                <a:xfrm rot="-3733502" flipH="true" flipV="true">
                  <a:off x="355730" y="774059"/>
                  <a:ext cx="954022" cy="221466"/>
                  <a:chOff x="0" y="0"/>
                  <a:chExt cx="901" cy="236"/>
                </a:xfrm>
              </p:grpSpPr>
              <p:grpSp>
                <p:nvGrpSpPr>
                  <p:cNvPr id="136211" name="Group 40"/>
                  <p:cNvGrpSpPr/>
                  <p:nvPr/>
                </p:nvGrpSpPr>
                <p:grpSpPr>
                  <a:xfrm>
                    <a:off x="0" y="0"/>
                    <a:ext cx="742" cy="186"/>
                    <a:chOff x="0" y="0"/>
                    <a:chExt cx="1118" cy="279"/>
                  </a:xfrm>
                </p:grpSpPr>
                <p:sp>
                  <p:nvSpPr>
                    <p:cNvPr id="136212"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3"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4"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5"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16" name="Group 45"/>
                  <p:cNvGrpSpPr/>
                  <p:nvPr/>
                </p:nvGrpSpPr>
                <p:grpSpPr>
                  <a:xfrm rot="1353540">
                    <a:off x="159" y="50"/>
                    <a:ext cx="742" cy="186"/>
                    <a:chOff x="0" y="0"/>
                    <a:chExt cx="1118" cy="279"/>
                  </a:xfrm>
                </p:grpSpPr>
                <p:sp>
                  <p:nvSpPr>
                    <p:cNvPr id="136217"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8"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9"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0"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221" name="Group 50"/>
                <p:cNvGrpSpPr/>
                <p:nvPr/>
              </p:nvGrpSpPr>
              <p:grpSpPr>
                <a:xfrm rot="-3733502" flipH="true" flipV="true">
                  <a:off x="471832" y="788496"/>
                  <a:ext cx="844471" cy="193673"/>
                  <a:chOff x="0" y="0"/>
                  <a:chExt cx="901" cy="236"/>
                </a:xfrm>
              </p:grpSpPr>
              <p:grpSp>
                <p:nvGrpSpPr>
                  <p:cNvPr id="136222" name="Group 51"/>
                  <p:cNvGrpSpPr/>
                  <p:nvPr/>
                </p:nvGrpSpPr>
                <p:grpSpPr>
                  <a:xfrm>
                    <a:off x="0" y="0"/>
                    <a:ext cx="742" cy="186"/>
                    <a:chOff x="0" y="0"/>
                    <a:chExt cx="1118" cy="279"/>
                  </a:xfrm>
                </p:grpSpPr>
                <p:sp>
                  <p:nvSpPr>
                    <p:cNvPr id="136223"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4"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5"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6"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27" name="Group 56"/>
                  <p:cNvGrpSpPr/>
                  <p:nvPr/>
                </p:nvGrpSpPr>
                <p:grpSpPr>
                  <a:xfrm rot="1353540">
                    <a:off x="159" y="50"/>
                    <a:ext cx="742" cy="186"/>
                    <a:chOff x="0" y="0"/>
                    <a:chExt cx="1118" cy="279"/>
                  </a:xfrm>
                </p:grpSpPr>
                <p:sp>
                  <p:nvSpPr>
                    <p:cNvPr id="136228"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9"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30"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31"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sp>
            <p:nvSpPr>
              <p:cNvPr id="136232" name="Line 4"/>
              <p:cNvSpPr/>
              <p:nvPr/>
            </p:nvSpPr>
            <p:spPr>
              <a:xfrm>
                <a:off x="1327150" y="4071938"/>
                <a:ext cx="1390650" cy="142875"/>
              </a:xfrm>
              <a:prstGeom prst="line">
                <a:avLst/>
              </a:prstGeom>
              <a:ln w="19050" cap="flat" cmpd="sng">
                <a:solidFill>
                  <a:srgbClr val="FFBD5B"/>
                </a:solidFill>
                <a:prstDash val="solid"/>
                <a:round/>
                <a:headEnd type="triangle" w="med" len="med"/>
                <a:tailEnd type="triangle" w="med" len="med"/>
              </a:ln>
            </p:spPr>
          </p:sp>
          <p:sp>
            <p:nvSpPr>
              <p:cNvPr id="136233" name="Line 5"/>
              <p:cNvSpPr/>
              <p:nvPr/>
            </p:nvSpPr>
            <p:spPr>
              <a:xfrm>
                <a:off x="2254250" y="2857500"/>
                <a:ext cx="661988" cy="1214438"/>
              </a:xfrm>
              <a:prstGeom prst="line">
                <a:avLst/>
              </a:prstGeom>
              <a:ln w="19050" cap="flat" cmpd="sng">
                <a:solidFill>
                  <a:srgbClr val="FFBD5B"/>
                </a:solidFill>
                <a:prstDash val="solid"/>
                <a:round/>
                <a:headEnd type="triangle" w="med" len="med"/>
                <a:tailEnd type="triangle" w="med" len="med"/>
              </a:ln>
            </p:spPr>
          </p:sp>
          <p:sp>
            <p:nvSpPr>
              <p:cNvPr id="136234" name="Line 7"/>
              <p:cNvSpPr/>
              <p:nvPr/>
            </p:nvSpPr>
            <p:spPr>
              <a:xfrm>
                <a:off x="3313113" y="4714875"/>
                <a:ext cx="463550" cy="571500"/>
              </a:xfrm>
              <a:prstGeom prst="line">
                <a:avLst/>
              </a:prstGeom>
              <a:ln w="19050" cap="flat" cmpd="sng">
                <a:solidFill>
                  <a:srgbClr val="FFBD5B"/>
                </a:solidFill>
                <a:prstDash val="solid"/>
                <a:round/>
                <a:headEnd type="triangle" w="med" len="med"/>
                <a:tailEnd type="triangle" w="med" len="med"/>
              </a:ln>
            </p:spPr>
          </p:sp>
          <p:sp>
            <p:nvSpPr>
              <p:cNvPr id="136235" name="Line 8"/>
              <p:cNvSpPr/>
              <p:nvPr/>
            </p:nvSpPr>
            <p:spPr>
              <a:xfrm flipV="true">
                <a:off x="3313113" y="3357563"/>
                <a:ext cx="596900" cy="785812"/>
              </a:xfrm>
              <a:prstGeom prst="line">
                <a:avLst/>
              </a:prstGeom>
              <a:ln w="19050" cap="flat" cmpd="sng">
                <a:solidFill>
                  <a:srgbClr val="FFBD5B"/>
                </a:solidFill>
                <a:prstDash val="solid"/>
                <a:round/>
                <a:headEnd type="triangle" w="med" len="med"/>
                <a:tailEnd type="triangle" w="med" len="med"/>
              </a:ln>
            </p:spPr>
          </p:sp>
          <p:sp>
            <p:nvSpPr>
              <p:cNvPr id="136236" name="Line 5"/>
              <p:cNvSpPr/>
              <p:nvPr/>
            </p:nvSpPr>
            <p:spPr>
              <a:xfrm flipV="true">
                <a:off x="1327150" y="4572000"/>
                <a:ext cx="1457325" cy="785813"/>
              </a:xfrm>
              <a:prstGeom prst="line">
                <a:avLst/>
              </a:prstGeom>
              <a:ln w="19050" cap="flat" cmpd="sng">
                <a:solidFill>
                  <a:srgbClr val="FFBD5B"/>
                </a:solidFill>
                <a:prstDash val="solid"/>
                <a:round/>
                <a:headEnd type="triangle" w="med" len="med"/>
                <a:tailEnd type="triangle" w="med" len="med"/>
              </a:ln>
            </p:spPr>
          </p:sp>
          <p:grpSp>
            <p:nvGrpSpPr>
              <p:cNvPr id="136237" name="Group 68"/>
              <p:cNvGrpSpPr/>
              <p:nvPr/>
            </p:nvGrpSpPr>
            <p:grpSpPr>
              <a:xfrm>
                <a:off x="665163" y="3505200"/>
                <a:ext cx="860425" cy="1071563"/>
                <a:chOff x="0" y="0"/>
                <a:chExt cx="1146175" cy="1361499"/>
              </a:xfrm>
            </p:grpSpPr>
            <p:sp>
              <p:nvSpPr>
                <p:cNvPr id="136238"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39"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40" name="Oval 73"/>
                <p:cNvSpPr/>
                <p:nvPr/>
              </p:nvSpPr>
              <p:spPr>
                <a:xfrm>
                  <a:off x="34925" y="30163"/>
                  <a:ext cx="1079500" cy="1081458"/>
                </a:xfrm>
                <a:prstGeom prst="ellipse">
                  <a:avLst/>
                </a:prstGeom>
                <a:solidFill>
                  <a:srgbClr val="FFC0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41"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42" name="Group 73"/>
                <p:cNvGrpSpPr/>
                <p:nvPr/>
              </p:nvGrpSpPr>
              <p:grpSpPr>
                <a:xfrm rot="-3733502" flipH="true" flipV="true">
                  <a:off x="356295" y="774995"/>
                  <a:ext cx="951904" cy="221466"/>
                  <a:chOff x="0" y="0"/>
                  <a:chExt cx="899" cy="236"/>
                </a:xfrm>
              </p:grpSpPr>
              <p:grpSp>
                <p:nvGrpSpPr>
                  <p:cNvPr id="136243" name="Group 74"/>
                  <p:cNvGrpSpPr/>
                  <p:nvPr/>
                </p:nvGrpSpPr>
                <p:grpSpPr>
                  <a:xfrm>
                    <a:off x="0" y="0"/>
                    <a:ext cx="742" cy="186"/>
                    <a:chOff x="0" y="0"/>
                    <a:chExt cx="1118" cy="279"/>
                  </a:xfrm>
                </p:grpSpPr>
                <p:sp>
                  <p:nvSpPr>
                    <p:cNvPr id="136244"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45"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46"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47"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48" name="Group 79"/>
                  <p:cNvGrpSpPr/>
                  <p:nvPr/>
                </p:nvGrpSpPr>
                <p:grpSpPr>
                  <a:xfrm rot="1353540">
                    <a:off x="157" y="50"/>
                    <a:ext cx="742" cy="186"/>
                    <a:chOff x="0" y="0"/>
                    <a:chExt cx="1118" cy="279"/>
                  </a:xfrm>
                </p:grpSpPr>
                <p:sp>
                  <p:nvSpPr>
                    <p:cNvPr id="136249"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0"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1"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2"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253" name="Group 84"/>
                <p:cNvGrpSpPr/>
                <p:nvPr/>
              </p:nvGrpSpPr>
              <p:grpSpPr>
                <a:xfrm rot="-3733502" flipH="true" flipV="true">
                  <a:off x="472333" y="789326"/>
                  <a:ext cx="842597" cy="193673"/>
                  <a:chOff x="0" y="0"/>
                  <a:chExt cx="899" cy="236"/>
                </a:xfrm>
              </p:grpSpPr>
              <p:grpSp>
                <p:nvGrpSpPr>
                  <p:cNvPr id="136254" name="Group 85"/>
                  <p:cNvGrpSpPr/>
                  <p:nvPr/>
                </p:nvGrpSpPr>
                <p:grpSpPr>
                  <a:xfrm>
                    <a:off x="0" y="0"/>
                    <a:ext cx="742" cy="186"/>
                    <a:chOff x="0" y="0"/>
                    <a:chExt cx="1118" cy="279"/>
                  </a:xfrm>
                </p:grpSpPr>
                <p:sp>
                  <p:nvSpPr>
                    <p:cNvPr id="136255"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6"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7"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8"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59" name="Group 90"/>
                  <p:cNvGrpSpPr/>
                  <p:nvPr/>
                </p:nvGrpSpPr>
                <p:grpSpPr>
                  <a:xfrm rot="1353540">
                    <a:off x="157" y="50"/>
                    <a:ext cx="742" cy="186"/>
                    <a:chOff x="0" y="0"/>
                    <a:chExt cx="1118" cy="279"/>
                  </a:xfrm>
                </p:grpSpPr>
                <p:sp>
                  <p:nvSpPr>
                    <p:cNvPr id="136260"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61"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62"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63"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264" name="Group 95"/>
              <p:cNvGrpSpPr/>
              <p:nvPr/>
            </p:nvGrpSpPr>
            <p:grpSpPr>
              <a:xfrm>
                <a:off x="3446463" y="5005388"/>
                <a:ext cx="860425" cy="1071562"/>
                <a:chOff x="0" y="0"/>
                <a:chExt cx="1146175" cy="1361499"/>
              </a:xfrm>
            </p:grpSpPr>
            <p:sp>
              <p:nvSpPr>
                <p:cNvPr id="136265"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66"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67" name="Oval 73"/>
                <p:cNvSpPr/>
                <p:nvPr/>
              </p:nvSpPr>
              <p:spPr>
                <a:xfrm>
                  <a:off x="34925" y="30163"/>
                  <a:ext cx="1079500" cy="1081458"/>
                </a:xfrm>
                <a:prstGeom prst="ellipse">
                  <a:avLst/>
                </a:prstGeom>
                <a:solidFill>
                  <a:srgbClr val="FFC0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68"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69" name="Group 100"/>
                <p:cNvGrpSpPr/>
                <p:nvPr/>
              </p:nvGrpSpPr>
              <p:grpSpPr>
                <a:xfrm rot="-3733502" flipH="true" flipV="true">
                  <a:off x="356009" y="774522"/>
                  <a:ext cx="952963" cy="221466"/>
                  <a:chOff x="0" y="0"/>
                  <a:chExt cx="900" cy="236"/>
                </a:xfrm>
              </p:grpSpPr>
              <p:grpSp>
                <p:nvGrpSpPr>
                  <p:cNvPr id="136270" name="Group 101"/>
                  <p:cNvGrpSpPr/>
                  <p:nvPr/>
                </p:nvGrpSpPr>
                <p:grpSpPr>
                  <a:xfrm>
                    <a:off x="0" y="0"/>
                    <a:ext cx="742" cy="186"/>
                    <a:chOff x="0" y="0"/>
                    <a:chExt cx="1118" cy="279"/>
                  </a:xfrm>
                </p:grpSpPr>
                <p:sp>
                  <p:nvSpPr>
                    <p:cNvPr id="136271"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2"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3"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4"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75" name="Group 106"/>
                  <p:cNvGrpSpPr/>
                  <p:nvPr/>
                </p:nvGrpSpPr>
                <p:grpSpPr>
                  <a:xfrm rot="1353540">
                    <a:off x="158" y="50"/>
                    <a:ext cx="742" cy="186"/>
                    <a:chOff x="0" y="0"/>
                    <a:chExt cx="1118" cy="279"/>
                  </a:xfrm>
                </p:grpSpPr>
                <p:sp>
                  <p:nvSpPr>
                    <p:cNvPr id="136276"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7"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8"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9"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280" name="Group 111"/>
                <p:cNvGrpSpPr/>
                <p:nvPr/>
              </p:nvGrpSpPr>
              <p:grpSpPr>
                <a:xfrm rot="-3733502" flipH="true" flipV="true">
                  <a:off x="472081" y="788911"/>
                  <a:ext cx="843534" cy="193673"/>
                  <a:chOff x="0" y="0"/>
                  <a:chExt cx="900" cy="236"/>
                </a:xfrm>
              </p:grpSpPr>
              <p:grpSp>
                <p:nvGrpSpPr>
                  <p:cNvPr id="136281" name="Group 112"/>
                  <p:cNvGrpSpPr/>
                  <p:nvPr/>
                </p:nvGrpSpPr>
                <p:grpSpPr>
                  <a:xfrm>
                    <a:off x="0" y="0"/>
                    <a:ext cx="742" cy="186"/>
                    <a:chOff x="0" y="0"/>
                    <a:chExt cx="1118" cy="279"/>
                  </a:xfrm>
                </p:grpSpPr>
                <p:sp>
                  <p:nvSpPr>
                    <p:cNvPr id="136282"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3"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4"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5"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86" name="Group 117"/>
                  <p:cNvGrpSpPr/>
                  <p:nvPr/>
                </p:nvGrpSpPr>
                <p:grpSpPr>
                  <a:xfrm rot="1353540">
                    <a:off x="158" y="50"/>
                    <a:ext cx="742" cy="186"/>
                    <a:chOff x="0" y="0"/>
                    <a:chExt cx="1118" cy="279"/>
                  </a:xfrm>
                </p:grpSpPr>
                <p:sp>
                  <p:nvSpPr>
                    <p:cNvPr id="136287"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8"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9"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90"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291" name="Group 149"/>
              <p:cNvGrpSpPr/>
              <p:nvPr/>
            </p:nvGrpSpPr>
            <p:grpSpPr>
              <a:xfrm>
                <a:off x="1658938" y="2276475"/>
                <a:ext cx="860425" cy="1071563"/>
                <a:chOff x="0" y="0"/>
                <a:chExt cx="1146175" cy="1361680"/>
              </a:xfrm>
            </p:grpSpPr>
            <p:sp>
              <p:nvSpPr>
                <p:cNvPr id="136292"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93"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94" name="Oval 73"/>
                <p:cNvSpPr/>
                <p:nvPr/>
              </p:nvSpPr>
              <p:spPr>
                <a:xfrm>
                  <a:off x="34925" y="30163"/>
                  <a:ext cx="1079500" cy="1081458"/>
                </a:xfrm>
                <a:prstGeom prst="ellipse">
                  <a:avLst/>
                </a:prstGeom>
                <a:solidFill>
                  <a:srgbClr val="DEA9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95"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96" name="Group 154"/>
                <p:cNvGrpSpPr/>
                <p:nvPr/>
              </p:nvGrpSpPr>
              <p:grpSpPr>
                <a:xfrm rot="-3733502" flipH="true" flipV="true">
                  <a:off x="356295" y="774995"/>
                  <a:ext cx="951904" cy="221466"/>
                  <a:chOff x="0" y="0"/>
                  <a:chExt cx="899" cy="236"/>
                </a:xfrm>
              </p:grpSpPr>
              <p:grpSp>
                <p:nvGrpSpPr>
                  <p:cNvPr id="136297" name="Group 155"/>
                  <p:cNvGrpSpPr/>
                  <p:nvPr/>
                </p:nvGrpSpPr>
                <p:grpSpPr>
                  <a:xfrm>
                    <a:off x="0" y="0"/>
                    <a:ext cx="742" cy="186"/>
                    <a:chOff x="0" y="0"/>
                    <a:chExt cx="1118" cy="279"/>
                  </a:xfrm>
                </p:grpSpPr>
                <p:sp>
                  <p:nvSpPr>
                    <p:cNvPr id="136298"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99"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0"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1"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02" name="Group 160"/>
                  <p:cNvGrpSpPr/>
                  <p:nvPr/>
                </p:nvGrpSpPr>
                <p:grpSpPr>
                  <a:xfrm rot="1353540">
                    <a:off x="157" y="50"/>
                    <a:ext cx="742" cy="186"/>
                    <a:chOff x="0" y="0"/>
                    <a:chExt cx="1118" cy="279"/>
                  </a:xfrm>
                </p:grpSpPr>
                <p:sp>
                  <p:nvSpPr>
                    <p:cNvPr id="136303"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4"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5"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6"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307" name="Group 165"/>
                <p:cNvGrpSpPr/>
                <p:nvPr/>
              </p:nvGrpSpPr>
              <p:grpSpPr>
                <a:xfrm rot="-3733502" flipH="true" flipV="true">
                  <a:off x="472336" y="789323"/>
                  <a:ext cx="842596" cy="193673"/>
                  <a:chOff x="0" y="0"/>
                  <a:chExt cx="899" cy="236"/>
                </a:xfrm>
              </p:grpSpPr>
              <p:grpSp>
                <p:nvGrpSpPr>
                  <p:cNvPr id="136308" name="Group 166"/>
                  <p:cNvGrpSpPr/>
                  <p:nvPr/>
                </p:nvGrpSpPr>
                <p:grpSpPr>
                  <a:xfrm>
                    <a:off x="0" y="0"/>
                    <a:ext cx="742" cy="186"/>
                    <a:chOff x="0" y="0"/>
                    <a:chExt cx="1118" cy="279"/>
                  </a:xfrm>
                </p:grpSpPr>
                <p:sp>
                  <p:nvSpPr>
                    <p:cNvPr id="136309"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0"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1"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2"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13" name="Group 171"/>
                  <p:cNvGrpSpPr/>
                  <p:nvPr/>
                </p:nvGrpSpPr>
                <p:grpSpPr>
                  <a:xfrm rot="1353540">
                    <a:off x="157" y="50"/>
                    <a:ext cx="742" cy="186"/>
                    <a:chOff x="0" y="0"/>
                    <a:chExt cx="1118" cy="279"/>
                  </a:xfrm>
                </p:grpSpPr>
                <p:sp>
                  <p:nvSpPr>
                    <p:cNvPr id="136314"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5"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6"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7"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318" name="Group 176"/>
              <p:cNvGrpSpPr/>
              <p:nvPr/>
            </p:nvGrpSpPr>
            <p:grpSpPr>
              <a:xfrm>
                <a:off x="665163" y="5000625"/>
                <a:ext cx="860425" cy="1071563"/>
                <a:chOff x="0" y="0"/>
                <a:chExt cx="1146175" cy="1361680"/>
              </a:xfrm>
            </p:grpSpPr>
            <p:sp>
              <p:nvSpPr>
                <p:cNvPr id="136319"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320"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321" name="Oval 73"/>
                <p:cNvSpPr/>
                <p:nvPr/>
              </p:nvSpPr>
              <p:spPr>
                <a:xfrm>
                  <a:off x="34925" y="30163"/>
                  <a:ext cx="1079500" cy="1081458"/>
                </a:xfrm>
                <a:prstGeom prst="ellipse">
                  <a:avLst/>
                </a:prstGeom>
                <a:solidFill>
                  <a:srgbClr val="D2CD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322"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323" name="Group 181"/>
                <p:cNvGrpSpPr/>
                <p:nvPr/>
              </p:nvGrpSpPr>
              <p:grpSpPr>
                <a:xfrm rot="-3733502" flipH="true" flipV="true">
                  <a:off x="355730" y="774059"/>
                  <a:ext cx="954022" cy="221466"/>
                  <a:chOff x="0" y="0"/>
                  <a:chExt cx="901" cy="236"/>
                </a:xfrm>
              </p:grpSpPr>
              <p:grpSp>
                <p:nvGrpSpPr>
                  <p:cNvPr id="136324" name="Group 182"/>
                  <p:cNvGrpSpPr/>
                  <p:nvPr/>
                </p:nvGrpSpPr>
                <p:grpSpPr>
                  <a:xfrm>
                    <a:off x="0" y="0"/>
                    <a:ext cx="742" cy="186"/>
                    <a:chOff x="0" y="0"/>
                    <a:chExt cx="1118" cy="279"/>
                  </a:xfrm>
                </p:grpSpPr>
                <p:sp>
                  <p:nvSpPr>
                    <p:cNvPr id="136325"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26"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27"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28"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29" name="Group 187"/>
                  <p:cNvGrpSpPr/>
                  <p:nvPr/>
                </p:nvGrpSpPr>
                <p:grpSpPr>
                  <a:xfrm rot="1353540">
                    <a:off x="159" y="50"/>
                    <a:ext cx="742" cy="186"/>
                    <a:chOff x="0" y="0"/>
                    <a:chExt cx="1118" cy="279"/>
                  </a:xfrm>
                </p:grpSpPr>
                <p:sp>
                  <p:nvSpPr>
                    <p:cNvPr id="136330"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1"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2"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3"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334" name="Group 192"/>
                <p:cNvGrpSpPr/>
                <p:nvPr/>
              </p:nvGrpSpPr>
              <p:grpSpPr>
                <a:xfrm rot="-3733502" flipH="true" flipV="true">
                  <a:off x="471832" y="788496"/>
                  <a:ext cx="844471" cy="193673"/>
                  <a:chOff x="0" y="0"/>
                  <a:chExt cx="901" cy="236"/>
                </a:xfrm>
              </p:grpSpPr>
              <p:grpSp>
                <p:nvGrpSpPr>
                  <p:cNvPr id="136335" name="Group 193"/>
                  <p:cNvGrpSpPr/>
                  <p:nvPr/>
                </p:nvGrpSpPr>
                <p:grpSpPr>
                  <a:xfrm>
                    <a:off x="0" y="0"/>
                    <a:ext cx="742" cy="186"/>
                    <a:chOff x="0" y="0"/>
                    <a:chExt cx="1118" cy="279"/>
                  </a:xfrm>
                </p:grpSpPr>
                <p:sp>
                  <p:nvSpPr>
                    <p:cNvPr id="136336"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7"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8"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9"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40" name="Group 198"/>
                  <p:cNvGrpSpPr/>
                  <p:nvPr/>
                </p:nvGrpSpPr>
                <p:grpSpPr>
                  <a:xfrm rot="1353540">
                    <a:off x="159" y="50"/>
                    <a:ext cx="742" cy="186"/>
                    <a:chOff x="0" y="0"/>
                    <a:chExt cx="1118" cy="279"/>
                  </a:xfrm>
                </p:grpSpPr>
                <p:sp>
                  <p:nvSpPr>
                    <p:cNvPr id="136341"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42"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43"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44"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sp>
            <p:nvSpPr>
              <p:cNvPr id="136345" name="TextBox 36"/>
              <p:cNvSpPr txBox="true"/>
              <p:nvPr/>
            </p:nvSpPr>
            <p:spPr>
              <a:xfrm>
                <a:off x="1790700" y="2428875"/>
                <a:ext cx="661988" cy="264688"/>
              </a:xfrm>
              <a:prstGeom prst="rect">
                <a:avLst/>
              </a:prstGeom>
              <a:noFill/>
              <a:ln w="9525">
                <a:noFill/>
              </a:ln>
            </p:spPr>
            <p:txBody>
              <a:bodyPr anchor="t" anchorCtr="false">
                <a:spAutoFit/>
              </a:bodyPr>
              <a:p>
                <a:pPr>
                  <a:lnSpc>
                    <a:spcPct val="80000"/>
                  </a:lnSpc>
                  <a:spcBef>
                    <a:spcPct val="20000"/>
                  </a:spcBef>
                  <a:buClr>
                    <a:schemeClr val="hlink"/>
                  </a:buClr>
                </a:pPr>
                <a:endParaRPr lang="zh-CN" altLang="en-US" sz="1400" dirty="0">
                  <a:latin typeface="微软雅黑" panose="020B0503020204020204" charset="-122"/>
                  <a:ea typeface="微软雅黑" panose="020B0503020204020204" charset="-122"/>
                </a:endParaRPr>
              </a:p>
            </p:txBody>
          </p:sp>
          <p:sp>
            <p:nvSpPr>
              <p:cNvPr id="136346" name="TextBox 37"/>
              <p:cNvSpPr txBox="true"/>
              <p:nvPr/>
            </p:nvSpPr>
            <p:spPr>
              <a:xfrm>
                <a:off x="3737053" y="2878704"/>
                <a:ext cx="688827" cy="491142"/>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b="1" dirty="0">
                    <a:solidFill>
                      <a:srgbClr val="2EE010"/>
                    </a:solidFill>
                    <a:latin typeface="微软雅黑" panose="020B0503020204020204" charset="-122"/>
                    <a:ea typeface="微软雅黑" panose="020B0503020204020204" charset="-122"/>
                  </a:rPr>
                  <a:t>回避策略</a:t>
                </a:r>
                <a:endParaRPr lang="zh-CN" altLang="en-US" sz="1800" b="1" dirty="0">
                  <a:solidFill>
                    <a:srgbClr val="2EE010"/>
                  </a:solidFill>
                  <a:latin typeface="微软雅黑" panose="020B0503020204020204" charset="-122"/>
                  <a:ea typeface="微软雅黑" panose="020B0503020204020204" charset="-122"/>
                </a:endParaRPr>
              </a:p>
            </p:txBody>
          </p:sp>
          <p:sp>
            <p:nvSpPr>
              <p:cNvPr id="27" name="TextBox 39"/>
              <p:cNvSpPr txBox="true">
                <a:spLocks noChangeArrowheads="true"/>
              </p:cNvSpPr>
              <p:nvPr/>
            </p:nvSpPr>
            <p:spPr bwMode="auto">
              <a:xfrm>
                <a:off x="3578692" y="5214938"/>
                <a:ext cx="787526" cy="49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分散策略</a:t>
                </a:r>
                <a:endParaRPr kumimoji="0" lang="zh-CN" altLang="en-US" sz="1800" b="1"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endParaRPr>
              </a:p>
            </p:txBody>
          </p:sp>
          <p:grpSp>
            <p:nvGrpSpPr>
              <p:cNvPr id="136348" name="Group 212"/>
              <p:cNvGrpSpPr/>
              <p:nvPr/>
            </p:nvGrpSpPr>
            <p:grpSpPr>
              <a:xfrm>
                <a:off x="2586038" y="3857625"/>
                <a:ext cx="927100" cy="1214438"/>
                <a:chOff x="0" y="0"/>
                <a:chExt cx="1146175" cy="1361618"/>
              </a:xfrm>
            </p:grpSpPr>
            <p:sp>
              <p:nvSpPr>
                <p:cNvPr id="136349"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350" name="Picture 72" descr="circuler_1"/>
                <p:cNvPicPr>
                  <a:picLocks noChangeAspect="true"/>
                </p:cNvPicPr>
                <p:nvPr/>
              </p:nvPicPr>
              <p:blipFill>
                <a:blip r:embed="rId7"/>
                <a:stretch>
                  <a:fillRect/>
                </a:stretch>
              </p:blipFill>
              <p:spPr>
                <a:xfrm>
                  <a:off x="34925" y="30163"/>
                  <a:ext cx="1072543" cy="1079150"/>
                </a:xfrm>
                <a:prstGeom prst="rect">
                  <a:avLst/>
                </a:prstGeom>
                <a:noFill/>
                <a:ln w="9525">
                  <a:noFill/>
                </a:ln>
              </p:spPr>
            </p:pic>
            <p:sp>
              <p:nvSpPr>
                <p:cNvPr id="136351" name="Oval 73"/>
                <p:cNvSpPr/>
                <p:nvPr/>
              </p:nvSpPr>
              <p:spPr>
                <a:xfrm>
                  <a:off x="34925" y="30163"/>
                  <a:ext cx="1079500" cy="1081458"/>
                </a:xfrm>
                <a:prstGeom prst="ellipse">
                  <a:avLst/>
                </a:prstGeom>
                <a:solidFill>
                  <a:srgbClr val="0070C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36352" name="Group 216"/>
                <p:cNvGrpSpPr/>
                <p:nvPr/>
              </p:nvGrpSpPr>
              <p:grpSpPr>
                <a:xfrm rot="-3733502" flipH="true" flipV="true">
                  <a:off x="356574" y="775458"/>
                  <a:ext cx="950845" cy="221466"/>
                  <a:chOff x="0" y="0"/>
                  <a:chExt cx="898" cy="236"/>
                </a:xfrm>
              </p:grpSpPr>
              <p:grpSp>
                <p:nvGrpSpPr>
                  <p:cNvPr id="136353" name="Group 217"/>
                  <p:cNvGrpSpPr/>
                  <p:nvPr/>
                </p:nvGrpSpPr>
                <p:grpSpPr>
                  <a:xfrm>
                    <a:off x="0" y="0"/>
                    <a:ext cx="742" cy="186"/>
                    <a:chOff x="0" y="0"/>
                    <a:chExt cx="1118" cy="279"/>
                  </a:xfrm>
                </p:grpSpPr>
                <p:sp>
                  <p:nvSpPr>
                    <p:cNvPr id="136354"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55"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56"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57"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58" name="Group 222"/>
                  <p:cNvGrpSpPr/>
                  <p:nvPr/>
                </p:nvGrpSpPr>
                <p:grpSpPr>
                  <a:xfrm rot="1353540">
                    <a:off x="156" y="50"/>
                    <a:ext cx="742" cy="186"/>
                    <a:chOff x="0" y="0"/>
                    <a:chExt cx="1118" cy="279"/>
                  </a:xfrm>
                </p:grpSpPr>
                <p:sp>
                  <p:nvSpPr>
                    <p:cNvPr id="136359"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0"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1"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2"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363" name="Group 227"/>
                <p:cNvGrpSpPr/>
                <p:nvPr/>
              </p:nvGrpSpPr>
              <p:grpSpPr>
                <a:xfrm rot="-3733502" flipH="true" flipV="true">
                  <a:off x="472584" y="789741"/>
                  <a:ext cx="841660" cy="193673"/>
                  <a:chOff x="0" y="0"/>
                  <a:chExt cx="898" cy="236"/>
                </a:xfrm>
              </p:grpSpPr>
              <p:grpSp>
                <p:nvGrpSpPr>
                  <p:cNvPr id="136364" name="Group 228"/>
                  <p:cNvGrpSpPr/>
                  <p:nvPr/>
                </p:nvGrpSpPr>
                <p:grpSpPr>
                  <a:xfrm>
                    <a:off x="0" y="0"/>
                    <a:ext cx="742" cy="186"/>
                    <a:chOff x="0" y="0"/>
                    <a:chExt cx="1118" cy="279"/>
                  </a:xfrm>
                </p:grpSpPr>
                <p:sp>
                  <p:nvSpPr>
                    <p:cNvPr id="136365"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6"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7"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8"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69" name="Group 233"/>
                  <p:cNvGrpSpPr/>
                  <p:nvPr/>
                </p:nvGrpSpPr>
                <p:grpSpPr>
                  <a:xfrm rot="1353540">
                    <a:off x="156" y="50"/>
                    <a:ext cx="742" cy="186"/>
                    <a:chOff x="0" y="0"/>
                    <a:chExt cx="1118" cy="279"/>
                  </a:xfrm>
                </p:grpSpPr>
                <p:sp>
                  <p:nvSpPr>
                    <p:cNvPr id="136370"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71"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72"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73"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374" name="Group 238"/>
              <p:cNvGrpSpPr/>
              <p:nvPr/>
            </p:nvGrpSpPr>
            <p:grpSpPr>
              <a:xfrm>
                <a:off x="2586038" y="3857625"/>
                <a:ext cx="962025" cy="1027113"/>
                <a:chOff x="0" y="0"/>
                <a:chExt cx="709" cy="708"/>
              </a:xfrm>
            </p:grpSpPr>
            <p:sp>
              <p:nvSpPr>
                <p:cNvPr id="136375" name="Oval 61"/>
                <p:cNvSpPr/>
                <p:nvPr/>
              </p:nvSpPr>
              <p:spPr>
                <a:xfrm>
                  <a:off x="0" y="0"/>
                  <a:ext cx="709" cy="708"/>
                </a:xfrm>
                <a:prstGeom prst="ellipse">
                  <a:avLst/>
                </a:prstGeom>
                <a:gradFill rotWithShape="true">
                  <a:gsLst>
                    <a:gs pos="0">
                      <a:srgbClr val="6BA1C5"/>
                    </a:gs>
                    <a:gs pos="100000">
                      <a:srgbClr val="314A5A"/>
                    </a:gs>
                  </a:gsLst>
                  <a:path path="rect">
                    <a:fillToRect r="100000" b="100000"/>
                  </a:path>
                  <a:tileRect/>
                </a:gradFill>
                <a:ln w="9525">
                  <a:noFill/>
                </a:ln>
              </p:spPr>
              <p:txBody>
                <a:bodyPr wrap="none" anchor="ctr" anchorCtr="false"/>
                <a:p>
                  <a:pPr algn="ctr">
                    <a:lnSpc>
                      <a:spcPct val="80000"/>
                    </a:lnSpc>
                    <a:spcBef>
                      <a:spcPct val="50000"/>
                    </a:spcBef>
                    <a:buClr>
                      <a:schemeClr val="hlink"/>
                    </a:buClr>
                  </a:pPr>
                  <a:endParaRPr lang="en-US" altLang="zh-CN" sz="1400" dirty="0">
                    <a:solidFill>
                      <a:srgbClr val="FFFFFF"/>
                    </a:solidFill>
                    <a:latin typeface="微软雅黑" panose="020B0503020204020204" charset="-122"/>
                    <a:ea typeface="微软雅黑" panose="020B0503020204020204" charset="-122"/>
                  </a:endParaRPr>
                </a:p>
              </p:txBody>
            </p:sp>
            <p:sp>
              <p:nvSpPr>
                <p:cNvPr id="136376" name="Oval 62"/>
                <p:cNvSpPr/>
                <p:nvPr/>
              </p:nvSpPr>
              <p:spPr>
                <a:xfrm>
                  <a:off x="146" y="49"/>
                  <a:ext cx="163" cy="170"/>
                </a:xfrm>
                <a:prstGeom prst="ellipse">
                  <a:avLst/>
                </a:prstGeom>
                <a:gradFill rotWithShape="true">
                  <a:gsLst>
                    <a:gs pos="0">
                      <a:srgbClr val="FFFFFF">
                        <a:alpha val="70000"/>
                      </a:srgbClr>
                    </a:gs>
                    <a:gs pos="100000">
                      <a:srgbClr val="FFFFFF">
                        <a:alpha val="0"/>
                      </a:srgbClr>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6377" name="TextBox 43"/>
              <p:cNvSpPr txBox="true"/>
              <p:nvPr/>
            </p:nvSpPr>
            <p:spPr>
              <a:xfrm>
                <a:off x="2651124" y="4143375"/>
                <a:ext cx="795338" cy="446709"/>
              </a:xfrm>
              <a:prstGeom prst="rect">
                <a:avLst/>
              </a:prstGeom>
              <a:noFill/>
              <a:ln w="9525">
                <a:noFill/>
              </a:ln>
            </p:spPr>
            <p:txBody>
              <a:bodyPr anchor="t" anchorCtr="false">
                <a:spAutoFit/>
              </a:bodyPr>
              <a:p>
                <a:pPr algn="ctr">
                  <a:lnSpc>
                    <a:spcPct val="80000"/>
                  </a:lnSpc>
                  <a:spcBef>
                    <a:spcPct val="20000"/>
                  </a:spcBef>
                  <a:buClr>
                    <a:schemeClr val="hlink"/>
                  </a:buClr>
                </a:pPr>
                <a:r>
                  <a:rPr lang="zh-CN" sz="1600" dirty="0">
                    <a:solidFill>
                      <a:schemeClr val="bg1"/>
                    </a:solidFill>
                    <a:latin typeface="微软雅黑" panose="020B0503020204020204" charset="-122"/>
                    <a:ea typeface="微软雅黑" panose="020B0503020204020204" charset="-122"/>
                  </a:rPr>
                  <a:t>常用策略</a:t>
                </a:r>
                <a:endParaRPr lang="zh-CN" sz="1600" dirty="0">
                  <a:solidFill>
                    <a:schemeClr val="bg1"/>
                  </a:solidFill>
                  <a:latin typeface="微软雅黑" panose="020B0503020204020204" charset="-122"/>
                  <a:ea typeface="微软雅黑" panose="020B0503020204020204" charset="-122"/>
                </a:endParaRPr>
              </a:p>
            </p:txBody>
          </p:sp>
          <p:sp>
            <p:nvSpPr>
              <p:cNvPr id="136378" name="Line 4"/>
              <p:cNvSpPr/>
              <p:nvPr/>
            </p:nvSpPr>
            <p:spPr>
              <a:xfrm flipH="true">
                <a:off x="5162550" y="2276475"/>
                <a:ext cx="0" cy="3805238"/>
              </a:xfrm>
              <a:prstGeom prst="line">
                <a:avLst/>
              </a:prstGeom>
              <a:ln w="12700" cap="flat" cmpd="sng">
                <a:solidFill>
                  <a:srgbClr val="808000"/>
                </a:solidFill>
                <a:prstDash val="dash"/>
                <a:round/>
                <a:headEnd type="none" w="med" len="med"/>
                <a:tailEnd type="none" w="med" len="med"/>
              </a:ln>
            </p:spPr>
          </p:sp>
          <p:sp>
            <p:nvSpPr>
              <p:cNvPr id="136379" name="AutoShape 23"/>
              <p:cNvSpPr/>
              <p:nvPr/>
            </p:nvSpPr>
            <p:spPr>
              <a:xfrm>
                <a:off x="5504006" y="3007900"/>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sp>
            <p:nvSpPr>
              <p:cNvPr id="136380" name="Line 28"/>
              <p:cNvSpPr/>
              <p:nvPr/>
            </p:nvSpPr>
            <p:spPr>
              <a:xfrm rot="-5400000" flipH="true">
                <a:off x="6928324" y="654767"/>
                <a:ext cx="6350" cy="3297237"/>
              </a:xfrm>
              <a:prstGeom prst="line">
                <a:avLst/>
              </a:prstGeom>
              <a:ln w="12700" cap="flat" cmpd="sng">
                <a:solidFill>
                  <a:srgbClr val="808000"/>
                </a:solidFill>
                <a:prstDash val="dash"/>
                <a:round/>
                <a:headEnd type="none" w="med" len="med"/>
                <a:tailEnd type="none" w="med" len="med"/>
              </a:ln>
            </p:spPr>
          </p:sp>
          <p:sp>
            <p:nvSpPr>
              <p:cNvPr id="136381" name="AutoShape 23"/>
              <p:cNvSpPr/>
              <p:nvPr/>
            </p:nvSpPr>
            <p:spPr>
              <a:xfrm>
                <a:off x="5504006" y="3600389"/>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sp>
            <p:nvSpPr>
              <p:cNvPr id="136382" name="AutoShape 23"/>
              <p:cNvSpPr/>
              <p:nvPr/>
            </p:nvSpPr>
            <p:spPr>
              <a:xfrm>
                <a:off x="5495944" y="4448175"/>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sp>
            <p:nvSpPr>
              <p:cNvPr id="136383" name="AutoShape 23"/>
              <p:cNvSpPr/>
              <p:nvPr/>
            </p:nvSpPr>
            <p:spPr>
              <a:xfrm>
                <a:off x="5513190" y="5188807"/>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grpSp>
        <p:sp>
          <p:nvSpPr>
            <p:cNvPr id="136384" name="矩形 6"/>
            <p:cNvSpPr/>
            <p:nvPr/>
          </p:nvSpPr>
          <p:spPr>
            <a:xfrm>
              <a:off x="2320" y="3140"/>
              <a:ext cx="1028" cy="773"/>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b="1" dirty="0">
                  <a:solidFill>
                    <a:srgbClr val="FF0000"/>
                  </a:solidFill>
                  <a:latin typeface="微软雅黑" panose="020B0503020204020204" charset="-122"/>
                  <a:ea typeface="微软雅黑" panose="020B0503020204020204" charset="-122"/>
                </a:rPr>
                <a:t>拒绝策略</a:t>
              </a:r>
              <a:endParaRPr lang="zh-CN" altLang="zh-CN" sz="1800" b="1" dirty="0">
                <a:solidFill>
                  <a:srgbClr val="FF0000"/>
                </a:solidFill>
                <a:latin typeface="微软雅黑" panose="020B0503020204020204" charset="-122"/>
                <a:ea typeface="微软雅黑" panose="020B0503020204020204" charset="-122"/>
              </a:endParaRPr>
            </a:p>
          </p:txBody>
        </p:sp>
        <p:sp>
          <p:nvSpPr>
            <p:cNvPr id="136385" name="矩形 8"/>
            <p:cNvSpPr/>
            <p:nvPr/>
          </p:nvSpPr>
          <p:spPr>
            <a:xfrm>
              <a:off x="8475" y="4018"/>
              <a:ext cx="4995" cy="773"/>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FF0000"/>
                  </a:solidFill>
                  <a:latin typeface="微软雅黑" panose="020B0503020204020204" charset="-122"/>
                  <a:ea typeface="微软雅黑" panose="020B0503020204020204" charset="-122"/>
                </a:rPr>
                <a:t>在贷款评估时，</a:t>
              </a:r>
              <a:r>
                <a:rPr lang="zh-CN" altLang="zh-CN" sz="1800" b="1" dirty="0">
                  <a:solidFill>
                    <a:srgbClr val="FF0000"/>
                  </a:solidFill>
                  <a:latin typeface="微软雅黑" panose="020B0503020204020204" charset="-122"/>
                  <a:ea typeface="微软雅黑" panose="020B0503020204020204" charset="-122"/>
                </a:rPr>
                <a:t>主动放弃或拒绝</a:t>
              </a:r>
              <a:r>
                <a:rPr lang="zh-CN" altLang="zh-CN" sz="1800" dirty="0">
                  <a:solidFill>
                    <a:srgbClr val="FF0000"/>
                  </a:solidFill>
                  <a:latin typeface="微软雅黑" panose="020B0503020204020204" charset="-122"/>
                  <a:ea typeface="微软雅黑" panose="020B0503020204020204" charset="-122"/>
                </a:rPr>
                <a:t>可能引发风险的贷款申请</a:t>
              </a:r>
              <a:endParaRPr lang="zh-CN" altLang="zh-CN" sz="1800" dirty="0">
                <a:solidFill>
                  <a:srgbClr val="FF0000"/>
                </a:solidFill>
                <a:latin typeface="微软雅黑" panose="020B0503020204020204" charset="-122"/>
                <a:ea typeface="微软雅黑" panose="020B0503020204020204" charset="-122"/>
              </a:endParaRPr>
            </a:p>
          </p:txBody>
        </p:sp>
        <p:sp>
          <p:nvSpPr>
            <p:cNvPr id="136386" name="矩形 688127"/>
            <p:cNvSpPr/>
            <p:nvPr/>
          </p:nvSpPr>
          <p:spPr>
            <a:xfrm>
              <a:off x="8573" y="4835"/>
              <a:ext cx="4987" cy="1095"/>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2EE010"/>
                  </a:solidFill>
                  <a:latin typeface="微软雅黑" panose="020B0503020204020204" charset="-122"/>
                  <a:ea typeface="微软雅黑" panose="020B0503020204020204" charset="-122"/>
                </a:rPr>
                <a:t>银行在做信贷决策时，</a:t>
              </a:r>
              <a:r>
                <a:rPr lang="zh-CN" altLang="zh-CN" sz="1800" b="1" dirty="0">
                  <a:solidFill>
                    <a:srgbClr val="2EE010"/>
                  </a:solidFill>
                  <a:latin typeface="微软雅黑" panose="020B0503020204020204" charset="-122"/>
                  <a:ea typeface="微软雅黑" panose="020B0503020204020204" charset="-122"/>
                </a:rPr>
                <a:t>主动回避风险大的贷款申请</a:t>
              </a:r>
              <a:r>
                <a:rPr lang="zh-CN" altLang="zh-CN" sz="1800" dirty="0">
                  <a:solidFill>
                    <a:srgbClr val="2EE010"/>
                  </a:solidFill>
                  <a:latin typeface="微软雅黑" panose="020B0503020204020204" charset="-122"/>
                  <a:ea typeface="微软雅黑" panose="020B0503020204020204" charset="-122"/>
                </a:rPr>
                <a:t>，把贷款向效益优、信用佳的企业和项目倾斜。</a:t>
              </a:r>
              <a:endParaRPr lang="zh-CN" altLang="zh-CN" sz="1800" dirty="0">
                <a:solidFill>
                  <a:srgbClr val="2EE010"/>
                </a:solidFill>
                <a:latin typeface="微软雅黑" panose="020B0503020204020204" charset="-122"/>
                <a:ea typeface="微软雅黑" panose="020B0503020204020204" charset="-122"/>
              </a:endParaRPr>
            </a:p>
          </p:txBody>
        </p:sp>
        <p:sp>
          <p:nvSpPr>
            <p:cNvPr id="688129" name="矩形 688128"/>
            <p:cNvSpPr/>
            <p:nvPr/>
          </p:nvSpPr>
          <p:spPr>
            <a:xfrm>
              <a:off x="8603" y="6363"/>
              <a:ext cx="4990" cy="773"/>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1800" b="0"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通过贷款审批的区域、行业、期限的</a:t>
              </a:r>
              <a:r>
                <a:rPr kumimoji="0" lang="zh-CN" altLang="zh-CN" sz="1800" b="1"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适度分散</a:t>
              </a:r>
              <a:r>
                <a:rPr kumimoji="0" lang="zh-CN" altLang="zh-CN" sz="1800" b="0"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来减低银行贷款损失。</a:t>
              </a:r>
              <a:endParaRPr kumimoji="0" lang="zh-CN" altLang="zh-CN" sz="1800" b="0"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endParaRPr>
            </a:p>
          </p:txBody>
        </p:sp>
        <p:sp>
          <p:nvSpPr>
            <p:cNvPr id="136388" name="矩形 688129"/>
            <p:cNvSpPr/>
            <p:nvPr/>
          </p:nvSpPr>
          <p:spPr>
            <a:xfrm>
              <a:off x="8475" y="7418"/>
              <a:ext cx="5473" cy="2057"/>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C00000"/>
                  </a:solidFill>
                  <a:latin typeface="微软雅黑" panose="020B0503020204020204" charset="-122"/>
                  <a:ea typeface="微软雅黑" panose="020B0503020204020204" charset="-122"/>
                </a:rPr>
                <a:t>银行</a:t>
              </a:r>
              <a:r>
                <a:rPr lang="zh-CN" altLang="zh-CN" sz="1800" b="1" dirty="0">
                  <a:solidFill>
                    <a:srgbClr val="C00000"/>
                  </a:solidFill>
                  <a:latin typeface="微软雅黑" panose="020B0503020204020204" charset="-122"/>
                  <a:ea typeface="微软雅黑" panose="020B0503020204020204" charset="-122"/>
                </a:rPr>
                <a:t>以特定方式将贷款风险损失转嫁给他人</a:t>
              </a:r>
              <a:r>
                <a:rPr lang="zh-CN" altLang="zh-CN" sz="1800" dirty="0">
                  <a:solidFill>
                    <a:srgbClr val="C00000"/>
                  </a:solidFill>
                  <a:latin typeface="微软雅黑" panose="020B0503020204020204" charset="-122"/>
                  <a:ea typeface="微软雅黑" panose="020B0503020204020204" charset="-122"/>
                </a:rPr>
                <a:t>的做法。转嫁的途径主要有：向客户转嫁风险，一般要求客户提供抵押品或购买保险；向借款客户的担保人转嫁，一般风险成为现实，银行可以行使追索权以减少损失。</a:t>
              </a:r>
              <a:endParaRPr lang="zh-CN" altLang="zh-CN" sz="1800" dirty="0">
                <a:solidFill>
                  <a:srgbClr val="C00000"/>
                </a:solidFill>
                <a:latin typeface="微软雅黑" panose="020B0503020204020204" charset="-122"/>
                <a:ea typeface="微软雅黑" panose="020B0503020204020204" charset="-122"/>
              </a:endParaRPr>
            </a:p>
          </p:txBody>
        </p:sp>
        <p:sp>
          <p:nvSpPr>
            <p:cNvPr id="136389" name="矩形 688131"/>
            <p:cNvSpPr/>
            <p:nvPr/>
          </p:nvSpPr>
          <p:spPr>
            <a:xfrm>
              <a:off x="650" y="7503"/>
              <a:ext cx="1130" cy="773"/>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b="1" dirty="0">
                  <a:solidFill>
                    <a:srgbClr val="C00000"/>
                  </a:solidFill>
                  <a:latin typeface="微软雅黑" panose="020B0503020204020204" charset="-122"/>
                  <a:ea typeface="微软雅黑" panose="020B0503020204020204" charset="-122"/>
                </a:rPr>
                <a:t>转嫁策略</a:t>
              </a:r>
              <a:endParaRPr lang="zh-CN" altLang="zh-CN" sz="1800" b="1" dirty="0">
                <a:solidFill>
                  <a:srgbClr val="C00000"/>
                </a:solidFill>
                <a:latin typeface="微软雅黑" panose="020B0503020204020204" charset="-122"/>
                <a:ea typeface="微软雅黑" panose="020B0503020204020204" charset="-122"/>
              </a:endParaRPr>
            </a:p>
          </p:txBody>
        </p:sp>
        <p:sp>
          <p:nvSpPr>
            <p:cNvPr id="688133" name="矩形 688132"/>
            <p:cNvSpPr/>
            <p:nvPr/>
          </p:nvSpPr>
          <p:spPr>
            <a:xfrm>
              <a:off x="715" y="5205"/>
              <a:ext cx="1065" cy="703"/>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1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补偿策略</a:t>
              </a:r>
              <a:endParaRPr kumimoji="0" lang="zh-CN" altLang="zh-CN" sz="1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688134" name="矩形 688133"/>
            <p:cNvSpPr/>
            <p:nvPr/>
          </p:nvSpPr>
          <p:spPr>
            <a:xfrm>
              <a:off x="8490" y="2965"/>
              <a:ext cx="5628" cy="989"/>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1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将可能的风险因素计入贷款报价中</a:t>
              </a:r>
              <a:r>
                <a:rPr kumimoji="0" lang="zh-CN" altLang="zh-CN" sz="160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；订立抵押条款、担保条款，补偿损失；银行通过购买保险来获得风险补偿</a:t>
              </a:r>
              <a:endParaRPr kumimoji="0" lang="zh-CN" altLang="zh-CN" sz="160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136392" name="AutoShape 23"/>
            <p:cNvSpPr/>
            <p:nvPr/>
          </p:nvSpPr>
          <p:spPr>
            <a:xfrm>
              <a:off x="8113" y="3010"/>
              <a:ext cx="362" cy="390"/>
            </a:xfrm>
            <a:custGeom>
              <a:avLst/>
              <a:gdLst/>
              <a:ahLst/>
              <a:cxnLst>
                <a:cxn ang="0">
                  <a:pos x="0" y="186621668"/>
                </a:cxn>
                <a:cxn ang="0">
                  <a:pos x="139294402" y="0"/>
                </a:cxn>
                <a:cxn ang="0">
                  <a:pos x="278588921" y="186621668"/>
                </a:cxn>
                <a:cxn ang="0">
                  <a:pos x="139294402" y="373243347"/>
                </a:cxn>
                <a:cxn ang="0">
                  <a:pos x="0" y="186621668"/>
                </a:cxn>
                <a:cxn ang="0">
                  <a:pos x="69647201" y="186621668"/>
                </a:cxn>
                <a:cxn ang="0">
                  <a:pos x="139294402" y="279933299"/>
                </a:cxn>
                <a:cxn ang="0">
                  <a:pos x="208941720" y="186621668"/>
                </a:cxn>
                <a:cxn ang="0">
                  <a:pos x="139294402" y="93311619"/>
                </a:cxn>
                <a:cxn ang="0">
                  <a:pos x="69647201"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grpSp>
      <p:sp>
        <p:nvSpPr>
          <p:cNvPr id="3" name="矩形 2"/>
          <p:cNvSpPr/>
          <p:nvPr/>
        </p:nvSpPr>
        <p:spPr>
          <a:xfrm>
            <a:off x="895985" y="1047750"/>
            <a:ext cx="3723640" cy="460375"/>
          </a:xfrm>
          <a:prstGeom prst="rect">
            <a:avLst/>
          </a:prstGeom>
        </p:spPr>
        <p:txBody>
          <a:bodyPr wrap="non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、不良贷款的预防与控制</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（二）不良贷款处置方法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935355" y="1418188"/>
            <a:ext cx="10236944" cy="4622092"/>
            <a:chOff x="1125" y="2392"/>
            <a:chExt cx="13755" cy="5740"/>
          </a:xfrm>
        </p:grpSpPr>
        <p:grpSp>
          <p:nvGrpSpPr>
            <p:cNvPr id="138245" name="组合 6"/>
            <p:cNvGrpSpPr/>
            <p:nvPr/>
          </p:nvGrpSpPr>
          <p:grpSpPr>
            <a:xfrm>
              <a:off x="1158" y="2392"/>
              <a:ext cx="13490" cy="5740"/>
              <a:chOff x="293688" y="1252538"/>
              <a:chExt cx="8566150" cy="5029200"/>
            </a:xfrm>
          </p:grpSpPr>
          <p:grpSp>
            <p:nvGrpSpPr>
              <p:cNvPr id="138246" name="Group 6"/>
              <p:cNvGrpSpPr/>
              <p:nvPr/>
            </p:nvGrpSpPr>
            <p:grpSpPr>
              <a:xfrm>
                <a:off x="7107238" y="3036888"/>
                <a:ext cx="1752600" cy="3200400"/>
                <a:chOff x="0" y="0"/>
                <a:chExt cx="2177143" cy="4082686"/>
              </a:xfrm>
            </p:grpSpPr>
            <p:sp>
              <p:nvSpPr>
                <p:cNvPr id="138247"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48"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49" name="Group 10"/>
              <p:cNvGrpSpPr/>
              <p:nvPr/>
            </p:nvGrpSpPr>
            <p:grpSpPr>
              <a:xfrm>
                <a:off x="5094288" y="3025775"/>
                <a:ext cx="1752600" cy="3200400"/>
                <a:chOff x="0" y="0"/>
                <a:chExt cx="2177143" cy="4082686"/>
              </a:xfrm>
            </p:grpSpPr>
            <p:sp>
              <p:nvSpPr>
                <p:cNvPr id="138250"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51"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52" name="Group 20"/>
              <p:cNvGrpSpPr/>
              <p:nvPr/>
            </p:nvGrpSpPr>
            <p:grpSpPr>
              <a:xfrm>
                <a:off x="2306638" y="3036888"/>
                <a:ext cx="1752600" cy="3200400"/>
                <a:chOff x="0" y="0"/>
                <a:chExt cx="2177143" cy="4082686"/>
              </a:xfrm>
            </p:grpSpPr>
            <p:sp>
              <p:nvSpPr>
                <p:cNvPr id="138253"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54"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55" name="Group 24"/>
              <p:cNvGrpSpPr/>
              <p:nvPr/>
            </p:nvGrpSpPr>
            <p:grpSpPr>
              <a:xfrm>
                <a:off x="293688" y="3025775"/>
                <a:ext cx="1752600" cy="3200400"/>
                <a:chOff x="0" y="0"/>
                <a:chExt cx="2177143" cy="4082686"/>
              </a:xfrm>
            </p:grpSpPr>
            <p:sp>
              <p:nvSpPr>
                <p:cNvPr id="138256"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57"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58" name="Group 31"/>
              <p:cNvGrpSpPr/>
              <p:nvPr/>
            </p:nvGrpSpPr>
            <p:grpSpPr>
              <a:xfrm>
                <a:off x="773113" y="1252538"/>
                <a:ext cx="7437437" cy="5029200"/>
                <a:chOff x="0" y="0"/>
                <a:chExt cx="7438295" cy="5028923"/>
              </a:xfrm>
            </p:grpSpPr>
            <p:grpSp>
              <p:nvGrpSpPr>
                <p:cNvPr id="138259" name="Group 32"/>
                <p:cNvGrpSpPr/>
                <p:nvPr/>
              </p:nvGrpSpPr>
              <p:grpSpPr>
                <a:xfrm>
                  <a:off x="0" y="0"/>
                  <a:ext cx="7438295" cy="1757537"/>
                  <a:chOff x="0" y="0"/>
                  <a:chExt cx="7438295" cy="1757537"/>
                </a:xfrm>
              </p:grpSpPr>
              <p:sp>
                <p:nvSpPr>
                  <p:cNvPr id="138260"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sp>
                <p:nvSpPr>
                  <p:cNvPr id="138261"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sp>
                <p:nvSpPr>
                  <p:cNvPr id="138262"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sp>
                <p:nvSpPr>
                  <p:cNvPr id="138263"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grpSp>
            <p:sp>
              <p:nvSpPr>
                <p:cNvPr id="138264"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grpSp>
          <p:sp>
            <p:nvSpPr>
              <p:cNvPr id="138265" name="Rectangle 8"/>
              <p:cNvSpPr/>
              <p:nvPr/>
            </p:nvSpPr>
            <p:spPr>
              <a:xfrm>
                <a:off x="4320875" y="3205797"/>
                <a:ext cx="587851" cy="2920561"/>
              </a:xfrm>
              <a:prstGeom prst="rect">
                <a:avLst/>
              </a:prstGeom>
              <a:noFill/>
              <a:ln w="9525">
                <a:noFill/>
              </a:ln>
            </p:spPr>
            <p:txBody>
              <a:bodyPr lIns="0" rIns="0" anchor="ctr" anchorCtr="false"/>
              <a:p>
                <a:pPr algn="ctr" fontAlgn="auto">
                  <a:lnSpc>
                    <a:spcPct val="100000"/>
                  </a:lnSpc>
                  <a:spcBef>
                    <a:spcPts val="0"/>
                  </a:spcBef>
                  <a:buClr>
                    <a:schemeClr val="hlink"/>
                  </a:buClr>
                </a:pPr>
                <a:r>
                  <a:rPr lang="zh-CN" altLang="de-DE" sz="1600" b="1" dirty="0">
                    <a:solidFill>
                      <a:schemeClr val="bg1"/>
                    </a:solidFill>
                    <a:latin typeface="微软雅黑" panose="020B0503020204020204" charset="-122"/>
                    <a:ea typeface="微软雅黑" panose="020B0503020204020204" charset="-122"/>
                  </a:rPr>
                  <a:t>处置方法</a:t>
                </a:r>
                <a:endParaRPr lang="zh-CN" altLang="de-DE" sz="1600" b="1" dirty="0">
                  <a:solidFill>
                    <a:schemeClr val="bg1"/>
                  </a:solidFill>
                  <a:latin typeface="微软雅黑" panose="020B0503020204020204" charset="-122"/>
                  <a:ea typeface="微软雅黑" panose="020B0503020204020204" charset="-122"/>
                </a:endParaRPr>
              </a:p>
            </p:txBody>
          </p:sp>
        </p:grpSp>
        <p:sp>
          <p:nvSpPr>
            <p:cNvPr id="138266" name="矩形 31"/>
            <p:cNvSpPr/>
            <p:nvPr/>
          </p:nvSpPr>
          <p:spPr>
            <a:xfrm>
              <a:off x="1125" y="4414"/>
              <a:ext cx="2915" cy="2520"/>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贷款重组</a:t>
              </a:r>
              <a:endParaRPr lang="zh-CN" altLang="zh-CN" dirty="0">
                <a:latin typeface="微软雅黑" panose="020B0503020204020204" charset="-122"/>
                <a:ea typeface="微软雅黑" panose="020B0503020204020204" charset="-122"/>
              </a:endParaRPr>
            </a:p>
            <a:p>
              <a:pPr algn="just">
                <a:spcBef>
                  <a:spcPct val="20000"/>
                </a:spcBef>
                <a:buClr>
                  <a:schemeClr val="hlink"/>
                </a:buClr>
              </a:pPr>
              <a:r>
                <a:rPr lang="zh-CN" altLang="zh-CN" sz="1800" dirty="0">
                  <a:latin typeface="微软雅黑" panose="020B0503020204020204" charset="-122"/>
                  <a:ea typeface="微软雅黑" panose="020B0503020204020204" charset="-122"/>
                </a:rPr>
                <a:t>对于逾期贷款，通过</a:t>
              </a:r>
              <a:r>
                <a:rPr lang="zh-CN" altLang="zh-CN" sz="1800" dirty="0">
                  <a:solidFill>
                    <a:srgbClr val="FF0000"/>
                  </a:solidFill>
                  <a:latin typeface="微软雅黑" panose="020B0503020204020204" charset="-122"/>
                  <a:ea typeface="微软雅黑" panose="020B0503020204020204" charset="-122"/>
                </a:rPr>
                <a:t>对贷款结构</a:t>
              </a:r>
              <a:r>
                <a:rPr lang="zh-CN" altLang="zh-CN" sz="1800" dirty="0">
                  <a:latin typeface="微软雅黑" panose="020B0503020204020204" charset="-122"/>
                  <a:ea typeface="微软雅黑" panose="020B0503020204020204" charset="-122"/>
                </a:rPr>
                <a:t>（期限、金额、利率、费用、担保等）进行</a:t>
              </a:r>
              <a:r>
                <a:rPr lang="zh-CN" altLang="zh-CN" sz="1800" dirty="0">
                  <a:solidFill>
                    <a:srgbClr val="FF0000"/>
                  </a:solidFill>
                  <a:latin typeface="微软雅黑" panose="020B0503020204020204" charset="-122"/>
                  <a:ea typeface="微软雅黑" panose="020B0503020204020204" charset="-122"/>
                </a:rPr>
                <a:t>调整和重新安排</a:t>
              </a:r>
              <a:r>
                <a:rPr lang="zh-CN" altLang="zh-CN" sz="1800" dirty="0">
                  <a:latin typeface="微软雅黑" panose="020B0503020204020204" charset="-122"/>
                  <a:ea typeface="微软雅黑" panose="020B0503020204020204" charset="-122"/>
                </a:rPr>
                <a:t>的过程即贷款重组。</a:t>
              </a:r>
              <a:endParaRPr lang="zh-CN" altLang="zh-CN" sz="1800" dirty="0">
                <a:latin typeface="微软雅黑" panose="020B0503020204020204" charset="-122"/>
                <a:ea typeface="微软雅黑" panose="020B0503020204020204" charset="-122"/>
              </a:endParaRPr>
            </a:p>
          </p:txBody>
        </p:sp>
        <p:sp>
          <p:nvSpPr>
            <p:cNvPr id="138267" name="矩形 32"/>
            <p:cNvSpPr/>
            <p:nvPr/>
          </p:nvSpPr>
          <p:spPr>
            <a:xfrm>
              <a:off x="4328" y="4422"/>
              <a:ext cx="2887" cy="1833"/>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贷款转让</a:t>
              </a:r>
              <a:endParaRPr lang="zh-CN" altLang="zh-CN" dirty="0">
                <a:latin typeface="微软雅黑" panose="020B0503020204020204" charset="-122"/>
                <a:ea typeface="微软雅黑" panose="020B0503020204020204" charset="-122"/>
              </a:endParaRPr>
            </a:p>
            <a:p>
              <a:pPr>
                <a:spcBef>
                  <a:spcPct val="20000"/>
                </a:spcBef>
                <a:buClr>
                  <a:schemeClr val="hlink"/>
                </a:buClr>
              </a:pPr>
              <a:r>
                <a:rPr lang="zh-CN" altLang="zh-CN" sz="1800" dirty="0">
                  <a:latin typeface="微软雅黑" panose="020B0503020204020204" charset="-122"/>
                  <a:ea typeface="微软雅黑" panose="020B0503020204020204" charset="-122"/>
                </a:rPr>
                <a:t>贷款转让是贷款银行将未到期的贷款有偿转让给其他机构及主体的行为。</a:t>
              </a:r>
              <a:endParaRPr lang="zh-CN" altLang="zh-CN" sz="1800" dirty="0">
                <a:latin typeface="微软雅黑" panose="020B0503020204020204" charset="-122"/>
                <a:ea typeface="微软雅黑" panose="020B0503020204020204" charset="-122"/>
              </a:endParaRPr>
            </a:p>
          </p:txBody>
        </p:sp>
        <p:sp>
          <p:nvSpPr>
            <p:cNvPr id="138268" name="矩形 33"/>
            <p:cNvSpPr/>
            <p:nvPr/>
          </p:nvSpPr>
          <p:spPr>
            <a:xfrm>
              <a:off x="8648" y="4424"/>
              <a:ext cx="3057" cy="2176"/>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solidFill>
                    <a:srgbClr val="0000FF"/>
                  </a:solidFill>
                  <a:latin typeface="微软雅黑" panose="020B0503020204020204" charset="-122"/>
                  <a:ea typeface="微软雅黑" panose="020B0503020204020204" charset="-122"/>
                </a:rPr>
                <a:t>破产清算</a:t>
              </a:r>
              <a:endParaRPr lang="zh-CN" altLang="zh-CN" dirty="0">
                <a:solidFill>
                  <a:srgbClr val="0000FF"/>
                </a:solidFill>
                <a:latin typeface="微软雅黑" panose="020B0503020204020204" charset="-122"/>
                <a:ea typeface="微软雅黑" panose="020B0503020204020204" charset="-122"/>
              </a:endParaRPr>
            </a:p>
            <a:p>
              <a:pPr>
                <a:spcBef>
                  <a:spcPct val="20000"/>
                </a:spcBef>
                <a:buClr>
                  <a:schemeClr val="hlink"/>
                </a:buClr>
              </a:pPr>
              <a:r>
                <a:rPr lang="zh-CN" altLang="zh-CN" sz="1800" dirty="0">
                  <a:solidFill>
                    <a:srgbClr val="0000FF"/>
                  </a:solidFill>
                  <a:latin typeface="微软雅黑" panose="020B0503020204020204" charset="-122"/>
                  <a:ea typeface="微软雅黑" panose="020B0503020204020204" charset="-122"/>
                </a:rPr>
                <a:t>经破产清算，债权人可部分追回贷款，减少损失。这是债权人保护自身权益的</a:t>
              </a:r>
              <a:r>
                <a:rPr lang="zh-CN" altLang="zh-CN" sz="1800" dirty="0">
                  <a:solidFill>
                    <a:srgbClr val="FF0000"/>
                  </a:solidFill>
                  <a:latin typeface="微软雅黑" panose="020B0503020204020204" charset="-122"/>
                  <a:ea typeface="微软雅黑" panose="020B0503020204020204" charset="-122"/>
                </a:rPr>
                <a:t>最后手段</a:t>
              </a:r>
              <a:r>
                <a:rPr lang="zh-CN" altLang="zh-CN" dirty="0">
                  <a:solidFill>
                    <a:srgbClr val="0000FF"/>
                  </a:solidFill>
                  <a:latin typeface="微软雅黑" panose="020B0503020204020204" charset="-122"/>
                  <a:ea typeface="微软雅黑" panose="020B0503020204020204" charset="-122"/>
                </a:rPr>
                <a:t>。</a:t>
              </a:r>
              <a:endParaRPr lang="zh-CN" altLang="en-US" dirty="0">
                <a:solidFill>
                  <a:srgbClr val="0000FF"/>
                </a:solidFill>
                <a:latin typeface="微软雅黑" panose="020B0503020204020204" charset="-122"/>
                <a:ea typeface="微软雅黑" panose="020B0503020204020204" charset="-122"/>
              </a:endParaRPr>
            </a:p>
          </p:txBody>
        </p:sp>
        <p:sp>
          <p:nvSpPr>
            <p:cNvPr id="138269" name="矩形 34"/>
            <p:cNvSpPr/>
            <p:nvPr/>
          </p:nvSpPr>
          <p:spPr>
            <a:xfrm>
              <a:off x="11843" y="4469"/>
              <a:ext cx="3037" cy="1281"/>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solidFill>
                    <a:srgbClr val="0000FF"/>
                  </a:solidFill>
                  <a:latin typeface="微软雅黑" panose="020B0503020204020204" charset="-122"/>
                  <a:ea typeface="微软雅黑" panose="020B0503020204020204" charset="-122"/>
                </a:rPr>
                <a:t>债转股</a:t>
              </a:r>
              <a:endParaRPr lang="zh-CN" altLang="zh-CN" b="1" dirty="0">
                <a:solidFill>
                  <a:srgbClr val="0000FF"/>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dirty="0">
                  <a:solidFill>
                    <a:srgbClr val="0000FF"/>
                  </a:solidFill>
                  <a:latin typeface="微软雅黑" panose="020B0503020204020204" charset="-122"/>
                  <a:ea typeface="微软雅黑" panose="020B0503020204020204" charset="-122"/>
                </a:rPr>
                <a:t>债权人经与债务人协商，</a:t>
              </a:r>
              <a:r>
                <a:rPr lang="zh-CN" altLang="zh-CN" sz="1800" dirty="0">
                  <a:solidFill>
                    <a:srgbClr val="FF0000"/>
                  </a:solidFill>
                  <a:latin typeface="微软雅黑" panose="020B0503020204020204" charset="-122"/>
                  <a:ea typeface="微软雅黑" panose="020B0503020204020204" charset="-122"/>
                </a:rPr>
                <a:t>将债权转成债务人一定数量的股权</a:t>
              </a:r>
              <a:r>
                <a:rPr lang="zh-CN" altLang="zh-CN" sz="1800" dirty="0">
                  <a:solidFill>
                    <a:srgbClr val="0000FF"/>
                  </a:solidFill>
                  <a:latin typeface="微软雅黑" panose="020B0503020204020204" charset="-122"/>
                  <a:ea typeface="微软雅黑" panose="020B0503020204020204" charset="-122"/>
                </a:rPr>
                <a:t>。</a:t>
              </a:r>
              <a:endParaRPr lang="zh-CN" altLang="zh-CN" sz="1800"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一、银行贷款信用风险管理程序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7" name="组合 46"/>
          <p:cNvGrpSpPr/>
          <p:nvPr/>
        </p:nvGrpSpPr>
        <p:grpSpPr>
          <a:xfrm>
            <a:off x="2026603" y="1283970"/>
            <a:ext cx="7605712" cy="5011738"/>
            <a:chOff x="623" y="2040"/>
            <a:chExt cx="11977" cy="7893"/>
          </a:xfrm>
        </p:grpSpPr>
        <p:grpSp>
          <p:nvGrpSpPr>
            <p:cNvPr id="3" name="Group 3"/>
            <p:cNvGrpSpPr/>
            <p:nvPr/>
          </p:nvGrpSpPr>
          <p:grpSpPr>
            <a:xfrm>
              <a:off x="623" y="2040"/>
              <a:ext cx="11977" cy="7893"/>
              <a:chOff x="273" y="432"/>
              <a:chExt cx="5318" cy="3504"/>
            </a:xfrm>
          </p:grpSpPr>
          <p:sp>
            <p:nvSpPr>
              <p:cNvPr id="4" name="Freeform 4"/>
              <p:cNvSpPr/>
              <p:nvPr/>
            </p:nvSpPr>
            <p:spPr>
              <a:xfrm rot="7642760" flipH="true" flipV="true">
                <a:off x="971" y="1403"/>
                <a:ext cx="895" cy="327"/>
              </a:xfrm>
              <a:custGeom>
                <a:avLst/>
                <a:gdLst/>
                <a:ahLst/>
                <a:cxnLst>
                  <a:cxn ang="0">
                    <a:pos x="0" y="1"/>
                  </a:cxn>
                  <a:cxn ang="0">
                    <a:pos x="1" y="1"/>
                  </a:cxn>
                  <a:cxn ang="0">
                    <a:pos x="1" y="1"/>
                  </a:cxn>
                  <a:cxn ang="0">
                    <a:pos x="3" y="1"/>
                  </a:cxn>
                  <a:cxn ang="0">
                    <a:pos x="3" y="0"/>
                  </a:cxn>
                  <a:cxn ang="0">
                    <a:pos x="2" y="1"/>
                  </a:cxn>
                  <a:cxn ang="0">
                    <a:pos x="1" y="1"/>
                  </a:cxn>
                  <a:cxn ang="0">
                    <a:pos x="0" y="1"/>
                  </a:cxn>
                </a:cxnLst>
                <a:pathLst>
                  <a:path w="1286" h="470">
                    <a:moveTo>
                      <a:pt x="0" y="291"/>
                    </a:moveTo>
                    <a:lnTo>
                      <a:pt x="6" y="470"/>
                    </a:lnTo>
                    <a:cubicBezTo>
                      <a:pt x="252" y="201"/>
                      <a:pt x="573" y="202"/>
                      <a:pt x="660" y="201"/>
                    </a:cubicBezTo>
                    <a:cubicBezTo>
                      <a:pt x="748" y="199"/>
                      <a:pt x="1051" y="212"/>
                      <a:pt x="1286" y="431"/>
                    </a:cubicBezTo>
                    <a:lnTo>
                      <a:pt x="1286" y="0"/>
                    </a:lnTo>
                    <a:lnTo>
                      <a:pt x="1163" y="168"/>
                    </a:lnTo>
                    <a:cubicBezTo>
                      <a:pt x="1125" y="136"/>
                      <a:pt x="895" y="45"/>
                      <a:pt x="666" y="39"/>
                    </a:cubicBezTo>
                    <a:cubicBezTo>
                      <a:pt x="437" y="33"/>
                      <a:pt x="144" y="119"/>
                      <a:pt x="0" y="291"/>
                    </a:cubicBezTo>
                    <a:close/>
                  </a:path>
                </a:pathLst>
              </a:custGeom>
              <a:gradFill rotWithShape="true">
                <a:gsLst>
                  <a:gs pos="0">
                    <a:srgbClr val="FFFFFF"/>
                  </a:gs>
                  <a:gs pos="100000">
                    <a:srgbClr val="338899"/>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5" name="Freeform 5"/>
              <p:cNvSpPr/>
              <p:nvPr/>
            </p:nvSpPr>
            <p:spPr>
              <a:xfrm rot="-7568130" flipH="true" flipV="true">
                <a:off x="3690" y="1254"/>
                <a:ext cx="926" cy="338"/>
              </a:xfrm>
              <a:custGeom>
                <a:avLst/>
                <a:gdLst/>
                <a:ahLst/>
                <a:cxnLst>
                  <a:cxn ang="0">
                    <a:pos x="0" y="1"/>
                  </a:cxn>
                  <a:cxn ang="0">
                    <a:pos x="1" y="1"/>
                  </a:cxn>
                  <a:cxn ang="0">
                    <a:pos x="2" y="1"/>
                  </a:cxn>
                  <a:cxn ang="0">
                    <a:pos x="4" y="1"/>
                  </a:cxn>
                  <a:cxn ang="0">
                    <a:pos x="4" y="0"/>
                  </a:cxn>
                  <a:cxn ang="0">
                    <a:pos x="4" y="1"/>
                  </a:cxn>
                  <a:cxn ang="0">
                    <a:pos x="2" y="1"/>
                  </a:cxn>
                  <a:cxn ang="0">
                    <a:pos x="0" y="1"/>
                  </a:cxn>
                </a:cxnLst>
                <a:pathLst>
                  <a:path w="1286" h="470">
                    <a:moveTo>
                      <a:pt x="0" y="291"/>
                    </a:moveTo>
                    <a:lnTo>
                      <a:pt x="6" y="470"/>
                    </a:lnTo>
                    <a:cubicBezTo>
                      <a:pt x="252" y="201"/>
                      <a:pt x="573" y="202"/>
                      <a:pt x="660" y="201"/>
                    </a:cubicBezTo>
                    <a:cubicBezTo>
                      <a:pt x="748" y="199"/>
                      <a:pt x="1051" y="212"/>
                      <a:pt x="1286" y="431"/>
                    </a:cubicBezTo>
                    <a:lnTo>
                      <a:pt x="1286" y="0"/>
                    </a:lnTo>
                    <a:lnTo>
                      <a:pt x="1163" y="168"/>
                    </a:lnTo>
                    <a:cubicBezTo>
                      <a:pt x="1125" y="136"/>
                      <a:pt x="895" y="45"/>
                      <a:pt x="666" y="39"/>
                    </a:cubicBezTo>
                    <a:cubicBezTo>
                      <a:pt x="437" y="33"/>
                      <a:pt x="144" y="119"/>
                      <a:pt x="0" y="291"/>
                    </a:cubicBezTo>
                    <a:close/>
                  </a:path>
                </a:pathLst>
              </a:custGeom>
              <a:gradFill rotWithShape="true">
                <a:gsLst>
                  <a:gs pos="0">
                    <a:srgbClr val="FFFFFF"/>
                  </a:gs>
                  <a:gs pos="100000">
                    <a:srgbClr val="338899"/>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 name="Oval 6"/>
              <p:cNvSpPr/>
              <p:nvPr/>
            </p:nvSpPr>
            <p:spPr>
              <a:xfrm>
                <a:off x="1781" y="1318"/>
                <a:ext cx="2178" cy="2178"/>
              </a:xfrm>
              <a:prstGeom prst="ellipse">
                <a:avLst/>
              </a:prstGeom>
              <a:solidFill>
                <a:schemeClr val="accent2">
                  <a:alpha val="20000"/>
                </a:schemeClr>
              </a:solidFill>
              <a:ln w="9525" cap="flat" cmpd="sng">
                <a:solidFill>
                  <a:schemeClr val="accent2"/>
                </a:solidFill>
                <a:prstDash val="lgDash"/>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 name="WordArt 7"/>
              <p:cNvSpPr>
                <a:spLocks noChangeArrowheads="true" noChangeShapeType="true" noTextEdit="true"/>
              </p:cNvSpPr>
              <p:nvPr/>
            </p:nvSpPr>
            <p:spPr bwMode="gray">
              <a:xfrm>
                <a:off x="2056" y="1661"/>
                <a:ext cx="1712" cy="976"/>
              </a:xfrm>
              <a:prstGeom prst="rect">
                <a:avLst/>
              </a:prstGeom>
            </p:spPr>
            <p:txBody>
              <a:bodyPr wrap="none" numCol="1" fromWordArt="true">
                <a:prstTxWarp prst="textPlain">
                  <a:avLst>
                    <a:gd name="adj" fmla="val 50000"/>
                  </a:avLst>
                </a:prstTxWarp>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rPr>
                  <a:t>银行信用</a:t>
                </a:r>
                <a:endParaRPr kumimoji="0" lang="en-US" altLang="zh-CN"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rPr>
                  <a:t>风险管理程序</a:t>
                </a:r>
                <a:endParaRPr kumimoji="0" lang="zh-CN" altLang="en-US"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endParaRPr>
              </a:p>
            </p:txBody>
          </p:sp>
          <p:grpSp>
            <p:nvGrpSpPr>
              <p:cNvPr id="8" name="Group 8"/>
              <p:cNvGrpSpPr/>
              <p:nvPr/>
            </p:nvGrpSpPr>
            <p:grpSpPr>
              <a:xfrm>
                <a:off x="1897" y="432"/>
                <a:ext cx="1943" cy="1069"/>
                <a:chOff x="336" y="1536"/>
                <a:chExt cx="1392" cy="720"/>
              </a:xfrm>
            </p:grpSpPr>
            <p:sp>
              <p:nvSpPr>
                <p:cNvPr id="9" name="AutoShape 9"/>
                <p:cNvSpPr/>
                <p:nvPr/>
              </p:nvSpPr>
              <p:spPr>
                <a:xfrm>
                  <a:off x="336" y="1536"/>
                  <a:ext cx="1392" cy="720"/>
                </a:xfrm>
                <a:prstGeom prst="roundRect">
                  <a:avLst>
                    <a:gd name="adj" fmla="val 16667"/>
                  </a:avLst>
                </a:prstGeom>
                <a:solidFill>
                  <a:srgbClr val="FF9900"/>
                </a:solidFill>
                <a:ln w="9525">
                  <a:noFill/>
                </a:ln>
                <a:effectLst>
                  <a:outerShdw dist="45791" dir="2021404" algn="ctr" rotWithShape="0">
                    <a:srgbClr val="DDDDDD"/>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 name="Rectangle 10"/>
                <p:cNvSpPr/>
                <p:nvPr/>
              </p:nvSpPr>
              <p:spPr>
                <a:xfrm>
                  <a:off x="336" y="1536"/>
                  <a:ext cx="258" cy="336"/>
                </a:xfrm>
                <a:prstGeom prst="rect">
                  <a:avLst/>
                </a:prstGeom>
                <a:solidFill>
                  <a:srgbClr val="FF99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 name="Group 11"/>
              <p:cNvGrpSpPr/>
              <p:nvPr/>
            </p:nvGrpSpPr>
            <p:grpSpPr>
              <a:xfrm>
                <a:off x="1942" y="479"/>
                <a:ext cx="1854" cy="972"/>
                <a:chOff x="2190" y="1344"/>
                <a:chExt cx="1392" cy="720"/>
              </a:xfrm>
            </p:grpSpPr>
            <p:sp>
              <p:nvSpPr>
                <p:cNvPr id="15" name="AutoShape 12"/>
                <p:cNvSpPr/>
                <p:nvPr/>
              </p:nvSpPr>
              <p:spPr>
                <a:xfrm>
                  <a:off x="2190" y="1344"/>
                  <a:ext cx="1392" cy="720"/>
                </a:xfrm>
                <a:prstGeom prst="roundRect">
                  <a:avLst>
                    <a:gd name="adj" fmla="val 16667"/>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Rectangle 13"/>
                <p:cNvSpPr/>
                <p:nvPr/>
              </p:nvSpPr>
              <p:spPr>
                <a:xfrm>
                  <a:off x="2190" y="1344"/>
                  <a:ext cx="258" cy="336"/>
                </a:xfrm>
                <a:prstGeom prst="rect">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7" name="Line 14"/>
              <p:cNvSpPr/>
              <p:nvPr/>
            </p:nvSpPr>
            <p:spPr>
              <a:xfrm>
                <a:off x="2080" y="1027"/>
                <a:ext cx="1663" cy="0"/>
              </a:xfrm>
              <a:prstGeom prst="line">
                <a:avLst/>
              </a:prstGeom>
              <a:ln w="12700" cap="flat" cmpd="sng">
                <a:solidFill>
                  <a:srgbClr val="FF9900"/>
                </a:solidFill>
                <a:prstDash val="dash"/>
                <a:round/>
                <a:headEnd type="none" w="med" len="med"/>
                <a:tailEnd type="none" w="med" len="med"/>
              </a:ln>
            </p:spPr>
          </p:sp>
          <p:grpSp>
            <p:nvGrpSpPr>
              <p:cNvPr id="23" name="Group 15"/>
              <p:cNvGrpSpPr/>
              <p:nvPr/>
            </p:nvGrpSpPr>
            <p:grpSpPr>
              <a:xfrm>
                <a:off x="318" y="2675"/>
                <a:ext cx="1943" cy="1069"/>
                <a:chOff x="336" y="1536"/>
                <a:chExt cx="1392" cy="720"/>
              </a:xfrm>
            </p:grpSpPr>
            <p:sp>
              <p:nvSpPr>
                <p:cNvPr id="24" name="AutoShape 16"/>
                <p:cNvSpPr/>
                <p:nvPr/>
              </p:nvSpPr>
              <p:spPr>
                <a:xfrm>
                  <a:off x="336" y="1536"/>
                  <a:ext cx="1392" cy="720"/>
                </a:xfrm>
                <a:prstGeom prst="roundRect">
                  <a:avLst>
                    <a:gd name="adj" fmla="val 16667"/>
                  </a:avLst>
                </a:prstGeom>
                <a:solidFill>
                  <a:schemeClr val="accent1"/>
                </a:solidFill>
                <a:ln w="9525">
                  <a:noFill/>
                </a:ln>
                <a:effectLst>
                  <a:outerShdw dist="45791" dir="2021404" algn="ctr" rotWithShape="0">
                    <a:srgbClr val="DDDDDD"/>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6" name="Rectangle 17"/>
                <p:cNvSpPr/>
                <p:nvPr/>
              </p:nvSpPr>
              <p:spPr>
                <a:xfrm>
                  <a:off x="336" y="1536"/>
                  <a:ext cx="258" cy="336"/>
                </a:xfrm>
                <a:prstGeom prst="rect">
                  <a:avLst/>
                </a:prstGeom>
                <a:solidFill>
                  <a:schemeClr val="accent1"/>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27" name="Group 18"/>
              <p:cNvGrpSpPr/>
              <p:nvPr/>
            </p:nvGrpSpPr>
            <p:grpSpPr>
              <a:xfrm>
                <a:off x="363" y="2722"/>
                <a:ext cx="1854" cy="972"/>
                <a:chOff x="2190" y="1344"/>
                <a:chExt cx="1392" cy="720"/>
              </a:xfrm>
            </p:grpSpPr>
            <p:sp>
              <p:nvSpPr>
                <p:cNvPr id="28" name="AutoShape 19"/>
                <p:cNvSpPr/>
                <p:nvPr/>
              </p:nvSpPr>
              <p:spPr>
                <a:xfrm>
                  <a:off x="2190" y="1344"/>
                  <a:ext cx="1392" cy="720"/>
                </a:xfrm>
                <a:prstGeom prst="roundRect">
                  <a:avLst>
                    <a:gd name="adj" fmla="val 16667"/>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9" name="Rectangle 20"/>
                <p:cNvSpPr/>
                <p:nvPr/>
              </p:nvSpPr>
              <p:spPr>
                <a:xfrm>
                  <a:off x="2190" y="1344"/>
                  <a:ext cx="258" cy="336"/>
                </a:xfrm>
                <a:prstGeom prst="rect">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0" name="Line 21"/>
              <p:cNvSpPr/>
              <p:nvPr/>
            </p:nvSpPr>
            <p:spPr>
              <a:xfrm>
                <a:off x="480" y="3222"/>
                <a:ext cx="1663" cy="0"/>
              </a:xfrm>
              <a:prstGeom prst="line">
                <a:avLst/>
              </a:prstGeom>
              <a:ln w="12700" cap="flat" cmpd="sng">
                <a:solidFill>
                  <a:schemeClr val="accent1"/>
                </a:solidFill>
                <a:prstDash val="dash"/>
                <a:round/>
                <a:headEnd type="none" w="med" len="med"/>
                <a:tailEnd type="none" w="med" len="med"/>
              </a:ln>
            </p:spPr>
          </p:sp>
          <p:grpSp>
            <p:nvGrpSpPr>
              <p:cNvPr id="31" name="Group 22"/>
              <p:cNvGrpSpPr/>
              <p:nvPr/>
            </p:nvGrpSpPr>
            <p:grpSpPr>
              <a:xfrm>
                <a:off x="3648" y="2693"/>
                <a:ext cx="1943" cy="1069"/>
                <a:chOff x="336" y="1536"/>
                <a:chExt cx="1392" cy="720"/>
              </a:xfrm>
            </p:grpSpPr>
            <p:sp>
              <p:nvSpPr>
                <p:cNvPr id="32" name="AutoShape 23"/>
                <p:cNvSpPr/>
                <p:nvPr/>
              </p:nvSpPr>
              <p:spPr>
                <a:xfrm>
                  <a:off x="336" y="1536"/>
                  <a:ext cx="1392" cy="720"/>
                </a:xfrm>
                <a:prstGeom prst="roundRect">
                  <a:avLst>
                    <a:gd name="adj" fmla="val 16667"/>
                  </a:avLst>
                </a:prstGeom>
                <a:solidFill>
                  <a:schemeClr val="hlink"/>
                </a:solidFill>
                <a:ln w="9525">
                  <a:noFill/>
                </a:ln>
                <a:effectLst>
                  <a:outerShdw dist="45791" dir="2021404" algn="ctr" rotWithShape="0">
                    <a:srgbClr val="DDDDDD"/>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3" name="Rectangle 24"/>
                <p:cNvSpPr/>
                <p:nvPr/>
              </p:nvSpPr>
              <p:spPr>
                <a:xfrm>
                  <a:off x="336" y="1536"/>
                  <a:ext cx="258" cy="336"/>
                </a:xfrm>
                <a:prstGeom prst="rect">
                  <a:avLst/>
                </a:prstGeom>
                <a:solidFill>
                  <a:schemeClr val="hlink"/>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 name="Group 25"/>
              <p:cNvGrpSpPr/>
              <p:nvPr/>
            </p:nvGrpSpPr>
            <p:grpSpPr>
              <a:xfrm>
                <a:off x="3693" y="2740"/>
                <a:ext cx="1854" cy="972"/>
                <a:chOff x="2190" y="1344"/>
                <a:chExt cx="1392" cy="720"/>
              </a:xfrm>
            </p:grpSpPr>
            <p:sp>
              <p:nvSpPr>
                <p:cNvPr id="35" name="AutoShape 26"/>
                <p:cNvSpPr/>
                <p:nvPr/>
              </p:nvSpPr>
              <p:spPr>
                <a:xfrm>
                  <a:off x="2190" y="1344"/>
                  <a:ext cx="1392" cy="720"/>
                </a:xfrm>
                <a:prstGeom prst="roundRect">
                  <a:avLst>
                    <a:gd name="adj" fmla="val 16667"/>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 name="Rectangle 27"/>
                <p:cNvSpPr/>
                <p:nvPr/>
              </p:nvSpPr>
              <p:spPr>
                <a:xfrm>
                  <a:off x="2190" y="1344"/>
                  <a:ext cx="258" cy="336"/>
                </a:xfrm>
                <a:prstGeom prst="rect">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7" name="Line 28"/>
              <p:cNvSpPr/>
              <p:nvPr/>
            </p:nvSpPr>
            <p:spPr>
              <a:xfrm>
                <a:off x="3796" y="3389"/>
                <a:ext cx="1663" cy="0"/>
              </a:xfrm>
              <a:prstGeom prst="line">
                <a:avLst/>
              </a:prstGeom>
              <a:ln w="12700" cap="flat" cmpd="sng">
                <a:solidFill>
                  <a:schemeClr val="hlink"/>
                </a:solidFill>
                <a:prstDash val="dash"/>
                <a:round/>
                <a:headEnd type="none" w="med" len="med"/>
                <a:tailEnd type="none" w="med" len="med"/>
              </a:ln>
            </p:spPr>
          </p:sp>
          <p:sp>
            <p:nvSpPr>
              <p:cNvPr id="38" name="Freeform 29"/>
              <p:cNvSpPr/>
              <p:nvPr/>
            </p:nvSpPr>
            <p:spPr>
              <a:xfrm flipH="true" flipV="true">
                <a:off x="2436" y="3563"/>
                <a:ext cx="1020" cy="373"/>
              </a:xfrm>
              <a:custGeom>
                <a:avLst/>
                <a:gdLst/>
                <a:ahLst/>
                <a:cxnLst>
                  <a:cxn ang="0">
                    <a:pos x="0" y="6"/>
                  </a:cxn>
                  <a:cxn ang="0">
                    <a:pos x="2" y="9"/>
                  </a:cxn>
                  <a:cxn ang="0">
                    <a:pos x="13" y="4"/>
                  </a:cxn>
                  <a:cxn ang="0">
                    <a:pos x="25" y="8"/>
                  </a:cxn>
                  <a:cxn ang="0">
                    <a:pos x="25" y="0"/>
                  </a:cxn>
                  <a:cxn ang="0">
                    <a:pos x="22" y="3"/>
                  </a:cxn>
                  <a:cxn ang="0">
                    <a:pos x="13" y="2"/>
                  </a:cxn>
                  <a:cxn ang="0">
                    <a:pos x="0" y="6"/>
                  </a:cxn>
                </a:cxnLst>
                <a:pathLst>
                  <a:path w="1286" h="470">
                    <a:moveTo>
                      <a:pt x="0" y="291"/>
                    </a:moveTo>
                    <a:lnTo>
                      <a:pt x="6" y="470"/>
                    </a:lnTo>
                    <a:cubicBezTo>
                      <a:pt x="252" y="201"/>
                      <a:pt x="573" y="202"/>
                      <a:pt x="660" y="201"/>
                    </a:cubicBezTo>
                    <a:cubicBezTo>
                      <a:pt x="748" y="199"/>
                      <a:pt x="1051" y="212"/>
                      <a:pt x="1286" y="431"/>
                    </a:cubicBezTo>
                    <a:lnTo>
                      <a:pt x="1286" y="0"/>
                    </a:lnTo>
                    <a:lnTo>
                      <a:pt x="1163" y="168"/>
                    </a:lnTo>
                    <a:cubicBezTo>
                      <a:pt x="1125" y="136"/>
                      <a:pt x="895" y="45"/>
                      <a:pt x="666" y="39"/>
                    </a:cubicBezTo>
                    <a:cubicBezTo>
                      <a:pt x="437" y="33"/>
                      <a:pt x="144" y="119"/>
                      <a:pt x="0" y="291"/>
                    </a:cubicBezTo>
                    <a:close/>
                  </a:path>
                </a:pathLst>
              </a:custGeom>
              <a:gradFill rotWithShape="true">
                <a:gsLst>
                  <a:gs pos="0">
                    <a:srgbClr val="FFFFFF"/>
                  </a:gs>
                  <a:gs pos="100000">
                    <a:srgbClr val="338899"/>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pic>
            <p:nvPicPr>
              <p:cNvPr id="39" name="Picture 30" descr="3_woman"/>
              <p:cNvPicPr>
                <a:picLocks noChangeAspect="true"/>
              </p:cNvPicPr>
              <p:nvPr/>
            </p:nvPicPr>
            <p:blipFill>
              <a:blip r:embed="rId4"/>
              <a:stretch>
                <a:fillRect/>
              </a:stretch>
            </p:blipFill>
            <p:spPr>
              <a:xfrm>
                <a:off x="4482" y="1504"/>
                <a:ext cx="996" cy="1190"/>
              </a:xfrm>
              <a:prstGeom prst="rect">
                <a:avLst/>
              </a:prstGeom>
              <a:noFill/>
              <a:ln w="9525">
                <a:noFill/>
              </a:ln>
            </p:spPr>
          </p:pic>
          <p:pic>
            <p:nvPicPr>
              <p:cNvPr id="40" name="Picture 31" descr="3_man"/>
              <p:cNvPicPr>
                <a:picLocks noChangeAspect="true"/>
              </p:cNvPicPr>
              <p:nvPr/>
            </p:nvPicPr>
            <p:blipFill>
              <a:blip r:embed="rId5"/>
              <a:stretch>
                <a:fillRect/>
              </a:stretch>
            </p:blipFill>
            <p:spPr>
              <a:xfrm>
                <a:off x="273" y="1708"/>
                <a:ext cx="1263" cy="968"/>
              </a:xfrm>
              <a:prstGeom prst="rect">
                <a:avLst/>
              </a:prstGeom>
              <a:noFill/>
              <a:ln w="9525">
                <a:noFill/>
              </a:ln>
            </p:spPr>
          </p:pic>
        </p:grpSp>
        <p:sp>
          <p:nvSpPr>
            <p:cNvPr id="41" name="Rectangle 32"/>
            <p:cNvSpPr/>
            <p:nvPr/>
          </p:nvSpPr>
          <p:spPr>
            <a:xfrm>
              <a:off x="5045" y="2453"/>
              <a:ext cx="3235" cy="1577"/>
            </a:xfrm>
            <a:prstGeom prst="rect">
              <a:avLst/>
            </a:prstGeom>
            <a:noFill/>
            <a:ln w="9525">
              <a:noFill/>
            </a:ln>
          </p:spPr>
          <p:txBody>
            <a:bodyPr anchor="t" anchorCtr="false">
              <a:spAutoFit/>
            </a:bodyPr>
            <a:p>
              <a:pPr>
                <a:lnSpc>
                  <a:spcPct val="80000"/>
                </a:lnSpc>
                <a:spcBef>
                  <a:spcPct val="20000"/>
                </a:spcBef>
                <a:buClr>
                  <a:schemeClr val="hlink"/>
                </a:buClr>
              </a:pPr>
              <a:r>
                <a:rPr lang="zh-CN" altLang="en-US" b="1" dirty="0">
                  <a:solidFill>
                    <a:srgbClr val="FF9900"/>
                  </a:solidFill>
                  <a:latin typeface="微软雅黑" panose="020B0503020204020204" charset="-122"/>
                  <a:ea typeface="微软雅黑" panose="020B0503020204020204" charset="-122"/>
                </a:rPr>
                <a:t>贷款发放前的信用分析和资信评估</a:t>
              </a:r>
              <a:endParaRPr lang="zh-CN" altLang="en-US" b="1" dirty="0">
                <a:solidFill>
                  <a:srgbClr val="FF9900"/>
                </a:solidFill>
                <a:latin typeface="微软雅黑" panose="020B0503020204020204" charset="-122"/>
                <a:ea typeface="微软雅黑" panose="020B0503020204020204" charset="-122"/>
              </a:endParaRPr>
            </a:p>
          </p:txBody>
        </p:sp>
        <p:sp>
          <p:nvSpPr>
            <p:cNvPr id="42" name="Rectangle 33"/>
            <p:cNvSpPr/>
            <p:nvPr/>
          </p:nvSpPr>
          <p:spPr>
            <a:xfrm>
              <a:off x="4478" y="2453"/>
              <a:ext cx="735" cy="625"/>
            </a:xfrm>
            <a:prstGeom prst="rect">
              <a:avLst/>
            </a:prstGeom>
            <a:noFill/>
            <a:ln w="9525">
              <a:noFill/>
            </a:ln>
          </p:spPr>
          <p:txBody>
            <a:bodyPr wrap="none" anchor="t" anchorCtr="false">
              <a:spAutoFit/>
            </a:bodyPr>
            <a:p>
              <a:pPr>
                <a:lnSpc>
                  <a:spcPct val="80000"/>
                </a:lnSpc>
                <a:spcBef>
                  <a:spcPct val="20000"/>
                </a:spcBef>
                <a:buClr>
                  <a:schemeClr val="hlink"/>
                </a:buClr>
              </a:pPr>
              <a:r>
                <a:rPr lang="en-US" altLang="zh-CN" sz="2000" b="1">
                  <a:solidFill>
                    <a:srgbClr val="FF9900"/>
                  </a:solidFill>
                  <a:latin typeface="微软雅黑" panose="020B0503020204020204" charset="-122"/>
                  <a:ea typeface="微软雅黑" panose="020B0503020204020204" charset="-122"/>
                </a:rPr>
                <a:t>01</a:t>
              </a:r>
              <a:endParaRPr lang="en-US" altLang="zh-CN" sz="2000" b="1">
                <a:solidFill>
                  <a:srgbClr val="FF9900"/>
                </a:solidFill>
                <a:latin typeface="微软雅黑" panose="020B0503020204020204" charset="-122"/>
                <a:ea typeface="微软雅黑" panose="020B0503020204020204" charset="-122"/>
              </a:endParaRPr>
            </a:p>
          </p:txBody>
        </p:sp>
        <p:sp>
          <p:nvSpPr>
            <p:cNvPr id="43" name="Rectangle 34"/>
            <p:cNvSpPr/>
            <p:nvPr/>
          </p:nvSpPr>
          <p:spPr>
            <a:xfrm>
              <a:off x="1390" y="7715"/>
              <a:ext cx="3703" cy="61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en-US" b="1" dirty="0">
                  <a:solidFill>
                    <a:schemeClr val="accent1"/>
                  </a:solidFill>
                  <a:latin typeface="微软雅黑" panose="020B0503020204020204" charset="-122"/>
                  <a:ea typeface="微软雅黑" panose="020B0503020204020204" charset="-122"/>
                </a:rPr>
                <a:t>完善的贷后管理</a:t>
              </a:r>
              <a:endParaRPr lang="zh-CN" altLang="en-US" b="1" dirty="0">
                <a:solidFill>
                  <a:schemeClr val="accent1"/>
                </a:solidFill>
                <a:latin typeface="微软雅黑" panose="020B0503020204020204" charset="-122"/>
                <a:ea typeface="微软雅黑" panose="020B0503020204020204" charset="-122"/>
              </a:endParaRPr>
            </a:p>
          </p:txBody>
        </p:sp>
        <p:sp>
          <p:nvSpPr>
            <p:cNvPr id="44" name="Rectangle 35"/>
            <p:cNvSpPr/>
            <p:nvPr/>
          </p:nvSpPr>
          <p:spPr>
            <a:xfrm>
              <a:off x="900" y="7753"/>
              <a:ext cx="700" cy="532"/>
            </a:xfrm>
            <a:prstGeom prst="rect">
              <a:avLst/>
            </a:prstGeom>
            <a:noFill/>
            <a:ln w="9525">
              <a:noFill/>
            </a:ln>
          </p:spPr>
          <p:txBody>
            <a:bodyPr wrap="none" anchor="t" anchorCtr="false">
              <a:spAutoFit/>
            </a:bodyPr>
            <a:p>
              <a:pPr>
                <a:lnSpc>
                  <a:spcPct val="80000"/>
                </a:lnSpc>
                <a:spcBef>
                  <a:spcPct val="20000"/>
                </a:spcBef>
                <a:buClr>
                  <a:schemeClr val="hlink"/>
                </a:buClr>
              </a:pPr>
              <a:r>
                <a:rPr lang="en-US" altLang="zh-CN" sz="2000" b="1">
                  <a:solidFill>
                    <a:schemeClr val="accent1"/>
                  </a:solidFill>
                  <a:latin typeface="微软雅黑" panose="020B0503020204020204" charset="-122"/>
                  <a:ea typeface="微软雅黑" panose="020B0503020204020204" charset="-122"/>
                </a:rPr>
                <a:t>03</a:t>
              </a:r>
              <a:endParaRPr lang="en-US" altLang="zh-CN" sz="2000" b="1">
                <a:solidFill>
                  <a:schemeClr val="accent1"/>
                </a:solidFill>
                <a:latin typeface="微软雅黑" panose="020B0503020204020204" charset="-122"/>
                <a:ea typeface="微软雅黑" panose="020B0503020204020204" charset="-122"/>
              </a:endParaRPr>
            </a:p>
          </p:txBody>
        </p:sp>
        <p:sp>
          <p:nvSpPr>
            <p:cNvPr id="45" name="Rectangle 36"/>
            <p:cNvSpPr/>
            <p:nvPr/>
          </p:nvSpPr>
          <p:spPr>
            <a:xfrm>
              <a:off x="9293" y="7773"/>
              <a:ext cx="2448" cy="927"/>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en-US" b="1" dirty="0">
                  <a:solidFill>
                    <a:schemeClr val="hlink"/>
                  </a:solidFill>
                  <a:latin typeface="微软雅黑" panose="020B0503020204020204" charset="-122"/>
                  <a:ea typeface="微软雅黑" panose="020B0503020204020204" charset="-122"/>
                </a:rPr>
                <a:t>贷款审批，</a:t>
              </a:r>
              <a:endParaRPr lang="zh-CN" altLang="en-US" b="1" dirty="0">
                <a:solidFill>
                  <a:schemeClr val="hlink"/>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en-US" b="1" dirty="0">
                  <a:solidFill>
                    <a:schemeClr val="hlink"/>
                  </a:solidFill>
                  <a:latin typeface="微软雅黑" panose="020B0503020204020204" charset="-122"/>
                  <a:ea typeface="微软雅黑" panose="020B0503020204020204" charset="-122"/>
                </a:rPr>
                <a:t>分级审批制度</a:t>
              </a:r>
              <a:endParaRPr lang="zh-CN" altLang="en-US" b="1" dirty="0">
                <a:solidFill>
                  <a:schemeClr val="hlink"/>
                </a:solidFill>
                <a:latin typeface="微软雅黑" panose="020B0503020204020204" charset="-122"/>
                <a:ea typeface="微软雅黑" panose="020B0503020204020204" charset="-122"/>
              </a:endParaRPr>
            </a:p>
          </p:txBody>
        </p:sp>
        <p:sp>
          <p:nvSpPr>
            <p:cNvPr id="46" name="Rectangle 37"/>
            <p:cNvSpPr/>
            <p:nvPr/>
          </p:nvSpPr>
          <p:spPr>
            <a:xfrm>
              <a:off x="8683" y="7773"/>
              <a:ext cx="735" cy="625"/>
            </a:xfrm>
            <a:prstGeom prst="rect">
              <a:avLst/>
            </a:prstGeom>
            <a:noFill/>
            <a:ln w="9525">
              <a:noFill/>
            </a:ln>
          </p:spPr>
          <p:txBody>
            <a:bodyPr wrap="none" anchor="t" anchorCtr="false">
              <a:spAutoFit/>
            </a:bodyPr>
            <a:p>
              <a:pPr>
                <a:lnSpc>
                  <a:spcPct val="80000"/>
                </a:lnSpc>
                <a:spcBef>
                  <a:spcPct val="20000"/>
                </a:spcBef>
                <a:buClr>
                  <a:schemeClr val="hlink"/>
                </a:buClr>
              </a:pPr>
              <a:r>
                <a:rPr lang="en-US" altLang="zh-CN" sz="2000" b="1">
                  <a:solidFill>
                    <a:schemeClr val="hlink"/>
                  </a:solidFill>
                  <a:latin typeface="微软雅黑" panose="020B0503020204020204" charset="-122"/>
                  <a:ea typeface="微软雅黑" panose="020B0503020204020204" charset="-122"/>
                </a:rPr>
                <a:t>02</a:t>
              </a:r>
              <a:endParaRPr lang="en-US" altLang="zh-CN" sz="2000" b="1">
                <a:solidFill>
                  <a:schemeClr val="hlink"/>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（三）不良贷款处置流程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06263" y="1107440"/>
            <a:ext cx="8180447" cy="5264798"/>
            <a:chOff x="2003" y="2217"/>
            <a:chExt cx="12115" cy="8120"/>
          </a:xfrm>
        </p:grpSpPr>
        <p:grpSp>
          <p:nvGrpSpPr>
            <p:cNvPr id="139269" name="组合 33"/>
            <p:cNvGrpSpPr/>
            <p:nvPr/>
          </p:nvGrpSpPr>
          <p:grpSpPr>
            <a:xfrm>
              <a:off x="2003" y="2430"/>
              <a:ext cx="7272" cy="7907"/>
              <a:chOff x="1270808" y="1550988"/>
              <a:chExt cx="4618817" cy="5021262"/>
            </a:xfrm>
          </p:grpSpPr>
          <p:grpSp>
            <p:nvGrpSpPr>
              <p:cNvPr id="139270" name="Group 14"/>
              <p:cNvGrpSpPr/>
              <p:nvPr/>
            </p:nvGrpSpPr>
            <p:grpSpPr>
              <a:xfrm>
                <a:off x="1325563" y="5046663"/>
                <a:ext cx="1506537" cy="1525587"/>
                <a:chOff x="0" y="0"/>
                <a:chExt cx="1506022" cy="1526528"/>
              </a:xfrm>
            </p:grpSpPr>
            <p:grpSp>
              <p:nvGrpSpPr>
                <p:cNvPr id="139271" name="Group 15"/>
                <p:cNvGrpSpPr/>
                <p:nvPr/>
              </p:nvGrpSpPr>
              <p:grpSpPr>
                <a:xfrm>
                  <a:off x="-2753" y="1196356"/>
                  <a:ext cx="1511291" cy="329387"/>
                  <a:chOff x="0" y="0"/>
                  <a:chExt cx="1511808" cy="329184"/>
                </a:xfrm>
              </p:grpSpPr>
              <p:pic>
                <p:nvPicPr>
                  <p:cNvPr id="139272" name="Ellipse 45"/>
                  <p:cNvPicPr/>
                  <p:nvPr/>
                </p:nvPicPr>
                <p:blipFill>
                  <a:blip r:embed="rId4"/>
                  <a:stretch>
                    <a:fillRect/>
                  </a:stretch>
                </p:blipFill>
                <p:spPr>
                  <a:xfrm>
                    <a:off x="0" y="0"/>
                    <a:ext cx="1511808" cy="329184"/>
                  </a:xfrm>
                  <a:prstGeom prst="rect">
                    <a:avLst/>
                  </a:prstGeom>
                  <a:noFill/>
                  <a:ln w="9525">
                    <a:noFill/>
                  </a:ln>
                </p:spPr>
              </p:pic>
              <p:sp>
                <p:nvSpPr>
                  <p:cNvPr id="139273" name="Text Box 17"/>
                  <p:cNvSpPr txBox="true"/>
                  <p:nvPr/>
                </p:nvSpPr>
                <p:spPr>
                  <a:xfrm>
                    <a:off x="223381" y="50714"/>
                    <a:ext cx="1065283" cy="231342"/>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74" name="Group 18"/>
                <p:cNvGrpSpPr/>
                <p:nvPr/>
              </p:nvGrpSpPr>
              <p:grpSpPr>
                <a:xfrm>
                  <a:off x="65342" y="0"/>
                  <a:ext cx="1375339" cy="1371557"/>
                  <a:chOff x="0" y="0"/>
                  <a:chExt cx="2131782" cy="2124956"/>
                </a:xfrm>
              </p:grpSpPr>
              <p:grpSp>
                <p:nvGrpSpPr>
                  <p:cNvPr id="139275" name="Group 19"/>
                  <p:cNvGrpSpPr/>
                  <p:nvPr/>
                </p:nvGrpSpPr>
                <p:grpSpPr>
                  <a:xfrm>
                    <a:off x="17560" y="0"/>
                    <a:ext cx="2114222" cy="2114322"/>
                    <a:chOff x="0" y="0"/>
                    <a:chExt cx="2114222" cy="2114322"/>
                  </a:xfrm>
                </p:grpSpPr>
                <p:grpSp>
                  <p:nvGrpSpPr>
                    <p:cNvPr id="139276" name="Group 20"/>
                    <p:cNvGrpSpPr/>
                    <p:nvPr/>
                  </p:nvGrpSpPr>
                  <p:grpSpPr>
                    <a:xfrm>
                      <a:off x="-359247" y="-357869"/>
                      <a:ext cx="2833681" cy="2835111"/>
                      <a:chOff x="0" y="0"/>
                      <a:chExt cx="1828800" cy="1828800"/>
                    </a:xfrm>
                  </p:grpSpPr>
                  <p:pic>
                    <p:nvPicPr>
                      <p:cNvPr id="139277" name="Ellipse 49"/>
                      <p:cNvPicPr/>
                      <p:nvPr/>
                    </p:nvPicPr>
                    <p:blipFill>
                      <a:blip r:embed="rId5"/>
                      <a:stretch>
                        <a:fillRect/>
                      </a:stretch>
                    </p:blipFill>
                    <p:spPr>
                      <a:xfrm>
                        <a:off x="0" y="0"/>
                        <a:ext cx="1828800" cy="1828800"/>
                      </a:xfrm>
                      <a:prstGeom prst="rect">
                        <a:avLst/>
                      </a:prstGeom>
                      <a:noFill/>
                      <a:ln w="9525">
                        <a:noFill/>
                      </a:ln>
                    </p:spPr>
                  </p:pic>
                  <p:sp>
                    <p:nvSpPr>
                      <p:cNvPr id="139278" name="Text Box 22"/>
                      <p:cNvSpPr txBox="true"/>
                      <p:nvPr/>
                    </p:nvSpPr>
                    <p:spPr>
                      <a:xfrm rot="1356467">
                        <a:off x="431674" y="430577"/>
                        <a:ext cx="964830" cy="964388"/>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sp>
                  <p:nvSpPr>
                    <p:cNvPr id="139279" name="Ellipse 50"/>
                    <p:cNvSpPr/>
                    <p:nvPr/>
                  </p:nvSpPr>
                  <p:spPr>
                    <a:xfrm>
                      <a:off x="301784" y="34454"/>
                      <a:ext cx="1500473" cy="1146842"/>
                    </a:xfrm>
                    <a:prstGeom prst="ellipse">
                      <a:avLst/>
                    </a:prstGeom>
                    <a:gradFill rotWithShape="true">
                      <a:gsLst>
                        <a:gs pos="0">
                          <a:srgbClr val="FFFFFF">
                            <a:alpha val="0"/>
                          </a:srgbClr>
                        </a:gs>
                        <a:gs pos="100000">
                          <a:srgbClr val="FFFCF9">
                            <a:alpha val="76999"/>
                          </a:srgbClr>
                        </a:gs>
                      </a:gsLst>
                      <a:lin ang="5400000"/>
                      <a:tileRect/>
                    </a:grad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80" name="Group 24"/>
                  <p:cNvGrpSpPr/>
                  <p:nvPr/>
                </p:nvGrpSpPr>
                <p:grpSpPr>
                  <a:xfrm>
                    <a:off x="36137" y="1182541"/>
                    <a:ext cx="1955239" cy="954487"/>
                    <a:chOff x="0" y="0"/>
                    <a:chExt cx="1261872" cy="615696"/>
                  </a:xfrm>
                </p:grpSpPr>
                <p:pic>
                  <p:nvPicPr>
                    <p:cNvPr id="139281" name="Måne 48"/>
                    <p:cNvPicPr/>
                    <p:nvPr/>
                  </p:nvPicPr>
                  <p:blipFill>
                    <a:blip r:embed="rId6"/>
                    <a:stretch>
                      <a:fillRect/>
                    </a:stretch>
                  </p:blipFill>
                  <p:spPr>
                    <a:xfrm>
                      <a:off x="0" y="0"/>
                      <a:ext cx="1261872" cy="615696"/>
                    </a:xfrm>
                    <a:prstGeom prst="rect">
                      <a:avLst/>
                    </a:prstGeom>
                    <a:noFill/>
                    <a:ln w="9525">
                      <a:noFill/>
                    </a:ln>
                  </p:spPr>
                </p:pic>
                <p:sp>
                  <p:nvSpPr>
                    <p:cNvPr id="139282" name="Text Box 26"/>
                    <p:cNvSpPr txBox="true"/>
                    <p:nvPr/>
                  </p:nvSpPr>
                  <p:spPr>
                    <a:xfrm rot="-5047903">
                      <a:off x="548428" y="333402"/>
                      <a:ext cx="72949" cy="413466"/>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grpSp>
          <p:grpSp>
            <p:nvGrpSpPr>
              <p:cNvPr id="139283" name="组合 35"/>
              <p:cNvGrpSpPr/>
              <p:nvPr/>
            </p:nvGrpSpPr>
            <p:grpSpPr>
              <a:xfrm>
                <a:off x="1270808" y="1550988"/>
                <a:ext cx="4618817" cy="4591852"/>
                <a:chOff x="1270808" y="1550988"/>
                <a:chExt cx="4618817" cy="4591852"/>
              </a:xfrm>
            </p:grpSpPr>
            <p:grpSp>
              <p:nvGrpSpPr>
                <p:cNvPr id="139284" name="Group 5"/>
                <p:cNvGrpSpPr/>
                <p:nvPr/>
              </p:nvGrpSpPr>
              <p:grpSpPr>
                <a:xfrm flipH="true">
                  <a:off x="1412875" y="1550988"/>
                  <a:ext cx="1330325" cy="1376362"/>
                  <a:chOff x="0" y="0"/>
                  <a:chExt cx="1018741" cy="1016530"/>
                </a:xfrm>
              </p:grpSpPr>
              <p:grpSp>
                <p:nvGrpSpPr>
                  <p:cNvPr id="139285" name="Group 6"/>
                  <p:cNvGrpSpPr/>
                  <p:nvPr/>
                </p:nvGrpSpPr>
                <p:grpSpPr>
                  <a:xfrm>
                    <a:off x="2285" y="0"/>
                    <a:ext cx="1016456" cy="1016530"/>
                    <a:chOff x="0" y="0"/>
                    <a:chExt cx="496973" cy="497009"/>
                  </a:xfrm>
                </p:grpSpPr>
                <p:grpSp>
                  <p:nvGrpSpPr>
                    <p:cNvPr id="139286" name="Group 7"/>
                    <p:cNvGrpSpPr/>
                    <p:nvPr/>
                  </p:nvGrpSpPr>
                  <p:grpSpPr>
                    <a:xfrm flipH="true">
                      <a:off x="-3391" y="-3150"/>
                      <a:ext cx="504414" cy="501893"/>
                      <a:chOff x="0" y="0"/>
                      <a:chExt cx="1347216" cy="1389888"/>
                    </a:xfrm>
                  </p:grpSpPr>
                  <p:pic>
                    <p:nvPicPr>
                      <p:cNvPr id="139287" name="Ellipse 30"/>
                      <p:cNvPicPr/>
                      <p:nvPr/>
                    </p:nvPicPr>
                    <p:blipFill>
                      <a:blip r:embed="rId7"/>
                      <a:stretch>
                        <a:fillRect/>
                      </a:stretch>
                    </p:blipFill>
                    <p:spPr>
                      <a:xfrm>
                        <a:off x="0" y="0"/>
                        <a:ext cx="1347216" cy="1389888"/>
                      </a:xfrm>
                      <a:prstGeom prst="rect">
                        <a:avLst/>
                      </a:prstGeom>
                      <a:noFill/>
                      <a:ln w="9525">
                        <a:noFill/>
                      </a:ln>
                    </p:spPr>
                  </p:pic>
                  <p:sp>
                    <p:nvSpPr>
                      <p:cNvPr id="139288" name="Text Box 9"/>
                      <p:cNvSpPr txBox="true"/>
                      <p:nvPr/>
                    </p:nvSpPr>
                    <p:spPr>
                      <a:xfrm rot="4534327">
                        <a:off x="187867" y="227614"/>
                        <a:ext cx="973234" cy="938571"/>
                      </a:xfrm>
                      <a:prstGeom prst="rect">
                        <a:avLst/>
                      </a:prstGeom>
                      <a:no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sp>
                  <p:nvSpPr>
                    <p:cNvPr id="139289" name="Ellipse 31"/>
                    <p:cNvSpPr/>
                    <p:nvPr/>
                  </p:nvSpPr>
                  <p:spPr>
                    <a:xfrm>
                      <a:off x="49999" y="17771"/>
                      <a:ext cx="364949" cy="269428"/>
                    </a:xfrm>
                    <a:prstGeom prst="ellipse">
                      <a:avLst/>
                    </a:prstGeom>
                    <a:gradFill rotWithShape="true">
                      <a:gsLst>
                        <a:gs pos="0">
                          <a:srgbClr val="FFFCF9">
                            <a:alpha val="76999"/>
                          </a:srgbClr>
                        </a:gs>
                        <a:gs pos="100000">
                          <a:srgbClr val="FFFFFF">
                            <a:alpha val="0"/>
                          </a:srgbClr>
                        </a:gs>
                      </a:gsLst>
                      <a:lin ang="5400000"/>
                      <a:tileRect/>
                    </a:grad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90" name="Group 11"/>
                  <p:cNvGrpSpPr/>
                  <p:nvPr/>
                </p:nvGrpSpPr>
                <p:grpSpPr>
                  <a:xfrm flipH="true">
                    <a:off x="23359" y="493311"/>
                    <a:ext cx="970989" cy="513260"/>
                    <a:chOff x="0" y="0"/>
                    <a:chExt cx="1267968" cy="694944"/>
                  </a:xfrm>
                </p:grpSpPr>
                <p:pic>
                  <p:nvPicPr>
                    <p:cNvPr id="139291" name="Måne 29"/>
                    <p:cNvPicPr/>
                    <p:nvPr/>
                  </p:nvPicPr>
                  <p:blipFill>
                    <a:blip r:embed="rId8"/>
                    <a:stretch>
                      <a:fillRect/>
                    </a:stretch>
                  </p:blipFill>
                  <p:spPr>
                    <a:xfrm>
                      <a:off x="0" y="0"/>
                      <a:ext cx="1267968" cy="694944"/>
                    </a:xfrm>
                    <a:prstGeom prst="rect">
                      <a:avLst/>
                    </a:prstGeom>
                    <a:noFill/>
                    <a:ln w="9525">
                      <a:noFill/>
                    </a:ln>
                  </p:spPr>
                </p:pic>
                <p:sp>
                  <p:nvSpPr>
                    <p:cNvPr id="139292" name="Text Box 13"/>
                    <p:cNvSpPr txBox="true"/>
                    <p:nvPr/>
                  </p:nvSpPr>
                  <p:spPr>
                    <a:xfrm rot="5029288">
                      <a:off x="677159" y="510609"/>
                      <a:ext cx="38580" cy="284307"/>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grpSp>
              <p:nvGrpSpPr>
                <p:cNvPr id="139293" name="Group 27"/>
                <p:cNvGrpSpPr/>
                <p:nvPr/>
              </p:nvGrpSpPr>
              <p:grpSpPr>
                <a:xfrm flipH="true">
                  <a:off x="1412875" y="3298825"/>
                  <a:ext cx="1330325" cy="1376363"/>
                  <a:chOff x="0" y="0"/>
                  <a:chExt cx="1018741" cy="1016530"/>
                </a:xfrm>
              </p:grpSpPr>
              <p:grpSp>
                <p:nvGrpSpPr>
                  <p:cNvPr id="139294" name="Group 28"/>
                  <p:cNvGrpSpPr/>
                  <p:nvPr/>
                </p:nvGrpSpPr>
                <p:grpSpPr>
                  <a:xfrm>
                    <a:off x="2285" y="0"/>
                    <a:ext cx="1016456" cy="1016530"/>
                    <a:chOff x="0" y="0"/>
                    <a:chExt cx="496973" cy="497009"/>
                  </a:xfrm>
                </p:grpSpPr>
                <p:grpSp>
                  <p:nvGrpSpPr>
                    <p:cNvPr id="139295" name="Group 29"/>
                    <p:cNvGrpSpPr/>
                    <p:nvPr/>
                  </p:nvGrpSpPr>
                  <p:grpSpPr>
                    <a:xfrm flipH="true">
                      <a:off x="-3391" y="-2530"/>
                      <a:ext cx="504414" cy="501893"/>
                      <a:chOff x="0" y="0"/>
                      <a:chExt cx="1347216" cy="1389888"/>
                    </a:xfrm>
                  </p:grpSpPr>
                  <p:pic>
                    <p:nvPicPr>
                      <p:cNvPr id="139296" name="Ellipse 30"/>
                      <p:cNvPicPr/>
                      <p:nvPr/>
                    </p:nvPicPr>
                    <p:blipFill>
                      <a:blip r:embed="rId9"/>
                      <a:stretch>
                        <a:fillRect/>
                      </a:stretch>
                    </p:blipFill>
                    <p:spPr>
                      <a:xfrm>
                        <a:off x="0" y="0"/>
                        <a:ext cx="1347216" cy="1389888"/>
                      </a:xfrm>
                      <a:prstGeom prst="rect">
                        <a:avLst/>
                      </a:prstGeom>
                      <a:noFill/>
                      <a:ln w="9525">
                        <a:noFill/>
                      </a:ln>
                    </p:spPr>
                  </p:pic>
                  <p:sp>
                    <p:nvSpPr>
                      <p:cNvPr id="139297" name="Text Box 31"/>
                      <p:cNvSpPr txBox="true"/>
                      <p:nvPr/>
                    </p:nvSpPr>
                    <p:spPr>
                      <a:xfrm rot="4534327">
                        <a:off x="187867" y="225899"/>
                        <a:ext cx="973235" cy="938571"/>
                      </a:xfrm>
                      <a:prstGeom prst="rect">
                        <a:avLst/>
                      </a:prstGeom>
                      <a:no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sp>
                  <p:nvSpPr>
                    <p:cNvPr id="139298" name="Ellipse 31"/>
                    <p:cNvSpPr/>
                    <p:nvPr/>
                  </p:nvSpPr>
                  <p:spPr>
                    <a:xfrm>
                      <a:off x="64265" y="17771"/>
                      <a:ext cx="364949" cy="269428"/>
                    </a:xfrm>
                    <a:prstGeom prst="ellipse">
                      <a:avLst/>
                    </a:prstGeom>
                    <a:gradFill rotWithShape="true">
                      <a:gsLst>
                        <a:gs pos="0">
                          <a:srgbClr val="FFFFFF">
                            <a:alpha val="0"/>
                          </a:srgbClr>
                        </a:gs>
                        <a:gs pos="100000">
                          <a:srgbClr val="FFFCF9">
                            <a:alpha val="76999"/>
                          </a:srgbClr>
                        </a:gs>
                      </a:gsLst>
                      <a:lin ang="5400000"/>
                      <a:tileRect/>
                    </a:grad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99" name="Group 33"/>
                  <p:cNvGrpSpPr/>
                  <p:nvPr/>
                </p:nvGrpSpPr>
                <p:grpSpPr>
                  <a:xfrm flipH="true">
                    <a:off x="23359" y="490075"/>
                    <a:ext cx="970989" cy="517762"/>
                    <a:chOff x="0" y="0"/>
                    <a:chExt cx="1267968" cy="701040"/>
                  </a:xfrm>
                </p:grpSpPr>
                <p:pic>
                  <p:nvPicPr>
                    <p:cNvPr id="139300" name="Måne 29"/>
                    <p:cNvPicPr/>
                    <p:nvPr/>
                  </p:nvPicPr>
                  <p:blipFill>
                    <a:blip r:embed="rId10"/>
                    <a:stretch>
                      <a:fillRect/>
                    </a:stretch>
                  </p:blipFill>
                  <p:spPr>
                    <a:xfrm>
                      <a:off x="0" y="0"/>
                      <a:ext cx="1267968" cy="701040"/>
                    </a:xfrm>
                    <a:prstGeom prst="rect">
                      <a:avLst/>
                    </a:prstGeom>
                    <a:noFill/>
                    <a:ln w="9525">
                      <a:noFill/>
                    </a:ln>
                  </p:spPr>
                </p:pic>
                <p:sp>
                  <p:nvSpPr>
                    <p:cNvPr id="139301" name="Text Box 35"/>
                    <p:cNvSpPr txBox="true"/>
                    <p:nvPr/>
                  </p:nvSpPr>
                  <p:spPr>
                    <a:xfrm rot="5029288">
                      <a:off x="677159" y="514991"/>
                      <a:ext cx="38580" cy="284307"/>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sp>
              <p:nvSpPr>
                <p:cNvPr id="40" name="TextBox 7"/>
                <p:cNvSpPr txBox="true">
                  <a:spLocks noChangeArrowheads="true"/>
                </p:cNvSpPr>
                <p:nvPr/>
              </p:nvSpPr>
              <p:spPr bwMode="auto">
                <a:xfrm>
                  <a:off x="1461340" y="1797050"/>
                  <a:ext cx="1598882" cy="7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rPr>
                    <a:t>第一阶段</a:t>
                  </a:r>
                  <a:endParaRPr kumimoji="0" lang="en-US" altLang="zh-CN"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rPr>
                    <a:t>早期预警</a:t>
                  </a:r>
                  <a:endParaRPr kumimoji="0" lang="en-US" altLang="zh-CN"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endParaRPr>
                </a:p>
              </p:txBody>
            </p:sp>
            <p:sp>
              <p:nvSpPr>
                <p:cNvPr id="41" name="TextBox 7"/>
                <p:cNvSpPr txBox="true">
                  <a:spLocks noChangeArrowheads="true"/>
                </p:cNvSpPr>
                <p:nvPr/>
              </p:nvSpPr>
              <p:spPr bwMode="auto">
                <a:xfrm>
                  <a:off x="1270808" y="3516646"/>
                  <a:ext cx="1603646" cy="87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第二阶段</a:t>
                  </a:r>
                  <a:endParaRPr kumimoji="0" lang="en-US" altLang="zh-CN"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信贷资产移交</a:t>
                  </a:r>
                  <a:endParaRPr kumimoji="0" lang="en-US"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42" name="TextBox 7"/>
                <p:cNvSpPr txBox="true">
                  <a:spLocks noChangeArrowheads="true"/>
                </p:cNvSpPr>
                <p:nvPr/>
              </p:nvSpPr>
              <p:spPr bwMode="auto">
                <a:xfrm>
                  <a:off x="1413707" y="5148873"/>
                  <a:ext cx="1463922" cy="993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第三阶段：信贷资产救治与保全</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39305" name="Freeform 116"/>
                <p:cNvSpPr/>
                <p:nvPr/>
              </p:nvSpPr>
              <p:spPr>
                <a:xfrm>
                  <a:off x="4479925" y="2709902"/>
                  <a:ext cx="1409700" cy="444500"/>
                </a:xfrm>
                <a:custGeom>
                  <a:avLst/>
                  <a:gdLst/>
                  <a:ahLst/>
                  <a:cxnLst>
                    <a:cxn ang="0">
                      <a:pos x="0" y="0"/>
                    </a:cxn>
                    <a:cxn ang="0">
                      <a:pos x="698500" y="444500"/>
                    </a:cxn>
                    <a:cxn ang="0">
                      <a:pos x="1409700" y="12700"/>
                    </a:cxn>
                  </a:cxnLst>
                  <a:pathLst>
                    <a:path w="1409700" h="444500">
                      <a:moveTo>
                        <a:pt x="0" y="0"/>
                      </a:moveTo>
                      <a:lnTo>
                        <a:pt x="698500" y="444500"/>
                      </a:lnTo>
                      <a:lnTo>
                        <a:pt x="1409700" y="12700"/>
                      </a:lnTo>
                    </a:path>
                  </a:pathLst>
                </a:custGeom>
                <a:noFill/>
                <a:ln w="9525" cap="flat" cmpd="sng">
                  <a:solidFill>
                    <a:srgbClr val="A6A6A6"/>
                  </a:solidFill>
                  <a:prstDash val="solid"/>
                  <a:round/>
                  <a:headEnd type="none" w="med" len="med"/>
                  <a:tailEnd type="none" w="med" len="med"/>
                </a:ln>
                <a:effectLst>
                  <a:outerShdw dist="20000" dir="5400000" algn="ctr" rotWithShape="0">
                    <a:srgbClr val="808080">
                      <a:alpha val="37000"/>
                    </a:srgbClr>
                  </a:outerShdw>
                </a:effectLst>
              </p:spPr>
              <p:txBody>
                <a:bodyPr/>
                <a:p>
                  <a:endParaRPr lang="zh-CN" altLang="en-US">
                    <a:latin typeface="微软雅黑" panose="020B0503020204020204" charset="-122"/>
                    <a:ea typeface="微软雅黑" panose="020B0503020204020204" charset="-122"/>
                  </a:endParaRPr>
                </a:p>
              </p:txBody>
            </p:sp>
            <p:sp>
              <p:nvSpPr>
                <p:cNvPr id="139306" name="Freeform 117"/>
                <p:cNvSpPr/>
                <p:nvPr/>
              </p:nvSpPr>
              <p:spPr>
                <a:xfrm>
                  <a:off x="4449930" y="4648275"/>
                  <a:ext cx="1409700" cy="444500"/>
                </a:xfrm>
                <a:custGeom>
                  <a:avLst/>
                  <a:gdLst/>
                  <a:ahLst/>
                  <a:cxnLst>
                    <a:cxn ang="0">
                      <a:pos x="0" y="0"/>
                    </a:cxn>
                    <a:cxn ang="0">
                      <a:pos x="698500" y="444500"/>
                    </a:cxn>
                    <a:cxn ang="0">
                      <a:pos x="1409700" y="12700"/>
                    </a:cxn>
                  </a:cxnLst>
                  <a:pathLst>
                    <a:path w="1409700" h="444500">
                      <a:moveTo>
                        <a:pt x="0" y="0"/>
                      </a:moveTo>
                      <a:lnTo>
                        <a:pt x="698500" y="444500"/>
                      </a:lnTo>
                      <a:lnTo>
                        <a:pt x="1409700" y="12700"/>
                      </a:lnTo>
                    </a:path>
                  </a:pathLst>
                </a:custGeom>
                <a:noFill/>
                <a:ln w="9525" cap="flat" cmpd="sng">
                  <a:solidFill>
                    <a:srgbClr val="A6A6A6"/>
                  </a:solidFill>
                  <a:prstDash val="solid"/>
                  <a:round/>
                  <a:headEnd type="none" w="med" len="med"/>
                  <a:tailEnd type="none" w="med" len="med"/>
                </a:ln>
                <a:effectLst>
                  <a:outerShdw dist="20000" dir="5400000" algn="ctr" rotWithShape="0">
                    <a:srgbClr val="808080">
                      <a:alpha val="37000"/>
                    </a:srgbClr>
                  </a:outerShdw>
                </a:effectLst>
              </p:spPr>
              <p:txBody>
                <a:bodyPr/>
                <a:p>
                  <a:endParaRPr lang="zh-CN" altLang="en-US">
                    <a:latin typeface="微软雅黑" panose="020B0503020204020204" charset="-122"/>
                    <a:ea typeface="微软雅黑" panose="020B0503020204020204" charset="-122"/>
                  </a:endParaRPr>
                </a:p>
              </p:txBody>
            </p:sp>
          </p:grpSp>
        </p:grpSp>
        <p:sp>
          <p:nvSpPr>
            <p:cNvPr id="139307" name="矩形 74"/>
            <p:cNvSpPr/>
            <p:nvPr/>
          </p:nvSpPr>
          <p:spPr>
            <a:xfrm>
              <a:off x="4215" y="2217"/>
              <a:ext cx="9903" cy="218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latin typeface="微软雅黑" panose="020B0503020204020204" charset="-122"/>
                  <a:ea typeface="微软雅黑" panose="020B0503020204020204" charset="-122"/>
                </a:rPr>
                <a:t>客户经理依据对客户的了解及诸多一手资料，</a:t>
              </a:r>
              <a:r>
                <a:rPr lang="zh-CN" altLang="zh-CN" sz="1800" dirty="0">
                  <a:solidFill>
                    <a:srgbClr val="FF0000"/>
                  </a:solidFill>
                  <a:latin typeface="微软雅黑" panose="020B0503020204020204" charset="-122"/>
                  <a:ea typeface="微软雅黑" panose="020B0503020204020204" charset="-122"/>
                </a:rPr>
                <a:t>探明企业财务的真实运转状况及出现预警信号的原由</a:t>
              </a:r>
              <a:r>
                <a:rPr lang="zh-CN" altLang="zh-CN" sz="1800" dirty="0">
                  <a:latin typeface="微软雅黑" panose="020B0503020204020204" charset="-122"/>
                  <a:ea typeface="微软雅黑" panose="020B0503020204020204" charset="-122"/>
                </a:rPr>
                <a:t>，争取在信贷质量出现问题的前期积极地寻找补救方案，如</a:t>
              </a:r>
              <a:r>
                <a:rPr lang="zh-CN" altLang="zh-CN" sz="1800" dirty="0">
                  <a:solidFill>
                    <a:srgbClr val="FF0000"/>
                  </a:solidFill>
                  <a:latin typeface="微软雅黑" panose="020B0503020204020204" charset="-122"/>
                  <a:ea typeface="微软雅黑" panose="020B0503020204020204" charset="-122"/>
                </a:rPr>
                <a:t>要求债务人新增抵质押物</a:t>
              </a:r>
              <a:r>
                <a:rPr lang="zh-CN" altLang="zh-CN" sz="1800" dirty="0">
                  <a:latin typeface="微软雅黑" panose="020B0503020204020204" charset="-122"/>
                  <a:ea typeface="微软雅黑" panose="020B0503020204020204" charset="-122"/>
                </a:rPr>
                <a:t>等。经客户经理与客户沟通后如果没有收到满意的答复，则可考虑向客户或其担保公司提</a:t>
              </a:r>
              <a:r>
                <a:rPr lang="zh-CN" altLang="zh-CN" sz="1800" dirty="0">
                  <a:solidFill>
                    <a:srgbClr val="FF0000"/>
                  </a:solidFill>
                  <a:latin typeface="微软雅黑" panose="020B0503020204020204" charset="-122"/>
                  <a:ea typeface="微软雅黑" panose="020B0503020204020204" charset="-122"/>
                </a:rPr>
                <a:t>交逾期催收函</a:t>
              </a:r>
              <a:r>
                <a:rPr lang="zh-CN" altLang="zh-CN" sz="1800" dirty="0">
                  <a:latin typeface="微软雅黑" panose="020B0503020204020204" charset="-122"/>
                  <a:ea typeface="微软雅黑" panose="020B0503020204020204" charset="-122"/>
                </a:rPr>
                <a:t>，要求借款公司做出书面答复，并要求及时还款。</a:t>
              </a:r>
              <a:endParaRPr lang="zh-CN" altLang="zh-CN" sz="1800" dirty="0">
                <a:latin typeface="微软雅黑" panose="020B0503020204020204" charset="-122"/>
                <a:ea typeface="微软雅黑" panose="020B0503020204020204" charset="-122"/>
              </a:endParaRPr>
            </a:p>
          </p:txBody>
        </p:sp>
        <p:sp>
          <p:nvSpPr>
            <p:cNvPr id="139308" name="矩形 75"/>
            <p:cNvSpPr/>
            <p:nvPr/>
          </p:nvSpPr>
          <p:spPr>
            <a:xfrm>
              <a:off x="4153" y="4905"/>
              <a:ext cx="9782" cy="218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latin typeface="微软雅黑" panose="020B0503020204020204" charset="-122"/>
                  <a:ea typeface="微软雅黑" panose="020B0503020204020204" charset="-122"/>
                </a:rPr>
                <a:t>当</a:t>
              </a:r>
              <a:r>
                <a:rPr lang="zh-CN" altLang="zh-CN" sz="1800" dirty="0">
                  <a:solidFill>
                    <a:srgbClr val="FF0000"/>
                  </a:solidFill>
                  <a:latin typeface="微软雅黑" panose="020B0503020204020204" charset="-122"/>
                  <a:ea typeface="微软雅黑" panose="020B0503020204020204" charset="-122"/>
                </a:rPr>
                <a:t>贷款质量出现恶化</a:t>
              </a:r>
              <a:r>
                <a:rPr lang="zh-CN" altLang="zh-CN" sz="1800" dirty="0">
                  <a:latin typeface="微软雅黑" panose="020B0503020204020204" charset="-122"/>
                  <a:ea typeface="微软雅黑" panose="020B0503020204020204" charset="-122"/>
                </a:rPr>
                <a:t>，符合将贷款移交给信贷资产救治与保全部门的标准，经贷审会批准，转由信贷资产救治与保全部门负责。首先，客户经理要协助信贷资产救治与保全部门</a:t>
              </a:r>
              <a:r>
                <a:rPr lang="zh-CN" altLang="zh-CN" sz="1800" dirty="0">
                  <a:solidFill>
                    <a:srgbClr val="FF0000"/>
                  </a:solidFill>
                  <a:latin typeface="微软雅黑" panose="020B0503020204020204" charset="-122"/>
                  <a:ea typeface="微软雅黑" panose="020B0503020204020204" charset="-122"/>
                </a:rPr>
                <a:t>制定重组方案</a:t>
              </a:r>
              <a:r>
                <a:rPr lang="zh-CN" altLang="zh-CN" sz="1800" dirty="0">
                  <a:latin typeface="微软雅黑" panose="020B0503020204020204" charset="-122"/>
                  <a:ea typeface="微软雅黑" panose="020B0503020204020204" charset="-122"/>
                </a:rPr>
                <a:t>，包括修订贷款合同（如，改变利率、延长期限，改变授信方式、冻结贷款余额等等）或其它整改措施；</a:t>
              </a:r>
              <a:r>
                <a:rPr lang="zh-CN" altLang="zh-CN" sz="1800" dirty="0">
                  <a:solidFill>
                    <a:srgbClr val="FF0000"/>
                  </a:solidFill>
                  <a:latin typeface="微软雅黑" panose="020B0503020204020204" charset="-122"/>
                  <a:ea typeface="微软雅黑" panose="020B0503020204020204" charset="-122"/>
                </a:rPr>
                <a:t>如都不成功则</a:t>
              </a:r>
              <a:r>
                <a:rPr lang="zh-CN" altLang="zh-CN" sz="1800" dirty="0">
                  <a:latin typeface="微软雅黑" panose="020B0503020204020204" charset="-122"/>
                  <a:ea typeface="微软雅黑" panose="020B0503020204020204" charset="-122"/>
                </a:rPr>
                <a:t>转入第三阶段，</a:t>
              </a:r>
              <a:r>
                <a:rPr lang="zh-CN" altLang="zh-CN" sz="1800" dirty="0">
                  <a:solidFill>
                    <a:srgbClr val="FF0000"/>
                  </a:solidFill>
                  <a:latin typeface="微软雅黑" panose="020B0503020204020204" charset="-122"/>
                  <a:ea typeface="微软雅黑" panose="020B0503020204020204" charset="-122"/>
                </a:rPr>
                <a:t>清收流程</a:t>
              </a:r>
              <a:r>
                <a:rPr lang="zh-CN" altLang="zh-CN" sz="1800" dirty="0">
                  <a:latin typeface="微软雅黑" panose="020B0503020204020204" charset="-122"/>
                  <a:ea typeface="微软雅黑" panose="020B0503020204020204" charset="-122"/>
                </a:rPr>
                <a:t>。</a:t>
              </a:r>
              <a:endParaRPr lang="zh-CN" altLang="zh-CN" sz="1800" dirty="0">
                <a:latin typeface="微软雅黑" panose="020B0503020204020204" charset="-122"/>
                <a:ea typeface="微软雅黑" panose="020B0503020204020204" charset="-122"/>
              </a:endParaRPr>
            </a:p>
          </p:txBody>
        </p:sp>
        <p:sp>
          <p:nvSpPr>
            <p:cNvPr id="139309" name="矩形 76"/>
            <p:cNvSpPr/>
            <p:nvPr/>
          </p:nvSpPr>
          <p:spPr>
            <a:xfrm>
              <a:off x="4465" y="8007"/>
              <a:ext cx="9470" cy="1846"/>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latin typeface="微软雅黑" panose="020B0503020204020204" charset="-122"/>
                  <a:ea typeface="微软雅黑" panose="020B0503020204020204" charset="-122"/>
                </a:rPr>
                <a:t>信贷资产救治与保全经理基本扮演一个项目经理的角色，</a:t>
              </a:r>
              <a:r>
                <a:rPr lang="zh-CN" altLang="zh-CN" sz="1800" dirty="0">
                  <a:solidFill>
                    <a:srgbClr val="FF0000"/>
                  </a:solidFill>
                  <a:latin typeface="微软雅黑" panose="020B0503020204020204" charset="-122"/>
                  <a:ea typeface="微软雅黑" panose="020B0503020204020204" charset="-122"/>
                </a:rPr>
                <a:t>在法律和操作部门的专业支持下</a:t>
              </a:r>
              <a:r>
                <a:rPr lang="zh-CN" altLang="zh-CN" sz="1800" dirty="0">
                  <a:latin typeface="微软雅黑" panose="020B0503020204020204" charset="-122"/>
                  <a:ea typeface="微软雅黑" panose="020B0503020204020204" charset="-122"/>
                </a:rPr>
                <a:t>，积极有效地寻求</a:t>
              </a:r>
              <a:r>
                <a:rPr lang="zh-CN" altLang="zh-CN" sz="1800" dirty="0">
                  <a:solidFill>
                    <a:srgbClr val="FF0000"/>
                  </a:solidFill>
                  <a:latin typeface="微软雅黑" panose="020B0503020204020204" charset="-122"/>
                  <a:ea typeface="微软雅黑" panose="020B0503020204020204" charset="-122"/>
                </a:rPr>
                <a:t>资产清收价值的最大化</a:t>
              </a:r>
              <a:r>
                <a:rPr lang="zh-CN" altLang="zh-CN" sz="1800" dirty="0">
                  <a:latin typeface="微软雅黑" panose="020B0503020204020204" charset="-122"/>
                  <a:ea typeface="微软雅黑" panose="020B0503020204020204" charset="-122"/>
                </a:rPr>
                <a:t>。若涉及到抵质押品的变现，则通过重新评估抵质押品的价值，更新系统相关资料。如果不涉及抵债资产，又没有什么其它选择，则</a:t>
              </a:r>
              <a:r>
                <a:rPr lang="zh-CN" altLang="zh-CN" sz="1800" dirty="0">
                  <a:solidFill>
                    <a:srgbClr val="FF0000"/>
                  </a:solidFill>
                  <a:latin typeface="微软雅黑" panose="020B0503020204020204" charset="-122"/>
                  <a:ea typeface="微软雅黑" panose="020B0503020204020204" charset="-122"/>
                </a:rPr>
                <a:t>申请核销</a:t>
              </a:r>
              <a:r>
                <a:rPr lang="zh-CN" altLang="zh-CN" sz="1800" dirty="0">
                  <a:latin typeface="微软雅黑" panose="020B0503020204020204" charset="-122"/>
                  <a:ea typeface="微软雅黑" panose="020B0503020204020204" charset="-122"/>
                </a:rPr>
                <a:t>。</a:t>
              </a:r>
              <a:endParaRPr lang="zh-CN" altLang="zh-CN" sz="18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二、银行信用风险管理的要素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437005" y="889000"/>
            <a:ext cx="9317990" cy="5768975"/>
            <a:chOff x="850" y="2338"/>
            <a:chExt cx="12360" cy="8132"/>
          </a:xfrm>
        </p:grpSpPr>
        <p:sp>
          <p:nvSpPr>
            <p:cNvPr id="654339" name="Rectangle 3"/>
            <p:cNvSpPr>
              <a:spLocks noGrp="true" noChangeArrowheads="true"/>
            </p:cNvSpPr>
            <p:nvPr/>
          </p:nvSpPr>
          <p:spPr>
            <a:xfrm>
              <a:off x="850" y="3030"/>
              <a:ext cx="12360" cy="7440"/>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客户授信整体风险是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将银行的客户汇总作为整体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分析对银行的业务所带来的影响与风险，标志着银行的信用风险管理</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从单笔授信管理发展到客户整体信用风险控制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，从</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以单一客户为对象的控制，发展到以客户所有关系网络为对象的监控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。包括三方面要素：</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rPr>
                <a:t>客户的整体评价</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lang="zh-CN" altLang="en-US" sz="1800" noProof="0" dirty="0">
                  <a:ln>
                    <a:noFill/>
                  </a:ln>
                  <a:solidFill>
                    <a:srgbClr val="000000"/>
                  </a:solidFill>
                  <a:effectLst/>
                  <a:uLnTx/>
                  <a:uFillTx/>
                  <a:latin typeface="微软雅黑" panose="020B0503020204020204" charset="-122"/>
                  <a:ea typeface="微软雅黑" panose="020B0503020204020204" charset="-122"/>
                  <a:sym typeface="+mn-ea"/>
                </a:rPr>
                <a:t>从客户层面要</a:t>
              </a:r>
              <a:r>
                <a:rPr lang="zh-CN" altLang="en-US" sz="1800" noProof="0" dirty="0">
                  <a:ln>
                    <a:noFill/>
                  </a:ln>
                  <a:solidFill>
                    <a:srgbClr val="FF0000"/>
                  </a:solidFill>
                  <a:effectLst/>
                  <a:uLnTx/>
                  <a:uFillTx/>
                  <a:latin typeface="微软雅黑" panose="020B0503020204020204" charset="-122"/>
                  <a:ea typeface="微软雅黑" panose="020B0503020204020204" charset="-122"/>
                  <a:sym typeface="+mn-ea"/>
                </a:rPr>
                <a:t>确定客户的信用等级</a:t>
              </a:r>
              <a:r>
                <a:rPr lang="zh-CN" altLang="en-US" sz="1800" noProof="0" dirty="0">
                  <a:ln>
                    <a:noFill/>
                  </a:ln>
                  <a:solidFill>
                    <a:srgbClr val="000000"/>
                  </a:solidFill>
                  <a:effectLst/>
                  <a:uLnTx/>
                  <a:uFillTx/>
                  <a:latin typeface="微软雅黑" panose="020B0503020204020204" charset="-122"/>
                  <a:ea typeface="微软雅黑" panose="020B0503020204020204" charset="-122"/>
                  <a:sym typeface="+mn-ea"/>
                </a:rPr>
                <a:t>和</a:t>
              </a:r>
              <a:r>
                <a:rPr lang="zh-CN" altLang="en-US" sz="1800" noProof="0" dirty="0">
                  <a:ln>
                    <a:noFill/>
                  </a:ln>
                  <a:solidFill>
                    <a:srgbClr val="FF0000"/>
                  </a:solidFill>
                  <a:effectLst/>
                  <a:uLnTx/>
                  <a:uFillTx/>
                  <a:latin typeface="微软雅黑" panose="020B0503020204020204" charset="-122"/>
                  <a:ea typeface="微软雅黑" panose="020B0503020204020204" charset="-122"/>
                  <a:sym typeface="+mn-ea"/>
                </a:rPr>
                <a:t>客户的债务承受能力</a:t>
              </a:r>
              <a:r>
                <a:rPr lang="zh-CN" altLang="en-US" sz="1800" noProof="0" dirty="0">
                  <a:ln>
                    <a:noFill/>
                  </a:ln>
                  <a:solidFill>
                    <a:srgbClr val="000000"/>
                  </a:solidFill>
                  <a:effectLst/>
                  <a:uLnTx/>
                  <a:uFillTx/>
                  <a:latin typeface="微软雅黑" panose="020B0503020204020204" charset="-122"/>
                  <a:ea typeface="微软雅黑" panose="020B0503020204020204" charset="-122"/>
                  <a:sym typeface="+mn-ea"/>
                </a:rPr>
                <a:t>。从银行层面要确定对不同地区、不同行业、不同类型客户的评价方法。</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rPr>
                <a:t>客户的风险域</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考察</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以客户为核心</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，由于投资关系、经营关系等</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形成的网络关系</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，以判定风险域内成员状况的变化对核心成员的影响。</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rPr>
                <a:t>信贷资产组合管理</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银行对授信业务和信贷资产实现</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纵向和横向</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的</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动态分析监控</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矩形 4"/>
            <p:cNvSpPr/>
            <p:nvPr/>
          </p:nvSpPr>
          <p:spPr>
            <a:xfrm>
              <a:off x="995" y="2338"/>
              <a:ext cx="5623" cy="544"/>
            </a:xfrm>
            <a:prstGeom prst="rect">
              <a:avLst/>
            </a:prstGeom>
          </p:spPr>
          <p:txBody>
            <a:bodyPr wrap="squar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（一）客户授信整体风险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（二）信用风险平衡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370330" y="1115695"/>
            <a:ext cx="9451340" cy="5299321"/>
            <a:chOff x="510" y="2338"/>
            <a:chExt cx="13153" cy="7647"/>
          </a:xfrm>
        </p:grpSpPr>
        <p:grpSp>
          <p:nvGrpSpPr>
            <p:cNvPr id="74757" name="组合 6"/>
            <p:cNvGrpSpPr/>
            <p:nvPr/>
          </p:nvGrpSpPr>
          <p:grpSpPr>
            <a:xfrm>
              <a:off x="510" y="3843"/>
              <a:ext cx="12813" cy="6142"/>
              <a:chOff x="61098" y="1463675"/>
              <a:chExt cx="9530564" cy="4329504"/>
            </a:xfrm>
          </p:grpSpPr>
          <p:sp>
            <p:nvSpPr>
              <p:cNvPr id="8" name="AutoShape 5"/>
              <p:cNvSpPr>
                <a:spLocks noChangeArrowheads="true"/>
              </p:cNvSpPr>
              <p:nvPr/>
            </p:nvSpPr>
            <p:spPr bwMode="auto">
              <a:xfrm>
                <a:off x="366076" y="1468961"/>
                <a:ext cx="3938680" cy="4324218"/>
              </a:xfrm>
              <a:prstGeom prst="homePlate">
                <a:avLst>
                  <a:gd name="adj" fmla="val 18079"/>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4759" name="Freeform 6"/>
              <p:cNvSpPr/>
              <p:nvPr/>
            </p:nvSpPr>
            <p:spPr>
              <a:xfrm>
                <a:off x="366713" y="1463675"/>
                <a:ext cx="3429000" cy="5937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chemeClr val="accent2"/>
              </a:solidFill>
              <a:ln w="9525"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0" name="Rectangle 7"/>
              <p:cNvSpPr>
                <a:spLocks noChangeArrowheads="true"/>
              </p:cNvSpPr>
              <p:nvPr/>
            </p:nvSpPr>
            <p:spPr bwMode="auto">
              <a:xfrm>
                <a:off x="366076" y="1587023"/>
                <a:ext cx="3310127" cy="249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l"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银行层面</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对损失的控制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 name="Rectangle 8"/>
              <p:cNvSpPr>
                <a:spLocks noChangeArrowheads="true"/>
              </p:cNvSpPr>
              <p:nvPr/>
            </p:nvSpPr>
            <p:spPr bwMode="auto">
              <a:xfrm>
                <a:off x="61098" y="2009929"/>
                <a:ext cx="3583492" cy="309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00050" marR="0" lvl="2"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消化授信业务损失</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的方法首先是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动用呆账准备金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，在呆账准备金不足的情况下，银行要</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动用资本来弥补损失</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00050" marR="0" lvl="2"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银行层面的损失控制主要通过</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限额管理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来实现。</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AutoShape 9"/>
              <p:cNvSpPr>
                <a:spLocks noChangeArrowheads="true"/>
              </p:cNvSpPr>
              <p:nvPr/>
            </p:nvSpPr>
            <p:spPr bwMode="auto">
              <a:xfrm flipH="true">
                <a:off x="5487475" y="1468961"/>
                <a:ext cx="3936821" cy="4324218"/>
              </a:xfrm>
              <a:prstGeom prst="homePlate">
                <a:avLst>
                  <a:gd name="adj" fmla="val 18079"/>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4763" name="Freeform 10"/>
              <p:cNvSpPr/>
              <p:nvPr/>
            </p:nvSpPr>
            <p:spPr>
              <a:xfrm flipH="true">
                <a:off x="5995988" y="1463675"/>
                <a:ext cx="3429000" cy="5937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chemeClr val="accent2"/>
              </a:solidFill>
              <a:ln w="9525"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1"/>
              <p:cNvSpPr>
                <a:spLocks noChangeArrowheads="true"/>
              </p:cNvSpPr>
              <p:nvPr/>
            </p:nvSpPr>
            <p:spPr bwMode="auto">
              <a:xfrm flipH="true">
                <a:off x="6132765" y="1645172"/>
                <a:ext cx="3458897" cy="249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l"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客户层面</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对损失的控制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2"/>
              <p:cNvSpPr>
                <a:spLocks noChangeArrowheads="true"/>
              </p:cNvSpPr>
              <p:nvPr/>
            </p:nvSpPr>
            <p:spPr bwMode="auto">
              <a:xfrm flipH="true">
                <a:off x="5868698" y="2096272"/>
                <a:ext cx="3709946" cy="305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ts val="3000"/>
                  </a:lnSpc>
                  <a:spcBef>
                    <a:spcPct val="20000"/>
                  </a:spcBef>
                  <a:spcAft>
                    <a:spcPct val="0"/>
                  </a:spcAft>
                  <a:buClr>
                    <a:schemeClr val="tx1"/>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在客户层面上对损失的控制就是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确定客户授信限额</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。客户授信限额是银行在客户的债务承受能力和银行自身的损失承受能力范围内，所</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愿意并允许向客户提供的最大授信额</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4766" name="Freeform 13"/>
              <p:cNvSpPr/>
              <p:nvPr/>
            </p:nvSpPr>
            <p:spPr>
              <a:xfrm>
                <a:off x="3348038" y="2373313"/>
                <a:ext cx="3032125" cy="27146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761" h="633">
                    <a:moveTo>
                      <a:pt x="280" y="0"/>
                    </a:moveTo>
                    <a:lnTo>
                      <a:pt x="344" y="128"/>
                    </a:lnTo>
                    <a:lnTo>
                      <a:pt x="384" y="56"/>
                    </a:lnTo>
                    <a:lnTo>
                      <a:pt x="408" y="136"/>
                    </a:lnTo>
                    <a:lnTo>
                      <a:pt x="432" y="88"/>
                    </a:lnTo>
                    <a:lnTo>
                      <a:pt x="440" y="128"/>
                    </a:lnTo>
                    <a:lnTo>
                      <a:pt x="536" y="8"/>
                    </a:lnTo>
                    <a:lnTo>
                      <a:pt x="496" y="160"/>
                    </a:lnTo>
                    <a:lnTo>
                      <a:pt x="600" y="88"/>
                    </a:lnTo>
                    <a:lnTo>
                      <a:pt x="544" y="176"/>
                    </a:lnTo>
                    <a:lnTo>
                      <a:pt x="712" y="104"/>
                    </a:lnTo>
                    <a:lnTo>
                      <a:pt x="600" y="200"/>
                    </a:lnTo>
                    <a:lnTo>
                      <a:pt x="712" y="176"/>
                    </a:lnTo>
                    <a:lnTo>
                      <a:pt x="624" y="232"/>
                    </a:lnTo>
                    <a:lnTo>
                      <a:pt x="760" y="216"/>
                    </a:lnTo>
                    <a:lnTo>
                      <a:pt x="656" y="288"/>
                    </a:lnTo>
                    <a:lnTo>
                      <a:pt x="760" y="288"/>
                    </a:lnTo>
                    <a:lnTo>
                      <a:pt x="656" y="320"/>
                    </a:lnTo>
                    <a:lnTo>
                      <a:pt x="712" y="328"/>
                    </a:lnTo>
                    <a:lnTo>
                      <a:pt x="624" y="336"/>
                    </a:lnTo>
                    <a:lnTo>
                      <a:pt x="760" y="400"/>
                    </a:lnTo>
                    <a:lnTo>
                      <a:pt x="616" y="376"/>
                    </a:lnTo>
                    <a:lnTo>
                      <a:pt x="688" y="432"/>
                    </a:lnTo>
                    <a:lnTo>
                      <a:pt x="592" y="416"/>
                    </a:lnTo>
                    <a:lnTo>
                      <a:pt x="656" y="472"/>
                    </a:lnTo>
                    <a:lnTo>
                      <a:pt x="568" y="456"/>
                    </a:lnTo>
                    <a:lnTo>
                      <a:pt x="656" y="568"/>
                    </a:lnTo>
                    <a:lnTo>
                      <a:pt x="544" y="488"/>
                    </a:lnTo>
                    <a:lnTo>
                      <a:pt x="568" y="592"/>
                    </a:lnTo>
                    <a:lnTo>
                      <a:pt x="480" y="520"/>
                    </a:lnTo>
                    <a:lnTo>
                      <a:pt x="464" y="632"/>
                    </a:lnTo>
                    <a:lnTo>
                      <a:pt x="408" y="504"/>
                    </a:lnTo>
                    <a:lnTo>
                      <a:pt x="384" y="552"/>
                    </a:lnTo>
                    <a:lnTo>
                      <a:pt x="368" y="520"/>
                    </a:lnTo>
                    <a:lnTo>
                      <a:pt x="296" y="608"/>
                    </a:lnTo>
                    <a:lnTo>
                      <a:pt x="320" y="520"/>
                    </a:lnTo>
                    <a:lnTo>
                      <a:pt x="280" y="536"/>
                    </a:lnTo>
                    <a:lnTo>
                      <a:pt x="296" y="488"/>
                    </a:lnTo>
                    <a:lnTo>
                      <a:pt x="232" y="520"/>
                    </a:lnTo>
                    <a:lnTo>
                      <a:pt x="240" y="472"/>
                    </a:lnTo>
                    <a:lnTo>
                      <a:pt x="152" y="536"/>
                    </a:lnTo>
                    <a:lnTo>
                      <a:pt x="208" y="440"/>
                    </a:lnTo>
                    <a:lnTo>
                      <a:pt x="152" y="456"/>
                    </a:lnTo>
                    <a:lnTo>
                      <a:pt x="176" y="400"/>
                    </a:lnTo>
                    <a:lnTo>
                      <a:pt x="48" y="416"/>
                    </a:lnTo>
                    <a:lnTo>
                      <a:pt x="152" y="352"/>
                    </a:lnTo>
                    <a:lnTo>
                      <a:pt x="96" y="336"/>
                    </a:lnTo>
                    <a:lnTo>
                      <a:pt x="176" y="320"/>
                    </a:lnTo>
                    <a:lnTo>
                      <a:pt x="0" y="304"/>
                    </a:lnTo>
                    <a:lnTo>
                      <a:pt x="160" y="288"/>
                    </a:lnTo>
                    <a:lnTo>
                      <a:pt x="96" y="248"/>
                    </a:lnTo>
                    <a:lnTo>
                      <a:pt x="216" y="248"/>
                    </a:lnTo>
                    <a:lnTo>
                      <a:pt x="96" y="176"/>
                    </a:lnTo>
                    <a:lnTo>
                      <a:pt x="224" y="200"/>
                    </a:lnTo>
                    <a:lnTo>
                      <a:pt x="128" y="72"/>
                    </a:lnTo>
                    <a:lnTo>
                      <a:pt x="264" y="160"/>
                    </a:lnTo>
                    <a:lnTo>
                      <a:pt x="240" y="88"/>
                    </a:lnTo>
                    <a:lnTo>
                      <a:pt x="296" y="136"/>
                    </a:lnTo>
                    <a:lnTo>
                      <a:pt x="280" y="8"/>
                    </a:lnTo>
                    <a:lnTo>
                      <a:pt x="280" y="0"/>
                    </a:lnTo>
                    <a:close/>
                  </a:path>
                </a:pathLst>
              </a:custGeom>
              <a:solidFill>
                <a:schemeClr val="accent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17" name="Rectangle 14"/>
              <p:cNvSpPr>
                <a:spLocks noChangeArrowheads="true"/>
              </p:cNvSpPr>
              <p:nvPr/>
            </p:nvSpPr>
            <p:spPr bwMode="auto">
              <a:xfrm flipH="true">
                <a:off x="3849149" y="3565872"/>
                <a:ext cx="2283616" cy="299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l"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信用风险平衡</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5" name="矩形 4"/>
            <p:cNvSpPr/>
            <p:nvPr/>
          </p:nvSpPr>
          <p:spPr>
            <a:xfrm>
              <a:off x="963" y="2338"/>
              <a:ext cx="12700" cy="1020"/>
            </a:xfrm>
            <a:prstGeom prst="rect">
              <a:avLst/>
            </a:prstGeom>
          </p:spPr>
          <p:txBody>
            <a:bodyPr>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信用风险平衡是指银行在风险管理中</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为达到</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控制和锁定风险</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的目的</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，应</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以损失和收益对称为追求目标</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（三）统一授信管理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022985" y="1101090"/>
            <a:ext cx="10355127" cy="5278120"/>
            <a:chOff x="3015" y="1852"/>
            <a:chExt cx="13443" cy="7702"/>
          </a:xfrm>
        </p:grpSpPr>
        <p:sp>
          <p:nvSpPr>
            <p:cNvPr id="616451" name="Rectangle 3"/>
            <p:cNvSpPr>
              <a:spLocks noGrp="true" noChangeArrowheads="true"/>
            </p:cNvSpPr>
            <p:nvPr/>
          </p:nvSpPr>
          <p:spPr>
            <a:xfrm>
              <a:off x="3015" y="1852"/>
              <a:ext cx="13170" cy="908"/>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ctr"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、统一授信的内涵</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5782" name="AutoShape 3"/>
            <p:cNvSpPr/>
            <p:nvPr/>
          </p:nvSpPr>
          <p:spPr>
            <a:xfrm rot="-2700000">
              <a:off x="7667" y="4489"/>
              <a:ext cx="3865" cy="3868"/>
            </a:xfrm>
            <a:custGeom>
              <a:avLst/>
              <a:gdLst/>
              <a:ahLst/>
              <a:cxnLst>
                <a:cxn ang="0">
                  <a:pos x="2147483646" y="2147483646"/>
                </a:cxn>
                <a:cxn ang="5898240">
                  <a:pos x="2147483646" y="2147483646"/>
                </a:cxn>
                <a:cxn ang="11796480">
                  <a:pos x="0" y="2147483646"/>
                </a:cxn>
                <a:cxn ang="17694720">
                  <a:pos x="2147483646" y="0"/>
                </a:cxn>
              </a:cxnLst>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true">
              <a:gsLst>
                <a:gs pos="0">
                  <a:srgbClr val="DCDCDC"/>
                </a:gs>
                <a:gs pos="100000">
                  <a:srgbClr val="969696"/>
                </a:gs>
              </a:gsLst>
              <a:path path="rect">
                <a:fillToRect l="50000" t="50000" r="50000" b="50000"/>
              </a:path>
              <a:tileRect/>
            </a:gradFill>
            <a:ln w="9525" cap="flat" cmpd="sng">
              <a:solidFill>
                <a:schemeClr val="tx1"/>
              </a:solidFill>
              <a:prstDash val="solid"/>
              <a:miter/>
              <a:headEnd type="none" w="med" len="med"/>
              <a:tailEnd type="none" w="med" len="med"/>
            </a:ln>
            <a:effectLst>
              <a:outerShdw dist="28398" dir="3806096" algn="ctr" rotWithShape="0">
                <a:srgbClr val="000000">
                  <a:alpha val="50000"/>
                </a:srgbClr>
              </a:outerShdw>
            </a:effectLst>
          </p:spPr>
          <p:txBody>
            <a:bodyPr/>
            <a:p>
              <a:endParaRPr lang="zh-CN" altLang="en-US">
                <a:latin typeface="微软雅黑" panose="020B0503020204020204" charset="-122"/>
                <a:ea typeface="微软雅黑" panose="020B0503020204020204" charset="-122"/>
              </a:endParaRPr>
            </a:p>
          </p:txBody>
        </p:sp>
        <p:sp>
          <p:nvSpPr>
            <p:cNvPr id="75783" name="Rectangle 7"/>
            <p:cNvSpPr/>
            <p:nvPr/>
          </p:nvSpPr>
          <p:spPr>
            <a:xfrm>
              <a:off x="3470" y="3554"/>
              <a:ext cx="3085" cy="1102"/>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FF0000"/>
                  </a:solidFill>
                  <a:latin typeface="微软雅黑" panose="020B0503020204020204" charset="-122"/>
                  <a:ea typeface="微软雅黑" panose="020B0503020204020204" charset="-122"/>
                </a:rPr>
                <a:t>银行作为整体来授信</a:t>
              </a:r>
              <a:r>
                <a:rPr lang="zh-CN" altLang="en-US" sz="1800" dirty="0">
                  <a:solidFill>
                    <a:srgbClr val="000000"/>
                  </a:solidFill>
                  <a:latin typeface="微软雅黑" panose="020B0503020204020204" charset="-122"/>
                  <a:ea typeface="微软雅黑" panose="020B0503020204020204" charset="-122"/>
                </a:rPr>
                <a:t>，内部部门和分支机构不能独立授信。</a:t>
              </a:r>
              <a:endParaRPr lang="zh-CN" altLang="en-US" sz="1800" dirty="0">
                <a:solidFill>
                  <a:srgbClr val="000000"/>
                </a:solidFill>
                <a:latin typeface="微软雅黑" panose="020B0503020204020204" charset="-122"/>
                <a:ea typeface="微软雅黑" panose="020B0503020204020204" charset="-122"/>
              </a:endParaRPr>
            </a:p>
          </p:txBody>
        </p:sp>
        <p:pic>
          <p:nvPicPr>
            <p:cNvPr id="75784" name="Picture 8" descr="circuler_1"/>
            <p:cNvPicPr>
              <a:picLocks noChangeAspect="true"/>
            </p:cNvPicPr>
            <p:nvPr/>
          </p:nvPicPr>
          <p:blipFill>
            <a:blip r:embed="rId4"/>
            <a:stretch>
              <a:fillRect/>
            </a:stretch>
          </p:blipFill>
          <p:spPr>
            <a:xfrm>
              <a:off x="6493" y="3482"/>
              <a:ext cx="1925" cy="1930"/>
            </a:xfrm>
            <a:prstGeom prst="rect">
              <a:avLst/>
            </a:prstGeom>
            <a:noFill/>
            <a:ln w="9525">
              <a:noFill/>
            </a:ln>
          </p:spPr>
        </p:pic>
        <p:sp>
          <p:nvSpPr>
            <p:cNvPr id="75785" name="Oval 9"/>
            <p:cNvSpPr/>
            <p:nvPr/>
          </p:nvSpPr>
          <p:spPr>
            <a:xfrm>
              <a:off x="6493" y="3477"/>
              <a:ext cx="1912" cy="1942"/>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75786" name="Picture 10" descr="circuler_1"/>
            <p:cNvPicPr>
              <a:picLocks noChangeAspect="true"/>
            </p:cNvPicPr>
            <p:nvPr/>
          </p:nvPicPr>
          <p:blipFill>
            <a:blip r:embed="rId5"/>
            <a:stretch>
              <a:fillRect/>
            </a:stretch>
          </p:blipFill>
          <p:spPr>
            <a:xfrm>
              <a:off x="6495" y="7617"/>
              <a:ext cx="1923" cy="1930"/>
            </a:xfrm>
            <a:prstGeom prst="rect">
              <a:avLst/>
            </a:prstGeom>
            <a:noFill/>
            <a:ln w="9525">
              <a:noFill/>
            </a:ln>
          </p:spPr>
        </p:pic>
        <p:sp>
          <p:nvSpPr>
            <p:cNvPr id="75787" name="Oval 11"/>
            <p:cNvSpPr/>
            <p:nvPr/>
          </p:nvSpPr>
          <p:spPr>
            <a:xfrm>
              <a:off x="6495" y="7612"/>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75788" name="Picture 12" descr="circuler_1"/>
            <p:cNvPicPr>
              <a:picLocks noChangeAspect="true"/>
            </p:cNvPicPr>
            <p:nvPr/>
          </p:nvPicPr>
          <p:blipFill>
            <a:blip r:embed="rId4"/>
            <a:stretch>
              <a:fillRect/>
            </a:stretch>
          </p:blipFill>
          <p:spPr>
            <a:xfrm>
              <a:off x="10818" y="7599"/>
              <a:ext cx="1925" cy="1930"/>
            </a:xfrm>
            <a:prstGeom prst="rect">
              <a:avLst/>
            </a:prstGeom>
            <a:noFill/>
            <a:ln w="9525">
              <a:noFill/>
            </a:ln>
          </p:spPr>
        </p:pic>
        <p:sp>
          <p:nvSpPr>
            <p:cNvPr id="75789" name="Oval 13"/>
            <p:cNvSpPr/>
            <p:nvPr/>
          </p:nvSpPr>
          <p:spPr>
            <a:xfrm>
              <a:off x="10818" y="7579"/>
              <a:ext cx="1915" cy="1943"/>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75790" name="Picture 14" descr="circuler_1"/>
            <p:cNvPicPr>
              <a:picLocks noChangeAspect="true"/>
            </p:cNvPicPr>
            <p:nvPr/>
          </p:nvPicPr>
          <p:blipFill>
            <a:blip r:embed="rId4"/>
            <a:stretch>
              <a:fillRect/>
            </a:stretch>
          </p:blipFill>
          <p:spPr>
            <a:xfrm>
              <a:off x="10818" y="3459"/>
              <a:ext cx="1922" cy="1933"/>
            </a:xfrm>
            <a:prstGeom prst="rect">
              <a:avLst/>
            </a:prstGeom>
            <a:noFill/>
            <a:ln w="9525">
              <a:noFill/>
            </a:ln>
          </p:spPr>
        </p:pic>
        <p:sp>
          <p:nvSpPr>
            <p:cNvPr id="75791" name="Oval 15"/>
            <p:cNvSpPr/>
            <p:nvPr/>
          </p:nvSpPr>
          <p:spPr>
            <a:xfrm>
              <a:off x="10818" y="3457"/>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5792" name="Text Box 16"/>
            <p:cNvSpPr txBox="true"/>
            <p:nvPr/>
          </p:nvSpPr>
          <p:spPr>
            <a:xfrm>
              <a:off x="6533" y="3894"/>
              <a:ext cx="1772" cy="852"/>
            </a:xfrm>
            <a:prstGeom prst="rect">
              <a:avLst/>
            </a:prstGeom>
            <a:noFill/>
            <a:ln w="9525">
              <a:noFill/>
            </a:ln>
          </p:spPr>
          <p:txBody>
            <a:bodyPr wrap="square"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主体</a:t>
              </a:r>
              <a:r>
                <a:rPr lang="zh-CN" altLang="en-US" sz="2000" b="1" dirty="0">
                  <a:solidFill>
                    <a:schemeClr val="tx1"/>
                  </a:solidFill>
                  <a:latin typeface="微软雅黑" panose="020B0503020204020204" charset="-122"/>
                  <a:ea typeface="微软雅黑" panose="020B0503020204020204" charset="-122"/>
                </a:rPr>
                <a:t>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4" name="Text Box 16"/>
            <p:cNvSpPr txBox="true"/>
            <p:nvPr/>
          </p:nvSpPr>
          <p:spPr>
            <a:xfrm>
              <a:off x="6645" y="7977"/>
              <a:ext cx="1588" cy="1211"/>
            </a:xfrm>
            <a:prstGeom prst="rect">
              <a:avLst/>
            </a:prstGeom>
            <a:noFill/>
            <a:ln w="9525">
              <a:noFill/>
            </a:ln>
          </p:spPr>
          <p:txBody>
            <a:bodyPr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风险标准</a:t>
              </a:r>
              <a:r>
                <a:rPr lang="zh-CN" altLang="en-US" sz="2000" b="1" dirty="0">
                  <a:solidFill>
                    <a:schemeClr val="tx1"/>
                  </a:solidFill>
                  <a:latin typeface="微软雅黑" panose="020B0503020204020204" charset="-122"/>
                  <a:ea typeface="微软雅黑" panose="020B0503020204020204" charset="-122"/>
                </a:rPr>
                <a:t>的统一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5" name="Text Box 16"/>
            <p:cNvSpPr txBox="true"/>
            <p:nvPr/>
          </p:nvSpPr>
          <p:spPr>
            <a:xfrm>
              <a:off x="10955" y="7977"/>
              <a:ext cx="1588" cy="1211"/>
            </a:xfrm>
            <a:prstGeom prst="rect">
              <a:avLst/>
            </a:prstGeom>
            <a:noFill/>
            <a:ln w="9525">
              <a:noFill/>
            </a:ln>
          </p:spPr>
          <p:txBody>
            <a:bodyPr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业务管理</a:t>
              </a:r>
              <a:r>
                <a:rPr lang="zh-CN" altLang="en-US" sz="2000" b="1" dirty="0">
                  <a:solidFill>
                    <a:schemeClr val="tx1"/>
                  </a:solidFill>
                  <a:latin typeface="微软雅黑" panose="020B0503020204020204" charset="-122"/>
                  <a:ea typeface="微软雅黑" panose="020B0503020204020204" charset="-122"/>
                </a:rPr>
                <a:t>的统一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6" name="Text Box 16"/>
            <p:cNvSpPr txBox="true"/>
            <p:nvPr/>
          </p:nvSpPr>
          <p:spPr>
            <a:xfrm>
              <a:off x="10955" y="3894"/>
              <a:ext cx="1588" cy="852"/>
            </a:xfrm>
            <a:prstGeom prst="rect">
              <a:avLst/>
            </a:prstGeom>
            <a:noFill/>
            <a:ln w="9525">
              <a:noFill/>
            </a:ln>
          </p:spPr>
          <p:txBody>
            <a:bodyPr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客体</a:t>
              </a:r>
              <a:r>
                <a:rPr lang="zh-CN" altLang="en-US" sz="2000" b="1" dirty="0">
                  <a:solidFill>
                    <a:schemeClr val="tx1"/>
                  </a:solidFill>
                  <a:latin typeface="微软雅黑" panose="020B0503020204020204" charset="-122"/>
                  <a:ea typeface="微软雅黑" panose="020B0503020204020204" charset="-122"/>
                </a:rPr>
                <a:t>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7" name="Rectangle 7"/>
            <p:cNvSpPr/>
            <p:nvPr/>
          </p:nvSpPr>
          <p:spPr>
            <a:xfrm>
              <a:off x="12830" y="7580"/>
              <a:ext cx="3628" cy="1747"/>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银行对内部不同的职能管理部门、不同金融产品的经营部门、不同地区的分支机构按照信用风险管理要求</a:t>
              </a:r>
              <a:r>
                <a:rPr lang="zh-CN" altLang="en-US" sz="1800" dirty="0">
                  <a:solidFill>
                    <a:srgbClr val="FF0000"/>
                  </a:solidFill>
                  <a:latin typeface="微软雅黑" panose="020B0503020204020204" charset="-122"/>
                  <a:ea typeface="微软雅黑" panose="020B0503020204020204" charset="-122"/>
                </a:rPr>
                <a:t>实施统一管理</a:t>
              </a:r>
              <a:endParaRPr lang="zh-CN" altLang="en-US" sz="1800" dirty="0">
                <a:solidFill>
                  <a:srgbClr val="FF0000"/>
                </a:solidFill>
                <a:latin typeface="微软雅黑" panose="020B0503020204020204" charset="-122"/>
                <a:ea typeface="微软雅黑" panose="020B0503020204020204" charset="-122"/>
              </a:endParaRPr>
            </a:p>
          </p:txBody>
        </p:sp>
        <p:sp>
          <p:nvSpPr>
            <p:cNvPr id="75798" name="Rectangle 7"/>
            <p:cNvSpPr/>
            <p:nvPr/>
          </p:nvSpPr>
          <p:spPr>
            <a:xfrm>
              <a:off x="3130" y="8239"/>
              <a:ext cx="3538" cy="1102"/>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银行必须</a:t>
              </a:r>
              <a:r>
                <a:rPr lang="zh-CN" altLang="en-US" sz="1800" dirty="0">
                  <a:solidFill>
                    <a:srgbClr val="FF0000"/>
                  </a:solidFill>
                  <a:latin typeface="微软雅黑" panose="020B0503020204020204" charset="-122"/>
                  <a:ea typeface="微软雅黑" panose="020B0503020204020204" charset="-122"/>
                </a:rPr>
                <a:t>用一个标准</a:t>
              </a:r>
              <a:r>
                <a:rPr lang="zh-CN" altLang="en-US" sz="1800" dirty="0">
                  <a:solidFill>
                    <a:srgbClr val="000000"/>
                  </a:solidFill>
                  <a:latin typeface="微软雅黑" panose="020B0503020204020204" charset="-122"/>
                  <a:ea typeface="微软雅黑" panose="020B0503020204020204" charset="-122"/>
                </a:rPr>
                <a:t>对客户的授信风险进行识别和评价。</a:t>
              </a:r>
              <a:endParaRPr lang="zh-CN" altLang="en-US" sz="1800" dirty="0">
                <a:solidFill>
                  <a:srgbClr val="000000"/>
                </a:solidFill>
                <a:latin typeface="微软雅黑" panose="020B0503020204020204" charset="-122"/>
                <a:ea typeface="微软雅黑" panose="020B0503020204020204" charset="-122"/>
              </a:endParaRPr>
            </a:p>
          </p:txBody>
        </p:sp>
        <p:sp>
          <p:nvSpPr>
            <p:cNvPr id="75799" name="Rectangle 7"/>
            <p:cNvSpPr/>
            <p:nvPr/>
          </p:nvSpPr>
          <p:spPr>
            <a:xfrm>
              <a:off x="12655" y="3249"/>
              <a:ext cx="3628" cy="1424"/>
            </a:xfrm>
            <a:prstGeom prst="rect">
              <a:avLst/>
            </a:prstGeom>
            <a:noFill/>
            <a:ln w="9525">
              <a:noFill/>
            </a:ln>
          </p:spPr>
          <p:txBody>
            <a:bodyPr wrap="square"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银行将客户作为一个整体来授信，</a:t>
              </a:r>
              <a:r>
                <a:rPr lang="zh-CN" altLang="en-US" sz="1800" dirty="0">
                  <a:solidFill>
                    <a:srgbClr val="FF0000"/>
                  </a:solidFill>
                  <a:latin typeface="微软雅黑" panose="020B0503020204020204" charset="-122"/>
                  <a:ea typeface="微软雅黑" panose="020B0503020204020204" charset="-122"/>
                </a:rPr>
                <a:t>防止客户通过不同的关联公司获取超过自身能力的授信</a:t>
              </a:r>
              <a:r>
                <a:rPr lang="zh-CN" altLang="en-US" sz="1800" dirty="0">
                  <a:solidFill>
                    <a:srgbClr val="000000"/>
                  </a:solidFill>
                  <a:latin typeface="微软雅黑" panose="020B0503020204020204" charset="-122"/>
                  <a:ea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（三）统一授信管理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1507" name="Rectangle 3"/>
          <p:cNvSpPr>
            <a:spLocks noGrp="true" noChangeArrowheads="true"/>
          </p:cNvSpPr>
          <p:nvPr/>
        </p:nvSpPr>
        <p:spPr>
          <a:xfrm>
            <a:off x="1323975" y="1355090"/>
            <a:ext cx="9543415" cy="4845050"/>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、统一授信的运行机制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统一授信管理贯穿于授信业务流程的全过程。</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、统一授信的组织</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统一授信要求对银行内部的不同职能部门要按照信用风险管理的要求，区别不同的管理层次，</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对整体授信风险和单一授信风险实施统一管理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风险管理部门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负责整体</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授信的管理与规范。</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信贷管理部门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负责</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整体风险和单一授信风险的</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衔接</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授信业务拓展部门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负责单一</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授信风险管理。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Char char="v"/>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三、银行信用风险内部控制</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 name="Rectangle 8"/>
          <p:cNvSpPr/>
          <p:nvPr/>
        </p:nvSpPr>
        <p:spPr>
          <a:xfrm>
            <a:off x="1228643" y="2226452"/>
            <a:ext cx="3099682" cy="4860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7" name="组合 6"/>
          <p:cNvGrpSpPr/>
          <p:nvPr/>
        </p:nvGrpSpPr>
        <p:grpSpPr>
          <a:xfrm>
            <a:off x="1144424" y="1023620"/>
            <a:ext cx="9957983" cy="5264855"/>
            <a:chOff x="283" y="2193"/>
            <a:chExt cx="14183" cy="7472"/>
          </a:xfrm>
        </p:grpSpPr>
        <p:grpSp>
          <p:nvGrpSpPr>
            <p:cNvPr id="79877" name="组合 6"/>
            <p:cNvGrpSpPr/>
            <p:nvPr/>
          </p:nvGrpSpPr>
          <p:grpSpPr>
            <a:xfrm>
              <a:off x="315" y="3910"/>
              <a:ext cx="13803" cy="5755"/>
              <a:chOff x="685800" y="2441575"/>
              <a:chExt cx="12943904" cy="3655415"/>
            </a:xfrm>
          </p:grpSpPr>
          <p:sp>
            <p:nvSpPr>
              <p:cNvPr id="79879"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0" name="Rectangle 8"/>
              <p:cNvSpPr/>
              <p:nvPr/>
            </p:nvSpPr>
            <p:spPr>
              <a:xfrm>
                <a:off x="5075238" y="2441575"/>
                <a:ext cx="4140200"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1" name="Rectangle 10"/>
              <p:cNvSpPr/>
              <p:nvPr/>
            </p:nvSpPr>
            <p:spPr>
              <a:xfrm>
                <a:off x="5075238" y="2978150"/>
                <a:ext cx="41402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2" name="Rectangle 8"/>
              <p:cNvSpPr/>
              <p:nvPr/>
            </p:nvSpPr>
            <p:spPr>
              <a:xfrm>
                <a:off x="9489504" y="2448915"/>
                <a:ext cx="4140200"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3" name="Rectangle 10"/>
              <p:cNvSpPr/>
              <p:nvPr/>
            </p:nvSpPr>
            <p:spPr>
              <a:xfrm>
                <a:off x="9489504" y="2985490"/>
                <a:ext cx="41402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 name="矩形 1"/>
            <p:cNvSpPr/>
            <p:nvPr/>
          </p:nvSpPr>
          <p:spPr>
            <a:xfrm>
              <a:off x="850" y="2193"/>
              <a:ext cx="13268" cy="898"/>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有效的内部控制可以保证信贷及风险信息在银行内部</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顺畅的分享和交流</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，防止出现隐瞒、欺诈等犯罪现象。</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增强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对风险评估、调整和控制的</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及时有效性</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矩形 16"/>
            <p:cNvSpPr/>
            <p:nvPr/>
          </p:nvSpPr>
          <p:spPr>
            <a:xfrm>
              <a:off x="283" y="4725"/>
              <a:ext cx="4535" cy="3187"/>
            </a:xfrm>
            <a:prstGeom prst="rect">
              <a:avLst/>
            </a:prstGeom>
          </p:spPr>
          <p:txBody>
            <a:bodyPr>
              <a:spAutoFit/>
            </a:bodyPr>
            <a:p>
              <a:pPr marL="0" marR="0" lvl="0" indent="0" algn="l" defTabSz="914400" rtl="0" eaLnBrk="1" fontAlgn="base" latinLnBrk="0" hangingPunct="1">
                <a:lnSpc>
                  <a:spcPts val="28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由于追求利益动因的存在，银行信贷管理人员</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对风险抱有侥幸心理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，会有意或无意忽视风险因素，由此导致内部控制的弱化或失效</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5350" y="4000"/>
              <a:ext cx="3438" cy="479"/>
            </a:xfrm>
            <a:prstGeom prst="rect">
              <a:avLst/>
            </a:prstGeom>
          </p:spPr>
          <p:txBody>
            <a:bodyPr wrap="squar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对风险认识不足</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253" y="4868"/>
              <a:ext cx="5158" cy="3799"/>
            </a:xfrm>
            <a:prstGeom prst="rect">
              <a:avLst/>
            </a:prstGeom>
          </p:spPr>
          <p:txBody>
            <a:bodyPr>
              <a:spAutoFit/>
            </a:bodyPr>
            <a:p>
              <a:pPr marL="536575" marR="0" lvl="1"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经济形势平稳</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的时期，银行管理人员</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放松对风险的警惕</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过分依赖模型的计算和分析</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进行信贷决策，</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忽视对经济和金融风险的观察与判断</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，为信贷活动留下隐患。</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矩形 4"/>
            <p:cNvSpPr/>
            <p:nvPr/>
          </p:nvSpPr>
          <p:spPr>
            <a:xfrm>
              <a:off x="9703" y="3740"/>
              <a:ext cx="4763" cy="1008"/>
            </a:xfrm>
            <a:prstGeom prst="rect">
              <a:avLst/>
            </a:prstGeom>
          </p:spPr>
          <p:txBody>
            <a:bodyPr>
              <a:spAutoFit/>
            </a:bodyPr>
            <a:p>
              <a:pPr marL="0" marR="0" lvl="0" indent="0" algn="ctr" defTabSz="914400" rtl="0" eaLnBrk="1" fontAlgn="base" latinLnBrk="0" hangingPunct="1">
                <a:lnSpc>
                  <a:spcPts val="2200"/>
                </a:lnSpc>
                <a:spcBef>
                  <a:spcPct val="20000"/>
                </a:spcBef>
                <a:spcAft>
                  <a:spcPct val="0"/>
                </a:spcAft>
                <a:buClr>
                  <a:schemeClr val="hlink"/>
                </a:buClr>
                <a:buSzTx/>
                <a:buFont typeface="Wingdings" panose="05000000000000000000" pitchFamily="2" charset="2"/>
                <a:buNone/>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对资深业务和管理人</a:t>
              </a:r>
              <a:endParaRPr kumimoji="0" lang="en-US" altLang="zh-CN"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ts val="2200"/>
                </a:lnSpc>
                <a:spcBef>
                  <a:spcPct val="20000"/>
                </a:spcBef>
                <a:spcAft>
                  <a:spcPct val="0"/>
                </a:spcAft>
                <a:buClr>
                  <a:schemeClr val="hlink"/>
                </a:buClr>
                <a:buSzTx/>
                <a:buFont typeface="Wingdings" panose="05000000000000000000" pitchFamily="2" charset="2"/>
                <a:buNone/>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员的过度信任及放任</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矩形 5"/>
            <p:cNvSpPr/>
            <p:nvPr/>
          </p:nvSpPr>
          <p:spPr>
            <a:xfrm>
              <a:off x="9240" y="4888"/>
              <a:ext cx="4765" cy="2750"/>
            </a:xfrm>
            <a:prstGeom prst="rect">
              <a:avLst/>
            </a:prstGeom>
          </p:spPr>
          <p:txBody>
            <a:bodyPr>
              <a:spAutoFit/>
            </a:bodyPr>
            <a:p>
              <a:pPr marL="536575" marR="0" lvl="1"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资深人员由于前期工作的优秀表现逐渐在银行内部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获得很高的权威和地位</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，使得内部控制在这些人身上失效。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359" y="4029"/>
              <a:ext cx="4684" cy="475"/>
            </a:xfrm>
            <a:prstGeom prst="rect">
              <a:avLst/>
            </a:prstGeom>
          </p:spPr>
          <p:txBody>
            <a:bodyPr wrap="square">
              <a:spAutoFit/>
            </a:bodyPr>
            <a:p>
              <a:pPr marL="0" marR="0" lvl="0" indent="0" algn="just" defTabSz="914400" rtl="0" eaLnBrk="1" fontAlgn="base" latinLnBrk="0" hangingPunct="1">
                <a:lnSpc>
                  <a:spcPts val="19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风险控制与收益追求的矛盾</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15" name="矩形 14"/>
          <p:cNvSpPr/>
          <p:nvPr/>
        </p:nvSpPr>
        <p:spPr>
          <a:xfrm>
            <a:off x="972503" y="1655763"/>
            <a:ext cx="37388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（一）导致内部控制失效的因素</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LTOP" val=" 149.875"/>
  <p:tag name="LLEFT" val=" 209.25"/>
</p:tagLst>
</file>

<file path=ppt/tags/tag2.xml><?xml version="1.0" encoding="utf-8"?>
<p:tagLst xmlns:p="http://schemas.openxmlformats.org/presentationml/2006/main">
  <p:tag name="LTOP" val=" 149.875"/>
  <p:tag name="LLEFT" val=" 209.25"/>
</p:tagLst>
</file>

<file path=ppt/tags/tag3.xml><?xml version="1.0" encoding="utf-8"?>
<p:tagLst xmlns:p="http://schemas.openxmlformats.org/presentationml/2006/main">
  <p:tag name="LTOP" val=" 150.875"/>
  <p:tag name="LLEFT" val=" 79.625"/>
</p:tagLst>
</file>

<file path=ppt/tags/tag4.xml><?xml version="1.0" encoding="utf-8"?>
<p:tagLst xmlns:p="http://schemas.openxmlformats.org/presentationml/2006/main">
  <p:tag name="LTOP" val=" 214.125"/>
  <p:tag name="LLEFT" val=" 80.125"/>
</p:tagLst>
</file>

<file path=ppt/tags/tag5.xml><?xml version="1.0" encoding="utf-8"?>
<p:tagLst xmlns:p="http://schemas.openxmlformats.org/presentationml/2006/main">
  <p:tag name="LTOP" val=" 214.125"/>
  <p:tag name="LLEFT" val=" 371"/>
</p:tagLst>
</file>

<file path=ppt/tags/tag6.xml><?xml version="1.0" encoding="utf-8"?>
<p:tagLst xmlns:p="http://schemas.openxmlformats.org/presentationml/2006/main">
  <p:tag name="LTOP" val=" 214.125"/>
  <p:tag name="LLEFT" val=" 516.5"/>
</p:tagLst>
</file>

<file path=ppt/tags/tag7.xml><?xml version="1.0" encoding="utf-8"?>
<p:tagLst xmlns:p="http://schemas.openxmlformats.org/presentationml/2006/main">
  <p:tag name="NAME" val="OvalShape"/>
</p:tagLst>
</file>

<file path=ppt/tags/tag8.xml><?xml version="1.0" encoding="utf-8"?>
<p:tagLst xmlns:p="http://schemas.openxmlformats.org/presentationml/2006/main">
  <p:tag name="NAME" val="OvalTex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YWNkZDM1NTY1M2JiNjQxMTc3NDY3N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9.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8204</Words>
  <Application>WPS 演示</Application>
  <PresentationFormat>宽屏</PresentationFormat>
  <Paragraphs>674</Paragraphs>
  <Slides>41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宋体</vt:lpstr>
      <vt:lpstr>Wingdings</vt:lpstr>
      <vt:lpstr>微软雅黑</vt:lpstr>
      <vt:lpstr>经典综艺体简</vt:lpstr>
      <vt:lpstr>新宋体</vt:lpstr>
      <vt:lpstr>Wingdings</vt:lpstr>
      <vt:lpstr>Times New Roman</vt:lpstr>
      <vt:lpstr>华文细黑</vt:lpstr>
      <vt:lpstr>Calibri</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187</cp:revision>
  <dcterms:created xsi:type="dcterms:W3CDTF">2022-05-12T14:10:10Z</dcterms:created>
  <dcterms:modified xsi:type="dcterms:W3CDTF">2022-05-12T14:10:10Z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