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dp" ContentType="image/vnd.ms-photo"/>
  <Default Extension="wmf" ContentType="image/x-wmf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7"/>
  </p:handoutMasterIdLst>
  <p:sldIdLst>
    <p:sldId id="276" r:id="rId3"/>
    <p:sldId id="277" r:id="rId4"/>
    <p:sldId id="257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9" r:id="rId18"/>
    <p:sldId id="330" r:id="rId19"/>
    <p:sldId id="331" r:id="rId20"/>
    <p:sldId id="332" r:id="rId21"/>
    <p:sldId id="404" r:id="rId22"/>
    <p:sldId id="333" r:id="rId23"/>
    <p:sldId id="334" r:id="rId24"/>
    <p:sldId id="335" r:id="rId25"/>
    <p:sldId id="283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5"/>
        <p:guide pos="384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customXml" Target="../customXml/item1.xml"/><Relationship Id="rId31" Type="http://schemas.openxmlformats.org/officeDocument/2006/relationships/customXmlProps" Target="../customXml/itemProps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7" Type="http://schemas.openxmlformats.org/officeDocument/2006/relationships/notesSlide" Target="../notesSlides/notesSlide9.x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2.png"/><Relationship Id="rId14" Type="http://schemas.openxmlformats.org/officeDocument/2006/relationships/image" Target="../media/image21.png"/><Relationship Id="rId13" Type="http://schemas.openxmlformats.org/officeDocument/2006/relationships/image" Target="../media/image20.png"/><Relationship Id="rId12" Type="http://schemas.openxmlformats.org/officeDocument/2006/relationships/image" Target="../media/image19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第二章：信用风险计量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5385" y="4352925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1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8131810" y="4352925"/>
            <a:ext cx="1329690" cy="12807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Z评分模型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01750" y="809625"/>
            <a:ext cx="9588500" cy="5879465"/>
            <a:chOff x="-75" y="1700"/>
            <a:chExt cx="15100" cy="9259"/>
          </a:xfrm>
        </p:grpSpPr>
        <p:grpSp>
          <p:nvGrpSpPr>
            <p:cNvPr id="81925" name="Group 4"/>
            <p:cNvGrpSpPr/>
            <p:nvPr/>
          </p:nvGrpSpPr>
          <p:grpSpPr>
            <a:xfrm>
              <a:off x="0" y="1700"/>
              <a:ext cx="15025" cy="1640"/>
              <a:chOff x="0" y="0"/>
              <a:chExt cx="5791086" cy="636182"/>
            </a:xfrm>
          </p:grpSpPr>
          <p:pic>
            <p:nvPicPr>
              <p:cNvPr id="81926" name="Pentagon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05418"/>
                <a:ext cx="1793947" cy="423409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81927" name="Group 8"/>
              <p:cNvGrpSpPr/>
              <p:nvPr/>
            </p:nvGrpSpPr>
            <p:grpSpPr>
              <a:xfrm>
                <a:off x="1383176" y="128866"/>
                <a:ext cx="1743506" cy="411226"/>
                <a:chOff x="0" y="0"/>
                <a:chExt cx="1743456" cy="411480"/>
              </a:xfrm>
            </p:grpSpPr>
            <p:pic>
              <p:nvPicPr>
                <p:cNvPr id="81928" name="Chevron 6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0" y="0"/>
                  <a:ext cx="1743456" cy="411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29" name="Text Box 10"/>
                <p:cNvSpPr txBox="true"/>
                <p:nvPr/>
              </p:nvSpPr>
              <p:spPr>
                <a:xfrm>
                  <a:off x="408679" y="21657"/>
                  <a:ext cx="933253" cy="3129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r>
                    <a:rPr lang="en-US" altLang="zh-CN" b="1" dirty="0">
                      <a:solidFill>
                        <a:srgbClr val="FF0000"/>
                      </a:solidFill>
                      <a:latin typeface="Times New Roman" panose="02020603050405020304" charset="0"/>
                      <a:ea typeface="华文细黑" panose="02010600040101010101" pitchFamily="2" charset="-122"/>
                    </a:rPr>
                    <a:t>Z1</a:t>
                  </a:r>
                  <a:endParaRPr lang="en-US" altLang="zh-CN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华文细黑" panose="02010600040101010101" pitchFamily="2" charset="-122"/>
                  </a:endParaRPr>
                </a:p>
              </p:txBody>
            </p:sp>
          </p:grpSp>
          <p:grpSp>
            <p:nvGrpSpPr>
              <p:cNvPr id="81930" name="Group 11"/>
              <p:cNvGrpSpPr/>
              <p:nvPr/>
            </p:nvGrpSpPr>
            <p:grpSpPr>
              <a:xfrm>
                <a:off x="2785297" y="29249"/>
                <a:ext cx="1743506" cy="606933"/>
                <a:chOff x="0" y="0"/>
                <a:chExt cx="1743456" cy="607309"/>
              </a:xfrm>
            </p:grpSpPr>
            <p:pic>
              <p:nvPicPr>
                <p:cNvPr id="81931" name="Chevron 6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0" y="99679"/>
                  <a:ext cx="1743456" cy="411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32" name="Text Box 13"/>
                <p:cNvSpPr txBox="true"/>
                <p:nvPr/>
              </p:nvSpPr>
              <p:spPr>
                <a:xfrm>
                  <a:off x="385197" y="0"/>
                  <a:ext cx="933253" cy="60730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r>
                    <a:rPr lang="en-US" altLang="zh-CN" b="1" dirty="0">
                      <a:solidFill>
                        <a:srgbClr val="FF0000"/>
                      </a:solidFill>
                      <a:latin typeface="Times New Roman" panose="02020603050405020304" charset="0"/>
                      <a:ea typeface="华文细黑" panose="02010600040101010101" pitchFamily="2" charset="-122"/>
                    </a:rPr>
                    <a:t>Z2</a:t>
                  </a:r>
                  <a:endParaRPr lang="en-US" altLang="zh-CN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华文细黑" panose="02010600040101010101" pitchFamily="2" charset="-122"/>
                  </a:endParaRPr>
                </a:p>
              </p:txBody>
            </p:sp>
          </p:grpSp>
          <p:grpSp>
            <p:nvGrpSpPr>
              <p:cNvPr id="81933" name="Group 14"/>
              <p:cNvGrpSpPr/>
              <p:nvPr/>
            </p:nvGrpSpPr>
            <p:grpSpPr>
              <a:xfrm>
                <a:off x="4187417" y="0"/>
                <a:ext cx="1603669" cy="606934"/>
                <a:chOff x="0" y="0"/>
                <a:chExt cx="1603623" cy="607310"/>
              </a:xfrm>
            </p:grpSpPr>
            <p:pic>
              <p:nvPicPr>
                <p:cNvPr id="81934" name="Chevron 6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0" y="128946"/>
                  <a:ext cx="1603623" cy="411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35" name="Text Box 16"/>
                <p:cNvSpPr txBox="true"/>
                <p:nvPr/>
              </p:nvSpPr>
              <p:spPr>
                <a:xfrm>
                  <a:off x="444223" y="0"/>
                  <a:ext cx="933253" cy="6073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r>
                    <a:rPr lang="en-US" altLang="zh-CN" b="1" dirty="0">
                      <a:solidFill>
                        <a:srgbClr val="FF0000"/>
                      </a:solidFill>
                      <a:latin typeface="Times New Roman" panose="02020603050405020304" charset="0"/>
                      <a:ea typeface="华文细黑" panose="02010600040101010101" pitchFamily="2" charset="-122"/>
                    </a:rPr>
                    <a:t>Z3</a:t>
                  </a:r>
                  <a:endParaRPr lang="en-US" altLang="zh-CN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华文细黑" panose="02010600040101010101" pitchFamily="2" charset="-122"/>
                  </a:endParaRPr>
                </a:p>
              </p:txBody>
            </p:sp>
          </p:grpSp>
        </p:grpSp>
        <p:grpSp>
          <p:nvGrpSpPr>
            <p:cNvPr id="81936" name="Group 23"/>
            <p:cNvGrpSpPr/>
            <p:nvPr/>
          </p:nvGrpSpPr>
          <p:grpSpPr>
            <a:xfrm>
              <a:off x="93" y="3330"/>
              <a:ext cx="3290" cy="6540"/>
              <a:chOff x="-2717" y="-3397"/>
              <a:chExt cx="1273354" cy="2536857"/>
            </a:xfrm>
          </p:grpSpPr>
          <p:grpSp>
            <p:nvGrpSpPr>
              <p:cNvPr id="81937" name="Rectangle 6"/>
              <p:cNvGrpSpPr/>
              <p:nvPr/>
            </p:nvGrpSpPr>
            <p:grpSpPr>
              <a:xfrm>
                <a:off x="-2717" y="-3397"/>
                <a:ext cx="1262249" cy="935024"/>
                <a:chOff x="0" y="0"/>
                <a:chExt cx="2078736" cy="1530095"/>
              </a:xfrm>
            </p:grpSpPr>
            <p:pic>
              <p:nvPicPr>
                <p:cNvPr id="81938" name="Rectangle 6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0" y="0"/>
                  <a:ext cx="2078736" cy="153009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39" name="Text Box 23"/>
                <p:cNvSpPr txBox="true"/>
                <p:nvPr/>
              </p:nvSpPr>
              <p:spPr>
                <a:xfrm>
                  <a:off x="4475" y="5559"/>
                  <a:ext cx="2066208" cy="14958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1940" name="Rectangle 28"/>
              <p:cNvGrpSpPr/>
              <p:nvPr/>
            </p:nvGrpSpPr>
            <p:grpSpPr>
              <a:xfrm>
                <a:off x="8388" y="946527"/>
                <a:ext cx="1262249" cy="685436"/>
                <a:chOff x="0" y="0"/>
                <a:chExt cx="2078736" cy="1121664"/>
              </a:xfrm>
            </p:grpSpPr>
            <p:pic>
              <p:nvPicPr>
                <p:cNvPr id="81941" name="Rectangle 28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0" y="0"/>
                  <a:ext cx="2078736" cy="112166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42" name="Text Box 26"/>
                <p:cNvSpPr txBox="true"/>
                <p:nvPr/>
              </p:nvSpPr>
              <p:spPr>
                <a:xfrm>
                  <a:off x="8741" y="6057"/>
                  <a:ext cx="2066208" cy="10829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1943" name="Rectangle 29"/>
              <p:cNvGrpSpPr/>
              <p:nvPr/>
            </p:nvGrpSpPr>
            <p:grpSpPr>
              <a:xfrm>
                <a:off x="-2717" y="1739994"/>
                <a:ext cx="1262249" cy="793466"/>
                <a:chOff x="0" y="0"/>
                <a:chExt cx="2078736" cy="1298448"/>
              </a:xfrm>
            </p:grpSpPr>
            <p:pic>
              <p:nvPicPr>
                <p:cNvPr id="81944" name="Rectangle 29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0" y="0"/>
                  <a:ext cx="2078736" cy="129844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45" name="Text Box 29"/>
                <p:cNvSpPr txBox="true"/>
                <p:nvPr/>
              </p:nvSpPr>
              <p:spPr>
                <a:xfrm>
                  <a:off x="4475" y="5086"/>
                  <a:ext cx="2066208" cy="12647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81946" name="Group 31"/>
            <p:cNvGrpSpPr/>
            <p:nvPr/>
          </p:nvGrpSpPr>
          <p:grpSpPr>
            <a:xfrm>
              <a:off x="7248" y="3330"/>
              <a:ext cx="3515" cy="6540"/>
              <a:chOff x="-4171" y="-4035"/>
              <a:chExt cx="1354079" cy="2536859"/>
            </a:xfrm>
          </p:grpSpPr>
          <p:grpSp>
            <p:nvGrpSpPr>
              <p:cNvPr id="81947" name="Rectangle 24"/>
              <p:cNvGrpSpPr/>
              <p:nvPr/>
            </p:nvGrpSpPr>
            <p:grpSpPr>
              <a:xfrm>
                <a:off x="14328" y="-4035"/>
                <a:ext cx="1335580" cy="935024"/>
                <a:chOff x="0" y="0"/>
                <a:chExt cx="2200656" cy="1530096"/>
              </a:xfrm>
            </p:grpSpPr>
            <p:pic>
              <p:nvPicPr>
                <p:cNvPr id="81948" name="Rectangle 24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0" y="0"/>
                  <a:ext cx="2200656" cy="15300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49" name="Text Box 43"/>
                <p:cNvSpPr txBox="true"/>
                <p:nvPr/>
              </p:nvSpPr>
              <p:spPr>
                <a:xfrm>
                  <a:off x="4365" y="6603"/>
                  <a:ext cx="2189137" cy="149586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1950" name="Rectangle 34"/>
              <p:cNvGrpSpPr/>
              <p:nvPr/>
            </p:nvGrpSpPr>
            <p:grpSpPr>
              <a:xfrm>
                <a:off x="6928" y="994317"/>
                <a:ext cx="1335580" cy="689161"/>
                <a:chOff x="0" y="0"/>
                <a:chExt cx="2200656" cy="1127760"/>
              </a:xfrm>
            </p:grpSpPr>
            <p:pic>
              <p:nvPicPr>
                <p:cNvPr id="81951" name="Rectangle 34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0" y="0"/>
                  <a:ext cx="2200656" cy="112776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52" name="Text Box 46"/>
                <p:cNvSpPr txBox="true"/>
                <p:nvPr/>
              </p:nvSpPr>
              <p:spPr>
                <a:xfrm>
                  <a:off x="7089" y="3706"/>
                  <a:ext cx="2189135" cy="109203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1953" name="Rectangle 35"/>
              <p:cNvGrpSpPr/>
              <p:nvPr/>
            </p:nvGrpSpPr>
            <p:grpSpPr>
              <a:xfrm>
                <a:off x="-4171" y="1739357"/>
                <a:ext cx="1335580" cy="793467"/>
                <a:chOff x="0" y="0"/>
                <a:chExt cx="2200656" cy="1298448"/>
              </a:xfrm>
            </p:grpSpPr>
            <p:pic>
              <p:nvPicPr>
                <p:cNvPr id="81954" name="Rectangle 35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0" y="0"/>
                  <a:ext cx="2200656" cy="129844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55" name="Text Box 49"/>
                <p:cNvSpPr txBox="true"/>
                <p:nvPr/>
              </p:nvSpPr>
              <p:spPr>
                <a:xfrm>
                  <a:off x="6872" y="5085"/>
                  <a:ext cx="2189135" cy="12647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81956" name="Group 35"/>
            <p:cNvGrpSpPr/>
            <p:nvPr/>
          </p:nvGrpSpPr>
          <p:grpSpPr>
            <a:xfrm>
              <a:off x="10838" y="3303"/>
              <a:ext cx="3523" cy="7171"/>
              <a:chOff x="-4537" y="-2670"/>
              <a:chExt cx="1357780" cy="2783251"/>
            </a:xfrm>
          </p:grpSpPr>
          <p:grpSp>
            <p:nvGrpSpPr>
              <p:cNvPr id="81957" name="Rectangle 25"/>
              <p:cNvGrpSpPr/>
              <p:nvPr/>
            </p:nvGrpSpPr>
            <p:grpSpPr>
              <a:xfrm>
                <a:off x="17661" y="-2670"/>
                <a:ext cx="1335582" cy="935024"/>
                <a:chOff x="0" y="0"/>
                <a:chExt cx="2200656" cy="1530096"/>
              </a:xfrm>
            </p:grpSpPr>
            <p:pic>
              <p:nvPicPr>
                <p:cNvPr id="81958" name="Rectangle 25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0" y="0"/>
                  <a:ext cx="2200656" cy="15300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59" name="Text Box 53"/>
                <p:cNvSpPr txBox="true"/>
                <p:nvPr/>
              </p:nvSpPr>
              <p:spPr>
                <a:xfrm>
                  <a:off x="6174" y="4369"/>
                  <a:ext cx="2189136" cy="149586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81960" name="Rectangle 37"/>
              <p:cNvGrpSpPr/>
              <p:nvPr/>
            </p:nvGrpSpPr>
            <p:grpSpPr>
              <a:xfrm>
                <a:off x="2862" y="1006858"/>
                <a:ext cx="1335582" cy="681711"/>
                <a:chOff x="0" y="0"/>
                <a:chExt cx="2200656" cy="1115568"/>
              </a:xfrm>
            </p:grpSpPr>
            <p:pic>
              <p:nvPicPr>
                <p:cNvPr id="81961" name="Rectangle 37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0" y="0"/>
                  <a:ext cx="2200656" cy="11155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1962" name="Text Box 56"/>
                <p:cNvSpPr txBox="true"/>
                <p:nvPr/>
              </p:nvSpPr>
              <p:spPr>
                <a:xfrm>
                  <a:off x="4281" y="3706"/>
                  <a:ext cx="2189134" cy="108294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en-US" altLang="zh-CN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pic>
            <p:nvPicPr>
              <p:cNvPr id="81964" name="Rectangle 3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4537" y="1752047"/>
                <a:ext cx="1335739" cy="1028534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81966" name="Rectangle 36"/>
            <p:cNvSpPr/>
            <p:nvPr/>
          </p:nvSpPr>
          <p:spPr>
            <a:xfrm>
              <a:off x="158" y="3278"/>
              <a:ext cx="3202" cy="4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defTabSz="802005">
                <a:spcBef>
                  <a:spcPct val="20000"/>
                </a:spcBef>
                <a:buClrTx/>
                <a:buFont typeface="Arial" panose="020B0604020202020204" pitchFamily="34" charset="0"/>
              </a:pPr>
              <a:endParaRPr lang="en-US" altLang="en-US" sz="1100" dirty="0">
                <a:latin typeface="Calibri" panose="020F050202020403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8620" name="矩形 50"/>
            <p:cNvSpPr/>
            <p:nvPr/>
          </p:nvSpPr>
          <p:spPr>
            <a:xfrm>
              <a:off x="-75" y="3348"/>
              <a:ext cx="3373" cy="20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评分模型通过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关键的财务比率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来预测公司破产的可能性。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8621" name="矩形 51"/>
            <p:cNvSpPr/>
            <p:nvPr/>
          </p:nvSpPr>
          <p:spPr>
            <a:xfrm>
              <a:off x="-45" y="5828"/>
              <a:ext cx="3600" cy="18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ts val="1700"/>
                </a:lnSpc>
                <a:buClrTx/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1968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年，美国信用管理专家爱华</a:t>
              </a:r>
              <a:r>
                <a:rPr lang="en-US" altLang="zh-CN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·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奥特曼提出</a:t>
              </a:r>
              <a:r>
                <a:rPr lang="en-US" altLang="zh-CN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个变量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</a:t>
              </a:r>
              <a:r>
                <a:rPr lang="en-US" altLang="zh-CN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评分模型。形成了现在的</a:t>
              </a:r>
              <a:r>
                <a:rPr lang="en-US" altLang="zh-CN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个变量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模型。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8622" name="矩形 52"/>
            <p:cNvSpPr/>
            <p:nvPr/>
          </p:nvSpPr>
          <p:spPr>
            <a:xfrm>
              <a:off x="-20" y="7798"/>
              <a:ext cx="3318" cy="22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其中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Z1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主要适用于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上市公司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Z2 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适用于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非上市公司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Z3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适用于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非制造企业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58" name="矩形 53"/>
            <p:cNvSpPr/>
            <p:nvPr/>
          </p:nvSpPr>
          <p:spPr>
            <a:xfrm>
              <a:off x="3518" y="3368"/>
              <a:ext cx="3545" cy="20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Z1 =1.2X1+1.4X2+3.3X3+0.6X4+0.999X5 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959" name="矩形 55"/>
            <p:cNvSpPr/>
            <p:nvPr/>
          </p:nvSpPr>
          <p:spPr>
            <a:xfrm>
              <a:off x="3383" y="8041"/>
              <a:ext cx="3770" cy="16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19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X4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＝权益市场值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负债总额，衡量资产的均衡性；</a:t>
              </a: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X5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＝销售收入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总资产，资金运营能力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0" name="矩形 56"/>
            <p:cNvSpPr/>
            <p:nvPr/>
          </p:nvSpPr>
          <p:spPr>
            <a:xfrm>
              <a:off x="7288" y="3330"/>
              <a:ext cx="3595" cy="21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ts val="2500"/>
                </a:lnSpc>
                <a:buClrTx/>
                <a:buFont typeface="Arial" panose="020B0604020202020204" pitchFamily="34" charset="0"/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Z2 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0.717Xl+0.847X2+3.107X3+0.420X4+0.998X5 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1" name="矩形 57"/>
            <p:cNvSpPr/>
            <p:nvPr/>
          </p:nvSpPr>
          <p:spPr>
            <a:xfrm>
              <a:off x="7268" y="5788"/>
              <a:ext cx="3380" cy="16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＝（流动资产一流动负债）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资产总额；</a:t>
              </a: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＝未分配利润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2" name="矩形 58"/>
            <p:cNvSpPr/>
            <p:nvPr/>
          </p:nvSpPr>
          <p:spPr>
            <a:xfrm>
              <a:off x="7235" y="7758"/>
              <a:ext cx="3553" cy="19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X3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＝（利润总额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+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利息支出）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资产总额；</a:t>
              </a:r>
              <a:r>
                <a:rPr lang="zh-CN" altLang="en-US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X4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＝公司帐面价值/负债总额；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X5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＝销售收入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总资产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3" name="矩形 59"/>
            <p:cNvSpPr/>
            <p:nvPr/>
          </p:nvSpPr>
          <p:spPr>
            <a:xfrm>
              <a:off x="11030" y="3393"/>
              <a:ext cx="3213" cy="20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Z3 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6.56X1+3.26X2+6.72X3+1.05X4 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4" name="矩形 60"/>
            <p:cNvSpPr/>
            <p:nvPr/>
          </p:nvSpPr>
          <p:spPr>
            <a:xfrm>
              <a:off x="10850" y="5913"/>
              <a:ext cx="3503" cy="15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＝（流动资产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-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流动负债）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资产总额；</a:t>
              </a: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＝未分配利润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/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5" name="矩形 61"/>
            <p:cNvSpPr/>
            <p:nvPr/>
          </p:nvSpPr>
          <p:spPr>
            <a:xfrm>
              <a:off x="10906" y="7832"/>
              <a:ext cx="3480" cy="26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X3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＝（利润总额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+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折旧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+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摊销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+ 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利息支出）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资产总额；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X4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＝所有者权益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负债总额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1800"/>
                </a:lnSpc>
                <a:buClrTx/>
                <a:buFont typeface="Arial" panose="020B0604020202020204" pitchFamily="34" charset="0"/>
              </a:pPr>
              <a:r>
                <a:rPr lang="zh-CN" altLang="en-US" sz="16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删除销售的影响，即X5</a:t>
              </a:r>
              <a:endParaRPr lang="zh-CN" altLang="en-US" sz="16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2966" name="矩形 54"/>
            <p:cNvSpPr/>
            <p:nvPr/>
          </p:nvSpPr>
          <p:spPr>
            <a:xfrm>
              <a:off x="3450" y="5558"/>
              <a:ext cx="3698" cy="25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15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＝（流动资产</a:t>
              </a:r>
              <a:r>
                <a:rPr lang="en-US" altLang="zh-CN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- 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流动负债）</a:t>
              </a:r>
              <a:r>
                <a:rPr lang="en-US" altLang="zh-CN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资产总额，资产流动性；</a:t>
              </a:r>
              <a:endParaRPr lang="zh-CN" altLang="en-US" sz="16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15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＝未分配利润</a:t>
              </a:r>
              <a:r>
                <a:rPr lang="en-US" altLang="zh-CN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资产总额，持续发展；</a:t>
              </a:r>
              <a:endParaRPr lang="zh-CN" altLang="en-US" sz="16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15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X3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＝（利润总额</a:t>
              </a:r>
              <a:r>
                <a:rPr lang="en-US" altLang="zh-CN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+ 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利息支出）</a:t>
              </a:r>
              <a:r>
                <a:rPr lang="en-US" altLang="zh-CN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sz="16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资产总额，盈利能力</a:t>
              </a:r>
              <a:endParaRPr lang="zh-CN" altLang="en-US" sz="16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3801" name="矩形 63"/>
            <p:cNvSpPr/>
            <p:nvPr/>
          </p:nvSpPr>
          <p:spPr>
            <a:xfrm>
              <a:off x="7277" y="10234"/>
              <a:ext cx="737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Z3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小于</a:t>
              </a:r>
              <a:r>
                <a:rPr lang="en-US" altLang="zh-CN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1.23 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，风险很大； </a:t>
              </a:r>
              <a:r>
                <a:rPr lang="en-US" altLang="zh-CN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Z3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大于 </a:t>
              </a:r>
              <a:r>
                <a:rPr lang="en-US" altLang="zh-CN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2.9 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风险较小。 </a:t>
              </a:r>
              <a:endPara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1980" name="矩形 48"/>
            <p:cNvSpPr/>
            <p:nvPr/>
          </p:nvSpPr>
          <p:spPr>
            <a:xfrm>
              <a:off x="-45" y="2198"/>
              <a:ext cx="340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评分模型基本情况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3" name="矩形 63"/>
          <p:cNvSpPr/>
          <p:nvPr/>
        </p:nvSpPr>
        <p:spPr>
          <a:xfrm>
            <a:off x="1449705" y="6228715"/>
            <a:ext cx="47605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>
              <a:lnSpc>
                <a:spcPct val="150000"/>
              </a:lnSpc>
              <a:buClrTx/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Z1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小于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1.8 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，风险很大；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Z1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大于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2.99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风险较小。 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Z评分模型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3974" name="矩形 6"/>
          <p:cNvSpPr/>
          <p:nvPr/>
        </p:nvSpPr>
        <p:spPr>
          <a:xfrm>
            <a:off x="1991678" y="1283018"/>
            <a:ext cx="8207375" cy="239966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marL="342900" indent="-342900">
              <a:lnSpc>
                <a:spcPts val="3000"/>
              </a:lnSpc>
              <a:buClrTx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可以在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年前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预测企业破产可能性；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ts val="3000"/>
              </a:lnSpc>
              <a:buClrTx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企业在逐渐走向破产的过程中，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分值在不断降低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ts val="3000"/>
              </a:lnSpc>
              <a:buClrTx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破产前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，观察的变量通常会出现重大变化；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ts val="3000"/>
              </a:lnSpc>
              <a:buClrTx/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评分既可以作为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预测性指标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，也可以作为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监测性指标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ts val="3000"/>
              </a:lnSpc>
              <a:buClrTx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预测企业破产的准确率高达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97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％，且通常企业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破产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发生在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第一次评分结果出现负值后的三年内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（如下表）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 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74759" name="Group 7"/>
          <p:cNvGraphicFramePr>
            <a:graphicFrameLocks noGrp="true"/>
          </p:cNvGraphicFramePr>
          <p:nvPr/>
        </p:nvGraphicFramePr>
        <p:xfrm>
          <a:off x="2839085" y="4498975"/>
          <a:ext cx="6513830" cy="1640840"/>
        </p:xfrm>
        <a:graphic>
          <a:graphicData uri="http://schemas.openxmlformats.org/drawingml/2006/table">
            <a:tbl>
              <a:tblPr/>
              <a:tblGrid>
                <a:gridCol w="1715770"/>
                <a:gridCol w="2075180"/>
                <a:gridCol w="1497330"/>
                <a:gridCol w="1225550"/>
              </a:tblGrid>
              <a:tr h="41021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Z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评分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商业失败可能性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样本公司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Z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评分中位值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cPr/>
                </a:tc>
              </a:tr>
              <a:tr h="41021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1.1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以下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破产企业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-4.06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21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1.2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可能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非破产企业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7.70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21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2.6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以上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低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664" marB="4566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001" name="Rectangle 4"/>
          <p:cNvSpPr/>
          <p:nvPr/>
        </p:nvSpPr>
        <p:spPr>
          <a:xfrm>
            <a:off x="4017010" y="3976688"/>
            <a:ext cx="41579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false">
            <a:spAutoFit/>
          </a:bodyPr>
          <a:p>
            <a:pPr>
              <a:buClrTx/>
              <a:buFont typeface="Arial" panose="020B0604020202020204" pitchFamily="34" charset="0"/>
            </a:pP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评分结论说明及样本公司中位值表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2945" name="标题 1"/>
          <p:cNvSpPr>
            <a:spLocks noGrp="true"/>
          </p:cNvSpPr>
          <p:nvPr/>
        </p:nvSpPr>
        <p:spPr>
          <a:xfrm>
            <a:off x="2106295" y="790575"/>
            <a:ext cx="2595880" cy="5632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false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评分模型的特点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charRg st="17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974">
                                            <p:txEl>
                                              <p:charRg st="17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charRg st="4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974">
                                            <p:txEl>
                                              <p:charRg st="40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charRg st="66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974">
                                            <p:txEl>
                                              <p:charRg st="66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charRg st="92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974">
                                            <p:txEl>
                                              <p:charRg st="92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 build="p"/>
      <p:bldP spid="840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ZETA评分模型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62711" y="1013460"/>
            <a:ext cx="9341484" cy="5613400"/>
            <a:chOff x="-528" y="2230"/>
            <a:chExt cx="14711" cy="8227"/>
          </a:xfrm>
        </p:grpSpPr>
        <p:grpSp>
          <p:nvGrpSpPr>
            <p:cNvPr id="83973" name="Group 4"/>
            <p:cNvGrpSpPr/>
            <p:nvPr/>
          </p:nvGrpSpPr>
          <p:grpSpPr>
            <a:xfrm>
              <a:off x="-528" y="2230"/>
              <a:ext cx="14711" cy="8227"/>
              <a:chOff x="-421587" y="18075"/>
              <a:chExt cx="6440266" cy="3792925"/>
            </a:xfrm>
          </p:grpSpPr>
          <p:sp>
            <p:nvSpPr>
              <p:cNvPr id="83974" name="Rounded Rectangle 5"/>
              <p:cNvSpPr/>
              <p:nvPr/>
            </p:nvSpPr>
            <p:spPr>
              <a:xfrm>
                <a:off x="237718" y="18075"/>
                <a:ext cx="5105896" cy="1535793"/>
              </a:xfrm>
              <a:prstGeom prst="roundRect">
                <a:avLst>
                  <a:gd name="adj" fmla="val 10995"/>
                </a:avLst>
              </a:prstGeom>
              <a:noFill/>
              <a:ln w="9525" cap="flat" cmpd="sng">
                <a:solidFill>
                  <a:srgbClr val="262626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23000" dir="5400000" algn="ctr" rotWithShape="0">
                  <a:srgbClr val="000000">
                    <a:alpha val="31998"/>
                  </a:srgbClr>
                </a:outerShdw>
              </a:effectLst>
            </p:spPr>
            <p:txBody>
              <a:bodyPr anchor="ctr" anchorCtr="false"/>
              <a:p>
                <a:pPr>
                  <a:lnSpc>
                    <a:spcPct val="150000"/>
                  </a:lnSpc>
                  <a:buClrTx/>
                  <a:buFont typeface="Arial" panose="020B0604020202020204" pitchFamily="34" charset="0"/>
                </a:pPr>
                <a:endParaRPr lang="en-US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5005" name="Rounded Rectangle 8"/>
              <p:cNvSpPr>
                <a:spLocks noChangeArrowheads="true"/>
              </p:cNvSpPr>
              <p:nvPr/>
            </p:nvSpPr>
            <p:spPr bwMode="auto">
              <a:xfrm>
                <a:off x="-421587" y="2174121"/>
                <a:ext cx="2048838" cy="1636879"/>
              </a:xfrm>
              <a:prstGeom prst="roundRect">
                <a:avLst>
                  <a:gd name="adj" fmla="val 1099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rgbClr val="262626"/>
                </a:solidFill>
                <a:round/>
              </a:ln>
              <a:effectLst>
                <a:outerShdw dist="23000" dir="5400000" algn="ctr" rotWithShape="0">
                  <a:srgbClr val="000000">
                    <a:alpha val="31998"/>
                  </a:srgbClr>
                </a:outerShdw>
              </a:effectLst>
            </p:spPr>
            <p:txBody>
              <a:bodyPr anchor="ctr"/>
              <a:lstStyle>
                <a:lvl1pPr defTabSz="802005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defTabSz="802005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defTabSz="802005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defTabSz="802005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02005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0200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0200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0200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0200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802005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3976" name="Rounded Rectangle 10"/>
              <p:cNvSpPr/>
              <p:nvPr/>
            </p:nvSpPr>
            <p:spPr>
              <a:xfrm>
                <a:off x="3970236" y="2221203"/>
                <a:ext cx="2048443" cy="1342083"/>
              </a:xfrm>
              <a:prstGeom prst="roundRect">
                <a:avLst>
                  <a:gd name="adj" fmla="val 10995"/>
                </a:avLst>
              </a:prstGeom>
              <a:gradFill rotWithShape="true">
                <a:gsLst>
                  <a:gs pos="0">
                    <a:srgbClr val="A6F77D"/>
                  </a:gs>
                  <a:gs pos="100000">
                    <a:srgbClr val="72D816"/>
                  </a:gs>
                </a:gsLst>
                <a:lin ang="5400000" scaled="true"/>
                <a:tileRect/>
              </a:gradFill>
              <a:ln w="9525" cap="flat" cmpd="sng">
                <a:solidFill>
                  <a:srgbClr val="4F950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 anchorCtr="false"/>
              <a:p>
                <a:pPr defTabSz="802005">
                  <a:spcBef>
                    <a:spcPct val="20000"/>
                  </a:spcBef>
                  <a:buClrTx/>
                  <a:buFont typeface="Arial" panose="020B0604020202020204" pitchFamily="34" charset="0"/>
                </a:pPr>
                <a:endParaRPr lang="en-US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83977" name="矩形 19"/>
            <p:cNvSpPr/>
            <p:nvPr/>
          </p:nvSpPr>
          <p:spPr>
            <a:xfrm>
              <a:off x="1798" y="2370"/>
              <a:ext cx="10023" cy="28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indent="0" fontAlgn="auto">
                <a:lnSpc>
                  <a:spcPct val="120000"/>
                </a:lnSpc>
                <a:buClrTx/>
                <a:buFont typeface="Wingdings" panose="05000000000000000000" pitchFamily="2" charset="2"/>
                <a:buChar char="u"/>
              </a:pP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1977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年，对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计分模型扩展，建立了“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ZETA”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计分模型。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 fontAlgn="auto">
                <a:lnSpc>
                  <a:spcPct val="120000"/>
                </a:lnSpc>
                <a:buClrTx/>
                <a:buFont typeface="Wingdings" panose="05000000000000000000" pitchFamily="2" charset="2"/>
                <a:buChar char="u"/>
              </a:pP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变量增加到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7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个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 fontAlgn="auto">
                <a:lnSpc>
                  <a:spcPct val="120000"/>
                </a:lnSpc>
                <a:buClrTx/>
                <a:buFont typeface="Wingdings" panose="05000000000000000000" pitchFamily="2" charset="2"/>
                <a:buChar char="u"/>
              </a:pP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有更高的预测能力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，在破产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前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有效地识别出将要破产的公司，破产前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年的预测准确度大于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％。</a:t>
              </a:r>
              <a:endParaRPr lang="en-US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aphicFrame>
          <p:nvGraphicFramePr>
            <p:cNvPr id="85000" name="Object 11"/>
            <p:cNvGraphicFramePr>
              <a:graphicFrameLocks noChangeAspect="true"/>
            </p:cNvGraphicFramePr>
            <p:nvPr/>
          </p:nvGraphicFramePr>
          <p:xfrm>
            <a:off x="9576" y="7052"/>
            <a:ext cx="4535" cy="2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4" imgW="1626235" imgH="876935" progId="Equation.3">
                    <p:embed/>
                  </p:oleObj>
                </mc:Choice>
                <mc:Fallback>
                  <p:oleObj name="" r:id="rId4" imgW="1626235" imgH="876935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576" y="7052"/>
                          <a:ext cx="4535" cy="28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1" name="矩形 21"/>
            <p:cNvSpPr/>
            <p:nvPr/>
          </p:nvSpPr>
          <p:spPr>
            <a:xfrm>
              <a:off x="-236" y="6906"/>
              <a:ext cx="4688" cy="35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fontAlgn="auto"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表示资产报酬率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fontAlgn="auto"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代表收入的稳定性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fontAlgn="auto"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表示债务偿还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fontAlgn="auto"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4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表示积累盈余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fontAlgn="auto"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5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表示流动比率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fontAlgn="auto"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6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表示资本化率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fontAlgn="auto"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7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表示规模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3981" name="上凸弯带形 24"/>
            <p:cNvSpPr/>
            <p:nvPr/>
          </p:nvSpPr>
          <p:spPr>
            <a:xfrm>
              <a:off x="5046" y="5651"/>
              <a:ext cx="3592" cy="4370"/>
            </a:xfrm>
            <a:prstGeom prst="ellipseRibbon2">
              <a:avLst>
                <a:gd name="adj1" fmla="val 25000"/>
                <a:gd name="adj2" fmla="val 50000"/>
                <a:gd name="adj3" fmla="val 12500"/>
              </a:avLst>
            </a:prstGeom>
            <a:gradFill rotWithShape="false">
              <a:gsLst>
                <a:gs pos="0">
                  <a:srgbClr val="8488C4">
                    <a:alpha val="100000"/>
                  </a:srgbClr>
                </a:gs>
                <a:gs pos="53000">
                  <a:srgbClr val="D4DEFF">
                    <a:alpha val="100000"/>
                  </a:srgbClr>
                </a:gs>
                <a:gs pos="83000">
                  <a:srgbClr val="D4DEFF">
                    <a:alpha val="100000"/>
                  </a:srgbClr>
                </a:gs>
                <a:gs pos="100000">
                  <a:srgbClr val="96AB94">
                    <a:alpha val="100000"/>
                  </a:srgbClr>
                </a:gs>
              </a:gsLst>
              <a:lin ang="5400000"/>
              <a:tileRect/>
            </a:gradFill>
            <a:ln w="9525">
              <a:noFill/>
            </a:ln>
          </p:spPr>
          <p:txBody>
            <a:bodyPr anchor="t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ZETA评分模型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00810" y="1545590"/>
            <a:ext cx="9399905" cy="4838700"/>
            <a:chOff x="-40" y="2655"/>
            <a:chExt cx="14803" cy="7620"/>
          </a:xfrm>
        </p:grpSpPr>
        <p:grpSp>
          <p:nvGrpSpPr>
            <p:cNvPr id="84996" name="组合 6"/>
            <p:cNvGrpSpPr/>
            <p:nvPr/>
          </p:nvGrpSpPr>
          <p:grpSpPr>
            <a:xfrm>
              <a:off x="2960" y="2655"/>
              <a:ext cx="7360" cy="7620"/>
              <a:chOff x="0" y="0"/>
              <a:chExt cx="4151293" cy="5005388"/>
            </a:xfrm>
          </p:grpSpPr>
          <p:sp>
            <p:nvSpPr>
              <p:cNvPr id="84997" name="Oval 2"/>
              <p:cNvSpPr/>
              <p:nvPr/>
            </p:nvSpPr>
            <p:spPr>
              <a:xfrm>
                <a:off x="331768" y="714375"/>
                <a:ext cx="2743200" cy="2743200"/>
              </a:xfrm>
              <a:prstGeom prst="ellipse">
                <a:avLst/>
              </a:prstGeom>
              <a:solidFill>
                <a:schemeClr val="bg1">
                  <a:alpha val="79999"/>
                </a:scheme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4998" name="Oval 3"/>
              <p:cNvSpPr/>
              <p:nvPr/>
            </p:nvSpPr>
            <p:spPr>
              <a:xfrm>
                <a:off x="1474768" y="1228725"/>
                <a:ext cx="1619250" cy="1619250"/>
              </a:xfrm>
              <a:prstGeom prst="ellipse">
                <a:avLst/>
              </a:prstGeom>
              <a:solidFill>
                <a:srgbClr val="00B050">
                  <a:alpha val="50195"/>
                </a:srgb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4999" name="Line 4"/>
              <p:cNvSpPr/>
              <p:nvPr/>
            </p:nvSpPr>
            <p:spPr>
              <a:xfrm>
                <a:off x="910746" y="1450604"/>
                <a:ext cx="1326021" cy="63537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00" name="Line 6"/>
              <p:cNvSpPr/>
              <p:nvPr/>
            </p:nvSpPr>
            <p:spPr>
              <a:xfrm flipH="true">
                <a:off x="1646218" y="2390775"/>
                <a:ext cx="819150" cy="140970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01" name="Line 7"/>
              <p:cNvSpPr/>
              <p:nvPr/>
            </p:nvSpPr>
            <p:spPr>
              <a:xfrm>
                <a:off x="2846368" y="2314575"/>
                <a:ext cx="228600" cy="15240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02" name="Line 8"/>
              <p:cNvSpPr/>
              <p:nvPr/>
            </p:nvSpPr>
            <p:spPr>
              <a:xfrm flipV="true">
                <a:off x="2846368" y="1019175"/>
                <a:ext cx="533400" cy="83820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5003" name="Oval 9"/>
              <p:cNvSpPr/>
              <p:nvPr/>
            </p:nvSpPr>
            <p:spPr>
              <a:xfrm>
                <a:off x="2112943" y="1619250"/>
                <a:ext cx="895350" cy="895350"/>
              </a:xfrm>
              <a:prstGeom prst="ellipse">
                <a:avLst/>
              </a:prstGeom>
              <a:solidFill>
                <a:srgbClr val="C0C0C0">
                  <a:alpha val="50195"/>
                </a:srgb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85004" name="Group 40"/>
              <p:cNvGrpSpPr/>
              <p:nvPr/>
            </p:nvGrpSpPr>
            <p:grpSpPr>
              <a:xfrm>
                <a:off x="0" y="572616"/>
                <a:ext cx="1146175" cy="1384300"/>
                <a:chOff x="0" y="0"/>
                <a:chExt cx="722" cy="872"/>
              </a:xfrm>
            </p:grpSpPr>
            <p:sp>
              <p:nvSpPr>
                <p:cNvPr id="85005" name="Oval 41"/>
                <p:cNvSpPr/>
                <p:nvPr/>
              </p:nvSpPr>
              <p:spPr>
                <a:xfrm>
                  <a:off x="0" y="0"/>
                  <a:ext cx="722" cy="727"/>
                </a:xfrm>
                <a:prstGeom prst="ellipse">
                  <a:avLst/>
                </a:prstGeom>
                <a:solidFill>
                  <a:srgbClr val="EAEAEA">
                    <a:alpha val="50195"/>
                  </a:srgbClr>
                </a:soli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85006" name="Group 42"/>
                <p:cNvGrpSpPr/>
                <p:nvPr/>
              </p:nvGrpSpPr>
              <p:grpSpPr>
                <a:xfrm>
                  <a:off x="22" y="23"/>
                  <a:ext cx="680" cy="849"/>
                  <a:chOff x="0" y="0"/>
                  <a:chExt cx="931" cy="1163"/>
                </a:xfrm>
              </p:grpSpPr>
              <p:pic>
                <p:nvPicPr>
                  <p:cNvPr id="85007" name="Picture 43" descr="circuler_1"/>
                  <p:cNvPicPr>
                    <a:picLocks noChangeAspect="true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0" y="0"/>
                    <a:ext cx="925" cy="9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5008" name="Oval 44"/>
                  <p:cNvSpPr/>
                  <p:nvPr/>
                </p:nvSpPr>
                <p:spPr>
                  <a:xfrm>
                    <a:off x="0" y="0"/>
                    <a:ext cx="931" cy="937"/>
                  </a:xfrm>
                  <a:prstGeom prst="ellipse">
                    <a:avLst/>
                  </a:prstGeom>
                  <a:solidFill>
                    <a:schemeClr val="tx2">
                      <a:alpha val="50195"/>
                    </a:scheme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pic>
                <p:nvPicPr>
                  <p:cNvPr id="85009" name="Picture 45" descr="light_shadow1"/>
                  <p:cNvPicPr>
                    <a:picLocks noChangeAspect="true"/>
                  </p:cNvPicPr>
                  <p:nvPr/>
                </p:nvPicPr>
                <p:blipFill>
                  <a:blip r:embed="rId5"/>
                  <a:srcRect t="14285"/>
                  <a:stretch>
                    <a:fillRect/>
                  </a:stretch>
                </p:blipFill>
                <p:spPr>
                  <a:xfrm>
                    <a:off x="9" y="39"/>
                    <a:ext cx="682" cy="58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grpSp>
                <p:nvGrpSpPr>
                  <p:cNvPr id="85010" name="Group 46"/>
                  <p:cNvGrpSpPr/>
                  <p:nvPr/>
                </p:nvGrpSpPr>
                <p:grpSpPr>
                  <a:xfrm rot="-3733502" flipH="true" flipV="true">
                    <a:off x="281" y="654"/>
                    <a:ext cx="820" cy="198"/>
                    <a:chOff x="0" y="0"/>
                    <a:chExt cx="893" cy="246"/>
                  </a:xfrm>
                </p:grpSpPr>
                <p:grpSp>
                  <p:nvGrpSpPr>
                    <p:cNvPr id="85011" name="Group 47"/>
                    <p:cNvGrpSpPr/>
                    <p:nvPr/>
                  </p:nvGrpSpPr>
                  <p:grpSpPr>
                    <a:xfrm>
                      <a:off x="0" y="0"/>
                      <a:ext cx="743" cy="185"/>
                      <a:chOff x="0" y="0"/>
                      <a:chExt cx="1118" cy="279"/>
                    </a:xfrm>
                  </p:grpSpPr>
                  <p:sp>
                    <p:nvSpPr>
                      <p:cNvPr id="85012" name="AutoShape 48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13" name="AutoShape 49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14" name="AutoShape 50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15" name="AutoShape 51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  <p:grpSp>
                  <p:nvGrpSpPr>
                    <p:cNvPr id="85016" name="Group 52"/>
                    <p:cNvGrpSpPr/>
                    <p:nvPr/>
                  </p:nvGrpSpPr>
                  <p:grpSpPr>
                    <a:xfrm rot="1353540">
                      <a:off x="150" y="60"/>
                      <a:ext cx="743" cy="186"/>
                      <a:chOff x="0" y="0"/>
                      <a:chExt cx="1118" cy="279"/>
                    </a:xfrm>
                  </p:grpSpPr>
                  <p:sp>
                    <p:nvSpPr>
                      <p:cNvPr id="85017" name="AutoShape 53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18" name="AutoShape 54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19" name="AutoShape 55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20" name="AutoShape 56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5021" name="Group 57"/>
                <p:cNvGrpSpPr/>
                <p:nvPr/>
              </p:nvGrpSpPr>
              <p:grpSpPr>
                <a:xfrm rot="-3733502" flipH="true" flipV="true">
                  <a:off x="294" y="492"/>
                  <a:ext cx="527" cy="128"/>
                  <a:chOff x="0" y="0"/>
                  <a:chExt cx="893" cy="246"/>
                </a:xfrm>
              </p:grpSpPr>
              <p:grpSp>
                <p:nvGrpSpPr>
                  <p:cNvPr id="85022" name="Group 58"/>
                  <p:cNvGrpSpPr/>
                  <p:nvPr/>
                </p:nvGrpSpPr>
                <p:grpSpPr>
                  <a:xfrm>
                    <a:off x="0" y="0"/>
                    <a:ext cx="743" cy="185"/>
                    <a:chOff x="0" y="0"/>
                    <a:chExt cx="1118" cy="279"/>
                  </a:xfrm>
                </p:grpSpPr>
                <p:sp>
                  <p:nvSpPr>
                    <p:cNvPr id="85023" name="AutoShape 59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24" name="AutoShape 60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25" name="AutoShape 61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26" name="AutoShape 62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85027" name="Group 63"/>
                  <p:cNvGrpSpPr/>
                  <p:nvPr/>
                </p:nvGrpSpPr>
                <p:grpSpPr>
                  <a:xfrm rot="1353540">
                    <a:off x="150" y="60"/>
                    <a:ext cx="743" cy="186"/>
                    <a:chOff x="0" y="0"/>
                    <a:chExt cx="1118" cy="279"/>
                  </a:xfrm>
                </p:grpSpPr>
                <p:sp>
                  <p:nvSpPr>
                    <p:cNvPr id="85028" name="AutoShape 64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29" name="AutoShape 65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30" name="AutoShape 66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31" name="AutoShape 67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85032" name="Group 69"/>
              <p:cNvGrpSpPr/>
              <p:nvPr/>
            </p:nvGrpSpPr>
            <p:grpSpPr>
              <a:xfrm>
                <a:off x="760393" y="3621088"/>
                <a:ext cx="1146175" cy="1384300"/>
                <a:chOff x="0" y="0"/>
                <a:chExt cx="722" cy="872"/>
              </a:xfrm>
            </p:grpSpPr>
            <p:sp>
              <p:nvSpPr>
                <p:cNvPr id="85033" name="Oval 70"/>
                <p:cNvSpPr/>
                <p:nvPr/>
              </p:nvSpPr>
              <p:spPr>
                <a:xfrm>
                  <a:off x="0" y="0"/>
                  <a:ext cx="722" cy="727"/>
                </a:xfrm>
                <a:prstGeom prst="ellipse">
                  <a:avLst/>
                </a:prstGeom>
                <a:solidFill>
                  <a:srgbClr val="EAEAEA">
                    <a:alpha val="50195"/>
                  </a:srgbClr>
                </a:soli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85034" name="Group 71"/>
                <p:cNvGrpSpPr/>
                <p:nvPr/>
              </p:nvGrpSpPr>
              <p:grpSpPr>
                <a:xfrm>
                  <a:off x="22" y="23"/>
                  <a:ext cx="680" cy="849"/>
                  <a:chOff x="0" y="0"/>
                  <a:chExt cx="931" cy="1163"/>
                </a:xfrm>
              </p:grpSpPr>
              <p:pic>
                <p:nvPicPr>
                  <p:cNvPr id="85035" name="Picture 72" descr="circuler_1"/>
                  <p:cNvPicPr>
                    <a:picLocks noChangeAspect="true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0" y="0"/>
                    <a:ext cx="925" cy="9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5036" name="Oval 73"/>
                  <p:cNvSpPr/>
                  <p:nvPr/>
                </p:nvSpPr>
                <p:spPr>
                  <a:xfrm>
                    <a:off x="0" y="0"/>
                    <a:ext cx="931" cy="937"/>
                  </a:xfrm>
                  <a:prstGeom prst="ellipse">
                    <a:avLst/>
                  </a:prstGeom>
                  <a:solidFill>
                    <a:schemeClr val="tx1">
                      <a:alpha val="50195"/>
                    </a:scheme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pic>
                <p:nvPicPr>
                  <p:cNvPr id="85037" name="Picture 74" descr="light_shadow1"/>
                  <p:cNvPicPr>
                    <a:picLocks noChangeAspect="true"/>
                  </p:cNvPicPr>
                  <p:nvPr/>
                </p:nvPicPr>
                <p:blipFill>
                  <a:blip r:embed="rId5"/>
                  <a:srcRect t="14285"/>
                  <a:stretch>
                    <a:fillRect/>
                  </a:stretch>
                </p:blipFill>
                <p:spPr>
                  <a:xfrm>
                    <a:off x="9" y="39"/>
                    <a:ext cx="682" cy="58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grpSp>
                <p:nvGrpSpPr>
                  <p:cNvPr id="85038" name="Group 75"/>
                  <p:cNvGrpSpPr/>
                  <p:nvPr/>
                </p:nvGrpSpPr>
                <p:grpSpPr>
                  <a:xfrm rot="-3733502" flipH="true" flipV="true">
                    <a:off x="281" y="654"/>
                    <a:ext cx="820" cy="198"/>
                    <a:chOff x="0" y="0"/>
                    <a:chExt cx="893" cy="246"/>
                  </a:xfrm>
                </p:grpSpPr>
                <p:grpSp>
                  <p:nvGrpSpPr>
                    <p:cNvPr id="85039" name="Group 76"/>
                    <p:cNvGrpSpPr/>
                    <p:nvPr/>
                  </p:nvGrpSpPr>
                  <p:grpSpPr>
                    <a:xfrm>
                      <a:off x="0" y="0"/>
                      <a:ext cx="743" cy="185"/>
                      <a:chOff x="0" y="0"/>
                      <a:chExt cx="1118" cy="279"/>
                    </a:xfrm>
                  </p:grpSpPr>
                  <p:sp>
                    <p:nvSpPr>
                      <p:cNvPr id="85040" name="AutoShape 77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1" name="AutoShape 78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2" name="AutoShape 79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3" name="AutoShape 80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  <p:grpSp>
                  <p:nvGrpSpPr>
                    <p:cNvPr id="85044" name="Group 81"/>
                    <p:cNvGrpSpPr/>
                    <p:nvPr/>
                  </p:nvGrpSpPr>
                  <p:grpSpPr>
                    <a:xfrm rot="1353540">
                      <a:off x="150" y="60"/>
                      <a:ext cx="743" cy="186"/>
                      <a:chOff x="0" y="0"/>
                      <a:chExt cx="1118" cy="279"/>
                    </a:xfrm>
                  </p:grpSpPr>
                  <p:sp>
                    <p:nvSpPr>
                      <p:cNvPr id="85045" name="AutoShape 82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6" name="AutoShape 83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7" name="AutoShape 84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48" name="AutoShape 85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5049" name="Group 86"/>
                <p:cNvGrpSpPr/>
                <p:nvPr/>
              </p:nvGrpSpPr>
              <p:grpSpPr>
                <a:xfrm rot="-3733502" flipH="true" flipV="true">
                  <a:off x="294" y="492"/>
                  <a:ext cx="527" cy="128"/>
                  <a:chOff x="0" y="0"/>
                  <a:chExt cx="893" cy="246"/>
                </a:xfrm>
              </p:grpSpPr>
              <p:grpSp>
                <p:nvGrpSpPr>
                  <p:cNvPr id="85050" name="Group 87"/>
                  <p:cNvGrpSpPr/>
                  <p:nvPr/>
                </p:nvGrpSpPr>
                <p:grpSpPr>
                  <a:xfrm>
                    <a:off x="0" y="0"/>
                    <a:ext cx="743" cy="185"/>
                    <a:chOff x="0" y="0"/>
                    <a:chExt cx="1118" cy="279"/>
                  </a:xfrm>
                </p:grpSpPr>
                <p:sp>
                  <p:nvSpPr>
                    <p:cNvPr id="85051" name="AutoShape 88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2" name="AutoShape 89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3" name="AutoShape 90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4" name="AutoShape 91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85055" name="Group 92"/>
                  <p:cNvGrpSpPr/>
                  <p:nvPr/>
                </p:nvGrpSpPr>
                <p:grpSpPr>
                  <a:xfrm rot="1353540">
                    <a:off x="150" y="60"/>
                    <a:ext cx="743" cy="186"/>
                    <a:chOff x="0" y="0"/>
                    <a:chExt cx="1118" cy="279"/>
                  </a:xfrm>
                </p:grpSpPr>
                <p:sp>
                  <p:nvSpPr>
                    <p:cNvPr id="85056" name="AutoShape 93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7" name="AutoShape 94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8" name="AutoShape 95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59" name="AutoShape 96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85060" name="Group 98"/>
              <p:cNvGrpSpPr/>
              <p:nvPr/>
            </p:nvGrpSpPr>
            <p:grpSpPr>
              <a:xfrm>
                <a:off x="3005118" y="2162175"/>
                <a:ext cx="1146175" cy="1384300"/>
                <a:chOff x="0" y="0"/>
                <a:chExt cx="722" cy="872"/>
              </a:xfrm>
            </p:grpSpPr>
            <p:sp>
              <p:nvSpPr>
                <p:cNvPr id="85061" name="Oval 99"/>
                <p:cNvSpPr/>
                <p:nvPr/>
              </p:nvSpPr>
              <p:spPr>
                <a:xfrm>
                  <a:off x="0" y="0"/>
                  <a:ext cx="722" cy="727"/>
                </a:xfrm>
                <a:prstGeom prst="ellipse">
                  <a:avLst/>
                </a:prstGeom>
                <a:solidFill>
                  <a:srgbClr val="EAEAEA">
                    <a:alpha val="50195"/>
                  </a:srgbClr>
                </a:soli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85062" name="Group 100"/>
                <p:cNvGrpSpPr/>
                <p:nvPr/>
              </p:nvGrpSpPr>
              <p:grpSpPr>
                <a:xfrm>
                  <a:off x="22" y="23"/>
                  <a:ext cx="680" cy="849"/>
                  <a:chOff x="0" y="0"/>
                  <a:chExt cx="931" cy="1163"/>
                </a:xfrm>
              </p:grpSpPr>
              <p:pic>
                <p:nvPicPr>
                  <p:cNvPr id="85063" name="Picture 101" descr="circuler_1"/>
                  <p:cNvPicPr>
                    <a:picLocks noChangeAspect="true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0" y="0"/>
                    <a:ext cx="925" cy="9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5064" name="Oval 102"/>
                  <p:cNvSpPr/>
                  <p:nvPr/>
                </p:nvSpPr>
                <p:spPr>
                  <a:xfrm>
                    <a:off x="0" y="0"/>
                    <a:ext cx="931" cy="937"/>
                  </a:xfrm>
                  <a:prstGeom prst="ellipse">
                    <a:avLst/>
                  </a:prstGeom>
                  <a:solidFill>
                    <a:schemeClr val="bg2">
                      <a:alpha val="50195"/>
                    </a:scheme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pic>
                <p:nvPicPr>
                  <p:cNvPr id="85065" name="Picture 103" descr="light_shadow1"/>
                  <p:cNvPicPr>
                    <a:picLocks noChangeAspect="true"/>
                  </p:cNvPicPr>
                  <p:nvPr/>
                </p:nvPicPr>
                <p:blipFill>
                  <a:blip r:embed="rId5"/>
                  <a:srcRect t="14285"/>
                  <a:stretch>
                    <a:fillRect/>
                  </a:stretch>
                </p:blipFill>
                <p:spPr>
                  <a:xfrm>
                    <a:off x="9" y="39"/>
                    <a:ext cx="682" cy="58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grpSp>
                <p:nvGrpSpPr>
                  <p:cNvPr id="85066" name="Group 104"/>
                  <p:cNvGrpSpPr/>
                  <p:nvPr/>
                </p:nvGrpSpPr>
                <p:grpSpPr>
                  <a:xfrm rot="-3733502" flipH="true" flipV="true">
                    <a:off x="281" y="654"/>
                    <a:ext cx="820" cy="198"/>
                    <a:chOff x="0" y="0"/>
                    <a:chExt cx="893" cy="246"/>
                  </a:xfrm>
                </p:grpSpPr>
                <p:grpSp>
                  <p:nvGrpSpPr>
                    <p:cNvPr id="85067" name="Group 105"/>
                    <p:cNvGrpSpPr/>
                    <p:nvPr/>
                  </p:nvGrpSpPr>
                  <p:grpSpPr>
                    <a:xfrm>
                      <a:off x="0" y="0"/>
                      <a:ext cx="743" cy="185"/>
                      <a:chOff x="0" y="0"/>
                      <a:chExt cx="1118" cy="279"/>
                    </a:xfrm>
                  </p:grpSpPr>
                  <p:sp>
                    <p:nvSpPr>
                      <p:cNvPr id="85068" name="AutoShape 106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69" name="AutoShape 107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70" name="AutoShape 108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71" name="AutoShape 109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  <p:grpSp>
                  <p:nvGrpSpPr>
                    <p:cNvPr id="85072" name="Group 110"/>
                    <p:cNvGrpSpPr/>
                    <p:nvPr/>
                  </p:nvGrpSpPr>
                  <p:grpSpPr>
                    <a:xfrm rot="1353540">
                      <a:off x="150" y="60"/>
                      <a:ext cx="743" cy="186"/>
                      <a:chOff x="0" y="0"/>
                      <a:chExt cx="1118" cy="279"/>
                    </a:xfrm>
                  </p:grpSpPr>
                  <p:sp>
                    <p:nvSpPr>
                      <p:cNvPr id="85073" name="AutoShape 111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74" name="AutoShape 112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75" name="AutoShape 113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76" name="AutoShape 114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5077" name="Group 115"/>
                <p:cNvGrpSpPr/>
                <p:nvPr/>
              </p:nvGrpSpPr>
              <p:grpSpPr>
                <a:xfrm rot="-3733502" flipH="true" flipV="true">
                  <a:off x="294" y="492"/>
                  <a:ext cx="527" cy="128"/>
                  <a:chOff x="0" y="0"/>
                  <a:chExt cx="893" cy="246"/>
                </a:xfrm>
              </p:grpSpPr>
              <p:grpSp>
                <p:nvGrpSpPr>
                  <p:cNvPr id="85078" name="Group 116"/>
                  <p:cNvGrpSpPr/>
                  <p:nvPr/>
                </p:nvGrpSpPr>
                <p:grpSpPr>
                  <a:xfrm>
                    <a:off x="0" y="0"/>
                    <a:ext cx="743" cy="185"/>
                    <a:chOff x="0" y="0"/>
                    <a:chExt cx="1118" cy="279"/>
                  </a:xfrm>
                </p:grpSpPr>
                <p:sp>
                  <p:nvSpPr>
                    <p:cNvPr id="85079" name="AutoShape 117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0" name="AutoShape 118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1" name="AutoShape 119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2" name="AutoShape 120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85083" name="Group 121"/>
                  <p:cNvGrpSpPr/>
                  <p:nvPr/>
                </p:nvGrpSpPr>
                <p:grpSpPr>
                  <a:xfrm rot="1353540">
                    <a:off x="150" y="60"/>
                    <a:ext cx="743" cy="186"/>
                    <a:chOff x="0" y="0"/>
                    <a:chExt cx="1118" cy="279"/>
                  </a:xfrm>
                </p:grpSpPr>
                <p:sp>
                  <p:nvSpPr>
                    <p:cNvPr id="85084" name="AutoShape 122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5" name="AutoShape 123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6" name="AutoShape 124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087" name="AutoShape 125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85088" name="Group 127"/>
              <p:cNvGrpSpPr/>
              <p:nvPr/>
            </p:nvGrpSpPr>
            <p:grpSpPr>
              <a:xfrm>
                <a:off x="2998768" y="0"/>
                <a:ext cx="1146175" cy="1384300"/>
                <a:chOff x="0" y="0"/>
                <a:chExt cx="722" cy="872"/>
              </a:xfrm>
            </p:grpSpPr>
            <p:sp>
              <p:nvSpPr>
                <p:cNvPr id="85089" name="Oval 128"/>
                <p:cNvSpPr/>
                <p:nvPr/>
              </p:nvSpPr>
              <p:spPr>
                <a:xfrm>
                  <a:off x="0" y="0"/>
                  <a:ext cx="722" cy="727"/>
                </a:xfrm>
                <a:prstGeom prst="ellipse">
                  <a:avLst/>
                </a:prstGeom>
                <a:solidFill>
                  <a:srgbClr val="EAEAEA">
                    <a:alpha val="50195"/>
                  </a:srgbClr>
                </a:soli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85090" name="Group 129"/>
                <p:cNvGrpSpPr/>
                <p:nvPr/>
              </p:nvGrpSpPr>
              <p:grpSpPr>
                <a:xfrm>
                  <a:off x="22" y="23"/>
                  <a:ext cx="680" cy="849"/>
                  <a:chOff x="0" y="0"/>
                  <a:chExt cx="931" cy="1163"/>
                </a:xfrm>
              </p:grpSpPr>
              <p:pic>
                <p:nvPicPr>
                  <p:cNvPr id="85091" name="Picture 130" descr="circuler_1"/>
                  <p:cNvPicPr>
                    <a:picLocks noChangeAspect="true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0" y="0"/>
                    <a:ext cx="925" cy="9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5092" name="Oval 131"/>
                  <p:cNvSpPr/>
                  <p:nvPr/>
                </p:nvSpPr>
                <p:spPr>
                  <a:xfrm>
                    <a:off x="0" y="0"/>
                    <a:ext cx="931" cy="937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FFEFD1">
                          <a:alpha val="100000"/>
                        </a:srgbClr>
                      </a:gs>
                      <a:gs pos="64999">
                        <a:srgbClr val="F0EBD5">
                          <a:alpha val="100000"/>
                        </a:srgbClr>
                      </a:gs>
                      <a:gs pos="100000">
                        <a:srgbClr val="D1C39F">
                          <a:alpha val="100000"/>
                        </a:srgbClr>
                      </a:gs>
                    </a:gsLst>
                    <a:lin ang="5400000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pic>
                <p:nvPicPr>
                  <p:cNvPr id="85093" name="Picture 132" descr="light_shadow1"/>
                  <p:cNvPicPr>
                    <a:picLocks noChangeAspect="true"/>
                  </p:cNvPicPr>
                  <p:nvPr/>
                </p:nvPicPr>
                <p:blipFill>
                  <a:blip r:embed="rId5"/>
                  <a:srcRect t="14285"/>
                  <a:stretch>
                    <a:fillRect/>
                  </a:stretch>
                </p:blipFill>
                <p:spPr>
                  <a:xfrm>
                    <a:off x="9" y="39"/>
                    <a:ext cx="682" cy="58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grpSp>
                <p:nvGrpSpPr>
                  <p:cNvPr id="85094" name="Group 133"/>
                  <p:cNvGrpSpPr/>
                  <p:nvPr/>
                </p:nvGrpSpPr>
                <p:grpSpPr>
                  <a:xfrm rot="-3733502" flipH="true" flipV="true">
                    <a:off x="281" y="654"/>
                    <a:ext cx="820" cy="198"/>
                    <a:chOff x="0" y="0"/>
                    <a:chExt cx="893" cy="246"/>
                  </a:xfrm>
                </p:grpSpPr>
                <p:grpSp>
                  <p:nvGrpSpPr>
                    <p:cNvPr id="85095" name="Group 134"/>
                    <p:cNvGrpSpPr/>
                    <p:nvPr/>
                  </p:nvGrpSpPr>
                  <p:grpSpPr>
                    <a:xfrm>
                      <a:off x="0" y="0"/>
                      <a:ext cx="743" cy="185"/>
                      <a:chOff x="0" y="0"/>
                      <a:chExt cx="1118" cy="279"/>
                    </a:xfrm>
                  </p:grpSpPr>
                  <p:sp>
                    <p:nvSpPr>
                      <p:cNvPr id="85096" name="AutoShape 135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97" name="AutoShape 136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98" name="AutoShape 137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099" name="AutoShape 138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  <p:grpSp>
                  <p:nvGrpSpPr>
                    <p:cNvPr id="85100" name="Group 139"/>
                    <p:cNvGrpSpPr/>
                    <p:nvPr/>
                  </p:nvGrpSpPr>
                  <p:grpSpPr>
                    <a:xfrm rot="1353540">
                      <a:off x="150" y="60"/>
                      <a:ext cx="743" cy="186"/>
                      <a:chOff x="0" y="0"/>
                      <a:chExt cx="1118" cy="279"/>
                    </a:xfrm>
                  </p:grpSpPr>
                  <p:sp>
                    <p:nvSpPr>
                      <p:cNvPr id="85101" name="AutoShape 140"/>
                      <p:cNvSpPr/>
                      <p:nvPr/>
                    </p:nvSpPr>
                    <p:spPr>
                      <a:xfrm rot="5263130">
                        <a:off x="290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102" name="AutoShape 141"/>
                      <p:cNvSpPr/>
                      <p:nvPr/>
                    </p:nvSpPr>
                    <p:spPr>
                      <a:xfrm rot="6078281">
                        <a:off x="426" y="-294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103" name="AutoShape 142"/>
                      <p:cNvSpPr/>
                      <p:nvPr/>
                    </p:nvSpPr>
                    <p:spPr>
                      <a:xfrm rot="6373927">
                        <a:off x="502" y="-27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  <p:sp>
                    <p:nvSpPr>
                      <p:cNvPr id="85104" name="AutoShape 143"/>
                      <p:cNvSpPr/>
                      <p:nvPr/>
                    </p:nvSpPr>
                    <p:spPr>
                      <a:xfrm rot="6906312">
                        <a:off x="592" y="-242"/>
                        <a:ext cx="227" cy="816"/>
                      </a:xfrm>
                      <a:prstGeom prst="moon">
                        <a:avLst>
                          <a:gd name="adj" fmla="val 49773"/>
                        </a:avLst>
                      </a:prstGeom>
                      <a:solidFill>
                        <a:srgbClr val="FFFFFF">
                          <a:alpha val="3922"/>
                        </a:srgbClr>
                      </a:solidFill>
                      <a:ln w="9525">
                        <a:noFill/>
                      </a:ln>
                    </p:spPr>
                    <p:txBody>
                      <a:bodyPr wrap="none" anchor="ctr" anchorCtr="false"/>
                      <a:p>
                        <a:pPr>
                          <a:buClrTx/>
                          <a:buFont typeface="Arial" panose="020B0604020202020204" pitchFamily="34" charset="0"/>
                        </a:pPr>
                        <a:endPara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5105" name="Group 144"/>
                <p:cNvGrpSpPr/>
                <p:nvPr/>
              </p:nvGrpSpPr>
              <p:grpSpPr>
                <a:xfrm rot="-3733502" flipH="true" flipV="true">
                  <a:off x="294" y="492"/>
                  <a:ext cx="527" cy="128"/>
                  <a:chOff x="0" y="0"/>
                  <a:chExt cx="893" cy="246"/>
                </a:xfrm>
              </p:grpSpPr>
              <p:grpSp>
                <p:nvGrpSpPr>
                  <p:cNvPr id="85106" name="Group 145"/>
                  <p:cNvGrpSpPr/>
                  <p:nvPr/>
                </p:nvGrpSpPr>
                <p:grpSpPr>
                  <a:xfrm>
                    <a:off x="0" y="0"/>
                    <a:ext cx="743" cy="185"/>
                    <a:chOff x="0" y="0"/>
                    <a:chExt cx="1118" cy="279"/>
                  </a:xfrm>
                </p:grpSpPr>
                <p:sp>
                  <p:nvSpPr>
                    <p:cNvPr id="85107" name="AutoShape 146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08" name="AutoShape 147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09" name="AutoShape 148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10" name="AutoShape 149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85111" name="Group 150"/>
                  <p:cNvGrpSpPr/>
                  <p:nvPr/>
                </p:nvGrpSpPr>
                <p:grpSpPr>
                  <a:xfrm rot="1353540">
                    <a:off x="150" y="60"/>
                    <a:ext cx="743" cy="186"/>
                    <a:chOff x="0" y="0"/>
                    <a:chExt cx="1118" cy="279"/>
                  </a:xfrm>
                </p:grpSpPr>
                <p:sp>
                  <p:nvSpPr>
                    <p:cNvPr id="85112" name="AutoShape 151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13" name="AutoShape 152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14" name="AutoShape 153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15" name="AutoShape 154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85116" name="Group 156"/>
              <p:cNvGrpSpPr/>
              <p:nvPr/>
            </p:nvGrpSpPr>
            <p:grpSpPr>
              <a:xfrm rot="4976862" flipH="true">
                <a:off x="2300268" y="1793875"/>
                <a:ext cx="673100" cy="647700"/>
                <a:chOff x="0" y="0"/>
                <a:chExt cx="204" cy="196"/>
              </a:xfrm>
            </p:grpSpPr>
            <p:pic>
              <p:nvPicPr>
                <p:cNvPr id="85117" name="Picture 157" descr="circuler_1"/>
                <p:cNvPicPr>
                  <a:picLocks noChangeAspect="true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H="true">
                  <a:off x="17" y="13"/>
                  <a:ext cx="174" cy="1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grpSp>
              <p:nvGrpSpPr>
                <p:cNvPr id="85118" name="Oval 158"/>
                <p:cNvGrpSpPr/>
                <p:nvPr/>
              </p:nvGrpSpPr>
              <p:grpSpPr>
                <a:xfrm rot="4976862" flipH="true">
                  <a:off x="19" y="12"/>
                  <a:ext cx="172" cy="174"/>
                  <a:chOff x="0" y="0"/>
                  <a:chExt cx="640080" cy="573024"/>
                </a:xfrm>
              </p:grpSpPr>
              <p:pic>
                <p:nvPicPr>
                  <p:cNvPr id="85119" name="Oval 158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0" y="0"/>
                    <a:ext cx="640080" cy="57302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5120" name="Text Box 129"/>
                  <p:cNvSpPr txBox="true"/>
                  <p:nvPr/>
                </p:nvSpPr>
                <p:spPr>
                  <a:xfrm rot="4976862">
                    <a:off x="119312" y="62337"/>
                    <a:ext cx="401964" cy="45155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85121" name="Group 159"/>
                <p:cNvGrpSpPr/>
                <p:nvPr/>
              </p:nvGrpSpPr>
              <p:grpSpPr>
                <a:xfrm rot="1297425" flipV="true">
                  <a:off x="27" y="147"/>
                  <a:ext cx="151" cy="37"/>
                  <a:chOff x="0" y="0"/>
                  <a:chExt cx="893" cy="246"/>
                </a:xfrm>
              </p:grpSpPr>
              <p:grpSp>
                <p:nvGrpSpPr>
                  <p:cNvPr id="85122" name="Group 160"/>
                  <p:cNvGrpSpPr/>
                  <p:nvPr/>
                </p:nvGrpSpPr>
                <p:grpSpPr>
                  <a:xfrm>
                    <a:off x="0" y="0"/>
                    <a:ext cx="743" cy="185"/>
                    <a:chOff x="0" y="0"/>
                    <a:chExt cx="1118" cy="279"/>
                  </a:xfrm>
                </p:grpSpPr>
                <p:sp>
                  <p:nvSpPr>
                    <p:cNvPr id="85123" name="AutoShape 161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24" name="AutoShape 162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25" name="AutoShape 163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26" name="AutoShape 164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85127" name="Group 165"/>
                  <p:cNvGrpSpPr/>
                  <p:nvPr/>
                </p:nvGrpSpPr>
                <p:grpSpPr>
                  <a:xfrm rot="1353540">
                    <a:off x="150" y="60"/>
                    <a:ext cx="743" cy="186"/>
                    <a:chOff x="0" y="0"/>
                    <a:chExt cx="1118" cy="279"/>
                  </a:xfrm>
                </p:grpSpPr>
                <p:sp>
                  <p:nvSpPr>
                    <p:cNvPr id="85128" name="AutoShape 166"/>
                    <p:cNvSpPr/>
                    <p:nvPr/>
                  </p:nvSpPr>
                  <p:spPr>
                    <a:xfrm rot="5263130">
                      <a:off x="290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29" name="AutoShape 167"/>
                    <p:cNvSpPr/>
                    <p:nvPr/>
                  </p:nvSpPr>
                  <p:spPr>
                    <a:xfrm rot="6078281">
                      <a:off x="426" y="-29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30" name="AutoShape 168"/>
                    <p:cNvSpPr/>
                    <p:nvPr/>
                  </p:nvSpPr>
                  <p:spPr>
                    <a:xfrm rot="6373927">
                      <a:off x="502" y="-27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85131" name="AutoShape 169"/>
                    <p:cNvSpPr/>
                    <p:nvPr/>
                  </p:nvSpPr>
                  <p:spPr>
                    <a:xfrm rot="6906312">
                      <a:off x="592" y="-242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22"/>
                      </a:srgbClr>
                    </a:solidFill>
                    <a:ln w="9525">
                      <a:noFill/>
                    </a:ln>
                  </p:spPr>
                  <p:txBody>
                    <a:bodyPr wrap="none" anchor="ctr" anchorCtr="false"/>
                    <a:p>
                      <a:pPr>
                        <a:buClrTx/>
                        <a:buFont typeface="Arial" panose="020B0604020202020204" pitchFamily="34" charset="0"/>
                      </a:pP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  <p:sp>
              <p:nvSpPr>
                <p:cNvPr id="85132" name="Arc 170"/>
                <p:cNvSpPr/>
                <p:nvPr/>
              </p:nvSpPr>
              <p:spPr>
                <a:xfrm rot="3847716">
                  <a:off x="4" y="-4"/>
                  <a:ext cx="196" cy="20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43200" h="43155" fill="none">
                      <a:moveTo>
                        <a:pt x="3603" y="33544"/>
                      </a:moveTo>
                      <a:cubicBezTo>
                        <a:pt x="1253" y="30004"/>
                        <a:pt x="0" y="2584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32987"/>
                        <a:pt x="34359" y="42418"/>
                        <a:pt x="22995" y="43154"/>
                      </a:cubicBezTo>
                    </a:path>
                    <a:path w="43200" h="43155" stroke="false">
                      <a:moveTo>
                        <a:pt x="3603" y="33544"/>
                      </a:moveTo>
                      <a:cubicBezTo>
                        <a:pt x="1253" y="30004"/>
                        <a:pt x="0" y="2584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32987"/>
                        <a:pt x="34359" y="42418"/>
                        <a:pt x="22995" y="43154"/>
                      </a:cubicBezTo>
                      <a:lnTo>
                        <a:pt x="21600" y="21600"/>
                      </a:lnTo>
                      <a:lnTo>
                        <a:pt x="3603" y="33544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rgbClr val="000000"/>
                  </a:solidFill>
                  <a:prstDash val="sysDot"/>
                  <a:round/>
                  <a:headEnd type="none" w="med" len="med"/>
                  <a:tailEnd type="triangle" w="sm" len="sm"/>
                </a:ln>
              </p:spPr>
              <p:txBody>
                <a:bodyPr/>
                <a:p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pic>
              <p:nvPicPr>
                <p:cNvPr id="85133" name="Picture 171" descr="light_shadow1"/>
                <p:cNvPicPr>
                  <a:picLocks noChangeAspect="true"/>
                </p:cNvPicPr>
                <p:nvPr/>
              </p:nvPicPr>
              <p:blipFill>
                <a:blip r:embed="rId8"/>
                <a:srcRect t="23740"/>
                <a:stretch>
                  <a:fillRect/>
                </a:stretch>
              </p:blipFill>
              <p:spPr>
                <a:xfrm rot="2569845" flipH="true">
                  <a:off x="71" y="28"/>
                  <a:ext cx="129" cy="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</p:grpSp>
        <p:sp>
          <p:nvSpPr>
            <p:cNvPr id="85134" name="矩形 146"/>
            <p:cNvSpPr/>
            <p:nvPr/>
          </p:nvSpPr>
          <p:spPr>
            <a:xfrm>
              <a:off x="5810" y="5295"/>
              <a:ext cx="2563" cy="10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zh-CN" altLang="en-US" sz="28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应用领域</a:t>
              </a:r>
              <a:endParaRPr lang="zh-CN" altLang="en-US" sz="2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135" name="矩形 147"/>
            <p:cNvSpPr/>
            <p:nvPr/>
          </p:nvSpPr>
          <p:spPr>
            <a:xfrm>
              <a:off x="2378" y="4005"/>
              <a:ext cx="2815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marL="361950" indent="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信用政策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136" name="矩形 148"/>
            <p:cNvSpPr/>
            <p:nvPr/>
          </p:nvSpPr>
          <p:spPr>
            <a:xfrm>
              <a:off x="7695" y="3115"/>
              <a:ext cx="2815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marL="361950" indent="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信用评审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137" name="矩形 149"/>
            <p:cNvSpPr/>
            <p:nvPr/>
          </p:nvSpPr>
          <p:spPr>
            <a:xfrm>
              <a:off x="4188" y="8825"/>
              <a:ext cx="184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marL="361950" indent="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放贷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138" name="矩形 150"/>
            <p:cNvSpPr/>
            <p:nvPr/>
          </p:nvSpPr>
          <p:spPr>
            <a:xfrm>
              <a:off x="7853" y="6500"/>
              <a:ext cx="2327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marL="361950" indent="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证券化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1" name="AutoShape 175"/>
            <p:cNvSpPr/>
            <p:nvPr/>
          </p:nvSpPr>
          <p:spPr>
            <a:xfrm>
              <a:off x="-40" y="2981"/>
              <a:ext cx="2915" cy="3529"/>
            </a:xfrm>
            <a:prstGeom prst="accentCallout2">
              <a:avLst>
                <a:gd name="adj1" fmla="val 26278"/>
                <a:gd name="adj2" fmla="val 104782"/>
                <a:gd name="adj3" fmla="val 21898"/>
                <a:gd name="adj4" fmla="val 158060"/>
                <a:gd name="adj5" fmla="val 25984"/>
                <a:gd name="adj6" fmla="val 105934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diamond" w="med" len="med"/>
            </a:ln>
          </p:spPr>
          <p:txBody>
            <a:bodyPr anchor="ctr" anchorCtr="false"/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ZETA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等价评级提供了处理不同区域、规模、所有权的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客观且一致的方法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，可分析异常现象以验证已给定的登记是否合适。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1692" name="AutoShape 176"/>
            <p:cNvSpPr/>
            <p:nvPr/>
          </p:nvSpPr>
          <p:spPr>
            <a:xfrm>
              <a:off x="-40" y="7520"/>
              <a:ext cx="3710" cy="2405"/>
            </a:xfrm>
            <a:prstGeom prst="accentCallout2">
              <a:avLst>
                <a:gd name="adj1" fmla="val 29148"/>
                <a:gd name="adj2" fmla="val 105046"/>
                <a:gd name="adj3" fmla="val 145745"/>
                <a:gd name="adj4" fmla="val 150329"/>
                <a:gd name="adj5" fmla="val 151009"/>
                <a:gd name="adj6" fmla="val 148412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diamond" w="med" len="med"/>
            </a:ln>
          </p:spPr>
          <p:txBody>
            <a:bodyPr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通过利用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分值与违约率之间的一致关系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，可以在定价模型中考虑目标信用利差和意外损失。</a:t>
              </a:r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3" name="AutoShape 173"/>
            <p:cNvSpPr/>
            <p:nvPr/>
          </p:nvSpPr>
          <p:spPr>
            <a:xfrm>
              <a:off x="11005" y="6510"/>
              <a:ext cx="3758" cy="1657"/>
            </a:xfrm>
            <a:prstGeom prst="accentCallout2">
              <a:avLst>
                <a:gd name="adj1" fmla="val 29148"/>
                <a:gd name="adj2" fmla="val -5046"/>
                <a:gd name="adj3" fmla="val 29148"/>
                <a:gd name="adj4" fmla="val -5046"/>
                <a:gd name="adj5" fmla="val 39208"/>
                <a:gd name="adj6" fmla="val -30699"/>
              </a:avLst>
            </a:prstGeom>
            <a:noFill/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diamond" w="med" len="med"/>
            </a:ln>
          </p:spPr>
          <p:txBody>
            <a:bodyPr anchor="ctr" anchorCtr="false"/>
            <a:p>
              <a:pPr algn="just" eaLnBrk="0" hangingPunct="0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能够促进商业信贷的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分层和结构化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以实现证券化。</a:t>
              </a:r>
              <a:endPara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 eaLnBrk="0" hangingPunct="0">
                <a:buClrTx/>
                <a:buFont typeface="Arial" panose="020B0604020202020204" pitchFamily="34" charset="0"/>
              </a:pPr>
              <a:endPara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4" name="AutoShape 172"/>
            <p:cNvSpPr/>
            <p:nvPr/>
          </p:nvSpPr>
          <p:spPr>
            <a:xfrm>
              <a:off x="11053" y="3143"/>
              <a:ext cx="3177" cy="1552"/>
            </a:xfrm>
            <a:prstGeom prst="accentCallout2">
              <a:avLst>
                <a:gd name="adj1" fmla="val 31167"/>
                <a:gd name="adj2" fmla="val -5046"/>
                <a:gd name="adj3" fmla="val 31167"/>
                <a:gd name="adj4" fmla="val -38907"/>
                <a:gd name="adj5" fmla="val 35833"/>
                <a:gd name="adj6" fmla="val -38259"/>
              </a:avLst>
            </a:prstGeom>
            <a:noFill/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diamond" w="med" len="med"/>
            </a:ln>
          </p:spPr>
          <p:txBody>
            <a:bodyPr anchor="ctr" anchorCtr="false"/>
            <a:p>
              <a:pPr>
                <a:buClrTx/>
                <a:buFont typeface="Arial" panose="020B0604020202020204" pitchFamily="34" charset="0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能够为金融机构提供关于借款者信用质量的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预先警告</a:t>
              </a:r>
              <a:endPara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2945" name="标题 1"/>
          <p:cNvSpPr>
            <a:spLocks noGrp="true"/>
          </p:cNvSpPr>
          <p:nvPr/>
        </p:nvSpPr>
        <p:spPr>
          <a:xfrm>
            <a:off x="2228215" y="791210"/>
            <a:ext cx="3595370" cy="5632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false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ZETA评分模型</a:t>
            </a:r>
            <a:r>
              <a:rPr 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应用领域</a:t>
            </a:r>
            <a:endParaRPr 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ZETA评分模型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703705" y="1571625"/>
            <a:ext cx="8784590" cy="4860290"/>
            <a:chOff x="283" y="2553"/>
            <a:chExt cx="13834" cy="7654"/>
          </a:xfrm>
        </p:grpSpPr>
        <p:sp>
          <p:nvSpPr>
            <p:cNvPr id="2" name="AutoShape 4"/>
            <p:cNvSpPr>
              <a:spLocks noChangeArrowheads="true"/>
            </p:cNvSpPr>
            <p:nvPr/>
          </p:nvSpPr>
          <p:spPr bwMode="auto">
            <a:xfrm>
              <a:off x="575" y="2555"/>
              <a:ext cx="13045" cy="7375"/>
            </a:xfrm>
            <a:prstGeom prst="roundRect">
              <a:avLst>
                <a:gd name="adj" fmla="val 50000"/>
              </a:avLst>
            </a:prstGeom>
            <a:gradFill rotWithShape="false">
              <a:gsLst>
                <a:gs pos="0">
                  <a:srgbClr val="37556B"/>
                </a:gs>
                <a:gs pos="50000">
                  <a:schemeClr val="accent1"/>
                </a:gs>
                <a:gs pos="100000">
                  <a:srgbClr val="37556B"/>
                </a:gs>
              </a:gsLst>
              <a:lin ang="5400000" scaled="true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" name="AutoShape 6"/>
            <p:cNvSpPr/>
            <p:nvPr/>
          </p:nvSpPr>
          <p:spPr>
            <a:xfrm>
              <a:off x="933" y="2553"/>
              <a:ext cx="12165" cy="738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4" name="Group 27"/>
            <p:cNvGrpSpPr/>
            <p:nvPr/>
          </p:nvGrpSpPr>
          <p:grpSpPr>
            <a:xfrm>
              <a:off x="283" y="2955"/>
              <a:ext cx="13835" cy="6225"/>
              <a:chOff x="0" y="0"/>
              <a:chExt cx="3436" cy="918"/>
            </a:xfrm>
          </p:grpSpPr>
          <p:sp>
            <p:nvSpPr>
              <p:cNvPr id="5" name="Line 28"/>
              <p:cNvSpPr/>
              <p:nvPr/>
            </p:nvSpPr>
            <p:spPr>
              <a:xfrm>
                <a:off x="255" y="0"/>
                <a:ext cx="29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" name="Line 29"/>
              <p:cNvSpPr/>
              <p:nvPr/>
            </p:nvSpPr>
            <p:spPr>
              <a:xfrm>
                <a:off x="198" y="48"/>
                <a:ext cx="305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" name="Line 30"/>
              <p:cNvSpPr/>
              <p:nvPr/>
            </p:nvSpPr>
            <p:spPr>
              <a:xfrm>
                <a:off x="150" y="96"/>
                <a:ext cx="314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" name="Line 31"/>
              <p:cNvSpPr/>
              <p:nvPr/>
            </p:nvSpPr>
            <p:spPr>
              <a:xfrm>
                <a:off x="108" y="144"/>
                <a:ext cx="32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" name="Line 32"/>
              <p:cNvSpPr/>
              <p:nvPr/>
            </p:nvSpPr>
            <p:spPr>
              <a:xfrm>
                <a:off x="78" y="192"/>
                <a:ext cx="328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" name="Line 33"/>
              <p:cNvSpPr/>
              <p:nvPr/>
            </p:nvSpPr>
            <p:spPr>
              <a:xfrm>
                <a:off x="48" y="240"/>
                <a:ext cx="3337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" name="Line 34"/>
              <p:cNvSpPr/>
              <p:nvPr/>
            </p:nvSpPr>
            <p:spPr>
              <a:xfrm>
                <a:off x="30" y="288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" name="Line 35"/>
              <p:cNvSpPr/>
              <p:nvPr/>
            </p:nvSpPr>
            <p:spPr>
              <a:xfrm>
                <a:off x="18" y="336"/>
                <a:ext cx="340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Line 36"/>
              <p:cNvSpPr/>
              <p:nvPr/>
            </p:nvSpPr>
            <p:spPr>
              <a:xfrm>
                <a:off x="12" y="384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" name="Line 37"/>
              <p:cNvSpPr/>
              <p:nvPr/>
            </p:nvSpPr>
            <p:spPr>
              <a:xfrm>
                <a:off x="0" y="432"/>
                <a:ext cx="343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" name="Line 38"/>
              <p:cNvSpPr/>
              <p:nvPr/>
            </p:nvSpPr>
            <p:spPr>
              <a:xfrm>
                <a:off x="3" y="480"/>
                <a:ext cx="343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" name="Line 39"/>
              <p:cNvSpPr/>
              <p:nvPr/>
            </p:nvSpPr>
            <p:spPr>
              <a:xfrm>
                <a:off x="9" y="528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" name="Line 40"/>
              <p:cNvSpPr/>
              <p:nvPr/>
            </p:nvSpPr>
            <p:spPr>
              <a:xfrm>
                <a:off x="18" y="576"/>
                <a:ext cx="340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" name="Line 41"/>
              <p:cNvSpPr/>
              <p:nvPr/>
            </p:nvSpPr>
            <p:spPr>
              <a:xfrm>
                <a:off x="30" y="630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" name="Line 42"/>
              <p:cNvSpPr/>
              <p:nvPr/>
            </p:nvSpPr>
            <p:spPr>
              <a:xfrm>
                <a:off x="51" y="678"/>
                <a:ext cx="334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" name="Line 43"/>
              <p:cNvSpPr/>
              <p:nvPr/>
            </p:nvSpPr>
            <p:spPr>
              <a:xfrm>
                <a:off x="72" y="726"/>
                <a:ext cx="329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" name="Line 44"/>
              <p:cNvSpPr/>
              <p:nvPr/>
            </p:nvSpPr>
            <p:spPr>
              <a:xfrm>
                <a:off x="102" y="774"/>
                <a:ext cx="323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" name="Line 45"/>
              <p:cNvSpPr/>
              <p:nvPr/>
            </p:nvSpPr>
            <p:spPr>
              <a:xfrm>
                <a:off x="141" y="822"/>
                <a:ext cx="3154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" name="Line 46"/>
              <p:cNvSpPr/>
              <p:nvPr/>
            </p:nvSpPr>
            <p:spPr>
              <a:xfrm>
                <a:off x="189" y="870"/>
                <a:ext cx="3061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" name="Line 47"/>
              <p:cNvSpPr/>
              <p:nvPr/>
            </p:nvSpPr>
            <p:spPr>
              <a:xfrm>
                <a:off x="246" y="918"/>
                <a:ext cx="295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3" name="AutoShape 48"/>
            <p:cNvSpPr/>
            <p:nvPr/>
          </p:nvSpPr>
          <p:spPr>
            <a:xfrm>
              <a:off x="913" y="2700"/>
              <a:ext cx="11905" cy="700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050" name="Rectangle 51"/>
            <p:cNvSpPr/>
            <p:nvPr/>
          </p:nvSpPr>
          <p:spPr>
            <a:xfrm>
              <a:off x="1388" y="3495"/>
              <a:ext cx="11417" cy="671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10800" rIns="18000" bIns="10800" anchor="t" anchorCtr="false"/>
            <a:p>
              <a:pPr algn="ctr"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缺  陷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依赖于财务报表的帐面数据，削弱可靠性和及时性；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缺乏对违约和违约风险的系统认识，理论基础比较薄弱；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都假设解释变量存在着线性关系，有悖于现实经济现象；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都无法计量企业的表外信用风险（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不在资产负债表内反映的或有负债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）；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对某些特定行业的企业如公用企业、财务公司、新公司以及资源企业也不适用，因而它们的使用范围受到较大限制。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82945" name="标题 1"/>
          <p:cNvSpPr>
            <a:spLocks noGrp="true"/>
          </p:cNvSpPr>
          <p:nvPr/>
        </p:nvSpPr>
        <p:spPr>
          <a:xfrm>
            <a:off x="2209800" y="864235"/>
            <a:ext cx="4577715" cy="5632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false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Z评分模型和ZETA评分模型评价</a:t>
            </a:r>
            <a:endParaRPr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 巴萨利模型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586230" y="1008380"/>
            <a:ext cx="9277350" cy="5328920"/>
            <a:chOff x="143" y="1815"/>
            <a:chExt cx="14610" cy="8392"/>
          </a:xfrm>
        </p:grpSpPr>
        <p:grpSp>
          <p:nvGrpSpPr>
            <p:cNvPr id="33" name="组合 6"/>
            <p:cNvGrpSpPr/>
            <p:nvPr/>
          </p:nvGrpSpPr>
          <p:grpSpPr>
            <a:xfrm>
              <a:off x="250" y="1815"/>
              <a:ext cx="14093" cy="8392"/>
              <a:chOff x="0" y="0"/>
              <a:chExt cx="6588107" cy="4912009"/>
            </a:xfrm>
          </p:grpSpPr>
          <p:grpSp>
            <p:nvGrpSpPr>
              <p:cNvPr id="34" name="Group 4605"/>
              <p:cNvGrpSpPr/>
              <p:nvPr/>
            </p:nvGrpSpPr>
            <p:grpSpPr>
              <a:xfrm>
                <a:off x="1944670" y="954088"/>
                <a:ext cx="2732087" cy="1200150"/>
                <a:chOff x="0" y="0"/>
                <a:chExt cx="2170" cy="952"/>
              </a:xfrm>
            </p:grpSpPr>
            <p:sp>
              <p:nvSpPr>
                <p:cNvPr id="35" name="Line 33"/>
                <p:cNvSpPr/>
                <p:nvPr/>
              </p:nvSpPr>
              <p:spPr>
                <a:xfrm flipH="true">
                  <a:off x="0" y="213"/>
                  <a:ext cx="311" cy="0"/>
                </a:xfrm>
                <a:prstGeom prst="line">
                  <a:avLst/>
                </a:prstGeom>
                <a:ln w="50800" cap="flat" cmpd="sng">
                  <a:solidFill>
                    <a:schemeClr val="bg2">
                      <a:alpha val="78822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6" name="Arc 32"/>
                <p:cNvSpPr/>
                <p:nvPr/>
              </p:nvSpPr>
              <p:spPr>
                <a:xfrm rot="5400000">
                  <a:off x="677" y="-382"/>
                  <a:ext cx="818" cy="158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41807" fill="none">
                      <a:moveTo>
                        <a:pt x="5419" y="-1"/>
                      </a:moveTo>
                      <a:cubicBezTo>
                        <a:pt x="14946" y="2469"/>
                        <a:pt x="21600" y="11066"/>
                        <a:pt x="21600" y="20909"/>
                      </a:cubicBezTo>
                      <a:cubicBezTo>
                        <a:pt x="21600" y="30734"/>
                        <a:pt x="14968" y="39322"/>
                        <a:pt x="5462" y="41807"/>
                      </a:cubicBezTo>
                    </a:path>
                    <a:path w="21600" h="41807" stroke="false">
                      <a:moveTo>
                        <a:pt x="5419" y="-1"/>
                      </a:moveTo>
                      <a:cubicBezTo>
                        <a:pt x="14946" y="2469"/>
                        <a:pt x="21600" y="11066"/>
                        <a:pt x="21600" y="20909"/>
                      </a:cubicBezTo>
                      <a:cubicBezTo>
                        <a:pt x="21600" y="30734"/>
                        <a:pt x="14968" y="39322"/>
                        <a:pt x="5462" y="41807"/>
                      </a:cubicBezTo>
                      <a:lnTo>
                        <a:pt x="0" y="20909"/>
                      </a:lnTo>
                      <a:lnTo>
                        <a:pt x="5419" y="-1"/>
                      </a:lnTo>
                      <a:close/>
                    </a:path>
                  </a:pathLst>
                </a:custGeom>
                <a:noFill/>
                <a:ln w="50800" cap="flat" cmpd="sng">
                  <a:solidFill>
                    <a:schemeClr val="bg2">
                      <a:alpha val="78822"/>
                    </a:schemeClr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7" name="Line 33"/>
                <p:cNvSpPr/>
                <p:nvPr/>
              </p:nvSpPr>
              <p:spPr>
                <a:xfrm>
                  <a:off x="1106" y="823"/>
                  <a:ext cx="0" cy="129"/>
                </a:xfrm>
                <a:prstGeom prst="line">
                  <a:avLst/>
                </a:prstGeom>
                <a:ln w="50800" cap="flat" cmpd="sng">
                  <a:solidFill>
                    <a:schemeClr val="bg2">
                      <a:alpha val="78822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" name="Line 33"/>
                <p:cNvSpPr/>
                <p:nvPr/>
              </p:nvSpPr>
              <p:spPr>
                <a:xfrm flipH="true">
                  <a:off x="1859" y="213"/>
                  <a:ext cx="311" cy="0"/>
                </a:xfrm>
                <a:prstGeom prst="line">
                  <a:avLst/>
                </a:prstGeom>
                <a:ln w="50800" cap="flat" cmpd="sng">
                  <a:solidFill>
                    <a:schemeClr val="bg2">
                      <a:alpha val="78822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9" name="AutoShape 17"/>
              <p:cNvSpPr>
                <a:spLocks noChangeAspect="true"/>
              </p:cNvSpPr>
              <p:nvPr/>
            </p:nvSpPr>
            <p:spPr>
              <a:xfrm>
                <a:off x="8536" y="1190625"/>
                <a:ext cx="1998662" cy="2760663"/>
              </a:xfrm>
              <a:prstGeom prst="roundRect">
                <a:avLst>
                  <a:gd name="adj" fmla="val 3843"/>
                </a:avLst>
              </a:prstGeom>
              <a:gradFill rotWithShape="true">
                <a:gsLst>
                  <a:gs pos="0">
                    <a:srgbClr val="92D050"/>
                  </a:gs>
                  <a:gs pos="100000">
                    <a:srgbClr val="24370F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" name="AutoShape 18"/>
              <p:cNvSpPr/>
              <p:nvPr/>
            </p:nvSpPr>
            <p:spPr>
              <a:xfrm>
                <a:off x="8536" y="1531937"/>
                <a:ext cx="1998662" cy="2349137"/>
              </a:xfrm>
              <a:prstGeom prst="roundRect">
                <a:avLst>
                  <a:gd name="adj" fmla="val 2074"/>
                </a:avLst>
              </a:prstGeom>
              <a:solidFill>
                <a:schemeClr val="bg1">
                  <a:alpha val="74901"/>
                </a:schemeClr>
              </a:solidFill>
              <a:ln w="9525">
                <a:noFill/>
              </a:ln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1" name="AutoShape 34"/>
              <p:cNvSpPr>
                <a:spLocks noChangeAspect="true"/>
              </p:cNvSpPr>
              <p:nvPr/>
            </p:nvSpPr>
            <p:spPr>
              <a:xfrm>
                <a:off x="4589445" y="1011238"/>
                <a:ext cx="1998662" cy="2413000"/>
              </a:xfrm>
              <a:prstGeom prst="roundRect">
                <a:avLst>
                  <a:gd name="adj" fmla="val 3843"/>
                </a:avLst>
              </a:prstGeom>
              <a:gradFill rotWithShape="true">
                <a:gsLst>
                  <a:gs pos="0">
                    <a:srgbClr val="00B0F0"/>
                  </a:gs>
                  <a:gs pos="100000">
                    <a:srgbClr val="002E3E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2" name="AutoShape 35"/>
              <p:cNvSpPr/>
              <p:nvPr/>
            </p:nvSpPr>
            <p:spPr>
              <a:xfrm>
                <a:off x="4605321" y="1364715"/>
                <a:ext cx="1955800" cy="1974592"/>
              </a:xfrm>
              <a:prstGeom prst="roundRect">
                <a:avLst>
                  <a:gd name="adj" fmla="val 2074"/>
                </a:avLst>
              </a:prstGeom>
              <a:solidFill>
                <a:schemeClr val="bg1">
                  <a:alpha val="74901"/>
                </a:schemeClr>
              </a:solidFill>
              <a:ln w="9525">
                <a:noFill/>
              </a:ln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3" name="AutoShape 48"/>
              <p:cNvSpPr/>
              <p:nvPr/>
            </p:nvSpPr>
            <p:spPr>
              <a:xfrm>
                <a:off x="2317735" y="2133493"/>
                <a:ext cx="1998450" cy="2778516"/>
              </a:xfrm>
              <a:prstGeom prst="roundRect">
                <a:avLst>
                  <a:gd name="adj" fmla="val 3843"/>
                </a:avLst>
              </a:prstGeom>
              <a:gradFill rotWithShape="true">
                <a:gsLst>
                  <a:gs pos="0">
                    <a:srgbClr val="FFC000"/>
                  </a:gs>
                  <a:gs pos="100000">
                    <a:srgbClr val="3629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" name="AutoShape 49"/>
              <p:cNvSpPr/>
              <p:nvPr/>
            </p:nvSpPr>
            <p:spPr>
              <a:xfrm>
                <a:off x="2272857" y="2508098"/>
                <a:ext cx="2128875" cy="2403911"/>
              </a:xfrm>
              <a:prstGeom prst="roundRect">
                <a:avLst>
                  <a:gd name="adj" fmla="val 2074"/>
                </a:avLst>
              </a:prstGeom>
              <a:solidFill>
                <a:schemeClr val="bg1">
                  <a:alpha val="74901"/>
                </a:schemeClr>
              </a:solidFill>
              <a:ln w="9525">
                <a:noFill/>
              </a:ln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" name="AutoShape 36"/>
              <p:cNvSpPr/>
              <p:nvPr/>
            </p:nvSpPr>
            <p:spPr>
              <a:xfrm>
                <a:off x="4616432" y="1023938"/>
                <a:ext cx="1944688" cy="496887"/>
              </a:xfrm>
              <a:prstGeom prst="roundRect">
                <a:avLst>
                  <a:gd name="adj" fmla="val 16667"/>
                </a:avLst>
              </a:prstGeom>
              <a:gradFill rotWithShape="true">
                <a:gsLst>
                  <a:gs pos="0">
                    <a:schemeClr val="bg1">
                      <a:alpha val="50000"/>
                    </a:scheme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6" name="Text Box 4642"/>
              <p:cNvSpPr txBox="true"/>
              <p:nvPr/>
            </p:nvSpPr>
            <p:spPr>
              <a:xfrm>
                <a:off x="0" y="1150155"/>
                <a:ext cx="1948266" cy="425821"/>
              </a:xfrm>
              <a:prstGeom prst="rect">
                <a:avLst/>
              </a:prstGeom>
              <a:noFill/>
              <a:ln w="9525">
                <a:noFill/>
              </a:ln>
              <a:effectLst>
                <a:prstShdw prst="shdw17" dist="17961" dir="13499999">
                  <a:srgbClr val="476E8B"/>
                </a:prstShdw>
              </a:effectLst>
            </p:spPr>
            <p:txBody>
              <a:bodyPr wrap="none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历史、发展、应用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" name="Text Box 4643"/>
              <p:cNvSpPr txBox="true"/>
              <p:nvPr/>
            </p:nvSpPr>
            <p:spPr>
              <a:xfrm>
                <a:off x="4615298" y="1006751"/>
                <a:ext cx="1948265" cy="425821"/>
              </a:xfrm>
              <a:prstGeom prst="rect">
                <a:avLst/>
              </a:prstGeom>
              <a:noFill/>
              <a:ln w="9525">
                <a:noFill/>
              </a:ln>
              <a:effectLst>
                <a:prstShdw prst="shdw17" dist="17961" dir="13499999">
                  <a:srgbClr val="476E8B"/>
                </a:prstShdw>
              </a:effectLst>
            </p:spPr>
            <p:txBody>
              <a:bodyPr wrap="none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变量值度量的指标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8" name="AutoShape 36"/>
              <p:cNvSpPr/>
              <p:nvPr/>
            </p:nvSpPr>
            <p:spPr>
              <a:xfrm>
                <a:off x="2344848" y="2146370"/>
                <a:ext cx="2116253" cy="286807"/>
              </a:xfrm>
              <a:prstGeom prst="roundRect">
                <a:avLst>
                  <a:gd name="adj" fmla="val 16667"/>
                </a:avLst>
              </a:prstGeom>
              <a:gradFill rotWithShape="true">
                <a:gsLst>
                  <a:gs pos="0">
                    <a:schemeClr val="bg1">
                      <a:alpha val="50000"/>
                    </a:scheme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9" name="Text Box 4645"/>
              <p:cNvSpPr txBox="true"/>
              <p:nvPr/>
            </p:nvSpPr>
            <p:spPr>
              <a:xfrm>
                <a:off x="2796761" y="2107153"/>
                <a:ext cx="1042503" cy="425821"/>
              </a:xfrm>
              <a:prstGeom prst="rect">
                <a:avLst/>
              </a:prstGeom>
              <a:noFill/>
              <a:ln w="9525">
                <a:noFill/>
              </a:ln>
              <a:effectLst>
                <a:prstShdw prst="shdw17" dist="17961" dir="13499999">
                  <a:srgbClr val="476E8B"/>
                </a:prstShdw>
              </a:effectLst>
            </p:spPr>
            <p:txBody>
              <a:bodyPr wrap="none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变量意义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0" name="Text Box 18"/>
              <p:cNvSpPr txBox="true"/>
              <p:nvPr/>
            </p:nvSpPr>
            <p:spPr>
              <a:xfrm>
                <a:off x="8536" y="1795463"/>
                <a:ext cx="1697038" cy="3121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algn="ctr">
                  <a:spcBef>
                    <a:spcPct val="50000"/>
                  </a:spcBef>
                  <a:buClrTx/>
                  <a:buFont typeface="Arial" panose="020B0604020202020204" pitchFamily="34" charset="0"/>
                </a:pPr>
                <a:endParaRPr lang="zh-CN" altLang="en-US" sz="16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51" name="组合 87"/>
              <p:cNvGrpSpPr/>
              <p:nvPr/>
            </p:nvGrpSpPr>
            <p:grpSpPr>
              <a:xfrm>
                <a:off x="2570145" y="41275"/>
                <a:ext cx="1511300" cy="1490663"/>
                <a:chOff x="0" y="0"/>
                <a:chExt cx="1511300" cy="1490663"/>
              </a:xfrm>
            </p:grpSpPr>
            <p:sp>
              <p:nvSpPr>
                <p:cNvPr id="52" name="Oval 5"/>
                <p:cNvSpPr/>
                <p:nvPr/>
              </p:nvSpPr>
              <p:spPr>
                <a:xfrm>
                  <a:off x="41275" y="65088"/>
                  <a:ext cx="1439863" cy="1425575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FF0000"/>
                    </a:gs>
                    <a:gs pos="100000">
                      <a:srgbClr val="7A0000"/>
                    </a:gs>
                  </a:gsLst>
                  <a:lin ang="5400000" scaled="true"/>
                  <a:tileRect/>
                </a:gradFill>
                <a:ln w="38100" cap="flat" cmpd="sng">
                  <a:solidFill>
                    <a:srgbClr val="F8F8F8">
                      <a:alpha val="78822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pic>
              <p:nvPicPr>
                <p:cNvPr id="53" name="Picture 6" descr="cir_lighteffect0"/>
                <p:cNvPicPr>
                  <a:picLocks noChangeAspect="true"/>
                </p:cNvPicPr>
                <p:nvPr/>
              </p:nvPicPr>
              <p:blipFill>
                <a:blip r:embed="rId4">
                  <a:lum bright="17999" contrast="-12000"/>
                </a:blip>
                <a:stretch>
                  <a:fillRect/>
                </a:stretch>
              </p:blipFill>
              <p:spPr>
                <a:xfrm>
                  <a:off x="0" y="0"/>
                  <a:ext cx="1511300" cy="12954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  <p:sp>
            <p:nvSpPr>
              <p:cNvPr id="54" name="Text Box 4646"/>
              <p:cNvSpPr txBox="true"/>
              <p:nvPr/>
            </p:nvSpPr>
            <p:spPr>
              <a:xfrm>
                <a:off x="2617946" y="575078"/>
                <a:ext cx="1533368" cy="481426"/>
              </a:xfrm>
              <a:prstGeom prst="rect">
                <a:avLst/>
              </a:prstGeom>
              <a:noFill/>
              <a:ln w="9525">
                <a:noFill/>
              </a:ln>
              <a:effectLst>
                <a:prstShdw prst="shdw17" dist="17961" dir="13499999">
                  <a:srgbClr val="476E8B"/>
                </a:prstShdw>
              </a:effectLst>
            </p:spPr>
            <p:txBody>
              <a:bodyPr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巴萨利模型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5" name="Oval 8"/>
              <p:cNvSpPr/>
              <p:nvPr/>
            </p:nvSpPr>
            <p:spPr>
              <a:xfrm>
                <a:off x="2501882" y="0"/>
                <a:ext cx="1649413" cy="1647825"/>
              </a:xfrm>
              <a:prstGeom prst="ellipse">
                <a:avLst/>
              </a:prstGeom>
              <a:noFill/>
              <a:ln w="127000" cap="flat" cmpd="sng">
                <a:solidFill>
                  <a:schemeClr val="bg2">
                    <a:alpha val="78822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56" name="矩形 39"/>
            <p:cNvSpPr/>
            <p:nvPr/>
          </p:nvSpPr>
          <p:spPr>
            <a:xfrm>
              <a:off x="143" y="4433"/>
              <a:ext cx="4382" cy="36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巴萨利模型是由亚历山大·巴萨利建立的，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使用范围比较宽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被广泛应用于美国金融机构的客户分析中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巴萨利模型：</a:t>
              </a:r>
              <a:endPara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Z=X1+X2+X3+X4+X5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7" name="矩形 40"/>
            <p:cNvSpPr/>
            <p:nvPr/>
          </p:nvSpPr>
          <p:spPr>
            <a:xfrm>
              <a:off x="5208" y="6100"/>
              <a:ext cx="4151" cy="37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marL="0" lvl="1" indent="0" algn="l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1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＝（利润总额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折旧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摊销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利息支出）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流动负债；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lvl="1" indent="0" algn="l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＝利润总额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（流动资产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-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流动负债）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lvl="1" indent="0" algn="l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3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＝所有者权益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lvl="1" indent="0" algn="l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4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＝有形资产净值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负债总额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lvl="1" indent="0" algn="l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5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＝（流动资产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-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流动负债） </a:t>
              </a:r>
              <a:r>
                <a:rPr lang="en-US" altLang="zh-CN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 </a:t>
              </a:r>
              <a:r>
                <a:rPr lang="zh-CN" altLang="en-US" sz="15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总资产，</a:t>
              </a:r>
              <a:endPara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8" name="矩形 41"/>
            <p:cNvSpPr/>
            <p:nvPr/>
          </p:nvSpPr>
          <p:spPr>
            <a:xfrm>
              <a:off x="10170" y="4218"/>
              <a:ext cx="4230" cy="33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ts val="2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度量公司业绩；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ts val="2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度量营运资本回报率；</a:t>
              </a: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X3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度量股东权益对流动负债的保障程度；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ts val="2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X4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度量扣除无形资产后的净资产对债务的保障程度；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ts val="2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X5 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度量流动性。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3738" name="矩形 42"/>
            <p:cNvSpPr/>
            <p:nvPr/>
          </p:nvSpPr>
          <p:spPr>
            <a:xfrm>
              <a:off x="9818" y="7991"/>
              <a:ext cx="4935" cy="18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值越高，说明企业的运营状况良好，实力强；如果</a:t>
              </a:r>
              <a:r>
                <a:rPr lang="en-US" altLang="zh-CN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值小，或者出现负值。则说明企业的状况差，前景不妙。</a:t>
              </a:r>
              <a:endPara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9" name="矩形 43"/>
            <p:cNvSpPr>
              <a:spLocks noChangeArrowheads="true"/>
            </p:cNvSpPr>
            <p:nvPr/>
          </p:nvSpPr>
          <p:spPr bwMode="auto">
            <a:xfrm>
              <a:off x="143" y="2183"/>
              <a:ext cx="5640" cy="145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巴萨利模型的准确率可达到</a:t>
              </a:r>
              <a:r>
                <a:rPr kumimoji="0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95</a:t>
              </a: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％，最大的优点是易于计算，还可度量实力大小，</a:t>
              </a: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广泛用于各种行业</a:t>
              </a: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营运资产分析模型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60195" y="1351915"/>
            <a:ext cx="9072245" cy="5144770"/>
            <a:chOff x="283" y="2553"/>
            <a:chExt cx="14287" cy="8102"/>
          </a:xfrm>
        </p:grpSpPr>
        <p:sp>
          <p:nvSpPr>
            <p:cNvPr id="79878" name="AutoShape 4"/>
            <p:cNvSpPr>
              <a:spLocks noChangeArrowheads="true"/>
            </p:cNvSpPr>
            <p:nvPr/>
          </p:nvSpPr>
          <p:spPr bwMode="auto">
            <a:xfrm>
              <a:off x="575" y="2555"/>
              <a:ext cx="13045" cy="7375"/>
            </a:xfrm>
            <a:prstGeom prst="roundRect">
              <a:avLst>
                <a:gd name="adj" fmla="val 50000"/>
              </a:avLst>
            </a:prstGeom>
            <a:gradFill rotWithShape="false">
              <a:gsLst>
                <a:gs pos="0">
                  <a:srgbClr val="37556B"/>
                </a:gs>
                <a:gs pos="50000">
                  <a:schemeClr val="accent1"/>
                </a:gs>
                <a:gs pos="100000">
                  <a:srgbClr val="37556B"/>
                </a:gs>
              </a:gsLst>
              <a:lin ang="5400000" scaled="true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9094" name="AutoShape 6"/>
            <p:cNvSpPr/>
            <p:nvPr/>
          </p:nvSpPr>
          <p:spPr>
            <a:xfrm>
              <a:off x="933" y="2553"/>
              <a:ext cx="12165" cy="738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89095" name="Group 27"/>
            <p:cNvGrpSpPr/>
            <p:nvPr/>
          </p:nvGrpSpPr>
          <p:grpSpPr>
            <a:xfrm>
              <a:off x="283" y="2955"/>
              <a:ext cx="14287" cy="6225"/>
              <a:chOff x="0" y="0"/>
              <a:chExt cx="3436" cy="918"/>
            </a:xfrm>
          </p:grpSpPr>
          <p:sp>
            <p:nvSpPr>
              <p:cNvPr id="89096" name="Line 28"/>
              <p:cNvSpPr/>
              <p:nvPr/>
            </p:nvSpPr>
            <p:spPr>
              <a:xfrm>
                <a:off x="255" y="0"/>
                <a:ext cx="29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097" name="Line 29"/>
              <p:cNvSpPr/>
              <p:nvPr/>
            </p:nvSpPr>
            <p:spPr>
              <a:xfrm>
                <a:off x="198" y="48"/>
                <a:ext cx="305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098" name="Line 30"/>
              <p:cNvSpPr/>
              <p:nvPr/>
            </p:nvSpPr>
            <p:spPr>
              <a:xfrm>
                <a:off x="150" y="96"/>
                <a:ext cx="314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099" name="Line 31"/>
              <p:cNvSpPr/>
              <p:nvPr/>
            </p:nvSpPr>
            <p:spPr>
              <a:xfrm>
                <a:off x="108" y="144"/>
                <a:ext cx="32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0" name="Line 32"/>
              <p:cNvSpPr/>
              <p:nvPr/>
            </p:nvSpPr>
            <p:spPr>
              <a:xfrm>
                <a:off x="78" y="192"/>
                <a:ext cx="328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1" name="Line 33"/>
              <p:cNvSpPr/>
              <p:nvPr/>
            </p:nvSpPr>
            <p:spPr>
              <a:xfrm>
                <a:off x="48" y="240"/>
                <a:ext cx="3337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2" name="Line 34"/>
              <p:cNvSpPr/>
              <p:nvPr/>
            </p:nvSpPr>
            <p:spPr>
              <a:xfrm>
                <a:off x="30" y="288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3" name="Line 35"/>
              <p:cNvSpPr/>
              <p:nvPr/>
            </p:nvSpPr>
            <p:spPr>
              <a:xfrm>
                <a:off x="18" y="336"/>
                <a:ext cx="340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4" name="Line 36"/>
              <p:cNvSpPr/>
              <p:nvPr/>
            </p:nvSpPr>
            <p:spPr>
              <a:xfrm>
                <a:off x="12" y="384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5" name="Line 37"/>
              <p:cNvSpPr/>
              <p:nvPr/>
            </p:nvSpPr>
            <p:spPr>
              <a:xfrm>
                <a:off x="0" y="432"/>
                <a:ext cx="343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6" name="Line 38"/>
              <p:cNvSpPr/>
              <p:nvPr/>
            </p:nvSpPr>
            <p:spPr>
              <a:xfrm>
                <a:off x="3" y="480"/>
                <a:ext cx="343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7" name="Line 39"/>
              <p:cNvSpPr/>
              <p:nvPr/>
            </p:nvSpPr>
            <p:spPr>
              <a:xfrm>
                <a:off x="9" y="528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8" name="Line 40"/>
              <p:cNvSpPr/>
              <p:nvPr/>
            </p:nvSpPr>
            <p:spPr>
              <a:xfrm>
                <a:off x="18" y="576"/>
                <a:ext cx="340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09" name="Line 41"/>
              <p:cNvSpPr/>
              <p:nvPr/>
            </p:nvSpPr>
            <p:spPr>
              <a:xfrm>
                <a:off x="30" y="630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0" name="Line 42"/>
              <p:cNvSpPr/>
              <p:nvPr/>
            </p:nvSpPr>
            <p:spPr>
              <a:xfrm>
                <a:off x="51" y="678"/>
                <a:ext cx="334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1" name="Line 43"/>
              <p:cNvSpPr/>
              <p:nvPr/>
            </p:nvSpPr>
            <p:spPr>
              <a:xfrm>
                <a:off x="72" y="726"/>
                <a:ext cx="329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2" name="Line 44"/>
              <p:cNvSpPr/>
              <p:nvPr/>
            </p:nvSpPr>
            <p:spPr>
              <a:xfrm>
                <a:off x="102" y="774"/>
                <a:ext cx="323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3" name="Line 45"/>
              <p:cNvSpPr/>
              <p:nvPr/>
            </p:nvSpPr>
            <p:spPr>
              <a:xfrm>
                <a:off x="141" y="822"/>
                <a:ext cx="3154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4" name="Line 46"/>
              <p:cNvSpPr/>
              <p:nvPr/>
            </p:nvSpPr>
            <p:spPr>
              <a:xfrm>
                <a:off x="189" y="870"/>
                <a:ext cx="3061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115" name="Line 47"/>
              <p:cNvSpPr/>
              <p:nvPr/>
            </p:nvSpPr>
            <p:spPr>
              <a:xfrm>
                <a:off x="246" y="918"/>
                <a:ext cx="295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89116" name="AutoShape 48"/>
            <p:cNvSpPr/>
            <p:nvPr/>
          </p:nvSpPr>
          <p:spPr>
            <a:xfrm>
              <a:off x="1033" y="2678"/>
              <a:ext cx="11905" cy="70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122" name="Rectangle 51"/>
            <p:cNvSpPr/>
            <p:nvPr/>
          </p:nvSpPr>
          <p:spPr>
            <a:xfrm>
              <a:off x="1585" y="2829"/>
              <a:ext cx="11353" cy="78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10800" rIns="18000" bIns="10800" anchor="t" anchorCtr="false"/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营运资产分析模型是一种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管理模型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，通过对一些财务指标的分析，可以用于计算对客户的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信用额度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（信用限额）。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该模型首先需要分别计算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营运资产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资产负债比率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）营运资产计算：营运资产＝（营运资本＋净资产）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/2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                              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营运资本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en-US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流动资产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-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                               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净资产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 资产总额 - 负债总额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资产负债比率计算：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＋ 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＋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＋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4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1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流动资产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流动负债；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2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（流动资产－存货）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流动负债；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3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流动负债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净资产；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4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负债总额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净资产；其中，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度量企业</a:t>
              </a:r>
              <a:r>
                <a:rPr lang="zh-CN" altLang="en-US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的资产流动性；</a:t>
              </a:r>
              <a:r>
                <a:rPr lang="en-US" altLang="zh-CN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3</a:t>
              </a:r>
              <a:r>
                <a:rPr lang="zh-CN" altLang="en-US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lang="en-US" altLang="zh-CN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lang="en-US" altLang="zh-CN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rPr>
                <a:t>4</a:t>
              </a:r>
              <a:r>
                <a:rPr lang="zh-CN" altLang="en-US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度量企业的资本结构。</a:t>
              </a:r>
              <a:endPara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评估值综合考虑了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资产流动性和负债水平</a:t>
              </a:r>
              <a:r>
                <a:rPr lang="zh-CN" altLang="en-US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两个最能反映企业偿债能力的因素。</a:t>
              </a:r>
              <a:endParaRPr lang="zh-CN" altLang="en-US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20000"/>
                </a:lnSpc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评估值越大，表示企业的财务状况越好，风险越小。</a:t>
              </a:r>
              <a:endPara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营运资产分析模型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0117" name="Rectangle 3"/>
          <p:cNvSpPr/>
          <p:nvPr/>
        </p:nvSpPr>
        <p:spPr>
          <a:xfrm>
            <a:off x="2076450" y="1179513"/>
            <a:ext cx="3840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false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不同评估值对应的营运资产比例和风险表</a:t>
            </a:r>
            <a:endParaRPr lang="zh-CN" altLang="en-US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0903" name="Group 7"/>
          <p:cNvGraphicFramePr>
            <a:graphicFrameLocks noGrp="true"/>
          </p:cNvGraphicFramePr>
          <p:nvPr/>
        </p:nvGraphicFramePr>
        <p:xfrm>
          <a:off x="1847850" y="1640205"/>
          <a:ext cx="4100195" cy="4608830"/>
        </p:xfrm>
        <a:graphic>
          <a:graphicData uri="http://schemas.openxmlformats.org/drawingml/2006/table">
            <a:tbl>
              <a:tblPr/>
              <a:tblGrid>
                <a:gridCol w="2194560"/>
                <a:gridCol w="863600"/>
                <a:gridCol w="1042035"/>
              </a:tblGrid>
              <a:tr h="9144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评估值 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Z=X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+X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Arial" panose="020B0604020202020204" pitchFamily="34" charset="0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Arial" panose="020B0604020202020204" pitchFamily="34" charset="0"/>
                        </a:rPr>
                        <a:t>+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Arial" panose="020B0604020202020204" pitchFamily="34" charset="0"/>
                        </a:rPr>
                        <a:t>3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+X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Arial" panose="020B0604020202020204" pitchFamily="34" charset="0"/>
                        </a:rPr>
                        <a:t>4</a:t>
                      </a:r>
                      <a:endParaRPr kumimoji="0" lang="en-US" altLang="zh-CN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风险程度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营运资产比例（％）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≤－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4.6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4.59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3.89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3.19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7.5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2.49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1.79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有限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12.5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1.09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有限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15.0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66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0.39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～－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有限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17.5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0.31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有限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20.0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2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&gt;=1.0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低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0954" name="Group 58"/>
          <p:cNvGraphicFramePr>
            <a:graphicFrameLocks noGrp="true"/>
          </p:cNvGraphicFramePr>
          <p:nvPr/>
        </p:nvGraphicFramePr>
        <p:xfrm>
          <a:off x="6544310" y="1692593"/>
          <a:ext cx="4267200" cy="1558925"/>
        </p:xfrm>
        <a:graphic>
          <a:graphicData uri="http://schemas.openxmlformats.org/drawingml/2006/table">
            <a:tbl>
              <a:tblPr/>
              <a:tblGrid>
                <a:gridCol w="811213"/>
                <a:gridCol w="935037"/>
                <a:gridCol w="1152525"/>
                <a:gridCol w="1368425"/>
              </a:tblGrid>
              <a:tr h="5238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评估值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营运资产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信用额度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企业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25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企业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企业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-4.7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740" marB="457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195" name="矩形 1"/>
          <p:cNvSpPr/>
          <p:nvPr/>
        </p:nvSpPr>
        <p:spPr>
          <a:xfrm>
            <a:off x="6688773" y="3694430"/>
            <a:ext cx="4122737" cy="255333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>
              <a:buClrTx/>
              <a:buFont typeface="Arial" panose="020B0604020202020204" pitchFamily="34" charset="0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营运资产分析模型最大的贡献在于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提供了一个计算赊销额度的思路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：对不同风险下的评估值，给出一个比例，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按照这个比例和营运资产确定赊销额度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ClrTx/>
              <a:buFont typeface="Arial" panose="020B0604020202020204" pitchFamily="34" charset="0"/>
            </a:pPr>
            <a:endParaRPr lang="en-US" altLang="zh-CN" sz="2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ClrTx/>
              <a:buFont typeface="Arial" panose="020B0604020202020204" pitchFamily="34" charset="0"/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评估值小且营运风险大的企业，应授予较低的信用额度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0196" name="矩形 2"/>
          <p:cNvSpPr/>
          <p:nvPr/>
        </p:nvSpPr>
        <p:spPr>
          <a:xfrm>
            <a:off x="6418898" y="1163955"/>
            <a:ext cx="4337050" cy="33718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不同评估值下的信用额度表</a:t>
            </a:r>
            <a:endParaRPr lang="zh-CN" altLang="en-US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1141" name="Rectangle 51"/>
          <p:cNvSpPr/>
          <p:nvPr/>
        </p:nvSpPr>
        <p:spPr>
          <a:xfrm>
            <a:off x="1671320" y="1485265"/>
            <a:ext cx="9159875" cy="995045"/>
          </a:xfrm>
          <a:prstGeom prst="rect">
            <a:avLst/>
          </a:prstGeom>
          <a:solidFill>
            <a:schemeClr val="bg1"/>
          </a:solidFill>
          <a:ln w="317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0800" tIns="10800" rIns="18000" bIns="10800" anchor="t" anchorCtr="false"/>
          <a:p>
            <a:pPr>
              <a:buClrTx/>
              <a:buFont typeface="Arial" panose="020B0604020202020204" pitchFamily="34" charset="0"/>
            </a:pP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采用特征分析技术，将影响企业信用价值的重要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财务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非财务因素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分类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归纳分析，并进行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综合评分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。在描写企业的种种因素中选择出对信用价值分析意义最大、直接与客户信用状况相关的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个因素，分为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组，形成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类特征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，对各个因素分配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权重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，进行分析。</a:t>
            </a:r>
            <a:endParaRPr lang="zh-CN" altLang="en-US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2167" name="Rectangle 3"/>
          <p:cNvSpPr/>
          <p:nvPr/>
        </p:nvSpPr>
        <p:spPr>
          <a:xfrm>
            <a:off x="5018405" y="2819718"/>
            <a:ext cx="246507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false">
            <a:spAutoFit/>
          </a:bodyPr>
          <a:p>
            <a:pPr>
              <a:buClrTx/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影响企业资信的</a:t>
            </a:r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个因素</a:t>
            </a:r>
            <a:endParaRPr lang="zh-CN" altLang="en-US" sz="16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1928" name="Group 8"/>
          <p:cNvGraphicFramePr>
            <a:graphicFrameLocks noGrp="true"/>
          </p:cNvGraphicFramePr>
          <p:nvPr/>
        </p:nvGraphicFramePr>
        <p:xfrm>
          <a:off x="2909253" y="3404553"/>
          <a:ext cx="6683375" cy="2773365"/>
        </p:xfrm>
        <a:graphic>
          <a:graphicData uri="http://schemas.openxmlformats.org/drawingml/2006/table">
            <a:tbl>
              <a:tblPr/>
              <a:tblGrid>
                <a:gridCol w="1534448"/>
                <a:gridCol w="2528998"/>
                <a:gridCol w="2619929"/>
              </a:tblGrid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客户特征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优先特征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信用特征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外表印象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交易盈利率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付款记录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产品概要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产品质量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资信证明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产品需求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对市场吸引力影响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资本和利润增长率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竞争实力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对市场竞争力影响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资产负债表状况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最终顾客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付款担保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资本结构比率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管理能力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替代能力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资本总额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7" marR="91417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1141" name="Rectangle 51"/>
          <p:cNvSpPr/>
          <p:nvPr/>
        </p:nvSpPr>
        <p:spPr>
          <a:xfrm>
            <a:off x="1671320" y="1485265"/>
            <a:ext cx="9159875" cy="3086100"/>
          </a:xfrm>
          <a:prstGeom prst="rect">
            <a:avLst/>
          </a:prstGeom>
          <a:solidFill>
            <a:schemeClr val="bg1"/>
          </a:solidFill>
          <a:ln w="317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10800" tIns="10800" rIns="18000" bIns="10800" anchor="t" anchorCtr="false"/>
          <a:p>
            <a:pPr fontAlgn="auto">
              <a:spcAft>
                <a:spcPts val="600"/>
              </a:spcAft>
              <a:buClrTx/>
              <a:buFont typeface="Arial" panose="020B0604020202020204" pitchFamily="34" charset="0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特征分析模型建立在</a:t>
            </a:r>
            <a:r>
              <a:rPr 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信用分析的经验基础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上。对每一个项目，公司制定一个</a:t>
            </a:r>
            <a:r>
              <a:rPr 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衡量标准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，分为</a:t>
            </a:r>
            <a:r>
              <a:rPr 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好、中、差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三个层次，</a:t>
            </a:r>
            <a:r>
              <a:rPr lang="zh-CN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每个层次对应不同的分值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spcAft>
                <a:spcPts val="600"/>
              </a:spcAft>
              <a:buClrTx/>
              <a:buFont typeface="Arial" panose="020B0604020202020204" pitchFamily="34" charset="0"/>
            </a:pP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spcAft>
                <a:spcPts val="600"/>
              </a:spcAft>
              <a:buClrTx/>
              <a:buFont typeface="Arial" panose="020B0604020202020204" pitchFamily="34" charset="0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以产品质量为例，衡量标准层次与对应分值如下：</a:t>
            </a: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spcAft>
                <a:spcPts val="600"/>
              </a:spcAft>
              <a:buClrTx/>
              <a:buFont typeface="Arial" panose="020B0604020202020204" pitchFamily="34" charset="0"/>
            </a:pP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spcAft>
                <a:spcPts val="600"/>
              </a:spcAft>
              <a:buClrTx/>
              <a:buFont typeface="Wingdings" panose="05000000000000000000" charset="0"/>
              <a:buChar char="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好（</a:t>
            </a:r>
            <a:r>
              <a:rPr lang="en-US" alt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8-10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）：产品质量好，富有特色；</a:t>
            </a: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spcAft>
                <a:spcPts val="600"/>
              </a:spcAft>
              <a:buClrTx/>
              <a:buFont typeface="Wingdings" panose="05000000000000000000" charset="0"/>
              <a:buChar char="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中（</a:t>
            </a:r>
            <a:r>
              <a:rPr lang="en-US" alt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4-7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）：质量中等，属于大众消费品；</a:t>
            </a: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spcAft>
                <a:spcPts val="600"/>
              </a:spcAft>
              <a:buClrTx/>
              <a:buFont typeface="Wingdings" panose="05000000000000000000" charset="0"/>
              <a:buChar char="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差（</a:t>
            </a:r>
            <a:r>
              <a:rPr lang="en-US" alt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1-3</a:t>
            </a: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）：质量很差，劣等产品；</a:t>
            </a:r>
            <a:endParaRPr lang="zh-CN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spcAft>
                <a:spcPts val="600"/>
              </a:spcAft>
              <a:buClrTx/>
              <a:buFont typeface="Wingdings" panose="05000000000000000000" charset="0"/>
              <a:buChar char=""/>
            </a:pPr>
            <a:r>
              <a:rPr 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缺乏某项信息时，赋值为</a:t>
            </a:r>
            <a:r>
              <a:rPr lang="en-US" altLang="zh-CN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4131945" y="3928110"/>
            <a:ext cx="4276725" cy="212280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信用评级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征信概述</a:t>
            </a: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信用风险计量模型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7762240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了解征信的渠道和征信调查方法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7762240" cy="65595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了解信用评级程序、标准，了解信用评级机构运作流程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7762240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掌握信用风险计量技术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189" name="Rectangle 3"/>
          <p:cNvSpPr/>
          <p:nvPr/>
        </p:nvSpPr>
        <p:spPr>
          <a:xfrm>
            <a:off x="4352925" y="3090228"/>
            <a:ext cx="3484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false">
            <a:spAutoFit/>
          </a:bodyPr>
          <a:p>
            <a:pPr>
              <a:buClrTx/>
              <a:buFont typeface="Arial" panose="020B0604020202020204" pitchFamily="34" charset="0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特征分析模型最终百分率分类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2951" name="Group 7"/>
          <p:cNvGraphicFramePr>
            <a:graphicFrameLocks noGrp="true"/>
          </p:cNvGraphicFramePr>
          <p:nvPr/>
        </p:nvGraphicFramePr>
        <p:xfrm>
          <a:off x="2026603" y="3489008"/>
          <a:ext cx="8137525" cy="2928938"/>
        </p:xfrm>
        <a:graphic>
          <a:graphicData uri="http://schemas.openxmlformats.org/drawingml/2006/table">
            <a:tbl>
              <a:tblPr/>
              <a:tblGrid>
                <a:gridCol w="1481137"/>
                <a:gridCol w="6656388"/>
              </a:tblGrid>
              <a:tr h="36577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百分率％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类      别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收集的信用特征不完全，信用风险不明朗，或者存在严重的信用风险，故不应该进行赊销交易。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44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交易的风险较高，交易的吸引力低。建议尽量不赊销交易，即使进行也不要突破信用额度，并时刻监控。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3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46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风险不明显，具有交易价值，很有可能发展为未来的长期客户，可适当超出原有信用额度。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3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以上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交易风险小，为很有吸引力大客户，具有良好的长期交易前景，可给予较高的信用额度。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210" name="矩形 7"/>
          <p:cNvSpPr/>
          <p:nvPr/>
        </p:nvSpPr>
        <p:spPr>
          <a:xfrm>
            <a:off x="2027238" y="1105853"/>
            <a:ext cx="8137525" cy="183007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fontAlgn="auto">
              <a:spcAft>
                <a:spcPts val="600"/>
              </a:spcAft>
              <a:buClrTx/>
              <a:buFont typeface="Wingdings" panose="05000000000000000000" pitchFamily="2" charset="2"/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个因素权数之和为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。计算分三步：</a:t>
            </a:r>
            <a:endParaRPr lang="en-US" altLang="zh-CN" sz="22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spcAft>
                <a:spcPts val="600"/>
              </a:spcAft>
              <a:buClrTx/>
              <a:buFont typeface="Wingdings" panose="05000000000000000000" pitchFamily="2" charset="2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）对每一项进行打分，最高分值为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spcAft>
                <a:spcPts val="600"/>
              </a:spcAft>
              <a:buClrTx/>
              <a:buFont typeface="Wingdings" panose="05000000000000000000" pitchFamily="2" charset="2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）用权数乘以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，得出最大可能评分值；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fontAlgn="auto">
              <a:spcAft>
                <a:spcPts val="600"/>
              </a:spcAft>
              <a:buClrTx/>
              <a:buFont typeface="Wingdings" panose="05000000000000000000" pitchFamily="2" charset="2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）用每一项权数乘以实得分数并加总得出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加权平均分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，并以此与加总的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最大可能评分值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相比，得出对应的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百分率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  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2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/>
      <p:bldP spid="932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-635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188" name="Rectangle 3"/>
          <p:cNvSpPr>
            <a:spLocks noGrp="true"/>
          </p:cNvSpPr>
          <p:nvPr/>
        </p:nvSpPr>
        <p:spPr>
          <a:xfrm>
            <a:off x="1980883" y="1307783"/>
            <a:ext cx="8229600" cy="17224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0800" tIns="10800" rIns="18000" bIns="1080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特征分析模型可以用于调整赊销额度：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根据模型得出的最终百分率，将客户分为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）、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）、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）、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及以上）四个信用等级，对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营运资产分析模型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得出的赊销额度进行调整。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189" name="Rectangle 4"/>
          <p:cNvSpPr/>
          <p:nvPr/>
        </p:nvSpPr>
        <p:spPr>
          <a:xfrm>
            <a:off x="5436235" y="3260090"/>
            <a:ext cx="187134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false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赊销额度调整额表</a:t>
            </a:r>
            <a:endParaRPr lang="zh-CN" altLang="en-US" sz="16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3976" name="Group 8"/>
          <p:cNvGraphicFramePr>
            <a:graphicFrameLocks noGrp="true"/>
          </p:cNvGraphicFramePr>
          <p:nvPr/>
        </p:nvGraphicFramePr>
        <p:xfrm>
          <a:off x="2138998" y="3771265"/>
          <a:ext cx="7649845" cy="1978219"/>
        </p:xfrm>
        <a:graphic>
          <a:graphicData uri="http://schemas.openxmlformats.org/drawingml/2006/table">
            <a:tbl>
              <a:tblPr/>
              <a:tblGrid>
                <a:gridCol w="2036914"/>
                <a:gridCol w="5612765"/>
              </a:tblGrid>
              <a:tr h="3960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最终百分率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可超出赊销额度（营运模型结果）的数量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赊销额度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×21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％～赊销额度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×45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％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46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赊销额度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46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％＋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0.5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）～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赊销额度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65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％＋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0.5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及以上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赊销额度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66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％＋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）以上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8" marR="91438" marT="45667" marB="4566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特征分析模型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5237" name="Rectangle 3"/>
          <p:cNvSpPr>
            <a:spLocks noGrp="true"/>
          </p:cNvSpPr>
          <p:nvPr/>
        </p:nvSpPr>
        <p:spPr>
          <a:xfrm>
            <a:off x="1980883" y="1664653"/>
            <a:ext cx="8229600" cy="352742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0800" tIns="10800" rIns="18000" bIns="1080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某公司经过特征分析模型最终百分率为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％，根据营运资产分析模型得出对其赊销额度为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元，则根据特征分析模型调整后的赊销额度为：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10000×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％＋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）＋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19600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说明：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特征分析模型实践应用中，会涉及到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权重的选择问题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。总有一些因素因其重要性而赋予较高的权重，主要有：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付款担保、付款记录、资本结构、管理能力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charRg st="72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237">
                                            <p:txEl>
                                              <p:charRg st="72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charRg st="104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37">
                                            <p:txEl>
                                              <p:charRg st="104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7">
                                            <p:txEl>
                                              <p:charRg st="104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6350"/>
            <a:ext cx="12192002" cy="6858000"/>
            <a:chOff x="-2" y="254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254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第三节 信用评级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179445" y="2490470"/>
            <a:ext cx="5676265" cy="1430020"/>
            <a:chOff x="1965" y="2428"/>
            <a:chExt cx="8370" cy="1882"/>
          </a:xfrm>
        </p:grpSpPr>
        <p:sp>
          <p:nvSpPr>
            <p:cNvPr id="2" name="AutoShape 7"/>
            <p:cNvSpPr/>
            <p:nvPr/>
          </p:nvSpPr>
          <p:spPr>
            <a:xfrm>
              <a:off x="3375" y="3510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二、现代信用风险计量模型（略）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AutoShape 8"/>
            <p:cNvSpPr/>
            <p:nvPr/>
          </p:nvSpPr>
          <p:spPr>
            <a:xfrm>
              <a:off x="2880" y="2428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一、古典信用风险计量模型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8" name="Group 9"/>
            <p:cNvGrpSpPr/>
            <p:nvPr/>
          </p:nvGrpSpPr>
          <p:grpSpPr>
            <a:xfrm>
              <a:off x="1965" y="2628"/>
              <a:ext cx="600" cy="600"/>
              <a:chOff x="0" y="0"/>
              <a:chExt cx="1615" cy="1615"/>
            </a:xfrm>
          </p:grpSpPr>
          <p:sp>
            <p:nvSpPr>
              <p:cNvPr id="9" name="Oval 10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" name="Oval 11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Oval 12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/>
                  </a:gs>
                  <a:gs pos="50000">
                    <a:srgbClr val="FFFFFF"/>
                  </a:gs>
                  <a:gs pos="100000">
                    <a:schemeClr val="hlink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3" name="Oval 13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" name="Oval 14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/>
                  </a:gs>
                  <a:gs pos="50000">
                    <a:srgbClr val="53538A"/>
                  </a:gs>
                  <a:gs pos="100000">
                    <a:schemeClr val="hlink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555" y="3613"/>
              <a:ext cx="600" cy="600"/>
              <a:chOff x="0" y="0"/>
              <a:chExt cx="1615" cy="1615"/>
            </a:xfrm>
          </p:grpSpPr>
          <p:sp>
            <p:nvSpPr>
              <p:cNvPr id="23" name="Oval 17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" name="Oval 18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Oval 19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chemeClr val="hlink"/>
                  </a:gs>
                  <a:gs pos="50000">
                    <a:srgbClr val="FFFFFF"/>
                  </a:gs>
                  <a:gs pos="100000">
                    <a:schemeClr val="hlink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7" name="Oval 20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8" name="Oval 21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chemeClr val="hlink"/>
                  </a:gs>
                  <a:gs pos="50000">
                    <a:srgbClr val="53538A"/>
                  </a:gs>
                  <a:gs pos="100000">
                    <a:schemeClr val="hlink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240" name="Oval 22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信用风险计量的发展历程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53870" y="1918653"/>
            <a:ext cx="8718233" cy="2754987"/>
            <a:chOff x="208" y="2308"/>
            <a:chExt cx="13730" cy="4338"/>
          </a:xfrm>
        </p:grpSpPr>
        <p:sp>
          <p:nvSpPr>
            <p:cNvPr id="3" name="Rectangle 4"/>
            <p:cNvSpPr/>
            <p:nvPr/>
          </p:nvSpPr>
          <p:spPr>
            <a:xfrm>
              <a:off x="495" y="2308"/>
              <a:ext cx="4465" cy="997"/>
            </a:xfrm>
            <a:prstGeom prst="rect">
              <a:avLst/>
            </a:prstGeom>
            <a:solidFill>
              <a:srgbClr val="B3B3FF"/>
            </a:solidFill>
            <a:ln w="9525">
              <a:noFill/>
            </a:ln>
            <a:effectLst>
              <a:prstShdw prst="shdw17" dist="17961" dir="2699999">
                <a:srgbClr val="6B6B99"/>
              </a:prstShdw>
            </a:effectLst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Text Box 5"/>
            <p:cNvSpPr txBox="true"/>
            <p:nvPr/>
          </p:nvSpPr>
          <p:spPr>
            <a:xfrm>
              <a:off x="675" y="2516"/>
              <a:ext cx="3810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发展历程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Rectangle 7"/>
            <p:cNvSpPr/>
            <p:nvPr/>
          </p:nvSpPr>
          <p:spPr>
            <a:xfrm>
              <a:off x="5278" y="3400"/>
              <a:ext cx="3925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false">
              <a:spAutoFit/>
            </a:bodyPr>
            <a:p>
              <a:pPr marL="0" lvl="1" indent="0" algn="l" defTabSz="330200" rtl="0" eaLnBrk="1" fontAlgn="base" hangingPunct="1">
                <a:spcBef>
                  <a:spcPct val="50000"/>
                </a:spcBef>
                <a:spcAft>
                  <a:spcPct val="1000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None/>
                <a:tabLst>
                  <a:tab pos="8521700" algn="r"/>
                </a:tabLst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Rectangle 11"/>
            <p:cNvSpPr/>
            <p:nvPr/>
          </p:nvSpPr>
          <p:spPr>
            <a:xfrm>
              <a:off x="10013" y="3400"/>
              <a:ext cx="3925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false">
              <a:spAutoFit/>
            </a:bodyPr>
            <a:p>
              <a:pPr marL="0" lvl="1" indent="0" algn="l" defTabSz="330200" rtl="0" eaLnBrk="1" fontAlgn="base" hangingPunct="1">
                <a:spcBef>
                  <a:spcPct val="50000"/>
                </a:spcBef>
                <a:spcAft>
                  <a:spcPct val="1000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None/>
                <a:tabLst>
                  <a:tab pos="8521700" algn="r"/>
                </a:tabLst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矩形 20"/>
            <p:cNvSpPr/>
            <p:nvPr/>
          </p:nvSpPr>
          <p:spPr>
            <a:xfrm>
              <a:off x="208" y="4564"/>
              <a:ext cx="13675" cy="20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在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世纪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70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年代以前，信用风险计量主要借助于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受评对象各种报表提供的静态财务数据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，并结合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定性分析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来评价其信用质量。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世纪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80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年代以来，现代信用风险计量模型开始出现并应用。</a:t>
              </a:r>
              <a:r>
                <a:rPr lang="en-US" altLang="zh-CN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</a:t>
              </a:r>
              <a:endParaRPr lang="zh-CN" altLang="en-US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一、古典信用风险计量模型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42135" y="1440815"/>
            <a:ext cx="8616315" cy="4521200"/>
            <a:chOff x="720" y="1978"/>
            <a:chExt cx="13398" cy="7119"/>
          </a:xfrm>
        </p:grpSpPr>
        <p:sp>
          <p:nvSpPr>
            <p:cNvPr id="76804" name="Rectangle 7"/>
            <p:cNvSpPr/>
            <p:nvPr/>
          </p:nvSpPr>
          <p:spPr>
            <a:xfrm>
              <a:off x="5278" y="3400"/>
              <a:ext cx="3925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false">
              <a:spAutoFit/>
            </a:bodyPr>
            <a:p>
              <a:pPr marL="0" lvl="1" indent="0" algn="l" defTabSz="330200" rtl="0" eaLnBrk="1" fontAlgn="base" hangingPunct="1">
                <a:spcBef>
                  <a:spcPct val="50000"/>
                </a:spcBef>
                <a:spcAft>
                  <a:spcPct val="1000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None/>
                <a:tabLst>
                  <a:tab pos="8521700" algn="r"/>
                </a:tabLst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805" name="Rectangle 8"/>
            <p:cNvSpPr/>
            <p:nvPr/>
          </p:nvSpPr>
          <p:spPr>
            <a:xfrm>
              <a:off x="5033" y="1978"/>
              <a:ext cx="4462" cy="997"/>
            </a:xfrm>
            <a:prstGeom prst="rect">
              <a:avLst/>
            </a:prstGeom>
            <a:solidFill>
              <a:srgbClr val="B3B3FF"/>
            </a:solidFill>
            <a:ln w="9525">
              <a:noFill/>
            </a:ln>
            <a:effectLst>
              <a:prstShdw prst="shdw17" dist="17961" dir="2699999">
                <a:srgbClr val="6B6B99"/>
              </a:prstShdw>
            </a:effectLst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503" name="Text Box 9"/>
            <p:cNvSpPr txBox="true"/>
            <p:nvPr/>
          </p:nvSpPr>
          <p:spPr>
            <a:xfrm>
              <a:off x="5333" y="2276"/>
              <a:ext cx="381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古典模型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807" name="Rectangle 11"/>
            <p:cNvSpPr/>
            <p:nvPr/>
          </p:nvSpPr>
          <p:spPr>
            <a:xfrm>
              <a:off x="10013" y="3400"/>
              <a:ext cx="3925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false">
              <a:spAutoFit/>
            </a:bodyPr>
            <a:p>
              <a:pPr marL="0" lvl="1" indent="0" algn="l" defTabSz="330200" rtl="0" eaLnBrk="1" fontAlgn="base" hangingPunct="1">
                <a:spcBef>
                  <a:spcPct val="50000"/>
                </a:spcBef>
                <a:spcAft>
                  <a:spcPct val="1000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None/>
                <a:tabLst>
                  <a:tab pos="8521700" algn="r"/>
                </a:tabLst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496" name="矩形 21"/>
            <p:cNvSpPr/>
            <p:nvPr/>
          </p:nvSpPr>
          <p:spPr>
            <a:xfrm>
              <a:off x="720" y="3138"/>
              <a:ext cx="13398" cy="595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（一）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信用评级方法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是将信用状况按标准分成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等级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，分别适用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不同的信用政策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。例：银行采用贷款评级法，将贷款分成若干等级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,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赋予不同损失准备金率，计算损失准备金，得出银行需准备的用于防范风险的资本。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Tx/>
                <a:buFont typeface="Wingdings" panose="05000000000000000000" pitchFamily="2" charset="2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（二）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专家法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是通过专家打分，对决定信用状况的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主要因素进行评分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，作为授予企业信用额度或贷款额度的依据，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常见的专家法是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5C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法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（三）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信用评分方法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是通过对影响信用的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不同因素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确定不同的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分值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权重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，汇总计算出对应的信用评分，作为给予企业信用额度或贷款额度的依据</a:t>
              </a:r>
              <a:r>
                <a:rPr 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常见的评分方法有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ZETA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模型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等。</a:t>
              </a:r>
              <a:endPara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（一）信用评级方法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03705" y="1336040"/>
            <a:ext cx="8785225" cy="4687570"/>
            <a:chOff x="283" y="2553"/>
            <a:chExt cx="13835" cy="7382"/>
          </a:xfrm>
        </p:grpSpPr>
        <p:sp>
          <p:nvSpPr>
            <p:cNvPr id="69638" name="AutoShape 4"/>
            <p:cNvSpPr>
              <a:spLocks noChangeArrowheads="true"/>
            </p:cNvSpPr>
            <p:nvPr/>
          </p:nvSpPr>
          <p:spPr bwMode="auto">
            <a:xfrm>
              <a:off x="575" y="2555"/>
              <a:ext cx="13045" cy="7375"/>
            </a:xfrm>
            <a:prstGeom prst="roundRect">
              <a:avLst>
                <a:gd name="adj" fmla="val 50000"/>
              </a:avLst>
            </a:prstGeom>
            <a:gradFill rotWithShape="false">
              <a:gsLst>
                <a:gs pos="0">
                  <a:srgbClr val="37556B"/>
                </a:gs>
                <a:gs pos="50000">
                  <a:schemeClr val="accent1"/>
                </a:gs>
                <a:gs pos="100000">
                  <a:srgbClr val="37556B"/>
                </a:gs>
              </a:gsLst>
              <a:lin ang="5400000" scaled="true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830" name="AutoShape 6"/>
            <p:cNvSpPr/>
            <p:nvPr/>
          </p:nvSpPr>
          <p:spPr>
            <a:xfrm>
              <a:off x="933" y="2553"/>
              <a:ext cx="12165" cy="7382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宋体" panose="02010600030101010101" pitchFamily="2" charset="-122"/>
              </a:endParaRPr>
            </a:p>
          </p:txBody>
        </p:sp>
        <p:grpSp>
          <p:nvGrpSpPr>
            <p:cNvPr id="77831" name="Group 27"/>
            <p:cNvGrpSpPr/>
            <p:nvPr/>
          </p:nvGrpSpPr>
          <p:grpSpPr>
            <a:xfrm>
              <a:off x="283" y="2955"/>
              <a:ext cx="13835" cy="6225"/>
              <a:chOff x="0" y="0"/>
              <a:chExt cx="3436" cy="918"/>
            </a:xfrm>
          </p:grpSpPr>
          <p:sp>
            <p:nvSpPr>
              <p:cNvPr id="77832" name="Line 28"/>
              <p:cNvSpPr/>
              <p:nvPr/>
            </p:nvSpPr>
            <p:spPr>
              <a:xfrm>
                <a:off x="255" y="0"/>
                <a:ext cx="29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3" name="Line 29"/>
              <p:cNvSpPr/>
              <p:nvPr/>
            </p:nvSpPr>
            <p:spPr>
              <a:xfrm>
                <a:off x="198" y="48"/>
                <a:ext cx="305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4" name="Line 30"/>
              <p:cNvSpPr/>
              <p:nvPr/>
            </p:nvSpPr>
            <p:spPr>
              <a:xfrm>
                <a:off x="150" y="96"/>
                <a:ext cx="314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5" name="Line 31"/>
              <p:cNvSpPr/>
              <p:nvPr/>
            </p:nvSpPr>
            <p:spPr>
              <a:xfrm>
                <a:off x="108" y="144"/>
                <a:ext cx="322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6" name="Line 32"/>
              <p:cNvSpPr/>
              <p:nvPr/>
            </p:nvSpPr>
            <p:spPr>
              <a:xfrm>
                <a:off x="78" y="192"/>
                <a:ext cx="328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7" name="Line 33"/>
              <p:cNvSpPr/>
              <p:nvPr/>
            </p:nvSpPr>
            <p:spPr>
              <a:xfrm>
                <a:off x="48" y="240"/>
                <a:ext cx="3337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8" name="Line 34"/>
              <p:cNvSpPr/>
              <p:nvPr/>
            </p:nvSpPr>
            <p:spPr>
              <a:xfrm>
                <a:off x="30" y="288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9" name="Line 35"/>
              <p:cNvSpPr/>
              <p:nvPr/>
            </p:nvSpPr>
            <p:spPr>
              <a:xfrm>
                <a:off x="18" y="336"/>
                <a:ext cx="340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0" name="Line 36"/>
              <p:cNvSpPr/>
              <p:nvPr/>
            </p:nvSpPr>
            <p:spPr>
              <a:xfrm>
                <a:off x="12" y="384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1" name="Line 37"/>
              <p:cNvSpPr/>
              <p:nvPr/>
            </p:nvSpPr>
            <p:spPr>
              <a:xfrm>
                <a:off x="0" y="432"/>
                <a:ext cx="343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2" name="Line 38"/>
              <p:cNvSpPr/>
              <p:nvPr/>
            </p:nvSpPr>
            <p:spPr>
              <a:xfrm>
                <a:off x="3" y="480"/>
                <a:ext cx="343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3" name="Line 39"/>
              <p:cNvSpPr/>
              <p:nvPr/>
            </p:nvSpPr>
            <p:spPr>
              <a:xfrm>
                <a:off x="9" y="528"/>
                <a:ext cx="3418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4" name="Line 40"/>
              <p:cNvSpPr/>
              <p:nvPr/>
            </p:nvSpPr>
            <p:spPr>
              <a:xfrm>
                <a:off x="18" y="576"/>
                <a:ext cx="3406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5" name="Line 41"/>
              <p:cNvSpPr/>
              <p:nvPr/>
            </p:nvSpPr>
            <p:spPr>
              <a:xfrm>
                <a:off x="30" y="630"/>
                <a:ext cx="337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6" name="Line 42"/>
              <p:cNvSpPr/>
              <p:nvPr/>
            </p:nvSpPr>
            <p:spPr>
              <a:xfrm>
                <a:off x="51" y="678"/>
                <a:ext cx="3343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7" name="Line 43"/>
              <p:cNvSpPr/>
              <p:nvPr/>
            </p:nvSpPr>
            <p:spPr>
              <a:xfrm>
                <a:off x="72" y="726"/>
                <a:ext cx="329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8" name="Line 44"/>
              <p:cNvSpPr/>
              <p:nvPr/>
            </p:nvSpPr>
            <p:spPr>
              <a:xfrm>
                <a:off x="102" y="774"/>
                <a:ext cx="3235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49" name="Line 45"/>
              <p:cNvSpPr/>
              <p:nvPr/>
            </p:nvSpPr>
            <p:spPr>
              <a:xfrm>
                <a:off x="141" y="822"/>
                <a:ext cx="3154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50" name="Line 46"/>
              <p:cNvSpPr/>
              <p:nvPr/>
            </p:nvSpPr>
            <p:spPr>
              <a:xfrm>
                <a:off x="189" y="870"/>
                <a:ext cx="3061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51" name="Line 47"/>
              <p:cNvSpPr/>
              <p:nvPr/>
            </p:nvSpPr>
            <p:spPr>
              <a:xfrm>
                <a:off x="246" y="918"/>
                <a:ext cx="2950" cy="0"/>
              </a:xfrm>
              <a:prstGeom prst="line">
                <a:avLst/>
              </a:prstGeom>
              <a:ln w="127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7852" name="AutoShape 48"/>
            <p:cNvSpPr/>
            <p:nvPr/>
          </p:nvSpPr>
          <p:spPr>
            <a:xfrm>
              <a:off x="1033" y="2678"/>
              <a:ext cx="11905" cy="70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78858" name="Rectangle 51"/>
            <p:cNvSpPr/>
            <p:nvPr/>
          </p:nvSpPr>
          <p:spPr>
            <a:xfrm>
              <a:off x="1355" y="2781"/>
              <a:ext cx="11485" cy="685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00" tIns="10800" rIns="18000" bIns="10800" anchor="t" anchorCtr="false"/>
            <a:p>
              <a:pPr indent="0" fontAlgn="auto">
                <a:lnSpc>
                  <a:spcPct val="120000"/>
                </a:lnSpc>
                <a:spcAft>
                  <a:spcPts val="600"/>
                </a:spcAft>
                <a:buClrTx/>
                <a:buFont typeface="黑体" panose="02010609060101010101" pitchFamily="49" charset="-122"/>
                <a:buAutoNum type="arabicPeriod"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信用评级法：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按确定的评分标准，对评估对象的信用状况进行评价，并确定对应的信用等级。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 fontAlgn="auto">
                <a:lnSpc>
                  <a:spcPct val="120000"/>
                </a:lnSpc>
                <a:spcAft>
                  <a:spcPts val="600"/>
                </a:spcAft>
                <a:buClrTx/>
                <a:buFont typeface="黑体" panose="02010609060101010101" pitchFamily="49" charset="-12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贷款内部评级分级模型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由美国货币管理署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(OCC)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最早开发。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OOC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最早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将贷款分为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级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，不同级别所要求的损失准备金不同。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级包括：正常贷款，要求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0%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的损失准备金；关注贷款，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0%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的损失准备金，但保持密切关注；次级贷款，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20%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的贷款准备金；可疑贷款，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50%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的损失准备金；损失贷款，要求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100%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的损失准备。金。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这种评级方法也是目前中国银行业广泛推行的贷款分类方法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 fontAlgn="auto">
                <a:lnSpc>
                  <a:spcPct val="120000"/>
                </a:lnSpc>
                <a:spcAft>
                  <a:spcPts val="600"/>
                </a:spcAft>
                <a:buClrTx/>
                <a:buFont typeface="黑体" panose="02010609060101010101" pitchFamily="49" charset="-122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银行在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OCC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评级的基础上，开发出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内部评级方法，更细致地进一步划分贷款的评级类别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。美国银行一般把贷款级别分成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1-10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个级别。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（二）专家法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0998" y="1258253"/>
            <a:ext cx="8929687" cy="4951403"/>
            <a:chOff x="213" y="2273"/>
            <a:chExt cx="14062" cy="7797"/>
          </a:xfrm>
        </p:grpSpPr>
        <p:grpSp>
          <p:nvGrpSpPr>
            <p:cNvPr id="78852" name="组合 6"/>
            <p:cNvGrpSpPr/>
            <p:nvPr/>
          </p:nvGrpSpPr>
          <p:grpSpPr>
            <a:xfrm>
              <a:off x="213" y="2273"/>
              <a:ext cx="14062" cy="7797"/>
              <a:chOff x="0" y="0"/>
              <a:chExt cx="8401349" cy="4123906"/>
            </a:xfrm>
          </p:grpSpPr>
          <p:sp>
            <p:nvSpPr>
              <p:cNvPr id="78853" name="AutoShape 3"/>
              <p:cNvSpPr/>
              <p:nvPr/>
            </p:nvSpPr>
            <p:spPr>
              <a:xfrm>
                <a:off x="5067529" y="1385468"/>
                <a:ext cx="1620838" cy="2738438"/>
              </a:xfrm>
              <a:prstGeom prst="roundRect">
                <a:avLst>
                  <a:gd name="adj" fmla="val 13745"/>
                </a:avLst>
              </a:prstGeom>
              <a:noFill/>
              <a:ln w="38100" cap="flat" cmpd="sng">
                <a:solidFill>
                  <a:srgbClr val="0061B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54" name="AutoShape 4"/>
              <p:cNvSpPr/>
              <p:nvPr/>
            </p:nvSpPr>
            <p:spPr>
              <a:xfrm>
                <a:off x="3389312" y="1385468"/>
                <a:ext cx="1611313" cy="2738438"/>
              </a:xfrm>
              <a:prstGeom prst="roundRect">
                <a:avLst>
                  <a:gd name="adj" fmla="val 13745"/>
                </a:avLst>
              </a:prstGeom>
              <a:noFill/>
              <a:ln w="38100" cap="flat" cmpd="sng">
                <a:solidFill>
                  <a:srgbClr val="0061B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55" name="AutoShape 5"/>
              <p:cNvSpPr/>
              <p:nvPr/>
            </p:nvSpPr>
            <p:spPr>
              <a:xfrm>
                <a:off x="1706562" y="1385468"/>
                <a:ext cx="1563688" cy="2738438"/>
              </a:xfrm>
              <a:prstGeom prst="roundRect">
                <a:avLst>
                  <a:gd name="adj" fmla="val 13745"/>
                </a:avLst>
              </a:prstGeom>
              <a:noFill/>
              <a:ln w="38100" cap="flat" cmpd="sng">
                <a:solidFill>
                  <a:srgbClr val="0061B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56" name="AutoShape 6"/>
              <p:cNvSpPr/>
              <p:nvPr/>
            </p:nvSpPr>
            <p:spPr>
              <a:xfrm>
                <a:off x="0" y="1385468"/>
                <a:ext cx="1620837" cy="2738438"/>
              </a:xfrm>
              <a:prstGeom prst="roundRect">
                <a:avLst>
                  <a:gd name="adj" fmla="val 13745"/>
                </a:avLst>
              </a:prstGeom>
              <a:noFill/>
              <a:ln w="38100" cap="flat" cmpd="sng">
                <a:solidFill>
                  <a:srgbClr val="0061B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78857" name="Group 8"/>
              <p:cNvGrpSpPr/>
              <p:nvPr/>
            </p:nvGrpSpPr>
            <p:grpSpPr>
              <a:xfrm>
                <a:off x="220662" y="0"/>
                <a:ext cx="5895975" cy="945731"/>
                <a:chOff x="0" y="0"/>
                <a:chExt cx="4080" cy="727"/>
              </a:xfrm>
            </p:grpSpPr>
            <p:sp>
              <p:nvSpPr>
                <p:cNvPr id="78858" name="Rectangle 8"/>
                <p:cNvSpPr/>
                <p:nvPr/>
              </p:nvSpPr>
              <p:spPr>
                <a:xfrm rot="3419336">
                  <a:off x="0" y="55"/>
                  <a:ext cx="672" cy="672"/>
                </a:xfrm>
                <a:prstGeom prst="rect">
                  <a:avLst/>
                </a:prstGeom>
                <a:solidFill>
                  <a:srgbClr val="C40505"/>
                </a:solidFill>
                <a:ln w="9525"/>
                <a:scene3d>
                  <a:camera prst="legacyPerspectiveFront">
                    <a:rot lat="0" lon="1500000" rev="0"/>
                  </a:camera>
                  <a:lightRig rig="legacyFlat4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C40505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78859" name="Group 10"/>
                <p:cNvGrpSpPr/>
                <p:nvPr/>
              </p:nvGrpSpPr>
              <p:grpSpPr>
                <a:xfrm>
                  <a:off x="668" y="151"/>
                  <a:ext cx="623" cy="96"/>
                  <a:chOff x="0" y="0"/>
                  <a:chExt cx="468" cy="244"/>
                </a:xfrm>
              </p:grpSpPr>
              <p:sp>
                <p:nvSpPr>
                  <p:cNvPr id="78860" name="Oval 10"/>
                  <p:cNvSpPr/>
                  <p:nvPr/>
                </p:nvSpPr>
                <p:spPr>
                  <a:xfrm>
                    <a:off x="0" y="0"/>
                    <a:ext cx="79" cy="242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1" name="Rectangle 11"/>
                  <p:cNvSpPr/>
                  <p:nvPr/>
                </p:nvSpPr>
                <p:spPr>
                  <a:xfrm>
                    <a:off x="45" y="3"/>
                    <a:ext cx="388" cy="242"/>
                  </a:xfrm>
                  <a:prstGeom prst="rect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2" name="Oval 12"/>
                  <p:cNvSpPr/>
                  <p:nvPr/>
                </p:nvSpPr>
                <p:spPr>
                  <a:xfrm>
                    <a:off x="397" y="3"/>
                    <a:ext cx="71" cy="236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12700" cap="flat" cmpd="sng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3" name="Oval 13"/>
                  <p:cNvSpPr/>
                  <p:nvPr/>
                </p:nvSpPr>
                <p:spPr>
                  <a:xfrm>
                    <a:off x="435" y="81"/>
                    <a:ext cx="20" cy="68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78864" name="Rectangle 14"/>
                <p:cNvSpPr/>
                <p:nvPr/>
              </p:nvSpPr>
              <p:spPr>
                <a:xfrm rot="3419336">
                  <a:off x="1148" y="5"/>
                  <a:ext cx="671" cy="670"/>
                </a:xfrm>
                <a:prstGeom prst="rect">
                  <a:avLst/>
                </a:prstGeom>
                <a:solidFill>
                  <a:srgbClr val="FEA501"/>
                </a:solidFill>
                <a:ln w="9525"/>
                <a:scene3d>
                  <a:camera prst="legacyPerspectiveFront">
                    <a:rot lat="0" lon="1500000" rev="0"/>
                  </a:camera>
                  <a:lightRig rig="legacyFlat4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FEA501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78865" name="Group 16"/>
                <p:cNvGrpSpPr/>
                <p:nvPr/>
              </p:nvGrpSpPr>
              <p:grpSpPr>
                <a:xfrm>
                  <a:off x="1820" y="151"/>
                  <a:ext cx="623" cy="96"/>
                  <a:chOff x="0" y="0"/>
                  <a:chExt cx="468" cy="244"/>
                </a:xfrm>
              </p:grpSpPr>
              <p:sp>
                <p:nvSpPr>
                  <p:cNvPr id="78866" name="Oval 16"/>
                  <p:cNvSpPr/>
                  <p:nvPr/>
                </p:nvSpPr>
                <p:spPr>
                  <a:xfrm>
                    <a:off x="0" y="0"/>
                    <a:ext cx="79" cy="242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7" name="Rectangle 17"/>
                  <p:cNvSpPr/>
                  <p:nvPr/>
                </p:nvSpPr>
                <p:spPr>
                  <a:xfrm>
                    <a:off x="46" y="3"/>
                    <a:ext cx="388" cy="242"/>
                  </a:xfrm>
                  <a:prstGeom prst="rect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8" name="Oval 18"/>
                  <p:cNvSpPr/>
                  <p:nvPr/>
                </p:nvSpPr>
                <p:spPr>
                  <a:xfrm>
                    <a:off x="397" y="3"/>
                    <a:ext cx="71" cy="236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12700" cap="flat" cmpd="sng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69" name="Oval 19"/>
                  <p:cNvSpPr/>
                  <p:nvPr/>
                </p:nvSpPr>
                <p:spPr>
                  <a:xfrm>
                    <a:off x="435" y="81"/>
                    <a:ext cx="20" cy="68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78870" name="Rectangle 20"/>
                <p:cNvSpPr/>
                <p:nvPr/>
              </p:nvSpPr>
              <p:spPr>
                <a:xfrm rot="3419336">
                  <a:off x="2288" y="0"/>
                  <a:ext cx="671" cy="670"/>
                </a:xfrm>
                <a:prstGeom prst="rect">
                  <a:avLst/>
                </a:prstGeom>
                <a:solidFill>
                  <a:srgbClr val="C40505"/>
                </a:solidFill>
                <a:ln w="9525"/>
                <a:scene3d>
                  <a:camera prst="legacyPerspectiveFront">
                    <a:rot lat="0" lon="1500000" rev="0"/>
                  </a:camera>
                  <a:lightRig rig="legacyFlat4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C40505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78871" name="Group 22"/>
                <p:cNvGrpSpPr/>
                <p:nvPr/>
              </p:nvGrpSpPr>
              <p:grpSpPr>
                <a:xfrm>
                  <a:off x="2981" y="151"/>
                  <a:ext cx="817" cy="96"/>
                  <a:chOff x="0" y="0"/>
                  <a:chExt cx="468" cy="244"/>
                </a:xfrm>
              </p:grpSpPr>
              <p:sp>
                <p:nvSpPr>
                  <p:cNvPr id="78872" name="Oval 22"/>
                  <p:cNvSpPr/>
                  <p:nvPr/>
                </p:nvSpPr>
                <p:spPr>
                  <a:xfrm>
                    <a:off x="0" y="0"/>
                    <a:ext cx="79" cy="242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73" name="Rectangle 23"/>
                  <p:cNvSpPr/>
                  <p:nvPr/>
                </p:nvSpPr>
                <p:spPr>
                  <a:xfrm>
                    <a:off x="45" y="3"/>
                    <a:ext cx="388" cy="242"/>
                  </a:xfrm>
                  <a:prstGeom prst="rect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74" name="Oval 24"/>
                  <p:cNvSpPr/>
                  <p:nvPr/>
                </p:nvSpPr>
                <p:spPr>
                  <a:xfrm>
                    <a:off x="397" y="3"/>
                    <a:ext cx="71" cy="236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12700" cap="flat" cmpd="sng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875" name="Oval 25"/>
                  <p:cNvSpPr/>
                  <p:nvPr/>
                </p:nvSpPr>
                <p:spPr>
                  <a:xfrm>
                    <a:off x="435" y="81"/>
                    <a:ext cx="20" cy="68"/>
                  </a:xfrm>
                  <a:prstGeom prst="ellipse">
                    <a:avLst/>
                  </a:prstGeom>
                  <a:gradFill rotWithShape="false">
                    <a:gsLst>
                      <a:gs pos="0">
                        <a:srgbClr val="767676"/>
                      </a:gs>
                      <a:gs pos="5000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true"/>
                    <a:tileRect/>
                  </a:gra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buClrTx/>
                      <a:buFont typeface="Arial" panose="020B0604020202020204" pitchFamily="34" charset="0"/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78876" name="Rectangle 26"/>
                <p:cNvSpPr/>
                <p:nvPr/>
              </p:nvSpPr>
              <p:spPr>
                <a:xfrm rot="3419336">
                  <a:off x="3408" y="7"/>
                  <a:ext cx="672" cy="672"/>
                </a:xfrm>
                <a:prstGeom prst="rect">
                  <a:avLst/>
                </a:prstGeom>
                <a:solidFill>
                  <a:srgbClr val="FEA501"/>
                </a:solidFill>
                <a:ln w="9525"/>
                <a:scene3d>
                  <a:camera prst="legacyPerspectiveFront">
                    <a:rot lat="0" lon="1500000" rev="0"/>
                  </a:camera>
                  <a:lightRig rig="legacyFlat4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FEA501"/>
                  </a:extrusionClr>
                </a:sp3d>
              </p:spPr>
              <p:txBody>
                <a:bodyPr wrap="none" anchor="ctr" anchorCtr="false">
                  <a:flatTx/>
                </a:bodyPr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78877" name="Rectangle 27"/>
              <p:cNvSpPr/>
              <p:nvPr/>
            </p:nvSpPr>
            <p:spPr>
              <a:xfrm>
                <a:off x="259600" y="247717"/>
                <a:ext cx="926384" cy="4306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5C</a:t>
                </a:r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法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78878" name="Rectangle 28"/>
              <p:cNvSpPr/>
              <p:nvPr/>
            </p:nvSpPr>
            <p:spPr>
              <a:xfrm>
                <a:off x="1906818" y="236303"/>
                <a:ext cx="1019897" cy="4306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>
                  <a:buClrTx/>
                  <a:buFont typeface="Arial" panose="020B0604020202020204" pitchFamily="34" charset="0"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5W</a:t>
                </a:r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法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78879" name="Rectangle 29"/>
              <p:cNvSpPr/>
              <p:nvPr/>
            </p:nvSpPr>
            <p:spPr>
              <a:xfrm>
                <a:off x="3577589" y="176420"/>
                <a:ext cx="961073" cy="4608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</a:t>
                </a:r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5P</a:t>
                </a:r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法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78880" name="Rectangle 30"/>
              <p:cNvSpPr/>
              <p:nvPr/>
            </p:nvSpPr>
            <p:spPr>
              <a:xfrm>
                <a:off x="5244421" y="176420"/>
                <a:ext cx="1056095" cy="4643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LAPP</a:t>
                </a:r>
                <a:endParaRPr lang="en-US" altLang="zh-CN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81" name="Rectangle 26"/>
              <p:cNvSpPr/>
              <p:nvPr/>
            </p:nvSpPr>
            <p:spPr>
              <a:xfrm rot="3419336">
                <a:off x="6727593" y="-40686"/>
                <a:ext cx="874183" cy="971102"/>
              </a:xfrm>
              <a:prstGeom prst="rect">
                <a:avLst/>
              </a:prstGeom>
              <a:solidFill>
                <a:srgbClr val="FEA501"/>
              </a:solidFill>
              <a:ln w="9525"/>
              <a:scene3d>
                <a:camera prst="legacyPerspectiveFront">
                  <a:rot lat="0" lon="1500000" rev="0"/>
                </a:camera>
                <a:lightRig rig="legacyFlat4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EA501"/>
                </a:extrusionClr>
              </a:sp3d>
            </p:spPr>
            <p:txBody>
              <a:bodyPr wrap="none" anchor="ctr" anchorCtr="false">
                <a:flatTx/>
              </a:bodyPr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82" name="Rectangle 30"/>
              <p:cNvSpPr/>
              <p:nvPr/>
            </p:nvSpPr>
            <p:spPr>
              <a:xfrm>
                <a:off x="6504888" y="176420"/>
                <a:ext cx="1782120" cy="4643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false">
                <a:spAutoFit/>
              </a:bodyPr>
              <a:p>
                <a:pPr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CAMPARI</a:t>
                </a:r>
                <a:endParaRPr lang="en-US" altLang="zh-CN" sz="2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83" name="Rectangle 23"/>
              <p:cNvSpPr/>
              <p:nvPr/>
            </p:nvSpPr>
            <p:spPr>
              <a:xfrm>
                <a:off x="6185865" y="179515"/>
                <a:ext cx="978821" cy="123859"/>
              </a:xfrm>
              <a:prstGeom prst="rect">
                <a:avLst/>
              </a:prstGeom>
              <a:gradFill rotWithShape="fals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884" name="AutoShape 3"/>
              <p:cNvSpPr/>
              <p:nvPr/>
            </p:nvSpPr>
            <p:spPr>
              <a:xfrm>
                <a:off x="6780511" y="1337032"/>
                <a:ext cx="1620838" cy="2738438"/>
              </a:xfrm>
              <a:prstGeom prst="roundRect">
                <a:avLst>
                  <a:gd name="adj" fmla="val 13745"/>
                </a:avLst>
              </a:prstGeom>
              <a:noFill/>
              <a:ln w="38100" cap="flat" cmpd="sng">
                <a:solidFill>
                  <a:srgbClr val="0061B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9879" name="矩形 44"/>
            <p:cNvSpPr/>
            <p:nvPr/>
          </p:nvSpPr>
          <p:spPr>
            <a:xfrm>
              <a:off x="5886" y="5140"/>
              <a:ext cx="2615" cy="26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考核指标：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、个人因素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、前景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、保障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、偿还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、借款目的。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9880" name="矩形 45"/>
            <p:cNvSpPr/>
            <p:nvPr/>
          </p:nvSpPr>
          <p:spPr>
            <a:xfrm>
              <a:off x="3143" y="5140"/>
              <a:ext cx="2543" cy="27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考核指标：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、借款人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、如何还款；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、担保物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、还款期限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、借款用途。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9881" name="矩形 46"/>
            <p:cNvSpPr/>
            <p:nvPr/>
          </p:nvSpPr>
          <p:spPr>
            <a:xfrm>
              <a:off x="263" y="4892"/>
              <a:ext cx="2763" cy="49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ts val="20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衡量客户信用主要考核指标：借款人的道德品质、偿负能力、资本实力、抵押担保和经营条件或商业周期。如在这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个方面达到了一定的水准，可认为客户是一个优质客户。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9882" name="矩形 47"/>
            <p:cNvSpPr/>
            <p:nvPr/>
          </p:nvSpPr>
          <p:spPr>
            <a:xfrm>
              <a:off x="8695" y="5140"/>
              <a:ext cx="2830" cy="35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考核指标：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、借款人资产的流动性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、业务活动能力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ts val="2100"/>
                </a:lnSpc>
                <a:buClrTx/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、获利能力、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、业务发展能力。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9883" name="矩形 48"/>
            <p:cNvSpPr/>
            <p:nvPr/>
          </p:nvSpPr>
          <p:spPr>
            <a:xfrm>
              <a:off x="11563" y="5003"/>
              <a:ext cx="2712" cy="45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考核指标：借款人品质、借款人偿债能力、银行从贷款中获得的利润、借款目的、贷款金额、贷款偿还方式的安排、需要提供的贷款抵押</a:t>
              </a:r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（二）专家法-缺点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81200" y="1316990"/>
            <a:ext cx="8229600" cy="4987290"/>
            <a:chOff x="1045" y="2880"/>
            <a:chExt cx="12960" cy="7854"/>
          </a:xfrm>
        </p:grpSpPr>
        <p:sp>
          <p:nvSpPr>
            <p:cNvPr id="80902" name="Rectangle 3"/>
            <p:cNvSpPr>
              <a:spLocks noGrp="true"/>
            </p:cNvSpPr>
            <p:nvPr/>
          </p:nvSpPr>
          <p:spPr>
            <a:xfrm>
              <a:off x="1045" y="9852"/>
              <a:ext cx="12960" cy="88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0800" tIns="10800" rIns="18000" bIns="1080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该方法因人为因素较多，逐渐让位于以模型为基础的信用评估方法。 </a:t>
              </a:r>
              <a:endPara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0904" name="AutoShape 2"/>
            <p:cNvSpPr/>
            <p:nvPr/>
          </p:nvSpPr>
          <p:spPr>
            <a:xfrm>
              <a:off x="5863" y="5760"/>
              <a:ext cx="2897" cy="3600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需要大量的经过长期训练的专业信用分析人员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905" name="AutoShape 3"/>
            <p:cNvSpPr/>
            <p:nvPr/>
          </p:nvSpPr>
          <p:spPr>
            <a:xfrm>
              <a:off x="1920" y="5760"/>
              <a:ext cx="3125" cy="3600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耗时费力，标准难统一，造成信用评估的主观性、随意性和不一致性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906" name="AutoShape 4"/>
            <p:cNvSpPr/>
            <p:nvPr/>
          </p:nvSpPr>
          <p:spPr>
            <a:xfrm>
              <a:off x="9695" y="5760"/>
              <a:ext cx="3063" cy="3600"/>
            </a:xfrm>
            <a:prstGeom prst="roundRect">
              <a:avLst>
                <a:gd name="adj" fmla="val 13745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false"/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财务比例分析属于单变量的测定法，对不同财务比例的重要性不能进行合理的权重设计。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1" name="Oval 8"/>
            <p:cNvSpPr>
              <a:spLocks noChangeArrowheads="true"/>
            </p:cNvSpPr>
            <p:nvPr/>
          </p:nvSpPr>
          <p:spPr bwMode="auto">
            <a:xfrm>
              <a:off x="9798" y="2888"/>
              <a:ext cx="2683" cy="2658"/>
            </a:xfrm>
            <a:prstGeom prst="ellipse">
              <a:avLst/>
            </a:prstGeom>
            <a:gradFill rotWithShape="true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true"/>
            </a:gradFill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882" name="Oval 9"/>
            <p:cNvSpPr/>
            <p:nvPr/>
          </p:nvSpPr>
          <p:spPr>
            <a:xfrm>
              <a:off x="9998" y="3088"/>
              <a:ext cx="2682" cy="2657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alpha val="31998"/>
                  </a:schemeClr>
                </a:gs>
                <a:gs pos="100000">
                  <a:srgbClr val="000000">
                    <a:alpha val="89998"/>
                  </a:srgbClr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3" name="Oval 10"/>
            <p:cNvSpPr>
              <a:spLocks noChangeArrowheads="true"/>
            </p:cNvSpPr>
            <p:nvPr/>
          </p:nvSpPr>
          <p:spPr bwMode="auto">
            <a:xfrm>
              <a:off x="9973" y="3063"/>
              <a:ext cx="2333" cy="2310"/>
            </a:xfrm>
            <a:prstGeom prst="ellipse">
              <a:avLst/>
            </a:prstGeom>
            <a:gradFill rotWithShape="true">
              <a:gsLst>
                <a:gs pos="0">
                  <a:schemeClr val="hlink"/>
                </a:gs>
                <a:gs pos="50000">
                  <a:srgbClr val="53538A"/>
                </a:gs>
                <a:gs pos="100000">
                  <a:schemeClr val="hlink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884" name="Oval 11"/>
            <p:cNvSpPr/>
            <p:nvPr/>
          </p:nvSpPr>
          <p:spPr>
            <a:xfrm>
              <a:off x="10013" y="3075"/>
              <a:ext cx="2332" cy="2310"/>
            </a:xfrm>
            <a:prstGeom prst="ellipse">
              <a:avLst/>
            </a:prstGeom>
            <a:gradFill rotWithShape="true">
              <a:gsLst>
                <a:gs pos="0">
                  <a:srgbClr val="6161A2"/>
                </a:gs>
                <a:gs pos="100000">
                  <a:schemeClr val="hlink">
                    <a:alpha val="0"/>
                  </a:schemeClr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885" name="Oval 12"/>
            <p:cNvSpPr/>
            <p:nvPr/>
          </p:nvSpPr>
          <p:spPr>
            <a:xfrm>
              <a:off x="10098" y="3175"/>
              <a:ext cx="2102" cy="2080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6" name="Oval 13"/>
            <p:cNvSpPr>
              <a:spLocks noChangeArrowheads="true"/>
            </p:cNvSpPr>
            <p:nvPr/>
          </p:nvSpPr>
          <p:spPr bwMode="auto">
            <a:xfrm>
              <a:off x="2040" y="2880"/>
              <a:ext cx="2683" cy="2658"/>
            </a:xfrm>
            <a:prstGeom prst="ellipse">
              <a:avLst/>
            </a:prstGeom>
            <a:gradFill rotWithShape="true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18900000" scaled="true"/>
            </a:gradFill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0913" name="Oval 14"/>
            <p:cNvSpPr/>
            <p:nvPr/>
          </p:nvSpPr>
          <p:spPr>
            <a:xfrm>
              <a:off x="2240" y="3080"/>
              <a:ext cx="2683" cy="2658"/>
            </a:xfrm>
            <a:prstGeom prst="ellipse">
              <a:avLst/>
            </a:prstGeom>
            <a:gradFill rotWithShape="true">
              <a:gsLst>
                <a:gs pos="0">
                  <a:schemeClr val="folHlink">
                    <a:alpha val="31998"/>
                  </a:schemeClr>
                </a:gs>
                <a:gs pos="100000">
                  <a:srgbClr val="000000">
                    <a:alpha val="89998"/>
                  </a:srgbClr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none"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698" name="Oval 15"/>
            <p:cNvSpPr>
              <a:spLocks noChangeArrowheads="true"/>
            </p:cNvSpPr>
            <p:nvPr/>
          </p:nvSpPr>
          <p:spPr bwMode="auto">
            <a:xfrm>
              <a:off x="2215" y="3053"/>
              <a:ext cx="2333" cy="2310"/>
            </a:xfrm>
            <a:prstGeom prst="ellipse">
              <a:avLst/>
            </a:prstGeom>
            <a:gradFill rotWithShape="true">
              <a:gsLst>
                <a:gs pos="0">
                  <a:schemeClr val="folHlink"/>
                </a:gs>
                <a:gs pos="50000">
                  <a:srgbClr val="515151"/>
                </a:gs>
                <a:gs pos="100000">
                  <a:schemeClr val="folHlink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889" name="Oval 16"/>
            <p:cNvSpPr/>
            <p:nvPr/>
          </p:nvSpPr>
          <p:spPr>
            <a:xfrm>
              <a:off x="2205" y="3040"/>
              <a:ext cx="2333" cy="2310"/>
            </a:xfrm>
            <a:prstGeom prst="ellipse">
              <a:avLst/>
            </a:prstGeom>
            <a:gradFill rotWithShape="true">
              <a:gsLst>
                <a:gs pos="0">
                  <a:srgbClr val="5F5F5F"/>
                </a:gs>
                <a:gs pos="100000">
                  <a:schemeClr val="folHlink">
                    <a:alpha val="0"/>
                  </a:schemeClr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890" name="Oval 17"/>
            <p:cNvSpPr/>
            <p:nvPr/>
          </p:nvSpPr>
          <p:spPr>
            <a:xfrm>
              <a:off x="2333" y="3170"/>
              <a:ext cx="2100" cy="2080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9891" name="Group 18"/>
            <p:cNvGrpSpPr/>
            <p:nvPr/>
          </p:nvGrpSpPr>
          <p:grpSpPr>
            <a:xfrm>
              <a:off x="2365" y="3200"/>
              <a:ext cx="2033" cy="2013"/>
              <a:chOff x="0" y="0"/>
              <a:chExt cx="1252" cy="1252"/>
            </a:xfrm>
          </p:grpSpPr>
          <p:sp>
            <p:nvSpPr>
              <p:cNvPr id="79892" name="Oval 19"/>
              <p:cNvSpPr/>
              <p:nvPr/>
            </p:nvSpPr>
            <p:spPr>
              <a:xfrm>
                <a:off x="0" y="0"/>
                <a:ext cx="1252" cy="1252"/>
              </a:xfrm>
              <a:prstGeom prst="ellipse">
                <a:avLst/>
              </a:prstGeom>
              <a:gradFill rotWithShape="true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893" name="Oval 20"/>
              <p:cNvSpPr/>
              <p:nvPr/>
            </p:nvSpPr>
            <p:spPr>
              <a:xfrm>
                <a:off x="16" y="7"/>
                <a:ext cx="1222" cy="1221"/>
              </a:xfrm>
              <a:prstGeom prst="ellipse">
                <a:avLst/>
              </a:prstGeom>
              <a:gradFill rotWithShape="true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894" name="Oval 21"/>
              <p:cNvSpPr/>
              <p:nvPr/>
            </p:nvSpPr>
            <p:spPr>
              <a:xfrm>
                <a:off x="29" y="19"/>
                <a:ext cx="1162" cy="1141"/>
              </a:xfrm>
              <a:prstGeom prst="ellipse">
                <a:avLst/>
              </a:prstGeom>
              <a:gradFill rotWithShape="true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895" name="Oval 22"/>
              <p:cNvSpPr/>
              <p:nvPr/>
            </p:nvSpPr>
            <p:spPr>
              <a:xfrm>
                <a:off x="97" y="51"/>
                <a:ext cx="1033" cy="926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706" name="Oval 23"/>
            <p:cNvSpPr>
              <a:spLocks noChangeArrowheads="true"/>
            </p:cNvSpPr>
            <p:nvPr/>
          </p:nvSpPr>
          <p:spPr bwMode="auto">
            <a:xfrm>
              <a:off x="5920" y="2888"/>
              <a:ext cx="2683" cy="2658"/>
            </a:xfrm>
            <a:prstGeom prst="ellipse">
              <a:avLst/>
            </a:prstGeom>
            <a:gradFill rotWithShape="true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18900000" scaled="true"/>
            </a:gradFill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897" name="Oval 24"/>
            <p:cNvSpPr/>
            <p:nvPr/>
          </p:nvSpPr>
          <p:spPr>
            <a:xfrm>
              <a:off x="6120" y="3088"/>
              <a:ext cx="2683" cy="2657"/>
            </a:xfrm>
            <a:prstGeom prst="ellipse">
              <a:avLst/>
            </a:prstGeom>
            <a:gradFill rotWithShape="true">
              <a:gsLst>
                <a:gs pos="0">
                  <a:schemeClr val="accent1">
                    <a:alpha val="31998"/>
                  </a:schemeClr>
                </a:gs>
                <a:gs pos="100000">
                  <a:srgbClr val="37556B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none"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708" name="Oval 25"/>
            <p:cNvSpPr>
              <a:spLocks noChangeArrowheads="true"/>
            </p:cNvSpPr>
            <p:nvPr/>
          </p:nvSpPr>
          <p:spPr bwMode="auto">
            <a:xfrm>
              <a:off x="6095" y="3063"/>
              <a:ext cx="2333" cy="2310"/>
            </a:xfrm>
            <a:prstGeom prst="ellipse">
              <a:avLst/>
            </a:prstGeom>
            <a:gradFill rotWithShape="true">
              <a:gsLst>
                <a:gs pos="0">
                  <a:schemeClr val="accent1"/>
                </a:gs>
                <a:gs pos="50000">
                  <a:srgbClr val="40637D"/>
                </a:gs>
                <a:gs pos="100000">
                  <a:schemeClr val="accent1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899" name="Oval 26"/>
            <p:cNvSpPr/>
            <p:nvPr/>
          </p:nvSpPr>
          <p:spPr>
            <a:xfrm>
              <a:off x="6098" y="3065"/>
              <a:ext cx="2332" cy="2310"/>
            </a:xfrm>
            <a:prstGeom prst="ellipse">
              <a:avLst/>
            </a:prstGeom>
            <a:gradFill rotWithShape="true">
              <a:gsLst>
                <a:gs pos="0">
                  <a:srgbClr val="4C7493"/>
                </a:gs>
                <a:gs pos="100000">
                  <a:schemeClr val="accent1">
                    <a:alpha val="0"/>
                  </a:schemeClr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900" name="Oval 27"/>
            <p:cNvSpPr/>
            <p:nvPr/>
          </p:nvSpPr>
          <p:spPr>
            <a:xfrm>
              <a:off x="6210" y="3175"/>
              <a:ext cx="2100" cy="2080"/>
            </a:xfrm>
            <a:prstGeom prst="ellipse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9901" name="Group 28"/>
            <p:cNvGrpSpPr/>
            <p:nvPr/>
          </p:nvGrpSpPr>
          <p:grpSpPr>
            <a:xfrm>
              <a:off x="6265" y="3243"/>
              <a:ext cx="2033" cy="2015"/>
              <a:chOff x="0" y="0"/>
              <a:chExt cx="1252" cy="1252"/>
            </a:xfrm>
          </p:grpSpPr>
          <p:sp>
            <p:nvSpPr>
              <p:cNvPr id="79902" name="Oval 29"/>
              <p:cNvSpPr/>
              <p:nvPr/>
            </p:nvSpPr>
            <p:spPr>
              <a:xfrm>
                <a:off x="0" y="0"/>
                <a:ext cx="1252" cy="1252"/>
              </a:xfrm>
              <a:prstGeom prst="ellipse">
                <a:avLst/>
              </a:prstGeom>
              <a:gradFill rotWithShape="true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03" name="Oval 30"/>
              <p:cNvSpPr/>
              <p:nvPr/>
            </p:nvSpPr>
            <p:spPr>
              <a:xfrm>
                <a:off x="16" y="7"/>
                <a:ext cx="1222" cy="1221"/>
              </a:xfrm>
              <a:prstGeom prst="ellipse">
                <a:avLst/>
              </a:prstGeom>
              <a:gradFill rotWithShape="true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04" name="Oval 31"/>
              <p:cNvSpPr/>
              <p:nvPr/>
            </p:nvSpPr>
            <p:spPr>
              <a:xfrm>
                <a:off x="29" y="19"/>
                <a:ext cx="1162" cy="1141"/>
              </a:xfrm>
              <a:prstGeom prst="ellipse">
                <a:avLst/>
              </a:prstGeom>
              <a:gradFill rotWithShape="true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05" name="Oval 32"/>
              <p:cNvSpPr/>
              <p:nvPr/>
            </p:nvSpPr>
            <p:spPr>
              <a:xfrm>
                <a:off x="97" y="51"/>
                <a:ext cx="1033" cy="926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79906" name="Group 33"/>
            <p:cNvGrpSpPr/>
            <p:nvPr/>
          </p:nvGrpSpPr>
          <p:grpSpPr>
            <a:xfrm>
              <a:off x="10135" y="3200"/>
              <a:ext cx="2035" cy="2013"/>
              <a:chOff x="0" y="0"/>
              <a:chExt cx="1252" cy="1252"/>
            </a:xfrm>
          </p:grpSpPr>
          <p:sp>
            <p:nvSpPr>
              <p:cNvPr id="79907" name="Oval 34"/>
              <p:cNvSpPr/>
              <p:nvPr/>
            </p:nvSpPr>
            <p:spPr>
              <a:xfrm>
                <a:off x="0" y="0"/>
                <a:ext cx="1252" cy="1252"/>
              </a:xfrm>
              <a:prstGeom prst="ellipse">
                <a:avLst/>
              </a:prstGeom>
              <a:gradFill rotWithShape="true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08" name="Oval 35"/>
              <p:cNvSpPr/>
              <p:nvPr/>
            </p:nvSpPr>
            <p:spPr>
              <a:xfrm>
                <a:off x="16" y="7"/>
                <a:ext cx="1222" cy="1221"/>
              </a:xfrm>
              <a:prstGeom prst="ellipse">
                <a:avLst/>
              </a:prstGeom>
              <a:gradFill rotWithShape="true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09" name="Oval 36"/>
              <p:cNvSpPr/>
              <p:nvPr/>
            </p:nvSpPr>
            <p:spPr>
              <a:xfrm>
                <a:off x="29" y="19"/>
                <a:ext cx="1162" cy="1141"/>
              </a:xfrm>
              <a:prstGeom prst="ellipse">
                <a:avLst/>
              </a:prstGeom>
              <a:gradFill rotWithShape="true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910" name="Oval 37"/>
              <p:cNvSpPr/>
              <p:nvPr/>
            </p:nvSpPr>
            <p:spPr>
              <a:xfrm>
                <a:off x="97" y="51"/>
                <a:ext cx="1033" cy="926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vert="eaVert"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80925" name="Text Box 38"/>
            <p:cNvSpPr txBox="true"/>
            <p:nvPr/>
          </p:nvSpPr>
          <p:spPr>
            <a:xfrm>
              <a:off x="2699" y="3887"/>
              <a:ext cx="136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效率低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926" name="Text Box 39"/>
            <p:cNvSpPr txBox="true"/>
            <p:nvPr/>
          </p:nvSpPr>
          <p:spPr>
            <a:xfrm>
              <a:off x="6628" y="3961"/>
              <a:ext cx="136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成本高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927" name="Text Box 40"/>
            <p:cNvSpPr txBox="true"/>
            <p:nvPr/>
          </p:nvSpPr>
          <p:spPr>
            <a:xfrm>
              <a:off x="10495" y="3858"/>
              <a:ext cx="136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false">
              <a:spAutoFit/>
            </a:bodyPr>
            <a:p>
              <a:pPr eaLnBrk="0" hangingPunct="0">
                <a:buClrTx/>
                <a:buFont typeface="Arial" panose="020B0604020202020204" pitchFamily="34" charset="0"/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不合理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（三）信用评分法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58490" y="1507808"/>
            <a:ext cx="5832475" cy="4464050"/>
            <a:chOff x="2730" y="2633"/>
            <a:chExt cx="9185" cy="7030"/>
          </a:xfrm>
        </p:grpSpPr>
        <p:grpSp>
          <p:nvGrpSpPr>
            <p:cNvPr id="80900" name="组合 6"/>
            <p:cNvGrpSpPr/>
            <p:nvPr/>
          </p:nvGrpSpPr>
          <p:grpSpPr>
            <a:xfrm>
              <a:off x="2730" y="2633"/>
              <a:ext cx="9185" cy="7030"/>
              <a:chOff x="0" y="0"/>
              <a:chExt cx="4661804" cy="3743006"/>
            </a:xfrm>
          </p:grpSpPr>
          <p:grpSp>
            <p:nvGrpSpPr>
              <p:cNvPr id="80901" name="Group 4"/>
              <p:cNvGrpSpPr/>
              <p:nvPr/>
            </p:nvGrpSpPr>
            <p:grpSpPr>
              <a:xfrm rot="-1834427" flipH="true">
                <a:off x="2953029" y="2006217"/>
                <a:ext cx="1624402" cy="1536192"/>
                <a:chOff x="0" y="0"/>
                <a:chExt cx="1096429" cy="1037010"/>
              </a:xfrm>
            </p:grpSpPr>
            <p:grpSp>
              <p:nvGrpSpPr>
                <p:cNvPr id="80902" name="Group 5"/>
                <p:cNvGrpSpPr/>
                <p:nvPr/>
              </p:nvGrpSpPr>
              <p:grpSpPr>
                <a:xfrm rot="-1834427" flipH="true">
                  <a:off x="0" y="0"/>
                  <a:ext cx="1096429" cy="1037010"/>
                  <a:chOff x="0" y="0"/>
                  <a:chExt cx="1624402" cy="1536192"/>
                </a:xfrm>
              </p:grpSpPr>
              <p:pic>
                <p:nvPicPr>
                  <p:cNvPr id="80903" name="Ellipse 44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8210" y="0"/>
                    <a:ext cx="1536192" cy="153619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0904" name="Text Box 7"/>
                  <p:cNvSpPr txBox="true"/>
                  <p:nvPr/>
                </p:nvSpPr>
                <p:spPr>
                  <a:xfrm rot="-1286525">
                    <a:off x="0" y="227118"/>
                    <a:ext cx="1070458" cy="107089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false"/>
                  <a:p>
                    <a:pPr algn="ctr">
                      <a:buClrTx/>
                      <a:buFont typeface="Arial" panose="020B0604020202020204" pitchFamily="34" charset="0"/>
                    </a:pPr>
                    <a:endParaRPr lang="da-DK" altLang="en-US" u="sng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80905" name="Text Box 10"/>
                <p:cNvSpPr txBox="true"/>
                <p:nvPr/>
              </p:nvSpPr>
              <p:spPr>
                <a:xfrm rot="-5047902" flipH="true">
                  <a:off x="634759" y="691996"/>
                  <a:ext cx="60313" cy="3258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da-DK" altLang="en-US" u="sng" dirty="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80906" name="Right Arrow 58"/>
              <p:cNvSpPr/>
              <p:nvPr/>
            </p:nvSpPr>
            <p:spPr>
              <a:xfrm rot="6325967">
                <a:off x="765404" y="1683653"/>
                <a:ext cx="373062" cy="358775"/>
              </a:xfrm>
              <a:prstGeom prst="rightArrow">
                <a:avLst>
                  <a:gd name="adj1" fmla="val 50000"/>
                  <a:gd name="adj2" fmla="val 49993"/>
                </a:avLst>
              </a:prstGeom>
              <a:gradFill rotWithShape="true">
                <a:gsLst>
                  <a:gs pos="0">
                    <a:srgbClr val="7F7F7F"/>
                  </a:gs>
                  <a:gs pos="100000">
                    <a:srgbClr val="262626"/>
                  </a:gs>
                </a:gsLst>
                <a:lin ang="5400000"/>
                <a:tileRect/>
              </a:gradFill>
              <a:ln w="9525">
                <a:noFill/>
              </a:ln>
              <a:effectLst>
                <a:outerShdw dist="23000" dir="5400000" algn="ctr" rotWithShape="0">
                  <a:srgbClr val="808080">
                    <a:alpha val="31998"/>
                  </a:srgbClr>
                </a:outerShdw>
              </a:effectLst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en-US" altLang="zh-CN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80907" name="Group 17"/>
              <p:cNvGrpSpPr/>
              <p:nvPr/>
            </p:nvGrpSpPr>
            <p:grpSpPr>
              <a:xfrm rot="-1834427" flipH="true">
                <a:off x="0" y="2065323"/>
                <a:ext cx="1858563" cy="1677683"/>
                <a:chOff x="0" y="0"/>
                <a:chExt cx="1254481" cy="1132524"/>
              </a:xfrm>
            </p:grpSpPr>
            <p:grpSp>
              <p:nvGrpSpPr>
                <p:cNvPr id="80908" name="Group 18"/>
                <p:cNvGrpSpPr/>
                <p:nvPr/>
              </p:nvGrpSpPr>
              <p:grpSpPr>
                <a:xfrm rot="-1834427" flipH="true">
                  <a:off x="0" y="0"/>
                  <a:ext cx="1254481" cy="1041125"/>
                  <a:chOff x="0" y="0"/>
                  <a:chExt cx="1858564" cy="1542288"/>
                </a:xfrm>
              </p:grpSpPr>
              <p:pic>
                <p:nvPicPr>
                  <p:cNvPr id="80909" name="Ellipse 44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0" y="0"/>
                    <a:ext cx="1536192" cy="1542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80910" name="Text Box 20"/>
                  <p:cNvSpPr txBox="true"/>
                  <p:nvPr/>
                </p:nvSpPr>
                <p:spPr>
                  <a:xfrm rot="-1286525">
                    <a:off x="788105" y="255944"/>
                    <a:ext cx="1070459" cy="107089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false"/>
                  <a:p>
                    <a:pPr algn="ctr">
                      <a:buClrTx/>
                      <a:buFont typeface="Arial" panose="020B0604020202020204" pitchFamily="34" charset="0"/>
                    </a:pPr>
                    <a:endParaRPr lang="da-DK" altLang="en-US" u="sng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80911" name="Text Box 23"/>
                <p:cNvSpPr txBox="true"/>
                <p:nvPr/>
              </p:nvSpPr>
              <p:spPr>
                <a:xfrm rot="-5047902" flipH="true">
                  <a:off x="332682" y="939417"/>
                  <a:ext cx="60313" cy="3258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false"/>
                <a:p>
                  <a:pPr algn="ctr">
                    <a:buClrTx/>
                    <a:buFont typeface="Arial" panose="020B0604020202020204" pitchFamily="34" charset="0"/>
                  </a:pPr>
                  <a:endParaRPr lang="da-DK" altLang="en-US" u="sng" dirty="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80912" name="Right Arrow 71"/>
              <p:cNvSpPr/>
              <p:nvPr/>
            </p:nvSpPr>
            <p:spPr>
              <a:xfrm rot="4565513">
                <a:off x="3375792" y="1636798"/>
                <a:ext cx="373062" cy="358775"/>
              </a:xfrm>
              <a:prstGeom prst="rightArrow">
                <a:avLst>
                  <a:gd name="adj1" fmla="val 50000"/>
                  <a:gd name="adj2" fmla="val 49993"/>
                </a:avLst>
              </a:prstGeom>
              <a:gradFill rotWithShape="true">
                <a:gsLst>
                  <a:gs pos="0">
                    <a:srgbClr val="7F7F7F"/>
                  </a:gs>
                  <a:gs pos="100000">
                    <a:srgbClr val="262626"/>
                  </a:gs>
                </a:gsLst>
                <a:lin ang="5400000"/>
                <a:tileRect/>
              </a:gradFill>
              <a:ln w="9525">
                <a:noFill/>
              </a:ln>
              <a:effectLst>
                <a:outerShdw dist="23000" dir="5400000" algn="ctr" rotWithShape="0">
                  <a:srgbClr val="808080">
                    <a:alpha val="31998"/>
                  </a:srgbClr>
                </a:outerShdw>
              </a:effectLst>
            </p:spPr>
            <p:txBody>
              <a:bodyPr anchor="ctr" anchorCtr="false"/>
              <a:p>
                <a:pPr algn="ctr">
                  <a:buClrTx/>
                  <a:buFont typeface="Arial" panose="020B0604020202020204" pitchFamily="34" charset="0"/>
                </a:pPr>
                <a:endParaRPr lang="en-US" altLang="zh-CN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80913" name="Rectangle 7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014" y="0"/>
                <a:ext cx="4493045" cy="1669915"/>
              </a:xfrm>
              <a:prstGeom prst="rect">
                <a:avLst/>
              </a:prstGeom>
              <a:gradFill rotWithShape="false">
                <a:gsLst>
                  <a:gs pos="0">
                    <a:srgbClr val="A3D4FF">
                      <a:alpha val="100000"/>
                    </a:srgbClr>
                  </a:gs>
                  <a:gs pos="50000">
                    <a:srgbClr val="C6E3FF">
                      <a:alpha val="100000"/>
                    </a:srgbClr>
                  </a:gs>
                  <a:gs pos="100000">
                    <a:srgbClr val="E3F0FF">
                      <a:alpha val="100000"/>
                    </a:srgbClr>
                  </a:gs>
                </a:gsLst>
                <a:lin ang="5400000"/>
                <a:tileRect/>
              </a:gradFill>
              <a:ln w="9525">
                <a:noFill/>
              </a:ln>
            </p:spPr>
          </p:pic>
          <p:sp>
            <p:nvSpPr>
              <p:cNvPr id="81934" name="TextBox 78"/>
              <p:cNvSpPr txBox="true">
                <a:spLocks noChangeArrowheads="true"/>
              </p:cNvSpPr>
              <p:nvPr/>
            </p:nvSpPr>
            <p:spPr bwMode="auto">
              <a:xfrm>
                <a:off x="85014" y="23959"/>
                <a:ext cx="4576790" cy="158185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ts val="2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信用评分法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：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将反映信用状况的若干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指标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赋予一定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权重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，通过某些特定方法得到能够反映信用状况的信用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综合分值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或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违约概率值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，并将其与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基准值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相比来确定信用等级。主要有两个模型：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81927" name="矩形 30"/>
            <p:cNvSpPr/>
            <p:nvPr/>
          </p:nvSpPr>
          <p:spPr>
            <a:xfrm>
              <a:off x="3063" y="7578"/>
              <a:ext cx="2490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1928" name="矩形 31"/>
            <p:cNvSpPr/>
            <p:nvPr/>
          </p:nvSpPr>
          <p:spPr>
            <a:xfrm>
              <a:off x="8722" y="7408"/>
              <a:ext cx="3049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ZETA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评分模型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NWJmMDNiNjM3Njg5NzAwNzc5ZWU4MiUzRnB3JTNEY3JlZGl0JTIzbWFwJnRleHRUeXBlPXRleHQmcm91bmQ9MCZncmFkaWVudFdheT0wJmZ0Q29sb3I9JTIzYWJhMDAwJmNvbnRlbnQ9JUU2JTgwJTlEJUU3JUJCJUI0JUU1JUFGJUJDJUU1JTlCJUJFIiwKICAgIkxvZ28iIDogIiIsCiAgICJPcmlnaW5hbFVybCIgOiAiaHR0cDovL3d3dy50b3BzY2FuLmNvbS93cHMvaW5kZXguaHRtbC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4975</Words>
  <Application>WPS 演示</Application>
  <PresentationFormat>宽屏</PresentationFormat>
  <Paragraphs>513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经典综艺体简</vt:lpstr>
      <vt:lpstr>新宋体</vt:lpstr>
      <vt:lpstr>黑体</vt:lpstr>
      <vt:lpstr>Times New Roman</vt:lpstr>
      <vt:lpstr>华文细黑</vt:lpstr>
      <vt:lpstr>Calibri</vt:lpstr>
      <vt:lpstr>Wingdings</vt:lpstr>
      <vt:lpstr>Arial Unicode MS</vt:lpstr>
      <vt:lpstr>Arial Black</vt:lpstr>
      <vt:lpstr>Office 主题​​</vt:lpstr>
      <vt:lpstr>Equation.3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137</cp:revision>
  <dcterms:created xsi:type="dcterms:W3CDTF">2022-03-18T00:40:22Z</dcterms:created>
  <dcterms:modified xsi:type="dcterms:W3CDTF">2022-03-18T00:40:22Z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