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25"/>
  </p:handoutMasterIdLst>
  <p:sldIdLst>
    <p:sldId id="276" r:id="rId3"/>
    <p:sldId id="277" r:id="rId4"/>
    <p:sldId id="257" r:id="rId6"/>
    <p:sldId id="318" r:id="rId7"/>
    <p:sldId id="319" r:id="rId8"/>
    <p:sldId id="320" r:id="rId9"/>
    <p:sldId id="321" r:id="rId10"/>
    <p:sldId id="322" r:id="rId11"/>
    <p:sldId id="323" r:id="rId12"/>
    <p:sldId id="336" r:id="rId13"/>
    <p:sldId id="324" r:id="rId14"/>
    <p:sldId id="325" r:id="rId15"/>
    <p:sldId id="326" r:id="rId16"/>
    <p:sldId id="327" r:id="rId17"/>
    <p:sldId id="339" r:id="rId18"/>
    <p:sldId id="328" r:id="rId19"/>
    <p:sldId id="329" r:id="rId20"/>
    <p:sldId id="332" r:id="rId21"/>
    <p:sldId id="333" r:id="rId22"/>
    <p:sldId id="334" r:id="rId23"/>
    <p:sldId id="283" r:id="rId2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B2B2B2"/>
    <a:srgbClr val="202020"/>
    <a:srgbClr val="323232"/>
    <a:srgbClr val="CC3300"/>
    <a:srgbClr val="CC0000"/>
    <a:srgbClr val="FF33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0" Type="http://schemas.openxmlformats.org/officeDocument/2006/relationships/customXml" Target="../customXml/item1.xml"/><Relationship Id="rId3" Type="http://schemas.openxmlformats.org/officeDocument/2006/relationships/slide" Target="slides/slide1.xml"/><Relationship Id="rId29" Type="http://schemas.openxmlformats.org/officeDocument/2006/relationships/customXmlProps" Target="../customXml/itemProps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B3D72F79-8D12-4E95-BD8F-1E4847E72B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7.xml"/><Relationship Id="rId5" Type="http://schemas.openxmlformats.org/officeDocument/2006/relationships/hyperlink" Target="https://wiki.mbalib.com/wiki/&#34920;&#22806;&#19994;&#21153;" TargetMode="External"/><Relationship Id="rId4" Type="http://schemas.openxmlformats.org/officeDocument/2006/relationships/hyperlink" Target="https://www.zhitongcaijing.com/content/detail/202151.html" TargetMode="Externa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7.xml"/><Relationship Id="rId4" Type="http://schemas.openxmlformats.org/officeDocument/2006/relationships/hyperlink" Target="https://wiki.mbalib.com/wiki/&#25950;&#21475;" TargetMode="Externa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0" name="图片 9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3" name="图片 32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8" name="图片 3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9" name="图片 38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2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6300"/>
            <a:ext cx="12192000" cy="638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1203579" y="3315274"/>
            <a:ext cx="20345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INTERNET CREDIT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文本框 29"/>
          <p:cNvSpPr txBox="true"/>
          <p:nvPr/>
        </p:nvSpPr>
        <p:spPr>
          <a:xfrm>
            <a:off x="4704715" y="2212975"/>
            <a:ext cx="62426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</a:pPr>
            <a:r>
              <a:rPr lang="zh-CN" altLang="en-US" sz="44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第六章：银行信用管理</a:t>
            </a:r>
            <a:endParaRPr lang="zh-CN" altLang="en-US" sz="4400" spc="300" dirty="0">
              <a:solidFill>
                <a:srgbClr val="C31F23"/>
              </a:solidFill>
              <a:latin typeface="微软雅黑" panose="020B0503020204020204" charset="-122"/>
              <a:ea typeface="微软雅黑" panose="020B0503020204020204" charset="-122"/>
              <a:cs typeface="经典综艺体简" panose="02010609000101010101" pitchFamily="49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 userDrawn="true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042082" y="79375"/>
            <a:ext cx="3352802" cy="838200"/>
          </a:xfrm>
          <a:prstGeom prst="rect">
            <a:avLst/>
          </a:prstGeom>
        </p:spPr>
      </p:pic>
      <p:pic>
        <p:nvPicPr>
          <p:cNvPr id="3" name="44B7C0F4-79DB-4F8B-9303-0E098D69D8BE-1" descr="/tmp/qt_temp.XV2261qt_temp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9641840" y="4352290"/>
            <a:ext cx="1305560" cy="13055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1630045" y="2007235"/>
            <a:ext cx="1180465" cy="1180465"/>
          </a:xfrm>
          <a:prstGeom prst="rect">
            <a:avLst/>
          </a:prstGeom>
        </p:spPr>
      </p:pic>
      <p:pic>
        <p:nvPicPr>
          <p:cNvPr id="5" name="44B7C0F4-79DB-4F8B-9303-0E098D69D8BE-1" descr="qt_temp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7933690" y="4352290"/>
            <a:ext cx="1305560" cy="13055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（二）银行信用风险的特征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AutoShape 32"/>
          <p:cNvSpPr>
            <a:spLocks noChangeArrowheads="true"/>
          </p:cNvSpPr>
          <p:nvPr/>
        </p:nvSpPr>
        <p:spPr bwMode="auto">
          <a:xfrm>
            <a:off x="681990" y="1050036"/>
            <a:ext cx="6736163" cy="510907"/>
          </a:xfrm>
          <a:prstGeom prst="roundRect">
            <a:avLst>
              <a:gd name="adj" fmla="val 50000"/>
            </a:avLst>
          </a:prstGeom>
          <a:gradFill rotWithShape="true">
            <a:gsLst>
              <a:gs pos="0">
                <a:srgbClr val="CCECFF"/>
              </a:gs>
              <a:gs pos="100000">
                <a:srgbClr val="FFFFFF"/>
              </a:gs>
            </a:gsLst>
            <a:lin ang="0" scaled="true"/>
          </a:gradFill>
          <a:ln w="28575" algn="ctr">
            <a:solidFill>
              <a:schemeClr val="bg2"/>
            </a:solidFill>
            <a:round/>
          </a:ln>
        </p:spPr>
        <p:txBody>
          <a:bodyPr wrap="none" anchor="ctr"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、信用风险具有明显的非系统风险特征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802005" y="1745615"/>
            <a:ext cx="1058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信用风险多数情况下受到与借款人明确联系的非系统性因素的影响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，如贷款投资方向、借款人的经营管理能力、借款人的风险偏好等。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AutoShape 41"/>
          <p:cNvSpPr>
            <a:spLocks noChangeArrowheads="true"/>
          </p:cNvSpPr>
          <p:nvPr/>
        </p:nvSpPr>
        <p:spPr bwMode="auto">
          <a:xfrm>
            <a:off x="682625" y="2555537"/>
            <a:ext cx="6736163" cy="510907"/>
          </a:xfrm>
          <a:prstGeom prst="roundRect">
            <a:avLst>
              <a:gd name="adj" fmla="val 50000"/>
            </a:avLst>
          </a:prstGeom>
          <a:gradFill rotWithShape="true">
            <a:gsLst>
              <a:gs pos="0">
                <a:srgbClr val="CCECFF"/>
              </a:gs>
              <a:gs pos="100000">
                <a:srgbClr val="FFFFFF"/>
              </a:gs>
            </a:gsLst>
            <a:lin ang="0" scaled="true"/>
          </a:gradFill>
          <a:ln w="28575" algn="ctr">
            <a:solidFill>
              <a:schemeClr val="bg2"/>
            </a:solidFill>
            <a:round/>
          </a:ln>
        </p:spPr>
        <p:txBody>
          <a:bodyPr wrap="none" anchor="ctr"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、信用风险量化困难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true"/>
          <p:nvPr/>
        </p:nvSpPr>
        <p:spPr>
          <a:xfrm>
            <a:off x="802005" y="3274695"/>
            <a:ext cx="1058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信用风险量化困难主要体现为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历史交易数据缺乏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信用产品的交易记录少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，而且贷款的持有期限一般比较长，即便到期出现违约，频率也远比市场风险观察到的数据少。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（三）银行信用风险的影响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793240" y="1532890"/>
            <a:ext cx="8604885" cy="4134485"/>
            <a:chOff x="337" y="3280"/>
            <a:chExt cx="13551" cy="6511"/>
          </a:xfrm>
        </p:grpSpPr>
        <p:sp>
          <p:nvSpPr>
            <p:cNvPr id="20485" name="AutoShape 3"/>
            <p:cNvSpPr/>
            <p:nvPr/>
          </p:nvSpPr>
          <p:spPr>
            <a:xfrm rot="-2700000">
              <a:off x="5078" y="4725"/>
              <a:ext cx="3865" cy="386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5898240">
                  <a:pos x="2147483646" y="2147483646"/>
                </a:cxn>
                <a:cxn ang="11796480">
                  <a:pos x="0" y="2147483646"/>
                </a:cxn>
                <a:cxn ang="17694720">
                  <a:pos x="2147483646" y="0"/>
                </a:cxn>
              </a:cxnLst>
              <a:pathLst>
                <a:path w="21600" h="21600">
                  <a:moveTo>
                    <a:pt x="5400" y="5400"/>
                  </a:moveTo>
                  <a:lnTo>
                    <a:pt x="9450" y="5400"/>
                  </a:lnTo>
                  <a:lnTo>
                    <a:pt x="9450" y="2700"/>
                  </a:lnTo>
                  <a:lnTo>
                    <a:pt x="8100" y="2700"/>
                  </a:lnTo>
                  <a:lnTo>
                    <a:pt x="10800" y="0"/>
                  </a:lnTo>
                  <a:lnTo>
                    <a:pt x="13500" y="2700"/>
                  </a:lnTo>
                  <a:lnTo>
                    <a:pt x="12150" y="2700"/>
                  </a:lnTo>
                  <a:lnTo>
                    <a:pt x="12150" y="5400"/>
                  </a:lnTo>
                  <a:lnTo>
                    <a:pt x="16200" y="5400"/>
                  </a:lnTo>
                  <a:lnTo>
                    <a:pt x="16200" y="9450"/>
                  </a:lnTo>
                  <a:lnTo>
                    <a:pt x="18900" y="9450"/>
                  </a:lnTo>
                  <a:lnTo>
                    <a:pt x="18900" y="8100"/>
                  </a:lnTo>
                  <a:lnTo>
                    <a:pt x="21600" y="10800"/>
                  </a:lnTo>
                  <a:lnTo>
                    <a:pt x="18900" y="13500"/>
                  </a:lnTo>
                  <a:lnTo>
                    <a:pt x="18900" y="12150"/>
                  </a:lnTo>
                  <a:lnTo>
                    <a:pt x="16200" y="12150"/>
                  </a:lnTo>
                  <a:lnTo>
                    <a:pt x="16200" y="16200"/>
                  </a:lnTo>
                  <a:lnTo>
                    <a:pt x="12150" y="16200"/>
                  </a:lnTo>
                  <a:lnTo>
                    <a:pt x="12150" y="18900"/>
                  </a:lnTo>
                  <a:lnTo>
                    <a:pt x="13500" y="18900"/>
                  </a:lnTo>
                  <a:lnTo>
                    <a:pt x="10800" y="21600"/>
                  </a:lnTo>
                  <a:lnTo>
                    <a:pt x="8100" y="18900"/>
                  </a:lnTo>
                  <a:lnTo>
                    <a:pt x="9450" y="18900"/>
                  </a:lnTo>
                  <a:lnTo>
                    <a:pt x="9450" y="16200"/>
                  </a:lnTo>
                  <a:lnTo>
                    <a:pt x="5400" y="16200"/>
                  </a:lnTo>
                  <a:lnTo>
                    <a:pt x="5400" y="12150"/>
                  </a:lnTo>
                  <a:lnTo>
                    <a:pt x="2700" y="12150"/>
                  </a:lnTo>
                  <a:lnTo>
                    <a:pt x="2700" y="13500"/>
                  </a:lnTo>
                  <a:lnTo>
                    <a:pt x="0" y="10800"/>
                  </a:lnTo>
                  <a:lnTo>
                    <a:pt x="2700" y="8100"/>
                  </a:lnTo>
                  <a:lnTo>
                    <a:pt x="2700" y="9450"/>
                  </a:lnTo>
                  <a:lnTo>
                    <a:pt x="5400" y="9450"/>
                  </a:lnTo>
                  <a:lnTo>
                    <a:pt x="5400" y="5400"/>
                  </a:lnTo>
                  <a:close/>
                </a:path>
              </a:pathLst>
            </a:custGeom>
            <a:gradFill rotWithShape="true">
              <a:gsLst>
                <a:gs pos="0">
                  <a:srgbClr val="DCDCDC"/>
                </a:gs>
                <a:gs pos="100000">
                  <a:srgbClr val="969696"/>
                </a:gs>
              </a:gsLst>
              <a:path path="rect">
                <a:fillToRect l="50000" t="50000" r="50000" b="50000"/>
              </a:path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8398" dir="3806096" algn="ctr" rotWithShape="0">
                <a:srgbClr val="000000">
                  <a:alpha val="50000"/>
                </a:srgbClr>
              </a:outerShdw>
            </a:effectLst>
          </p:spPr>
          <p:txBody>
            <a:bodyPr/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487" name="Rectangle 7"/>
            <p:cNvSpPr/>
            <p:nvPr/>
          </p:nvSpPr>
          <p:spPr>
            <a:xfrm>
              <a:off x="1190" y="3280"/>
              <a:ext cx="3085" cy="153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</a:pPr>
              <a:r>
                <a:rPr lang="zh-CN" altLang="en-US" sz="18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企业会因为不可预料的风险因素而大大增加向银行融资的成本。</a:t>
              </a:r>
              <a:endPara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2" name="Picture 8" descr="circuler_1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73" y="3628"/>
              <a:ext cx="1925" cy="193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0488" name="Oval 9"/>
            <p:cNvSpPr/>
            <p:nvPr/>
          </p:nvSpPr>
          <p:spPr>
            <a:xfrm>
              <a:off x="3873" y="3623"/>
              <a:ext cx="1912" cy="1942"/>
            </a:xfrm>
            <a:prstGeom prst="ellipse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</a:ln>
          </p:spPr>
          <p:txBody>
            <a:bodyPr wrap="none" anchor="ctr" anchorCtr="false"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20489" name="Picture 10" descr="circuler_1"/>
            <p:cNvPicPr>
              <a:picLocks noChangeAspect="true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75" y="7763"/>
              <a:ext cx="1923" cy="193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0490" name="Oval 11"/>
            <p:cNvSpPr/>
            <p:nvPr/>
          </p:nvSpPr>
          <p:spPr>
            <a:xfrm>
              <a:off x="3875" y="7758"/>
              <a:ext cx="1915" cy="1942"/>
            </a:xfrm>
            <a:prstGeom prst="ellipse">
              <a:avLst/>
            </a:prstGeom>
            <a:solidFill>
              <a:schemeClr val="hlink">
                <a:alpha val="50195"/>
              </a:schemeClr>
            </a:solidFill>
            <a:ln w="9525">
              <a:noFill/>
            </a:ln>
          </p:spPr>
          <p:txBody>
            <a:bodyPr wrap="none" anchor="ctr" anchorCtr="false"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20491" name="Picture 12" descr="circuler_1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98" y="7745"/>
              <a:ext cx="1925" cy="193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0492" name="Oval 13"/>
            <p:cNvSpPr/>
            <p:nvPr/>
          </p:nvSpPr>
          <p:spPr>
            <a:xfrm>
              <a:off x="8198" y="7725"/>
              <a:ext cx="1915" cy="1943"/>
            </a:xfrm>
            <a:prstGeom prst="ellipse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</a:ln>
          </p:spPr>
          <p:txBody>
            <a:bodyPr wrap="none" anchor="ctr" anchorCtr="false"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20493" name="Picture 14" descr="circuler_1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98" y="3605"/>
              <a:ext cx="1922" cy="193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0494" name="Oval 15"/>
            <p:cNvSpPr/>
            <p:nvPr/>
          </p:nvSpPr>
          <p:spPr>
            <a:xfrm>
              <a:off x="8198" y="3603"/>
              <a:ext cx="1915" cy="1942"/>
            </a:xfrm>
            <a:prstGeom prst="ellipse">
              <a:avLst/>
            </a:prstGeom>
            <a:solidFill>
              <a:schemeClr val="hlink">
                <a:alpha val="50195"/>
              </a:schemeClr>
            </a:solidFill>
            <a:ln w="9525">
              <a:noFill/>
            </a:ln>
          </p:spPr>
          <p:txBody>
            <a:bodyPr wrap="none" anchor="ctr" anchorCtr="false"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495" name="Text Box 16"/>
            <p:cNvSpPr txBox="true"/>
            <p:nvPr/>
          </p:nvSpPr>
          <p:spPr>
            <a:xfrm>
              <a:off x="3913" y="4040"/>
              <a:ext cx="1587" cy="9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chemeClr val="hlink"/>
                </a:buClr>
                <a:buSzTx/>
                <a:buFont typeface="Wingdings" panose="05000000000000000000" pitchFamily="2" charset="2"/>
              </a:pPr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对债券发行者</a:t>
              </a:r>
              <a:endParaRPr lang="zh-CN" altLang="en-US" sz="2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496" name="Text Box 52"/>
            <p:cNvSpPr txBox="true"/>
            <p:nvPr/>
          </p:nvSpPr>
          <p:spPr>
            <a:xfrm>
              <a:off x="5493" y="6325"/>
              <a:ext cx="3185" cy="6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false">
              <a:spAutoFit/>
            </a:bodyPr>
            <a:p>
              <a:pPr>
                <a:lnSpc>
                  <a:spcPct val="120000"/>
                </a:lnSpc>
                <a:buClr>
                  <a:schemeClr val="hlink"/>
                </a:buClr>
                <a:buSzTx/>
                <a:buFont typeface="Wingdings" panose="05000000000000000000" pitchFamily="2" charset="2"/>
              </a:pP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银行信用风险影响</a:t>
              </a:r>
              <a:endPara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497" name="Text Box 16"/>
            <p:cNvSpPr txBox="true"/>
            <p:nvPr/>
          </p:nvSpPr>
          <p:spPr>
            <a:xfrm>
              <a:off x="4025" y="8123"/>
              <a:ext cx="1588" cy="9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chemeClr val="hlink"/>
                </a:buClr>
                <a:buSzTx/>
                <a:buFont typeface="Wingdings" panose="05000000000000000000" pitchFamily="2" charset="2"/>
              </a:pPr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对商业银行</a:t>
              </a:r>
              <a:endParaRPr lang="zh-CN" altLang="en-US" sz="2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498" name="Text Box 16"/>
            <p:cNvSpPr txBox="true"/>
            <p:nvPr/>
          </p:nvSpPr>
          <p:spPr>
            <a:xfrm>
              <a:off x="8335" y="8123"/>
              <a:ext cx="1588" cy="9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chemeClr val="hlink"/>
                </a:buClr>
                <a:buSzTx/>
                <a:buFont typeface="Wingdings" panose="05000000000000000000" pitchFamily="2" charset="2"/>
              </a:pPr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对宏观经济</a:t>
              </a:r>
              <a:endParaRPr lang="zh-CN" altLang="en-US" sz="2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499" name="Text Box 16"/>
            <p:cNvSpPr txBox="true"/>
            <p:nvPr/>
          </p:nvSpPr>
          <p:spPr>
            <a:xfrm>
              <a:off x="8335" y="4040"/>
              <a:ext cx="1588" cy="9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chemeClr val="hlink"/>
                </a:buClr>
                <a:buSzTx/>
                <a:buFont typeface="Wingdings" panose="05000000000000000000" pitchFamily="2" charset="2"/>
              </a:pPr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对债券投资者</a:t>
              </a:r>
              <a:endParaRPr lang="zh-CN" altLang="en-US" sz="2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501" name="Rectangle 7"/>
            <p:cNvSpPr/>
            <p:nvPr/>
          </p:nvSpPr>
          <p:spPr>
            <a:xfrm>
              <a:off x="10260" y="7376"/>
              <a:ext cx="3628" cy="241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</a:pP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（</a:t>
              </a:r>
              <a:r>
                <a:rPr lang="en-US" altLang="zh-CN" sz="18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</a:t>
              </a: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）导致金融市场秩序的混乱；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</a:pP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（</a:t>
              </a:r>
              <a:r>
                <a:rPr lang="en-US" altLang="zh-CN" sz="18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</a:t>
              </a: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）导致实际投资风险增加；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</a:pP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（</a:t>
              </a:r>
              <a:r>
                <a:rPr lang="en-US" altLang="zh-CN" sz="18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</a:t>
              </a: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）影响宏观经济政策的制定和实施。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0502" name="Rectangle 7"/>
            <p:cNvSpPr/>
            <p:nvPr/>
          </p:nvSpPr>
          <p:spPr>
            <a:xfrm>
              <a:off x="337" y="8479"/>
              <a:ext cx="3538" cy="118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</a:pP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会因为贷款收益不能弥补较高的风险而受到损失。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503" name="Rectangle 7"/>
            <p:cNvSpPr/>
            <p:nvPr/>
          </p:nvSpPr>
          <p:spPr>
            <a:xfrm>
              <a:off x="10035" y="3395"/>
              <a:ext cx="3288" cy="118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</a:pPr>
              <a:r>
                <a:rPr lang="zh-CN" altLang="en-US" sz="18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银行债券信用等级的降低，意味着债券价值的降低。</a:t>
              </a:r>
              <a:endPara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（四）银行信用风险分类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914525" y="1327785"/>
            <a:ext cx="8362950" cy="4824095"/>
            <a:chOff x="795" y="2338"/>
            <a:chExt cx="13170" cy="7597"/>
          </a:xfrm>
        </p:grpSpPr>
        <p:sp>
          <p:nvSpPr>
            <p:cNvPr id="619523" name="Rectangle 3"/>
            <p:cNvSpPr>
              <a:spLocks noGrp="true" noChangeArrowheads="true"/>
            </p:cNvSpPr>
            <p:nvPr/>
          </p:nvSpPr>
          <p:spPr>
            <a:xfrm>
              <a:off x="795" y="2338"/>
              <a:ext cx="13170" cy="12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0800" tIns="10800" rIns="18000" bIns="10800" numCol="1" anchor="t" anchorCtr="false" compatLnSpc="tru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按照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成因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分类如下：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7" name="AutoShape 3"/>
            <p:cNvSpPr>
              <a:spLocks noChangeArrowheads="true"/>
            </p:cNvSpPr>
            <p:nvPr/>
          </p:nvSpPr>
          <p:spPr bwMode="gray">
            <a:xfrm>
              <a:off x="795" y="4040"/>
              <a:ext cx="3273" cy="1743"/>
            </a:xfrm>
            <a:prstGeom prst="flowChartConnector">
              <a:avLst/>
            </a:prstGeom>
            <a:gradFill rotWithShape="true">
              <a:gsLst>
                <a:gs pos="0">
                  <a:schemeClr val="folHlink"/>
                </a:gs>
                <a:gs pos="100000">
                  <a:schemeClr val="folHlink">
                    <a:gamma/>
                    <a:shade val="66275"/>
                    <a:invGamma/>
                  </a:schemeClr>
                </a:gs>
              </a:gsLst>
              <a:lin ang="2700000" scaled="true"/>
            </a:gradFill>
            <a:ln w="88900" cmpd="thinThick" algn="ctr">
              <a:solidFill>
                <a:srgbClr val="C0C0C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8" name="AutoShape 4"/>
            <p:cNvSpPr>
              <a:spLocks noChangeArrowheads="true"/>
            </p:cNvSpPr>
            <p:nvPr/>
          </p:nvSpPr>
          <p:spPr bwMode="gray">
            <a:xfrm>
              <a:off x="795" y="6080"/>
              <a:ext cx="3273" cy="1743"/>
            </a:xfrm>
            <a:prstGeom prst="flowChartConnector">
              <a:avLst/>
            </a:prstGeom>
            <a:gradFill rotWithShape="true">
              <a:gsLst>
                <a:gs pos="0">
                  <a:schemeClr val="hlink"/>
                </a:gs>
                <a:gs pos="100000">
                  <a:schemeClr val="hlink">
                    <a:gamma/>
                    <a:shade val="66275"/>
                    <a:invGamma/>
                  </a:schemeClr>
                </a:gs>
              </a:gsLst>
              <a:lin ang="2700000" scaled="true"/>
            </a:gradFill>
            <a:ln w="88900" cmpd="thinThick" algn="ctr">
              <a:solidFill>
                <a:srgbClr val="C0C0C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9" name="AutoShape 5"/>
            <p:cNvSpPr>
              <a:spLocks noChangeArrowheads="true"/>
            </p:cNvSpPr>
            <p:nvPr/>
          </p:nvSpPr>
          <p:spPr bwMode="ltGray">
            <a:xfrm>
              <a:off x="795" y="8193"/>
              <a:ext cx="3273" cy="1743"/>
            </a:xfrm>
            <a:prstGeom prst="flowChartConnector">
              <a:avLst/>
            </a:prstGeom>
            <a:gradFill rotWithShape="true">
              <a:gsLst>
                <a:gs pos="0">
                  <a:schemeClr val="accent2"/>
                </a:gs>
                <a:gs pos="100000">
                  <a:schemeClr val="accent2">
                    <a:gamma/>
                    <a:shade val="66275"/>
                    <a:invGamma/>
                  </a:schemeClr>
                </a:gs>
              </a:gsLst>
              <a:lin ang="2700000" scaled="true"/>
            </a:gradFill>
            <a:ln w="88900" cmpd="thinThick" algn="ctr">
              <a:solidFill>
                <a:srgbClr val="C0C0C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0" name="Rectangle 6"/>
            <p:cNvSpPr>
              <a:spLocks noChangeArrowheads="true"/>
            </p:cNvSpPr>
            <p:nvPr/>
          </p:nvSpPr>
          <p:spPr bwMode="auto">
            <a:xfrm>
              <a:off x="4365" y="4265"/>
              <a:ext cx="9240" cy="13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债务人违约而未能如期偿还债务给银行带来的风险。</a:t>
              </a:r>
              <a:endPara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1" name="Rectangle 9"/>
            <p:cNvSpPr>
              <a:spLocks noChangeArrowheads="true"/>
            </p:cNvSpPr>
            <p:nvPr/>
          </p:nvSpPr>
          <p:spPr bwMode="auto">
            <a:xfrm>
              <a:off x="1190" y="4605"/>
              <a:ext cx="2298" cy="613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违约风险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" name="Rectangle 10"/>
            <p:cNvSpPr>
              <a:spLocks noChangeArrowheads="true"/>
            </p:cNvSpPr>
            <p:nvPr/>
          </p:nvSpPr>
          <p:spPr bwMode="auto">
            <a:xfrm>
              <a:off x="850" y="6590"/>
              <a:ext cx="3288" cy="613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不确定性风险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3" name="Rectangle 11"/>
            <p:cNvSpPr>
              <a:spLocks noChangeArrowheads="true"/>
            </p:cNvSpPr>
            <p:nvPr/>
          </p:nvSpPr>
          <p:spPr bwMode="auto">
            <a:xfrm>
              <a:off x="1248" y="8688"/>
              <a:ext cx="2495" cy="613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追偿风险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" name="Rectangle 6"/>
            <p:cNvSpPr>
              <a:spLocks noChangeArrowheads="true"/>
            </p:cNvSpPr>
            <p:nvPr/>
          </p:nvSpPr>
          <p:spPr bwMode="auto">
            <a:xfrm>
              <a:off x="4420" y="6073"/>
              <a:ext cx="9240" cy="13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由于</a:t>
              </a: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大量不确定事件</a:t>
              </a: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的存在而引发债务人无法按期偿还银行贷款所引发的风险。</a:t>
              </a:r>
              <a:endPara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" name="Rectangle 6"/>
            <p:cNvSpPr>
              <a:spLocks noChangeArrowheads="true"/>
            </p:cNvSpPr>
            <p:nvPr/>
          </p:nvSpPr>
          <p:spPr bwMode="auto">
            <a:xfrm>
              <a:off x="4420" y="8228"/>
              <a:ext cx="9240" cy="13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借款人信用质量状况的变化引起商业银行</a:t>
              </a: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资产价值变动</a:t>
              </a: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而导致的损失，即</a:t>
              </a: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信用价差风险</a:t>
              </a: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 </a:t>
              </a:r>
              <a:endPara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（五）银行信用风险的成因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000250" y="1873250"/>
            <a:ext cx="8191500" cy="3039128"/>
            <a:chOff x="705" y="3333"/>
            <a:chExt cx="12900" cy="4175"/>
          </a:xfrm>
        </p:grpSpPr>
        <p:sp>
          <p:nvSpPr>
            <p:cNvPr id="24583" name="AutoShape 3"/>
            <p:cNvSpPr/>
            <p:nvPr/>
          </p:nvSpPr>
          <p:spPr>
            <a:xfrm>
              <a:off x="705" y="3333"/>
              <a:ext cx="3273" cy="1135"/>
            </a:xfrm>
            <a:prstGeom prst="flowChartConnector">
              <a:avLst/>
            </a:prstGeom>
            <a:solidFill>
              <a:schemeClr val="accent2"/>
            </a:solidFill>
            <a:ln w="88900" cap="flat" cmpd="thinThick">
              <a:solidFill>
                <a:srgbClr val="C0C0C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false"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AutoShape 4"/>
            <p:cNvSpPr>
              <a:spLocks noChangeArrowheads="true"/>
            </p:cNvSpPr>
            <p:nvPr/>
          </p:nvSpPr>
          <p:spPr bwMode="gray">
            <a:xfrm>
              <a:off x="795" y="5173"/>
              <a:ext cx="3273" cy="1133"/>
            </a:xfrm>
            <a:prstGeom prst="flowChartConnector">
              <a:avLst/>
            </a:prstGeom>
            <a:gradFill rotWithShape="true">
              <a:gsLst>
                <a:gs pos="0">
                  <a:schemeClr val="hlink"/>
                </a:gs>
                <a:gs pos="100000">
                  <a:schemeClr val="hlink">
                    <a:gamma/>
                    <a:shade val="66275"/>
                    <a:invGamma/>
                  </a:schemeClr>
                </a:gs>
              </a:gsLst>
              <a:lin ang="2700000" scaled="true"/>
            </a:gradFill>
            <a:ln w="88900" cmpd="thinThick" algn="ctr">
              <a:solidFill>
                <a:srgbClr val="C0C0C0"/>
              </a:solidFill>
              <a:round/>
            </a:ln>
            <a:effectLst/>
          </p:spPr>
          <p:txBody>
            <a:bodyPr wrap="none" anchor="ctr"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1" name="Rectangle 6"/>
            <p:cNvSpPr>
              <a:spLocks noChangeArrowheads="true"/>
            </p:cNvSpPr>
            <p:nvPr/>
          </p:nvSpPr>
          <p:spPr bwMode="auto">
            <a:xfrm>
              <a:off x="4310" y="3345"/>
              <a:ext cx="9240" cy="12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2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贷款政策、信用分析和授信、贷款监督等诸环节的缺陷。</a:t>
              </a:r>
              <a:endParaRPr kumimoji="0" lang="zh-CN" alt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" name="Rectangle 9"/>
            <p:cNvSpPr>
              <a:spLocks noChangeArrowheads="true"/>
            </p:cNvSpPr>
            <p:nvPr/>
          </p:nvSpPr>
          <p:spPr bwMode="auto">
            <a:xfrm>
              <a:off x="1193" y="3595"/>
              <a:ext cx="2298" cy="53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内部因素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3" name="Rectangle 10"/>
            <p:cNvSpPr>
              <a:spLocks noChangeArrowheads="true"/>
            </p:cNvSpPr>
            <p:nvPr/>
          </p:nvSpPr>
          <p:spPr bwMode="auto">
            <a:xfrm>
              <a:off x="1193" y="5433"/>
              <a:ext cx="2608" cy="53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外部因素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" name="Rectangle 6"/>
            <p:cNvSpPr>
              <a:spLocks noChangeArrowheads="true"/>
            </p:cNvSpPr>
            <p:nvPr/>
          </p:nvSpPr>
          <p:spPr bwMode="auto">
            <a:xfrm>
              <a:off x="4365" y="5153"/>
              <a:ext cx="9240" cy="23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2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主要体现在影响借款人</a:t>
              </a:r>
              <a:r>
                <a:rPr kumimoji="0" lang="zh-CN" altLang="en-US" sz="220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履约能力</a:t>
              </a:r>
              <a:r>
                <a:rPr kumimoji="0" lang="zh-CN" altLang="en-US" sz="22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和</a:t>
              </a:r>
              <a:r>
                <a:rPr kumimoji="0" lang="zh-CN" altLang="en-US" sz="220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履约意愿</a:t>
              </a:r>
              <a:r>
                <a:rPr kumimoji="0" lang="zh-CN" altLang="en-US" sz="22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的诸多因素上，包括借款人的经营能力、财务状况等可监控因素，也包括社会政治、经济变动、自然灾害等在内的银行无法回避的因素。</a:t>
              </a:r>
              <a:endParaRPr kumimoji="0" lang="zh-CN" alt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三、银行信用管理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20547" name="Rectangle 3"/>
          <p:cNvSpPr>
            <a:spLocks noGrp="true" noChangeArrowheads="true"/>
          </p:cNvSpPr>
          <p:nvPr/>
        </p:nvSpPr>
        <p:spPr>
          <a:xfrm>
            <a:off x="1855470" y="1271270"/>
            <a:ext cx="8481695" cy="493712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0800" tIns="10800" rIns="18000" bIns="1080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（一）银行信用管理定义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ts val="31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Tx/>
              <a:buNone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商业银行对所涉及的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信用关系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信用业务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实施综合管理，重点是对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履行信用契约的意愿和行为进行管理的过程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（二）银行信用管理分类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、按照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信用活动的对象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，可以分为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受信管理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授信管理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受信管理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是商业银行接受受托人资金或服务的委托，对信用契约进行管理的过程；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授信管理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是商业银行对别人提供信用，设定一些规定程序和条件，对双方信用契约进行管理的过程。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、按照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信用业务的功能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，分为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资产信用管理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负债信用管理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资本信用管理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表外信用管理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四个子系统。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Tx/>
              <a:buFont typeface="Wingdings" panose="05000000000000000000" pitchFamily="2" charset="2"/>
              <a:buChar char="Ü"/>
              <a:defRPr/>
            </a:pP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charRg st="90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20547">
                                            <p:txEl>
                                              <p:charRg st="90" end="1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charRg st="102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20547">
                                            <p:txEl>
                                              <p:charRg st="102" end="1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20547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charRg st="129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620547">
                                            <p:txEl>
                                              <p:charRg st="129" end="1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char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620547">
                                            <p:txEl>
                                              <p:char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三、银行信用管理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AutoShape 5"/>
          <p:cNvSpPr>
            <a:spLocks noChangeArrowheads="true"/>
          </p:cNvSpPr>
          <p:nvPr/>
        </p:nvSpPr>
        <p:spPr bwMode="auto">
          <a:xfrm>
            <a:off x="681990" y="924560"/>
            <a:ext cx="6736163" cy="510907"/>
          </a:xfrm>
          <a:prstGeom prst="roundRect">
            <a:avLst>
              <a:gd name="adj" fmla="val 50000"/>
            </a:avLst>
          </a:prstGeom>
          <a:gradFill rotWithShape="true">
            <a:gsLst>
              <a:gs pos="0">
                <a:srgbClr val="CCECFF"/>
              </a:gs>
              <a:gs pos="100000">
                <a:srgbClr val="FFFFFF"/>
              </a:gs>
            </a:gsLst>
            <a:lin ang="0" scaled="true"/>
          </a:gradFill>
          <a:ln w="28575" algn="ctr">
            <a:solidFill>
              <a:schemeClr val="bg2"/>
            </a:solidFill>
            <a:round/>
          </a:ln>
        </p:spPr>
        <p:txBody>
          <a:bodyPr wrap="none" anchor="ctr"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资产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信用管理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847725" y="1602740"/>
            <a:ext cx="1058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商业银行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在贷款和投资等资产经营业务中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，进行有效的风险控制和管理，建立识别和规避资产信用风险额方法和模型技术，实现商业银行的资产盈利性和安全性。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AutoShape 14"/>
          <p:cNvSpPr>
            <a:spLocks noChangeArrowheads="true"/>
          </p:cNvSpPr>
          <p:nvPr/>
        </p:nvSpPr>
        <p:spPr bwMode="auto">
          <a:xfrm>
            <a:off x="681865" y="2372839"/>
            <a:ext cx="6736163" cy="510907"/>
          </a:xfrm>
          <a:prstGeom prst="roundRect">
            <a:avLst>
              <a:gd name="adj" fmla="val 50000"/>
            </a:avLst>
          </a:prstGeom>
          <a:gradFill rotWithShape="true">
            <a:gsLst>
              <a:gs pos="0">
                <a:srgbClr val="CCECFF"/>
              </a:gs>
              <a:gs pos="100000">
                <a:srgbClr val="FFFFFF"/>
              </a:gs>
            </a:gsLst>
            <a:lin ang="0" scaled="true"/>
          </a:gradFill>
          <a:ln w="28575" algn="ctr">
            <a:solidFill>
              <a:schemeClr val="bg2"/>
            </a:solidFill>
            <a:round/>
          </a:ln>
        </p:spPr>
        <p:txBody>
          <a:bodyPr wrap="none" anchor="ctr"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、负债信用管理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true"/>
          <p:nvPr/>
        </p:nvSpPr>
        <p:spPr>
          <a:xfrm>
            <a:off x="847725" y="3033395"/>
            <a:ext cx="1058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负债信用管理是指商业银行依托银行的信誉，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通过发行负债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，如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存款、借入资金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（同业拆借、向央行借款）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筹集资金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，进行负债信用经营，以满足商业银行发展和流动性需求，预防和控制流动性风险。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AutoShape 23"/>
          <p:cNvSpPr>
            <a:spLocks noChangeArrowheads="true"/>
          </p:cNvSpPr>
          <p:nvPr/>
        </p:nvSpPr>
        <p:spPr bwMode="auto">
          <a:xfrm>
            <a:off x="681990" y="3740616"/>
            <a:ext cx="6736163" cy="510907"/>
          </a:xfrm>
          <a:prstGeom prst="roundRect">
            <a:avLst>
              <a:gd name="adj" fmla="val 50000"/>
            </a:avLst>
          </a:prstGeom>
          <a:gradFill rotWithShape="true">
            <a:gsLst>
              <a:gs pos="0">
                <a:srgbClr val="CCECFF"/>
              </a:gs>
              <a:gs pos="100000">
                <a:srgbClr val="FFFFFF"/>
              </a:gs>
            </a:gsLst>
            <a:lin ang="0" scaled="true"/>
          </a:gradFill>
          <a:ln w="28575" algn="ctr">
            <a:solidFill>
              <a:schemeClr val="bg2"/>
            </a:solidFill>
            <a:round/>
          </a:ln>
        </p:spPr>
        <p:txBody>
          <a:bodyPr wrap="none" anchor="ctr"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资本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信用管理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文本框 9"/>
          <p:cNvSpPr txBox="true"/>
          <p:nvPr/>
        </p:nvSpPr>
        <p:spPr>
          <a:xfrm>
            <a:off x="847725" y="4384675"/>
            <a:ext cx="1058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商业银行通过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发行股票等方式筹集资本金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，并对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hlinkClick r:id="rId4" action="ppaction://hlinkfile"/>
              </a:rPr>
              <a:t>资本金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进行科学管理，建立有效的银行资本金补充机制，预防和规避商业银行的信用风险和流动性风险等，保持公众信心和银行体系安全。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AutoShape 23"/>
          <p:cNvSpPr>
            <a:spLocks noChangeArrowheads="true"/>
          </p:cNvSpPr>
          <p:nvPr/>
        </p:nvSpPr>
        <p:spPr bwMode="auto">
          <a:xfrm>
            <a:off x="681990" y="5132536"/>
            <a:ext cx="6736163" cy="510907"/>
          </a:xfrm>
          <a:prstGeom prst="roundRect">
            <a:avLst>
              <a:gd name="adj" fmla="val 50000"/>
            </a:avLst>
          </a:prstGeom>
          <a:gradFill rotWithShape="true">
            <a:gsLst>
              <a:gs pos="0">
                <a:srgbClr val="CCECFF"/>
              </a:gs>
              <a:gs pos="100000">
                <a:srgbClr val="FFFFFF"/>
              </a:gs>
            </a:gsLst>
            <a:lin ang="0" scaled="true"/>
          </a:gradFill>
          <a:ln w="28575" algn="ctr">
            <a:solidFill>
              <a:schemeClr val="bg2"/>
            </a:solidFill>
            <a:round/>
          </a:ln>
        </p:spPr>
        <p:txBody>
          <a:bodyPr wrap="none" anchor="ctr"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表外信用管理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847725" y="5801995"/>
            <a:ext cx="1058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商业银行在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hlinkClick r:id="rId5" action="ppaction://hlinkfile"/>
              </a:rPr>
              <a:t>表外信用业务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经营中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，建立有效的表外风险控制机制，从而增加银行收益。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（三）银行信用管理目标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595755" y="1327150"/>
            <a:ext cx="9001125" cy="4346575"/>
            <a:chOff x="395" y="2275"/>
            <a:chExt cx="14175" cy="6845"/>
          </a:xfrm>
        </p:grpSpPr>
        <p:grpSp>
          <p:nvGrpSpPr>
            <p:cNvPr id="28677" name="组合 6"/>
            <p:cNvGrpSpPr/>
            <p:nvPr/>
          </p:nvGrpSpPr>
          <p:grpSpPr>
            <a:xfrm>
              <a:off x="395" y="2338"/>
              <a:ext cx="13088" cy="6775"/>
              <a:chOff x="823913" y="2139950"/>
              <a:chExt cx="8310562" cy="4302125"/>
            </a:xfrm>
          </p:grpSpPr>
          <p:sp>
            <p:nvSpPr>
              <p:cNvPr id="28678" name="Line 3"/>
              <p:cNvSpPr/>
              <p:nvPr/>
            </p:nvSpPr>
            <p:spPr>
              <a:xfrm>
                <a:off x="823913" y="4291013"/>
                <a:ext cx="8310562" cy="0"/>
              </a:xfrm>
              <a:prstGeom prst="line">
                <a:avLst/>
              </a:prstGeom>
              <a:ln w="2857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8679" name="Line 4"/>
              <p:cNvSpPr/>
              <p:nvPr/>
            </p:nvSpPr>
            <p:spPr>
              <a:xfrm>
                <a:off x="4986338" y="2139950"/>
                <a:ext cx="0" cy="4302125"/>
              </a:xfrm>
              <a:prstGeom prst="line">
                <a:avLst/>
              </a:prstGeom>
              <a:ln w="2857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8680" name="AutoShape 5"/>
              <p:cNvSpPr/>
              <p:nvPr/>
            </p:nvSpPr>
            <p:spPr>
              <a:xfrm>
                <a:off x="4010025" y="3313113"/>
                <a:ext cx="1939925" cy="1939925"/>
              </a:xfrm>
              <a:prstGeom prst="diamond">
                <a:avLst/>
              </a:prstGeom>
              <a:solidFill>
                <a:schemeClr val="hlink"/>
              </a:solidFill>
              <a:ln w="6350">
                <a:noFill/>
              </a:ln>
            </p:spPr>
            <p:txBody>
              <a:bodyPr wrap="none" lIns="0" tIns="0" rIns="0" bIns="0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415" y="2355"/>
              <a:ext cx="6535" cy="2244"/>
            </a:xfrm>
            <a:prstGeom prst="rect">
              <a:avLst/>
            </a:prstGeom>
          </p:spPr>
          <p:txBody>
            <a:bodyPr>
              <a:spAutoFit/>
            </a:bodyPr>
            <a:p>
              <a:pPr marL="0" marR="0" lvl="0" indent="0" algn="l" defTabSz="914400" rtl="0" eaLnBrk="1" fontAlgn="base" latinLnBrk="0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、通过对</a:t>
              </a:r>
              <a:r>
                <a:rPr kumimoji="0" lang="zh-CN" altLang="en-US" sz="2000" b="0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资产信用业务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的经营，控制由于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非对称信息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存在对信用决策的影响，从而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建立一套科学的资产信用经营机制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，规避信用风险；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6950" y="2275"/>
              <a:ext cx="7620" cy="2769"/>
            </a:xfrm>
            <a:prstGeom prst="rect">
              <a:avLst/>
            </a:prstGeom>
          </p:spPr>
          <p:txBody>
            <a:bodyPr>
              <a:spAutoFit/>
            </a:bodyPr>
            <a:p>
              <a:pPr marL="0" marR="0" lvl="0" indent="0" algn="l" defTabSz="914400" rtl="0" eaLnBrk="1" fontAlgn="base" latinLnBrk="0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、通过对</a:t>
              </a:r>
              <a:r>
                <a:rPr kumimoji="0" lang="zh-CN" altLang="en-US" sz="2000" b="0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负债信用业务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的经营，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建立有效的资金来源渠道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，保证其资产信用业务扩张所需充足、稳定的资金供给和满足其客户存款支付的流动性需求，树立商业银行良好的同业品质效应和公众形象；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95" y="5725"/>
              <a:ext cx="6555" cy="3395"/>
            </a:xfrm>
            <a:prstGeom prst="rect">
              <a:avLst/>
            </a:prstGeom>
          </p:spPr>
          <p:txBody>
            <a:bodyPr>
              <a:spAutoFit/>
            </a:bodyPr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、通过对其</a:t>
              </a:r>
              <a:r>
                <a:rPr kumimoji="0" lang="zh-CN" altLang="en-US" sz="2000" b="0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资本信用业务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的经营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,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建立一套有效的资本金补充机制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，既控制其资产信用业务扩张而带来的风险，预防银行信用经营的非预期损失，又保证合理的资本盈利水平，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确保银行债权人和社会公众对银行体系的信心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；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7160" y="5853"/>
              <a:ext cx="7200" cy="2244"/>
            </a:xfrm>
            <a:prstGeom prst="rect">
              <a:avLst/>
            </a:prstGeom>
          </p:spPr>
          <p:txBody>
            <a:bodyPr>
              <a:spAutoFit/>
            </a:bodyPr>
            <a:p>
              <a:pPr marL="0" marR="0" lvl="0" indent="0" algn="l" defTabSz="914400" rtl="0" eaLnBrk="1" fontAlgn="base" latinLnBrk="0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4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、通过对其</a:t>
              </a:r>
              <a:r>
                <a:rPr kumimoji="0" lang="zh-CN" altLang="en-US" sz="2000" b="0" i="0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表外信用业务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的经营，一方面进行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业务创新将表内风险转移到表外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如互换业务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)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，规避风险，另一方面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扩大收入来源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，提高盈利能力。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（四）银行信用管理内容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9701" name="组合 6"/>
          <p:cNvGrpSpPr/>
          <p:nvPr/>
        </p:nvGrpSpPr>
        <p:grpSpPr>
          <a:xfrm>
            <a:off x="2463800" y="2073910"/>
            <a:ext cx="7264400" cy="4394200"/>
            <a:chOff x="1238250" y="1628775"/>
            <a:chExt cx="7264400" cy="4394200"/>
          </a:xfrm>
        </p:grpSpPr>
        <p:sp>
          <p:nvSpPr>
            <p:cNvPr id="29702" name="AutoShape 3"/>
            <p:cNvSpPr/>
            <p:nvPr/>
          </p:nvSpPr>
          <p:spPr>
            <a:xfrm>
              <a:off x="6026150" y="3352800"/>
              <a:ext cx="2476500" cy="2667000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false"/>
            <a:p>
              <a:pPr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</a:pPr>
              <a:endParaRPr lang="zh-CN" altLang="en-US" sz="18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703" name="AutoShape 4"/>
            <p:cNvSpPr/>
            <p:nvPr/>
          </p:nvSpPr>
          <p:spPr>
            <a:xfrm>
              <a:off x="1238250" y="3352800"/>
              <a:ext cx="2476500" cy="2667000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false"/>
            <a:p>
              <a:pPr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</a:pPr>
              <a:endParaRPr lang="zh-CN" altLang="en-US" sz="18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704" name="Text Box 5"/>
            <p:cNvSpPr txBox="true"/>
            <p:nvPr/>
          </p:nvSpPr>
          <p:spPr>
            <a:xfrm>
              <a:off x="1341755" y="3552825"/>
              <a:ext cx="2323465" cy="21685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false">
              <a:spAutoFit/>
            </a:bodyPr>
            <a:p>
              <a:pPr algn="just">
                <a:lnSpc>
                  <a:spcPct val="150000"/>
                </a:lnSpc>
                <a:buClr>
                  <a:schemeClr val="hlink"/>
                </a:buClr>
                <a:buSzTx/>
                <a:buFont typeface="Wingdings" panose="05000000000000000000" pitchFamily="2" charset="2"/>
              </a:pP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如何达到</a:t>
              </a:r>
              <a:r>
                <a:rPr lang="zh-CN" altLang="en-US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单项债务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收益与风险的均衡，即如何使得单项贷款的定价和单项贷款的信用风险相匹配。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gray">
            <a:xfrm>
              <a:off x="3490913" y="3255963"/>
              <a:ext cx="979487" cy="1241425"/>
            </a:xfrm>
            <a:custGeom>
              <a:avLst/>
              <a:gdLst>
                <a:gd name="T0" fmla="*/ 580 w 580"/>
                <a:gd name="T1" fmla="*/ 0 h 798"/>
                <a:gd name="T2" fmla="*/ 578 w 580"/>
                <a:gd name="T3" fmla="*/ 90 h 798"/>
                <a:gd name="T4" fmla="*/ 568 w 580"/>
                <a:gd name="T5" fmla="*/ 174 h 798"/>
                <a:gd name="T6" fmla="*/ 552 w 580"/>
                <a:gd name="T7" fmla="*/ 252 h 798"/>
                <a:gd name="T8" fmla="*/ 526 w 580"/>
                <a:gd name="T9" fmla="*/ 324 h 798"/>
                <a:gd name="T10" fmla="*/ 494 w 580"/>
                <a:gd name="T11" fmla="*/ 390 h 798"/>
                <a:gd name="T12" fmla="*/ 452 w 580"/>
                <a:gd name="T13" fmla="*/ 450 h 798"/>
                <a:gd name="T14" fmla="*/ 402 w 580"/>
                <a:gd name="T15" fmla="*/ 508 h 798"/>
                <a:gd name="T16" fmla="*/ 342 w 580"/>
                <a:gd name="T17" fmla="*/ 560 h 798"/>
                <a:gd name="T18" fmla="*/ 270 w 580"/>
                <a:gd name="T19" fmla="*/ 610 h 798"/>
                <a:gd name="T20" fmla="*/ 188 w 580"/>
                <a:gd name="T21" fmla="*/ 656 h 798"/>
                <a:gd name="T22" fmla="*/ 188 w 580"/>
                <a:gd name="T23" fmla="*/ 798 h 798"/>
                <a:gd name="T24" fmla="*/ 0 w 580"/>
                <a:gd name="T25" fmla="*/ 514 h 798"/>
                <a:gd name="T26" fmla="*/ 188 w 580"/>
                <a:gd name="T27" fmla="*/ 230 h 798"/>
                <a:gd name="T28" fmla="*/ 188 w 580"/>
                <a:gd name="T29" fmla="*/ 372 h 798"/>
                <a:gd name="T30" fmla="*/ 224 w 580"/>
                <a:gd name="T31" fmla="*/ 368 h 798"/>
                <a:gd name="T32" fmla="*/ 264 w 580"/>
                <a:gd name="T33" fmla="*/ 356 h 798"/>
                <a:gd name="T34" fmla="*/ 306 w 580"/>
                <a:gd name="T35" fmla="*/ 336 h 798"/>
                <a:gd name="T36" fmla="*/ 348 w 580"/>
                <a:gd name="T37" fmla="*/ 310 h 798"/>
                <a:gd name="T38" fmla="*/ 392 w 580"/>
                <a:gd name="T39" fmla="*/ 280 h 798"/>
                <a:gd name="T40" fmla="*/ 432 w 580"/>
                <a:gd name="T41" fmla="*/ 246 h 798"/>
                <a:gd name="T42" fmla="*/ 472 w 580"/>
                <a:gd name="T43" fmla="*/ 208 h 798"/>
                <a:gd name="T44" fmla="*/ 506 w 580"/>
                <a:gd name="T45" fmla="*/ 166 h 798"/>
                <a:gd name="T46" fmla="*/ 536 w 580"/>
                <a:gd name="T47" fmla="*/ 124 h 798"/>
                <a:gd name="T48" fmla="*/ 558 w 580"/>
                <a:gd name="T49" fmla="*/ 82 h 798"/>
                <a:gd name="T50" fmla="*/ 574 w 580"/>
                <a:gd name="T51" fmla="*/ 40 h 798"/>
                <a:gd name="T52" fmla="*/ 578 w 580"/>
                <a:gd name="T53" fmla="*/ 0 h 798"/>
                <a:gd name="T54" fmla="*/ 580 w 580"/>
                <a:gd name="T55" fmla="*/ 0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80" h="798">
                  <a:moveTo>
                    <a:pt x="580" y="0"/>
                  </a:moveTo>
                  <a:lnTo>
                    <a:pt x="578" y="90"/>
                  </a:lnTo>
                  <a:lnTo>
                    <a:pt x="568" y="174"/>
                  </a:lnTo>
                  <a:lnTo>
                    <a:pt x="552" y="252"/>
                  </a:lnTo>
                  <a:lnTo>
                    <a:pt x="526" y="324"/>
                  </a:lnTo>
                  <a:lnTo>
                    <a:pt x="494" y="390"/>
                  </a:lnTo>
                  <a:lnTo>
                    <a:pt x="452" y="450"/>
                  </a:lnTo>
                  <a:lnTo>
                    <a:pt x="402" y="508"/>
                  </a:lnTo>
                  <a:lnTo>
                    <a:pt x="342" y="560"/>
                  </a:lnTo>
                  <a:lnTo>
                    <a:pt x="270" y="610"/>
                  </a:lnTo>
                  <a:lnTo>
                    <a:pt x="188" y="656"/>
                  </a:lnTo>
                  <a:lnTo>
                    <a:pt x="188" y="798"/>
                  </a:lnTo>
                  <a:lnTo>
                    <a:pt x="0" y="514"/>
                  </a:lnTo>
                  <a:lnTo>
                    <a:pt x="188" y="230"/>
                  </a:lnTo>
                  <a:lnTo>
                    <a:pt x="188" y="372"/>
                  </a:lnTo>
                  <a:lnTo>
                    <a:pt x="224" y="368"/>
                  </a:lnTo>
                  <a:lnTo>
                    <a:pt x="264" y="356"/>
                  </a:lnTo>
                  <a:lnTo>
                    <a:pt x="306" y="336"/>
                  </a:lnTo>
                  <a:lnTo>
                    <a:pt x="348" y="310"/>
                  </a:lnTo>
                  <a:lnTo>
                    <a:pt x="392" y="280"/>
                  </a:lnTo>
                  <a:lnTo>
                    <a:pt x="432" y="246"/>
                  </a:lnTo>
                  <a:lnTo>
                    <a:pt x="472" y="208"/>
                  </a:lnTo>
                  <a:lnTo>
                    <a:pt x="506" y="166"/>
                  </a:lnTo>
                  <a:lnTo>
                    <a:pt x="536" y="124"/>
                  </a:lnTo>
                  <a:lnTo>
                    <a:pt x="558" y="82"/>
                  </a:lnTo>
                  <a:lnTo>
                    <a:pt x="574" y="40"/>
                  </a:lnTo>
                  <a:lnTo>
                    <a:pt x="578" y="0"/>
                  </a:lnTo>
                  <a:lnTo>
                    <a:pt x="580" y="0"/>
                  </a:lnTo>
                  <a:close/>
                </a:path>
              </a:pathLst>
            </a:custGeom>
            <a:gradFill rotWithShape="true">
              <a:gsLst>
                <a:gs pos="0">
                  <a:schemeClr val="accent2"/>
                </a:gs>
                <a:gs pos="100000">
                  <a:schemeClr val="accent2">
                    <a:gamma/>
                    <a:tint val="63529"/>
                    <a:invGamma/>
                  </a:schemeClr>
                </a:gs>
              </a:gsLst>
              <a:lin ang="0" scaled="true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A06C"/>
                  </a:solidFill>
                  <a:prstDash val="solid"/>
                  <a:round/>
                </a14:hiddenLine>
              </a:ext>
            </a:extLst>
          </p:spPr>
          <p:txBody>
            <a:bodyPr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9706" name="AutoShape 7"/>
            <p:cNvSpPr>
              <a:spLocks noChangeAspect="true" noTextEdit="true"/>
            </p:cNvSpPr>
            <p:nvPr/>
          </p:nvSpPr>
          <p:spPr>
            <a:xfrm flipH="true">
              <a:off x="5275263" y="3252788"/>
              <a:ext cx="984250" cy="12446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/>
            <a:p>
              <a:pPr eaLnBrk="0" hangingPunct="0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Freeform 8"/>
            <p:cNvSpPr/>
            <p:nvPr/>
          </p:nvSpPr>
          <p:spPr bwMode="gray">
            <a:xfrm flipH="true">
              <a:off x="5281613" y="3255963"/>
              <a:ext cx="977900" cy="1241425"/>
            </a:xfrm>
            <a:custGeom>
              <a:avLst/>
              <a:gdLst>
                <a:gd name="T0" fmla="*/ 580 w 580"/>
                <a:gd name="T1" fmla="*/ 0 h 798"/>
                <a:gd name="T2" fmla="*/ 578 w 580"/>
                <a:gd name="T3" fmla="*/ 90 h 798"/>
                <a:gd name="T4" fmla="*/ 568 w 580"/>
                <a:gd name="T5" fmla="*/ 174 h 798"/>
                <a:gd name="T6" fmla="*/ 552 w 580"/>
                <a:gd name="T7" fmla="*/ 252 h 798"/>
                <a:gd name="T8" fmla="*/ 526 w 580"/>
                <a:gd name="T9" fmla="*/ 324 h 798"/>
                <a:gd name="T10" fmla="*/ 494 w 580"/>
                <a:gd name="T11" fmla="*/ 390 h 798"/>
                <a:gd name="T12" fmla="*/ 452 w 580"/>
                <a:gd name="T13" fmla="*/ 450 h 798"/>
                <a:gd name="T14" fmla="*/ 402 w 580"/>
                <a:gd name="T15" fmla="*/ 508 h 798"/>
                <a:gd name="T16" fmla="*/ 342 w 580"/>
                <a:gd name="T17" fmla="*/ 560 h 798"/>
                <a:gd name="T18" fmla="*/ 270 w 580"/>
                <a:gd name="T19" fmla="*/ 610 h 798"/>
                <a:gd name="T20" fmla="*/ 188 w 580"/>
                <a:gd name="T21" fmla="*/ 656 h 798"/>
                <a:gd name="T22" fmla="*/ 188 w 580"/>
                <a:gd name="T23" fmla="*/ 798 h 798"/>
                <a:gd name="T24" fmla="*/ 0 w 580"/>
                <a:gd name="T25" fmla="*/ 514 h 798"/>
                <a:gd name="T26" fmla="*/ 188 w 580"/>
                <a:gd name="T27" fmla="*/ 230 h 798"/>
                <a:gd name="T28" fmla="*/ 188 w 580"/>
                <a:gd name="T29" fmla="*/ 372 h 798"/>
                <a:gd name="T30" fmla="*/ 224 w 580"/>
                <a:gd name="T31" fmla="*/ 368 h 798"/>
                <a:gd name="T32" fmla="*/ 264 w 580"/>
                <a:gd name="T33" fmla="*/ 356 h 798"/>
                <a:gd name="T34" fmla="*/ 306 w 580"/>
                <a:gd name="T35" fmla="*/ 336 h 798"/>
                <a:gd name="T36" fmla="*/ 348 w 580"/>
                <a:gd name="T37" fmla="*/ 310 h 798"/>
                <a:gd name="T38" fmla="*/ 392 w 580"/>
                <a:gd name="T39" fmla="*/ 280 h 798"/>
                <a:gd name="T40" fmla="*/ 432 w 580"/>
                <a:gd name="T41" fmla="*/ 246 h 798"/>
                <a:gd name="T42" fmla="*/ 472 w 580"/>
                <a:gd name="T43" fmla="*/ 208 h 798"/>
                <a:gd name="T44" fmla="*/ 506 w 580"/>
                <a:gd name="T45" fmla="*/ 166 h 798"/>
                <a:gd name="T46" fmla="*/ 536 w 580"/>
                <a:gd name="T47" fmla="*/ 124 h 798"/>
                <a:gd name="T48" fmla="*/ 558 w 580"/>
                <a:gd name="T49" fmla="*/ 82 h 798"/>
                <a:gd name="T50" fmla="*/ 574 w 580"/>
                <a:gd name="T51" fmla="*/ 40 h 798"/>
                <a:gd name="T52" fmla="*/ 578 w 580"/>
                <a:gd name="T53" fmla="*/ 0 h 798"/>
                <a:gd name="T54" fmla="*/ 580 w 580"/>
                <a:gd name="T55" fmla="*/ 0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80" h="798">
                  <a:moveTo>
                    <a:pt x="580" y="0"/>
                  </a:moveTo>
                  <a:lnTo>
                    <a:pt x="578" y="90"/>
                  </a:lnTo>
                  <a:lnTo>
                    <a:pt x="568" y="174"/>
                  </a:lnTo>
                  <a:lnTo>
                    <a:pt x="552" y="252"/>
                  </a:lnTo>
                  <a:lnTo>
                    <a:pt x="526" y="324"/>
                  </a:lnTo>
                  <a:lnTo>
                    <a:pt x="494" y="390"/>
                  </a:lnTo>
                  <a:lnTo>
                    <a:pt x="452" y="450"/>
                  </a:lnTo>
                  <a:lnTo>
                    <a:pt x="402" y="508"/>
                  </a:lnTo>
                  <a:lnTo>
                    <a:pt x="342" y="560"/>
                  </a:lnTo>
                  <a:lnTo>
                    <a:pt x="270" y="610"/>
                  </a:lnTo>
                  <a:lnTo>
                    <a:pt x="188" y="656"/>
                  </a:lnTo>
                  <a:lnTo>
                    <a:pt x="188" y="798"/>
                  </a:lnTo>
                  <a:lnTo>
                    <a:pt x="0" y="514"/>
                  </a:lnTo>
                  <a:lnTo>
                    <a:pt x="188" y="230"/>
                  </a:lnTo>
                  <a:lnTo>
                    <a:pt x="188" y="372"/>
                  </a:lnTo>
                  <a:lnTo>
                    <a:pt x="224" y="368"/>
                  </a:lnTo>
                  <a:lnTo>
                    <a:pt x="264" y="356"/>
                  </a:lnTo>
                  <a:lnTo>
                    <a:pt x="306" y="336"/>
                  </a:lnTo>
                  <a:lnTo>
                    <a:pt x="348" y="310"/>
                  </a:lnTo>
                  <a:lnTo>
                    <a:pt x="392" y="280"/>
                  </a:lnTo>
                  <a:lnTo>
                    <a:pt x="432" y="246"/>
                  </a:lnTo>
                  <a:lnTo>
                    <a:pt x="472" y="208"/>
                  </a:lnTo>
                  <a:lnTo>
                    <a:pt x="506" y="166"/>
                  </a:lnTo>
                  <a:lnTo>
                    <a:pt x="536" y="124"/>
                  </a:lnTo>
                  <a:lnTo>
                    <a:pt x="558" y="82"/>
                  </a:lnTo>
                  <a:lnTo>
                    <a:pt x="574" y="40"/>
                  </a:lnTo>
                  <a:lnTo>
                    <a:pt x="578" y="0"/>
                  </a:lnTo>
                  <a:lnTo>
                    <a:pt x="580" y="0"/>
                  </a:lnTo>
                  <a:close/>
                </a:path>
              </a:pathLst>
            </a:custGeom>
            <a:gradFill rotWithShape="true">
              <a:gsLst>
                <a:gs pos="0">
                  <a:schemeClr val="hlink"/>
                </a:gs>
                <a:gs pos="100000">
                  <a:schemeClr val="hlink">
                    <a:gamma/>
                    <a:tint val="31765"/>
                    <a:invGamma/>
                  </a:schemeClr>
                </a:gs>
              </a:gsLst>
              <a:lin ang="0" scaled="true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A06C"/>
                  </a:solidFill>
                  <a:prstDash val="solid"/>
                  <a:round/>
                </a14:hiddenLine>
              </a:ext>
            </a:extLst>
          </p:spPr>
          <p:txBody>
            <a:bodyPr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grpSp>
          <p:nvGrpSpPr>
            <p:cNvPr id="29708" name="Group 9"/>
            <p:cNvGrpSpPr/>
            <p:nvPr/>
          </p:nvGrpSpPr>
          <p:grpSpPr>
            <a:xfrm>
              <a:off x="3302000" y="1628775"/>
              <a:ext cx="3248025" cy="1601788"/>
              <a:chOff x="1997" y="1314"/>
              <a:chExt cx="1889" cy="1009"/>
            </a:xfrm>
          </p:grpSpPr>
          <p:grpSp>
            <p:nvGrpSpPr>
              <p:cNvPr id="29709" name="Group 10"/>
              <p:cNvGrpSpPr/>
              <p:nvPr/>
            </p:nvGrpSpPr>
            <p:grpSpPr>
              <a:xfrm>
                <a:off x="1997" y="1404"/>
                <a:ext cx="1889" cy="919"/>
                <a:chOff x="1973" y="1027"/>
                <a:chExt cx="1926" cy="937"/>
              </a:xfrm>
            </p:grpSpPr>
            <p:sp>
              <p:nvSpPr>
                <p:cNvPr id="2" name="Oval 11"/>
                <p:cNvSpPr>
                  <a:spLocks noChangeArrowheads="true"/>
                </p:cNvSpPr>
                <p:nvPr/>
              </p:nvSpPr>
              <p:spPr bwMode="gray">
                <a:xfrm>
                  <a:off x="1994" y="1057"/>
                  <a:ext cx="1905" cy="907"/>
                </a:xfrm>
                <a:prstGeom prst="ellipse">
                  <a:avLst/>
                </a:prstGeom>
                <a:gradFill rotWithShape="true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48627"/>
                        <a:invGamma/>
                      </a:schemeClr>
                    </a:gs>
                  </a:gsLst>
                  <a:lin ang="2700000" scaled="true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23" name="Oval 12"/>
                <p:cNvSpPr>
                  <a:spLocks noChangeArrowheads="true"/>
                </p:cNvSpPr>
                <p:nvPr/>
              </p:nvSpPr>
              <p:spPr bwMode="gray">
                <a:xfrm>
                  <a:off x="1973" y="1027"/>
                  <a:ext cx="1905" cy="907"/>
                </a:xfrm>
                <a:prstGeom prst="ellipse">
                  <a:avLst/>
                </a:prstGeom>
                <a:gradFill rotWithShape="true">
                  <a:gsLst>
                    <a:gs pos="0">
                      <a:schemeClr val="hlink">
                        <a:gamma/>
                        <a:tint val="44314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2700000" scaled="true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sp>
            <p:nvSpPr>
              <p:cNvPr id="3" name="Oval 13"/>
              <p:cNvSpPr>
                <a:spLocks noChangeArrowheads="true"/>
              </p:cNvSpPr>
              <p:nvPr/>
            </p:nvSpPr>
            <p:spPr bwMode="gray">
              <a:xfrm>
                <a:off x="2086" y="1314"/>
                <a:ext cx="1691" cy="845"/>
              </a:xfrm>
              <a:prstGeom prst="ellipse">
                <a:avLst/>
              </a:prstGeom>
              <a:gradFill rotWithShape="true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true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" name="Oval 14"/>
              <p:cNvSpPr>
                <a:spLocks noChangeArrowheads="true"/>
              </p:cNvSpPr>
              <p:nvPr/>
            </p:nvSpPr>
            <p:spPr bwMode="gray">
              <a:xfrm>
                <a:off x="2108" y="1319"/>
                <a:ext cx="1650" cy="824"/>
              </a:xfrm>
              <a:prstGeom prst="ellipse">
                <a:avLst/>
              </a:prstGeom>
              <a:gradFill rotWithShape="true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34902"/>
                      <a:invGamma/>
                    </a:schemeClr>
                  </a:gs>
                </a:gsLst>
                <a:lin ang="2700000" scaled="true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" name="Oval 15"/>
              <p:cNvSpPr>
                <a:spLocks noChangeArrowheads="true"/>
              </p:cNvSpPr>
              <p:nvPr/>
            </p:nvSpPr>
            <p:spPr bwMode="gray">
              <a:xfrm>
                <a:off x="2125" y="1327"/>
                <a:ext cx="1570" cy="770"/>
              </a:xfrm>
              <a:prstGeom prst="ellipse">
                <a:avLst/>
              </a:prstGeom>
              <a:gradFill rotWithShape="true">
                <a:gsLst>
                  <a:gs pos="0">
                    <a:schemeClr val="accent1">
                      <a:gamma/>
                      <a:shade val="79216"/>
                      <a:invGamma/>
                    </a:schemeClr>
                  </a:gs>
                  <a:gs pos="100000">
                    <a:schemeClr val="accent1">
                      <a:alpha val="48000"/>
                    </a:schemeClr>
                  </a:gs>
                </a:gsLst>
                <a:lin ang="2700000" scaled="true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" name="Oval 16"/>
              <p:cNvSpPr>
                <a:spLocks noChangeArrowheads="true"/>
              </p:cNvSpPr>
              <p:nvPr/>
            </p:nvSpPr>
            <p:spPr bwMode="gray">
              <a:xfrm>
                <a:off x="2208" y="1344"/>
                <a:ext cx="1378" cy="624"/>
              </a:xfrm>
              <a:prstGeom prst="ellipse">
                <a:avLst/>
              </a:prstGeom>
              <a:gradFill rotWithShape="true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38000"/>
                    </a:schemeClr>
                  </a:gs>
                </a:gsLst>
                <a:lin ang="2700000" scaled="true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sp>
          <p:nvSpPr>
            <p:cNvPr id="29716" name="Text Box 17"/>
            <p:cNvSpPr txBox="true"/>
            <p:nvPr/>
          </p:nvSpPr>
          <p:spPr>
            <a:xfrm>
              <a:off x="3819525" y="1893888"/>
              <a:ext cx="2249488" cy="6318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false">
              <a:spAutoFit/>
            </a:bodyPr>
            <a:p>
              <a:pPr algn="ctr">
                <a:lnSpc>
                  <a:spcPts val="2100"/>
                </a:lnSpc>
                <a:buClr>
                  <a:schemeClr val="hlink"/>
                </a:buClr>
                <a:buSzTx/>
                <a:buFont typeface="Wingdings" panose="05000000000000000000" pitchFamily="2" charset="2"/>
              </a:pPr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银行信用风险管理</a:t>
              </a:r>
              <a:endParaRPr lang="en-US" altLang="zh-CN" sz="2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>
                <a:lnSpc>
                  <a:spcPts val="2100"/>
                </a:lnSpc>
                <a:buClr>
                  <a:schemeClr val="hlink"/>
                </a:buClr>
                <a:buSzTx/>
                <a:buFont typeface="Wingdings" panose="05000000000000000000" pitchFamily="2" charset="2"/>
              </a:pPr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分为两个方面：</a:t>
              </a:r>
              <a:endParaRPr lang="zh-CN" altLang="en-US" sz="2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717" name="Text Box 18"/>
            <p:cNvSpPr txBox="true"/>
            <p:nvPr/>
          </p:nvSpPr>
          <p:spPr>
            <a:xfrm>
              <a:off x="6069330" y="3438525"/>
              <a:ext cx="2360930" cy="25844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false">
              <a:spAutoFit/>
            </a:bodyPr>
            <a:p>
              <a:pPr algn="just">
                <a:lnSpc>
                  <a:spcPct val="150000"/>
                </a:lnSpc>
                <a:buClr>
                  <a:schemeClr val="hlink"/>
                </a:buClr>
                <a:buSzTx/>
                <a:buFont typeface="Wingdings" panose="05000000000000000000" pitchFamily="2" charset="2"/>
              </a:pP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如何达到银行</a:t>
              </a:r>
              <a:r>
                <a:rPr lang="zh-CN" altLang="en-US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总体收益与总体贷款风险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的均衡，即如何使得银行</a:t>
              </a:r>
              <a:r>
                <a:rPr lang="zh-CN" altLang="en-US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在满足金融监管要求的同时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达到风险资本的最优配置。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7" name="文本框 6"/>
          <p:cNvSpPr txBox="true"/>
          <p:nvPr/>
        </p:nvSpPr>
        <p:spPr>
          <a:xfrm>
            <a:off x="876300" y="945515"/>
            <a:ext cx="1058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银行提供放贷的过程，就是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承担风险获取盈利的过程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，信用风险为银行面临的诸多风险中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最为重要的风险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，银行信用管理追求的是收益与风险的均衡。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四、银行信用管理体系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4820" name="Rectangle 2"/>
          <p:cNvSpPr>
            <a:spLocks noGrp="true"/>
          </p:cNvSpPr>
          <p:nvPr/>
        </p:nvSpPr>
        <p:spPr>
          <a:xfrm>
            <a:off x="733425" y="731838"/>
            <a:ext cx="7800975" cy="56356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false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3200" dirty="0">
                <a:latin typeface="宋体" panose="02010600030101010101" pitchFamily="2" charset="-122"/>
              </a:rPr>
              <a:t>银行信用管理架构</a:t>
            </a:r>
            <a:endParaRPr lang="zh-CN" altLang="en-US" sz="3200" dirty="0">
              <a:latin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720465" y="1577975"/>
            <a:ext cx="4751070" cy="4084320"/>
            <a:chOff x="3210" y="3133"/>
            <a:chExt cx="7482" cy="6432"/>
          </a:xfrm>
        </p:grpSpPr>
        <p:grpSp>
          <p:nvGrpSpPr>
            <p:cNvPr id="34821" name="Group 3"/>
            <p:cNvGrpSpPr/>
            <p:nvPr/>
          </p:nvGrpSpPr>
          <p:grpSpPr>
            <a:xfrm>
              <a:off x="3210" y="3133"/>
              <a:ext cx="7483" cy="6432"/>
              <a:chOff x="1280" y="1104"/>
              <a:chExt cx="2993" cy="2573"/>
            </a:xfrm>
          </p:grpSpPr>
          <p:grpSp>
            <p:nvGrpSpPr>
              <p:cNvPr id="34822" name="Group 4"/>
              <p:cNvGrpSpPr/>
              <p:nvPr/>
            </p:nvGrpSpPr>
            <p:grpSpPr>
              <a:xfrm>
                <a:off x="2514" y="1350"/>
                <a:ext cx="486" cy="433"/>
                <a:chOff x="2644" y="2841"/>
                <a:chExt cx="563" cy="529"/>
              </a:xfrm>
            </p:grpSpPr>
            <p:sp>
              <p:nvSpPr>
                <p:cNvPr id="34823" name="AutoShape 5"/>
                <p:cNvSpPr/>
                <p:nvPr/>
              </p:nvSpPr>
              <p:spPr>
                <a:xfrm>
                  <a:off x="2644" y="2932"/>
                  <a:ext cx="563" cy="438"/>
                </a:xfrm>
                <a:prstGeom prst="diamond">
                  <a:avLst/>
                </a:prstGeom>
                <a:solidFill>
                  <a:srgbClr val="4D4D4D"/>
                </a:solidFill>
                <a:ln w="9525"/>
                <a:scene3d>
                  <a:camera prst="legacyObliqueBottom">
                    <a:rot lat="0" lon="0" rev="0"/>
                  </a:camera>
                  <a:lightRig rig="legacyFlat2" dir="t"/>
                </a:scene3d>
                <a:sp3d extrusionH="163500" prstMaterial="legacyMatte">
                  <a:bevelT w="13500" h="13500" prst="angle"/>
                  <a:bevelB w="13500" h="13500" prst="angle"/>
                  <a:extrusionClr>
                    <a:srgbClr val="4D4D4D"/>
                  </a:extrusionClr>
                </a:sp3d>
              </p:spPr>
              <p:txBody>
                <a:bodyPr wrap="none" anchor="ctr" anchorCtr="false">
                  <a:flatTx/>
                </a:bodyPr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4824" name="AutoShape 6"/>
                <p:cNvSpPr/>
                <p:nvPr/>
              </p:nvSpPr>
              <p:spPr>
                <a:xfrm>
                  <a:off x="2644" y="2888"/>
                  <a:ext cx="563" cy="439"/>
                </a:xfrm>
                <a:prstGeom prst="diamond">
                  <a:avLst/>
                </a:prstGeom>
                <a:solidFill>
                  <a:srgbClr val="969696"/>
                </a:solidFill>
                <a:ln w="9525"/>
                <a:scene3d>
                  <a:camera prst="legacyObliqueBottom">
                    <a:rot lat="0" lon="0" rev="0"/>
                  </a:camera>
                  <a:lightRig rig="legacyFlat2" dir="t"/>
                </a:scene3d>
                <a:sp3d extrusionH="163500" prstMaterial="legacyMatte">
                  <a:bevelT w="13500" h="13500" prst="angle"/>
                  <a:bevelB w="13500" h="13500" prst="angle"/>
                  <a:extrusionClr>
                    <a:srgbClr val="969696"/>
                  </a:extrusionClr>
                </a:sp3d>
              </p:spPr>
              <p:txBody>
                <a:bodyPr wrap="none" anchor="ctr" anchorCtr="false">
                  <a:flatTx/>
                </a:bodyPr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4825" name="AutoShape 7"/>
                <p:cNvSpPr/>
                <p:nvPr/>
              </p:nvSpPr>
              <p:spPr>
                <a:xfrm>
                  <a:off x="2644" y="2841"/>
                  <a:ext cx="563" cy="438"/>
                </a:xfrm>
                <a:prstGeom prst="diamond">
                  <a:avLst/>
                </a:prstGeom>
                <a:gradFill rotWithShape="true">
                  <a:gsLst>
                    <a:gs pos="0">
                      <a:srgbClr val="B2B2B2"/>
                    </a:gs>
                    <a:gs pos="100000">
                      <a:srgbClr val="ABABAB"/>
                    </a:gs>
                  </a:gsLst>
                  <a:lin ang="5400000" scaled="true"/>
                  <a:tileRect/>
                </a:gradFill>
                <a:ln w="9525"/>
                <a:scene3d>
                  <a:camera prst="legacyObliqueBottom">
                    <a:rot lat="0" lon="0" rev="0"/>
                  </a:camera>
                  <a:lightRig rig="legacyFlat2" dir="t"/>
                </a:scene3d>
                <a:sp3d extrusionH="163500" prstMaterial="legacyMatte">
                  <a:bevelT w="13500" h="13500" prst="angle"/>
                  <a:bevelB w="13500" h="13500" prst="angle"/>
                  <a:extrusionClr>
                    <a:srgbClr val="B2B2B2"/>
                  </a:extrusionClr>
                </a:sp3d>
              </p:spPr>
              <p:txBody>
                <a:bodyPr wrap="none" anchor="ctr" anchorCtr="false">
                  <a:flatTx/>
                </a:bodyPr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34826" name="Group 8"/>
              <p:cNvGrpSpPr/>
              <p:nvPr/>
            </p:nvGrpSpPr>
            <p:grpSpPr>
              <a:xfrm>
                <a:off x="2770" y="1108"/>
                <a:ext cx="1503" cy="1320"/>
                <a:chOff x="2897" y="845"/>
                <a:chExt cx="1743" cy="1611"/>
              </a:xfrm>
            </p:grpSpPr>
            <p:sp>
              <p:nvSpPr>
                <p:cNvPr id="34827" name="AutoShape 9"/>
                <p:cNvSpPr/>
                <p:nvPr/>
              </p:nvSpPr>
              <p:spPr>
                <a:xfrm>
                  <a:off x="2897" y="1109"/>
                  <a:ext cx="1731" cy="1347"/>
                </a:xfrm>
                <a:prstGeom prst="diamond">
                  <a:avLst/>
                </a:prstGeom>
                <a:solidFill>
                  <a:srgbClr val="FFFFCC"/>
                </a:solidFill>
                <a:ln w="9525"/>
                <a:scene3d>
                  <a:camera prst="legacyObliqueBottom">
                    <a:rot lat="0" lon="0" rev="0"/>
                  </a:camera>
                  <a:lightRig rig="legacyFlat2" dir="t"/>
                </a:scene3d>
                <a:sp3d extrusionH="227000" prstMaterial="legacyMatte">
                  <a:bevelT w="13500" h="13500" prst="angle"/>
                  <a:bevelB w="13500" h="13500" prst="angle"/>
                  <a:extrusionClr>
                    <a:srgbClr val="FFFFCC"/>
                  </a:extrusionClr>
                </a:sp3d>
              </p:spPr>
              <p:txBody>
                <a:bodyPr wrap="none" anchor="ctr" anchorCtr="false">
                  <a:flatTx/>
                </a:bodyPr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4828" name="AutoShape 10"/>
                <p:cNvSpPr/>
                <p:nvPr/>
              </p:nvSpPr>
              <p:spPr>
                <a:xfrm>
                  <a:off x="2898" y="966"/>
                  <a:ext cx="1731" cy="1347"/>
                </a:xfrm>
                <a:prstGeom prst="diamond">
                  <a:avLst/>
                </a:prstGeom>
                <a:solidFill>
                  <a:srgbClr val="FFCC66"/>
                </a:solidFill>
                <a:ln w="9525"/>
                <a:scene3d>
                  <a:camera prst="legacyObliqueBottom">
                    <a:rot lat="0" lon="0" rev="0"/>
                  </a:camera>
                  <a:lightRig rig="legacyFlat2" dir="t"/>
                </a:scene3d>
                <a:sp3d extrusionH="227000" prstMaterial="legacyMatte">
                  <a:bevelT w="13500" h="13500" prst="angle"/>
                  <a:bevelB w="13500" h="13500" prst="angle"/>
                  <a:extrusionClr>
                    <a:srgbClr val="FFCC66"/>
                  </a:extrusionClr>
                </a:sp3d>
              </p:spPr>
              <p:txBody>
                <a:bodyPr wrap="none" anchor="ctr" anchorCtr="false">
                  <a:flatTx/>
                </a:bodyPr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4829" name="AutoShape 11"/>
                <p:cNvSpPr/>
                <p:nvPr/>
              </p:nvSpPr>
              <p:spPr>
                <a:xfrm>
                  <a:off x="2909" y="845"/>
                  <a:ext cx="1731" cy="1347"/>
                </a:xfrm>
                <a:prstGeom prst="diamond">
                  <a:avLst/>
                </a:prstGeom>
                <a:gradFill rotWithShape="true">
                  <a:gsLst>
                    <a:gs pos="0">
                      <a:srgbClr val="A96500"/>
                    </a:gs>
                    <a:gs pos="100000">
                      <a:srgbClr val="FF9900"/>
                    </a:gs>
                  </a:gsLst>
                  <a:lin ang="5400000" scaled="true"/>
                  <a:tileRect/>
                </a:gradFill>
                <a:ln w="9525"/>
                <a:scene3d>
                  <a:camera prst="legacyObliqueBottom">
                    <a:rot lat="0" lon="0" rev="0"/>
                  </a:camera>
                  <a:lightRig rig="legacyFlat2" dir="t"/>
                </a:scene3d>
                <a:sp3d extrusionH="227000" prstMaterial="legacyMatte">
                  <a:bevelT w="13500" h="13500" prst="angle"/>
                  <a:bevelB w="13500" h="13500" prst="angle"/>
                  <a:extrusionClr>
                    <a:srgbClr val="FF9900"/>
                  </a:extrusionClr>
                </a:sp3d>
              </p:spPr>
              <p:txBody>
                <a:bodyPr wrap="none" anchor="ctr" anchorCtr="false">
                  <a:flatTx/>
                </a:bodyPr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34830" name="Group 12"/>
              <p:cNvGrpSpPr/>
              <p:nvPr/>
            </p:nvGrpSpPr>
            <p:grpSpPr>
              <a:xfrm>
                <a:off x="1281" y="1104"/>
                <a:ext cx="1503" cy="1312"/>
                <a:chOff x="1179" y="849"/>
                <a:chExt cx="1743" cy="1601"/>
              </a:xfrm>
            </p:grpSpPr>
            <p:sp>
              <p:nvSpPr>
                <p:cNvPr id="34831" name="AutoShape 13"/>
                <p:cNvSpPr/>
                <p:nvPr/>
              </p:nvSpPr>
              <p:spPr>
                <a:xfrm>
                  <a:off x="1179" y="1103"/>
                  <a:ext cx="1731" cy="1347"/>
                </a:xfrm>
                <a:prstGeom prst="diamond">
                  <a:avLst/>
                </a:prstGeom>
                <a:solidFill>
                  <a:srgbClr val="CCECFF"/>
                </a:solidFill>
                <a:ln w="9525"/>
                <a:scene3d>
                  <a:camera prst="legacyObliqueBottom">
                    <a:rot lat="0" lon="0" rev="0"/>
                  </a:camera>
                  <a:lightRig rig="legacyFlat2" dir="t"/>
                </a:scene3d>
                <a:sp3d extrusionH="227000" prstMaterial="legacyMatte">
                  <a:bevelT w="13500" h="13500" prst="angle"/>
                  <a:bevelB w="13500" h="13500" prst="angle"/>
                  <a:extrusionClr>
                    <a:srgbClr val="CCECFF"/>
                  </a:extrusionClr>
                </a:sp3d>
              </p:spPr>
              <p:txBody>
                <a:bodyPr wrap="none" anchor="ctr" anchorCtr="false">
                  <a:flatTx/>
                </a:bodyPr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4832" name="AutoShape 14"/>
                <p:cNvSpPr/>
                <p:nvPr/>
              </p:nvSpPr>
              <p:spPr>
                <a:xfrm>
                  <a:off x="1180" y="970"/>
                  <a:ext cx="1731" cy="1347"/>
                </a:xfrm>
                <a:prstGeom prst="diamond">
                  <a:avLst/>
                </a:prstGeom>
                <a:solidFill>
                  <a:srgbClr val="CC99FF"/>
                </a:solidFill>
                <a:ln w="9525"/>
                <a:scene3d>
                  <a:camera prst="legacyObliqueBottom">
                    <a:rot lat="0" lon="0" rev="0"/>
                  </a:camera>
                  <a:lightRig rig="legacyFlat2" dir="t"/>
                </a:scene3d>
                <a:sp3d extrusionH="227000" prstMaterial="legacyMatte">
                  <a:bevelT w="13500" h="13500" prst="angle"/>
                  <a:bevelB w="13500" h="13500" prst="angle"/>
                  <a:extrusionClr>
                    <a:srgbClr val="CC99FF"/>
                  </a:extrusionClr>
                </a:sp3d>
              </p:spPr>
              <p:txBody>
                <a:bodyPr wrap="none" anchor="ctr" anchorCtr="false">
                  <a:flatTx/>
                </a:bodyPr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4833" name="AutoShape 15"/>
                <p:cNvSpPr/>
                <p:nvPr/>
              </p:nvSpPr>
              <p:spPr>
                <a:xfrm>
                  <a:off x="1191" y="849"/>
                  <a:ext cx="1731" cy="1347"/>
                </a:xfrm>
                <a:prstGeom prst="diamond">
                  <a:avLst/>
                </a:prstGeom>
                <a:gradFill rotWithShape="true">
                  <a:gsLst>
                    <a:gs pos="0">
                      <a:srgbClr val="393956"/>
                    </a:gs>
                    <a:gs pos="100000">
                      <a:srgbClr val="666699"/>
                    </a:gs>
                  </a:gsLst>
                  <a:lin ang="5400000" scaled="true"/>
                  <a:tileRect/>
                </a:gradFill>
                <a:ln w="9525"/>
                <a:scene3d>
                  <a:camera prst="legacyObliqueBottom">
                    <a:rot lat="0" lon="0" rev="0"/>
                  </a:camera>
                  <a:lightRig rig="legacyFlat2" dir="t"/>
                </a:scene3d>
                <a:sp3d extrusionH="227000" prstMaterial="legacyMatte">
                  <a:bevelT w="13500" h="13500" prst="angle"/>
                  <a:bevelB w="13500" h="13500" prst="angle"/>
                  <a:extrusionClr>
                    <a:srgbClr val="666699"/>
                  </a:extrusionClr>
                </a:sp3d>
              </p:spPr>
              <p:txBody>
                <a:bodyPr wrap="none" anchor="ctr" anchorCtr="false">
                  <a:flatTx/>
                </a:bodyPr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sp>
            <p:nvSpPr>
              <p:cNvPr id="11" name="Rectangle 16"/>
              <p:cNvSpPr>
                <a:spLocks noChangeArrowheads="true"/>
              </p:cNvSpPr>
              <p:nvPr/>
            </p:nvSpPr>
            <p:spPr bwMode="gray">
              <a:xfrm>
                <a:off x="1606" y="1648"/>
                <a:ext cx="848" cy="198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客户经理部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3" name="Rectangle 18"/>
              <p:cNvSpPr>
                <a:spLocks noChangeArrowheads="true"/>
              </p:cNvSpPr>
              <p:nvPr/>
            </p:nvSpPr>
            <p:spPr bwMode="gray">
              <a:xfrm>
                <a:off x="2212" y="2057"/>
                <a:ext cx="1089" cy="569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（一）</a:t>
                </a: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银行信用管理架构</a:t>
                </a:r>
                <a:endPara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4836" name="Oval 19"/>
              <p:cNvSpPr/>
              <p:nvPr/>
            </p:nvSpPr>
            <p:spPr>
              <a:xfrm>
                <a:off x="1942" y="1290"/>
                <a:ext cx="303" cy="289"/>
              </a:xfrm>
              <a:prstGeom prst="ellipse">
                <a:avLst/>
              </a:prstGeom>
              <a:solidFill>
                <a:srgbClr val="CCCCFF"/>
              </a:solidFill>
              <a:ln w="9525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4837" name="Text Box 20"/>
              <p:cNvSpPr txBox="true"/>
              <p:nvPr/>
            </p:nvSpPr>
            <p:spPr>
              <a:xfrm>
                <a:off x="1967" y="1312"/>
                <a:ext cx="25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false">
                <a:spAutoFit/>
              </a:bodyPr>
              <a:p>
                <a:pPr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r>
                  <a:rPr lang="en-US" altLang="zh-CN" b="1">
                    <a:solidFill>
                      <a:srgbClr val="5F5F5F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A</a:t>
                </a:r>
                <a:endParaRPr lang="en-US" altLang="zh-CN" b="1">
                  <a:solidFill>
                    <a:srgbClr val="5F5F5F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4838" name="Oval 21"/>
              <p:cNvSpPr/>
              <p:nvPr/>
            </p:nvSpPr>
            <p:spPr>
              <a:xfrm>
                <a:off x="3430" y="1290"/>
                <a:ext cx="304" cy="289"/>
              </a:xfrm>
              <a:prstGeom prst="ellipse">
                <a:avLst/>
              </a:prstGeom>
              <a:solidFill>
                <a:srgbClr val="FFCC99"/>
              </a:solidFill>
              <a:ln w="9525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4839" name="Text Box 22"/>
              <p:cNvSpPr txBox="true"/>
              <p:nvPr/>
            </p:nvSpPr>
            <p:spPr>
              <a:xfrm>
                <a:off x="3458" y="1314"/>
                <a:ext cx="25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false">
                <a:spAutoFit/>
              </a:bodyPr>
              <a:p>
                <a:pPr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r>
                  <a:rPr lang="en-US" altLang="zh-CN" b="1">
                    <a:solidFill>
                      <a:srgbClr val="5F5F5F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B</a:t>
                </a:r>
                <a:endParaRPr lang="en-US" altLang="zh-CN" b="1">
                  <a:solidFill>
                    <a:srgbClr val="5F5F5F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grpSp>
            <p:nvGrpSpPr>
              <p:cNvPr id="34840" name="Group 23"/>
              <p:cNvGrpSpPr/>
              <p:nvPr/>
            </p:nvGrpSpPr>
            <p:grpSpPr>
              <a:xfrm>
                <a:off x="3537" y="2175"/>
                <a:ext cx="486" cy="434"/>
                <a:chOff x="2644" y="2841"/>
                <a:chExt cx="563" cy="529"/>
              </a:xfrm>
            </p:grpSpPr>
            <p:sp>
              <p:nvSpPr>
                <p:cNvPr id="34841" name="AutoShape 24"/>
                <p:cNvSpPr/>
                <p:nvPr/>
              </p:nvSpPr>
              <p:spPr>
                <a:xfrm>
                  <a:off x="2644" y="2932"/>
                  <a:ext cx="563" cy="438"/>
                </a:xfrm>
                <a:prstGeom prst="diamond">
                  <a:avLst/>
                </a:prstGeom>
                <a:solidFill>
                  <a:srgbClr val="4D4D4D"/>
                </a:solidFill>
                <a:ln w="9525"/>
                <a:scene3d>
                  <a:camera prst="legacyObliqueBottom">
                    <a:rot lat="0" lon="0" rev="0"/>
                  </a:camera>
                  <a:lightRig rig="legacyFlat2" dir="t"/>
                </a:scene3d>
                <a:sp3d extrusionH="163500" prstMaterial="legacyMatte">
                  <a:bevelT w="13500" h="13500" prst="angle"/>
                  <a:bevelB w="13500" h="13500" prst="angle"/>
                  <a:extrusionClr>
                    <a:srgbClr val="4D4D4D"/>
                  </a:extrusionClr>
                </a:sp3d>
              </p:spPr>
              <p:txBody>
                <a:bodyPr wrap="none" anchor="ctr" anchorCtr="false">
                  <a:flatTx/>
                </a:bodyPr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4842" name="AutoShape 25"/>
                <p:cNvSpPr/>
                <p:nvPr/>
              </p:nvSpPr>
              <p:spPr>
                <a:xfrm>
                  <a:off x="2644" y="2888"/>
                  <a:ext cx="563" cy="439"/>
                </a:xfrm>
                <a:prstGeom prst="diamond">
                  <a:avLst/>
                </a:prstGeom>
                <a:solidFill>
                  <a:srgbClr val="969696"/>
                </a:solidFill>
                <a:ln w="9525"/>
                <a:scene3d>
                  <a:camera prst="legacyObliqueBottom">
                    <a:rot lat="0" lon="0" rev="0"/>
                  </a:camera>
                  <a:lightRig rig="legacyFlat2" dir="t"/>
                </a:scene3d>
                <a:sp3d extrusionH="163500" prstMaterial="legacyMatte">
                  <a:bevelT w="13500" h="13500" prst="angle"/>
                  <a:bevelB w="13500" h="13500" prst="angle"/>
                  <a:extrusionClr>
                    <a:srgbClr val="969696"/>
                  </a:extrusionClr>
                </a:sp3d>
              </p:spPr>
              <p:txBody>
                <a:bodyPr wrap="none" anchor="ctr" anchorCtr="false">
                  <a:flatTx/>
                </a:bodyPr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4843" name="AutoShape 26"/>
                <p:cNvSpPr/>
                <p:nvPr/>
              </p:nvSpPr>
              <p:spPr>
                <a:xfrm>
                  <a:off x="2644" y="2841"/>
                  <a:ext cx="563" cy="438"/>
                </a:xfrm>
                <a:prstGeom prst="diamond">
                  <a:avLst/>
                </a:prstGeom>
                <a:gradFill rotWithShape="true">
                  <a:gsLst>
                    <a:gs pos="0">
                      <a:srgbClr val="B2B2B2"/>
                    </a:gs>
                    <a:gs pos="100000">
                      <a:srgbClr val="B7B7B7"/>
                    </a:gs>
                  </a:gsLst>
                  <a:lin ang="5400000" scaled="true"/>
                  <a:tileRect/>
                </a:gradFill>
                <a:ln w="9525"/>
                <a:scene3d>
                  <a:camera prst="legacyObliqueBottom">
                    <a:rot lat="0" lon="0" rev="0"/>
                  </a:camera>
                  <a:lightRig rig="legacyFlat2" dir="t"/>
                </a:scene3d>
                <a:sp3d extrusionH="163500" prstMaterial="legacyMatte">
                  <a:bevelT w="13500" h="13500" prst="angle"/>
                  <a:bevelB w="13500" h="13500" prst="angle"/>
                  <a:extrusionClr>
                    <a:srgbClr val="B2B2B2"/>
                  </a:extrusionClr>
                </a:sp3d>
              </p:spPr>
              <p:txBody>
                <a:bodyPr wrap="none" anchor="ctr" anchorCtr="false">
                  <a:flatTx/>
                </a:bodyPr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34844" name="Group 27"/>
              <p:cNvGrpSpPr/>
              <p:nvPr/>
            </p:nvGrpSpPr>
            <p:grpSpPr>
              <a:xfrm>
                <a:off x="2770" y="2361"/>
                <a:ext cx="1503" cy="1316"/>
                <a:chOff x="2916" y="2200"/>
                <a:chExt cx="1743" cy="1605"/>
              </a:xfrm>
            </p:grpSpPr>
            <p:sp>
              <p:nvSpPr>
                <p:cNvPr id="34845" name="AutoShape 28"/>
                <p:cNvSpPr/>
                <p:nvPr/>
              </p:nvSpPr>
              <p:spPr>
                <a:xfrm>
                  <a:off x="2916" y="2458"/>
                  <a:ext cx="1731" cy="1347"/>
                </a:xfrm>
                <a:prstGeom prst="diamond">
                  <a:avLst/>
                </a:prstGeom>
                <a:solidFill>
                  <a:srgbClr val="CCFFFF"/>
                </a:solidFill>
                <a:ln w="9525"/>
                <a:scene3d>
                  <a:camera prst="legacyObliqueBottom">
                    <a:rot lat="0" lon="0" rev="0"/>
                  </a:camera>
                  <a:lightRig rig="legacyFlat2" dir="t"/>
                </a:scene3d>
                <a:sp3d extrusionH="227000" prstMaterial="legacyMatte">
                  <a:bevelT w="13500" h="13500" prst="angle"/>
                  <a:bevelB w="13500" h="13500" prst="angle"/>
                  <a:extrusionClr>
                    <a:srgbClr val="CCFFFF"/>
                  </a:extrusionClr>
                </a:sp3d>
              </p:spPr>
              <p:txBody>
                <a:bodyPr wrap="none" anchor="ctr" anchorCtr="false">
                  <a:flatTx/>
                </a:bodyPr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4846" name="AutoShape 29"/>
                <p:cNvSpPr/>
                <p:nvPr/>
              </p:nvSpPr>
              <p:spPr>
                <a:xfrm>
                  <a:off x="2917" y="2328"/>
                  <a:ext cx="1731" cy="1347"/>
                </a:xfrm>
                <a:prstGeom prst="diamond">
                  <a:avLst/>
                </a:prstGeom>
                <a:solidFill>
                  <a:srgbClr val="33CCFF"/>
                </a:solidFill>
                <a:ln w="9525"/>
                <a:scene3d>
                  <a:camera prst="legacyObliqueBottom">
                    <a:rot lat="0" lon="0" rev="0"/>
                  </a:camera>
                  <a:lightRig rig="legacyFlat2" dir="t"/>
                </a:scene3d>
                <a:sp3d extrusionH="227000" prstMaterial="legacyMatte">
                  <a:bevelT w="13500" h="13500" prst="angle"/>
                  <a:bevelB w="13500" h="13500" prst="angle"/>
                  <a:extrusionClr>
                    <a:srgbClr val="33CCFF"/>
                  </a:extrusionClr>
                </a:sp3d>
              </p:spPr>
              <p:txBody>
                <a:bodyPr wrap="none" anchor="ctr" anchorCtr="false">
                  <a:flatTx/>
                </a:bodyPr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4847" name="AutoShape 30"/>
                <p:cNvSpPr/>
                <p:nvPr/>
              </p:nvSpPr>
              <p:spPr>
                <a:xfrm>
                  <a:off x="2928" y="2200"/>
                  <a:ext cx="1731" cy="1347"/>
                </a:xfrm>
                <a:prstGeom prst="diamond">
                  <a:avLst/>
                </a:prstGeom>
                <a:gradFill rotWithShape="true">
                  <a:gsLst>
                    <a:gs pos="0">
                      <a:srgbClr val="006587"/>
                    </a:gs>
                    <a:gs pos="100000">
                      <a:srgbClr val="0099CC"/>
                    </a:gs>
                  </a:gsLst>
                  <a:lin ang="5400000" scaled="true"/>
                  <a:tileRect/>
                </a:gradFill>
                <a:ln w="9525"/>
                <a:scene3d>
                  <a:camera prst="legacyObliqueBottom">
                    <a:rot lat="0" lon="0" rev="0"/>
                  </a:camera>
                  <a:lightRig rig="legacyFlat2" dir="t"/>
                </a:scene3d>
                <a:sp3d extrusionH="227000" prstMaterial="legacyMatte">
                  <a:bevelT w="13500" h="13500" prst="angle"/>
                  <a:bevelB w="13500" h="13500" prst="angle"/>
                  <a:extrusionClr>
                    <a:srgbClr val="0099CC"/>
                  </a:extrusionClr>
                </a:sp3d>
              </p:spPr>
              <p:txBody>
                <a:bodyPr wrap="none" anchor="ctr" anchorCtr="false">
                  <a:flatTx/>
                </a:bodyPr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sp>
            <p:nvSpPr>
              <p:cNvPr id="34848" name="Oval 32"/>
              <p:cNvSpPr/>
              <p:nvPr/>
            </p:nvSpPr>
            <p:spPr>
              <a:xfrm>
                <a:off x="3422" y="2585"/>
                <a:ext cx="303" cy="289"/>
              </a:xfrm>
              <a:prstGeom prst="ellipse">
                <a:avLst/>
              </a:prstGeom>
              <a:solidFill>
                <a:srgbClr val="CCFFFF">
                  <a:alpha val="79999"/>
                </a:srgbClr>
              </a:solidFill>
              <a:ln w="9525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4849" name="Text Box 33"/>
              <p:cNvSpPr txBox="true"/>
              <p:nvPr/>
            </p:nvSpPr>
            <p:spPr>
              <a:xfrm>
                <a:off x="3455" y="2610"/>
                <a:ext cx="214" cy="2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false">
                <a:spAutoFit/>
              </a:bodyPr>
              <a:p>
                <a:pPr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r>
                  <a:rPr lang="en-US" altLang="zh-CN" b="1">
                    <a:solidFill>
                      <a:srgbClr val="5F5F5F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C</a:t>
                </a:r>
                <a:endParaRPr lang="en-US" altLang="zh-CN" b="1">
                  <a:solidFill>
                    <a:srgbClr val="5F5F5F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grpSp>
            <p:nvGrpSpPr>
              <p:cNvPr id="34850" name="Group 34"/>
              <p:cNvGrpSpPr/>
              <p:nvPr/>
            </p:nvGrpSpPr>
            <p:grpSpPr>
              <a:xfrm>
                <a:off x="1548" y="2205"/>
                <a:ext cx="486" cy="433"/>
                <a:chOff x="2644" y="2841"/>
                <a:chExt cx="563" cy="529"/>
              </a:xfrm>
            </p:grpSpPr>
            <p:sp>
              <p:nvSpPr>
                <p:cNvPr id="34851" name="AutoShape 35"/>
                <p:cNvSpPr/>
                <p:nvPr/>
              </p:nvSpPr>
              <p:spPr>
                <a:xfrm>
                  <a:off x="2644" y="2932"/>
                  <a:ext cx="563" cy="438"/>
                </a:xfrm>
                <a:prstGeom prst="diamond">
                  <a:avLst/>
                </a:prstGeom>
                <a:solidFill>
                  <a:srgbClr val="4D4D4D"/>
                </a:solidFill>
                <a:ln w="9525"/>
                <a:scene3d>
                  <a:camera prst="legacyObliqueBottom">
                    <a:rot lat="0" lon="0" rev="0"/>
                  </a:camera>
                  <a:lightRig rig="legacyFlat2" dir="t"/>
                </a:scene3d>
                <a:sp3d extrusionH="163500" prstMaterial="legacyMatte">
                  <a:bevelT w="13500" h="13500" prst="angle"/>
                  <a:bevelB w="13500" h="13500" prst="angle"/>
                  <a:extrusionClr>
                    <a:srgbClr val="4D4D4D"/>
                  </a:extrusionClr>
                </a:sp3d>
              </p:spPr>
              <p:txBody>
                <a:bodyPr wrap="none" anchor="ctr" anchorCtr="false">
                  <a:flatTx/>
                </a:bodyPr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4852" name="AutoShape 36"/>
                <p:cNvSpPr/>
                <p:nvPr/>
              </p:nvSpPr>
              <p:spPr>
                <a:xfrm>
                  <a:off x="2644" y="2888"/>
                  <a:ext cx="563" cy="439"/>
                </a:xfrm>
                <a:prstGeom prst="diamond">
                  <a:avLst/>
                </a:prstGeom>
                <a:solidFill>
                  <a:srgbClr val="969696"/>
                </a:solidFill>
                <a:ln w="9525"/>
                <a:scene3d>
                  <a:camera prst="legacyObliqueBottom">
                    <a:rot lat="0" lon="0" rev="0"/>
                  </a:camera>
                  <a:lightRig rig="legacyFlat2" dir="t"/>
                </a:scene3d>
                <a:sp3d extrusionH="163500" prstMaterial="legacyMatte">
                  <a:bevelT w="13500" h="13500" prst="angle"/>
                  <a:bevelB w="13500" h="13500" prst="angle"/>
                  <a:extrusionClr>
                    <a:srgbClr val="969696"/>
                  </a:extrusionClr>
                </a:sp3d>
              </p:spPr>
              <p:txBody>
                <a:bodyPr wrap="none" anchor="ctr" anchorCtr="false">
                  <a:flatTx/>
                </a:bodyPr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4853" name="AutoShape 37"/>
                <p:cNvSpPr/>
                <p:nvPr/>
              </p:nvSpPr>
              <p:spPr>
                <a:xfrm>
                  <a:off x="2644" y="2841"/>
                  <a:ext cx="563" cy="438"/>
                </a:xfrm>
                <a:prstGeom prst="diamond">
                  <a:avLst/>
                </a:prstGeom>
                <a:gradFill rotWithShape="true">
                  <a:gsLst>
                    <a:gs pos="0">
                      <a:srgbClr val="B2B2B2"/>
                    </a:gs>
                    <a:gs pos="100000">
                      <a:srgbClr val="ABABAB"/>
                    </a:gs>
                  </a:gsLst>
                  <a:lin ang="5400000" scaled="true"/>
                  <a:tileRect/>
                </a:gradFill>
                <a:ln w="9525"/>
                <a:scene3d>
                  <a:camera prst="legacyObliqueBottom">
                    <a:rot lat="0" lon="0" rev="0"/>
                  </a:camera>
                  <a:lightRig rig="legacyFlat2" dir="t"/>
                </a:scene3d>
                <a:sp3d extrusionH="163500" prstMaterial="legacyMatte">
                  <a:bevelT w="13500" h="13500" prst="angle"/>
                  <a:bevelB w="13500" h="13500" prst="angle"/>
                  <a:extrusionClr>
                    <a:srgbClr val="B2B2B2"/>
                  </a:extrusionClr>
                </a:sp3d>
              </p:spPr>
              <p:txBody>
                <a:bodyPr wrap="none" anchor="ctr" anchorCtr="false">
                  <a:flatTx/>
                </a:bodyPr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34854" name="Group 38"/>
              <p:cNvGrpSpPr/>
              <p:nvPr/>
            </p:nvGrpSpPr>
            <p:grpSpPr>
              <a:xfrm>
                <a:off x="1280" y="2359"/>
                <a:ext cx="1503" cy="1311"/>
                <a:chOff x="1185" y="2206"/>
                <a:chExt cx="1743" cy="1599"/>
              </a:xfrm>
            </p:grpSpPr>
            <p:sp>
              <p:nvSpPr>
                <p:cNvPr id="34855" name="AutoShape 39"/>
                <p:cNvSpPr/>
                <p:nvPr/>
              </p:nvSpPr>
              <p:spPr>
                <a:xfrm>
                  <a:off x="1185" y="2458"/>
                  <a:ext cx="1731" cy="1347"/>
                </a:xfrm>
                <a:prstGeom prst="diamond">
                  <a:avLst/>
                </a:prstGeom>
                <a:solidFill>
                  <a:srgbClr val="CCFFCC"/>
                </a:solidFill>
                <a:ln w="9525"/>
                <a:scene3d>
                  <a:camera prst="legacyObliqueBottom">
                    <a:rot lat="0" lon="0" rev="0"/>
                  </a:camera>
                  <a:lightRig rig="legacyFlat2" dir="t"/>
                </a:scene3d>
                <a:sp3d extrusionH="227000" prstMaterial="legacyMatte">
                  <a:bevelT w="13500" h="13500" prst="angle"/>
                  <a:bevelB w="13500" h="13500" prst="angle"/>
                  <a:extrusionClr>
                    <a:srgbClr val="CCFFCC"/>
                  </a:extrusionClr>
                </a:sp3d>
              </p:spPr>
              <p:txBody>
                <a:bodyPr wrap="none" anchor="ctr" anchorCtr="false">
                  <a:flatTx/>
                </a:bodyPr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4856" name="AutoShape 40"/>
                <p:cNvSpPr/>
                <p:nvPr/>
              </p:nvSpPr>
              <p:spPr>
                <a:xfrm>
                  <a:off x="1186" y="2327"/>
                  <a:ext cx="1731" cy="1347"/>
                </a:xfrm>
                <a:prstGeom prst="diamond">
                  <a:avLst/>
                </a:prstGeom>
                <a:solidFill>
                  <a:srgbClr val="66FF66"/>
                </a:solidFill>
                <a:ln w="9525"/>
                <a:scene3d>
                  <a:camera prst="legacyObliqueBottom">
                    <a:rot lat="0" lon="0" rev="0"/>
                  </a:camera>
                  <a:lightRig rig="legacyFlat2" dir="t"/>
                </a:scene3d>
                <a:sp3d extrusionH="227000" prstMaterial="legacyMatte">
                  <a:bevelT w="13500" h="13500" prst="angle"/>
                  <a:bevelB w="13500" h="13500" prst="angle"/>
                  <a:extrusionClr>
                    <a:srgbClr val="66FF66"/>
                  </a:extrusionClr>
                </a:sp3d>
              </p:spPr>
              <p:txBody>
                <a:bodyPr wrap="none" anchor="ctr" anchorCtr="false">
                  <a:flatTx/>
                </a:bodyPr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4857" name="AutoShape 41"/>
                <p:cNvSpPr/>
                <p:nvPr/>
              </p:nvSpPr>
              <p:spPr>
                <a:xfrm>
                  <a:off x="1197" y="2206"/>
                  <a:ext cx="1731" cy="1347"/>
                </a:xfrm>
                <a:prstGeom prst="diamond">
                  <a:avLst/>
                </a:prstGeom>
                <a:gradFill rotWithShape="true">
                  <a:gsLst>
                    <a:gs pos="0">
                      <a:srgbClr val="009B4E"/>
                    </a:gs>
                    <a:gs pos="100000">
                      <a:srgbClr val="00CC66"/>
                    </a:gs>
                  </a:gsLst>
                  <a:lin ang="5400000" scaled="true"/>
                  <a:tileRect/>
                </a:gradFill>
                <a:ln w="9525"/>
                <a:scene3d>
                  <a:camera prst="legacyObliqueBottom">
                    <a:rot lat="0" lon="0" rev="0"/>
                  </a:camera>
                  <a:lightRig rig="legacyFlat2" dir="t"/>
                </a:scene3d>
                <a:sp3d extrusionH="227000" prstMaterial="legacyMatte">
                  <a:bevelT w="13500" h="13500" prst="angle"/>
                  <a:bevelB w="13500" h="13500" prst="angle"/>
                  <a:extrusionClr>
                    <a:srgbClr val="00CC66"/>
                  </a:extrusionClr>
                </a:sp3d>
              </p:spPr>
              <p:txBody>
                <a:bodyPr wrap="none" anchor="ctr" anchorCtr="false">
                  <a:flatTx/>
                </a:bodyPr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sp>
            <p:nvSpPr>
              <p:cNvPr id="34858" name="Oval 43"/>
              <p:cNvSpPr/>
              <p:nvPr/>
            </p:nvSpPr>
            <p:spPr>
              <a:xfrm>
                <a:off x="1942" y="2585"/>
                <a:ext cx="303" cy="289"/>
              </a:xfrm>
              <a:prstGeom prst="ellipse">
                <a:avLst/>
              </a:prstGeom>
              <a:solidFill>
                <a:srgbClr val="CCFFCC">
                  <a:alpha val="70195"/>
                </a:srgbClr>
              </a:solidFill>
              <a:ln w="9525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4859" name="Text Box 44"/>
              <p:cNvSpPr txBox="true"/>
              <p:nvPr/>
            </p:nvSpPr>
            <p:spPr>
              <a:xfrm>
                <a:off x="1970" y="2612"/>
                <a:ext cx="214" cy="2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false">
                <a:spAutoFit/>
              </a:bodyPr>
              <a:p>
                <a:pPr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r>
                  <a:rPr lang="en-US" altLang="zh-CN" b="1">
                    <a:solidFill>
                      <a:srgbClr val="5F5F5F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D</a:t>
                </a:r>
                <a:endParaRPr lang="en-US" altLang="zh-CN" b="1">
                  <a:solidFill>
                    <a:srgbClr val="5F5F5F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grpSp>
            <p:nvGrpSpPr>
              <p:cNvPr id="34860" name="Group 45"/>
              <p:cNvGrpSpPr/>
              <p:nvPr/>
            </p:nvGrpSpPr>
            <p:grpSpPr>
              <a:xfrm>
                <a:off x="2514" y="3057"/>
                <a:ext cx="486" cy="434"/>
                <a:chOff x="2644" y="2841"/>
                <a:chExt cx="563" cy="529"/>
              </a:xfrm>
            </p:grpSpPr>
            <p:sp>
              <p:nvSpPr>
                <p:cNvPr id="34861" name="AutoShape 46"/>
                <p:cNvSpPr/>
                <p:nvPr/>
              </p:nvSpPr>
              <p:spPr>
                <a:xfrm>
                  <a:off x="2644" y="2932"/>
                  <a:ext cx="563" cy="438"/>
                </a:xfrm>
                <a:prstGeom prst="diamond">
                  <a:avLst/>
                </a:prstGeom>
                <a:solidFill>
                  <a:srgbClr val="4D4D4D"/>
                </a:solidFill>
                <a:ln w="9525"/>
                <a:scene3d>
                  <a:camera prst="legacyObliqueBottom">
                    <a:rot lat="0" lon="0" rev="0"/>
                  </a:camera>
                  <a:lightRig rig="legacyFlat2" dir="t"/>
                </a:scene3d>
                <a:sp3d extrusionH="163500" prstMaterial="legacyMatte">
                  <a:bevelT w="13500" h="13500" prst="angle"/>
                  <a:bevelB w="13500" h="13500" prst="angle"/>
                  <a:extrusionClr>
                    <a:srgbClr val="4D4D4D"/>
                  </a:extrusionClr>
                </a:sp3d>
              </p:spPr>
              <p:txBody>
                <a:bodyPr wrap="none" anchor="ctr" anchorCtr="false">
                  <a:flatTx/>
                </a:bodyPr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4862" name="AutoShape 47"/>
                <p:cNvSpPr/>
                <p:nvPr/>
              </p:nvSpPr>
              <p:spPr>
                <a:xfrm>
                  <a:off x="2644" y="2888"/>
                  <a:ext cx="563" cy="439"/>
                </a:xfrm>
                <a:prstGeom prst="diamond">
                  <a:avLst/>
                </a:prstGeom>
                <a:solidFill>
                  <a:srgbClr val="969696"/>
                </a:solidFill>
                <a:ln w="9525"/>
                <a:scene3d>
                  <a:camera prst="legacyObliqueBottom">
                    <a:rot lat="0" lon="0" rev="0"/>
                  </a:camera>
                  <a:lightRig rig="legacyFlat2" dir="t"/>
                </a:scene3d>
                <a:sp3d extrusionH="163500" prstMaterial="legacyMatte">
                  <a:bevelT w="13500" h="13500" prst="angle"/>
                  <a:bevelB w="13500" h="13500" prst="angle"/>
                  <a:extrusionClr>
                    <a:srgbClr val="969696"/>
                  </a:extrusionClr>
                </a:sp3d>
              </p:spPr>
              <p:txBody>
                <a:bodyPr wrap="none" anchor="ctr" anchorCtr="false">
                  <a:flatTx/>
                </a:bodyPr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4863" name="AutoShape 48"/>
                <p:cNvSpPr/>
                <p:nvPr/>
              </p:nvSpPr>
              <p:spPr>
                <a:xfrm>
                  <a:off x="2644" y="2841"/>
                  <a:ext cx="563" cy="438"/>
                </a:xfrm>
                <a:prstGeom prst="diamond">
                  <a:avLst/>
                </a:prstGeom>
                <a:gradFill rotWithShape="true">
                  <a:gsLst>
                    <a:gs pos="0">
                      <a:srgbClr val="B2B2B2"/>
                    </a:gs>
                    <a:gs pos="100000">
                      <a:srgbClr val="ABABAB"/>
                    </a:gs>
                  </a:gsLst>
                  <a:lin ang="5400000" scaled="true"/>
                  <a:tileRect/>
                </a:gradFill>
                <a:ln w="9525"/>
                <a:scene3d>
                  <a:camera prst="legacyObliqueBottom">
                    <a:rot lat="0" lon="0" rev="0"/>
                  </a:camera>
                  <a:lightRig rig="legacyFlat2" dir="t"/>
                </a:scene3d>
                <a:sp3d extrusionH="163500" prstMaterial="legacyMatte">
                  <a:bevelT w="13500" h="13500" prst="angle"/>
                  <a:bevelB w="13500" h="13500" prst="angle"/>
                  <a:extrusionClr>
                    <a:srgbClr val="B2B2B2"/>
                  </a:extrusionClr>
                </a:sp3d>
              </p:spPr>
              <p:txBody>
                <a:bodyPr wrap="none" anchor="ctr" anchorCtr="false">
                  <a:flatTx/>
                </a:bodyPr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</p:grpSp>
        <p:sp>
          <p:nvSpPr>
            <p:cNvPr id="58" name="Rectangle 16"/>
            <p:cNvSpPr>
              <a:spLocks noChangeArrowheads="true"/>
            </p:cNvSpPr>
            <p:nvPr/>
          </p:nvSpPr>
          <p:spPr bwMode="gray">
            <a:xfrm>
              <a:off x="4593" y="7783"/>
              <a:ext cx="1388" cy="495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稽核部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9" name="Rectangle 16"/>
            <p:cNvSpPr>
              <a:spLocks noChangeArrowheads="true"/>
            </p:cNvSpPr>
            <p:nvPr/>
          </p:nvSpPr>
          <p:spPr bwMode="gray">
            <a:xfrm>
              <a:off x="8220" y="7668"/>
              <a:ext cx="1388" cy="495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贷审会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0" name="Rectangle 16"/>
            <p:cNvSpPr>
              <a:spLocks noChangeArrowheads="true"/>
            </p:cNvSpPr>
            <p:nvPr/>
          </p:nvSpPr>
          <p:spPr bwMode="gray">
            <a:xfrm>
              <a:off x="7768" y="4380"/>
              <a:ext cx="2853" cy="495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信用风险管理部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-2" y="2575"/>
            <a:ext cx="12192002" cy="6851867"/>
            <a:chOff x="-2" y="2575"/>
            <a:chExt cx="12192002" cy="6851867"/>
          </a:xfrm>
        </p:grpSpPr>
        <p:pic>
          <p:nvPicPr>
            <p:cNvPr id="8" name="图片 7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9" name="图片 8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10" name="图片 9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15" name="图片 14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sp>
        <p:nvSpPr>
          <p:cNvPr id="4" name="文本框 3"/>
          <p:cNvSpPr txBox="true"/>
          <p:nvPr/>
        </p:nvSpPr>
        <p:spPr>
          <a:xfrm>
            <a:off x="880745" y="1338580"/>
            <a:ext cx="27705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对贷款客户资质的前期调查，发现优质客户，做好客户信用分析报告及备齐相关的贷款申请资料。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8724265" y="1503045"/>
            <a:ext cx="27705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对各支行提出的贷款申请进行审查，提出反馈意见，将审查通过的贷款合并自己的意见提交贷审会。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8724265" y="4356100"/>
            <a:ext cx="27705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投票决定贷款的发放以及贷款的发放条件，是银行审批贷款的最高权力机构。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true"/>
          <p:nvPr/>
        </p:nvSpPr>
        <p:spPr>
          <a:xfrm>
            <a:off x="733425" y="4227195"/>
            <a:ext cx="27705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负责银行各项工作的监督检查，主要是从会计角度审查文件和凭证的齐备性。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（二）银行信用管理内部机构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36870" name="组合 6"/>
          <p:cNvGrpSpPr/>
          <p:nvPr/>
        </p:nvGrpSpPr>
        <p:grpSpPr>
          <a:xfrm>
            <a:off x="3596005" y="1317943"/>
            <a:ext cx="4999038" cy="5105400"/>
            <a:chOff x="1153286" y="1828800"/>
            <a:chExt cx="4999350" cy="5105547"/>
          </a:xfrm>
        </p:grpSpPr>
        <p:sp>
          <p:nvSpPr>
            <p:cNvPr id="2" name="AutoShape 2"/>
            <p:cNvSpPr/>
            <p:nvPr/>
          </p:nvSpPr>
          <p:spPr>
            <a:xfrm>
              <a:off x="3858138" y="3516313"/>
              <a:ext cx="2294498" cy="3418034"/>
            </a:xfrm>
            <a:prstGeom prst="roundRect">
              <a:avLst>
                <a:gd name="adj" fmla="val 13745"/>
              </a:avLst>
            </a:prstGeom>
            <a:noFill/>
            <a:ln w="3810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false"/>
            <a:p>
              <a:pPr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</a:pPr>
              <a:endParaRPr lang="en-US" altLang="zh-CN" sz="1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6871" name="AutoShape 3"/>
            <p:cNvSpPr/>
            <p:nvPr/>
          </p:nvSpPr>
          <p:spPr>
            <a:xfrm>
              <a:off x="1153286" y="3531599"/>
              <a:ext cx="2362342" cy="3402748"/>
            </a:xfrm>
            <a:prstGeom prst="roundRect">
              <a:avLst>
                <a:gd name="adj" fmla="val 13745"/>
              </a:avLst>
            </a:prstGeom>
            <a:noFill/>
            <a:ln w="3810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false"/>
            <a:p>
              <a:pPr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</a:pPr>
              <a:endParaRPr lang="zh-CN" altLang="en-US" sz="1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Oval 13"/>
            <p:cNvSpPr>
              <a:spLocks noChangeArrowheads="true"/>
            </p:cNvSpPr>
            <p:nvPr/>
          </p:nvSpPr>
          <p:spPr bwMode="gray">
            <a:xfrm>
              <a:off x="1404123" y="1828800"/>
              <a:ext cx="1843174" cy="1687561"/>
            </a:xfrm>
            <a:prstGeom prst="ellipse">
              <a:avLst/>
            </a:prstGeom>
            <a:gradFill rotWithShape="true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true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" name="Oval 14"/>
            <p:cNvSpPr>
              <a:spLocks noChangeArrowheads="true"/>
            </p:cNvSpPr>
            <p:nvPr/>
          </p:nvSpPr>
          <p:spPr bwMode="gray">
            <a:xfrm>
              <a:off x="1404123" y="1828800"/>
              <a:ext cx="1843174" cy="1687561"/>
            </a:xfrm>
            <a:prstGeom prst="ellipse">
              <a:avLst/>
            </a:prstGeom>
            <a:gradFill rotWithShape="true">
              <a:gsLst>
                <a:gs pos="0">
                  <a:schemeClr val="folHlink">
                    <a:alpha val="32001"/>
                  </a:schemeClr>
                </a:gs>
                <a:gs pos="100000">
                  <a:schemeClr val="fol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true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" name="Oval 15"/>
            <p:cNvSpPr>
              <a:spLocks noChangeArrowheads="true"/>
            </p:cNvSpPr>
            <p:nvPr/>
          </p:nvSpPr>
          <p:spPr bwMode="gray">
            <a:xfrm>
              <a:off x="1524778" y="1938340"/>
              <a:ext cx="1603451" cy="1466892"/>
            </a:xfrm>
            <a:prstGeom prst="ellipse">
              <a:avLst/>
            </a:prstGeom>
            <a:gradFill rotWithShape="true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true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" name="Oval 16"/>
            <p:cNvSpPr>
              <a:spLocks noChangeArrowheads="true"/>
            </p:cNvSpPr>
            <p:nvPr/>
          </p:nvSpPr>
          <p:spPr bwMode="gray">
            <a:xfrm>
              <a:off x="1526366" y="1941515"/>
              <a:ext cx="1603451" cy="1466892"/>
            </a:xfrm>
            <a:prstGeom prst="ellipse">
              <a:avLst/>
            </a:prstGeom>
            <a:gradFill rotWithShape="true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true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6876" name="Oval 17"/>
            <p:cNvSpPr/>
            <p:nvPr/>
          </p:nvSpPr>
          <p:spPr>
            <a:xfrm>
              <a:off x="1604963" y="2012950"/>
              <a:ext cx="1444625" cy="1320800"/>
            </a:xfrm>
            <a:prstGeom prst="ellipse">
              <a:avLst/>
            </a:prstGeom>
            <a:solidFill>
              <a:srgbClr val="333333"/>
            </a:solidFill>
            <a:ln w="38100">
              <a:noFill/>
            </a:ln>
          </p:spPr>
          <p:txBody>
            <a:bodyPr anchor="ctr" anchorCtr="false">
              <a:spAutoFit/>
            </a:bodyPr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36877" name="Group 18"/>
            <p:cNvGrpSpPr/>
            <p:nvPr/>
          </p:nvGrpSpPr>
          <p:grpSpPr>
            <a:xfrm>
              <a:off x="1627188" y="2032000"/>
              <a:ext cx="1398587" cy="1277938"/>
              <a:chOff x="4166" y="1706"/>
              <a:chExt cx="1252" cy="1252"/>
            </a:xfrm>
          </p:grpSpPr>
          <p:sp>
            <p:nvSpPr>
              <p:cNvPr id="36878" name="Oval 19"/>
              <p:cNvSpPr/>
              <p:nvPr/>
            </p:nvSpPr>
            <p:spPr>
              <a:xfrm>
                <a:off x="4166" y="1706"/>
                <a:ext cx="1252" cy="1252"/>
              </a:xfrm>
              <a:prstGeom prst="ellipse">
                <a:avLst/>
              </a:prstGeom>
              <a:gradFill rotWithShape="true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6879" name="Oval 20"/>
              <p:cNvSpPr/>
              <p:nvPr/>
            </p:nvSpPr>
            <p:spPr>
              <a:xfrm>
                <a:off x="4182" y="1713"/>
                <a:ext cx="1222" cy="1221"/>
              </a:xfrm>
              <a:prstGeom prst="ellipse">
                <a:avLst/>
              </a:prstGeom>
              <a:gradFill rotWithShape="true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6880" name="Oval 21"/>
              <p:cNvSpPr/>
              <p:nvPr/>
            </p:nvSpPr>
            <p:spPr>
              <a:xfrm>
                <a:off x="4195" y="1725"/>
                <a:ext cx="1162" cy="1141"/>
              </a:xfrm>
              <a:prstGeom prst="ellipse">
                <a:avLst/>
              </a:prstGeom>
              <a:gradFill rotWithShape="true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6881" name="Oval 22"/>
              <p:cNvSpPr/>
              <p:nvPr/>
            </p:nvSpPr>
            <p:spPr>
              <a:xfrm>
                <a:off x="4263" y="1757"/>
                <a:ext cx="1033" cy="926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" name="Oval 23"/>
            <p:cNvSpPr>
              <a:spLocks noChangeArrowheads="true"/>
            </p:cNvSpPr>
            <p:nvPr/>
          </p:nvSpPr>
          <p:spPr bwMode="gray">
            <a:xfrm>
              <a:off x="4071248" y="1833562"/>
              <a:ext cx="1846349" cy="1687562"/>
            </a:xfrm>
            <a:prstGeom prst="ellipse">
              <a:avLst/>
            </a:prstGeom>
            <a:gradFill rotWithShape="true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2700000" scaled="true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3" name="Oval 24"/>
            <p:cNvSpPr>
              <a:spLocks noChangeArrowheads="true"/>
            </p:cNvSpPr>
            <p:nvPr/>
          </p:nvSpPr>
          <p:spPr bwMode="gray">
            <a:xfrm>
              <a:off x="4071248" y="1833562"/>
              <a:ext cx="1846349" cy="1687562"/>
            </a:xfrm>
            <a:prstGeom prst="ellipse">
              <a:avLst/>
            </a:prstGeom>
            <a:gradFill rotWithShape="true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true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4" name="Oval 25"/>
            <p:cNvSpPr>
              <a:spLocks noChangeArrowheads="true"/>
            </p:cNvSpPr>
            <p:nvPr/>
          </p:nvSpPr>
          <p:spPr bwMode="gray">
            <a:xfrm>
              <a:off x="4191904" y="1944690"/>
              <a:ext cx="1605038" cy="1466892"/>
            </a:xfrm>
            <a:prstGeom prst="ellipse">
              <a:avLst/>
            </a:prstGeom>
            <a:gradFill rotWithShape="true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true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8" name="Oval 26"/>
            <p:cNvSpPr>
              <a:spLocks noChangeArrowheads="true"/>
            </p:cNvSpPr>
            <p:nvPr/>
          </p:nvSpPr>
          <p:spPr bwMode="gray">
            <a:xfrm>
              <a:off x="4193491" y="1946278"/>
              <a:ext cx="1605039" cy="1466892"/>
            </a:xfrm>
            <a:prstGeom prst="ellipse">
              <a:avLst/>
            </a:prstGeom>
            <a:gradFill rotWithShape="true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true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6886" name="Oval 27"/>
            <p:cNvSpPr/>
            <p:nvPr/>
          </p:nvSpPr>
          <p:spPr>
            <a:xfrm>
              <a:off x="4271963" y="2016125"/>
              <a:ext cx="1444625" cy="1320800"/>
            </a:xfrm>
            <a:prstGeom prst="ellipse">
              <a:avLst/>
            </a:prstGeom>
            <a:solidFill>
              <a:srgbClr val="333333"/>
            </a:solidFill>
            <a:ln w="38100">
              <a:noFill/>
            </a:ln>
          </p:spPr>
          <p:txBody>
            <a:bodyPr anchor="ctr" anchorCtr="false">
              <a:spAutoFit/>
            </a:bodyPr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36887" name="Group 28"/>
            <p:cNvGrpSpPr/>
            <p:nvPr/>
          </p:nvGrpSpPr>
          <p:grpSpPr>
            <a:xfrm>
              <a:off x="4295775" y="2032000"/>
              <a:ext cx="1398588" cy="1277938"/>
              <a:chOff x="4166" y="1706"/>
              <a:chExt cx="1252" cy="1252"/>
            </a:xfrm>
          </p:grpSpPr>
          <p:sp>
            <p:nvSpPr>
              <p:cNvPr id="36888" name="Oval 29"/>
              <p:cNvSpPr/>
              <p:nvPr/>
            </p:nvSpPr>
            <p:spPr>
              <a:xfrm>
                <a:off x="4166" y="1706"/>
                <a:ext cx="1252" cy="1252"/>
              </a:xfrm>
              <a:prstGeom prst="ellipse">
                <a:avLst/>
              </a:prstGeom>
              <a:gradFill rotWithShape="true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6889" name="Oval 30"/>
              <p:cNvSpPr/>
              <p:nvPr/>
            </p:nvSpPr>
            <p:spPr>
              <a:xfrm>
                <a:off x="4182" y="1713"/>
                <a:ext cx="1222" cy="1221"/>
              </a:xfrm>
              <a:prstGeom prst="ellipse">
                <a:avLst/>
              </a:prstGeom>
              <a:gradFill rotWithShape="true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6890" name="Oval 31"/>
              <p:cNvSpPr/>
              <p:nvPr/>
            </p:nvSpPr>
            <p:spPr>
              <a:xfrm>
                <a:off x="4195" y="1725"/>
                <a:ext cx="1162" cy="1141"/>
              </a:xfrm>
              <a:prstGeom prst="ellipse">
                <a:avLst/>
              </a:prstGeom>
              <a:gradFill rotWithShape="true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6891" name="Oval 32"/>
              <p:cNvSpPr/>
              <p:nvPr/>
            </p:nvSpPr>
            <p:spPr>
              <a:xfrm>
                <a:off x="4263" y="1757"/>
                <a:ext cx="1033" cy="926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36892" name="Text Box 38"/>
            <p:cNvSpPr txBox="true"/>
            <p:nvPr/>
          </p:nvSpPr>
          <p:spPr>
            <a:xfrm>
              <a:off x="1659722" y="2246324"/>
              <a:ext cx="1422467" cy="7572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false">
              <a:spAutoFit/>
            </a:bodyPr>
            <a:p>
              <a:pPr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Tx/>
                <a:buFont typeface="Wingdings" panose="05000000000000000000" pitchFamily="2" charset="2"/>
              </a:pP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风险管理</a:t>
              </a:r>
              <a:endParaRPr lang="en-US" altLang="zh-CN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Tx/>
                <a:buFont typeface="Wingdings" panose="05000000000000000000" pitchFamily="2" charset="2"/>
              </a:pP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委员会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6893" name="Text Box 39"/>
            <p:cNvSpPr txBox="true"/>
            <p:nvPr/>
          </p:nvSpPr>
          <p:spPr>
            <a:xfrm>
              <a:off x="4139514" y="2386028"/>
              <a:ext cx="1732045" cy="4762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false">
              <a:spAutoFit/>
            </a:bodyPr>
            <a:p>
              <a:pPr>
                <a:lnSpc>
                  <a:spcPct val="120000"/>
                </a:lnSpc>
                <a:buClr>
                  <a:schemeClr val="hlink"/>
                </a:buClr>
                <a:buSzTx/>
                <a:buFont typeface="Wingdings" panose="05000000000000000000" pitchFamily="2" charset="2"/>
              </a:pP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风险管理部</a:t>
              </a:r>
              <a:endPara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6894" name="矩形 43"/>
          <p:cNvSpPr/>
          <p:nvPr/>
        </p:nvSpPr>
        <p:spPr>
          <a:xfrm>
            <a:off x="3596005" y="3056255"/>
            <a:ext cx="2486025" cy="3446463"/>
          </a:xfrm>
          <a:prstGeom prst="rect">
            <a:avLst/>
          </a:prstGeom>
          <a:noFill/>
          <a:ln w="9525">
            <a:noFill/>
          </a:ln>
        </p:spPr>
        <p:txBody>
          <a:bodyPr anchor="t" anchorCtr="false">
            <a:spAutoFit/>
          </a:bodyPr>
          <a:p>
            <a:pPr algn="just">
              <a:lnSpc>
                <a:spcPts val="22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zh-CN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一般</a:t>
            </a:r>
            <a:r>
              <a:rPr lang="zh-CN" altLang="zh-CN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在银行董事会下设</a:t>
            </a:r>
            <a:r>
              <a:rPr lang="zh-CN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风险管理委员会，由一名副总裁直接领导风险管理委员会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；</a:t>
            </a:r>
            <a:r>
              <a:rPr lang="zh-CN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风险管理委员会的成员一般都由</a:t>
            </a:r>
            <a:r>
              <a:rPr lang="zh-CN" altLang="zh-CN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风险管理的高级管理人员组成</a:t>
            </a:r>
            <a:r>
              <a:rPr lang="zh-CN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。其主要的职能是</a:t>
            </a:r>
            <a:r>
              <a:rPr lang="zh-CN" altLang="zh-CN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对全行的风险管理信息进行交流，讨论风险管理政策并做出相应的决策或建议</a:t>
            </a:r>
            <a:r>
              <a:rPr lang="zh-CN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，有的委员会还有</a:t>
            </a:r>
            <a:r>
              <a:rPr lang="zh-CN" altLang="zh-CN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审批职能</a:t>
            </a:r>
            <a:r>
              <a:rPr lang="zh-CN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895" name="矩形 44"/>
          <p:cNvSpPr/>
          <p:nvPr/>
        </p:nvSpPr>
        <p:spPr>
          <a:xfrm>
            <a:off x="6401118" y="3065780"/>
            <a:ext cx="2286000" cy="3169285"/>
          </a:xfrm>
          <a:prstGeom prst="rect">
            <a:avLst/>
          </a:prstGeom>
          <a:noFill/>
          <a:ln w="9525">
            <a:noFill/>
          </a:ln>
        </p:spPr>
        <p:txBody>
          <a:bodyPr anchor="t" anchorCtr="false">
            <a:spAutoFit/>
          </a:bodyPr>
          <a:p>
            <a:pPr algn="just">
              <a:lnSpc>
                <a:spcPts val="24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zh-CN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风险管理部负责</a:t>
            </a:r>
            <a:r>
              <a:rPr lang="zh-CN" altLang="zh-CN" sz="1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日常的风险管理、分析、监控、报告工作</a:t>
            </a:r>
            <a:r>
              <a:rPr lang="zh-CN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。在长期的管理实践中，各行都设立了庞大的风险管理机构，如巴黎国民银行的风险管理人员近</a:t>
            </a:r>
            <a:r>
              <a:rPr lang="en-US" altLang="zh-CN" sz="18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800</a:t>
            </a:r>
            <a:r>
              <a:rPr lang="zh-CN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人，集中了大批从事风险管理的专业人才。</a:t>
            </a:r>
            <a:endParaRPr lang="zh-CN" altLang="zh-CN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-2" y="2575"/>
            <a:ext cx="12192002" cy="6851867"/>
            <a:chOff x="-2" y="2575"/>
            <a:chExt cx="12192002" cy="6851867"/>
          </a:xfrm>
        </p:grpSpPr>
        <p:pic>
          <p:nvPicPr>
            <p:cNvPr id="11" name="图片 10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13" name="图片 12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15" name="图片 14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6" name="图片 25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-2" y="-6950"/>
            <a:ext cx="12192002" cy="6864950"/>
            <a:chOff x="-2" y="2575"/>
            <a:chExt cx="12192002" cy="6864950"/>
          </a:xfrm>
        </p:grpSpPr>
        <p:pic>
          <p:nvPicPr>
            <p:cNvPr id="39" name="图片 3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9525"/>
              <a:ext cx="12192001" cy="6858000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6" name="图片 45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7" name="图片 46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6555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8" name="图片 4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6555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95796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本章简介</a:t>
            </a:r>
            <a:endParaRPr 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Rectangle 2"/>
          <p:cNvSpPr>
            <a:spLocks noGrp="true"/>
          </p:cNvSpPr>
          <p:nvPr>
            <p:ph type="title"/>
          </p:nvPr>
        </p:nvSpPr>
        <p:spPr>
          <a:xfrm>
            <a:off x="2288540" y="3790315"/>
            <a:ext cx="669290" cy="2041525"/>
          </a:xfrm>
        </p:spPr>
        <p:txBody>
          <a:bodyPr vert="horz" wrap="square" lIns="91440" tIns="45720" rIns="91440" bIns="45720" anchor="ctr" anchorCtr="false">
            <a:normAutofit/>
          </a:bodyPr>
          <a:p>
            <a:pPr eaLnBrk="1" hangingPunct="1"/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本章大纲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Rectangle 83"/>
          <p:cNvSpPr>
            <a:spLocks noChangeArrowheads="true"/>
          </p:cNvSpPr>
          <p:nvPr/>
        </p:nvSpPr>
        <p:spPr bwMode="auto">
          <a:xfrm>
            <a:off x="4131945" y="3836035"/>
            <a:ext cx="5510530" cy="230695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 anchor="ctr">
            <a:spAutoFit/>
          </a:bodyPr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第一节  银行信用及信用管理概论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第二节  银行信用产品</a:t>
            </a:r>
            <a:r>
              <a:rPr kumimoji="0" lang="zh-CN" altLang="en-US" sz="2400" b="1" i="0" u="none" strike="noStrike" kern="1200" cap="none" spc="0" normalizeH="0" baseline="0" noProof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第三节  银行信用风险管理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第四节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授信管理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Rectangle 84"/>
          <p:cNvSpPr>
            <a:spLocks noChangeArrowheads="true"/>
          </p:cNvSpPr>
          <p:nvPr/>
        </p:nvSpPr>
        <p:spPr bwMode="auto">
          <a:xfrm>
            <a:off x="2288540" y="1738154"/>
            <a:ext cx="601663" cy="146875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anchor="ctr">
            <a:spAutoFit/>
          </a:bodyPr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tabLst>
                <a:tab pos="266700" algn="l"/>
              </a:tabLst>
              <a:defRPr/>
            </a:pPr>
            <a:r>
              <a:rPr kumimoji="0" lang="zh-CN" altLang="en-US" sz="2800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学习目标</a:t>
            </a:r>
            <a:endParaRPr kumimoji="0" lang="zh-CN" altLang="en-US" sz="2800" i="0" u="none" strike="noStrike" kern="1200" cap="none" spc="0" normalizeH="0" baseline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AutoShape 4"/>
          <p:cNvSpPr>
            <a:spLocks noChangeArrowheads="true"/>
          </p:cNvSpPr>
          <p:nvPr/>
        </p:nvSpPr>
        <p:spPr bwMode="blackWhite">
          <a:xfrm>
            <a:off x="3429000" y="1564005"/>
            <a:ext cx="7762240" cy="495300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了解银行信用风险的概念、分类和评估方法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7" name="AutoShape 5"/>
          <p:cNvSpPr>
            <a:spLocks noChangeArrowheads="true"/>
          </p:cNvSpPr>
          <p:nvPr/>
        </p:nvSpPr>
        <p:spPr bwMode="blackWhite">
          <a:xfrm>
            <a:off x="3429000" y="2152650"/>
            <a:ext cx="7762240" cy="655955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rgbClr val="699D5F"/>
              </a:gs>
              <a:gs pos="100000">
                <a:srgbClr val="96BB8F"/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了解银行信用管理制度和授信管理操作流程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8" name="AutoShape 6"/>
          <p:cNvSpPr>
            <a:spLocks noChangeArrowheads="true"/>
          </p:cNvSpPr>
          <p:nvPr/>
        </p:nvSpPr>
        <p:spPr bwMode="blackWhite">
          <a:xfrm>
            <a:off x="3429000" y="2901950"/>
            <a:ext cx="7762240" cy="611505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chemeClr val="hlink"/>
              </a:gs>
              <a:gs pos="100000">
                <a:schemeClr val="hlink">
                  <a:gamma/>
                  <a:tint val="69804"/>
                  <a:invGamma/>
                </a:schemeClr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掌握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银行信用产品的业务流程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false" advTm="0"/>
    </mc:Choice>
    <mc:Fallback>
      <p:transition advClick="false" advTm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（二）银行信用管理内部机构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011045" y="922655"/>
            <a:ext cx="8286750" cy="5589905"/>
            <a:chOff x="390" y="2100"/>
            <a:chExt cx="13050" cy="8803"/>
          </a:xfrm>
        </p:grpSpPr>
        <p:sp>
          <p:nvSpPr>
            <p:cNvPr id="37893" name="AutoShape 4"/>
            <p:cNvSpPr/>
            <p:nvPr/>
          </p:nvSpPr>
          <p:spPr>
            <a:xfrm>
              <a:off x="390" y="4778"/>
              <a:ext cx="13050" cy="6125"/>
            </a:xfrm>
            <a:prstGeom prst="roundRect">
              <a:avLst>
                <a:gd name="adj" fmla="val 13745"/>
              </a:avLst>
            </a:prstGeom>
            <a:noFill/>
            <a:ln w="3810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false"/>
            <a:p>
              <a:pPr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</a:pPr>
              <a:endParaRPr lang="en-US" altLang="zh-CN" sz="1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Oval 8"/>
            <p:cNvSpPr>
              <a:spLocks noChangeArrowheads="true"/>
            </p:cNvSpPr>
            <p:nvPr/>
          </p:nvSpPr>
          <p:spPr bwMode="gray">
            <a:xfrm>
              <a:off x="655" y="2118"/>
              <a:ext cx="2905" cy="2658"/>
            </a:xfrm>
            <a:prstGeom prst="ellipse">
              <a:avLst/>
            </a:prstGeom>
            <a:gradFill rotWithShape="true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true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" name="Oval 9"/>
            <p:cNvSpPr>
              <a:spLocks noChangeArrowheads="true"/>
            </p:cNvSpPr>
            <p:nvPr/>
          </p:nvSpPr>
          <p:spPr bwMode="gray">
            <a:xfrm>
              <a:off x="675" y="2100"/>
              <a:ext cx="2905" cy="2658"/>
            </a:xfrm>
            <a:prstGeom prst="ellipse">
              <a:avLst/>
            </a:prstGeom>
            <a:gradFill rotWithShape="true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true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3" name="Oval 10"/>
            <p:cNvSpPr>
              <a:spLocks noChangeArrowheads="true"/>
            </p:cNvSpPr>
            <p:nvPr/>
          </p:nvSpPr>
          <p:spPr bwMode="gray">
            <a:xfrm>
              <a:off x="845" y="2273"/>
              <a:ext cx="2528" cy="2310"/>
            </a:xfrm>
            <a:prstGeom prst="ellipse">
              <a:avLst/>
            </a:prstGeom>
            <a:gradFill rotWithShape="true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true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" name="Oval 11"/>
            <p:cNvSpPr>
              <a:spLocks noChangeArrowheads="true"/>
            </p:cNvSpPr>
            <p:nvPr/>
          </p:nvSpPr>
          <p:spPr bwMode="gray">
            <a:xfrm>
              <a:off x="845" y="2253"/>
              <a:ext cx="2528" cy="2310"/>
            </a:xfrm>
            <a:prstGeom prst="ellipse">
              <a:avLst/>
            </a:prstGeom>
            <a:gradFill rotWithShape="true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true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grpSp>
          <p:nvGrpSpPr>
            <p:cNvPr id="37898" name="Group 33"/>
            <p:cNvGrpSpPr/>
            <p:nvPr/>
          </p:nvGrpSpPr>
          <p:grpSpPr>
            <a:xfrm>
              <a:off x="1005" y="2395"/>
              <a:ext cx="2205" cy="2013"/>
              <a:chOff x="4166" y="1706"/>
              <a:chExt cx="1252" cy="1252"/>
            </a:xfrm>
          </p:grpSpPr>
          <p:sp>
            <p:nvSpPr>
              <p:cNvPr id="37899" name="Oval 34"/>
              <p:cNvSpPr/>
              <p:nvPr/>
            </p:nvSpPr>
            <p:spPr>
              <a:xfrm>
                <a:off x="4166" y="1706"/>
                <a:ext cx="1252" cy="1252"/>
              </a:xfrm>
              <a:prstGeom prst="ellipse">
                <a:avLst/>
              </a:prstGeom>
              <a:gradFill rotWithShape="true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7900" name="Oval 35"/>
              <p:cNvSpPr/>
              <p:nvPr/>
            </p:nvSpPr>
            <p:spPr>
              <a:xfrm>
                <a:off x="4182" y="1713"/>
                <a:ext cx="1222" cy="1221"/>
              </a:xfrm>
              <a:prstGeom prst="ellipse">
                <a:avLst/>
              </a:prstGeom>
              <a:gradFill rotWithShape="true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7901" name="Oval 36"/>
              <p:cNvSpPr/>
              <p:nvPr/>
            </p:nvSpPr>
            <p:spPr>
              <a:xfrm>
                <a:off x="4195" y="1725"/>
                <a:ext cx="1162" cy="1141"/>
              </a:xfrm>
              <a:prstGeom prst="ellipse">
                <a:avLst/>
              </a:prstGeom>
              <a:gradFill rotWithShape="true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7902" name="Oval 37"/>
              <p:cNvSpPr/>
              <p:nvPr/>
            </p:nvSpPr>
            <p:spPr>
              <a:xfrm>
                <a:off x="4263" y="1757"/>
                <a:ext cx="1033" cy="926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37903" name="Text Box 40"/>
            <p:cNvSpPr txBox="true"/>
            <p:nvPr/>
          </p:nvSpPr>
          <p:spPr>
            <a:xfrm>
              <a:off x="1040" y="2843"/>
              <a:ext cx="2240" cy="135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false">
              <a:spAutoFit/>
            </a:bodyPr>
            <a:p>
              <a:pPr>
                <a:lnSpc>
                  <a:spcPts val="2000"/>
                </a:lnSpc>
                <a:buClr>
                  <a:schemeClr val="hlink"/>
                </a:buClr>
                <a:buSzTx/>
                <a:buFont typeface="Wingdings" panose="05000000000000000000" pitchFamily="2" charset="2"/>
              </a:pP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风险管理</a:t>
              </a:r>
              <a:endParaRPr lang="en-US" altLang="zh-CN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ts val="2000"/>
                </a:lnSpc>
                <a:buClr>
                  <a:schemeClr val="hlink"/>
                </a:buClr>
                <a:buSzTx/>
                <a:buFont typeface="Wingdings" panose="05000000000000000000" pitchFamily="2" charset="2"/>
              </a:pP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体系的</a:t>
              </a:r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相</a:t>
              </a:r>
              <a:endParaRPr lang="en-US" altLang="zh-CN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ts val="2000"/>
                </a:lnSpc>
                <a:buClr>
                  <a:schemeClr val="hlink"/>
                </a:buClr>
                <a:buSzTx/>
                <a:buFont typeface="Wingdings" panose="05000000000000000000" pitchFamily="2" charset="2"/>
              </a:pPr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对独立性</a:t>
              </a:r>
              <a:endParaRPr lang="zh-CN" altLang="en-US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390" y="5508"/>
              <a:ext cx="12983" cy="539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742950" marR="0" lvl="1" indent="-285750" algn="just" defTabSz="914400" rtl="0" eaLnBrk="1" fontAlgn="base" latinLnBrk="0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Wingdings" panose="05000000000000000000" pitchFamily="2" charset="2"/>
                <a:buChar char="u"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风险管理的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机构和职能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完全独立于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业务部门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和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检查部门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。风险管理是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第二双眼睛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，是代表管理层的独立视角，进行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持续的事前监控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，而检查和稽核是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事后进行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的。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  <a:p>
              <a:pPr marL="742950" marR="0" lvl="1" indent="-285750" algn="just" defTabSz="914400" rtl="0" eaLnBrk="1" fontAlgn="base" latinLnBrk="0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Wingdings" panose="05000000000000000000" pitchFamily="2" charset="2"/>
                <a:buChar char="u"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风险管理的相对独立性还表现在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报告路线的独立性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上。风险管理工作一般都在风险管理系统内进行，不受分行或业务部门负责人的干预，派至各地区总部或分行的风险管理人员不受当地领导的制约。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  <a:p>
              <a:pPr marL="742950" marR="0" lvl="1" indent="-285750" algn="just" defTabSz="914400" rtl="0" eaLnBrk="1" fontAlgn="base" latinLnBrk="0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Wingdings" panose="05000000000000000000" pitchFamily="2" charset="2"/>
                <a:buChar char="u"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风险管理人员的相对独立性保证了风险管理的独立性，风险管理人员的任命、考核、调动一般也在风险管理系统中决定，从人事制度上保证了风险管理的独立性。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0" name="图片 9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3" name="图片 32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8" name="图片 3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9" name="图片 38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2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6300"/>
            <a:ext cx="12192000" cy="638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0" name="文本框 29"/>
          <p:cNvSpPr txBox="true"/>
          <p:nvPr/>
        </p:nvSpPr>
        <p:spPr>
          <a:xfrm>
            <a:off x="5116195" y="2244090"/>
            <a:ext cx="39573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谢</a:t>
            </a:r>
            <a:r>
              <a:rPr lang="en-US" altLang="zh-CN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    </a:t>
            </a:r>
            <a:r>
              <a:rPr lang="zh-CN" altLang="en-US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谢</a:t>
            </a:r>
            <a:endParaRPr lang="en-US" altLang="zh-CN" sz="7200" spc="300" dirty="0">
              <a:solidFill>
                <a:srgbClr val="C31F23"/>
              </a:solidFill>
              <a:latin typeface="微软雅黑" panose="020B0503020204020204" charset="-122"/>
              <a:ea typeface="微软雅黑" panose="020B0503020204020204" charset="-122"/>
              <a:cs typeface="经典综艺体简" panose="02010609000101010101" pitchFamily="49" charset="-122"/>
            </a:endParaRPr>
          </a:p>
        </p:txBody>
      </p:sp>
      <p:pic>
        <p:nvPicPr>
          <p:cNvPr id="8" name="图片 7"/>
          <p:cNvPicPr>
            <a:picLocks noChangeAspect="true"/>
          </p:cNvPicPr>
          <p:nvPr userDrawn="true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073832" y="2540"/>
            <a:ext cx="3352802" cy="838200"/>
          </a:xfrm>
          <a:prstGeom prst="rect">
            <a:avLst/>
          </a:prstGeom>
        </p:spPr>
      </p:pic>
      <p:sp>
        <p:nvSpPr>
          <p:cNvPr id="14" name="文本框 13"/>
          <p:cNvSpPr txBox="true"/>
          <p:nvPr/>
        </p:nvSpPr>
        <p:spPr>
          <a:xfrm>
            <a:off x="1203579" y="3315274"/>
            <a:ext cx="20345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INTERNET CREDIT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1630045" y="2007235"/>
            <a:ext cx="1180465" cy="1180465"/>
          </a:xfrm>
          <a:prstGeom prst="rect">
            <a:avLst/>
          </a:prstGeom>
        </p:spPr>
      </p:pic>
      <p:pic>
        <p:nvPicPr>
          <p:cNvPr id="9" name="44B7C0F4-79DB-4F8B-9303-0E098D69D8BE-2" descr="/tmp/qt_temp.XV2261qt_temp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9342120" y="4352290"/>
            <a:ext cx="1305560" cy="13055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6385"/>
            <a:ext cx="12192002" cy="6851867"/>
            <a:chOff x="-2" y="2575"/>
            <a:chExt cx="12192002" cy="6851867"/>
          </a:xfrm>
        </p:grpSpPr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第一节 信用评级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24" name="AutoShape 5"/>
          <p:cNvSpPr/>
          <p:nvPr/>
        </p:nvSpPr>
        <p:spPr>
          <a:xfrm>
            <a:off x="4382135" y="4261485"/>
            <a:ext cx="4894580" cy="53276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rgbClr val="DDDDDD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Font typeface="Wingdings" panose="05000000000000000000" pitchFamily="2" charset="2"/>
              <a:buChar char="v"/>
              <a:defRPr sz="32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B7E7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47D"/>
              </a:buClr>
              <a:buFont typeface="Wingdings" panose="05000000000000000000" pitchFamily="2" charset="2"/>
              <a:buChar char="•"/>
              <a:defRPr sz="24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5pPr>
          </a:lstStyle>
          <a:p>
            <a:pPr marL="0" lvl="0" indent="0" algn="l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四、银行信用管理体系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25" name="AutoShape 6"/>
          <p:cNvSpPr/>
          <p:nvPr/>
        </p:nvSpPr>
        <p:spPr>
          <a:xfrm>
            <a:off x="4207510" y="3548380"/>
            <a:ext cx="4894580" cy="53276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rgbClr val="DDDDDD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Font typeface="Wingdings" panose="05000000000000000000" pitchFamily="2" charset="2"/>
              <a:buChar char="v"/>
              <a:defRPr sz="32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B7E7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47D"/>
              </a:buClr>
              <a:buFont typeface="Wingdings" panose="05000000000000000000" pitchFamily="2" charset="2"/>
              <a:buChar char="•"/>
              <a:defRPr sz="24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5pPr>
          </a:lstStyle>
          <a:p>
            <a:pPr marL="0" lvl="0" indent="0" algn="l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三、银行信用管理概述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26" name="AutoShape 7"/>
          <p:cNvSpPr/>
          <p:nvPr/>
        </p:nvSpPr>
        <p:spPr>
          <a:xfrm>
            <a:off x="3876675" y="2827020"/>
            <a:ext cx="4894580" cy="53276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rgbClr val="DDDDDD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Font typeface="Wingdings" panose="05000000000000000000" pitchFamily="2" charset="2"/>
              <a:buChar char="v"/>
              <a:defRPr sz="32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B7E7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47D"/>
              </a:buClr>
              <a:buFont typeface="Wingdings" panose="05000000000000000000" pitchFamily="2" charset="2"/>
              <a:buChar char="•"/>
              <a:defRPr sz="24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5pPr>
          </a:lstStyle>
          <a:p>
            <a:pPr marL="0" lvl="0" indent="0" algn="l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二、银行信用风险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27" name="AutoShape 8"/>
          <p:cNvSpPr/>
          <p:nvPr/>
        </p:nvSpPr>
        <p:spPr>
          <a:xfrm>
            <a:off x="3528695" y="2106930"/>
            <a:ext cx="4894580" cy="53276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rgbClr val="DDDDDD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Font typeface="Wingdings" panose="05000000000000000000" pitchFamily="2" charset="2"/>
              <a:buChar char="v"/>
              <a:defRPr sz="32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B7E7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47D"/>
              </a:buClr>
              <a:buFont typeface="Wingdings" panose="05000000000000000000" pitchFamily="2" charset="2"/>
              <a:buChar char="•"/>
              <a:defRPr sz="24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5pPr>
          </a:lstStyle>
          <a:p>
            <a:pPr marL="0" lvl="0" indent="0" algn="l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一、银行信用的内涵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9228" name="Group 9"/>
          <p:cNvGrpSpPr/>
          <p:nvPr/>
        </p:nvGrpSpPr>
        <p:grpSpPr>
          <a:xfrm rot="0">
            <a:off x="2885440" y="2240280"/>
            <a:ext cx="422275" cy="399415"/>
            <a:chOff x="0" y="0"/>
            <a:chExt cx="1615" cy="1615"/>
          </a:xfrm>
        </p:grpSpPr>
        <p:sp>
          <p:nvSpPr>
            <p:cNvPr id="9268" name="Oval 10"/>
            <p:cNvSpPr/>
            <p:nvPr/>
          </p:nvSpPr>
          <p:spPr>
            <a:xfrm>
              <a:off x="0" y="0"/>
              <a:ext cx="1615" cy="1615"/>
            </a:xfrm>
            <a:prstGeom prst="ellipse">
              <a:avLst/>
            </a:prstGeom>
            <a:gradFill rotWithShape="true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69" name="Oval 11"/>
            <p:cNvSpPr/>
            <p:nvPr/>
          </p:nvSpPr>
          <p:spPr>
            <a:xfrm>
              <a:off x="92" y="91"/>
              <a:ext cx="1430" cy="1430"/>
            </a:xfrm>
            <a:prstGeom prst="ellipse">
              <a:avLst/>
            </a:prstGeom>
            <a:gradFill rotWithShape="true">
              <a:gsLst>
                <a:gs pos="0">
                  <a:srgbClr val="FFFFFF"/>
                </a:gs>
                <a:gs pos="50000">
                  <a:srgbClr val="A2A2A2"/>
                </a:gs>
                <a:gs pos="100000">
                  <a:srgbClr val="FFFFFF"/>
                </a:gs>
              </a:gsLst>
              <a:lin ang="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" name="Oval 12"/>
            <p:cNvSpPr>
              <a:spLocks noChangeArrowheads="true"/>
            </p:cNvSpPr>
            <p:nvPr/>
          </p:nvSpPr>
          <p:spPr bwMode="auto">
            <a:xfrm>
              <a:off x="175" y="175"/>
              <a:ext cx="1265" cy="1265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FFFFFF"/>
                </a:gs>
                <a:gs pos="100000">
                  <a:srgbClr val="9999FF"/>
                </a:gs>
              </a:gsLst>
              <a:lin ang="18900000" scaled="true"/>
            </a:gradFill>
            <a:ln>
              <a:noFill/>
            </a:ln>
          </p:spPr>
          <p:txBody>
            <a:bodyPr wrap="square"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71" name="Oval 13"/>
            <p:cNvSpPr/>
            <p:nvPr/>
          </p:nvSpPr>
          <p:spPr>
            <a:xfrm>
              <a:off x="176" y="176"/>
              <a:ext cx="1262" cy="1264"/>
            </a:xfrm>
            <a:prstGeom prst="ellipse">
              <a:avLst/>
            </a:prstGeom>
            <a:gradFill rotWithShape="true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wrap="square"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" name="Oval 14"/>
            <p:cNvSpPr>
              <a:spLocks noChangeArrowheads="true"/>
            </p:cNvSpPr>
            <p:nvPr/>
          </p:nvSpPr>
          <p:spPr bwMode="auto">
            <a:xfrm>
              <a:off x="256" y="256"/>
              <a:ext cx="1097" cy="1104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53538A"/>
                </a:gs>
                <a:gs pos="100000">
                  <a:srgbClr val="9999FF"/>
                </a:gs>
              </a:gsLst>
              <a:lin ang="2700000" scaled="true"/>
            </a:gradFill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73" name="Oval 15"/>
            <p:cNvSpPr/>
            <p:nvPr/>
          </p:nvSpPr>
          <p:spPr>
            <a:xfrm>
              <a:off x="259" y="259"/>
              <a:ext cx="1096" cy="1098"/>
            </a:xfrm>
            <a:prstGeom prst="ellipse">
              <a:avLst/>
            </a:prstGeom>
            <a:gradFill rotWithShape="true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9229" name="Group 16"/>
          <p:cNvGrpSpPr/>
          <p:nvPr/>
        </p:nvGrpSpPr>
        <p:grpSpPr>
          <a:xfrm rot="0">
            <a:off x="3300095" y="2895600"/>
            <a:ext cx="422275" cy="399415"/>
            <a:chOff x="0" y="0"/>
            <a:chExt cx="1615" cy="1615"/>
          </a:xfrm>
        </p:grpSpPr>
        <p:sp>
          <p:nvSpPr>
            <p:cNvPr id="9262" name="Oval 17"/>
            <p:cNvSpPr/>
            <p:nvPr/>
          </p:nvSpPr>
          <p:spPr>
            <a:xfrm>
              <a:off x="0" y="0"/>
              <a:ext cx="1615" cy="1615"/>
            </a:xfrm>
            <a:prstGeom prst="ellipse">
              <a:avLst/>
            </a:prstGeom>
            <a:gradFill rotWithShape="true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63" name="Oval 18"/>
            <p:cNvSpPr/>
            <p:nvPr/>
          </p:nvSpPr>
          <p:spPr>
            <a:xfrm>
              <a:off x="92" y="91"/>
              <a:ext cx="1430" cy="1430"/>
            </a:xfrm>
            <a:prstGeom prst="ellipse">
              <a:avLst/>
            </a:prstGeom>
            <a:gradFill rotWithShape="true">
              <a:gsLst>
                <a:gs pos="0">
                  <a:srgbClr val="FFFFFF"/>
                </a:gs>
                <a:gs pos="50000">
                  <a:srgbClr val="A2A2A2"/>
                </a:gs>
                <a:gs pos="100000">
                  <a:srgbClr val="FFFFFF"/>
                </a:gs>
              </a:gsLst>
              <a:lin ang="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" name="Oval 19"/>
            <p:cNvSpPr>
              <a:spLocks noChangeArrowheads="true"/>
            </p:cNvSpPr>
            <p:nvPr/>
          </p:nvSpPr>
          <p:spPr bwMode="auto">
            <a:xfrm>
              <a:off x="175" y="175"/>
              <a:ext cx="1265" cy="1265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FFFFFF"/>
                </a:gs>
                <a:gs pos="100000">
                  <a:srgbClr val="9999FF"/>
                </a:gs>
              </a:gsLst>
              <a:lin ang="18900000" scaled="true"/>
            </a:gradFill>
            <a:ln>
              <a:noFill/>
            </a:ln>
          </p:spPr>
          <p:txBody>
            <a:bodyPr wrap="square"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65" name="Oval 20"/>
            <p:cNvSpPr/>
            <p:nvPr/>
          </p:nvSpPr>
          <p:spPr>
            <a:xfrm>
              <a:off x="176" y="176"/>
              <a:ext cx="1262" cy="1264"/>
            </a:xfrm>
            <a:prstGeom prst="ellipse">
              <a:avLst/>
            </a:prstGeom>
            <a:gradFill rotWithShape="true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wrap="square"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360" name="Oval 21"/>
            <p:cNvSpPr>
              <a:spLocks noChangeArrowheads="true"/>
            </p:cNvSpPr>
            <p:nvPr/>
          </p:nvSpPr>
          <p:spPr bwMode="auto">
            <a:xfrm>
              <a:off x="256" y="256"/>
              <a:ext cx="1097" cy="1104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53538A"/>
                </a:gs>
                <a:gs pos="100000">
                  <a:srgbClr val="9999FF"/>
                </a:gs>
              </a:gsLst>
              <a:lin ang="2700000" scaled="true"/>
            </a:gradFill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67" name="Oval 22"/>
            <p:cNvSpPr/>
            <p:nvPr/>
          </p:nvSpPr>
          <p:spPr>
            <a:xfrm>
              <a:off x="259" y="259"/>
              <a:ext cx="1096" cy="1098"/>
            </a:xfrm>
            <a:prstGeom prst="ellipse">
              <a:avLst/>
            </a:prstGeom>
            <a:gradFill rotWithShape="true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9230" name="Group 23"/>
          <p:cNvGrpSpPr/>
          <p:nvPr/>
        </p:nvGrpSpPr>
        <p:grpSpPr>
          <a:xfrm rot="0">
            <a:off x="3810000" y="3659505"/>
            <a:ext cx="422275" cy="399415"/>
            <a:chOff x="0" y="0"/>
            <a:chExt cx="1615" cy="1615"/>
          </a:xfrm>
        </p:grpSpPr>
        <p:sp>
          <p:nvSpPr>
            <p:cNvPr id="9256" name="Oval 24"/>
            <p:cNvSpPr/>
            <p:nvPr/>
          </p:nvSpPr>
          <p:spPr>
            <a:xfrm>
              <a:off x="0" y="0"/>
              <a:ext cx="1615" cy="1615"/>
            </a:xfrm>
            <a:prstGeom prst="ellipse">
              <a:avLst/>
            </a:prstGeom>
            <a:gradFill rotWithShape="true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57" name="Oval 25"/>
            <p:cNvSpPr/>
            <p:nvPr/>
          </p:nvSpPr>
          <p:spPr>
            <a:xfrm>
              <a:off x="92" y="91"/>
              <a:ext cx="1430" cy="1430"/>
            </a:xfrm>
            <a:prstGeom prst="ellipse">
              <a:avLst/>
            </a:prstGeom>
            <a:gradFill rotWithShape="true">
              <a:gsLst>
                <a:gs pos="0">
                  <a:srgbClr val="FFFFFF"/>
                </a:gs>
                <a:gs pos="50000">
                  <a:srgbClr val="A2A2A2"/>
                </a:gs>
                <a:gs pos="100000">
                  <a:srgbClr val="FFFFFF"/>
                </a:gs>
              </a:gsLst>
              <a:lin ang="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365" name="Oval 26"/>
            <p:cNvSpPr>
              <a:spLocks noChangeArrowheads="true"/>
            </p:cNvSpPr>
            <p:nvPr/>
          </p:nvSpPr>
          <p:spPr bwMode="auto">
            <a:xfrm>
              <a:off x="175" y="175"/>
              <a:ext cx="1265" cy="1265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FFFFFF"/>
                </a:gs>
                <a:gs pos="100000">
                  <a:srgbClr val="9999FF"/>
                </a:gs>
              </a:gsLst>
              <a:lin ang="18900000" scaled="true"/>
            </a:gradFill>
            <a:ln>
              <a:noFill/>
            </a:ln>
          </p:spPr>
          <p:txBody>
            <a:bodyPr wrap="square"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59" name="Oval 27"/>
            <p:cNvSpPr/>
            <p:nvPr/>
          </p:nvSpPr>
          <p:spPr>
            <a:xfrm>
              <a:off x="176" y="176"/>
              <a:ext cx="1262" cy="1264"/>
            </a:xfrm>
            <a:prstGeom prst="ellipse">
              <a:avLst/>
            </a:prstGeom>
            <a:gradFill rotWithShape="true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true"/>
              <a:tileRect/>
            </a:gradFill>
            <a:ln w="9525">
              <a:noFill/>
            </a:ln>
          </p:spPr>
          <p:txBody>
            <a:bodyPr wrap="square"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367" name="Oval 28"/>
            <p:cNvSpPr>
              <a:spLocks noChangeArrowheads="true"/>
            </p:cNvSpPr>
            <p:nvPr/>
          </p:nvSpPr>
          <p:spPr bwMode="auto">
            <a:xfrm>
              <a:off x="256" y="256"/>
              <a:ext cx="1097" cy="1104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53538A"/>
                </a:gs>
                <a:gs pos="100000">
                  <a:srgbClr val="9999FF"/>
                </a:gs>
              </a:gsLst>
              <a:lin ang="2700000" scaled="true"/>
            </a:gradFill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61" name="Oval 29"/>
            <p:cNvSpPr/>
            <p:nvPr/>
          </p:nvSpPr>
          <p:spPr>
            <a:xfrm>
              <a:off x="259" y="259"/>
              <a:ext cx="1096" cy="1098"/>
            </a:xfrm>
            <a:prstGeom prst="ellipse">
              <a:avLst/>
            </a:prstGeom>
            <a:gradFill rotWithShape="true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9231" name="Group 30"/>
          <p:cNvGrpSpPr/>
          <p:nvPr/>
        </p:nvGrpSpPr>
        <p:grpSpPr>
          <a:xfrm rot="0">
            <a:off x="3968115" y="4341495"/>
            <a:ext cx="422275" cy="399415"/>
            <a:chOff x="0" y="0"/>
            <a:chExt cx="1615" cy="1615"/>
          </a:xfrm>
        </p:grpSpPr>
        <p:sp>
          <p:nvSpPr>
            <p:cNvPr id="9250" name="Oval 31"/>
            <p:cNvSpPr/>
            <p:nvPr/>
          </p:nvSpPr>
          <p:spPr>
            <a:xfrm>
              <a:off x="0" y="0"/>
              <a:ext cx="1615" cy="1615"/>
            </a:xfrm>
            <a:prstGeom prst="ellipse">
              <a:avLst/>
            </a:prstGeom>
            <a:gradFill rotWithShape="true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51" name="Oval 32"/>
            <p:cNvSpPr/>
            <p:nvPr/>
          </p:nvSpPr>
          <p:spPr>
            <a:xfrm>
              <a:off x="92" y="91"/>
              <a:ext cx="1430" cy="1430"/>
            </a:xfrm>
            <a:prstGeom prst="ellipse">
              <a:avLst/>
            </a:prstGeom>
            <a:gradFill rotWithShape="true">
              <a:gsLst>
                <a:gs pos="0">
                  <a:srgbClr val="FFFFFF"/>
                </a:gs>
                <a:gs pos="50000">
                  <a:srgbClr val="A2A2A2"/>
                </a:gs>
                <a:gs pos="100000">
                  <a:srgbClr val="FFFFFF"/>
                </a:gs>
              </a:gsLst>
              <a:lin ang="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372" name="Oval 33"/>
            <p:cNvSpPr>
              <a:spLocks noChangeArrowheads="true"/>
            </p:cNvSpPr>
            <p:nvPr/>
          </p:nvSpPr>
          <p:spPr bwMode="auto">
            <a:xfrm>
              <a:off x="175" y="175"/>
              <a:ext cx="1265" cy="1265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FFFFFF"/>
                </a:gs>
                <a:gs pos="100000">
                  <a:srgbClr val="9999FF"/>
                </a:gs>
              </a:gsLst>
              <a:lin ang="18900000" scaled="true"/>
            </a:gradFill>
            <a:ln>
              <a:noFill/>
            </a:ln>
          </p:spPr>
          <p:txBody>
            <a:bodyPr wrap="square"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53" name="Oval 34"/>
            <p:cNvSpPr/>
            <p:nvPr/>
          </p:nvSpPr>
          <p:spPr>
            <a:xfrm>
              <a:off x="176" y="176"/>
              <a:ext cx="1262" cy="1264"/>
            </a:xfrm>
            <a:prstGeom prst="ellipse">
              <a:avLst/>
            </a:prstGeom>
            <a:gradFill rotWithShape="true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wrap="square"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374" name="Oval 35"/>
            <p:cNvSpPr>
              <a:spLocks noChangeArrowheads="true"/>
            </p:cNvSpPr>
            <p:nvPr/>
          </p:nvSpPr>
          <p:spPr bwMode="auto">
            <a:xfrm>
              <a:off x="256" y="256"/>
              <a:ext cx="1097" cy="1104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53538A"/>
                </a:gs>
                <a:gs pos="100000">
                  <a:srgbClr val="9999FF"/>
                </a:gs>
              </a:gsLst>
              <a:lin ang="2700000" scaled="true"/>
            </a:gradFill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55" name="Oval 36"/>
            <p:cNvSpPr/>
            <p:nvPr/>
          </p:nvSpPr>
          <p:spPr>
            <a:xfrm>
              <a:off x="259" y="259"/>
              <a:ext cx="1096" cy="1098"/>
            </a:xfrm>
            <a:prstGeom prst="ellipse">
              <a:avLst/>
            </a:prstGeom>
            <a:gradFill rotWithShape="true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39903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一、银行信用的内涵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454785" y="1568133"/>
            <a:ext cx="8763000" cy="4106862"/>
            <a:chOff x="0" y="2893"/>
            <a:chExt cx="13800" cy="6467"/>
          </a:xfrm>
        </p:grpSpPr>
        <p:grpSp>
          <p:nvGrpSpPr>
            <p:cNvPr id="8198" name="Group 3"/>
            <p:cNvGrpSpPr/>
            <p:nvPr/>
          </p:nvGrpSpPr>
          <p:grpSpPr>
            <a:xfrm>
              <a:off x="3120" y="6120"/>
              <a:ext cx="8400" cy="2160"/>
              <a:chOff x="1248" y="2640"/>
              <a:chExt cx="3360" cy="864"/>
            </a:xfrm>
          </p:grpSpPr>
          <p:grpSp>
            <p:nvGrpSpPr>
              <p:cNvPr id="8199" name="Group 4"/>
              <p:cNvGrpSpPr/>
              <p:nvPr/>
            </p:nvGrpSpPr>
            <p:grpSpPr>
              <a:xfrm>
                <a:off x="1248" y="2640"/>
                <a:ext cx="3360" cy="864"/>
                <a:chOff x="1248" y="2640"/>
                <a:chExt cx="3360" cy="864"/>
              </a:xfrm>
            </p:grpSpPr>
            <p:sp>
              <p:nvSpPr>
                <p:cNvPr id="8200" name="Freeform 5"/>
                <p:cNvSpPr/>
                <p:nvPr/>
              </p:nvSpPr>
              <p:spPr>
                <a:xfrm>
                  <a:off x="1248" y="2832"/>
                  <a:ext cx="3360" cy="672"/>
                </a:xfrm>
                <a:custGeom>
                  <a:avLst/>
                  <a:gdLst/>
                  <a:ahLst/>
                  <a:cxnLst>
                    <a:cxn ang="0">
                      <a:pos x="0" y="30810"/>
                    </a:cxn>
                    <a:cxn ang="0">
                      <a:pos x="944816" y="1"/>
                    </a:cxn>
                    <a:cxn ang="0">
                      <a:pos x="1897469" y="0"/>
                    </a:cxn>
                    <a:cxn ang="0">
                      <a:pos x="2901705" y="30911"/>
                    </a:cxn>
                    <a:cxn ang="0">
                      <a:pos x="62746" y="30810"/>
                    </a:cxn>
                  </a:cxnLst>
                  <a:pathLst>
                    <a:path w="2202" h="529">
                      <a:moveTo>
                        <a:pt x="0" y="528"/>
                      </a:moveTo>
                      <a:lnTo>
                        <a:pt x="717" y="1"/>
                      </a:lnTo>
                      <a:lnTo>
                        <a:pt x="1440" y="0"/>
                      </a:lnTo>
                      <a:lnTo>
                        <a:pt x="2202" y="529"/>
                      </a:lnTo>
                      <a:lnTo>
                        <a:pt x="48" y="528"/>
                      </a:lnTo>
                    </a:path>
                  </a:pathLst>
                </a:custGeom>
                <a:gradFill rotWithShape="true">
                  <a:gsLst>
                    <a:gs pos="0">
                      <a:srgbClr val="FFFFFF"/>
                    </a:gs>
                    <a:gs pos="100000">
                      <a:srgbClr val="97CCF3"/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grpSp>
              <p:nvGrpSpPr>
                <p:cNvPr id="8201" name="Group 6"/>
                <p:cNvGrpSpPr/>
                <p:nvPr/>
              </p:nvGrpSpPr>
              <p:grpSpPr>
                <a:xfrm>
                  <a:off x="2016" y="2640"/>
                  <a:ext cx="1968" cy="864"/>
                  <a:chOff x="2016" y="2640"/>
                  <a:chExt cx="1968" cy="864"/>
                </a:xfrm>
              </p:grpSpPr>
              <p:sp>
                <p:nvSpPr>
                  <p:cNvPr id="8202" name="Line 7"/>
                  <p:cNvSpPr/>
                  <p:nvPr/>
                </p:nvSpPr>
                <p:spPr>
                  <a:xfrm flipV="true">
                    <a:off x="2016" y="2784"/>
                    <a:ext cx="528" cy="720"/>
                  </a:xfrm>
                  <a:prstGeom prst="line">
                    <a:avLst/>
                  </a:prstGeom>
                  <a:ln w="952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203" name="Line 8"/>
                  <p:cNvSpPr/>
                  <p:nvPr/>
                </p:nvSpPr>
                <p:spPr>
                  <a:xfrm flipV="true">
                    <a:off x="2592" y="2640"/>
                    <a:ext cx="96" cy="864"/>
                  </a:xfrm>
                  <a:prstGeom prst="line">
                    <a:avLst/>
                  </a:prstGeom>
                  <a:ln w="952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204" name="Line 9"/>
                  <p:cNvSpPr/>
                  <p:nvPr/>
                </p:nvSpPr>
                <p:spPr>
                  <a:xfrm flipV="true">
                    <a:off x="3024" y="2688"/>
                    <a:ext cx="0" cy="816"/>
                  </a:xfrm>
                  <a:prstGeom prst="line">
                    <a:avLst/>
                  </a:prstGeom>
                  <a:ln w="952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205" name="Line 10"/>
                  <p:cNvSpPr/>
                  <p:nvPr/>
                </p:nvSpPr>
                <p:spPr>
                  <a:xfrm flipH="true" flipV="true">
                    <a:off x="3216" y="2736"/>
                    <a:ext cx="288" cy="768"/>
                  </a:xfrm>
                  <a:prstGeom prst="line">
                    <a:avLst/>
                  </a:prstGeom>
                  <a:ln w="952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206" name="Line 11"/>
                  <p:cNvSpPr/>
                  <p:nvPr/>
                </p:nvSpPr>
                <p:spPr>
                  <a:xfrm flipH="true" flipV="true">
                    <a:off x="3360" y="2784"/>
                    <a:ext cx="624" cy="720"/>
                  </a:xfrm>
                  <a:prstGeom prst="line">
                    <a:avLst/>
                  </a:prstGeom>
                  <a:ln w="952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</p:grpSp>
          <p:sp>
            <p:nvSpPr>
              <p:cNvPr id="8207" name="Line 12"/>
              <p:cNvSpPr/>
              <p:nvPr/>
            </p:nvSpPr>
            <p:spPr>
              <a:xfrm>
                <a:off x="1632" y="3264"/>
                <a:ext cx="2592" cy="0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208" name="Line 13"/>
              <p:cNvSpPr/>
              <p:nvPr/>
            </p:nvSpPr>
            <p:spPr>
              <a:xfrm>
                <a:off x="1920" y="3072"/>
                <a:ext cx="2016" cy="0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209" name="Line 14"/>
              <p:cNvSpPr/>
              <p:nvPr/>
            </p:nvSpPr>
            <p:spPr>
              <a:xfrm>
                <a:off x="2112" y="2928"/>
                <a:ext cx="1632" cy="0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8210" name="Group 15"/>
            <p:cNvGrpSpPr/>
            <p:nvPr/>
          </p:nvGrpSpPr>
          <p:grpSpPr>
            <a:xfrm>
              <a:off x="720" y="3373"/>
              <a:ext cx="4025" cy="3827"/>
              <a:chOff x="294" y="1536"/>
              <a:chExt cx="1722" cy="1387"/>
            </a:xfrm>
          </p:grpSpPr>
          <p:pic>
            <p:nvPicPr>
              <p:cNvPr id="8211" name="Picture 16" descr="pan_03"/>
              <p:cNvPicPr>
                <a:picLocks noChangeAspect="true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true">
                <a:off x="298" y="1536"/>
                <a:ext cx="1711" cy="1387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8212" name="Freeform 17"/>
              <p:cNvSpPr/>
              <p:nvPr/>
            </p:nvSpPr>
            <p:spPr>
              <a:xfrm>
                <a:off x="294" y="1538"/>
                <a:ext cx="1722" cy="1382"/>
              </a:xfrm>
              <a:custGeom>
                <a:avLst/>
                <a:gdLst/>
                <a:ahLst/>
                <a:cxnLst>
                  <a:cxn ang="0">
                    <a:pos x="6" y="79"/>
                  </a:cxn>
                  <a:cxn ang="0">
                    <a:pos x="6" y="1300"/>
                  </a:cxn>
                  <a:cxn ang="0">
                    <a:pos x="46" y="1367"/>
                  </a:cxn>
                  <a:cxn ang="0">
                    <a:pos x="121" y="1381"/>
                  </a:cxn>
                  <a:cxn ang="0">
                    <a:pos x="1658" y="1312"/>
                  </a:cxn>
                  <a:cxn ang="0">
                    <a:pos x="1696" y="1286"/>
                  </a:cxn>
                  <a:cxn ang="0">
                    <a:pos x="1714" y="1247"/>
                  </a:cxn>
                  <a:cxn ang="0">
                    <a:pos x="1715" y="157"/>
                  </a:cxn>
                  <a:cxn ang="0">
                    <a:pos x="1689" y="87"/>
                  </a:cxn>
                  <a:cxn ang="0">
                    <a:pos x="1637" y="67"/>
                  </a:cxn>
                  <a:cxn ang="0">
                    <a:pos x="95" y="0"/>
                  </a:cxn>
                  <a:cxn ang="0">
                    <a:pos x="29" y="31"/>
                  </a:cxn>
                  <a:cxn ang="0">
                    <a:pos x="6" y="79"/>
                  </a:cxn>
                </a:cxnLst>
                <a:pathLst>
                  <a:path w="1722" h="1382">
                    <a:moveTo>
                      <a:pt x="6" y="79"/>
                    </a:moveTo>
                    <a:cubicBezTo>
                      <a:pt x="0" y="294"/>
                      <a:pt x="3" y="1087"/>
                      <a:pt x="6" y="1300"/>
                    </a:cubicBezTo>
                    <a:cubicBezTo>
                      <a:pt x="8" y="1336"/>
                      <a:pt x="36" y="1359"/>
                      <a:pt x="46" y="1367"/>
                    </a:cubicBezTo>
                    <a:cubicBezTo>
                      <a:pt x="60" y="1381"/>
                      <a:pt x="109" y="1382"/>
                      <a:pt x="121" y="1381"/>
                    </a:cubicBezTo>
                    <a:cubicBezTo>
                      <a:pt x="368" y="1362"/>
                      <a:pt x="1388" y="1336"/>
                      <a:pt x="1658" y="1312"/>
                    </a:cubicBezTo>
                    <a:cubicBezTo>
                      <a:pt x="1658" y="1315"/>
                      <a:pt x="1684" y="1300"/>
                      <a:pt x="1696" y="1286"/>
                    </a:cubicBezTo>
                    <a:cubicBezTo>
                      <a:pt x="1708" y="1272"/>
                      <a:pt x="1714" y="1250"/>
                      <a:pt x="1714" y="1247"/>
                    </a:cubicBezTo>
                    <a:cubicBezTo>
                      <a:pt x="1714" y="1065"/>
                      <a:pt x="1722" y="347"/>
                      <a:pt x="1715" y="157"/>
                    </a:cubicBezTo>
                    <a:cubicBezTo>
                      <a:pt x="1715" y="124"/>
                      <a:pt x="1711" y="104"/>
                      <a:pt x="1689" y="87"/>
                    </a:cubicBezTo>
                    <a:cubicBezTo>
                      <a:pt x="1667" y="70"/>
                      <a:pt x="1659" y="73"/>
                      <a:pt x="1637" y="67"/>
                    </a:cubicBezTo>
                    <a:cubicBezTo>
                      <a:pt x="1375" y="49"/>
                      <a:pt x="360" y="16"/>
                      <a:pt x="95" y="0"/>
                    </a:cubicBezTo>
                    <a:cubicBezTo>
                      <a:pt x="72" y="0"/>
                      <a:pt x="41" y="14"/>
                      <a:pt x="29" y="31"/>
                    </a:cubicBezTo>
                    <a:cubicBezTo>
                      <a:pt x="17" y="48"/>
                      <a:pt x="13" y="49"/>
                      <a:pt x="6" y="79"/>
                    </a:cubicBezTo>
                    <a:close/>
                  </a:path>
                </a:pathLst>
              </a:custGeom>
              <a:solidFill>
                <a:schemeClr val="accent1">
                  <a:alpha val="30196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8213" name="Group 18"/>
            <p:cNvGrpSpPr/>
            <p:nvPr/>
          </p:nvGrpSpPr>
          <p:grpSpPr>
            <a:xfrm>
              <a:off x="2640" y="8280"/>
              <a:ext cx="9480" cy="1080"/>
              <a:chOff x="1776" y="3504"/>
              <a:chExt cx="2400" cy="336"/>
            </a:xfrm>
          </p:grpSpPr>
          <p:sp>
            <p:nvSpPr>
              <p:cNvPr id="23" name="AutoShape 19"/>
              <p:cNvSpPr>
                <a:spLocks noChangeArrowheads="true"/>
              </p:cNvSpPr>
              <p:nvPr/>
            </p:nvSpPr>
            <p:spPr bwMode="gray">
              <a:xfrm>
                <a:off x="1776" y="3504"/>
                <a:ext cx="2400" cy="336"/>
              </a:xfrm>
              <a:prstGeom prst="roundRect">
                <a:avLst>
                  <a:gd name="adj" fmla="val 50000"/>
                </a:avLst>
              </a:prstGeom>
              <a:gradFill rotWithShape="true">
                <a:gsLst>
                  <a:gs pos="0">
                    <a:srgbClr val="97CCF3"/>
                  </a:gs>
                  <a:gs pos="50000">
                    <a:srgbClr val="97CCF3">
                      <a:gamma/>
                      <a:shade val="84706"/>
                      <a:invGamma/>
                    </a:srgbClr>
                  </a:gs>
                  <a:gs pos="100000">
                    <a:srgbClr val="97CCF3"/>
                  </a:gs>
                </a:gsLst>
                <a:lin ang="2700000" scaled="true"/>
              </a:gradFill>
              <a:ln w="38100" algn="ctr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24" name="AutoShape 20"/>
              <p:cNvSpPr>
                <a:spLocks noChangeArrowheads="true"/>
              </p:cNvSpPr>
              <p:nvPr/>
            </p:nvSpPr>
            <p:spPr bwMode="gray">
              <a:xfrm>
                <a:off x="1890" y="3558"/>
                <a:ext cx="2160" cy="215"/>
              </a:xfrm>
              <a:prstGeom prst="roundRect">
                <a:avLst>
                  <a:gd name="adj" fmla="val 50000"/>
                </a:avLst>
              </a:prstGeom>
              <a:gradFill rotWithShape="true">
                <a:gsLst>
                  <a:gs pos="0">
                    <a:srgbClr val="97CCF3"/>
                  </a:gs>
                  <a:gs pos="50000">
                    <a:srgbClr val="97CCF3">
                      <a:gamma/>
                      <a:tint val="39216"/>
                      <a:invGamma/>
                    </a:srgbClr>
                  </a:gs>
                  <a:gs pos="100000">
                    <a:srgbClr val="97CCF3"/>
                  </a:gs>
                </a:gsLst>
                <a:lin ang="2700000" scaled="true"/>
              </a:gradFill>
              <a:ln w="19050" algn="ctr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sp>
          <p:nvSpPr>
            <p:cNvPr id="2" name="Text Box 21"/>
            <p:cNvSpPr txBox="true">
              <a:spLocks noChangeArrowheads="true"/>
            </p:cNvSpPr>
            <p:nvPr/>
          </p:nvSpPr>
          <p:spPr bwMode="gray">
            <a:xfrm>
              <a:off x="0" y="3700"/>
              <a:ext cx="4593" cy="36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536575" marR="0" lvl="1" indent="635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Char char="•"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广义银行信用：包括银行作为债务人的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负债类业务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如存款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)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以及作为债权人的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资产类业务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如贷款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)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217" name="WordArt 22"/>
            <p:cNvSpPr>
              <a:spLocks noTextEdit="true"/>
            </p:cNvSpPr>
            <p:nvPr/>
          </p:nvSpPr>
          <p:spPr>
            <a:xfrm>
              <a:off x="5280" y="2893"/>
              <a:ext cx="3840" cy="960"/>
            </a:xfrm>
            <a:prstGeom prst="rect">
              <a:avLst/>
            </a:prstGeom>
          </p:spPr>
          <p:txBody>
            <a:bodyPr wrap="none" fromWordArt="true">
              <a:prstTxWarp prst="textArchUp">
                <a:avLst>
                  <a:gd name="adj" fmla="val 11227096"/>
                </a:avLst>
              </a:prstTxWarp>
              <a:normAutofit/>
            </a:bodyPr>
            <a:p>
              <a:pPr algn="l"/>
              <a:r>
                <a:rPr lang="zh-CN" altLang="en-US" sz="2400" b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银行信用的概念</a:t>
              </a:r>
              <a:endParaRPr lang="zh-CN" altLang="en-US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8218" name="Group 23"/>
            <p:cNvGrpSpPr/>
            <p:nvPr/>
          </p:nvGrpSpPr>
          <p:grpSpPr>
            <a:xfrm flipH="true">
              <a:off x="9665" y="3373"/>
              <a:ext cx="4135" cy="3707"/>
              <a:chOff x="294" y="1536"/>
              <a:chExt cx="1722" cy="1387"/>
            </a:xfrm>
          </p:grpSpPr>
          <p:pic>
            <p:nvPicPr>
              <p:cNvPr id="8219" name="Picture 24" descr="pan_03"/>
              <p:cNvPicPr>
                <a:picLocks noChangeAspect="true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true">
                <a:off x="298" y="1536"/>
                <a:ext cx="1711" cy="1387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8220" name="Freeform 25"/>
              <p:cNvSpPr/>
              <p:nvPr/>
            </p:nvSpPr>
            <p:spPr>
              <a:xfrm>
                <a:off x="294" y="1538"/>
                <a:ext cx="1722" cy="1382"/>
              </a:xfrm>
              <a:custGeom>
                <a:avLst/>
                <a:gdLst/>
                <a:ahLst/>
                <a:cxnLst>
                  <a:cxn ang="0">
                    <a:pos x="6" y="79"/>
                  </a:cxn>
                  <a:cxn ang="0">
                    <a:pos x="6" y="1300"/>
                  </a:cxn>
                  <a:cxn ang="0">
                    <a:pos x="46" y="1367"/>
                  </a:cxn>
                  <a:cxn ang="0">
                    <a:pos x="121" y="1381"/>
                  </a:cxn>
                  <a:cxn ang="0">
                    <a:pos x="1658" y="1312"/>
                  </a:cxn>
                  <a:cxn ang="0">
                    <a:pos x="1696" y="1286"/>
                  </a:cxn>
                  <a:cxn ang="0">
                    <a:pos x="1714" y="1247"/>
                  </a:cxn>
                  <a:cxn ang="0">
                    <a:pos x="1715" y="157"/>
                  </a:cxn>
                  <a:cxn ang="0">
                    <a:pos x="1689" y="87"/>
                  </a:cxn>
                  <a:cxn ang="0">
                    <a:pos x="1637" y="67"/>
                  </a:cxn>
                  <a:cxn ang="0">
                    <a:pos x="95" y="0"/>
                  </a:cxn>
                  <a:cxn ang="0">
                    <a:pos x="29" y="31"/>
                  </a:cxn>
                  <a:cxn ang="0">
                    <a:pos x="6" y="79"/>
                  </a:cxn>
                </a:cxnLst>
                <a:pathLst>
                  <a:path w="1722" h="1382">
                    <a:moveTo>
                      <a:pt x="6" y="79"/>
                    </a:moveTo>
                    <a:cubicBezTo>
                      <a:pt x="0" y="294"/>
                      <a:pt x="3" y="1087"/>
                      <a:pt x="6" y="1300"/>
                    </a:cubicBezTo>
                    <a:cubicBezTo>
                      <a:pt x="8" y="1336"/>
                      <a:pt x="36" y="1359"/>
                      <a:pt x="46" y="1367"/>
                    </a:cubicBezTo>
                    <a:cubicBezTo>
                      <a:pt x="60" y="1381"/>
                      <a:pt x="109" y="1382"/>
                      <a:pt x="121" y="1381"/>
                    </a:cubicBezTo>
                    <a:cubicBezTo>
                      <a:pt x="368" y="1362"/>
                      <a:pt x="1388" y="1336"/>
                      <a:pt x="1658" y="1312"/>
                    </a:cubicBezTo>
                    <a:cubicBezTo>
                      <a:pt x="1658" y="1315"/>
                      <a:pt x="1684" y="1300"/>
                      <a:pt x="1696" y="1286"/>
                    </a:cubicBezTo>
                    <a:cubicBezTo>
                      <a:pt x="1708" y="1272"/>
                      <a:pt x="1714" y="1250"/>
                      <a:pt x="1714" y="1247"/>
                    </a:cubicBezTo>
                    <a:cubicBezTo>
                      <a:pt x="1714" y="1065"/>
                      <a:pt x="1722" y="347"/>
                      <a:pt x="1715" y="157"/>
                    </a:cubicBezTo>
                    <a:cubicBezTo>
                      <a:pt x="1715" y="124"/>
                      <a:pt x="1711" y="104"/>
                      <a:pt x="1689" y="87"/>
                    </a:cubicBezTo>
                    <a:cubicBezTo>
                      <a:pt x="1667" y="70"/>
                      <a:pt x="1659" y="73"/>
                      <a:pt x="1637" y="67"/>
                    </a:cubicBezTo>
                    <a:cubicBezTo>
                      <a:pt x="1375" y="49"/>
                      <a:pt x="360" y="16"/>
                      <a:pt x="95" y="0"/>
                    </a:cubicBezTo>
                    <a:cubicBezTo>
                      <a:pt x="72" y="0"/>
                      <a:pt x="41" y="14"/>
                      <a:pt x="29" y="31"/>
                    </a:cubicBezTo>
                    <a:cubicBezTo>
                      <a:pt x="17" y="48"/>
                      <a:pt x="13" y="49"/>
                      <a:pt x="6" y="79"/>
                    </a:cubicBezTo>
                    <a:close/>
                  </a:path>
                </a:pathLst>
              </a:custGeom>
              <a:solidFill>
                <a:schemeClr val="accent1">
                  <a:alpha val="30196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8221" name="Group 27"/>
            <p:cNvGrpSpPr/>
            <p:nvPr/>
          </p:nvGrpSpPr>
          <p:grpSpPr>
            <a:xfrm>
              <a:off x="4920" y="3245"/>
              <a:ext cx="4560" cy="3403"/>
              <a:chOff x="1973" y="1027"/>
              <a:chExt cx="1926" cy="937"/>
            </a:xfrm>
          </p:grpSpPr>
          <p:sp>
            <p:nvSpPr>
              <p:cNvPr id="8222" name="Oval 28"/>
              <p:cNvSpPr/>
              <p:nvPr/>
            </p:nvSpPr>
            <p:spPr>
              <a:xfrm>
                <a:off x="1994" y="1057"/>
                <a:ext cx="1905" cy="907"/>
              </a:xfrm>
              <a:prstGeom prst="ellipse">
                <a:avLst/>
              </a:prstGeom>
              <a:gradFill rotWithShape="true">
                <a:gsLst>
                  <a:gs pos="0">
                    <a:srgbClr val="004182"/>
                  </a:gs>
                  <a:gs pos="100000">
                    <a:srgbClr val="0066CC"/>
                  </a:gs>
                </a:gsLst>
                <a:lin ang="2700000" scaled="true"/>
                <a:tileRect/>
              </a:gradFill>
              <a:ln w="9525">
                <a:noFill/>
              </a:ln>
              <a:effectLst>
                <a:outerShdw dist="35921" dir="2699999" algn="ctr" rotWithShape="0">
                  <a:srgbClr val="000000"/>
                </a:outerShdw>
              </a:effectLst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8223" name="Oval 29"/>
              <p:cNvSpPr/>
              <p:nvPr/>
            </p:nvSpPr>
            <p:spPr>
              <a:xfrm>
                <a:off x="1973" y="1027"/>
                <a:ext cx="1905" cy="907"/>
              </a:xfrm>
              <a:prstGeom prst="ellipse">
                <a:avLst/>
              </a:prstGeom>
              <a:gradFill rotWithShape="true">
                <a:gsLst>
                  <a:gs pos="0">
                    <a:srgbClr val="9BC7F3"/>
                  </a:gs>
                  <a:gs pos="100000">
                    <a:srgbClr val="1D80E3"/>
                  </a:gs>
                </a:gsLst>
                <a:lin ang="270000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8224" name="Oval 30"/>
            <p:cNvSpPr/>
            <p:nvPr/>
          </p:nvSpPr>
          <p:spPr>
            <a:xfrm>
              <a:off x="5135" y="3733"/>
              <a:ext cx="4083" cy="1810"/>
            </a:xfrm>
            <a:prstGeom prst="ellipse">
              <a:avLst/>
            </a:prstGeom>
            <a:gradFill rotWithShape="true">
              <a:gsLst>
                <a:gs pos="0">
                  <a:srgbClr val="765E00"/>
                </a:gs>
                <a:gs pos="100000">
                  <a:srgbClr val="FFCC00"/>
                </a:gs>
              </a:gsLst>
              <a:lin ang="2700000" scaled="true"/>
              <a:tileRect/>
            </a:gradFill>
            <a:ln w="9525">
              <a:noFill/>
            </a:ln>
          </p:spPr>
          <p:txBody>
            <a:bodyPr vert="eaVert" wrap="none" anchor="ctr" anchorCtr="false"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225" name="Oval 31"/>
            <p:cNvSpPr/>
            <p:nvPr/>
          </p:nvSpPr>
          <p:spPr>
            <a:xfrm>
              <a:off x="5188" y="3360"/>
              <a:ext cx="3982" cy="2835"/>
            </a:xfrm>
            <a:prstGeom prst="ellipse">
              <a:avLst/>
            </a:prstGeom>
            <a:gradFill rotWithShape="true">
              <a:gsLst>
                <a:gs pos="0">
                  <a:srgbClr val="FFCC00">
                    <a:alpha val="0"/>
                  </a:srgbClr>
                </a:gs>
                <a:gs pos="100000">
                  <a:srgbClr val="FFEDA6"/>
                </a:gs>
              </a:gsLst>
              <a:lin ang="2700000" scaled="true"/>
              <a:tileRect/>
            </a:gradFill>
            <a:ln w="9525">
              <a:noFill/>
            </a:ln>
          </p:spPr>
          <p:txBody>
            <a:bodyPr vert="eaVert" wrap="none" anchor="ctr" anchorCtr="false"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226" name="Oval 32"/>
            <p:cNvSpPr/>
            <p:nvPr/>
          </p:nvSpPr>
          <p:spPr>
            <a:xfrm>
              <a:off x="5230" y="3218"/>
              <a:ext cx="3790" cy="2977"/>
            </a:xfrm>
            <a:prstGeom prst="ellipse">
              <a:avLst/>
            </a:prstGeom>
            <a:gradFill rotWithShape="true">
              <a:gsLst>
                <a:gs pos="0">
                  <a:srgbClr val="CAA200"/>
                </a:gs>
                <a:gs pos="100000">
                  <a:srgbClr val="FFCC00">
                    <a:alpha val="48000"/>
                  </a:srgbClr>
                </a:gs>
              </a:gsLst>
              <a:lin ang="2700000" scaled="true"/>
              <a:tileRect/>
            </a:gradFill>
            <a:ln w="9525">
              <a:noFill/>
            </a:ln>
          </p:spPr>
          <p:txBody>
            <a:bodyPr vert="eaVert" wrap="none" anchor="ctr" anchorCtr="false"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227" name="Oval 33"/>
            <p:cNvSpPr/>
            <p:nvPr/>
          </p:nvSpPr>
          <p:spPr>
            <a:xfrm>
              <a:off x="5430" y="3360"/>
              <a:ext cx="3335" cy="2410"/>
            </a:xfrm>
            <a:prstGeom prst="ellipse">
              <a:avLst/>
            </a:prstGeom>
            <a:gradFill rotWithShape="true">
              <a:gsLst>
                <a:gs pos="0">
                  <a:srgbClr val="FFFFFF"/>
                </a:gs>
                <a:gs pos="100000">
                  <a:srgbClr val="FFCC00">
                    <a:alpha val="37999"/>
                  </a:srgbClr>
                </a:gs>
              </a:gsLst>
              <a:lin ang="2700000" scaled="true"/>
              <a:tileRect/>
            </a:gradFill>
            <a:ln w="9525">
              <a:noFill/>
            </a:ln>
          </p:spPr>
          <p:txBody>
            <a:bodyPr vert="eaVert" wrap="none" anchor="ctr" anchorCtr="false"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228" name="Text Box 34"/>
            <p:cNvSpPr txBox="true"/>
            <p:nvPr/>
          </p:nvSpPr>
          <p:spPr>
            <a:xfrm>
              <a:off x="5160" y="3585"/>
              <a:ext cx="4200" cy="236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eaLnBrk="0" hangingPunct="0">
                <a:lnSpc>
                  <a:spcPts val="2200"/>
                </a:lnSpc>
                <a:spcBef>
                  <a:spcPct val="20000"/>
                </a:spcBef>
                <a:buClr>
                  <a:schemeClr val="hlink"/>
                </a:buClr>
              </a:pPr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银行信用是以</a:t>
              </a:r>
              <a:r>
                <a:rPr lang="zh-CN" altLang="en-US" sz="20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银行或其它金融机构</a:t>
              </a:r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为媒介，以</a:t>
              </a:r>
              <a:r>
                <a:rPr lang="zh-CN" altLang="en-US" sz="20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货币</a:t>
              </a:r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为对象向其它</a:t>
              </a:r>
              <a:r>
                <a:rPr lang="zh-CN" altLang="en-US" sz="20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单位或个人</a:t>
              </a:r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提供的信用。</a:t>
              </a:r>
              <a:endParaRPr lang="zh-CN" altLang="en-US" sz="2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8229" name="Group 35"/>
            <p:cNvGrpSpPr/>
            <p:nvPr/>
          </p:nvGrpSpPr>
          <p:grpSpPr>
            <a:xfrm>
              <a:off x="6360" y="6253"/>
              <a:ext cx="720" cy="1792"/>
              <a:chOff x="2304" y="1344"/>
              <a:chExt cx="498" cy="1245"/>
            </a:xfrm>
          </p:grpSpPr>
          <p:sp>
            <p:nvSpPr>
              <p:cNvPr id="8230" name="Freeform 36"/>
              <p:cNvSpPr/>
              <p:nvPr/>
            </p:nvSpPr>
            <p:spPr>
              <a:xfrm>
                <a:off x="2425" y="1344"/>
                <a:ext cx="233" cy="254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6" y="3"/>
                  </a:cxn>
                  <a:cxn ang="0">
                    <a:pos x="18" y="3"/>
                  </a:cxn>
                  <a:cxn ang="0">
                    <a:pos x="21" y="3"/>
                  </a:cxn>
                  <a:cxn ang="0">
                    <a:pos x="23" y="3"/>
                  </a:cxn>
                  <a:cxn ang="0">
                    <a:pos x="24" y="6"/>
                  </a:cxn>
                  <a:cxn ang="0">
                    <a:pos x="25" y="8"/>
                  </a:cxn>
                  <a:cxn ang="0">
                    <a:pos x="26" y="10"/>
                  </a:cxn>
                  <a:cxn ang="0">
                    <a:pos x="26" y="14"/>
                  </a:cxn>
                  <a:cxn ang="0">
                    <a:pos x="26" y="16"/>
                  </a:cxn>
                  <a:cxn ang="0">
                    <a:pos x="25" y="18"/>
                  </a:cxn>
                  <a:cxn ang="0">
                    <a:pos x="24" y="21"/>
                  </a:cxn>
                  <a:cxn ang="0">
                    <a:pos x="23" y="23"/>
                  </a:cxn>
                  <a:cxn ang="0">
                    <a:pos x="21" y="24"/>
                  </a:cxn>
                  <a:cxn ang="0">
                    <a:pos x="18" y="26"/>
                  </a:cxn>
                  <a:cxn ang="0">
                    <a:pos x="16" y="28"/>
                  </a:cxn>
                  <a:cxn ang="0">
                    <a:pos x="13" y="28"/>
                  </a:cxn>
                  <a:cxn ang="0">
                    <a:pos x="10" y="28"/>
                  </a:cxn>
                  <a:cxn ang="0">
                    <a:pos x="8" y="25"/>
                  </a:cxn>
                  <a:cxn ang="0">
                    <a:pos x="5" y="24"/>
                  </a:cxn>
                  <a:cxn ang="0">
                    <a:pos x="3" y="22"/>
                  </a:cxn>
                  <a:cxn ang="0">
                    <a:pos x="3" y="19"/>
                  </a:cxn>
                  <a:cxn ang="0">
                    <a:pos x="3" y="16"/>
                  </a:cxn>
                  <a:cxn ang="0">
                    <a:pos x="0" y="14"/>
                  </a:cxn>
                  <a:cxn ang="0">
                    <a:pos x="3" y="10"/>
                  </a:cxn>
                  <a:cxn ang="0">
                    <a:pos x="3" y="8"/>
                  </a:cxn>
                  <a:cxn ang="0">
                    <a:pos x="3" y="5"/>
                  </a:cxn>
                  <a:cxn ang="0">
                    <a:pos x="5" y="3"/>
                  </a:cxn>
                  <a:cxn ang="0">
                    <a:pos x="8" y="3"/>
                  </a:cxn>
                  <a:cxn ang="0">
                    <a:pos x="10" y="3"/>
                  </a:cxn>
                  <a:cxn ang="0">
                    <a:pos x="13" y="0"/>
                  </a:cxn>
                </a:cxnLst>
                <a:pathLst>
                  <a:path w="267" h="292">
                    <a:moveTo>
                      <a:pt x="133" y="0"/>
                    </a:moveTo>
                    <a:lnTo>
                      <a:pt x="161" y="3"/>
                    </a:lnTo>
                    <a:lnTo>
                      <a:pt x="186" y="12"/>
                    </a:lnTo>
                    <a:lnTo>
                      <a:pt x="209" y="25"/>
                    </a:lnTo>
                    <a:lnTo>
                      <a:pt x="228" y="42"/>
                    </a:lnTo>
                    <a:lnTo>
                      <a:pt x="245" y="64"/>
                    </a:lnTo>
                    <a:lnTo>
                      <a:pt x="257" y="88"/>
                    </a:lnTo>
                    <a:lnTo>
                      <a:pt x="265" y="116"/>
                    </a:lnTo>
                    <a:lnTo>
                      <a:pt x="267" y="146"/>
                    </a:lnTo>
                    <a:lnTo>
                      <a:pt x="265" y="175"/>
                    </a:lnTo>
                    <a:lnTo>
                      <a:pt x="257" y="203"/>
                    </a:lnTo>
                    <a:lnTo>
                      <a:pt x="245" y="227"/>
                    </a:lnTo>
                    <a:lnTo>
                      <a:pt x="228" y="249"/>
                    </a:lnTo>
                    <a:lnTo>
                      <a:pt x="209" y="267"/>
                    </a:lnTo>
                    <a:lnTo>
                      <a:pt x="186" y="281"/>
                    </a:lnTo>
                    <a:lnTo>
                      <a:pt x="161" y="289"/>
                    </a:lnTo>
                    <a:lnTo>
                      <a:pt x="133" y="292"/>
                    </a:lnTo>
                    <a:lnTo>
                      <a:pt x="103" y="288"/>
                    </a:lnTo>
                    <a:lnTo>
                      <a:pt x="75" y="277"/>
                    </a:lnTo>
                    <a:lnTo>
                      <a:pt x="51" y="260"/>
                    </a:lnTo>
                    <a:lnTo>
                      <a:pt x="29" y="237"/>
                    </a:lnTo>
                    <a:lnTo>
                      <a:pt x="13" y="210"/>
                    </a:lnTo>
                    <a:lnTo>
                      <a:pt x="4" y="178"/>
                    </a:lnTo>
                    <a:lnTo>
                      <a:pt x="0" y="146"/>
                    </a:lnTo>
                    <a:lnTo>
                      <a:pt x="4" y="113"/>
                    </a:lnTo>
                    <a:lnTo>
                      <a:pt x="13" y="81"/>
                    </a:lnTo>
                    <a:lnTo>
                      <a:pt x="29" y="54"/>
                    </a:lnTo>
                    <a:lnTo>
                      <a:pt x="51" y="32"/>
                    </a:lnTo>
                    <a:lnTo>
                      <a:pt x="75" y="14"/>
                    </a:lnTo>
                    <a:lnTo>
                      <a:pt x="103" y="3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txBody>
              <a:bodyPr/>
              <a:p>
                <a:endParaRPr lang="zh-CN" altLang="en-US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8231" name="Freeform 37"/>
              <p:cNvSpPr/>
              <p:nvPr/>
            </p:nvSpPr>
            <p:spPr>
              <a:xfrm>
                <a:off x="2304" y="1625"/>
                <a:ext cx="498" cy="964"/>
              </a:xfrm>
              <a:custGeom>
                <a:avLst/>
                <a:gdLst/>
                <a:ahLst/>
                <a:cxnLst>
                  <a:cxn ang="0">
                    <a:pos x="7" y="3"/>
                  </a:cxn>
                  <a:cxn ang="0">
                    <a:pos x="3" y="3"/>
                  </a:cxn>
                  <a:cxn ang="0">
                    <a:pos x="3" y="7"/>
                  </a:cxn>
                  <a:cxn ang="0">
                    <a:pos x="0" y="46"/>
                  </a:cxn>
                  <a:cxn ang="0">
                    <a:pos x="1" y="47"/>
                  </a:cxn>
                  <a:cxn ang="0">
                    <a:pos x="3" y="47"/>
                  </a:cxn>
                  <a:cxn ang="0">
                    <a:pos x="3" y="49"/>
                  </a:cxn>
                  <a:cxn ang="0">
                    <a:pos x="5" y="50"/>
                  </a:cxn>
                  <a:cxn ang="0">
                    <a:pos x="8" y="49"/>
                  </a:cxn>
                  <a:cxn ang="0">
                    <a:pos x="9" y="48"/>
                  </a:cxn>
                  <a:cxn ang="0">
                    <a:pos x="10" y="47"/>
                  </a:cxn>
                  <a:cxn ang="0">
                    <a:pos x="10" y="45"/>
                  </a:cxn>
                  <a:cxn ang="0">
                    <a:pos x="10" y="15"/>
                  </a:cxn>
                  <a:cxn ang="0">
                    <a:pos x="12" y="96"/>
                  </a:cxn>
                  <a:cxn ang="0">
                    <a:pos x="13" y="96"/>
                  </a:cxn>
                  <a:cxn ang="0">
                    <a:pos x="14" y="98"/>
                  </a:cxn>
                  <a:cxn ang="0">
                    <a:pos x="16" y="99"/>
                  </a:cxn>
                  <a:cxn ang="0">
                    <a:pos x="18" y="100"/>
                  </a:cxn>
                  <a:cxn ang="0">
                    <a:pos x="21" y="100"/>
                  </a:cxn>
                  <a:cxn ang="0">
                    <a:pos x="24" y="99"/>
                  </a:cxn>
                  <a:cxn ang="0">
                    <a:pos x="24" y="96"/>
                  </a:cxn>
                  <a:cxn ang="0">
                    <a:pos x="25" y="96"/>
                  </a:cxn>
                  <a:cxn ang="0">
                    <a:pos x="25" y="45"/>
                  </a:cxn>
                  <a:cxn ang="0">
                    <a:pos x="28" y="45"/>
                  </a:cxn>
                  <a:cxn ang="0">
                    <a:pos x="28" y="48"/>
                  </a:cxn>
                  <a:cxn ang="0">
                    <a:pos x="28" y="54"/>
                  </a:cxn>
                  <a:cxn ang="0">
                    <a:pos x="28" y="60"/>
                  </a:cxn>
                  <a:cxn ang="0">
                    <a:pos x="28" y="67"/>
                  </a:cxn>
                  <a:cxn ang="0">
                    <a:pos x="28" y="75"/>
                  </a:cxn>
                  <a:cxn ang="0">
                    <a:pos x="28" y="83"/>
                  </a:cxn>
                  <a:cxn ang="0">
                    <a:pos x="28" y="90"/>
                  </a:cxn>
                  <a:cxn ang="0">
                    <a:pos x="28" y="96"/>
                  </a:cxn>
                  <a:cxn ang="0">
                    <a:pos x="28" y="96"/>
                  </a:cxn>
                  <a:cxn ang="0">
                    <a:pos x="29" y="98"/>
                  </a:cxn>
                  <a:cxn ang="0">
                    <a:pos x="32" y="99"/>
                  </a:cxn>
                  <a:cxn ang="0">
                    <a:pos x="34" y="100"/>
                  </a:cxn>
                  <a:cxn ang="0">
                    <a:pos x="37" y="99"/>
                  </a:cxn>
                  <a:cxn ang="0">
                    <a:pos x="40" y="98"/>
                  </a:cxn>
                  <a:cxn ang="0">
                    <a:pos x="40" y="96"/>
                  </a:cxn>
                  <a:cxn ang="0">
                    <a:pos x="41" y="96"/>
                  </a:cxn>
                  <a:cxn ang="0">
                    <a:pos x="43" y="15"/>
                  </a:cxn>
                  <a:cxn ang="0">
                    <a:pos x="43" y="45"/>
                  </a:cxn>
                  <a:cxn ang="0">
                    <a:pos x="43" y="47"/>
                  </a:cxn>
                  <a:cxn ang="0">
                    <a:pos x="44" y="49"/>
                  </a:cxn>
                  <a:cxn ang="0">
                    <a:pos x="47" y="49"/>
                  </a:cxn>
                  <a:cxn ang="0">
                    <a:pos x="50" y="49"/>
                  </a:cxn>
                  <a:cxn ang="0">
                    <a:pos x="51" y="49"/>
                  </a:cxn>
                  <a:cxn ang="0">
                    <a:pos x="53" y="47"/>
                  </a:cxn>
                  <a:cxn ang="0">
                    <a:pos x="53" y="45"/>
                  </a:cxn>
                  <a:cxn ang="0">
                    <a:pos x="53" y="6"/>
                  </a:cxn>
                  <a:cxn ang="0">
                    <a:pos x="50" y="3"/>
                  </a:cxn>
                  <a:cxn ang="0">
                    <a:pos x="47" y="3"/>
                  </a:cxn>
                  <a:cxn ang="0">
                    <a:pos x="9" y="0"/>
                  </a:cxn>
                </a:cxnLst>
                <a:pathLst>
                  <a:path w="573" h="1111">
                    <a:moveTo>
                      <a:pt x="94" y="0"/>
                    </a:moveTo>
                    <a:lnTo>
                      <a:pt x="72" y="5"/>
                    </a:lnTo>
                    <a:lnTo>
                      <a:pt x="50" y="16"/>
                    </a:lnTo>
                    <a:lnTo>
                      <a:pt x="30" y="32"/>
                    </a:lnTo>
                    <a:lnTo>
                      <a:pt x="15" y="53"/>
                    </a:lnTo>
                    <a:lnTo>
                      <a:pt x="4" y="75"/>
                    </a:lnTo>
                    <a:lnTo>
                      <a:pt x="0" y="99"/>
                    </a:lnTo>
                    <a:lnTo>
                      <a:pt x="0" y="509"/>
                    </a:lnTo>
                    <a:lnTo>
                      <a:pt x="0" y="511"/>
                    </a:lnTo>
                    <a:lnTo>
                      <a:pt x="1" y="516"/>
                    </a:lnTo>
                    <a:lnTo>
                      <a:pt x="4" y="525"/>
                    </a:lnTo>
                    <a:lnTo>
                      <a:pt x="9" y="533"/>
                    </a:lnTo>
                    <a:lnTo>
                      <a:pt x="16" y="543"/>
                    </a:lnTo>
                    <a:lnTo>
                      <a:pt x="26" y="550"/>
                    </a:lnTo>
                    <a:lnTo>
                      <a:pt x="39" y="556"/>
                    </a:lnTo>
                    <a:lnTo>
                      <a:pt x="56" y="557"/>
                    </a:lnTo>
                    <a:lnTo>
                      <a:pt x="72" y="556"/>
                    </a:lnTo>
                    <a:lnTo>
                      <a:pt x="84" y="551"/>
                    </a:lnTo>
                    <a:lnTo>
                      <a:pt x="92" y="543"/>
                    </a:lnTo>
                    <a:lnTo>
                      <a:pt x="100" y="534"/>
                    </a:lnTo>
                    <a:lnTo>
                      <a:pt x="103" y="525"/>
                    </a:lnTo>
                    <a:lnTo>
                      <a:pt x="106" y="516"/>
                    </a:lnTo>
                    <a:lnTo>
                      <a:pt x="107" y="508"/>
                    </a:lnTo>
                    <a:lnTo>
                      <a:pt x="108" y="503"/>
                    </a:lnTo>
                    <a:lnTo>
                      <a:pt x="108" y="500"/>
                    </a:lnTo>
                    <a:lnTo>
                      <a:pt x="108" y="166"/>
                    </a:lnTo>
                    <a:lnTo>
                      <a:pt x="134" y="167"/>
                    </a:lnTo>
                    <a:lnTo>
                      <a:pt x="135" y="1066"/>
                    </a:lnTo>
                    <a:lnTo>
                      <a:pt x="136" y="1068"/>
                    </a:lnTo>
                    <a:lnTo>
                      <a:pt x="138" y="1073"/>
                    </a:lnTo>
                    <a:lnTo>
                      <a:pt x="143" y="1080"/>
                    </a:lnTo>
                    <a:lnTo>
                      <a:pt x="151" y="1089"/>
                    </a:lnTo>
                    <a:lnTo>
                      <a:pt x="162" y="1097"/>
                    </a:lnTo>
                    <a:lnTo>
                      <a:pt x="174" y="1105"/>
                    </a:lnTo>
                    <a:lnTo>
                      <a:pt x="189" y="1110"/>
                    </a:lnTo>
                    <a:lnTo>
                      <a:pt x="199" y="1111"/>
                    </a:lnTo>
                    <a:lnTo>
                      <a:pt x="217" y="1111"/>
                    </a:lnTo>
                    <a:lnTo>
                      <a:pt x="227" y="1110"/>
                    </a:lnTo>
                    <a:lnTo>
                      <a:pt x="243" y="1105"/>
                    </a:lnTo>
                    <a:lnTo>
                      <a:pt x="255" y="1097"/>
                    </a:lnTo>
                    <a:lnTo>
                      <a:pt x="265" y="1089"/>
                    </a:lnTo>
                    <a:lnTo>
                      <a:pt x="272" y="1080"/>
                    </a:lnTo>
                    <a:lnTo>
                      <a:pt x="276" y="1073"/>
                    </a:lnTo>
                    <a:lnTo>
                      <a:pt x="278" y="1068"/>
                    </a:lnTo>
                    <a:lnTo>
                      <a:pt x="279" y="1066"/>
                    </a:lnTo>
                    <a:lnTo>
                      <a:pt x="279" y="499"/>
                    </a:lnTo>
                    <a:lnTo>
                      <a:pt x="302" y="499"/>
                    </a:lnTo>
                    <a:lnTo>
                      <a:pt x="302" y="503"/>
                    </a:lnTo>
                    <a:lnTo>
                      <a:pt x="302" y="515"/>
                    </a:lnTo>
                    <a:lnTo>
                      <a:pt x="302" y="534"/>
                    </a:lnTo>
                    <a:lnTo>
                      <a:pt x="302" y="560"/>
                    </a:lnTo>
                    <a:lnTo>
                      <a:pt x="304" y="590"/>
                    </a:lnTo>
                    <a:lnTo>
                      <a:pt x="304" y="626"/>
                    </a:lnTo>
                    <a:lnTo>
                      <a:pt x="304" y="664"/>
                    </a:lnTo>
                    <a:lnTo>
                      <a:pt x="304" y="706"/>
                    </a:lnTo>
                    <a:lnTo>
                      <a:pt x="304" y="750"/>
                    </a:lnTo>
                    <a:lnTo>
                      <a:pt x="304" y="793"/>
                    </a:lnTo>
                    <a:lnTo>
                      <a:pt x="304" y="838"/>
                    </a:lnTo>
                    <a:lnTo>
                      <a:pt x="305" y="882"/>
                    </a:lnTo>
                    <a:lnTo>
                      <a:pt x="305" y="926"/>
                    </a:lnTo>
                    <a:lnTo>
                      <a:pt x="305" y="966"/>
                    </a:lnTo>
                    <a:lnTo>
                      <a:pt x="305" y="1004"/>
                    </a:lnTo>
                    <a:lnTo>
                      <a:pt x="305" y="1037"/>
                    </a:lnTo>
                    <a:lnTo>
                      <a:pt x="305" y="1066"/>
                    </a:lnTo>
                    <a:lnTo>
                      <a:pt x="305" y="1067"/>
                    </a:lnTo>
                    <a:lnTo>
                      <a:pt x="306" y="1073"/>
                    </a:lnTo>
                    <a:lnTo>
                      <a:pt x="310" y="1079"/>
                    </a:lnTo>
                    <a:lnTo>
                      <a:pt x="315" y="1088"/>
                    </a:lnTo>
                    <a:lnTo>
                      <a:pt x="323" y="1096"/>
                    </a:lnTo>
                    <a:lnTo>
                      <a:pt x="335" y="1103"/>
                    </a:lnTo>
                    <a:lnTo>
                      <a:pt x="351" y="1108"/>
                    </a:lnTo>
                    <a:lnTo>
                      <a:pt x="372" y="1111"/>
                    </a:lnTo>
                    <a:lnTo>
                      <a:pt x="392" y="1108"/>
                    </a:lnTo>
                    <a:lnTo>
                      <a:pt x="408" y="1103"/>
                    </a:lnTo>
                    <a:lnTo>
                      <a:pt x="420" y="1096"/>
                    </a:lnTo>
                    <a:lnTo>
                      <a:pt x="429" y="1089"/>
                    </a:lnTo>
                    <a:lnTo>
                      <a:pt x="434" y="1080"/>
                    </a:lnTo>
                    <a:lnTo>
                      <a:pt x="437" y="1073"/>
                    </a:lnTo>
                    <a:lnTo>
                      <a:pt x="438" y="1068"/>
                    </a:lnTo>
                    <a:lnTo>
                      <a:pt x="438" y="1067"/>
                    </a:lnTo>
                    <a:lnTo>
                      <a:pt x="440" y="166"/>
                    </a:lnTo>
                    <a:lnTo>
                      <a:pt x="466" y="166"/>
                    </a:lnTo>
                    <a:lnTo>
                      <a:pt x="466" y="500"/>
                    </a:lnTo>
                    <a:lnTo>
                      <a:pt x="468" y="503"/>
                    </a:lnTo>
                    <a:lnTo>
                      <a:pt x="469" y="509"/>
                    </a:lnTo>
                    <a:lnTo>
                      <a:pt x="472" y="517"/>
                    </a:lnTo>
                    <a:lnTo>
                      <a:pt x="477" y="527"/>
                    </a:lnTo>
                    <a:lnTo>
                      <a:pt x="483" y="537"/>
                    </a:lnTo>
                    <a:lnTo>
                      <a:pt x="493" y="545"/>
                    </a:lnTo>
                    <a:lnTo>
                      <a:pt x="505" y="551"/>
                    </a:lnTo>
                    <a:lnTo>
                      <a:pt x="520" y="554"/>
                    </a:lnTo>
                    <a:lnTo>
                      <a:pt x="536" y="551"/>
                    </a:lnTo>
                    <a:lnTo>
                      <a:pt x="548" y="545"/>
                    </a:lnTo>
                    <a:lnTo>
                      <a:pt x="557" y="537"/>
                    </a:lnTo>
                    <a:lnTo>
                      <a:pt x="563" y="527"/>
                    </a:lnTo>
                    <a:lnTo>
                      <a:pt x="570" y="517"/>
                    </a:lnTo>
                    <a:lnTo>
                      <a:pt x="573" y="510"/>
                    </a:lnTo>
                    <a:lnTo>
                      <a:pt x="573" y="508"/>
                    </a:lnTo>
                    <a:lnTo>
                      <a:pt x="573" y="79"/>
                    </a:lnTo>
                    <a:lnTo>
                      <a:pt x="572" y="68"/>
                    </a:lnTo>
                    <a:lnTo>
                      <a:pt x="561" y="47"/>
                    </a:lnTo>
                    <a:lnTo>
                      <a:pt x="546" y="28"/>
                    </a:lnTo>
                    <a:lnTo>
                      <a:pt x="528" y="14"/>
                    </a:lnTo>
                    <a:lnTo>
                      <a:pt x="506" y="4"/>
                    </a:lnTo>
                    <a:lnTo>
                      <a:pt x="485" y="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txBody>
              <a:bodyPr/>
              <a:p>
                <a:endParaRPr lang="zh-CN" altLang="en-US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8232" name="Group 38"/>
            <p:cNvGrpSpPr/>
            <p:nvPr/>
          </p:nvGrpSpPr>
          <p:grpSpPr>
            <a:xfrm>
              <a:off x="7200" y="6253"/>
              <a:ext cx="720" cy="1792"/>
              <a:chOff x="2880" y="1344"/>
              <a:chExt cx="498" cy="1245"/>
            </a:xfrm>
          </p:grpSpPr>
          <p:sp>
            <p:nvSpPr>
              <p:cNvPr id="8233" name="Freeform 39"/>
              <p:cNvSpPr/>
              <p:nvPr/>
            </p:nvSpPr>
            <p:spPr>
              <a:xfrm>
                <a:off x="3001" y="1344"/>
                <a:ext cx="233" cy="254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6" y="3"/>
                  </a:cxn>
                  <a:cxn ang="0">
                    <a:pos x="18" y="3"/>
                  </a:cxn>
                  <a:cxn ang="0">
                    <a:pos x="21" y="3"/>
                  </a:cxn>
                  <a:cxn ang="0">
                    <a:pos x="23" y="3"/>
                  </a:cxn>
                  <a:cxn ang="0">
                    <a:pos x="24" y="6"/>
                  </a:cxn>
                  <a:cxn ang="0">
                    <a:pos x="25" y="8"/>
                  </a:cxn>
                  <a:cxn ang="0">
                    <a:pos x="26" y="10"/>
                  </a:cxn>
                  <a:cxn ang="0">
                    <a:pos x="26" y="14"/>
                  </a:cxn>
                  <a:cxn ang="0">
                    <a:pos x="26" y="16"/>
                  </a:cxn>
                  <a:cxn ang="0">
                    <a:pos x="25" y="18"/>
                  </a:cxn>
                  <a:cxn ang="0">
                    <a:pos x="24" y="21"/>
                  </a:cxn>
                  <a:cxn ang="0">
                    <a:pos x="23" y="23"/>
                  </a:cxn>
                  <a:cxn ang="0">
                    <a:pos x="21" y="24"/>
                  </a:cxn>
                  <a:cxn ang="0">
                    <a:pos x="18" y="26"/>
                  </a:cxn>
                  <a:cxn ang="0">
                    <a:pos x="16" y="28"/>
                  </a:cxn>
                  <a:cxn ang="0">
                    <a:pos x="13" y="28"/>
                  </a:cxn>
                  <a:cxn ang="0">
                    <a:pos x="10" y="28"/>
                  </a:cxn>
                  <a:cxn ang="0">
                    <a:pos x="8" y="25"/>
                  </a:cxn>
                  <a:cxn ang="0">
                    <a:pos x="5" y="24"/>
                  </a:cxn>
                  <a:cxn ang="0">
                    <a:pos x="3" y="22"/>
                  </a:cxn>
                  <a:cxn ang="0">
                    <a:pos x="3" y="19"/>
                  </a:cxn>
                  <a:cxn ang="0">
                    <a:pos x="3" y="16"/>
                  </a:cxn>
                  <a:cxn ang="0">
                    <a:pos x="0" y="14"/>
                  </a:cxn>
                  <a:cxn ang="0">
                    <a:pos x="3" y="10"/>
                  </a:cxn>
                  <a:cxn ang="0">
                    <a:pos x="3" y="8"/>
                  </a:cxn>
                  <a:cxn ang="0">
                    <a:pos x="3" y="5"/>
                  </a:cxn>
                  <a:cxn ang="0">
                    <a:pos x="5" y="3"/>
                  </a:cxn>
                  <a:cxn ang="0">
                    <a:pos x="8" y="3"/>
                  </a:cxn>
                  <a:cxn ang="0">
                    <a:pos x="10" y="3"/>
                  </a:cxn>
                  <a:cxn ang="0">
                    <a:pos x="13" y="0"/>
                  </a:cxn>
                </a:cxnLst>
                <a:pathLst>
                  <a:path w="267" h="292">
                    <a:moveTo>
                      <a:pt x="133" y="0"/>
                    </a:moveTo>
                    <a:lnTo>
                      <a:pt x="161" y="3"/>
                    </a:lnTo>
                    <a:lnTo>
                      <a:pt x="186" y="12"/>
                    </a:lnTo>
                    <a:lnTo>
                      <a:pt x="209" y="25"/>
                    </a:lnTo>
                    <a:lnTo>
                      <a:pt x="228" y="42"/>
                    </a:lnTo>
                    <a:lnTo>
                      <a:pt x="245" y="64"/>
                    </a:lnTo>
                    <a:lnTo>
                      <a:pt x="257" y="88"/>
                    </a:lnTo>
                    <a:lnTo>
                      <a:pt x="265" y="116"/>
                    </a:lnTo>
                    <a:lnTo>
                      <a:pt x="267" y="146"/>
                    </a:lnTo>
                    <a:lnTo>
                      <a:pt x="265" y="175"/>
                    </a:lnTo>
                    <a:lnTo>
                      <a:pt x="257" y="203"/>
                    </a:lnTo>
                    <a:lnTo>
                      <a:pt x="245" y="227"/>
                    </a:lnTo>
                    <a:lnTo>
                      <a:pt x="228" y="249"/>
                    </a:lnTo>
                    <a:lnTo>
                      <a:pt x="209" y="267"/>
                    </a:lnTo>
                    <a:lnTo>
                      <a:pt x="186" y="281"/>
                    </a:lnTo>
                    <a:lnTo>
                      <a:pt x="161" y="289"/>
                    </a:lnTo>
                    <a:lnTo>
                      <a:pt x="133" y="292"/>
                    </a:lnTo>
                    <a:lnTo>
                      <a:pt x="103" y="288"/>
                    </a:lnTo>
                    <a:lnTo>
                      <a:pt x="75" y="277"/>
                    </a:lnTo>
                    <a:lnTo>
                      <a:pt x="51" y="260"/>
                    </a:lnTo>
                    <a:lnTo>
                      <a:pt x="29" y="237"/>
                    </a:lnTo>
                    <a:lnTo>
                      <a:pt x="13" y="210"/>
                    </a:lnTo>
                    <a:lnTo>
                      <a:pt x="4" y="178"/>
                    </a:lnTo>
                    <a:lnTo>
                      <a:pt x="0" y="146"/>
                    </a:lnTo>
                    <a:lnTo>
                      <a:pt x="4" y="113"/>
                    </a:lnTo>
                    <a:lnTo>
                      <a:pt x="13" y="81"/>
                    </a:lnTo>
                    <a:lnTo>
                      <a:pt x="29" y="54"/>
                    </a:lnTo>
                    <a:lnTo>
                      <a:pt x="51" y="32"/>
                    </a:lnTo>
                    <a:lnTo>
                      <a:pt x="75" y="14"/>
                    </a:lnTo>
                    <a:lnTo>
                      <a:pt x="103" y="3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txBody>
              <a:bodyPr/>
              <a:p>
                <a:endParaRPr lang="zh-CN" altLang="en-US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8234" name="Freeform 40"/>
              <p:cNvSpPr/>
              <p:nvPr/>
            </p:nvSpPr>
            <p:spPr>
              <a:xfrm>
                <a:off x="2880" y="1625"/>
                <a:ext cx="498" cy="964"/>
              </a:xfrm>
              <a:custGeom>
                <a:avLst/>
                <a:gdLst/>
                <a:ahLst/>
                <a:cxnLst>
                  <a:cxn ang="0">
                    <a:pos x="7" y="3"/>
                  </a:cxn>
                  <a:cxn ang="0">
                    <a:pos x="3" y="3"/>
                  </a:cxn>
                  <a:cxn ang="0">
                    <a:pos x="3" y="7"/>
                  </a:cxn>
                  <a:cxn ang="0">
                    <a:pos x="0" y="46"/>
                  </a:cxn>
                  <a:cxn ang="0">
                    <a:pos x="1" y="47"/>
                  </a:cxn>
                  <a:cxn ang="0">
                    <a:pos x="3" y="47"/>
                  </a:cxn>
                  <a:cxn ang="0">
                    <a:pos x="3" y="49"/>
                  </a:cxn>
                  <a:cxn ang="0">
                    <a:pos x="5" y="50"/>
                  </a:cxn>
                  <a:cxn ang="0">
                    <a:pos x="8" y="49"/>
                  </a:cxn>
                  <a:cxn ang="0">
                    <a:pos x="9" y="48"/>
                  </a:cxn>
                  <a:cxn ang="0">
                    <a:pos x="10" y="47"/>
                  </a:cxn>
                  <a:cxn ang="0">
                    <a:pos x="10" y="45"/>
                  </a:cxn>
                  <a:cxn ang="0">
                    <a:pos x="10" y="15"/>
                  </a:cxn>
                  <a:cxn ang="0">
                    <a:pos x="12" y="96"/>
                  </a:cxn>
                  <a:cxn ang="0">
                    <a:pos x="13" y="96"/>
                  </a:cxn>
                  <a:cxn ang="0">
                    <a:pos x="14" y="98"/>
                  </a:cxn>
                  <a:cxn ang="0">
                    <a:pos x="16" y="99"/>
                  </a:cxn>
                  <a:cxn ang="0">
                    <a:pos x="18" y="100"/>
                  </a:cxn>
                  <a:cxn ang="0">
                    <a:pos x="21" y="100"/>
                  </a:cxn>
                  <a:cxn ang="0">
                    <a:pos x="24" y="99"/>
                  </a:cxn>
                  <a:cxn ang="0">
                    <a:pos x="24" y="96"/>
                  </a:cxn>
                  <a:cxn ang="0">
                    <a:pos x="25" y="96"/>
                  </a:cxn>
                  <a:cxn ang="0">
                    <a:pos x="25" y="45"/>
                  </a:cxn>
                  <a:cxn ang="0">
                    <a:pos x="28" y="45"/>
                  </a:cxn>
                  <a:cxn ang="0">
                    <a:pos x="28" y="48"/>
                  </a:cxn>
                  <a:cxn ang="0">
                    <a:pos x="28" y="54"/>
                  </a:cxn>
                  <a:cxn ang="0">
                    <a:pos x="28" y="60"/>
                  </a:cxn>
                  <a:cxn ang="0">
                    <a:pos x="28" y="67"/>
                  </a:cxn>
                  <a:cxn ang="0">
                    <a:pos x="28" y="75"/>
                  </a:cxn>
                  <a:cxn ang="0">
                    <a:pos x="28" y="83"/>
                  </a:cxn>
                  <a:cxn ang="0">
                    <a:pos x="28" y="90"/>
                  </a:cxn>
                  <a:cxn ang="0">
                    <a:pos x="28" y="96"/>
                  </a:cxn>
                  <a:cxn ang="0">
                    <a:pos x="28" y="96"/>
                  </a:cxn>
                  <a:cxn ang="0">
                    <a:pos x="29" y="98"/>
                  </a:cxn>
                  <a:cxn ang="0">
                    <a:pos x="32" y="99"/>
                  </a:cxn>
                  <a:cxn ang="0">
                    <a:pos x="34" y="100"/>
                  </a:cxn>
                  <a:cxn ang="0">
                    <a:pos x="37" y="99"/>
                  </a:cxn>
                  <a:cxn ang="0">
                    <a:pos x="40" y="98"/>
                  </a:cxn>
                  <a:cxn ang="0">
                    <a:pos x="40" y="96"/>
                  </a:cxn>
                  <a:cxn ang="0">
                    <a:pos x="41" y="96"/>
                  </a:cxn>
                  <a:cxn ang="0">
                    <a:pos x="43" y="15"/>
                  </a:cxn>
                  <a:cxn ang="0">
                    <a:pos x="43" y="45"/>
                  </a:cxn>
                  <a:cxn ang="0">
                    <a:pos x="43" y="47"/>
                  </a:cxn>
                  <a:cxn ang="0">
                    <a:pos x="44" y="49"/>
                  </a:cxn>
                  <a:cxn ang="0">
                    <a:pos x="47" y="49"/>
                  </a:cxn>
                  <a:cxn ang="0">
                    <a:pos x="50" y="49"/>
                  </a:cxn>
                  <a:cxn ang="0">
                    <a:pos x="51" y="49"/>
                  </a:cxn>
                  <a:cxn ang="0">
                    <a:pos x="53" y="47"/>
                  </a:cxn>
                  <a:cxn ang="0">
                    <a:pos x="53" y="45"/>
                  </a:cxn>
                  <a:cxn ang="0">
                    <a:pos x="53" y="6"/>
                  </a:cxn>
                  <a:cxn ang="0">
                    <a:pos x="50" y="3"/>
                  </a:cxn>
                  <a:cxn ang="0">
                    <a:pos x="47" y="3"/>
                  </a:cxn>
                  <a:cxn ang="0">
                    <a:pos x="9" y="0"/>
                  </a:cxn>
                </a:cxnLst>
                <a:pathLst>
                  <a:path w="573" h="1111">
                    <a:moveTo>
                      <a:pt x="94" y="0"/>
                    </a:moveTo>
                    <a:lnTo>
                      <a:pt x="72" y="5"/>
                    </a:lnTo>
                    <a:lnTo>
                      <a:pt x="50" y="16"/>
                    </a:lnTo>
                    <a:lnTo>
                      <a:pt x="30" y="32"/>
                    </a:lnTo>
                    <a:lnTo>
                      <a:pt x="15" y="53"/>
                    </a:lnTo>
                    <a:lnTo>
                      <a:pt x="4" y="75"/>
                    </a:lnTo>
                    <a:lnTo>
                      <a:pt x="0" y="99"/>
                    </a:lnTo>
                    <a:lnTo>
                      <a:pt x="0" y="509"/>
                    </a:lnTo>
                    <a:lnTo>
                      <a:pt x="0" y="511"/>
                    </a:lnTo>
                    <a:lnTo>
                      <a:pt x="1" y="516"/>
                    </a:lnTo>
                    <a:lnTo>
                      <a:pt x="4" y="525"/>
                    </a:lnTo>
                    <a:lnTo>
                      <a:pt x="9" y="533"/>
                    </a:lnTo>
                    <a:lnTo>
                      <a:pt x="16" y="543"/>
                    </a:lnTo>
                    <a:lnTo>
                      <a:pt x="26" y="550"/>
                    </a:lnTo>
                    <a:lnTo>
                      <a:pt x="39" y="556"/>
                    </a:lnTo>
                    <a:lnTo>
                      <a:pt x="56" y="557"/>
                    </a:lnTo>
                    <a:lnTo>
                      <a:pt x="72" y="556"/>
                    </a:lnTo>
                    <a:lnTo>
                      <a:pt x="84" y="551"/>
                    </a:lnTo>
                    <a:lnTo>
                      <a:pt x="92" y="543"/>
                    </a:lnTo>
                    <a:lnTo>
                      <a:pt x="100" y="534"/>
                    </a:lnTo>
                    <a:lnTo>
                      <a:pt x="103" y="525"/>
                    </a:lnTo>
                    <a:lnTo>
                      <a:pt x="106" y="516"/>
                    </a:lnTo>
                    <a:lnTo>
                      <a:pt x="107" y="508"/>
                    </a:lnTo>
                    <a:lnTo>
                      <a:pt x="108" y="503"/>
                    </a:lnTo>
                    <a:lnTo>
                      <a:pt x="108" y="500"/>
                    </a:lnTo>
                    <a:lnTo>
                      <a:pt x="108" y="166"/>
                    </a:lnTo>
                    <a:lnTo>
                      <a:pt x="134" y="167"/>
                    </a:lnTo>
                    <a:lnTo>
                      <a:pt x="135" y="1066"/>
                    </a:lnTo>
                    <a:lnTo>
                      <a:pt x="136" y="1068"/>
                    </a:lnTo>
                    <a:lnTo>
                      <a:pt x="138" y="1073"/>
                    </a:lnTo>
                    <a:lnTo>
                      <a:pt x="143" y="1080"/>
                    </a:lnTo>
                    <a:lnTo>
                      <a:pt x="151" y="1089"/>
                    </a:lnTo>
                    <a:lnTo>
                      <a:pt x="162" y="1097"/>
                    </a:lnTo>
                    <a:lnTo>
                      <a:pt x="174" y="1105"/>
                    </a:lnTo>
                    <a:lnTo>
                      <a:pt x="189" y="1110"/>
                    </a:lnTo>
                    <a:lnTo>
                      <a:pt x="199" y="1111"/>
                    </a:lnTo>
                    <a:lnTo>
                      <a:pt x="217" y="1111"/>
                    </a:lnTo>
                    <a:lnTo>
                      <a:pt x="227" y="1110"/>
                    </a:lnTo>
                    <a:lnTo>
                      <a:pt x="243" y="1105"/>
                    </a:lnTo>
                    <a:lnTo>
                      <a:pt x="255" y="1097"/>
                    </a:lnTo>
                    <a:lnTo>
                      <a:pt x="265" y="1089"/>
                    </a:lnTo>
                    <a:lnTo>
                      <a:pt x="272" y="1080"/>
                    </a:lnTo>
                    <a:lnTo>
                      <a:pt x="276" y="1073"/>
                    </a:lnTo>
                    <a:lnTo>
                      <a:pt x="278" y="1068"/>
                    </a:lnTo>
                    <a:lnTo>
                      <a:pt x="279" y="1066"/>
                    </a:lnTo>
                    <a:lnTo>
                      <a:pt x="279" y="499"/>
                    </a:lnTo>
                    <a:lnTo>
                      <a:pt x="302" y="499"/>
                    </a:lnTo>
                    <a:lnTo>
                      <a:pt x="302" y="503"/>
                    </a:lnTo>
                    <a:lnTo>
                      <a:pt x="302" y="515"/>
                    </a:lnTo>
                    <a:lnTo>
                      <a:pt x="302" y="534"/>
                    </a:lnTo>
                    <a:lnTo>
                      <a:pt x="302" y="560"/>
                    </a:lnTo>
                    <a:lnTo>
                      <a:pt x="304" y="590"/>
                    </a:lnTo>
                    <a:lnTo>
                      <a:pt x="304" y="626"/>
                    </a:lnTo>
                    <a:lnTo>
                      <a:pt x="304" y="664"/>
                    </a:lnTo>
                    <a:lnTo>
                      <a:pt x="304" y="706"/>
                    </a:lnTo>
                    <a:lnTo>
                      <a:pt x="304" y="750"/>
                    </a:lnTo>
                    <a:lnTo>
                      <a:pt x="304" y="793"/>
                    </a:lnTo>
                    <a:lnTo>
                      <a:pt x="304" y="838"/>
                    </a:lnTo>
                    <a:lnTo>
                      <a:pt x="305" y="882"/>
                    </a:lnTo>
                    <a:lnTo>
                      <a:pt x="305" y="926"/>
                    </a:lnTo>
                    <a:lnTo>
                      <a:pt x="305" y="966"/>
                    </a:lnTo>
                    <a:lnTo>
                      <a:pt x="305" y="1004"/>
                    </a:lnTo>
                    <a:lnTo>
                      <a:pt x="305" y="1037"/>
                    </a:lnTo>
                    <a:lnTo>
                      <a:pt x="305" y="1066"/>
                    </a:lnTo>
                    <a:lnTo>
                      <a:pt x="305" y="1067"/>
                    </a:lnTo>
                    <a:lnTo>
                      <a:pt x="306" y="1073"/>
                    </a:lnTo>
                    <a:lnTo>
                      <a:pt x="310" y="1079"/>
                    </a:lnTo>
                    <a:lnTo>
                      <a:pt x="315" y="1088"/>
                    </a:lnTo>
                    <a:lnTo>
                      <a:pt x="323" y="1096"/>
                    </a:lnTo>
                    <a:lnTo>
                      <a:pt x="335" y="1103"/>
                    </a:lnTo>
                    <a:lnTo>
                      <a:pt x="351" y="1108"/>
                    </a:lnTo>
                    <a:lnTo>
                      <a:pt x="372" y="1111"/>
                    </a:lnTo>
                    <a:lnTo>
                      <a:pt x="392" y="1108"/>
                    </a:lnTo>
                    <a:lnTo>
                      <a:pt x="408" y="1103"/>
                    </a:lnTo>
                    <a:lnTo>
                      <a:pt x="420" y="1096"/>
                    </a:lnTo>
                    <a:lnTo>
                      <a:pt x="429" y="1089"/>
                    </a:lnTo>
                    <a:lnTo>
                      <a:pt x="434" y="1080"/>
                    </a:lnTo>
                    <a:lnTo>
                      <a:pt x="437" y="1073"/>
                    </a:lnTo>
                    <a:lnTo>
                      <a:pt x="438" y="1068"/>
                    </a:lnTo>
                    <a:lnTo>
                      <a:pt x="438" y="1067"/>
                    </a:lnTo>
                    <a:lnTo>
                      <a:pt x="440" y="166"/>
                    </a:lnTo>
                    <a:lnTo>
                      <a:pt x="466" y="166"/>
                    </a:lnTo>
                    <a:lnTo>
                      <a:pt x="466" y="500"/>
                    </a:lnTo>
                    <a:lnTo>
                      <a:pt x="468" y="503"/>
                    </a:lnTo>
                    <a:lnTo>
                      <a:pt x="469" y="509"/>
                    </a:lnTo>
                    <a:lnTo>
                      <a:pt x="472" y="517"/>
                    </a:lnTo>
                    <a:lnTo>
                      <a:pt x="477" y="527"/>
                    </a:lnTo>
                    <a:lnTo>
                      <a:pt x="483" y="537"/>
                    </a:lnTo>
                    <a:lnTo>
                      <a:pt x="493" y="545"/>
                    </a:lnTo>
                    <a:lnTo>
                      <a:pt x="505" y="551"/>
                    </a:lnTo>
                    <a:lnTo>
                      <a:pt x="520" y="554"/>
                    </a:lnTo>
                    <a:lnTo>
                      <a:pt x="536" y="551"/>
                    </a:lnTo>
                    <a:lnTo>
                      <a:pt x="548" y="545"/>
                    </a:lnTo>
                    <a:lnTo>
                      <a:pt x="557" y="537"/>
                    </a:lnTo>
                    <a:lnTo>
                      <a:pt x="563" y="527"/>
                    </a:lnTo>
                    <a:lnTo>
                      <a:pt x="570" y="517"/>
                    </a:lnTo>
                    <a:lnTo>
                      <a:pt x="573" y="510"/>
                    </a:lnTo>
                    <a:lnTo>
                      <a:pt x="573" y="508"/>
                    </a:lnTo>
                    <a:lnTo>
                      <a:pt x="573" y="79"/>
                    </a:lnTo>
                    <a:lnTo>
                      <a:pt x="572" y="68"/>
                    </a:lnTo>
                    <a:lnTo>
                      <a:pt x="561" y="47"/>
                    </a:lnTo>
                    <a:lnTo>
                      <a:pt x="546" y="28"/>
                    </a:lnTo>
                    <a:lnTo>
                      <a:pt x="528" y="14"/>
                    </a:lnTo>
                    <a:lnTo>
                      <a:pt x="506" y="4"/>
                    </a:lnTo>
                    <a:lnTo>
                      <a:pt x="485" y="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txBody>
              <a:bodyPr/>
              <a:p>
                <a:endParaRPr lang="zh-CN" altLang="en-US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45" name="Text Box 21"/>
            <p:cNvSpPr txBox="true">
              <a:spLocks noChangeArrowheads="true"/>
            </p:cNvSpPr>
            <p:nvPr/>
          </p:nvSpPr>
          <p:spPr bwMode="gray">
            <a:xfrm>
              <a:off x="9923" y="3788"/>
              <a:ext cx="3360" cy="23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536575" marR="0" lvl="1" indent="635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狭义银行信用：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仅指银行的一些资产类业务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。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（一）银行信用的功能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974215" y="1646555"/>
            <a:ext cx="8243888" cy="3744913"/>
            <a:chOff x="795" y="3585"/>
            <a:chExt cx="12983" cy="5898"/>
          </a:xfrm>
        </p:grpSpPr>
        <p:sp>
          <p:nvSpPr>
            <p:cNvPr id="7" name="AutoShape 3"/>
            <p:cNvSpPr>
              <a:spLocks noChangeArrowheads="true"/>
            </p:cNvSpPr>
            <p:nvPr/>
          </p:nvSpPr>
          <p:spPr bwMode="gray">
            <a:xfrm>
              <a:off x="795" y="3585"/>
              <a:ext cx="3273" cy="1743"/>
            </a:xfrm>
            <a:prstGeom prst="flowChartConnector">
              <a:avLst/>
            </a:prstGeom>
            <a:gradFill rotWithShape="true">
              <a:gsLst>
                <a:gs pos="0">
                  <a:schemeClr val="folHlink"/>
                </a:gs>
                <a:gs pos="100000">
                  <a:schemeClr val="folHlink">
                    <a:gamma/>
                    <a:shade val="66275"/>
                    <a:invGamma/>
                  </a:schemeClr>
                </a:gs>
              </a:gsLst>
              <a:lin ang="2700000" scaled="true"/>
            </a:gradFill>
            <a:ln w="88900" cmpd="thinThick" algn="ctr">
              <a:solidFill>
                <a:srgbClr val="C0C0C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8" name="AutoShape 4"/>
            <p:cNvSpPr>
              <a:spLocks noChangeArrowheads="true"/>
            </p:cNvSpPr>
            <p:nvPr/>
          </p:nvSpPr>
          <p:spPr bwMode="gray">
            <a:xfrm>
              <a:off x="795" y="5628"/>
              <a:ext cx="3273" cy="1743"/>
            </a:xfrm>
            <a:prstGeom prst="flowChartConnector">
              <a:avLst/>
            </a:prstGeom>
            <a:gradFill rotWithShape="true">
              <a:gsLst>
                <a:gs pos="0">
                  <a:schemeClr val="hlink"/>
                </a:gs>
                <a:gs pos="100000">
                  <a:schemeClr val="hlink">
                    <a:gamma/>
                    <a:shade val="66275"/>
                    <a:invGamma/>
                  </a:schemeClr>
                </a:gs>
              </a:gsLst>
              <a:lin ang="2700000" scaled="true"/>
            </a:gradFill>
            <a:ln w="88900" cmpd="thinThick" algn="ctr">
              <a:solidFill>
                <a:srgbClr val="C0C0C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9" name="AutoShape 5"/>
            <p:cNvSpPr>
              <a:spLocks noChangeArrowheads="true"/>
            </p:cNvSpPr>
            <p:nvPr/>
          </p:nvSpPr>
          <p:spPr bwMode="ltGray">
            <a:xfrm>
              <a:off x="795" y="7740"/>
              <a:ext cx="3273" cy="1743"/>
            </a:xfrm>
            <a:prstGeom prst="flowChartConnector">
              <a:avLst/>
            </a:prstGeom>
            <a:gradFill rotWithShape="true">
              <a:gsLst>
                <a:gs pos="0">
                  <a:schemeClr val="accent2"/>
                </a:gs>
                <a:gs pos="100000">
                  <a:schemeClr val="accent2">
                    <a:gamma/>
                    <a:shade val="66275"/>
                    <a:invGamma/>
                  </a:schemeClr>
                </a:gs>
              </a:gsLst>
              <a:lin ang="2700000" scaled="true"/>
            </a:gradFill>
            <a:ln w="88900" cmpd="thinThick" algn="ctr">
              <a:solidFill>
                <a:srgbClr val="C0C0C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0" name="Rectangle 6"/>
            <p:cNvSpPr>
              <a:spLocks noChangeArrowheads="true"/>
            </p:cNvSpPr>
            <p:nvPr/>
          </p:nvSpPr>
          <p:spPr bwMode="auto">
            <a:xfrm>
              <a:off x="4483" y="4045"/>
              <a:ext cx="9240" cy="1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银行充当信用媒介，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在接收存款的基础上放贷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，这种信用不创造资本，仅仅是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转移和再分配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社会现实资本，以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提高资本效益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。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3" name="Rectangle 9"/>
            <p:cNvSpPr>
              <a:spLocks noChangeArrowheads="true"/>
            </p:cNvSpPr>
            <p:nvPr/>
          </p:nvSpPr>
          <p:spPr bwMode="auto">
            <a:xfrm>
              <a:off x="1160" y="4088"/>
              <a:ext cx="2480" cy="613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信用媒介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" name="Rectangle 10"/>
            <p:cNvSpPr>
              <a:spLocks noChangeArrowheads="true"/>
            </p:cNvSpPr>
            <p:nvPr/>
          </p:nvSpPr>
          <p:spPr bwMode="auto">
            <a:xfrm>
              <a:off x="1425" y="6138"/>
              <a:ext cx="2318" cy="61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信用创造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" name="Rectangle 11"/>
            <p:cNvSpPr>
              <a:spLocks noChangeArrowheads="true"/>
            </p:cNvSpPr>
            <p:nvPr/>
          </p:nvSpPr>
          <p:spPr bwMode="auto">
            <a:xfrm>
              <a:off x="1248" y="8235"/>
              <a:ext cx="2495" cy="61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信用调节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" name="Rectangle 6"/>
            <p:cNvSpPr>
              <a:spLocks noChangeArrowheads="true"/>
            </p:cNvSpPr>
            <p:nvPr/>
          </p:nvSpPr>
          <p:spPr bwMode="auto">
            <a:xfrm>
              <a:off x="4538" y="6080"/>
              <a:ext cx="9240" cy="119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信用就是资本，银行的本质在于创造信用，进而为社会创造新的资本。（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信用创造论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）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" name="Rectangle 6"/>
            <p:cNvSpPr>
              <a:spLocks noChangeArrowheads="true"/>
            </p:cNvSpPr>
            <p:nvPr/>
          </p:nvSpPr>
          <p:spPr bwMode="auto">
            <a:xfrm>
              <a:off x="4538" y="8008"/>
              <a:ext cx="9240" cy="119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通过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扩张或收缩货币信用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，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控制社会的货币与信用的供给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，干预经济生活，调节经济增长。（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货币政策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）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（二）银行信用的特征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973580" y="1741805"/>
            <a:ext cx="8244205" cy="3745230"/>
            <a:chOff x="795" y="3585"/>
            <a:chExt cx="12983" cy="5898"/>
          </a:xfrm>
        </p:grpSpPr>
        <p:sp>
          <p:nvSpPr>
            <p:cNvPr id="7" name="AutoShape 3"/>
            <p:cNvSpPr>
              <a:spLocks noChangeArrowheads="true"/>
            </p:cNvSpPr>
            <p:nvPr/>
          </p:nvSpPr>
          <p:spPr bwMode="gray">
            <a:xfrm>
              <a:off x="795" y="3585"/>
              <a:ext cx="3273" cy="1743"/>
            </a:xfrm>
            <a:prstGeom prst="flowChartConnector">
              <a:avLst/>
            </a:prstGeom>
            <a:gradFill rotWithShape="true">
              <a:gsLst>
                <a:gs pos="0">
                  <a:schemeClr val="folHlink"/>
                </a:gs>
                <a:gs pos="100000">
                  <a:schemeClr val="folHlink">
                    <a:gamma/>
                    <a:shade val="66275"/>
                    <a:invGamma/>
                  </a:schemeClr>
                </a:gs>
              </a:gsLst>
              <a:lin ang="2700000" scaled="true"/>
            </a:gradFill>
            <a:ln w="88900" cmpd="thinThick" algn="ctr">
              <a:solidFill>
                <a:srgbClr val="C0C0C0"/>
              </a:solidFill>
              <a:round/>
            </a:ln>
            <a:effectLst/>
          </p:spPr>
          <p:txBody>
            <a:bodyPr wrap="none" anchor="ctr"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8" name="AutoShape 4"/>
            <p:cNvSpPr>
              <a:spLocks noChangeArrowheads="true"/>
            </p:cNvSpPr>
            <p:nvPr/>
          </p:nvSpPr>
          <p:spPr bwMode="gray">
            <a:xfrm>
              <a:off x="795" y="5628"/>
              <a:ext cx="3273" cy="1743"/>
            </a:xfrm>
            <a:prstGeom prst="flowChartConnector">
              <a:avLst/>
            </a:prstGeom>
            <a:gradFill rotWithShape="true">
              <a:gsLst>
                <a:gs pos="0">
                  <a:schemeClr val="hlink"/>
                </a:gs>
                <a:gs pos="100000">
                  <a:schemeClr val="hlink">
                    <a:gamma/>
                    <a:shade val="66275"/>
                    <a:invGamma/>
                  </a:schemeClr>
                </a:gs>
              </a:gsLst>
              <a:lin ang="2700000" scaled="true"/>
            </a:gradFill>
            <a:ln w="88900" cmpd="thinThick" algn="ctr">
              <a:solidFill>
                <a:srgbClr val="C0C0C0"/>
              </a:solidFill>
              <a:round/>
            </a:ln>
            <a:effectLst/>
          </p:spPr>
          <p:txBody>
            <a:bodyPr wrap="none" anchor="ctr"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9" name="AutoShape 5"/>
            <p:cNvSpPr>
              <a:spLocks noChangeArrowheads="true"/>
            </p:cNvSpPr>
            <p:nvPr/>
          </p:nvSpPr>
          <p:spPr bwMode="ltGray">
            <a:xfrm>
              <a:off x="795" y="7740"/>
              <a:ext cx="3273" cy="1743"/>
            </a:xfrm>
            <a:prstGeom prst="flowChartConnector">
              <a:avLst/>
            </a:prstGeom>
            <a:gradFill rotWithShape="true">
              <a:gsLst>
                <a:gs pos="0">
                  <a:schemeClr val="accent2"/>
                </a:gs>
                <a:gs pos="100000">
                  <a:schemeClr val="accent2">
                    <a:gamma/>
                    <a:shade val="66275"/>
                    <a:invGamma/>
                  </a:schemeClr>
                </a:gs>
              </a:gsLst>
              <a:lin ang="2700000" scaled="true"/>
            </a:gradFill>
            <a:ln w="88900" cmpd="thinThick" algn="ctr">
              <a:solidFill>
                <a:srgbClr val="C0C0C0"/>
              </a:solidFill>
              <a:round/>
            </a:ln>
            <a:effectLst/>
          </p:spPr>
          <p:txBody>
            <a:bodyPr wrap="none" anchor="ctr"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0" name="Rectangle 6"/>
            <p:cNvSpPr>
              <a:spLocks noChangeArrowheads="true"/>
            </p:cNvSpPr>
            <p:nvPr/>
          </p:nvSpPr>
          <p:spPr bwMode="auto">
            <a:xfrm>
              <a:off x="4483" y="4045"/>
              <a:ext cx="9240" cy="119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参与银行信用的主体广泛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，个人、企业以及政府均广泛而深刻地参与到银行信用活动中。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3" name="Rectangle 9"/>
            <p:cNvSpPr>
              <a:spLocks noChangeArrowheads="true"/>
            </p:cNvSpPr>
            <p:nvPr/>
          </p:nvSpPr>
          <p:spPr bwMode="auto">
            <a:xfrm>
              <a:off x="1418" y="4153"/>
              <a:ext cx="2070" cy="61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广泛性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" name="Rectangle 10"/>
            <p:cNvSpPr>
              <a:spLocks noChangeArrowheads="true"/>
            </p:cNvSpPr>
            <p:nvPr/>
          </p:nvSpPr>
          <p:spPr bwMode="auto">
            <a:xfrm>
              <a:off x="1425" y="6194"/>
              <a:ext cx="2318" cy="61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间接性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" name="Rectangle 11"/>
            <p:cNvSpPr>
              <a:spLocks noChangeArrowheads="true"/>
            </p:cNvSpPr>
            <p:nvPr/>
          </p:nvSpPr>
          <p:spPr bwMode="auto">
            <a:xfrm>
              <a:off x="1337" y="8265"/>
              <a:ext cx="2495" cy="608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综合性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6" name="Rectangle 6"/>
            <p:cNvSpPr>
              <a:spLocks noChangeArrowheads="true"/>
            </p:cNvSpPr>
            <p:nvPr/>
          </p:nvSpPr>
          <p:spPr bwMode="auto">
            <a:xfrm>
              <a:off x="4538" y="5925"/>
              <a:ext cx="9240" cy="1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作为信用活动的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中间媒介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,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银行信用是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最基本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的资金融通形式，在社会资金融通中居于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中心位置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，发挥着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连接资金供求双方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的职能。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7" name="Rectangle 6"/>
            <p:cNvSpPr>
              <a:spLocks noChangeArrowheads="true"/>
            </p:cNvSpPr>
            <p:nvPr/>
          </p:nvSpPr>
          <p:spPr bwMode="auto">
            <a:xfrm>
              <a:off x="4538" y="8008"/>
              <a:ext cx="9240" cy="112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银行作为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市场经济的中枢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，通过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银行信用的调控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，可以发挥调控国民经济运行，改善经济运行质量的功效。 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（三）银行信用结构的转型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22595" name="Rectangle 3"/>
          <p:cNvSpPr>
            <a:spLocks noGrp="true" noChangeArrowheads="true"/>
          </p:cNvSpPr>
          <p:nvPr/>
        </p:nvSpPr>
        <p:spPr>
          <a:xfrm>
            <a:off x="2387600" y="1291590"/>
            <a:ext cx="7416800" cy="242760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0800" tIns="10800" rIns="18000" bIns="1080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、早期的商业银行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以发放企业贷款为主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世纪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50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年代以后，大量企业到资本市场筹集资金，银行由此失去不少市场份额。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、近年来，为应对竞争压力，银行贷款结构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由企业贷款为主转向以对个人贷款为主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，大力发展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消费信贷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二、银行信用风险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955800" y="1626235"/>
            <a:ext cx="8280400" cy="4095750"/>
            <a:chOff x="850" y="3600"/>
            <a:chExt cx="13040" cy="6450"/>
          </a:xfrm>
        </p:grpSpPr>
        <p:sp>
          <p:nvSpPr>
            <p:cNvPr id="16390" name="Freeform 3"/>
            <p:cNvSpPr/>
            <p:nvPr/>
          </p:nvSpPr>
          <p:spPr>
            <a:xfrm>
              <a:off x="6998" y="5628"/>
              <a:ext cx="2732" cy="176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093" h="704">
                  <a:moveTo>
                    <a:pt x="64" y="704"/>
                  </a:moveTo>
                  <a:lnTo>
                    <a:pt x="0" y="622"/>
                  </a:lnTo>
                  <a:lnTo>
                    <a:pt x="820" y="0"/>
                  </a:lnTo>
                  <a:lnTo>
                    <a:pt x="1093" y="453"/>
                  </a:lnTo>
                  <a:lnTo>
                    <a:pt x="64" y="704"/>
                  </a:lnTo>
                  <a:close/>
                </a:path>
              </a:pathLst>
            </a:custGeom>
            <a:gradFill rotWithShape="true">
              <a:gsLst>
                <a:gs pos="0">
                  <a:srgbClr val="DAB720"/>
                </a:gs>
                <a:gs pos="100000">
                  <a:srgbClr val="FFFFFF">
                    <a:alpha val="0"/>
                  </a:srgbClr>
                </a:gs>
              </a:gsLst>
              <a:lin ang="0" scaled="true"/>
              <a:tileRect/>
            </a:gradFill>
            <a:ln w="9525">
              <a:noFill/>
            </a:ln>
          </p:spPr>
          <p:txBody>
            <a:bodyPr/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391" name="Freeform 4"/>
            <p:cNvSpPr/>
            <p:nvPr/>
          </p:nvSpPr>
          <p:spPr>
            <a:xfrm>
              <a:off x="4683" y="5670"/>
              <a:ext cx="2315" cy="176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</a:cxnLst>
              <a:pathLst>
                <a:path w="926" h="704">
                  <a:moveTo>
                    <a:pt x="926" y="611"/>
                  </a:moveTo>
                  <a:lnTo>
                    <a:pt x="844" y="704"/>
                  </a:lnTo>
                  <a:lnTo>
                    <a:pt x="0" y="489"/>
                  </a:lnTo>
                  <a:lnTo>
                    <a:pt x="315" y="0"/>
                  </a:lnTo>
                  <a:lnTo>
                    <a:pt x="926" y="611"/>
                  </a:lnTo>
                  <a:close/>
                </a:path>
              </a:pathLst>
            </a:custGeom>
            <a:gradFill rotWithShape="true">
              <a:gsLst>
                <a:gs pos="0">
                  <a:srgbClr val="FFFFFF">
                    <a:alpha val="0"/>
                  </a:srgbClr>
                </a:gs>
                <a:gs pos="100000">
                  <a:srgbClr val="A3C975"/>
                </a:gs>
              </a:gsLst>
              <a:lin ang="0" scaled="true"/>
              <a:tileRect/>
            </a:gradFill>
            <a:ln w="9525">
              <a:noFill/>
            </a:ln>
          </p:spPr>
          <p:txBody>
            <a:bodyPr/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16392" name="Group 6"/>
            <p:cNvGrpSpPr/>
            <p:nvPr/>
          </p:nvGrpSpPr>
          <p:grpSpPr>
            <a:xfrm>
              <a:off x="850" y="3600"/>
              <a:ext cx="4610" cy="6065"/>
              <a:chOff x="867" y="738"/>
              <a:chExt cx="1422" cy="1422"/>
            </a:xfrm>
          </p:grpSpPr>
          <p:sp>
            <p:nvSpPr>
              <p:cNvPr id="16393" name="Oval 7"/>
              <p:cNvSpPr/>
              <p:nvPr/>
            </p:nvSpPr>
            <p:spPr>
              <a:xfrm>
                <a:off x="867" y="738"/>
                <a:ext cx="1422" cy="1422"/>
              </a:xfrm>
              <a:prstGeom prst="ellipse">
                <a:avLst/>
              </a:prstGeom>
              <a:gradFill rotWithShape="true">
                <a:gsLst>
                  <a:gs pos="0">
                    <a:srgbClr val="7C9959"/>
                  </a:gs>
                  <a:gs pos="100000">
                    <a:srgbClr val="A3C975"/>
                  </a:gs>
                </a:gsLst>
                <a:lin ang="2700000" scaled="true"/>
                <a:tileRect/>
              </a:gradFill>
              <a:ln w="38100" cap="flat" cmpd="sng">
                <a:solidFill>
                  <a:srgbClr val="DDDDDD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6394" name="Oval 8"/>
              <p:cNvSpPr/>
              <p:nvPr/>
            </p:nvSpPr>
            <p:spPr>
              <a:xfrm>
                <a:off x="909" y="774"/>
                <a:ext cx="1337" cy="1348"/>
              </a:xfrm>
              <a:prstGeom prst="ellipse">
                <a:avLst/>
              </a:prstGeom>
              <a:gradFill rotWithShape="true">
                <a:gsLst>
                  <a:gs pos="0">
                    <a:srgbClr val="A3C975"/>
                  </a:gs>
                  <a:gs pos="100000">
                    <a:srgbClr val="7C9959"/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2" name="Rectangle 9"/>
            <p:cNvSpPr>
              <a:spLocks noChangeArrowheads="true"/>
            </p:cNvSpPr>
            <p:nvPr/>
          </p:nvSpPr>
          <p:spPr bwMode="gray">
            <a:xfrm>
              <a:off x="1070" y="5348"/>
              <a:ext cx="4390" cy="2973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ts val="2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交易对手未能履行约定契约中的义务而造成经济损失的风险，即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99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受信人不能履行还本付息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的责任而使授信人的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99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预期收益与实际收益发生偏离的可能性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。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grpSp>
          <p:nvGrpSpPr>
            <p:cNvPr id="16396" name="Group 10"/>
            <p:cNvGrpSpPr/>
            <p:nvPr/>
          </p:nvGrpSpPr>
          <p:grpSpPr>
            <a:xfrm>
              <a:off x="8978" y="3645"/>
              <a:ext cx="4912" cy="6405"/>
              <a:chOff x="867" y="738"/>
              <a:chExt cx="1422" cy="1422"/>
            </a:xfrm>
          </p:grpSpPr>
          <p:sp>
            <p:nvSpPr>
              <p:cNvPr id="16397" name="Oval 11"/>
              <p:cNvSpPr/>
              <p:nvPr/>
            </p:nvSpPr>
            <p:spPr>
              <a:xfrm>
                <a:off x="867" y="738"/>
                <a:ext cx="1422" cy="1422"/>
              </a:xfrm>
              <a:prstGeom prst="ellipse">
                <a:avLst/>
              </a:prstGeom>
              <a:gradFill rotWithShape="true">
                <a:gsLst>
                  <a:gs pos="0">
                    <a:srgbClr val="A19D57"/>
                  </a:gs>
                  <a:gs pos="100000">
                    <a:srgbClr val="D3CE73"/>
                  </a:gs>
                </a:gsLst>
                <a:lin ang="2700000" scaled="true"/>
                <a:tileRect/>
              </a:gradFill>
              <a:ln w="38100" cap="flat" cmpd="sng">
                <a:solidFill>
                  <a:srgbClr val="DDDDDD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6398" name="Oval 12"/>
              <p:cNvSpPr/>
              <p:nvPr/>
            </p:nvSpPr>
            <p:spPr>
              <a:xfrm>
                <a:off x="909" y="774"/>
                <a:ext cx="1337" cy="1348"/>
              </a:xfrm>
              <a:prstGeom prst="ellipse">
                <a:avLst/>
              </a:prstGeom>
              <a:gradFill rotWithShape="true">
                <a:gsLst>
                  <a:gs pos="0">
                    <a:srgbClr val="D3CE73"/>
                  </a:gs>
                  <a:gs pos="100000">
                    <a:srgbClr val="A19D57"/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16" name="Rectangle 13"/>
            <p:cNvSpPr>
              <a:spLocks noChangeArrowheads="true"/>
            </p:cNvSpPr>
            <p:nvPr/>
          </p:nvSpPr>
          <p:spPr bwMode="gray">
            <a:xfrm>
              <a:off x="9355" y="5348"/>
              <a:ext cx="4513" cy="3375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ts val="2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由于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99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各种不确定因素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对银行信用的影响，使银行金融机构经营的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99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实际收益结果与预期目标发生背离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，从而导致银行金融机构在经营活动中遭受损失或获取额外收益的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99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可能性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。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400" name="Text Box 18"/>
            <p:cNvSpPr txBox="true"/>
            <p:nvPr/>
          </p:nvSpPr>
          <p:spPr>
            <a:xfrm>
              <a:off x="4940" y="3645"/>
              <a:ext cx="4868" cy="72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Tx/>
                <a:buFont typeface="Wingdings" panose="05000000000000000000" pitchFamily="2" charset="2"/>
              </a:pPr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（一）银行信用风险概念</a:t>
              </a:r>
              <a:endParaRPr lang="zh-CN" altLang="en-US" sz="2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401" name="Freeform 21"/>
            <p:cNvSpPr/>
            <p:nvPr/>
          </p:nvSpPr>
          <p:spPr>
            <a:xfrm>
              <a:off x="9355" y="3808"/>
              <a:ext cx="4220" cy="1542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0" y="2147483646"/>
                </a:cxn>
              </a:cxnLst>
              <a:pathLst>
                <a:path w="1293" h="492">
                  <a:moveTo>
                    <a:pt x="0" y="490"/>
                  </a:moveTo>
                  <a:lnTo>
                    <a:pt x="1293" y="492"/>
                  </a:lnTo>
                  <a:cubicBezTo>
                    <a:pt x="1257" y="340"/>
                    <a:pt x="1165" y="235"/>
                    <a:pt x="1081" y="160"/>
                  </a:cubicBezTo>
                  <a:cubicBezTo>
                    <a:pt x="997" y="85"/>
                    <a:pt x="867" y="0"/>
                    <a:pt x="648" y="0"/>
                  </a:cubicBezTo>
                  <a:cubicBezTo>
                    <a:pt x="429" y="0"/>
                    <a:pt x="342" y="67"/>
                    <a:pt x="232" y="147"/>
                  </a:cubicBezTo>
                  <a:cubicBezTo>
                    <a:pt x="122" y="227"/>
                    <a:pt x="18" y="421"/>
                    <a:pt x="0" y="490"/>
                  </a:cubicBezTo>
                  <a:close/>
                </a:path>
              </a:pathLst>
            </a:custGeom>
            <a:solidFill>
              <a:srgbClr val="D3CE73"/>
            </a:solidFill>
            <a:ln w="9525">
              <a:noFill/>
            </a:ln>
          </p:spPr>
          <p:txBody>
            <a:bodyPr/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402" name="Freeform 22"/>
            <p:cNvSpPr/>
            <p:nvPr/>
          </p:nvSpPr>
          <p:spPr>
            <a:xfrm>
              <a:off x="1113" y="3735"/>
              <a:ext cx="3932" cy="1618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0" y="2147483646"/>
                </a:cxn>
              </a:cxnLst>
              <a:pathLst>
                <a:path w="1284" h="495">
                  <a:moveTo>
                    <a:pt x="0" y="495"/>
                  </a:moveTo>
                  <a:lnTo>
                    <a:pt x="1284" y="492"/>
                  </a:lnTo>
                  <a:cubicBezTo>
                    <a:pt x="1248" y="340"/>
                    <a:pt x="1156" y="235"/>
                    <a:pt x="1072" y="160"/>
                  </a:cubicBezTo>
                  <a:cubicBezTo>
                    <a:pt x="988" y="85"/>
                    <a:pt x="858" y="0"/>
                    <a:pt x="639" y="0"/>
                  </a:cubicBezTo>
                  <a:cubicBezTo>
                    <a:pt x="420" y="0"/>
                    <a:pt x="333" y="67"/>
                    <a:pt x="223" y="147"/>
                  </a:cubicBezTo>
                  <a:cubicBezTo>
                    <a:pt x="113" y="227"/>
                    <a:pt x="18" y="426"/>
                    <a:pt x="0" y="495"/>
                  </a:cubicBezTo>
                  <a:close/>
                </a:path>
              </a:pathLst>
            </a:custGeom>
            <a:solidFill>
              <a:srgbClr val="A3C975"/>
            </a:solidFill>
            <a:ln w="9525">
              <a:noFill/>
            </a:ln>
          </p:spPr>
          <p:txBody>
            <a:bodyPr/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" name="Rectangle 23"/>
            <p:cNvSpPr>
              <a:spLocks noChangeArrowheads="true"/>
            </p:cNvSpPr>
            <p:nvPr/>
          </p:nvSpPr>
          <p:spPr bwMode="black">
            <a:xfrm>
              <a:off x="9808" y="4265"/>
              <a:ext cx="3998" cy="53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>
              <a:outerShdw dist="35921" dir="2700000" algn="ctr" rotWithShape="0">
                <a:srgbClr val="003300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 </a:t>
              </a:r>
              <a:r>
                <a:rPr kumimoji="0" lang="zh-CN" altLang="en-US" sz="2000" b="1" i="0" u="none" strike="noStrike" kern="1200" cap="none" spc="0" normalizeH="0" baseline="0" noProof="0" dirty="0"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广义信用风险</a:t>
              </a:r>
              <a:endParaRPr kumimoji="0" lang="zh-CN" altLang="en-US" sz="2000" b="1" i="0" u="none" strike="noStrike" kern="1200" cap="none" spc="0" normalizeH="0" baseline="0" noProof="0" dirty="0"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" name="Rectangle 24"/>
            <p:cNvSpPr>
              <a:spLocks noChangeArrowheads="true"/>
            </p:cNvSpPr>
            <p:nvPr/>
          </p:nvSpPr>
          <p:spPr bwMode="black">
            <a:xfrm>
              <a:off x="1675" y="4264"/>
              <a:ext cx="2955" cy="53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>
              <a:outerShdw dist="35921" dir="2700000" algn="ctr" rotWithShape="0">
                <a:srgbClr val="003300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狭义信用风险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" name="Freeform 25"/>
            <p:cNvSpPr/>
            <p:nvPr/>
          </p:nvSpPr>
          <p:spPr bwMode="gray">
            <a:xfrm>
              <a:off x="6603" y="4798"/>
              <a:ext cx="1070" cy="2925"/>
            </a:xfrm>
            <a:custGeom>
              <a:avLst/>
              <a:gdLst/>
              <a:ahLst/>
              <a:cxnLst>
                <a:cxn ang="0">
                  <a:pos x="166" y="611"/>
                </a:cxn>
                <a:cxn ang="0">
                  <a:pos x="92" y="813"/>
                </a:cxn>
                <a:cxn ang="0">
                  <a:pos x="112" y="1008"/>
                </a:cxn>
                <a:cxn ang="0">
                  <a:pos x="104" y="1192"/>
                </a:cxn>
                <a:cxn ang="0">
                  <a:pos x="124" y="1383"/>
                </a:cxn>
                <a:cxn ang="0">
                  <a:pos x="104" y="1555"/>
                </a:cxn>
                <a:cxn ang="0">
                  <a:pos x="88" y="1674"/>
                </a:cxn>
                <a:cxn ang="0">
                  <a:pos x="10" y="1800"/>
                </a:cxn>
                <a:cxn ang="0">
                  <a:pos x="64" y="1982"/>
                </a:cxn>
                <a:cxn ang="0">
                  <a:pos x="173" y="2259"/>
                </a:cxn>
                <a:cxn ang="0">
                  <a:pos x="301" y="2490"/>
                </a:cxn>
                <a:cxn ang="0">
                  <a:pos x="391" y="2676"/>
                </a:cxn>
                <a:cxn ang="0">
                  <a:pos x="346" y="2816"/>
                </a:cxn>
                <a:cxn ang="0">
                  <a:pos x="260" y="2919"/>
                </a:cxn>
                <a:cxn ang="0">
                  <a:pos x="367" y="2961"/>
                </a:cxn>
                <a:cxn ang="0">
                  <a:pos x="298" y="3273"/>
                </a:cxn>
                <a:cxn ang="0">
                  <a:pos x="361" y="3396"/>
                </a:cxn>
                <a:cxn ang="0">
                  <a:pos x="515" y="3140"/>
                </a:cxn>
                <a:cxn ang="0">
                  <a:pos x="631" y="2934"/>
                </a:cxn>
                <a:cxn ang="0">
                  <a:pos x="667" y="2771"/>
                </a:cxn>
                <a:cxn ang="0">
                  <a:pos x="679" y="2640"/>
                </a:cxn>
                <a:cxn ang="0">
                  <a:pos x="703" y="2448"/>
                </a:cxn>
                <a:cxn ang="0">
                  <a:pos x="733" y="2257"/>
                </a:cxn>
                <a:cxn ang="0">
                  <a:pos x="796" y="2021"/>
                </a:cxn>
                <a:cxn ang="0">
                  <a:pos x="757" y="1725"/>
                </a:cxn>
                <a:cxn ang="0">
                  <a:pos x="740" y="1476"/>
                </a:cxn>
                <a:cxn ang="0">
                  <a:pos x="787" y="1280"/>
                </a:cxn>
                <a:cxn ang="0">
                  <a:pos x="842" y="1223"/>
                </a:cxn>
                <a:cxn ang="0">
                  <a:pos x="1093" y="1083"/>
                </a:cxn>
                <a:cxn ang="0">
                  <a:pos x="1241" y="902"/>
                </a:cxn>
                <a:cxn ang="0">
                  <a:pos x="1201" y="720"/>
                </a:cxn>
                <a:cxn ang="0">
                  <a:pos x="1055" y="569"/>
                </a:cxn>
                <a:cxn ang="0">
                  <a:pos x="1081" y="345"/>
                </a:cxn>
                <a:cxn ang="0">
                  <a:pos x="999" y="249"/>
                </a:cxn>
                <a:cxn ang="0">
                  <a:pos x="927" y="515"/>
                </a:cxn>
                <a:cxn ang="0">
                  <a:pos x="866" y="690"/>
                </a:cxn>
                <a:cxn ang="0">
                  <a:pos x="832" y="699"/>
                </a:cxn>
                <a:cxn ang="0">
                  <a:pos x="656" y="641"/>
                </a:cxn>
                <a:cxn ang="0">
                  <a:pos x="533" y="545"/>
                </a:cxn>
                <a:cxn ang="0">
                  <a:pos x="595" y="434"/>
                </a:cxn>
                <a:cxn ang="0">
                  <a:pos x="592" y="374"/>
                </a:cxn>
                <a:cxn ang="0">
                  <a:pos x="613" y="345"/>
                </a:cxn>
                <a:cxn ang="0">
                  <a:pos x="599" y="270"/>
                </a:cxn>
                <a:cxn ang="0">
                  <a:pos x="617" y="231"/>
                </a:cxn>
                <a:cxn ang="0">
                  <a:pos x="575" y="146"/>
                </a:cxn>
                <a:cxn ang="0">
                  <a:pos x="550" y="98"/>
                </a:cxn>
                <a:cxn ang="0">
                  <a:pos x="416" y="11"/>
                </a:cxn>
                <a:cxn ang="0">
                  <a:pos x="256" y="12"/>
                </a:cxn>
                <a:cxn ang="0">
                  <a:pos x="134" y="75"/>
                </a:cxn>
                <a:cxn ang="0">
                  <a:pos x="112" y="126"/>
                </a:cxn>
                <a:cxn ang="0">
                  <a:pos x="85" y="200"/>
                </a:cxn>
                <a:cxn ang="0">
                  <a:pos x="58" y="269"/>
                </a:cxn>
                <a:cxn ang="0">
                  <a:pos x="85" y="318"/>
                </a:cxn>
              </a:cxnLst>
              <a:rect l="0" t="0" r="r" b="b"/>
              <a:pathLst>
                <a:path w="1243" h="3407">
                  <a:moveTo>
                    <a:pt x="109" y="377"/>
                  </a:moveTo>
                  <a:lnTo>
                    <a:pt x="128" y="466"/>
                  </a:lnTo>
                  <a:cubicBezTo>
                    <a:pt x="137" y="505"/>
                    <a:pt x="151" y="571"/>
                    <a:pt x="166" y="611"/>
                  </a:cubicBezTo>
                  <a:cubicBezTo>
                    <a:pt x="181" y="651"/>
                    <a:pt x="222" y="678"/>
                    <a:pt x="217" y="704"/>
                  </a:cubicBezTo>
                  <a:lnTo>
                    <a:pt x="133" y="770"/>
                  </a:lnTo>
                  <a:cubicBezTo>
                    <a:pt x="112" y="788"/>
                    <a:pt x="98" y="794"/>
                    <a:pt x="92" y="813"/>
                  </a:cubicBezTo>
                  <a:cubicBezTo>
                    <a:pt x="85" y="829"/>
                    <a:pt x="95" y="865"/>
                    <a:pt x="95" y="884"/>
                  </a:cubicBezTo>
                  <a:cubicBezTo>
                    <a:pt x="95" y="903"/>
                    <a:pt x="88" y="905"/>
                    <a:pt x="91" y="926"/>
                  </a:cubicBezTo>
                  <a:lnTo>
                    <a:pt x="112" y="1008"/>
                  </a:lnTo>
                  <a:lnTo>
                    <a:pt x="128" y="1079"/>
                  </a:lnTo>
                  <a:lnTo>
                    <a:pt x="113" y="1112"/>
                  </a:lnTo>
                  <a:lnTo>
                    <a:pt x="104" y="1192"/>
                  </a:lnTo>
                  <a:lnTo>
                    <a:pt x="113" y="1274"/>
                  </a:lnTo>
                  <a:cubicBezTo>
                    <a:pt x="115" y="1297"/>
                    <a:pt x="111" y="1314"/>
                    <a:pt x="113" y="1332"/>
                  </a:cubicBezTo>
                  <a:cubicBezTo>
                    <a:pt x="115" y="1351"/>
                    <a:pt x="122" y="1366"/>
                    <a:pt x="124" y="1383"/>
                  </a:cubicBezTo>
                  <a:cubicBezTo>
                    <a:pt x="126" y="1400"/>
                    <a:pt x="125" y="1418"/>
                    <a:pt x="128" y="1434"/>
                  </a:cubicBezTo>
                  <a:cubicBezTo>
                    <a:pt x="123" y="1450"/>
                    <a:pt x="99" y="1467"/>
                    <a:pt x="95" y="1487"/>
                  </a:cubicBezTo>
                  <a:cubicBezTo>
                    <a:pt x="91" y="1507"/>
                    <a:pt x="103" y="1535"/>
                    <a:pt x="104" y="1555"/>
                  </a:cubicBezTo>
                  <a:lnTo>
                    <a:pt x="95" y="1595"/>
                  </a:lnTo>
                  <a:lnTo>
                    <a:pt x="85" y="1629"/>
                  </a:lnTo>
                  <a:lnTo>
                    <a:pt x="88" y="1674"/>
                  </a:lnTo>
                  <a:cubicBezTo>
                    <a:pt x="86" y="1687"/>
                    <a:pt x="74" y="1696"/>
                    <a:pt x="71" y="1707"/>
                  </a:cubicBezTo>
                  <a:cubicBezTo>
                    <a:pt x="68" y="1718"/>
                    <a:pt x="79" y="1728"/>
                    <a:pt x="68" y="1743"/>
                  </a:cubicBezTo>
                  <a:cubicBezTo>
                    <a:pt x="58" y="1758"/>
                    <a:pt x="18" y="1782"/>
                    <a:pt x="10" y="1800"/>
                  </a:cubicBezTo>
                  <a:cubicBezTo>
                    <a:pt x="0" y="1817"/>
                    <a:pt x="11" y="1822"/>
                    <a:pt x="19" y="1854"/>
                  </a:cubicBezTo>
                  <a:lnTo>
                    <a:pt x="28" y="1916"/>
                  </a:lnTo>
                  <a:lnTo>
                    <a:pt x="64" y="1982"/>
                  </a:lnTo>
                  <a:lnTo>
                    <a:pt x="71" y="2037"/>
                  </a:lnTo>
                  <a:lnTo>
                    <a:pt x="85" y="2090"/>
                  </a:lnTo>
                  <a:lnTo>
                    <a:pt x="173" y="2259"/>
                  </a:lnTo>
                  <a:lnTo>
                    <a:pt x="223" y="2352"/>
                  </a:lnTo>
                  <a:lnTo>
                    <a:pt x="249" y="2402"/>
                  </a:lnTo>
                  <a:lnTo>
                    <a:pt x="301" y="2490"/>
                  </a:lnTo>
                  <a:lnTo>
                    <a:pt x="335" y="2559"/>
                  </a:lnTo>
                  <a:lnTo>
                    <a:pt x="362" y="2615"/>
                  </a:lnTo>
                  <a:cubicBezTo>
                    <a:pt x="371" y="2634"/>
                    <a:pt x="385" y="2659"/>
                    <a:pt x="391" y="2676"/>
                  </a:cubicBezTo>
                  <a:cubicBezTo>
                    <a:pt x="397" y="2693"/>
                    <a:pt x="392" y="2702"/>
                    <a:pt x="401" y="2717"/>
                  </a:cubicBezTo>
                  <a:lnTo>
                    <a:pt x="443" y="2765"/>
                  </a:lnTo>
                  <a:lnTo>
                    <a:pt x="346" y="2816"/>
                  </a:lnTo>
                  <a:lnTo>
                    <a:pt x="262" y="2874"/>
                  </a:lnTo>
                  <a:cubicBezTo>
                    <a:pt x="248" y="2892"/>
                    <a:pt x="263" y="2915"/>
                    <a:pt x="263" y="2922"/>
                  </a:cubicBezTo>
                  <a:cubicBezTo>
                    <a:pt x="263" y="2929"/>
                    <a:pt x="254" y="2913"/>
                    <a:pt x="260" y="2919"/>
                  </a:cubicBezTo>
                  <a:cubicBezTo>
                    <a:pt x="266" y="2932"/>
                    <a:pt x="276" y="2956"/>
                    <a:pt x="298" y="2958"/>
                  </a:cubicBezTo>
                  <a:lnTo>
                    <a:pt x="386" y="2942"/>
                  </a:lnTo>
                  <a:lnTo>
                    <a:pt x="367" y="2961"/>
                  </a:lnTo>
                  <a:lnTo>
                    <a:pt x="341" y="3069"/>
                  </a:lnTo>
                  <a:lnTo>
                    <a:pt x="370" y="3103"/>
                  </a:lnTo>
                  <a:lnTo>
                    <a:pt x="298" y="3273"/>
                  </a:lnTo>
                  <a:lnTo>
                    <a:pt x="268" y="3344"/>
                  </a:lnTo>
                  <a:cubicBezTo>
                    <a:pt x="266" y="3363"/>
                    <a:pt x="269" y="3380"/>
                    <a:pt x="284" y="3389"/>
                  </a:cubicBezTo>
                  <a:cubicBezTo>
                    <a:pt x="296" y="3397"/>
                    <a:pt x="335" y="3407"/>
                    <a:pt x="361" y="3396"/>
                  </a:cubicBezTo>
                  <a:lnTo>
                    <a:pt x="443" y="3321"/>
                  </a:lnTo>
                  <a:lnTo>
                    <a:pt x="491" y="3249"/>
                  </a:lnTo>
                  <a:lnTo>
                    <a:pt x="515" y="3140"/>
                  </a:lnTo>
                  <a:lnTo>
                    <a:pt x="564" y="3103"/>
                  </a:lnTo>
                  <a:lnTo>
                    <a:pt x="588" y="3055"/>
                  </a:lnTo>
                  <a:lnTo>
                    <a:pt x="631" y="2934"/>
                  </a:lnTo>
                  <a:lnTo>
                    <a:pt x="647" y="2831"/>
                  </a:lnTo>
                  <a:lnTo>
                    <a:pt x="668" y="2811"/>
                  </a:lnTo>
                  <a:cubicBezTo>
                    <a:pt x="671" y="2801"/>
                    <a:pt x="665" y="2789"/>
                    <a:pt x="667" y="2771"/>
                  </a:cubicBezTo>
                  <a:cubicBezTo>
                    <a:pt x="669" y="2753"/>
                    <a:pt x="679" y="2716"/>
                    <a:pt x="680" y="2702"/>
                  </a:cubicBezTo>
                  <a:cubicBezTo>
                    <a:pt x="678" y="2685"/>
                    <a:pt x="670" y="2695"/>
                    <a:pt x="670" y="2685"/>
                  </a:cubicBezTo>
                  <a:lnTo>
                    <a:pt x="679" y="2640"/>
                  </a:lnTo>
                  <a:lnTo>
                    <a:pt x="676" y="2589"/>
                  </a:lnTo>
                  <a:lnTo>
                    <a:pt x="685" y="2499"/>
                  </a:lnTo>
                  <a:lnTo>
                    <a:pt x="703" y="2448"/>
                  </a:lnTo>
                  <a:lnTo>
                    <a:pt x="712" y="2400"/>
                  </a:lnTo>
                  <a:lnTo>
                    <a:pt x="718" y="2331"/>
                  </a:lnTo>
                  <a:lnTo>
                    <a:pt x="733" y="2257"/>
                  </a:lnTo>
                  <a:lnTo>
                    <a:pt x="760" y="2133"/>
                  </a:lnTo>
                  <a:cubicBezTo>
                    <a:pt x="771" y="2106"/>
                    <a:pt x="793" y="2115"/>
                    <a:pt x="799" y="2096"/>
                  </a:cubicBezTo>
                  <a:cubicBezTo>
                    <a:pt x="805" y="2077"/>
                    <a:pt x="802" y="2051"/>
                    <a:pt x="796" y="2021"/>
                  </a:cubicBezTo>
                  <a:lnTo>
                    <a:pt x="764" y="1916"/>
                  </a:lnTo>
                  <a:lnTo>
                    <a:pt x="769" y="1788"/>
                  </a:lnTo>
                  <a:lnTo>
                    <a:pt x="757" y="1725"/>
                  </a:lnTo>
                  <a:lnTo>
                    <a:pt x="758" y="1676"/>
                  </a:lnTo>
                  <a:lnTo>
                    <a:pt x="745" y="1625"/>
                  </a:lnTo>
                  <a:lnTo>
                    <a:pt x="740" y="1476"/>
                  </a:lnTo>
                  <a:lnTo>
                    <a:pt x="757" y="1418"/>
                  </a:lnTo>
                  <a:lnTo>
                    <a:pt x="767" y="1338"/>
                  </a:lnTo>
                  <a:lnTo>
                    <a:pt x="787" y="1280"/>
                  </a:lnTo>
                  <a:lnTo>
                    <a:pt x="797" y="1223"/>
                  </a:lnTo>
                  <a:lnTo>
                    <a:pt x="806" y="1218"/>
                  </a:lnTo>
                  <a:lnTo>
                    <a:pt x="842" y="1223"/>
                  </a:lnTo>
                  <a:lnTo>
                    <a:pt x="997" y="1176"/>
                  </a:lnTo>
                  <a:lnTo>
                    <a:pt x="1070" y="1137"/>
                  </a:lnTo>
                  <a:lnTo>
                    <a:pt x="1093" y="1083"/>
                  </a:lnTo>
                  <a:cubicBezTo>
                    <a:pt x="1116" y="1063"/>
                    <a:pt x="1187" y="1039"/>
                    <a:pt x="1207" y="1017"/>
                  </a:cubicBezTo>
                  <a:cubicBezTo>
                    <a:pt x="1226" y="993"/>
                    <a:pt x="1204" y="970"/>
                    <a:pt x="1210" y="951"/>
                  </a:cubicBezTo>
                  <a:cubicBezTo>
                    <a:pt x="1216" y="932"/>
                    <a:pt x="1238" y="919"/>
                    <a:pt x="1241" y="902"/>
                  </a:cubicBezTo>
                  <a:cubicBezTo>
                    <a:pt x="1243" y="881"/>
                    <a:pt x="1230" y="867"/>
                    <a:pt x="1229" y="848"/>
                  </a:cubicBezTo>
                  <a:cubicBezTo>
                    <a:pt x="1228" y="829"/>
                    <a:pt x="1242" y="810"/>
                    <a:pt x="1237" y="789"/>
                  </a:cubicBezTo>
                  <a:cubicBezTo>
                    <a:pt x="1234" y="763"/>
                    <a:pt x="1208" y="745"/>
                    <a:pt x="1201" y="720"/>
                  </a:cubicBezTo>
                  <a:cubicBezTo>
                    <a:pt x="1195" y="689"/>
                    <a:pt x="1208" y="660"/>
                    <a:pt x="1195" y="641"/>
                  </a:cubicBezTo>
                  <a:cubicBezTo>
                    <a:pt x="1179" y="620"/>
                    <a:pt x="1144" y="620"/>
                    <a:pt x="1121" y="608"/>
                  </a:cubicBezTo>
                  <a:cubicBezTo>
                    <a:pt x="1098" y="596"/>
                    <a:pt x="1069" y="583"/>
                    <a:pt x="1055" y="569"/>
                  </a:cubicBezTo>
                  <a:cubicBezTo>
                    <a:pt x="1037" y="556"/>
                    <a:pt x="1038" y="541"/>
                    <a:pt x="1037" y="522"/>
                  </a:cubicBezTo>
                  <a:cubicBezTo>
                    <a:pt x="1036" y="503"/>
                    <a:pt x="1044" y="481"/>
                    <a:pt x="1051" y="452"/>
                  </a:cubicBezTo>
                  <a:cubicBezTo>
                    <a:pt x="1058" y="423"/>
                    <a:pt x="1076" y="374"/>
                    <a:pt x="1081" y="345"/>
                  </a:cubicBezTo>
                  <a:cubicBezTo>
                    <a:pt x="1088" y="304"/>
                    <a:pt x="1087" y="297"/>
                    <a:pt x="1082" y="281"/>
                  </a:cubicBezTo>
                  <a:cubicBezTo>
                    <a:pt x="1077" y="265"/>
                    <a:pt x="1066" y="251"/>
                    <a:pt x="1052" y="246"/>
                  </a:cubicBezTo>
                  <a:cubicBezTo>
                    <a:pt x="1040" y="242"/>
                    <a:pt x="1016" y="232"/>
                    <a:pt x="999" y="249"/>
                  </a:cubicBezTo>
                  <a:cubicBezTo>
                    <a:pt x="983" y="265"/>
                    <a:pt x="963" y="309"/>
                    <a:pt x="953" y="344"/>
                  </a:cubicBezTo>
                  <a:cubicBezTo>
                    <a:pt x="945" y="376"/>
                    <a:pt x="945" y="434"/>
                    <a:pt x="941" y="462"/>
                  </a:cubicBezTo>
                  <a:lnTo>
                    <a:pt x="927" y="515"/>
                  </a:lnTo>
                  <a:lnTo>
                    <a:pt x="907" y="545"/>
                  </a:lnTo>
                  <a:lnTo>
                    <a:pt x="883" y="626"/>
                  </a:lnTo>
                  <a:lnTo>
                    <a:pt x="866" y="690"/>
                  </a:lnTo>
                  <a:lnTo>
                    <a:pt x="869" y="780"/>
                  </a:lnTo>
                  <a:lnTo>
                    <a:pt x="860" y="782"/>
                  </a:lnTo>
                  <a:lnTo>
                    <a:pt x="832" y="699"/>
                  </a:lnTo>
                  <a:lnTo>
                    <a:pt x="794" y="659"/>
                  </a:lnTo>
                  <a:cubicBezTo>
                    <a:pt x="777" y="648"/>
                    <a:pt x="750" y="636"/>
                    <a:pt x="727" y="633"/>
                  </a:cubicBezTo>
                  <a:cubicBezTo>
                    <a:pt x="706" y="630"/>
                    <a:pt x="677" y="642"/>
                    <a:pt x="656" y="641"/>
                  </a:cubicBezTo>
                  <a:cubicBezTo>
                    <a:pt x="634" y="640"/>
                    <a:pt x="610" y="632"/>
                    <a:pt x="602" y="627"/>
                  </a:cubicBezTo>
                  <a:lnTo>
                    <a:pt x="605" y="609"/>
                  </a:lnTo>
                  <a:lnTo>
                    <a:pt x="533" y="545"/>
                  </a:lnTo>
                  <a:cubicBezTo>
                    <a:pt x="524" y="530"/>
                    <a:pt x="544" y="530"/>
                    <a:pt x="550" y="521"/>
                  </a:cubicBezTo>
                  <a:cubicBezTo>
                    <a:pt x="556" y="512"/>
                    <a:pt x="565" y="503"/>
                    <a:pt x="572" y="489"/>
                  </a:cubicBezTo>
                  <a:cubicBezTo>
                    <a:pt x="582" y="469"/>
                    <a:pt x="591" y="455"/>
                    <a:pt x="595" y="434"/>
                  </a:cubicBezTo>
                  <a:cubicBezTo>
                    <a:pt x="597" y="419"/>
                    <a:pt x="596" y="402"/>
                    <a:pt x="593" y="399"/>
                  </a:cubicBezTo>
                  <a:cubicBezTo>
                    <a:pt x="590" y="396"/>
                    <a:pt x="578" y="393"/>
                    <a:pt x="578" y="389"/>
                  </a:cubicBezTo>
                  <a:cubicBezTo>
                    <a:pt x="578" y="385"/>
                    <a:pt x="588" y="378"/>
                    <a:pt x="592" y="374"/>
                  </a:cubicBezTo>
                  <a:lnTo>
                    <a:pt x="604" y="365"/>
                  </a:lnTo>
                  <a:lnTo>
                    <a:pt x="599" y="342"/>
                  </a:lnTo>
                  <a:lnTo>
                    <a:pt x="613" y="345"/>
                  </a:lnTo>
                  <a:lnTo>
                    <a:pt x="602" y="306"/>
                  </a:lnTo>
                  <a:cubicBezTo>
                    <a:pt x="603" y="298"/>
                    <a:pt x="617" y="300"/>
                    <a:pt x="617" y="294"/>
                  </a:cubicBezTo>
                  <a:cubicBezTo>
                    <a:pt x="618" y="290"/>
                    <a:pt x="600" y="277"/>
                    <a:pt x="599" y="270"/>
                  </a:cubicBezTo>
                  <a:lnTo>
                    <a:pt x="622" y="261"/>
                  </a:lnTo>
                  <a:cubicBezTo>
                    <a:pt x="621" y="252"/>
                    <a:pt x="594" y="221"/>
                    <a:pt x="593" y="216"/>
                  </a:cubicBezTo>
                  <a:cubicBezTo>
                    <a:pt x="594" y="211"/>
                    <a:pt x="623" y="249"/>
                    <a:pt x="617" y="231"/>
                  </a:cubicBezTo>
                  <a:cubicBezTo>
                    <a:pt x="611" y="213"/>
                    <a:pt x="599" y="197"/>
                    <a:pt x="595" y="189"/>
                  </a:cubicBezTo>
                  <a:cubicBezTo>
                    <a:pt x="591" y="182"/>
                    <a:pt x="575" y="164"/>
                    <a:pt x="604" y="177"/>
                  </a:cubicBezTo>
                  <a:cubicBezTo>
                    <a:pt x="633" y="190"/>
                    <a:pt x="581" y="155"/>
                    <a:pt x="575" y="146"/>
                  </a:cubicBezTo>
                  <a:cubicBezTo>
                    <a:pt x="569" y="137"/>
                    <a:pt x="565" y="127"/>
                    <a:pt x="566" y="122"/>
                  </a:cubicBezTo>
                  <a:cubicBezTo>
                    <a:pt x="567" y="117"/>
                    <a:pt x="584" y="121"/>
                    <a:pt x="581" y="117"/>
                  </a:cubicBezTo>
                  <a:cubicBezTo>
                    <a:pt x="578" y="113"/>
                    <a:pt x="560" y="107"/>
                    <a:pt x="550" y="98"/>
                  </a:cubicBezTo>
                  <a:cubicBezTo>
                    <a:pt x="540" y="89"/>
                    <a:pt x="537" y="74"/>
                    <a:pt x="523" y="63"/>
                  </a:cubicBezTo>
                  <a:cubicBezTo>
                    <a:pt x="507" y="48"/>
                    <a:pt x="485" y="40"/>
                    <a:pt x="467" y="31"/>
                  </a:cubicBezTo>
                  <a:cubicBezTo>
                    <a:pt x="449" y="22"/>
                    <a:pt x="434" y="16"/>
                    <a:pt x="416" y="11"/>
                  </a:cubicBezTo>
                  <a:cubicBezTo>
                    <a:pt x="398" y="6"/>
                    <a:pt x="378" y="0"/>
                    <a:pt x="359" y="2"/>
                  </a:cubicBezTo>
                  <a:cubicBezTo>
                    <a:pt x="339" y="5"/>
                    <a:pt x="321" y="19"/>
                    <a:pt x="304" y="21"/>
                  </a:cubicBezTo>
                  <a:cubicBezTo>
                    <a:pt x="287" y="23"/>
                    <a:pt x="275" y="8"/>
                    <a:pt x="256" y="12"/>
                  </a:cubicBezTo>
                  <a:cubicBezTo>
                    <a:pt x="239" y="15"/>
                    <a:pt x="208" y="31"/>
                    <a:pt x="190" y="44"/>
                  </a:cubicBezTo>
                  <a:lnTo>
                    <a:pt x="136" y="87"/>
                  </a:lnTo>
                  <a:cubicBezTo>
                    <a:pt x="127" y="92"/>
                    <a:pt x="137" y="72"/>
                    <a:pt x="134" y="75"/>
                  </a:cubicBezTo>
                  <a:cubicBezTo>
                    <a:pt x="132" y="77"/>
                    <a:pt x="125" y="96"/>
                    <a:pt x="121" y="104"/>
                  </a:cubicBezTo>
                  <a:cubicBezTo>
                    <a:pt x="118" y="105"/>
                    <a:pt x="117" y="80"/>
                    <a:pt x="115" y="84"/>
                  </a:cubicBezTo>
                  <a:cubicBezTo>
                    <a:pt x="113" y="88"/>
                    <a:pt x="115" y="111"/>
                    <a:pt x="112" y="126"/>
                  </a:cubicBezTo>
                  <a:cubicBezTo>
                    <a:pt x="109" y="141"/>
                    <a:pt x="100" y="170"/>
                    <a:pt x="94" y="174"/>
                  </a:cubicBezTo>
                  <a:cubicBezTo>
                    <a:pt x="90" y="187"/>
                    <a:pt x="72" y="133"/>
                    <a:pt x="77" y="152"/>
                  </a:cubicBezTo>
                  <a:cubicBezTo>
                    <a:pt x="82" y="171"/>
                    <a:pt x="86" y="196"/>
                    <a:pt x="85" y="200"/>
                  </a:cubicBezTo>
                  <a:cubicBezTo>
                    <a:pt x="84" y="204"/>
                    <a:pt x="73" y="170"/>
                    <a:pt x="70" y="176"/>
                  </a:cubicBezTo>
                  <a:cubicBezTo>
                    <a:pt x="87" y="212"/>
                    <a:pt x="67" y="215"/>
                    <a:pt x="68" y="237"/>
                  </a:cubicBezTo>
                  <a:cubicBezTo>
                    <a:pt x="66" y="252"/>
                    <a:pt x="77" y="263"/>
                    <a:pt x="58" y="269"/>
                  </a:cubicBezTo>
                  <a:cubicBezTo>
                    <a:pt x="39" y="275"/>
                    <a:pt x="77" y="275"/>
                    <a:pt x="77" y="279"/>
                  </a:cubicBezTo>
                  <a:cubicBezTo>
                    <a:pt x="77" y="283"/>
                    <a:pt x="74" y="297"/>
                    <a:pt x="58" y="294"/>
                  </a:cubicBezTo>
                  <a:cubicBezTo>
                    <a:pt x="42" y="291"/>
                    <a:pt x="80" y="310"/>
                    <a:pt x="85" y="318"/>
                  </a:cubicBezTo>
                  <a:cubicBezTo>
                    <a:pt x="90" y="326"/>
                    <a:pt x="85" y="334"/>
                    <a:pt x="89" y="344"/>
                  </a:cubicBezTo>
                  <a:lnTo>
                    <a:pt x="109" y="377"/>
                  </a:lnTo>
                  <a:close/>
                </a:path>
              </a:pathLst>
            </a:custGeom>
            <a:gradFill rotWithShape="true">
              <a:gsLst>
                <a:gs pos="0">
                  <a:schemeClr val="accent1"/>
                </a:gs>
                <a:gs pos="100000">
                  <a:schemeClr val="accent1">
                    <a:gamma/>
                    <a:shade val="0"/>
                    <a:invGamma/>
                  </a:schemeClr>
                </a:gs>
              </a:gsLst>
              <a:lin ang="5400000" scaled="true"/>
            </a:gradFill>
            <a:ln w="9525" cap="flat" cmpd="sng">
              <a:noFill/>
              <a:prstDash val="solid"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（二）银行信用风险的特征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AutoShape 5"/>
          <p:cNvSpPr>
            <a:spLocks noChangeArrowheads="true"/>
          </p:cNvSpPr>
          <p:nvPr/>
        </p:nvSpPr>
        <p:spPr bwMode="auto">
          <a:xfrm>
            <a:off x="681990" y="1126490"/>
            <a:ext cx="6736163" cy="510907"/>
          </a:xfrm>
          <a:prstGeom prst="roundRect">
            <a:avLst>
              <a:gd name="adj" fmla="val 50000"/>
            </a:avLst>
          </a:prstGeom>
          <a:gradFill rotWithShape="true">
            <a:gsLst>
              <a:gs pos="0">
                <a:srgbClr val="CCECFF"/>
              </a:gs>
              <a:gs pos="100000">
                <a:srgbClr val="FFFFFF"/>
              </a:gs>
            </a:gsLst>
            <a:lin ang="0" scaled="true"/>
          </a:gradFill>
          <a:ln w="28575" algn="ctr">
            <a:solidFill>
              <a:schemeClr val="bg2"/>
            </a:solidFill>
            <a:round/>
          </a:ln>
        </p:spPr>
        <p:txBody>
          <a:bodyPr wrap="none" anchor="ctr"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、信用风险的内生性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847725" y="1804670"/>
            <a:ext cx="105879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导致债务人还款违约的主要因素是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债务人自身的还款能力和还款意愿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，由于违约风险取决于债务人的个体特征，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银行必须及时、深入地了解受信企业的信用状况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。通常有三个渠道：分析企业提供的各种信息；外部信用评级机构公布的评级信息；商业银行从债券和股票市场获得的企业信息。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AutoShape 14"/>
          <p:cNvSpPr>
            <a:spLocks noChangeArrowheads="true"/>
          </p:cNvSpPr>
          <p:nvPr/>
        </p:nvSpPr>
        <p:spPr bwMode="auto">
          <a:xfrm>
            <a:off x="682500" y="2885284"/>
            <a:ext cx="6736163" cy="510907"/>
          </a:xfrm>
          <a:prstGeom prst="roundRect">
            <a:avLst>
              <a:gd name="adj" fmla="val 50000"/>
            </a:avLst>
          </a:prstGeom>
          <a:gradFill rotWithShape="true">
            <a:gsLst>
              <a:gs pos="0">
                <a:srgbClr val="CCECFF"/>
              </a:gs>
              <a:gs pos="100000">
                <a:srgbClr val="FFFFFF"/>
              </a:gs>
            </a:gsLst>
            <a:lin ang="0" scaled="true"/>
          </a:gradFill>
          <a:ln w="28575" algn="ctr">
            <a:solidFill>
              <a:schemeClr val="bg2"/>
            </a:solidFill>
            <a:round/>
          </a:ln>
        </p:spPr>
        <p:txBody>
          <a:bodyPr wrap="none" anchor="ctr"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、风险和收益的非对称性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true"/>
          <p:nvPr/>
        </p:nvSpPr>
        <p:spPr>
          <a:xfrm>
            <a:off x="847725" y="3571240"/>
            <a:ext cx="105879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信用风险的存在是因为受信方有违背某种承诺的可能性，这种承诺一般是事先安排好的确定的价格，因此，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对授信人来说，收益就是一个提前确定的数额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，而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授信人的损失取决于受信方的违约状况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，在违约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hlinkClick r:id="rId4" action="ppaction://hlinkfile"/>
              </a:rPr>
              <a:t>敞口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（在金融行为中存在金融危机的部位以及受金融危机影响的程度）内没有限制，因此，有很大可能只获取相对较小的利息收入，同时遭受较大损失。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AutoShape 23"/>
          <p:cNvSpPr>
            <a:spLocks noChangeArrowheads="true"/>
          </p:cNvSpPr>
          <p:nvPr/>
        </p:nvSpPr>
        <p:spPr bwMode="auto">
          <a:xfrm>
            <a:off x="682625" y="4833451"/>
            <a:ext cx="6736163" cy="510907"/>
          </a:xfrm>
          <a:prstGeom prst="roundRect">
            <a:avLst>
              <a:gd name="adj" fmla="val 50000"/>
            </a:avLst>
          </a:prstGeom>
          <a:gradFill rotWithShape="true">
            <a:gsLst>
              <a:gs pos="0">
                <a:srgbClr val="CCECFF"/>
              </a:gs>
              <a:gs pos="100000">
                <a:srgbClr val="FFFFFF"/>
              </a:gs>
            </a:gsLst>
            <a:lin ang="0" scaled="true"/>
          </a:gradFill>
          <a:ln w="28575" algn="ctr">
            <a:solidFill>
              <a:schemeClr val="bg2"/>
            </a:solidFill>
            <a:round/>
          </a:ln>
        </p:spPr>
        <p:txBody>
          <a:bodyPr wrap="none" anchor="ctr"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、道德风险是形成信用风险的重要因素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文本框 9"/>
          <p:cNvSpPr txBox="true"/>
          <p:nvPr/>
        </p:nvSpPr>
        <p:spPr>
          <a:xfrm>
            <a:off x="847725" y="5408930"/>
            <a:ext cx="105879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由于在信贷过程中存在明显的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信息不对称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现象，在信贷市场上通常表现为银行发放贷款后，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很难对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借款人借款人在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借款后的行为进行监管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，因而，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借款人可能从事较高风险的投资行为，将银行置于承受高风险的境地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，这就是所谓的道德风险问题。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44B7C0F4-79DB-4F8B-9303-0E098D69D8BE-1">
      <extobjdata type="44B7C0F4-79DB-4F8B-9303-0E098D69D8BE" data="ewogICAiTGFzdFVybCIgOiAiaHR0cDovL3d3dy50b3BzY2FuLmNvbS93cHMvaW5kZXguaHRtbD90ZXh0PWh0dHBzJTNBJTJGJTJGd3d3LnByb2Nlc3Nvbi5jb20lMkZ2aWV3JTJGbGluayUyRjYwYTYyZmVlN2Q5YzA4NjFlMmYzNTc3ZiZ0ZXh0VHlwZT10ZXh0JnJvdW5kPTAmZ3JhZGllbnRXYXk9MCZmdENvbG9yPSUyM2FiYTAwMCZjb250ZW50PSVFNiU4MCU5RCVFNyVCQiVCNCVFNSVBRiVCQyVFNSU5QiVCRSIsCiAgICJMb2dvIiA6ICIiLAogICAiT3JpZ2luYWxVcmwiIDogImh0dHA6Ly93d3cudG9wc2Nhbi5jb20vd3BzL2luZGV4Lmh0bWwiCn0K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3736</Words>
  <Application>WPS 演示</Application>
  <PresentationFormat>宽屏</PresentationFormat>
  <Paragraphs>265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经典综艺体简</vt:lpstr>
      <vt:lpstr>新宋体</vt:lpstr>
      <vt:lpstr>黑体</vt:lpstr>
      <vt:lpstr>Arial Unicode MS</vt:lpstr>
      <vt:lpstr>Arial Black</vt:lpstr>
      <vt:lpstr>Office 主题​​</vt:lpstr>
      <vt:lpstr>PowerPoint 演示文稿</vt:lpstr>
      <vt:lpstr>本章大纲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zjz</dc:creator>
  <cp:lastModifiedBy>zjz</cp:lastModifiedBy>
  <cp:revision>118</cp:revision>
  <dcterms:created xsi:type="dcterms:W3CDTF">2023-05-24T01:27:30Z</dcterms:created>
  <dcterms:modified xsi:type="dcterms:W3CDTF">2023-05-24T01:27:30Z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2052-11.1.0.9604</vt:lpwstr>
  </property>
</Properties>
</file>