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322" r:id="rId11"/>
    <p:sldId id="28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第七章：信用监管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290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5171440" y="3664268"/>
            <a:ext cx="4276725" cy="28613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信用监管概论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政府信用监管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个人信用监管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信用监管法律体系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信用监管配套体系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了解信用监管的内容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了解信用监管法律体系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了解信用监管配套体系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第一节 信用监管概论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502150" y="403479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四、信用监管特征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327525" y="33216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三、信用监管目的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996690" y="260032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二、信用监管主体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648710" y="188023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一、信用监管的概念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3005455" y="2013585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420110" y="2668905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930015" y="3432810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4088130" y="4114800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232" name="AutoShape 6"/>
          <p:cNvSpPr/>
          <p:nvPr/>
        </p:nvSpPr>
        <p:spPr>
          <a:xfrm>
            <a:off x="4364990" y="475043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五、信用监管内容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3" name="Group 23"/>
          <p:cNvGrpSpPr/>
          <p:nvPr/>
        </p:nvGrpSpPr>
        <p:grpSpPr>
          <a:xfrm rot="0">
            <a:off x="3975735" y="4815840"/>
            <a:ext cx="422275" cy="399415"/>
            <a:chOff x="0" y="0"/>
            <a:chExt cx="1615" cy="1615"/>
          </a:xfrm>
        </p:grpSpPr>
        <p:sp>
          <p:nvSpPr>
            <p:cNvPr id="9244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5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47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49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一、信用监管概念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490" y="1372870"/>
            <a:ext cx="8161655" cy="4679950"/>
            <a:chOff x="810" y="2453"/>
            <a:chExt cx="12853" cy="7370"/>
          </a:xfrm>
        </p:grpSpPr>
        <p:grpSp>
          <p:nvGrpSpPr>
            <p:cNvPr id="13317" name="Group 26"/>
            <p:cNvGrpSpPr/>
            <p:nvPr/>
          </p:nvGrpSpPr>
          <p:grpSpPr>
            <a:xfrm>
              <a:off x="1530" y="2905"/>
              <a:ext cx="3970" cy="1473"/>
              <a:chOff x="612" y="1253"/>
              <a:chExt cx="1588" cy="589"/>
            </a:xfrm>
          </p:grpSpPr>
          <p:sp>
            <p:nvSpPr>
              <p:cNvPr id="13318" name="AutoShape 24"/>
              <p:cNvSpPr/>
              <p:nvPr/>
            </p:nvSpPr>
            <p:spPr>
              <a:xfrm>
                <a:off x="612" y="1253"/>
                <a:ext cx="1588" cy="589"/>
              </a:xfrm>
              <a:prstGeom prst="bevel">
                <a:avLst>
                  <a:gd name="adj" fmla="val 12500"/>
                </a:avLst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19" name="Text Box 25"/>
              <p:cNvSpPr txBox="true"/>
              <p:nvPr/>
            </p:nvSpPr>
            <p:spPr>
              <a:xfrm>
                <a:off x="703" y="1389"/>
                <a:ext cx="140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marL="342900" indent="-342900" algn="ctr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lang="zh-CN" altLang="en-US" sz="2000" b="1" dirty="0">
                    <a:solidFill>
                      <a:srgbClr val="01020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信用监管</a:t>
                </a:r>
                <a:endParaRPr lang="zh-CN" altLang="en-US" sz="20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320" name="AutoShape 28"/>
            <p:cNvSpPr/>
            <p:nvPr/>
          </p:nvSpPr>
          <p:spPr>
            <a:xfrm>
              <a:off x="6405" y="2453"/>
              <a:ext cx="7258" cy="7370"/>
            </a:xfrm>
            <a:prstGeom prst="wedgeRoundRectCallout">
              <a:avLst>
                <a:gd name="adj1" fmla="val -60713"/>
                <a:gd name="adj2" fmla="val -33241"/>
                <a:gd name="adj3" fmla="val 16667"/>
              </a:avLst>
            </a:prstGeom>
            <a:solidFill>
              <a:srgbClr val="808000"/>
            </a:solidFill>
            <a:ln w="9525" cap="flat" cmpd="sng">
              <a:solidFill>
                <a:srgbClr val="808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false"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指信用监管机构依据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相关信用法规和信用市场发展状况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，对信用市场参与人行为、信用产品和信用关系运行进行监督、规范、控制和调节等一系列活动的总称。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3321" name="Picture 29" descr="003ac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" y="5438"/>
              <a:ext cx="4690" cy="438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二、信用监管的主体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8519" name="AutoShape 7"/>
          <p:cNvSpPr/>
          <p:nvPr/>
        </p:nvSpPr>
        <p:spPr>
          <a:xfrm>
            <a:off x="2233930" y="2273300"/>
            <a:ext cx="2392363" cy="4013200"/>
          </a:xfrm>
          <a:prstGeom prst="foldedCorner">
            <a:avLst>
              <a:gd name="adj" fmla="val 0"/>
            </a:avLst>
          </a:prstGeom>
          <a:solidFill>
            <a:srgbClr val="92D050"/>
          </a:solidFill>
          <a:ln w="9525">
            <a:noFill/>
          </a:ln>
        </p:spPr>
        <p:txBody>
          <a:bodyPr lIns="18000" tIns="10800" rIns="162000" bIns="1080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财政部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工商管理部门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中央银行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证券监督管理机构</a:t>
            </a:r>
            <a:endParaRPr lang="en-US" altLang="zh-CN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银行业监督管理机构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保险监督管理机构</a:t>
            </a:r>
            <a:endParaRPr lang="zh-TW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0" name="AutoShape 8"/>
          <p:cNvSpPr/>
          <p:nvPr/>
        </p:nvSpPr>
        <p:spPr>
          <a:xfrm>
            <a:off x="4867593" y="2284413"/>
            <a:ext cx="2457450" cy="3989387"/>
          </a:xfrm>
          <a:prstGeom prst="foldedCorner">
            <a:avLst>
              <a:gd name="adj" fmla="val 894"/>
            </a:avLst>
          </a:prstGeom>
          <a:solidFill>
            <a:srgbClr val="92D050"/>
          </a:solidFill>
          <a:ln w="63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54000" tIns="10800" rIns="360000" bIns="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信用行业协会等（社会信用体系建设发展研究会，主办了中国信用网）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1" name="AutoShape 9"/>
          <p:cNvSpPr/>
          <p:nvPr/>
        </p:nvSpPr>
        <p:spPr>
          <a:xfrm>
            <a:off x="7548880" y="2230438"/>
            <a:ext cx="2536825" cy="3986212"/>
          </a:xfrm>
          <a:prstGeom prst="foldedCorner">
            <a:avLst>
              <a:gd name="adj" fmla="val 0"/>
            </a:avLst>
          </a:prstGeom>
          <a:solidFill>
            <a:srgbClr val="92D05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18000" tIns="10800" rIns="126000" bIns="10800" anchor="t" anchorCtr="true"/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巴塞尔银行监管委员会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国际清算银行</a:t>
            </a:r>
            <a:endParaRPr lang="zh-CN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ClrTx/>
              <a:buFontTx/>
              <a:buChar char="•"/>
            </a:pPr>
            <a:r>
              <a:rPr lang="zh-CN" altLang="en-US" sz="2800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rPr>
              <a:t>国际货币基金组织</a:t>
            </a:r>
            <a:endParaRPr lang="zh-TW" altLang="en-US" sz="2800" dirty="0">
              <a:solidFill>
                <a:srgbClr val="01020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8529" name="AutoShape 17"/>
          <p:cNvSpPr>
            <a:spLocks noChangeArrowheads="true"/>
          </p:cNvSpPr>
          <p:nvPr/>
        </p:nvSpPr>
        <p:spPr bwMode="auto">
          <a:xfrm>
            <a:off x="2233930" y="1223963"/>
            <a:ext cx="2392363" cy="10080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政府监管部门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8532" name="AutoShape 20"/>
          <p:cNvSpPr>
            <a:spLocks noChangeArrowheads="true"/>
          </p:cNvSpPr>
          <p:nvPr/>
        </p:nvSpPr>
        <p:spPr bwMode="auto">
          <a:xfrm>
            <a:off x="4872355" y="1195388"/>
            <a:ext cx="2447925" cy="9652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民间专业监督机构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8533" name="AutoShape 21"/>
          <p:cNvSpPr>
            <a:spLocks noChangeArrowheads="true"/>
          </p:cNvSpPr>
          <p:nvPr/>
        </p:nvSpPr>
        <p:spPr bwMode="auto">
          <a:xfrm>
            <a:off x="7564755" y="1216025"/>
            <a:ext cx="2520950" cy="9636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rgbClr val="EAEAEA"/>
            </a:solidFill>
            <a:round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国际金融监督组织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6" name="图片 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7" name="图片 6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 bldLvl="0" animBg="true"/>
      <p:bldP spid="448520" grpId="0" bldLvl="0" animBg="true"/>
      <p:bldP spid="448521" grpId="0" bldLvl="0" animBg="true"/>
      <p:bldP spid="448529" grpId="0" bldLvl="0" animBg="true"/>
      <p:bldP spid="448532" grpId="0" bldLvl="0" animBg="true"/>
      <p:bldP spid="448533" grpId="0" bldLvl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三、信用监管目的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8030" y="1219835"/>
            <a:ext cx="8512035" cy="5190118"/>
            <a:chOff x="1530" y="2565"/>
            <a:chExt cx="8618" cy="6958"/>
          </a:xfrm>
        </p:grpSpPr>
        <p:sp>
          <p:nvSpPr>
            <p:cNvPr id="517127" name="AutoShape 7"/>
            <p:cNvSpPr/>
            <p:nvPr/>
          </p:nvSpPr>
          <p:spPr>
            <a:xfrm rot="-9974">
              <a:off x="1530" y="2772"/>
              <a:ext cx="525" cy="1113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28" name="Rectangle 8"/>
            <p:cNvSpPr/>
            <p:nvPr/>
          </p:nvSpPr>
          <p:spPr>
            <a:xfrm>
              <a:off x="2768" y="2565"/>
              <a:ext cx="6092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（一）防范信用风险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29" name="AutoShape 9"/>
            <p:cNvSpPr/>
            <p:nvPr/>
          </p:nvSpPr>
          <p:spPr>
            <a:xfrm rot="-9974">
              <a:off x="1983" y="4618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0" name="Rectangle 10"/>
            <p:cNvSpPr/>
            <p:nvPr/>
          </p:nvSpPr>
          <p:spPr>
            <a:xfrm>
              <a:off x="3220" y="4390"/>
              <a:ext cx="6093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（二）规范信用行为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1" name="AutoShape 11"/>
            <p:cNvSpPr/>
            <p:nvPr/>
          </p:nvSpPr>
          <p:spPr>
            <a:xfrm rot="-9974">
              <a:off x="2365" y="6430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2" name="Rectangle 12"/>
            <p:cNvSpPr/>
            <p:nvPr/>
          </p:nvSpPr>
          <p:spPr>
            <a:xfrm>
              <a:off x="3603" y="6203"/>
              <a:ext cx="6092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（三）健全信用制度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3" name="AutoShape 13"/>
            <p:cNvSpPr/>
            <p:nvPr/>
          </p:nvSpPr>
          <p:spPr>
            <a:xfrm rot="-9974">
              <a:off x="2818" y="8260"/>
              <a:ext cx="525" cy="1072"/>
            </a:xfrm>
            <a:prstGeom prst="rightArrow">
              <a:avLst>
                <a:gd name="adj1" fmla="val 50916"/>
                <a:gd name="adj2" fmla="val 33328"/>
              </a:avLst>
            </a:prstGeom>
            <a:solidFill>
              <a:srgbClr val="FF00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7134" name="Rectangle 14"/>
            <p:cNvSpPr/>
            <p:nvPr/>
          </p:nvSpPr>
          <p:spPr>
            <a:xfrm>
              <a:off x="4055" y="8033"/>
              <a:ext cx="6093" cy="1490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0" anchor="ctr" anchorCtr="false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10203"/>
                  </a:solidFill>
                  <a:latin typeface="微软雅黑" panose="020B0503020204020204" charset="-122"/>
                  <a:ea typeface="微软雅黑" panose="020B0503020204020204" charset="-122"/>
                </a:rPr>
                <a:t>（四）促进信用发展</a:t>
              </a:r>
              <a:endParaRPr lang="zh-CN" altLang="en-US" sz="2400" b="1" dirty="0">
                <a:solidFill>
                  <a:srgbClr val="01020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四、信用监管特征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99945" y="1325245"/>
            <a:ext cx="8396303" cy="4909820"/>
            <a:chOff x="1190" y="2219"/>
            <a:chExt cx="12588" cy="7244"/>
          </a:xfrm>
        </p:grpSpPr>
        <p:sp>
          <p:nvSpPr>
            <p:cNvPr id="19461" name="AutoShape 22"/>
            <p:cNvSpPr/>
            <p:nvPr/>
          </p:nvSpPr>
          <p:spPr>
            <a:xfrm>
              <a:off x="1190" y="2995"/>
              <a:ext cx="3350" cy="436"/>
            </a:xfrm>
            <a:prstGeom prst="homePlate">
              <a:avLst>
                <a:gd name="adj" fmla="val 11076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2" name="Text Box 23"/>
            <p:cNvSpPr txBox="true"/>
            <p:nvPr/>
          </p:nvSpPr>
          <p:spPr>
            <a:xfrm>
              <a:off x="1338" y="3010"/>
              <a:ext cx="2957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广泛性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3" name="AutoShape 25"/>
            <p:cNvSpPr/>
            <p:nvPr/>
          </p:nvSpPr>
          <p:spPr>
            <a:xfrm>
              <a:off x="2898" y="3980"/>
              <a:ext cx="3352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4" name="Text Box 26"/>
            <p:cNvSpPr txBox="true"/>
            <p:nvPr/>
          </p:nvSpPr>
          <p:spPr>
            <a:xfrm>
              <a:off x="3325" y="4415"/>
              <a:ext cx="2675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综合性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5" name="AutoShape 28"/>
            <p:cNvSpPr/>
            <p:nvPr/>
          </p:nvSpPr>
          <p:spPr>
            <a:xfrm>
              <a:off x="4610" y="5385"/>
              <a:ext cx="3353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6" name="Text Box 29"/>
            <p:cNvSpPr txBox="true"/>
            <p:nvPr/>
          </p:nvSpPr>
          <p:spPr>
            <a:xfrm>
              <a:off x="4993" y="5822"/>
              <a:ext cx="2680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透明性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7" name="AutoShape 31"/>
            <p:cNvSpPr/>
            <p:nvPr/>
          </p:nvSpPr>
          <p:spPr>
            <a:xfrm>
              <a:off x="6325" y="6790"/>
              <a:ext cx="3353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8" name="Text Box 32"/>
            <p:cNvSpPr txBox="true"/>
            <p:nvPr/>
          </p:nvSpPr>
          <p:spPr>
            <a:xfrm>
              <a:off x="6708" y="7222"/>
              <a:ext cx="2677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9" name="AutoShape 34"/>
            <p:cNvSpPr/>
            <p:nvPr/>
          </p:nvSpPr>
          <p:spPr>
            <a:xfrm>
              <a:off x="8038" y="8190"/>
              <a:ext cx="3352" cy="1273"/>
            </a:xfrm>
            <a:prstGeom prst="chevron">
              <a:avLst>
                <a:gd name="adj" fmla="val 11245"/>
              </a:avLst>
            </a:prstGeom>
            <a:solidFill>
              <a:schemeClr val="accent2"/>
            </a:solidFill>
            <a:ln w="6350">
              <a:noFill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0" name="Text Box 35"/>
            <p:cNvSpPr txBox="true"/>
            <p:nvPr/>
          </p:nvSpPr>
          <p:spPr>
            <a:xfrm>
              <a:off x="8423" y="8627"/>
              <a:ext cx="2675" cy="40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国际性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1" name="Rectangle 37"/>
            <p:cNvSpPr/>
            <p:nvPr/>
          </p:nvSpPr>
          <p:spPr>
            <a:xfrm>
              <a:off x="1448" y="2338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2" name="Rectangle 38"/>
            <p:cNvSpPr/>
            <p:nvPr/>
          </p:nvSpPr>
          <p:spPr>
            <a:xfrm>
              <a:off x="3183" y="3723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3" name="Rectangle 39"/>
            <p:cNvSpPr/>
            <p:nvPr/>
          </p:nvSpPr>
          <p:spPr>
            <a:xfrm>
              <a:off x="4853" y="5113"/>
              <a:ext cx="445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4" name="Rectangle 40"/>
            <p:cNvSpPr/>
            <p:nvPr/>
          </p:nvSpPr>
          <p:spPr>
            <a:xfrm>
              <a:off x="6628" y="6518"/>
              <a:ext cx="447" cy="522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5" name="Rectangle 41"/>
            <p:cNvSpPr/>
            <p:nvPr/>
          </p:nvSpPr>
          <p:spPr>
            <a:xfrm>
              <a:off x="8370" y="7955"/>
              <a:ext cx="448" cy="523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6" name="AutoShape 45"/>
            <p:cNvSpPr/>
            <p:nvPr/>
          </p:nvSpPr>
          <p:spPr>
            <a:xfrm rot="5400000">
              <a:off x="9123" y="3013"/>
              <a:ext cx="5442" cy="3855"/>
            </a:xfrm>
            <a:prstGeom prst="wedgeRectCallout">
              <a:avLst>
                <a:gd name="adj1" fmla="val -29977"/>
                <a:gd name="adj2" fmla="val 211088"/>
              </a:avLst>
            </a:prstGeom>
            <a:gradFill rotWithShape="true">
              <a:gsLst>
                <a:gs pos="0">
                  <a:srgbClr val="66FFFF"/>
                </a:gs>
                <a:gs pos="100000">
                  <a:srgbClr val="2F7676"/>
                </a:gs>
              </a:gsLst>
              <a:path path="rect">
                <a:fillToRect t="100000" r="100000"/>
              </a:path>
              <a:tileRect/>
            </a:gradFill>
            <a:ln w="9525">
              <a:noFill/>
            </a:ln>
          </p:spPr>
          <p:txBody>
            <a:bodyPr rot="10800000" vert="eaVert" anchor="t" anchorCtr="false"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7" name="Text Box 46"/>
            <p:cNvSpPr txBox="true"/>
            <p:nvPr/>
          </p:nvSpPr>
          <p:spPr>
            <a:xfrm>
              <a:off x="9923" y="2338"/>
              <a:ext cx="3855" cy="1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监管主体的广泛性</a:t>
              </a:r>
              <a:endParaRPr lang="zh-CN" altLang="en-US" b="1" dirty="0">
                <a:solidFill>
                  <a:srgbClr val="FF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监管对象的广泛性</a:t>
              </a:r>
              <a:endParaRPr lang="zh-CN" altLang="en-US" b="1" dirty="0">
                <a:solidFill>
                  <a:srgbClr val="FF33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监管领域的广泛性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五、信用监管内容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509" name="Group 3"/>
          <p:cNvGrpSpPr/>
          <p:nvPr/>
        </p:nvGrpSpPr>
        <p:grpSpPr>
          <a:xfrm>
            <a:off x="2639060" y="1511618"/>
            <a:ext cx="6913563" cy="4565650"/>
            <a:chOff x="1456" y="1534"/>
            <a:chExt cx="3328" cy="2494"/>
          </a:xfrm>
        </p:grpSpPr>
        <p:sp>
          <p:nvSpPr>
            <p:cNvPr id="21510" name="AutoShape 4"/>
            <p:cNvSpPr/>
            <p:nvPr/>
          </p:nvSpPr>
          <p:spPr>
            <a:xfrm>
              <a:off x="3596" y="1967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1" name="AutoShape 5"/>
            <p:cNvSpPr/>
            <p:nvPr/>
          </p:nvSpPr>
          <p:spPr>
            <a:xfrm>
              <a:off x="3596" y="2820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2" name="AutoShape 6"/>
            <p:cNvSpPr/>
            <p:nvPr/>
          </p:nvSpPr>
          <p:spPr>
            <a:xfrm>
              <a:off x="1456" y="1967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3" name="AutoShape 7"/>
            <p:cNvSpPr/>
            <p:nvPr/>
          </p:nvSpPr>
          <p:spPr>
            <a:xfrm>
              <a:off x="1456" y="2820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4" name="AutoShape 8"/>
            <p:cNvSpPr/>
            <p:nvPr/>
          </p:nvSpPr>
          <p:spPr>
            <a:xfrm>
              <a:off x="2526" y="1534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5" name="AutoShape 9"/>
            <p:cNvSpPr/>
            <p:nvPr/>
          </p:nvSpPr>
          <p:spPr>
            <a:xfrm>
              <a:off x="2526" y="3248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6" name="AutoShape 10"/>
            <p:cNvSpPr/>
            <p:nvPr/>
          </p:nvSpPr>
          <p:spPr>
            <a:xfrm>
              <a:off x="2526" y="2391"/>
              <a:ext cx="1188" cy="780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969696"/>
            </a:solidFill>
            <a:ln w="63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hlink"/>
              </a:outerShdw>
            </a:effectLst>
          </p:spPr>
          <p:txBody>
            <a:bodyPr wrap="none" lIns="7200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7" name="Text Box 11"/>
            <p:cNvSpPr txBox="true"/>
            <p:nvPr/>
          </p:nvSpPr>
          <p:spPr>
            <a:xfrm flipH="true">
              <a:off x="2551" y="2679"/>
              <a:ext cx="1116" cy="20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信用监管的内容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8" name="Text Box 12"/>
            <p:cNvSpPr txBox="true"/>
            <p:nvPr/>
          </p:nvSpPr>
          <p:spPr>
            <a:xfrm flipH="true">
              <a:off x="2604" y="1724"/>
              <a:ext cx="1032" cy="403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建立征信数据环境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19" name="Text Box 13"/>
            <p:cNvSpPr txBox="true"/>
            <p:nvPr/>
          </p:nvSpPr>
          <p:spPr>
            <a:xfrm flipH="true">
              <a:off x="2644" y="3358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监管信用服务机构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20" name="Text Box 14"/>
            <p:cNvSpPr txBox="true"/>
            <p:nvPr/>
          </p:nvSpPr>
          <p:spPr>
            <a:xfrm flipH="true">
              <a:off x="1540" y="2940"/>
              <a:ext cx="1104" cy="726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建立和加强行业协会等民间机构的自律管理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1" name="Text Box 15"/>
            <p:cNvSpPr txBox="true"/>
            <p:nvPr/>
          </p:nvSpPr>
          <p:spPr>
            <a:xfrm flipH="true">
              <a:off x="1534" y="2097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实施信用管理教育 </a:t>
              </a:r>
              <a:endParaRPr lang="zh-TW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2" name="Text Box 16"/>
            <p:cNvSpPr txBox="true"/>
            <p:nvPr/>
          </p:nvSpPr>
          <p:spPr>
            <a:xfrm flipH="true">
              <a:off x="3674" y="1980"/>
              <a:ext cx="1032" cy="92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订立信用管理从业人员的职业道德和操守规则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23" name="Text Box 17"/>
            <p:cNvSpPr txBox="true"/>
            <p:nvPr/>
          </p:nvSpPr>
          <p:spPr>
            <a:xfrm flipH="true">
              <a:off x="3674" y="2949"/>
              <a:ext cx="1032" cy="52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marL="0" lvl="1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构建信用监管法规体系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jg3NDU2NjM3Njg5NzVjN2JkMmVj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57</cp:revision>
  <dcterms:created xsi:type="dcterms:W3CDTF">2023-05-30T12:47:52Z</dcterms:created>
  <dcterms:modified xsi:type="dcterms:W3CDTF">2023-05-30T12:47:52Z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