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283"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1.xml"/><Relationship Id="rId24" Type="http://schemas.openxmlformats.org/officeDocument/2006/relationships/customXmlProps" Target="../customXml/itemProps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59333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0901" name="Group 3"/>
          <p:cNvGrpSpPr/>
          <p:nvPr/>
        </p:nvGrpSpPr>
        <p:grpSpPr>
          <a:xfrm>
            <a:off x="2081530" y="1504315"/>
            <a:ext cx="8028940" cy="4470400"/>
            <a:chOff x="877" y="1296"/>
            <a:chExt cx="4211" cy="2448"/>
          </a:xfrm>
        </p:grpSpPr>
        <p:sp>
          <p:nvSpPr>
            <p:cNvPr id="8" name="Freeform 4"/>
            <p:cNvSpPr>
              <a:spLocks noEditPoints="true"/>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42353"/>
                    <a:invGamma/>
                    <a:alpha val="36000"/>
                  </a:schemeClr>
                </a:gs>
                <a:gs pos="100000">
                  <a:schemeClr val="bg2"/>
                </a:gs>
              </a:gsLst>
              <a:lin ang="0" scaled="true"/>
            </a:gradFill>
            <a:ln>
              <a:noFill/>
            </a:ln>
            <a:extLst>
              <a:ext uri="{91240B29-F687-4F45-9708-019B960494DF}">
                <a14:hiddenLine xmlns:a14="http://schemas.microsoft.com/office/drawing/2010/main" w="0">
                  <a:solidFill>
                    <a:srgbClr val="F7C16B"/>
                  </a:solidFill>
                  <a:prstDash val="solid"/>
                  <a:round/>
                </a14:hiddenLine>
              </a:ext>
            </a:extLst>
          </p:spPr>
          <p: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03" name="Oval 5"/>
            <p:cNvSpPr/>
            <p:nvPr/>
          </p:nvSpPr>
          <p:spPr>
            <a:xfrm rot="-1543677">
              <a:off x="2784" y="1680"/>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4" name="Oval 6"/>
            <p:cNvSpPr/>
            <p:nvPr/>
          </p:nvSpPr>
          <p:spPr>
            <a:xfrm rot="-1543677">
              <a:off x="4416" y="182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5" name="Oval 7"/>
            <p:cNvSpPr/>
            <p:nvPr/>
          </p:nvSpPr>
          <p:spPr>
            <a:xfrm rot="-1543677">
              <a:off x="1872" y="3456"/>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6" name="Oval 8"/>
            <p:cNvSpPr/>
            <p:nvPr/>
          </p:nvSpPr>
          <p:spPr>
            <a:xfrm rot="-1543677">
              <a:off x="3456" y="310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7" name="Oval 9"/>
            <p:cNvSpPr/>
            <p:nvPr/>
          </p:nvSpPr>
          <p:spPr>
            <a:xfrm rot="-1543677">
              <a:off x="1344" y="254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 name="Oval 10"/>
            <p:cNvSpPr>
              <a:spLocks noChangeArrowheads="true"/>
            </p:cNvSpPr>
            <p:nvPr/>
          </p:nvSpPr>
          <p:spPr bwMode="gray">
            <a:xfrm>
              <a:off x="2407" y="1296"/>
              <a:ext cx="720" cy="694"/>
            </a:xfrm>
            <a:prstGeom prst="ellipse">
              <a:avLst/>
            </a:prstGeom>
            <a:gradFill rotWithShape="true">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Oval 11"/>
            <p:cNvSpPr>
              <a:spLocks noChangeArrowheads="true"/>
            </p:cNvSpPr>
            <p:nvPr/>
          </p:nvSpPr>
          <p:spPr bwMode="gray">
            <a:xfrm>
              <a:off x="999" y="2126"/>
              <a:ext cx="719" cy="694"/>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1493" y="3050"/>
              <a:ext cx="719" cy="694"/>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3048" y="2707"/>
              <a:ext cx="721" cy="694"/>
            </a:xfrm>
            <a:prstGeom prst="ellipse">
              <a:avLst/>
            </a:prstGeom>
            <a:gradFill rotWithShape="true">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4"/>
            <p:cNvSpPr>
              <a:spLocks noChangeArrowheads="true"/>
            </p:cNvSpPr>
            <p:nvPr/>
          </p:nvSpPr>
          <p:spPr bwMode="gray">
            <a:xfrm>
              <a:off x="4072" y="1420"/>
              <a:ext cx="680" cy="695"/>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13" name="Text Box 15"/>
            <p:cNvSpPr txBox="true"/>
            <p:nvPr/>
          </p:nvSpPr>
          <p:spPr>
            <a:xfrm>
              <a:off x="999" y="2126"/>
              <a:ext cx="728"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有利于贸易和投资的发展</a:t>
              </a:r>
              <a:endParaRPr lang="zh-CN" altLang="en-US" sz="2000" b="1" dirty="0">
                <a:solidFill>
                  <a:srgbClr val="00B0F0"/>
                </a:solidFill>
                <a:latin typeface="微软雅黑" panose="020B0503020204020204" charset="-122"/>
                <a:ea typeface="微软雅黑" panose="020B0503020204020204" charset="-122"/>
              </a:endParaRPr>
            </a:p>
          </p:txBody>
        </p:sp>
        <p:sp>
          <p:nvSpPr>
            <p:cNvPr id="80914" name="Text Box 16"/>
            <p:cNvSpPr txBox="true"/>
            <p:nvPr/>
          </p:nvSpPr>
          <p:spPr>
            <a:xfrm>
              <a:off x="2457" y="1411"/>
              <a:ext cx="689" cy="406"/>
            </a:xfrm>
            <a:prstGeom prst="rect">
              <a:avLst/>
            </a:prstGeom>
            <a:noFill/>
            <a:ln w="9525">
              <a:noFill/>
            </a:ln>
          </p:spPr>
          <p:txBody>
            <a:bodyPr wrap="square" anchor="t" anchorCtr="false">
              <a:spAutoFit/>
            </a:bodyPr>
            <a:p>
              <a:pPr eaLnBrk="0" hangingPunct="0">
                <a:lnSpc>
                  <a:spcPts val="2300"/>
                </a:lnSpc>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保障债</a:t>
              </a:r>
              <a:endParaRPr lang="en-US" altLang="zh-CN" sz="2000" b="1" dirty="0">
                <a:solidFill>
                  <a:srgbClr val="00B0F0"/>
                </a:solidFill>
                <a:latin typeface="微软雅黑" panose="020B0503020204020204" charset="-122"/>
                <a:ea typeface="微软雅黑" panose="020B0503020204020204" charset="-122"/>
              </a:endParaRPr>
            </a:p>
            <a:p>
              <a:pPr eaLnBrk="0" hangingPunct="0">
                <a:lnSpc>
                  <a:spcPts val="2300"/>
                </a:lnSpc>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权人利益</a:t>
              </a:r>
              <a:endParaRPr lang="zh-CN" altLang="en-US" sz="2000" b="1" dirty="0">
                <a:solidFill>
                  <a:srgbClr val="00B0F0"/>
                </a:solidFill>
                <a:latin typeface="微软雅黑" panose="020B0503020204020204" charset="-122"/>
                <a:ea typeface="微软雅黑" panose="020B0503020204020204" charset="-122"/>
              </a:endParaRPr>
            </a:p>
          </p:txBody>
        </p:sp>
        <p:sp>
          <p:nvSpPr>
            <p:cNvPr id="80915" name="Text Box 17"/>
            <p:cNvSpPr txBox="true"/>
            <p:nvPr/>
          </p:nvSpPr>
          <p:spPr>
            <a:xfrm>
              <a:off x="4072" y="1464"/>
              <a:ext cx="729"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有利于企业正常运行</a:t>
              </a:r>
              <a:endParaRPr lang="zh-CN" altLang="en-US" sz="2000" b="1" dirty="0">
                <a:solidFill>
                  <a:srgbClr val="00B0F0"/>
                </a:solidFill>
                <a:latin typeface="微软雅黑" panose="020B0503020204020204" charset="-122"/>
                <a:ea typeface="微软雅黑" panose="020B0503020204020204" charset="-122"/>
              </a:endParaRPr>
            </a:p>
          </p:txBody>
        </p:sp>
        <p:sp>
          <p:nvSpPr>
            <p:cNvPr id="80916" name="Text Box 18"/>
            <p:cNvSpPr txBox="true"/>
            <p:nvPr/>
          </p:nvSpPr>
          <p:spPr>
            <a:xfrm>
              <a:off x="3103" y="2814"/>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促进信用</a:t>
              </a:r>
              <a:endParaRPr lang="en-US" altLang="zh-CN" sz="2000" b="1" dirty="0">
                <a:solidFill>
                  <a:srgbClr val="00B0F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体系完善</a:t>
              </a:r>
              <a:endParaRPr lang="zh-CN" altLang="en-US" sz="2000" b="1" dirty="0">
                <a:solidFill>
                  <a:srgbClr val="00B0F0"/>
                </a:solidFill>
                <a:latin typeface="微软雅黑" panose="020B0503020204020204" charset="-122"/>
                <a:ea typeface="微软雅黑" panose="020B0503020204020204" charset="-122"/>
              </a:endParaRPr>
            </a:p>
          </p:txBody>
        </p:sp>
        <p:sp>
          <p:nvSpPr>
            <p:cNvPr id="80917" name="Text Box 19"/>
            <p:cNvSpPr txBox="true"/>
            <p:nvPr/>
          </p:nvSpPr>
          <p:spPr>
            <a:xfrm>
              <a:off x="1544" y="3182"/>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促进国民</a:t>
              </a:r>
              <a:endParaRPr lang="en-US" altLang="zh-CN" sz="2000" b="1" dirty="0">
                <a:solidFill>
                  <a:srgbClr val="00B0F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经济发展</a:t>
              </a:r>
              <a:endParaRPr lang="zh-CN" altLang="en-US" sz="2000" b="1" dirty="0">
                <a:solidFill>
                  <a:srgbClr val="00B0F0"/>
                </a:solidFill>
                <a:latin typeface="微软雅黑" panose="020B0503020204020204" charset="-122"/>
                <a:ea typeface="微软雅黑" panose="020B0503020204020204" charset="-122"/>
              </a:endParaRPr>
            </a:p>
          </p:txBody>
        </p:sp>
        <p:sp>
          <p:nvSpPr>
            <p:cNvPr id="80918" name="Text Box 20"/>
            <p:cNvSpPr txBox="true"/>
            <p:nvPr/>
          </p:nvSpPr>
          <p:spPr>
            <a:xfrm>
              <a:off x="2053" y="2262"/>
              <a:ext cx="1874" cy="232"/>
            </a:xfrm>
            <a:prstGeom prst="rect">
              <a:avLst/>
            </a:prstGeom>
            <a:noFill/>
            <a:ln w="9525">
              <a:noFill/>
            </a:ln>
          </p:spPr>
          <p:txBody>
            <a:bodyPr wrap="square"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信用保险制度的必要性</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（一）信用保险的种类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2730955" y="287403"/>
            <a:ext cx="728125" cy="2877015"/>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1577975" y="1348513"/>
            <a:ext cx="9036050" cy="4817020"/>
            <a:chOff x="2485" y="2124"/>
            <a:chExt cx="14230" cy="7586"/>
          </a:xfrm>
        </p:grpSpPr>
        <p:grpSp>
          <p:nvGrpSpPr>
            <p:cNvPr id="81925" name="组合 6"/>
            <p:cNvGrpSpPr/>
            <p:nvPr/>
          </p:nvGrpSpPr>
          <p:grpSpPr>
            <a:xfrm>
              <a:off x="2485" y="2124"/>
              <a:ext cx="14230" cy="7586"/>
              <a:chOff x="692150" y="2447923"/>
              <a:chExt cx="8630727" cy="3780843"/>
            </a:xfrm>
          </p:grpSpPr>
          <p:sp>
            <p:nvSpPr>
              <p:cNvPr id="81927" name="Freeform 3"/>
              <p:cNvSpPr/>
              <p:nvPr/>
            </p:nvSpPr>
            <p:spPr>
              <a:xfrm>
                <a:off x="69215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28" name="Text Box 4"/>
              <p:cNvSpPr txBox="true"/>
              <p:nvPr/>
            </p:nvSpPr>
            <p:spPr>
              <a:xfrm>
                <a:off x="743848" y="2458337"/>
                <a:ext cx="2632075" cy="289917"/>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国内信用保险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29" name="Rectangle 5"/>
              <p:cNvSpPr/>
              <p:nvPr/>
            </p:nvSpPr>
            <p:spPr>
              <a:xfrm>
                <a:off x="826183" y="3155758"/>
                <a:ext cx="2570162" cy="1268387"/>
              </a:xfrm>
              <a:prstGeom prst="rect">
                <a:avLst/>
              </a:prstGeom>
              <a:noFill/>
              <a:ln w="6350">
                <a:noFill/>
              </a:ln>
            </p:spPr>
            <p:txBody>
              <a:bodyPr lIns="0" tIns="0" rIns="0" bIns="0" anchor="t" anchorCtr="false">
                <a:spAutoFit/>
              </a:bodyPr>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）赊销保险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）个人贷款信用保险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90500" lvl="1" indent="0" algn="l" rtl="0" eaLnBrk="1" fontAlgn="base" hangingPunct="1">
                  <a:spcBef>
                    <a:spcPct val="20000"/>
                  </a:spcBef>
                  <a:spcAft>
                    <a:spcPct val="0"/>
                  </a:spcAft>
                  <a:buClr>
                    <a:schemeClr val="tx1"/>
                  </a:buClr>
                  <a:buNone/>
                </a:pP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1930" name="AutoShape 7"/>
              <p:cNvSpPr/>
              <p:nvPr/>
            </p:nvSpPr>
            <p:spPr>
              <a:xfrm rot="5400000">
                <a:off x="4669629" y="1359691"/>
                <a:ext cx="571500" cy="2747963"/>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1" name="Freeform 8"/>
              <p:cNvSpPr/>
              <p:nvPr/>
            </p:nvSpPr>
            <p:spPr>
              <a:xfrm>
                <a:off x="358140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2" name="AutoShape 11"/>
              <p:cNvSpPr/>
              <p:nvPr/>
            </p:nvSpPr>
            <p:spPr>
              <a:xfrm rot="5400000">
                <a:off x="7560469" y="1359694"/>
                <a:ext cx="571500" cy="2747962"/>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3" name="Freeform 12"/>
              <p:cNvSpPr/>
              <p:nvPr/>
            </p:nvSpPr>
            <p:spPr>
              <a:xfrm>
                <a:off x="6472238" y="2963863"/>
                <a:ext cx="274796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4" name="Rectangle 14"/>
              <p:cNvSpPr/>
              <p:nvPr/>
            </p:nvSpPr>
            <p:spPr>
              <a:xfrm>
                <a:off x="6561137" y="3034847"/>
                <a:ext cx="2761740" cy="3193919"/>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投资保险是承保以被保险人因投资引进国政局动荡或政府法令变动所引起的投资损失为保险标的的保险，又称政治风险保险。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B0F0"/>
                    </a:solidFill>
                    <a:latin typeface="微软雅黑" panose="020B0503020204020204" charset="-122"/>
                    <a:ea typeface="微软雅黑" panose="020B0503020204020204" charset="-122"/>
                  </a:rPr>
                  <a:t>其承保对象一般是海外投资者</a:t>
                </a:r>
                <a:r>
                  <a:rPr lang="zh-CN" altLang="en-US" sz="2000" dirty="0">
                    <a:solidFill>
                      <a:srgbClr val="000000"/>
                    </a:solidFill>
                    <a:latin typeface="微软雅黑" panose="020B0503020204020204" charset="-122"/>
                    <a:ea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通常，外国的投资保险保障的是本国投资人在外国投资的风险，而我国的投资保险保障的是外国投资者在我国投资的风险。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保险责任为战争险、征用险和汇兑险。</a:t>
                </a:r>
                <a:endParaRPr lang="en-US" altLang="zh-CN" sz="2000" dirty="0">
                  <a:solidFill>
                    <a:srgbClr val="000000"/>
                  </a:solidFill>
                  <a:latin typeface="微软雅黑" panose="020B0503020204020204" charset="-122"/>
                  <a:ea typeface="微软雅黑" panose="020B0503020204020204" charset="-122"/>
                </a:endParaRPr>
              </a:p>
              <a:p>
                <a:pPr marL="190500" lvl="1" indent="0" algn="l" rtl="0" eaLnBrk="1" fontAlgn="base" hangingPunct="1">
                  <a:lnSpc>
                    <a:spcPts val="2000"/>
                  </a:lnSpc>
                  <a:spcBef>
                    <a:spcPct val="20000"/>
                  </a:spcBef>
                  <a:spcAft>
                    <a:spcPct val="0"/>
                  </a:spcAft>
                  <a:buClr>
                    <a:schemeClr val="tx1"/>
                  </a:buClr>
                  <a:buNone/>
                </a:pPr>
                <a:endParaRPr lang="zh-CN" altLang="de-DE" sz="1200" dirty="0">
                  <a:solidFill>
                    <a:schemeClr val="tx1"/>
                  </a:solidFill>
                  <a:latin typeface="微软雅黑" panose="020B0503020204020204" charset="-122"/>
                  <a:ea typeface="微软雅黑" panose="020B0503020204020204" charset="-122"/>
                </a:endParaRPr>
              </a:p>
            </p:txBody>
          </p:sp>
        </p:grpSp>
        <p:sp>
          <p:nvSpPr>
            <p:cNvPr id="81935" name="矩形 19"/>
            <p:cNvSpPr/>
            <p:nvPr/>
          </p:nvSpPr>
          <p:spPr>
            <a:xfrm>
              <a:off x="7420" y="2125"/>
              <a:ext cx="4360" cy="727"/>
            </a:xfrm>
            <a:prstGeom prst="rect">
              <a:avLst/>
            </a:prstGeom>
            <a:noFill/>
            <a:ln w="9525">
              <a:noFill/>
            </a:ln>
          </p:spPr>
          <p:txBody>
            <a:bodyPr anchor="t"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出口信用保险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36" name="矩形 20"/>
            <p:cNvSpPr/>
            <p:nvPr/>
          </p:nvSpPr>
          <p:spPr>
            <a:xfrm>
              <a:off x="7140" y="3280"/>
              <a:ext cx="4748" cy="6155"/>
            </a:xfrm>
            <a:prstGeom prst="rect">
              <a:avLst/>
            </a:prstGeom>
            <a:noFill/>
            <a:ln w="9525">
              <a:noFill/>
            </a:ln>
          </p:spPr>
          <p:txBody>
            <a:bodyPr anchor="t" anchorCtr="false">
              <a:spAutoFit/>
            </a:bodyPr>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）根据买方提供信用期限长短，分为短期出口信用保险和中长期出口信用保险。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）根据贸易活动中使用银行融资方式的不同，分为买方出口信贷保险和卖方出口信贷保险。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）根据保障风险的不同，分为只保商业风险、只保政治风险和两者兼保的出口信用保险。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1937" name="矩形 21"/>
            <p:cNvSpPr/>
            <p:nvPr/>
          </p:nvSpPr>
          <p:spPr>
            <a:xfrm>
              <a:off x="12015" y="2145"/>
              <a:ext cx="4530" cy="727"/>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投资保险</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（二）存款保险制度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02055" y="1165860"/>
            <a:ext cx="9897745" cy="5271135"/>
            <a:chOff x="465" y="2113"/>
            <a:chExt cx="13935" cy="8301"/>
          </a:xfrm>
        </p:grpSpPr>
        <p:grpSp>
          <p:nvGrpSpPr>
            <p:cNvPr id="82949" name="组合 6"/>
            <p:cNvGrpSpPr/>
            <p:nvPr/>
          </p:nvGrpSpPr>
          <p:grpSpPr>
            <a:xfrm>
              <a:off x="465" y="2113"/>
              <a:ext cx="13653" cy="8162"/>
              <a:chOff x="1238250" y="1831975"/>
              <a:chExt cx="7462836" cy="3165475"/>
            </a:xfrm>
          </p:grpSpPr>
          <p:grpSp>
            <p:nvGrpSpPr>
              <p:cNvPr id="82950" name="Group 3"/>
              <p:cNvGrpSpPr/>
              <p:nvPr/>
            </p:nvGrpSpPr>
            <p:grpSpPr>
              <a:xfrm>
                <a:off x="1238250" y="1831975"/>
                <a:ext cx="2344208" cy="3165475"/>
                <a:chOff x="720" y="1296"/>
                <a:chExt cx="1363" cy="1994"/>
              </a:xfrm>
            </p:grpSpPr>
            <p:sp>
              <p:nvSpPr>
                <p:cNvPr id="82951"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2"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3"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4"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55" name="Group 10"/>
                <p:cNvGrpSpPr/>
                <p:nvPr/>
              </p:nvGrpSpPr>
              <p:grpSpPr>
                <a:xfrm>
                  <a:off x="1189" y="1296"/>
                  <a:ext cx="405" cy="405"/>
                  <a:chOff x="1289" y="582"/>
                  <a:chExt cx="668" cy="668"/>
                </a:xfrm>
              </p:grpSpPr>
              <p:sp>
                <p:nvSpPr>
                  <p:cNvPr id="82956"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7"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8"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9"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0"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61" name="Text Box 16"/>
                <p:cNvSpPr txBox="true"/>
                <p:nvPr/>
              </p:nvSpPr>
              <p:spPr>
                <a:xfrm>
                  <a:off x="1305"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82962" name="Text Box 17"/>
                <p:cNvSpPr txBox="true"/>
                <p:nvPr/>
              </p:nvSpPr>
              <p:spPr>
                <a:xfrm>
                  <a:off x="754" y="1665"/>
                  <a:ext cx="1296" cy="142"/>
                </a:xfrm>
                <a:prstGeom prst="rect">
                  <a:avLst/>
                </a:prstGeom>
                <a:noFill/>
                <a:ln w="9525">
                  <a:noFill/>
                </a:ln>
              </p:spPr>
              <p:txBody>
                <a:bodyPr anchor="t" anchorCtr="false">
                  <a:spAutoFit/>
                </a:bodyPr>
                <a:p>
                  <a:pPr algn="ctr">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存款保险制度的产生</a:t>
                  </a:r>
                  <a:endParaRPr lang="zh-CN" altLang="en-US" sz="1800" b="1" dirty="0">
                    <a:solidFill>
                      <a:srgbClr val="000000"/>
                    </a:solidFill>
                    <a:latin typeface="微软雅黑" panose="020B0503020204020204" charset="-122"/>
                    <a:ea typeface="微软雅黑" panose="020B0503020204020204" charset="-122"/>
                  </a:endParaRPr>
                </a:p>
              </p:txBody>
            </p:sp>
          </p:grpSp>
          <p:grpSp>
            <p:nvGrpSpPr>
              <p:cNvPr id="82963" name="Group 18"/>
              <p:cNvGrpSpPr/>
              <p:nvPr/>
            </p:nvGrpSpPr>
            <p:grpSpPr>
              <a:xfrm>
                <a:off x="3797300" y="1831975"/>
                <a:ext cx="2344473" cy="3165475"/>
                <a:chOff x="2208" y="1296"/>
                <a:chExt cx="1363" cy="1994"/>
              </a:xfrm>
            </p:grpSpPr>
            <p:sp>
              <p:nvSpPr>
                <p:cNvPr id="82964"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5"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6"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7"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8"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9"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0"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1"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2"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3" name="Text Box 28"/>
                <p:cNvSpPr txBox="true"/>
                <p:nvPr/>
              </p:nvSpPr>
              <p:spPr>
                <a:xfrm>
                  <a:off x="2793"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82974" name="Text Box 29"/>
                <p:cNvSpPr txBox="true"/>
                <p:nvPr/>
              </p:nvSpPr>
              <p:spPr>
                <a:xfrm>
                  <a:off x="2231" y="1665"/>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存款保险制度的目的与功能</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2975" name="Group 32"/>
              <p:cNvGrpSpPr/>
              <p:nvPr/>
            </p:nvGrpSpPr>
            <p:grpSpPr>
              <a:xfrm>
                <a:off x="6356878" y="1831975"/>
                <a:ext cx="2344208" cy="3165475"/>
                <a:chOff x="3696" y="1296"/>
                <a:chExt cx="1363" cy="1994"/>
              </a:xfrm>
            </p:grpSpPr>
            <p:sp>
              <p:nvSpPr>
                <p:cNvPr id="82976"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7"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8"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9"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80" name="Group 37"/>
                <p:cNvGrpSpPr/>
                <p:nvPr/>
              </p:nvGrpSpPr>
              <p:grpSpPr>
                <a:xfrm>
                  <a:off x="4165" y="1296"/>
                  <a:ext cx="405" cy="405"/>
                  <a:chOff x="1289" y="582"/>
                  <a:chExt cx="668" cy="668"/>
                </a:xfrm>
              </p:grpSpPr>
              <p:sp>
                <p:nvSpPr>
                  <p:cNvPr id="82981"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2"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3"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4"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5"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86" name="Text Box 43"/>
                <p:cNvSpPr txBox="true"/>
                <p:nvPr/>
              </p:nvSpPr>
              <p:spPr>
                <a:xfrm>
                  <a:off x="4281"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82987" name="Text Box 44"/>
                <p:cNvSpPr txBox="true"/>
                <p:nvPr/>
              </p:nvSpPr>
              <p:spPr>
                <a:xfrm>
                  <a:off x="3719" y="1649"/>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存款保险制度的具体组织形式</a:t>
                  </a:r>
                  <a:endParaRPr lang="zh-CN" altLang="en-US" sz="2000" b="1" dirty="0">
                    <a:solidFill>
                      <a:srgbClr val="000000"/>
                    </a:solidFill>
                    <a:latin typeface="微软雅黑" panose="020B0503020204020204" charset="-122"/>
                    <a:ea typeface="微软雅黑" panose="020B0503020204020204" charset="-122"/>
                  </a:endParaRPr>
                </a:p>
              </p:txBody>
            </p:sp>
          </p:grpSp>
        </p:grpSp>
        <p:sp>
          <p:nvSpPr>
            <p:cNvPr id="82988" name="矩形 45"/>
            <p:cNvSpPr/>
            <p:nvPr/>
          </p:nvSpPr>
          <p:spPr>
            <a:xfrm>
              <a:off x="465" y="4115"/>
              <a:ext cx="4468" cy="6299"/>
            </a:xfrm>
            <a:prstGeom prst="rect">
              <a:avLst/>
            </a:prstGeom>
            <a:noFill/>
            <a:ln w="9525">
              <a:noFill/>
            </a:ln>
          </p:spPr>
          <p:txBody>
            <a:bodyPr anchor="t" anchorCtr="false">
              <a:spAutoFit/>
            </a:bodyPr>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年代的经济大萧条，美国先后有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9108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家银行倒闭，其金融体系遭受重创。美国国会</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格拉斯－斯蒂格尔法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，其中包括成立美国联邦存款保险公司</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正式成立。其他国家纷纷建立了存款保险制度。自存款保险制度建立以来，在保护存款人利益，维护金融稳定方面发挥了至关重要的重要。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2989" name="矩形 46"/>
            <p:cNvSpPr/>
            <p:nvPr/>
          </p:nvSpPr>
          <p:spPr>
            <a:xfrm>
              <a:off x="5148" y="4505"/>
              <a:ext cx="4435" cy="2082"/>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rPr>
                <a:t>：保护存款人的利益和维护金融业的安全，具有维护银行安全。保持银行体系稳定的作用。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82990" name="矩形 47"/>
            <p:cNvSpPr/>
            <p:nvPr/>
          </p:nvSpPr>
          <p:spPr>
            <a:xfrm>
              <a:off x="5213" y="6575"/>
              <a:ext cx="4222" cy="1598"/>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功能</a:t>
              </a:r>
              <a:r>
                <a:rPr lang="zh-CN" altLang="en-US" sz="2000" dirty="0">
                  <a:solidFill>
                    <a:srgbClr val="000000"/>
                  </a:solidFill>
                  <a:latin typeface="微软雅黑" panose="020B0503020204020204" charset="-122"/>
                  <a:ea typeface="微软雅黑" panose="020B0503020204020204" charset="-122"/>
                </a:rPr>
                <a:t>：保护功能；稳定功能；救助功能；监督功能；提高市场运作效率功能。</a:t>
              </a:r>
              <a:endParaRPr lang="zh-CN" altLang="en-US" sz="2000" dirty="0">
                <a:solidFill>
                  <a:srgbClr val="000000"/>
                </a:solidFill>
                <a:latin typeface="微软雅黑" panose="020B0503020204020204" charset="-122"/>
                <a:ea typeface="微软雅黑" panose="020B0503020204020204" charset="-122"/>
              </a:endParaRPr>
            </a:p>
          </p:txBody>
        </p:sp>
        <p:sp>
          <p:nvSpPr>
            <p:cNvPr id="82991" name="矩形 48"/>
            <p:cNvSpPr/>
            <p:nvPr/>
          </p:nvSpPr>
          <p:spPr>
            <a:xfrm>
              <a:off x="9868" y="4505"/>
              <a:ext cx="4532" cy="5685"/>
            </a:xfrm>
            <a:prstGeom prst="rect">
              <a:avLst/>
            </a:prstGeom>
            <a:noFill/>
            <a:ln w="9525">
              <a:noFill/>
            </a:ln>
          </p:spPr>
          <p:txBody>
            <a:bodyPr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一、由官方创建并管理，如加拿大、英国和美国；</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二、由官方和银行共同创建并管理，如比利时、日本、荷兰、西班牙；</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三、由非官方的银行同业公会创办的行业存款保护体系，如法国、德国、瑞士、奥地利。</a:t>
              </a: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建立存款保险制度的国家在实行存款保险制度时，均单独成立相应的保险营运机构</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（三）融出资金的信用保证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8620" y="1164590"/>
            <a:ext cx="8874125" cy="5151120"/>
            <a:chOff x="395" y="2113"/>
            <a:chExt cx="13975" cy="8112"/>
          </a:xfrm>
        </p:grpSpPr>
        <p:grpSp>
          <p:nvGrpSpPr>
            <p:cNvPr id="83973" name="组合 6"/>
            <p:cNvGrpSpPr/>
            <p:nvPr/>
          </p:nvGrpSpPr>
          <p:grpSpPr>
            <a:xfrm>
              <a:off x="510" y="2453"/>
              <a:ext cx="13088" cy="6775"/>
              <a:chOff x="823913" y="2139950"/>
              <a:chExt cx="8310562" cy="4302125"/>
            </a:xfrm>
          </p:grpSpPr>
          <p:sp>
            <p:nvSpPr>
              <p:cNvPr id="83974"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83975"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83976"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3977" name="矩形 10"/>
            <p:cNvSpPr/>
            <p:nvPr/>
          </p:nvSpPr>
          <p:spPr>
            <a:xfrm>
              <a:off x="395" y="2113"/>
              <a:ext cx="6670" cy="336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保证贷款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保证贷款是指以第三者承诺在借款人不能偿还贷款时，按约定承担一般保证责任或连带责任而发放的贷款。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78" name="矩形 11"/>
            <p:cNvSpPr/>
            <p:nvPr/>
          </p:nvSpPr>
          <p:spPr>
            <a:xfrm>
              <a:off x="7170" y="2195"/>
              <a:ext cx="7200" cy="2105"/>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抵押贷款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抵押贷款是指以借款人或第三者的财产作为抵押发放的贷款。</a:t>
              </a:r>
              <a:endParaRPr lang="zh-CN" altLang="en-US" sz="2400" dirty="0">
                <a:solidFill>
                  <a:srgbClr val="000000"/>
                </a:solidFill>
                <a:latin typeface="微软雅黑" panose="020B0503020204020204" charset="-122"/>
                <a:ea typeface="微软雅黑" panose="020B0503020204020204" charset="-122"/>
              </a:endParaRPr>
            </a:p>
          </p:txBody>
        </p:sp>
        <p:sp>
          <p:nvSpPr>
            <p:cNvPr id="83979" name="矩形 12"/>
            <p:cNvSpPr/>
            <p:nvPr/>
          </p:nvSpPr>
          <p:spPr>
            <a:xfrm>
              <a:off x="395" y="5858"/>
              <a:ext cx="6670" cy="278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质押贷款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质押贷款是指以借款人或第三人的动产或权利作为质押发放的贷款。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80" name="矩形 13"/>
            <p:cNvSpPr/>
            <p:nvPr/>
          </p:nvSpPr>
          <p:spPr>
            <a:xfrm>
              <a:off x="7053" y="5893"/>
              <a:ext cx="7200" cy="4332"/>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融出资金的保证保险</a:t>
              </a:r>
              <a:endParaRPr lang="zh-CN" altLang="en-US" sz="24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融出资金的保证保险是指当债务人（被担保人）不按合同规定履行其义务，而导致债权人（被保险人）的经济利益遭受损失时，由保险人（担保人）负责向债权人履行损失赔偿责任的保险。</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29984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（一）信用增级概念</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通常中小企业融资困难与其资产不够优质、信用不明有关，需要靠第三方机构提升自身品质，即需要信用增级。信用增级分为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外部信用增级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内部信用增级指的是</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依靠资产库自身为防范信用损失提供保证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。外部增级是</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藉由外部第三方机构提供信用增加</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（二）信用增级机构（用于外部增级）</a:t>
            </a:r>
            <a:endPar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信用增级机构是指资产证券化交易各方之外的外部第三方</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提供者。一般是在</a:t>
            </a:r>
            <a:r>
              <a:rPr kumimoji="0" lang="en-US" altLang="zh-CN" sz="2400" b="0" i="0" u="none" strike="noStrike" kern="0" cap="none" spc="0" normalizeH="0" baseline="0" noProof="0" dirty="0" err="1">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无法达到所需的发行评级时</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才</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需要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外部信用增级机构提供信用支持。</a:t>
            </a: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79650" y="1294765"/>
            <a:ext cx="7632065" cy="4890770"/>
            <a:chOff x="1190" y="2453"/>
            <a:chExt cx="12019" cy="7702"/>
          </a:xfrm>
        </p:grpSpPr>
        <p:sp>
          <p:nvSpPr>
            <p:cNvPr id="86021" name="圆角矩形 7"/>
            <p:cNvSpPr/>
            <p:nvPr/>
          </p:nvSpPr>
          <p:spPr>
            <a:xfrm>
              <a:off x="2778" y="3700"/>
              <a:ext cx="3742" cy="2608"/>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2" name="圆角矩形 8"/>
            <p:cNvSpPr/>
            <p:nvPr/>
          </p:nvSpPr>
          <p:spPr>
            <a:xfrm>
              <a:off x="1758" y="3473"/>
              <a:ext cx="1020" cy="170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3" name="圆角矩形 9"/>
            <p:cNvSpPr/>
            <p:nvPr/>
          </p:nvSpPr>
          <p:spPr>
            <a:xfrm>
              <a:off x="3743" y="4453"/>
              <a:ext cx="1440" cy="14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4" name="圆角矩形 10"/>
            <p:cNvSpPr/>
            <p:nvPr/>
          </p:nvSpPr>
          <p:spPr>
            <a:xfrm>
              <a:off x="1190" y="3360"/>
              <a:ext cx="5215" cy="37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圆角矩形 6"/>
            <p:cNvSpPr/>
            <p:nvPr/>
          </p:nvSpPr>
          <p:spPr bwMode="auto">
            <a:xfrm>
              <a:off x="2098" y="2678"/>
              <a:ext cx="4423" cy="1588"/>
            </a:xfrm>
            <a:prstGeom prst="roundRect">
              <a:avLst/>
            </a:prstGeom>
            <a:gradFill>
              <a:gsLst>
                <a:gs pos="0">
                  <a:schemeClr val="bg2"/>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外部信增工具</a:t>
              </a:r>
              <a:endPar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8080" y="2678"/>
              <a:ext cx="4538" cy="1588"/>
            </a:xfrm>
            <a:prstGeom prst="round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内部信增工具</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86027" name="圆角矩形 15"/>
            <p:cNvSpPr/>
            <p:nvPr/>
          </p:nvSpPr>
          <p:spPr>
            <a:xfrm>
              <a:off x="1418" y="4713"/>
              <a:ext cx="5330"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保险</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担保</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信用证</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现金抵押账户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、信用互换</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8" name="圆角矩形 18"/>
            <p:cNvSpPr/>
            <p:nvPr/>
          </p:nvSpPr>
          <p:spPr>
            <a:xfrm>
              <a:off x="7713" y="4713"/>
              <a:ext cx="5497"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直接追索权</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优先</a:t>
              </a: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次级结构</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超额抵押</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现金储备账户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回购条款</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、担保</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投资基金</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9" name="左右箭头 20"/>
            <p:cNvSpPr/>
            <p:nvPr/>
          </p:nvSpPr>
          <p:spPr>
            <a:xfrm>
              <a:off x="6405" y="3133"/>
              <a:ext cx="1815" cy="567"/>
            </a:xfrm>
            <a:prstGeom prst="leftRightArrow">
              <a:avLst>
                <a:gd name="adj1" fmla="val 50000"/>
                <a:gd name="adj2" fmla="val 49942"/>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0" name="左右箭头 19"/>
            <p:cNvSpPr/>
            <p:nvPr/>
          </p:nvSpPr>
          <p:spPr>
            <a:xfrm>
              <a:off x="6405" y="3048"/>
              <a:ext cx="1815" cy="567"/>
            </a:xfrm>
            <a:prstGeom prst="leftRightArrow">
              <a:avLst>
                <a:gd name="adj1" fmla="val 50000"/>
                <a:gd name="adj2" fmla="val 49942"/>
              </a:avLst>
            </a:prstGeom>
            <a:solidFill>
              <a:srgbClr val="92D050"/>
            </a:solid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1" name="矩形 21"/>
            <p:cNvSpPr/>
            <p:nvPr/>
          </p:nvSpPr>
          <p:spPr>
            <a:xfrm>
              <a:off x="6520" y="2453"/>
              <a:ext cx="1560" cy="595"/>
            </a:xfrm>
            <a:prstGeom prst="rect">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第五节  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信用监管配套体系</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502150" y="44297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四、信用增级制度</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327525" y="371665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三、信用保险制度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96690" y="299529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二、失信惩戒机制</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2752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一、信用文化建设</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40855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06387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930015" y="382778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4088130" y="450977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7998" y="1174115"/>
            <a:ext cx="8835707" cy="5111750"/>
            <a:chOff x="738" y="2225"/>
            <a:chExt cx="13914" cy="8050"/>
          </a:xfrm>
        </p:grpSpPr>
        <p:sp>
          <p:nvSpPr>
            <p:cNvPr id="72709" name="Rectangle 14"/>
            <p:cNvSpPr/>
            <p:nvPr/>
          </p:nvSpPr>
          <p:spPr>
            <a:xfrm>
              <a:off x="738" y="3948"/>
              <a:ext cx="795" cy="632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2710" name="Rectangle 16"/>
            <p:cNvSpPr/>
            <p:nvPr/>
          </p:nvSpPr>
          <p:spPr>
            <a:xfrm>
              <a:off x="1667" y="4253"/>
              <a:ext cx="12985" cy="5718"/>
            </a:xfrm>
            <a:prstGeom prst="rect">
              <a:avLst/>
            </a:prstGeom>
            <a:noFill/>
            <a:ln w="9525">
              <a:noFill/>
            </a:ln>
          </p:spPr>
          <p:txBody>
            <a:bodyPr anchor="t" anchorCtr="false">
              <a:spAutoFit/>
            </a:bodyPr>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、中国文化的社会诚信：儒家学说、管仲、朱熹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（道德准则）</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、西方文化的社会诚信：亚里士多德、亚当</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斯密、西方宗教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（契约精神）</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、东西方诚信观的比较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）东西方诚信观的主要共同点</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①</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基本含义相近。</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都对诚信予以足够的重视。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2711" name="矩形 1"/>
            <p:cNvSpPr/>
            <p:nvPr/>
          </p:nvSpPr>
          <p:spPr>
            <a:xfrm>
              <a:off x="783" y="2225"/>
              <a:ext cx="10952" cy="667"/>
            </a:xfrm>
            <a:prstGeom prst="rect">
              <a:avLst/>
            </a:prstGeom>
            <a:noFill/>
            <a:ln w="9525">
              <a:noFill/>
            </a:ln>
          </p:spPr>
          <p:txBody>
            <a:bodyPr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（一）文化环境和社会诚信</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95830" y="1051243"/>
            <a:ext cx="7800975" cy="5557948"/>
            <a:chOff x="1155" y="1153"/>
            <a:chExt cx="12285" cy="8753"/>
          </a:xfrm>
        </p:grpSpPr>
        <p:sp>
          <p:nvSpPr>
            <p:cNvPr id="74753" name="标题 1"/>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东西方诚信观的差异</a:t>
              </a:r>
              <a:endParaRPr lang="zh-CN" altLang="en-US" sz="2400" dirty="0">
                <a:solidFill>
                  <a:schemeClr val="tx1"/>
                </a:solidFill>
                <a:latin typeface="微软雅黑" panose="020B0503020204020204" charset="-122"/>
                <a:ea typeface="微软雅黑" panose="020B0503020204020204" charset="-122"/>
              </a:endParaRPr>
            </a:p>
          </p:txBody>
        </p:sp>
        <p:grpSp>
          <p:nvGrpSpPr>
            <p:cNvPr id="74757" name="组合 6"/>
            <p:cNvGrpSpPr/>
            <p:nvPr/>
          </p:nvGrpSpPr>
          <p:grpSpPr>
            <a:xfrm>
              <a:off x="1548" y="3133"/>
              <a:ext cx="11662" cy="6773"/>
              <a:chOff x="685800" y="2441575"/>
              <a:chExt cx="6918279" cy="4346210"/>
            </a:xfrm>
          </p:grpSpPr>
          <p:sp>
            <p:nvSpPr>
              <p:cNvPr id="74758" name="Rectangle 3"/>
              <p:cNvSpPr/>
              <p:nvPr/>
            </p:nvSpPr>
            <p:spPr>
              <a:xfrm>
                <a:off x="776288" y="3067050"/>
                <a:ext cx="1535112"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中国人的诚信基本上是人格信任，而西方人的诚信则是一种契约信任。</a:t>
                </a:r>
                <a:endParaRPr lang="zh-CN" altLang="en-US" sz="2400" dirty="0">
                  <a:solidFill>
                    <a:srgbClr val="000000"/>
                  </a:solidFill>
                  <a:latin typeface="微软雅黑" panose="020B0503020204020204" charset="-122"/>
                  <a:ea typeface="微软雅黑" panose="020B0503020204020204" charset="-122"/>
                </a:endParaRPr>
              </a:p>
            </p:txBody>
          </p:sp>
          <p:sp>
            <p:nvSpPr>
              <p:cNvPr id="74759"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0" name="Text Box 5"/>
              <p:cNvSpPr txBox="true"/>
              <p:nvPr/>
            </p:nvSpPr>
            <p:spPr>
              <a:xfrm>
                <a:off x="804863" y="2473436"/>
                <a:ext cx="1387475" cy="372844"/>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差别一</a:t>
                </a:r>
                <a:endParaRPr lang="zh-CN" altLang="en-US" sz="2400" dirty="0">
                  <a:latin typeface="微软雅黑" panose="020B0503020204020204" charset="-122"/>
                  <a:ea typeface="微软雅黑" panose="020B0503020204020204" charset="-122"/>
                </a:endParaRPr>
              </a:p>
            </p:txBody>
          </p:sp>
          <p:sp>
            <p:nvSpPr>
              <p:cNvPr id="74761"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2" name="Rectangle 7"/>
              <p:cNvSpPr/>
              <p:nvPr/>
            </p:nvSpPr>
            <p:spPr>
              <a:xfrm>
                <a:off x="2498725" y="3067050"/>
                <a:ext cx="1535114"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中国人的诚信在本质上以道德为支撑，西方人的诚信则以法律为基础。</a:t>
                </a:r>
                <a:endParaRPr lang="zh-CN" altLang="en-US" sz="2400" dirty="0">
                  <a:solidFill>
                    <a:srgbClr val="000000"/>
                  </a:solidFill>
                  <a:latin typeface="微软雅黑" panose="020B0503020204020204" charset="-122"/>
                  <a:ea typeface="微软雅黑" panose="020B0503020204020204" charset="-122"/>
                </a:endParaRPr>
              </a:p>
            </p:txBody>
          </p:sp>
          <p:sp>
            <p:nvSpPr>
              <p:cNvPr id="74763"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4"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5" name="Rectangle 11"/>
              <p:cNvSpPr/>
              <p:nvPr/>
            </p:nvSpPr>
            <p:spPr>
              <a:xfrm>
                <a:off x="4222750" y="3067050"/>
                <a:ext cx="1535113" cy="3720735"/>
              </a:xfrm>
              <a:prstGeom prst="rect">
                <a:avLst/>
              </a:prstGeom>
              <a:noFill/>
              <a:ln w="6350">
                <a:noFill/>
              </a:ln>
            </p:spPr>
            <p:txBody>
              <a:bodyPr lIns="0" tIns="0" rIns="0" bIns="0" anchor="t" anchorCtr="false">
                <a:spAutoFit/>
              </a:bodyPr>
              <a:p>
                <a:pPr marL="0" lvl="1" indent="0" algn="l" defTabSz="330200" rtl="0" eaLnBrk="1" fontAlgn="base" hangingPunct="1">
                  <a:lnSpc>
                    <a:spcPts val="2400"/>
                  </a:lnSpc>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中国人的诚信观是伦理意义上的，重在感性、情理，而西方的诚信观更多的是法理意义上的，重在理性、法理。</a:t>
                </a:r>
                <a:endParaRPr lang="zh-CN" altLang="en-US" sz="2400" dirty="0">
                  <a:solidFill>
                    <a:srgbClr val="000000"/>
                  </a:solidFill>
                  <a:latin typeface="微软雅黑" panose="020B0503020204020204" charset="-122"/>
                  <a:ea typeface="微软雅黑" panose="020B0503020204020204" charset="-122"/>
                </a:endParaRPr>
              </a:p>
              <a:p>
                <a:pPr marL="0" lvl="1" indent="0" algn="l"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sp>
            <p:nvSpPr>
              <p:cNvPr id="74766"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7"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8" name="Rectangle 15"/>
              <p:cNvSpPr/>
              <p:nvPr/>
            </p:nvSpPr>
            <p:spPr>
              <a:xfrm>
                <a:off x="5946775" y="3067050"/>
                <a:ext cx="1657304" cy="298595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中国的诚信建设缺少有效的制度和机制保障，西方的诚信则具有比较完备的制度和机制保障</a:t>
                </a:r>
                <a:endParaRPr lang="zh-CN" altLang="en-US" sz="2400" dirty="0">
                  <a:solidFill>
                    <a:srgbClr val="000000"/>
                  </a:solidFill>
                  <a:latin typeface="微软雅黑" panose="020B0503020204020204" charset="-122"/>
                  <a:ea typeface="微软雅黑" panose="020B0503020204020204" charset="-122"/>
                </a:endParaRPr>
              </a:p>
            </p:txBody>
          </p:sp>
          <p:sp>
            <p:nvSpPr>
              <p:cNvPr id="74769"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70"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3" name="Text Box 5"/>
            <p:cNvSpPr txBox="true"/>
            <p:nvPr/>
          </p:nvSpPr>
          <p:spPr>
            <a:xfrm>
              <a:off x="4653"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差别二</a:t>
              </a:r>
              <a:endParaRPr lang="zh-CN" altLang="en-US" sz="2400" dirty="0">
                <a:latin typeface="微软雅黑" panose="020B0503020204020204" charset="-122"/>
                <a:ea typeface="微软雅黑" panose="020B0503020204020204" charset="-122"/>
              </a:endParaRPr>
            </a:p>
          </p:txBody>
        </p:sp>
        <p:sp>
          <p:nvSpPr>
            <p:cNvPr id="4" name="Text Box 5"/>
            <p:cNvSpPr txBox="true"/>
            <p:nvPr/>
          </p:nvSpPr>
          <p:spPr>
            <a:xfrm>
              <a:off x="7578"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差别三</a:t>
              </a:r>
              <a:endParaRPr lang="zh-CN" altLang="en-US" sz="2400" dirty="0">
                <a:latin typeface="微软雅黑" panose="020B0503020204020204" charset="-122"/>
                <a:ea typeface="微软雅黑" panose="020B0503020204020204" charset="-122"/>
              </a:endParaRPr>
            </a:p>
          </p:txBody>
        </p:sp>
        <p:sp>
          <p:nvSpPr>
            <p:cNvPr id="5" name="Text Box 5"/>
            <p:cNvSpPr txBox="true"/>
            <p:nvPr/>
          </p:nvSpPr>
          <p:spPr>
            <a:xfrm>
              <a:off x="10418" y="3183"/>
              <a:ext cx="2337"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差别四</a:t>
              </a: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95195" y="1074420"/>
            <a:ext cx="7800975" cy="5197158"/>
            <a:chOff x="962" y="1573"/>
            <a:chExt cx="12285" cy="8185"/>
          </a:xfrm>
        </p:grpSpPr>
        <p:sp>
          <p:nvSpPr>
            <p:cNvPr id="76801" name="标题 1"/>
            <p:cNvSpPr>
              <a:spLocks noGrp="true"/>
            </p:cNvSpPr>
            <p:nvPr/>
          </p:nvSpPr>
          <p:spPr>
            <a:xfrm>
              <a:off x="962" y="1573"/>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800" dirty="0">
                  <a:solidFill>
                    <a:schemeClr val="tx1"/>
                  </a:solidFill>
                  <a:latin typeface="微软雅黑" panose="020B0503020204020204" charset="-122"/>
                  <a:ea typeface="微软雅黑" panose="020B0503020204020204" charset="-122"/>
                </a:rPr>
                <a:t>（二）信用文化建设内容</a:t>
              </a:r>
              <a:endParaRPr lang="zh-CN" altLang="en-US" sz="2800" dirty="0">
                <a:solidFill>
                  <a:schemeClr val="tx1"/>
                </a:solidFill>
                <a:latin typeface="微软雅黑" panose="020B0503020204020204" charset="-122"/>
                <a:ea typeface="微软雅黑" panose="020B0503020204020204" charset="-122"/>
              </a:endParaRPr>
            </a:p>
          </p:txBody>
        </p:sp>
        <p:grpSp>
          <p:nvGrpSpPr>
            <p:cNvPr id="76805" name="组合 6"/>
            <p:cNvGrpSpPr/>
            <p:nvPr/>
          </p:nvGrpSpPr>
          <p:grpSpPr>
            <a:xfrm>
              <a:off x="1303" y="3018"/>
              <a:ext cx="10305" cy="6740"/>
              <a:chOff x="2368709" y="1365738"/>
              <a:chExt cx="4815438" cy="4678748"/>
            </a:xfrm>
          </p:grpSpPr>
          <p:sp>
            <p:nvSpPr>
              <p:cNvPr id="76806" name="AutoShape 11"/>
              <p:cNvSpPr/>
              <p:nvPr/>
            </p:nvSpPr>
            <p:spPr>
              <a:xfrm>
                <a:off x="3921125" y="2936875"/>
                <a:ext cx="1716088" cy="1717675"/>
              </a:xfrm>
              <a:prstGeom prst="pentagon">
                <a:avLst/>
              </a:prstGeom>
              <a:solidFill>
                <a:schemeClr val="bg1"/>
              </a:solidFill>
              <a:ln w="19050" cap="flat" cmpd="sng">
                <a:solidFill>
                  <a:srgbClr val="232369"/>
                </a:solidFill>
                <a:prstDash val="solid"/>
                <a:miter/>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grpSp>
            <p:nvGrpSpPr>
              <p:cNvPr id="76807" name="Group 14"/>
              <p:cNvGrpSpPr/>
              <p:nvPr/>
            </p:nvGrpSpPr>
            <p:grpSpPr>
              <a:xfrm>
                <a:off x="4071050" y="1365738"/>
                <a:ext cx="1587500" cy="1587500"/>
                <a:chOff x="3723" y="1619"/>
                <a:chExt cx="940" cy="940"/>
              </a:xfrm>
            </p:grpSpPr>
            <p:sp>
              <p:nvSpPr>
                <p:cNvPr id="76808" name="Oval 4"/>
                <p:cNvSpPr/>
                <p:nvPr/>
              </p:nvSpPr>
              <p:spPr>
                <a:xfrm>
                  <a:off x="3723" y="1619"/>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09"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0" name="Group 22"/>
              <p:cNvGrpSpPr/>
              <p:nvPr/>
            </p:nvGrpSpPr>
            <p:grpSpPr>
              <a:xfrm>
                <a:off x="5126568" y="4384366"/>
                <a:ext cx="1587500" cy="1587500"/>
                <a:chOff x="3609" y="1674"/>
                <a:chExt cx="940" cy="940"/>
              </a:xfrm>
            </p:grpSpPr>
            <p:sp>
              <p:nvSpPr>
                <p:cNvPr id="76811" name="Oval 23"/>
                <p:cNvSpPr/>
                <p:nvPr/>
              </p:nvSpPr>
              <p:spPr>
                <a:xfrm>
                  <a:off x="3609" y="1674"/>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2" name="Line 25"/>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3" name="Group 14"/>
              <p:cNvGrpSpPr/>
              <p:nvPr/>
            </p:nvGrpSpPr>
            <p:grpSpPr>
              <a:xfrm>
                <a:off x="5596647" y="2532975"/>
                <a:ext cx="1587500" cy="1609455"/>
                <a:chOff x="3662" y="1708"/>
                <a:chExt cx="940" cy="953"/>
              </a:xfrm>
            </p:grpSpPr>
            <p:sp>
              <p:nvSpPr>
                <p:cNvPr id="76814" name="Oval 4"/>
                <p:cNvSpPr/>
                <p:nvPr/>
              </p:nvSpPr>
              <p:spPr>
                <a:xfrm>
                  <a:off x="3662" y="1721"/>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5"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6"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7" name="Group 14"/>
              <p:cNvGrpSpPr/>
              <p:nvPr/>
            </p:nvGrpSpPr>
            <p:grpSpPr>
              <a:xfrm>
                <a:off x="2368709" y="2554929"/>
                <a:ext cx="1587500" cy="1587500"/>
                <a:chOff x="3655" y="1657"/>
                <a:chExt cx="940" cy="940"/>
              </a:xfrm>
            </p:grpSpPr>
            <p:sp>
              <p:nvSpPr>
                <p:cNvPr id="76818" name="Oval 4"/>
                <p:cNvSpPr/>
                <p:nvPr/>
              </p:nvSpPr>
              <p:spPr>
                <a:xfrm>
                  <a:off x="3655" y="1657"/>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9"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0"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21" name="Group 14"/>
              <p:cNvGrpSpPr/>
              <p:nvPr/>
            </p:nvGrpSpPr>
            <p:grpSpPr>
              <a:xfrm>
                <a:off x="2897898" y="4456986"/>
                <a:ext cx="1587500" cy="1587500"/>
                <a:chOff x="3740" y="1728"/>
                <a:chExt cx="940" cy="940"/>
              </a:xfrm>
            </p:grpSpPr>
            <p:sp>
              <p:nvSpPr>
                <p:cNvPr id="76822" name="Oval 4"/>
                <p:cNvSpPr/>
                <p:nvPr/>
              </p:nvSpPr>
              <p:spPr>
                <a:xfrm>
                  <a:off x="3740" y="1728"/>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3"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sp>
              <p:nvSpPr>
                <p:cNvPr id="76824" name="Text Box 8"/>
                <p:cNvSpPr txBox="true"/>
                <p:nvPr/>
              </p:nvSpPr>
              <p:spPr>
                <a:xfrm flipH="true">
                  <a:off x="3928" y="2078"/>
                  <a:ext cx="389" cy="120"/>
                </a:xfrm>
                <a:prstGeom prst="rect">
                  <a:avLst/>
                </a:prstGeom>
                <a:noFill/>
                <a:ln w="6350">
                  <a:noFill/>
                </a:ln>
              </p:spPr>
              <p:txBody>
                <a:bodyPr lIns="0" tIns="0" rIns="0" bIns="0" anchor="ctr" anchorCtr="false">
                  <a:spAutoFit/>
                </a:bodyPr>
                <a:p>
                  <a:pPr algn="ctr">
                    <a:spcBef>
                      <a:spcPct val="20000"/>
                    </a:spcBef>
                    <a:buClr>
                      <a:schemeClr val="hlink"/>
                    </a:buClr>
                    <a:buFont typeface="Wingdings" panose="05000000000000000000" pitchFamily="2" charset="2"/>
                    <a:buChar char="v"/>
                  </a:pPr>
                  <a:endParaRPr lang="zh-CN" altLang="en-US" sz="1200" b="1" dirty="0">
                    <a:solidFill>
                      <a:schemeClr val="bg1"/>
                    </a:solidFill>
                    <a:latin typeface="微软雅黑" panose="020B0503020204020204" charset="-122"/>
                    <a:ea typeface="微软雅黑" panose="020B0503020204020204" charset="-122"/>
                  </a:endParaRPr>
                </a:p>
              </p:txBody>
            </p:sp>
          </p:grpSp>
        </p:grpSp>
        <p:sp>
          <p:nvSpPr>
            <p:cNvPr id="76825" name="矩形 37"/>
            <p:cNvSpPr/>
            <p:nvPr/>
          </p:nvSpPr>
          <p:spPr>
            <a:xfrm>
              <a:off x="5315" y="3568"/>
              <a:ext cx="3055" cy="1113"/>
            </a:xfrm>
            <a:prstGeom prst="rect">
              <a:avLst/>
            </a:prstGeom>
            <a:noFill/>
            <a:ln w="9525">
              <a:noFill/>
            </a:ln>
          </p:spPr>
          <p:txBody>
            <a:bodyPr anchor="t" anchorCtr="false">
              <a:spAutoFit/>
            </a:bodyPr>
            <a:p>
              <a:pPr>
                <a:lnSpc>
                  <a:spcPts val="2400"/>
                </a:lnSpc>
                <a:spcBef>
                  <a:spcPct val="20000"/>
                </a:spcBef>
                <a:buClr>
                  <a:srgbClr val="CC3300"/>
                </a:buClr>
              </a:pPr>
              <a:r>
                <a:rPr lang="zh-CN" altLang="en-US" sz="2400" b="1" dirty="0">
                  <a:solidFill>
                    <a:srgbClr val="00B0F0"/>
                  </a:solidFill>
                  <a:latin typeface="微软雅黑" panose="020B0503020204020204" charset="-122"/>
                  <a:ea typeface="微软雅黑" panose="020B0503020204020204" charset="-122"/>
                </a:rPr>
                <a:t>升华中国传统信用文化</a:t>
              </a:r>
              <a:endParaRPr lang="zh-CN" altLang="en-US" sz="2400" b="1" dirty="0">
                <a:solidFill>
                  <a:srgbClr val="00B0F0"/>
                </a:solidFill>
                <a:latin typeface="微软雅黑" panose="020B0503020204020204" charset="-122"/>
                <a:ea typeface="微软雅黑" panose="020B0503020204020204" charset="-122"/>
              </a:endParaRPr>
            </a:p>
          </p:txBody>
        </p:sp>
        <p:sp>
          <p:nvSpPr>
            <p:cNvPr id="76826" name="矩形 38"/>
            <p:cNvSpPr/>
            <p:nvPr/>
          </p:nvSpPr>
          <p:spPr>
            <a:xfrm>
              <a:off x="8413" y="4998"/>
              <a:ext cx="3582" cy="1888"/>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rPr>
                <a:t>积极吸收世界其他民族的优秀诚信文化</a:t>
              </a:r>
              <a:endParaRPr lang="zh-CN" altLang="en-US" sz="2400" b="1" dirty="0">
                <a:solidFill>
                  <a:srgbClr val="00B0F0"/>
                </a:solidFill>
                <a:latin typeface="微软雅黑" panose="020B0503020204020204" charset="-122"/>
                <a:ea typeface="微软雅黑" panose="020B0503020204020204" charset="-122"/>
              </a:endParaRPr>
            </a:p>
          </p:txBody>
        </p:sp>
        <p:sp>
          <p:nvSpPr>
            <p:cNvPr id="76827" name="矩形 39"/>
            <p:cNvSpPr/>
            <p:nvPr/>
          </p:nvSpPr>
          <p:spPr>
            <a:xfrm>
              <a:off x="7380" y="7795"/>
              <a:ext cx="3373"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rPr>
                <a:t>塑造信用文化中的社会资本</a:t>
              </a:r>
              <a:endParaRPr lang="zh-CN" altLang="en-US" sz="2400" b="1" dirty="0">
                <a:solidFill>
                  <a:srgbClr val="00B0F0"/>
                </a:solidFill>
                <a:latin typeface="微软雅黑" panose="020B0503020204020204" charset="-122"/>
                <a:ea typeface="微软雅黑" panose="020B0503020204020204" charset="-122"/>
              </a:endParaRPr>
            </a:p>
          </p:txBody>
        </p:sp>
        <p:sp>
          <p:nvSpPr>
            <p:cNvPr id="76828" name="矩形 40"/>
            <p:cNvSpPr/>
            <p:nvPr/>
          </p:nvSpPr>
          <p:spPr>
            <a:xfrm>
              <a:off x="2435" y="7815"/>
              <a:ext cx="3670"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扩大诚信文化中的“信任半径”</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76829" name="矩形 41"/>
            <p:cNvSpPr/>
            <p:nvPr/>
          </p:nvSpPr>
          <p:spPr>
            <a:xfrm>
              <a:off x="1410" y="5510"/>
              <a:ext cx="3168" cy="725"/>
            </a:xfrm>
            <a:prstGeom prst="rect">
              <a:avLst/>
            </a:prstGeom>
            <a:noFill/>
            <a:ln w="9525">
              <a:noFill/>
            </a:ln>
          </p:spPr>
          <p:txBody>
            <a:bodyPr wrap="none" anchor="t" anchorCtr="false">
              <a:spAutoFit/>
            </a:bodyPr>
            <a:p>
              <a:pPr>
                <a:spcBef>
                  <a:spcPct val="20000"/>
                </a:spcBef>
                <a:buClr>
                  <a:srgbClr val="CC3300"/>
                </a:buClr>
              </a:pPr>
              <a:r>
                <a:rPr lang="zh-CN" altLang="en-US" sz="2400" b="1" dirty="0">
                  <a:solidFill>
                    <a:srgbClr val="00B0F0"/>
                  </a:solidFill>
                  <a:latin typeface="微软雅黑" panose="020B0503020204020204" charset="-122"/>
                  <a:ea typeface="微软雅黑" panose="020B0503020204020204" charset="-122"/>
                </a:rPr>
                <a:t>发展契约文化</a:t>
              </a:r>
              <a:endParaRPr lang="zh-CN" altLang="en-US" sz="2400" b="1" dirty="0">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192020" y="2604135"/>
            <a:ext cx="7808595" cy="3630295"/>
            <a:chOff x="1043" y="2635"/>
            <a:chExt cx="12297" cy="5717"/>
          </a:xfrm>
        </p:grpSpPr>
        <p:grpSp>
          <p:nvGrpSpPr>
            <p:cNvPr id="3" name="组合 6"/>
            <p:cNvGrpSpPr/>
            <p:nvPr/>
          </p:nvGrpSpPr>
          <p:grpSpPr>
            <a:xfrm>
              <a:off x="1080" y="2678"/>
              <a:ext cx="12243" cy="5442"/>
              <a:chOff x="685800" y="1718390"/>
              <a:chExt cx="8534400" cy="3186985"/>
            </a:xfrm>
          </p:grpSpPr>
          <p:sp>
            <p:nvSpPr>
              <p:cNvPr id="4" name="Oval 2"/>
              <p:cNvSpPr/>
              <p:nvPr/>
            </p:nvSpPr>
            <p:spPr>
              <a:xfrm>
                <a:off x="4062413" y="3124200"/>
                <a:ext cx="1781175" cy="1781175"/>
              </a:xfrm>
              <a:prstGeom prst="ellipse">
                <a:avLst/>
              </a:prstGeom>
              <a:solidFill>
                <a:srgbClr val="B3B3FF"/>
              </a:solidFill>
              <a:ln w="6350">
                <a:noFill/>
              </a:ln>
              <a:effectLst>
                <a:outerShdw dist="35921" dir="2699999" algn="ctr" rotWithShape="0">
                  <a:schemeClr val="hlink"/>
                </a:outerShdw>
              </a:effectLst>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5" name="AutoShape 4"/>
              <p:cNvSpPr/>
              <p:nvPr/>
            </p:nvSpPr>
            <p:spPr>
              <a:xfrm>
                <a:off x="687388"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 name="Rectangle 6"/>
              <p:cNvSpPr>
                <a:spLocks noChangeArrowheads="true"/>
              </p:cNvSpPr>
              <p:nvPr/>
            </p:nvSpPr>
            <p:spPr bwMode="auto">
              <a:xfrm>
                <a:off x="685800" y="1718390"/>
                <a:ext cx="3302571"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8"/>
              <p:cNvSpPr/>
              <p:nvPr/>
            </p:nvSpPr>
            <p:spPr>
              <a:xfrm flipH="true">
                <a:off x="5626100"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8" name="Rectangle 10"/>
              <p:cNvSpPr>
                <a:spLocks noChangeArrowheads="true"/>
              </p:cNvSpPr>
              <p:nvPr/>
            </p:nvSpPr>
            <p:spPr bwMode="auto">
              <a:xfrm flipH="true">
                <a:off x="5908916" y="1718390"/>
                <a:ext cx="3302570"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9" name="矩形 12"/>
            <p:cNvSpPr/>
            <p:nvPr/>
          </p:nvSpPr>
          <p:spPr>
            <a:xfrm>
              <a:off x="1080" y="4040"/>
              <a:ext cx="4735" cy="4312"/>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、最大限度地消除信息不对称造成的失信行为</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、能对任何失信行为进行实质打击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、自动惩罚失信行为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、具有惩罚失信行为的广泛机制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3"/>
            <p:cNvSpPr/>
            <p:nvPr/>
          </p:nvSpPr>
          <p:spPr>
            <a:xfrm>
              <a:off x="1043" y="2678"/>
              <a:ext cx="4897"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（二）失信惩戒机制的作用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13" name="矩形 14"/>
            <p:cNvSpPr/>
            <p:nvPr/>
          </p:nvSpPr>
          <p:spPr>
            <a:xfrm>
              <a:off x="8588" y="2635"/>
              <a:ext cx="4752" cy="1113"/>
            </a:xfrm>
            <a:prstGeom prst="rect">
              <a:avLst/>
            </a:prstGeom>
            <a:noFill/>
            <a:ln w="9525">
              <a:noFill/>
            </a:ln>
          </p:spPr>
          <p:txBody>
            <a:bodyPr anchor="t" anchorCtr="false">
              <a:spAutoFit/>
            </a:bodyPr>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（三）惩戒机制对失信的成本</a:t>
              </a:r>
              <a:endParaRPr lang="zh-CN" altLang="en-US" sz="2000" dirty="0">
                <a:solidFill>
                  <a:srgbClr val="000000"/>
                </a:solidFill>
                <a:latin typeface="微软雅黑" panose="020B0503020204020204" charset="-122"/>
                <a:ea typeface="微软雅黑" panose="020B0503020204020204" charset="-122"/>
              </a:endParaRPr>
            </a:p>
          </p:txBody>
        </p:sp>
        <p:sp>
          <p:nvSpPr>
            <p:cNvPr id="15" name="矩形 15"/>
            <p:cNvSpPr/>
            <p:nvPr/>
          </p:nvSpPr>
          <p:spPr>
            <a:xfrm>
              <a:off x="8480" y="3885"/>
              <a:ext cx="4750" cy="4215"/>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、剥夺失信者在一定时期内市场准入的机会</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、剥夺失信者在一定时期内的信用消费便利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、剥夺失信者在一定时期内的生活便利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208405" y="1153160"/>
            <a:ext cx="10034270" cy="998855"/>
          </a:xfrm>
          <a:prstGeom prst="rect">
            <a:avLst/>
          </a:prstGeom>
          <a:noFill/>
        </p:spPr>
        <p:txBody>
          <a:bodyPr wrap="square" rtlCol="0">
            <a:spAutoFit/>
          </a:bodyPr>
          <a:p>
            <a:pPr fontAlgn="auto">
              <a:spcAft>
                <a:spcPts val="600"/>
              </a:spcAft>
            </a:pPr>
            <a:r>
              <a:rPr lang="zh-CN" altLang="en-US" b="1">
                <a:latin typeface="微软雅黑" panose="020B0503020204020204" charset="-122"/>
                <a:ea typeface="微软雅黑" panose="020B0503020204020204" charset="-122"/>
              </a:rPr>
              <a:t>（一）失信惩戒机制的内涵</a:t>
            </a:r>
            <a:endParaRPr lang="zh-CN" altLang="en-US">
              <a:latin typeface="微软雅黑" panose="020B0503020204020204" charset="-122"/>
              <a:ea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rPr>
              <a:t>失信惩戒机制是由市场</a:t>
            </a:r>
            <a:r>
              <a:rPr lang="zh-CN" altLang="en-US">
                <a:solidFill>
                  <a:srgbClr val="00B0F0"/>
                </a:solidFill>
                <a:latin typeface="微软雅黑" panose="020B0503020204020204" charset="-122"/>
                <a:ea typeface="微软雅黑" panose="020B0503020204020204" charset="-122"/>
              </a:rPr>
              <a:t>各授信主体共同参与的</a:t>
            </a:r>
            <a:r>
              <a:rPr lang="zh-CN" altLang="en-US">
                <a:latin typeface="微软雅黑" panose="020B0503020204020204" charset="-122"/>
                <a:ea typeface="微软雅黑" panose="020B0503020204020204" charset="-122"/>
              </a:rPr>
              <a:t>，以企业和个人征信数据为依据，</a:t>
            </a:r>
            <a:r>
              <a:rPr lang="zh-CN" altLang="en-US">
                <a:solidFill>
                  <a:srgbClr val="00B0F0"/>
                </a:solidFill>
                <a:latin typeface="微软雅黑" panose="020B0503020204020204" charset="-122"/>
                <a:ea typeface="微软雅黑" panose="020B0503020204020204" charset="-122"/>
              </a:rPr>
              <a:t>对失信主体发起</a:t>
            </a:r>
            <a:r>
              <a:rPr lang="zh-CN" altLang="en-US">
                <a:latin typeface="微软雅黑" panose="020B0503020204020204" charset="-122"/>
                <a:ea typeface="微软雅黑" panose="020B0503020204020204" charset="-122"/>
              </a:rPr>
              <a:t>的集体惩戒行为，以</a:t>
            </a:r>
            <a:r>
              <a:rPr lang="zh-CN" altLang="en-US">
                <a:solidFill>
                  <a:srgbClr val="00B0F0"/>
                </a:solidFill>
                <a:latin typeface="微软雅黑" panose="020B0503020204020204" charset="-122"/>
                <a:ea typeface="微软雅黑" panose="020B0503020204020204" charset="-122"/>
              </a:rPr>
              <a:t>约束信用主体行为</a:t>
            </a:r>
            <a:r>
              <a:rPr lang="zh-CN" altLang="en-US">
                <a:latin typeface="微软雅黑" panose="020B0503020204020204" charset="-122"/>
                <a:ea typeface="微软雅黑" panose="020B0503020204020204" charset="-122"/>
              </a:rPr>
              <a:t>的机制。</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1166178" y="1840230"/>
            <a:ext cx="9858692" cy="4824095"/>
            <a:chOff x="-1192" y="2453"/>
            <a:chExt cx="15525" cy="7597"/>
          </a:xfrm>
        </p:grpSpPr>
        <p:grpSp>
          <p:nvGrpSpPr>
            <p:cNvPr id="2" name="组合 25"/>
            <p:cNvGrpSpPr/>
            <p:nvPr/>
          </p:nvGrpSpPr>
          <p:grpSpPr>
            <a:xfrm>
              <a:off x="115" y="2543"/>
              <a:ext cx="14115" cy="7425"/>
              <a:chOff x="72855" y="1614457"/>
              <a:chExt cx="9431987" cy="4714439"/>
            </a:xfrm>
          </p:grpSpPr>
          <p:grpSp>
            <p:nvGrpSpPr>
              <p:cNvPr id="3" name="组合 6"/>
              <p:cNvGrpSpPr/>
              <p:nvPr/>
            </p:nvGrpSpPr>
            <p:grpSpPr>
              <a:xfrm>
                <a:off x="72855" y="1614458"/>
                <a:ext cx="7619143" cy="4714438"/>
                <a:chOff x="685800" y="2441575"/>
                <a:chExt cx="6908119" cy="3709311"/>
              </a:xfrm>
            </p:grpSpPr>
            <p:sp>
              <p:nvSpPr>
                <p:cNvPr id="4"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Text Box 5"/>
                <p:cNvSpPr txBox="true"/>
                <p:nvPr/>
              </p:nvSpPr>
              <p:spPr>
                <a:xfrm>
                  <a:off x="685800" y="2442047"/>
                  <a:ext cx="1506538"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、惩罚机制的功能</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Rectangle 7"/>
                <p:cNvSpPr/>
                <p:nvPr/>
              </p:nvSpPr>
              <p:spPr>
                <a:xfrm>
                  <a:off x="2420963" y="2999128"/>
                  <a:ext cx="1654128" cy="3151758"/>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处罚机制的执行单位可以是政府机构，也可是法律或政府委托的民间机构；执行机构的作用是对被判定有不良信用记录的责任人和处罚意见公告给某一行业的全体成员，让它们根据处罚通知一致拒绝同被处罚者进行交易</a:t>
                  </a:r>
                  <a:endParaRPr lang="zh-CN" altLang="en-US" sz="1800"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50000"/>
                    </a:spcBef>
                    <a:spcAft>
                      <a:spcPct val="10000"/>
                    </a:spcAft>
                    <a:buClr>
                      <a:schemeClr val="tx1"/>
                    </a:buClr>
                    <a:buSzPct val="75000"/>
                    <a:buNone/>
                  </a:pPr>
                  <a:endParaRPr lang="zh-CN" altLang="en-US" sz="1800" dirty="0">
                    <a:solidFill>
                      <a:srgbClr val="000000"/>
                    </a:solidFill>
                    <a:latin typeface="微软雅黑" panose="020B0503020204020204" charset="-122"/>
                    <a:ea typeface="微软雅黑" panose="020B0503020204020204" charset="-122"/>
                  </a:endParaRPr>
                </a:p>
              </p:txBody>
            </p:sp>
            <p:sp>
              <p:nvSpPr>
                <p:cNvPr id="8"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Text Box 9"/>
                <p:cNvSpPr txBox="true"/>
                <p:nvPr/>
              </p:nvSpPr>
              <p:spPr>
                <a:xfrm>
                  <a:off x="2527300" y="2442048"/>
                  <a:ext cx="1506537"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、惩罚机制的执行机构</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1" name="Rectangle 11"/>
                <p:cNvSpPr/>
                <p:nvPr/>
              </p:nvSpPr>
              <p:spPr>
                <a:xfrm>
                  <a:off x="4142165" y="2985515"/>
                  <a:ext cx="1615699" cy="2969417"/>
                </a:xfrm>
                <a:prstGeom prst="rect">
                  <a:avLst/>
                </a:prstGeom>
                <a:noFill/>
                <a:ln w="6350">
                  <a:noFill/>
                </a:ln>
              </p:spPr>
              <p:txBody>
                <a:bodyPr lIns="0" tIns="0" rIns="0" bIns="0" anchor="t" anchorCtr="false">
                  <a:spAutoFit/>
                </a:bodyPr>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）立法和政府监管部门的支持。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）建立联合征信平台。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）构筑各行业有关信用服务组织，并联网向会员提供信用信息服务。</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）管理和经营个人和企业信用数据库。</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Text Box 13"/>
                <p:cNvSpPr txBox="true"/>
                <p:nvPr/>
              </p:nvSpPr>
              <p:spPr>
                <a:xfrm>
                  <a:off x="4132264" y="2442048"/>
                  <a:ext cx="1625599"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、惩罚机制实施的前提条件</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16"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Rectangle 15"/>
                <p:cNvSpPr/>
                <p:nvPr/>
              </p:nvSpPr>
              <p:spPr>
                <a:xfrm>
                  <a:off x="5856289" y="2978149"/>
                  <a:ext cx="1737630" cy="3086814"/>
                </a:xfrm>
                <a:prstGeom prst="rect">
                  <a:avLst/>
                </a:prstGeom>
                <a:noFill/>
                <a:ln w="6350">
                  <a:noFill/>
                </a:ln>
              </p:spPr>
              <p:txBody>
                <a:bodyPr lIns="0" tIns="0" rIns="0" bIns="0" anchor="t" anchorCtr="false">
                  <a:spAutoFit/>
                </a:bodyPr>
                <a:p>
                  <a:pPr>
                    <a:lnSpc>
                      <a:spcPts val="1700"/>
                    </a:lnSpc>
                    <a:spcBef>
                      <a:spcPct val="20000"/>
                    </a:spcBef>
                    <a:buClr>
                      <a:srgbClr val="CC3300"/>
                    </a:buClr>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两种不同的理念和做法：一是美国市场自然形成的征信机制，“基于事实，仅基于事实”，完全由信用记录使用者自己判断和决定。二是黑名单由有关政府部门或声誉卓著的征信机构发布，在一个失信企业或个人被登录上黑名单之前，经过一系列的信用处理和信用评分过程，它力图清晰而明确地解释失信者被登上黑名单的理由</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4" name="Text Box 17"/>
                <p:cNvSpPr txBox="true"/>
                <p:nvPr/>
              </p:nvSpPr>
              <p:spPr>
                <a:xfrm>
                  <a:off x="5975350" y="2442047"/>
                  <a:ext cx="1387475"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、黑名单制作与发布</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6" name="Rectangle 18"/>
                <p:cNvSpPr/>
                <p:nvPr/>
              </p:nvSpPr>
              <p:spPr>
                <a:xfrm>
                  <a:off x="5857082"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7" name="Rectangle 18"/>
              <p:cNvSpPr/>
              <p:nvPr/>
            </p:nvSpPr>
            <p:spPr>
              <a:xfrm>
                <a:off x="7691998" y="2296430"/>
                <a:ext cx="1791165" cy="3954635"/>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Rectangle 16"/>
              <p:cNvSpPr/>
              <p:nvPr/>
            </p:nvSpPr>
            <p:spPr>
              <a:xfrm>
                <a:off x="7713677" y="1614457"/>
                <a:ext cx="1791165" cy="556877"/>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78872" name="TextBox 26"/>
            <p:cNvSpPr txBox="true"/>
            <p:nvPr/>
          </p:nvSpPr>
          <p:spPr>
            <a:xfrm>
              <a:off x="-1192" y="3658"/>
              <a:ext cx="4170" cy="6392"/>
            </a:xfrm>
            <a:prstGeom prst="rect">
              <a:avLst/>
            </a:prstGeom>
            <a:noFill/>
            <a:ln w="9525">
              <a:noFill/>
            </a:ln>
          </p:spPr>
          <p:txBody>
            <a:bodyPr anchor="t" anchorCtr="false"/>
            <a:p>
              <a:pPr marL="800100" lvl="1" indent="0" algn="l" rtl="0" fontAlgn="base">
                <a:lnSpc>
                  <a:spcPts val="2000"/>
                </a:lnSpc>
                <a:spcBef>
                  <a:spcPts val="0"/>
                </a:spcBef>
                <a:spcAft>
                  <a:spcPct val="0"/>
                </a:spcAft>
                <a:buClr>
                  <a:srgbClr val="CC3300"/>
                </a:buClr>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、具备惩罚尺度，对不守信用的当事人进行惩处；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、快速收集不诚信信息；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、保存不良信用记录；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、对失信人作出处罚决定；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、将处罚决定快速通报给执行机构；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、接受被处罚人的申诉；</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、对诬告者诉诸法律</a:t>
              </a: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29" name="矩形 46"/>
            <p:cNvSpPr/>
            <p:nvPr/>
          </p:nvSpPr>
          <p:spPr>
            <a:xfrm>
              <a:off x="11333" y="2453"/>
              <a:ext cx="2897" cy="951"/>
            </a:xfrm>
            <a:prstGeom prst="rect">
              <a:avLst/>
            </a:prstGeom>
            <a:noFill/>
            <a:ln w="9525">
              <a:noFill/>
            </a:ln>
          </p:spPr>
          <p:txBody>
            <a:bodyPr anchor="t" anchorCtr="false">
              <a:spAutoFit/>
            </a:bodyPr>
            <a:p>
              <a:pPr algn="ct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、惩罚机制的管理和监督</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0" name="矩形 47"/>
            <p:cNvSpPr/>
            <p:nvPr/>
          </p:nvSpPr>
          <p:spPr>
            <a:xfrm>
              <a:off x="11450" y="3613"/>
              <a:ext cx="2883" cy="6410"/>
            </a:xfrm>
            <a:prstGeom prst="rect">
              <a:avLst/>
            </a:prstGeom>
            <a:noFill/>
            <a:ln w="9525">
              <a:noFill/>
            </a:ln>
          </p:spPr>
          <p:txBody>
            <a:bodyPr anchor="t" anchorCtr="false">
              <a:spAutoFit/>
            </a:bodyPr>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包括征信平台的管理，黑名单制作和发布的规范，消费者个人信用调查报告机构的监督、立法，客户申诉的仲裁，个人隐私权的保护，民间信用管理组织的业务监控等。</a:t>
              </a:r>
              <a:endParaRPr lang="en-US" altLang="zh-CN" sz="1800" dirty="0">
                <a:solidFill>
                  <a:srgbClr val="000000"/>
                </a:solidFill>
                <a:latin typeface="微软雅黑" panose="020B0503020204020204" charset="-122"/>
                <a:ea typeface="微软雅黑" panose="020B0503020204020204" charset="-122"/>
              </a:endParaRPr>
            </a:p>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工作重点：对被处罚应该做出权威的标准尺度及解释；对于信用管理业者使用的技术和设备方案做出评估或审查</a:t>
              </a:r>
              <a:endParaRPr lang="zh-CN" altLang="en-US" sz="1800" dirty="0">
                <a:solidFill>
                  <a:srgbClr val="000000"/>
                </a:solidFill>
                <a:latin typeface="微软雅黑" panose="020B0503020204020204" charset="-122"/>
                <a:ea typeface="微软雅黑" panose="020B0503020204020204" charset="-122"/>
              </a:endParaRPr>
            </a:p>
          </p:txBody>
        </p:sp>
      </p:grpSp>
      <p:sp>
        <p:nvSpPr>
          <p:cNvPr id="74753" name="标题 1"/>
          <p:cNvSpPr>
            <a:spLocks noGrp="true"/>
          </p:cNvSpPr>
          <p:nvPr/>
        </p:nvSpPr>
        <p:spPr>
          <a:xfrm>
            <a:off x="1910715" y="111728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l"/>
            <a:r>
              <a:rPr lang="zh-CN" altLang="en-US" sz="2400" dirty="0">
                <a:solidFill>
                  <a:schemeClr val="tx1"/>
                </a:solidFill>
                <a:latin typeface="微软雅黑" panose="020B0503020204020204" charset="-122"/>
                <a:ea typeface="微软雅黑" panose="020B0503020204020204" charset="-122"/>
              </a:rPr>
              <a:t>（四）失信惩戒机制的内容</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15198" y="1822768"/>
            <a:ext cx="7761287" cy="3538537"/>
            <a:chOff x="738" y="3003"/>
            <a:chExt cx="12222" cy="5572"/>
          </a:xfrm>
        </p:grpSpPr>
        <p:grpSp>
          <p:nvGrpSpPr>
            <p:cNvPr id="79877" name="组合 6"/>
            <p:cNvGrpSpPr/>
            <p:nvPr/>
          </p:nvGrpSpPr>
          <p:grpSpPr>
            <a:xfrm>
              <a:off x="738" y="3003"/>
              <a:ext cx="12222" cy="5572"/>
              <a:chOff x="1212850" y="2428875"/>
              <a:chExt cx="7343775" cy="3249613"/>
            </a:xfrm>
          </p:grpSpPr>
          <p:sp>
            <p:nvSpPr>
              <p:cNvPr id="79878" name="Rectangle 3"/>
              <p:cNvSpPr/>
              <p:nvPr/>
            </p:nvSpPr>
            <p:spPr>
              <a:xfrm>
                <a:off x="1212850" y="4246563"/>
                <a:ext cx="7343775" cy="1431925"/>
              </a:xfrm>
              <a:prstGeom prst="rect">
                <a:avLst/>
              </a:prstGeom>
              <a:solidFill>
                <a:srgbClr val="B3B3FF"/>
              </a:solidFill>
              <a:ln w="9525">
                <a:noFill/>
              </a:ln>
              <a:effectLst>
                <a:prstShdw prst="shdw17" dist="17961" dir="2699999">
                  <a:srgbClr val="6B6B99"/>
                </a:prstShdw>
              </a:effectLst>
            </p:spPr>
            <p:txBody>
              <a:bodyPr wrap="none"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79" name="AutoShape 4"/>
              <p:cNvSpPr/>
              <p:nvPr/>
            </p:nvSpPr>
            <p:spPr>
              <a:xfrm rot="5400000">
                <a:off x="202009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0" name="Rectangle 5"/>
              <p:cNvSpPr/>
              <p:nvPr/>
            </p:nvSpPr>
            <p:spPr>
              <a:xfrm>
                <a:off x="1560512" y="2428875"/>
                <a:ext cx="3178175" cy="1699304"/>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失信惩罚机制具有对失信行为进行预先的警示作用，阻止失信行为的产生，但重点是行为事后的惩罚</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r>
                  <a:rPr lang="zh-CN" altLang="de-DE"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9881" name="AutoShape 6"/>
              <p:cNvSpPr/>
              <p:nvPr/>
            </p:nvSpPr>
            <p:spPr>
              <a:xfrm rot="5400000">
                <a:off x="554434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2" name="Rectangle 7"/>
              <p:cNvSpPr/>
              <p:nvPr/>
            </p:nvSpPr>
            <p:spPr>
              <a:xfrm>
                <a:off x="5141505" y="2428875"/>
                <a:ext cx="3125788" cy="258977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需要通过对市场主体进行</a:t>
                </a:r>
                <a:r>
                  <a:rPr lang="zh-CN" altLang="en-US" sz="2400" dirty="0">
                    <a:solidFill>
                      <a:srgbClr val="000000"/>
                    </a:solidFill>
                    <a:latin typeface="微软雅黑" panose="020B0503020204020204" charset="-122"/>
                    <a:ea typeface="微软雅黑" panose="020B0503020204020204" charset="-122"/>
                    <a:sym typeface="+mn-ea"/>
                  </a:rPr>
                  <a:t>诚信</a:t>
                </a:r>
                <a:r>
                  <a:rPr lang="zh-CN" altLang="en-US" sz="2400" dirty="0">
                    <a:solidFill>
                      <a:srgbClr val="000000"/>
                    </a:solidFill>
                    <a:latin typeface="微软雅黑" panose="020B0503020204020204" charset="-122"/>
                    <a:ea typeface="微软雅黑" panose="020B0503020204020204" charset="-122"/>
                  </a:rPr>
                  <a:t>教育，使诚信成为市场主体的自觉行为，这样既能预防失信，又能大大降低社会交易成本</a:t>
                </a:r>
                <a:endParaRPr lang="zh-CN" altLang="en-US" sz="2400" dirty="0">
                  <a:solidFill>
                    <a:srgbClr val="000000"/>
                  </a:solidFill>
                  <a:latin typeface="微软雅黑" panose="020B0503020204020204" charset="-122"/>
                  <a:ea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grpSp>
        <p:sp>
          <p:nvSpPr>
            <p:cNvPr id="79883" name="矩形 12"/>
            <p:cNvSpPr/>
            <p:nvPr/>
          </p:nvSpPr>
          <p:spPr>
            <a:xfrm>
              <a:off x="4465" y="7237"/>
              <a:ext cx="4768" cy="822"/>
            </a:xfrm>
            <a:prstGeom prst="rect">
              <a:avLst/>
            </a:prstGeom>
            <a:noFill/>
            <a:ln w="9525">
              <a:noFill/>
            </a:ln>
          </p:spPr>
          <p:txBody>
            <a:bodyPr wrap="none" anchor="t" anchorCtr="false">
              <a:spAutoFit/>
            </a:bodyPr>
            <a:p>
              <a:pPr>
                <a:spcBef>
                  <a:spcPct val="20000"/>
                </a:spcBef>
                <a:buClr>
                  <a:schemeClr val="hlink"/>
                </a:buClr>
              </a:pPr>
              <a:r>
                <a:rPr lang="zh-CN" altLang="en-US" sz="2800" dirty="0">
                  <a:solidFill>
                    <a:srgbClr val="000000"/>
                  </a:solidFill>
                  <a:latin typeface="微软雅黑" panose="020B0503020204020204" charset="-122"/>
                  <a:ea typeface="微软雅黑" panose="020B0503020204020204" charset="-122"/>
                </a:rPr>
                <a:t>（五）惩戒与教育</a:t>
              </a:r>
              <a:endParaRPr lang="zh-CN" altLang="en-US"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jN2UwMGUzZTc0MTJkZmFjZDNjO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2862</Words>
  <Application>WPS 演示</Application>
  <PresentationFormat>宽屏</PresentationFormat>
  <Paragraphs>247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71</cp:revision>
  <dcterms:created xsi:type="dcterms:W3CDTF">2023-05-30T14:07:14Z</dcterms:created>
  <dcterms:modified xsi:type="dcterms:W3CDTF">2023-05-30T14:07:14Z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