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337" r:id="rId36"/>
    <p:sldId id="338" r:id="rId37"/>
    <p:sldId id="339" r:id="rId38"/>
    <p:sldId id="340" r:id="rId39"/>
    <p:sldId id="370" r:id="rId40"/>
    <p:sldId id="341" r:id="rId41"/>
    <p:sldId id="402" r:id="rId42"/>
    <p:sldId id="283"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customXml" Target="../customXml/item1.xml"/><Relationship Id="rId48" Type="http://schemas.openxmlformats.org/officeDocument/2006/relationships/customXmlProps" Target="../customXml/itemProps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评级及经济增长模式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183007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a:solidFill>
                  <a:srgbClr val="00B0F0"/>
                </a:solidFill>
                <a:latin typeface="微软雅黑" panose="020B0503020204020204" charset="-122"/>
                <a:ea typeface="微软雅黑" panose="020B0503020204020204" charset="-122"/>
                <a:cs typeface="微软雅黑" panose="020B0503020204020204" charset="-122"/>
              </a:rPr>
              <a:t>GDP</a:t>
            </a:r>
            <a:r>
              <a:rPr lang="zh-CN" altLang="en-US">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a:latin typeface="微软雅黑" panose="020B0503020204020204" charset="-122"/>
                <a:ea typeface="微软雅黑" panose="020B0503020204020204" charset="-122"/>
                <a:cs typeface="微软雅黑" panose="020B0503020204020204" charset="-122"/>
              </a:rPr>
              <a:t>作为</a:t>
            </a:r>
            <a:r>
              <a:rPr lang="zh-CN" altLang="en-US">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cs typeface="微软雅黑" panose="020B0503020204020204" charset="-122"/>
              </a:rPr>
              <a:t>差别主要体现在惠誉和标准普尔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a:latin typeface="微软雅黑" panose="020B0503020204020204" charset="-122"/>
                <a:ea typeface="微软雅黑" panose="020B0503020204020204" charset="-122"/>
                <a:cs typeface="微软雅黑" panose="020B0503020204020204" charset="-122"/>
              </a:rPr>
              <a:t>，而穆迪对</a:t>
            </a:r>
            <a:r>
              <a:rPr lang="zh-CN" altLang="en-US">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a:latin typeface="微软雅黑" panose="020B0503020204020204" charset="-122"/>
                <a:ea typeface="微软雅黑" panose="020B0503020204020204" charset="-122"/>
                <a:cs typeface="微软雅黑" panose="020B0503020204020204" charset="-122"/>
              </a:rPr>
              <a:t>赋予较高权重。穆迪和标准普尔</a:t>
            </a:r>
            <a:r>
              <a:rPr lang="zh-CN" altLang="en-US">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en-US" altLang="zh-CN">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结构风险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23415" y="1201420"/>
            <a:ext cx="8345170" cy="5012055"/>
            <a:chOff x="850" y="2143"/>
            <a:chExt cx="13142" cy="7893"/>
          </a:xfrm>
        </p:grpSpPr>
        <p:sp>
          <p:nvSpPr>
            <p:cNvPr id="48134" name="Rectangle 4"/>
            <p:cNvSpPr>
              <a:spLocks noGrp="true" noChangeArrowheads="true"/>
            </p:cNvSpPr>
            <p:nvPr/>
          </p:nvSpPr>
          <p:spPr>
            <a:xfrm>
              <a:off x="850" y="3248"/>
              <a:ext cx="13143"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国债综合管理风险的潜在因素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发行</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风险综合管理</a:t>
              </a:r>
              <a:endPar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3052"/>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934720"/>
            <a:ext cx="8818245" cy="1917065"/>
            <a:chOff x="-337" y="1041"/>
            <a:chExt cx="13887" cy="3019"/>
          </a:xfrm>
        </p:grpSpPr>
        <p:sp>
          <p:nvSpPr>
            <p:cNvPr id="56325" name="矩形 15"/>
            <p:cNvSpPr/>
            <p:nvPr/>
          </p:nvSpPr>
          <p:spPr>
            <a:xfrm>
              <a:off x="-117" y="104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国债流通品种结构管理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72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p:txBody>
        </p:sp>
      </p:grpSp>
      <p:sp>
        <p:nvSpPr>
          <p:cNvPr id="4" name="文本框 3"/>
          <p:cNvSpPr txBox="true"/>
          <p:nvPr/>
        </p:nvSpPr>
        <p:spPr>
          <a:xfrm>
            <a:off x="1847215" y="1472565"/>
            <a:ext cx="8849995" cy="5184775"/>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FF0000"/>
                </a:solidFill>
                <a:latin typeface="微软雅黑" panose="020B0503020204020204" charset="-122"/>
                <a:ea typeface="微软雅黑" panose="020B0503020204020204" charset="-122"/>
              </a:rPr>
              <a:t>凭证式国债</a:t>
            </a:r>
            <a:r>
              <a:rPr lang="zh-CN" altLang="en-US">
                <a:latin typeface="微软雅黑" panose="020B0503020204020204" charset="-122"/>
                <a:ea typeface="微软雅黑" panose="020B0503020204020204" charset="-122"/>
              </a:rPr>
              <a:t>（又称储蓄国债），</a:t>
            </a:r>
            <a:r>
              <a:rPr lang="zh-CN" altLang="en-US">
                <a:solidFill>
                  <a:srgbClr val="FF000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1）凭证式国债（凭证式储蓄国债)，它有纸质凭证，可以记名挂失，特别对于有些老年投资者来说，有证在手，心里才踏实，更容易被接受。凭证式国债主要面向个人，其它类型投资者也可投资，投资期限一般为3-5年，投资期内利率固定，利率通常比同期银行存款基准利率略高。</a:t>
            </a:r>
            <a:r>
              <a:rPr lang="zh-CN" altLang="en-US">
                <a:solidFill>
                  <a:srgbClr val="00B0F0"/>
                </a:solidFill>
                <a:latin typeface="微软雅黑" panose="020B0503020204020204" charset="-122"/>
                <a:ea typeface="微软雅黑" panose="020B0503020204020204" charset="-122"/>
              </a:rPr>
              <a:t>凭证式国债不可上市流通转让</a:t>
            </a:r>
            <a:r>
              <a:rPr lang="zh-CN" altLang="en-US">
                <a:latin typeface="微软雅黑" panose="020B0503020204020204" charset="-122"/>
                <a:ea typeface="微软雅黑" panose="020B0503020204020204" charset="-122"/>
              </a:rPr>
              <a:t>，可提前兑付，提前兑取时，除偿还本金外，</a:t>
            </a:r>
            <a:r>
              <a:rPr lang="zh-CN" altLang="en-US">
                <a:solidFill>
                  <a:srgbClr val="00B0F0"/>
                </a:solidFill>
                <a:latin typeface="微软雅黑" panose="020B0503020204020204" charset="-122"/>
                <a:ea typeface="微软雅黑" panose="020B0503020204020204" charset="-122"/>
              </a:rPr>
              <a:t>利息按实际持有天数及相应的利率档次计算</a:t>
            </a:r>
            <a:r>
              <a:rPr lang="zh-CN" altLang="en-US">
                <a:latin typeface="微软雅黑" panose="020B0503020204020204" charset="-122"/>
                <a:ea typeface="微软雅黑" panose="020B0503020204020204" charset="-122"/>
              </a:rPr>
              <a:t>（不像银行定存，提前支取只能得到活期利率），经办机构按兑付本金的2‰收取手续费。</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电子式国债（电子式储蓄国债)，只向个人投资者发售，采用实名制，不可流通转让，可提前兑付，提前兑取时经办机构按兑付本金的1‰收取手续费。投资期限一般为3-5年，有固定利率和浮动利率两种。如果将来加息，投资固定利率国债就会因利率锁定而显得不划算，而浮动利率储蓄国债就能享受加息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（3）记账式国债，是由财政部通过无纸化方式发行的、以电脑记账方式记录的国债，适用于个人和机构投资者，可以上市交易，它</a:t>
            </a:r>
            <a:r>
              <a:rPr lang="zh-CN" altLang="en-US">
                <a:solidFill>
                  <a:srgbClr val="00B0F0"/>
                </a:solidFill>
                <a:latin typeface="微软雅黑" panose="020B0503020204020204" charset="-122"/>
                <a:ea typeface="微软雅黑" panose="020B0503020204020204" charset="-122"/>
              </a:rPr>
              <a:t>以电子形式记录债券</a:t>
            </a:r>
            <a:r>
              <a:rPr lang="zh-CN" altLang="en-US">
                <a:latin typeface="微软雅黑" panose="020B0503020204020204" charset="-122"/>
                <a:ea typeface="微软雅黑" panose="020B0503020204020204" charset="-122"/>
              </a:rPr>
              <a:t>，期限一般较长，但比较灵活，投资者可一直持有到期获得到期收益，也可中途买卖通过差价获利。</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年期以内的称为</a:t>
            </a:r>
            <a:r>
              <a:rPr lang="zh-CN" altLang="en-US">
                <a:solidFill>
                  <a:srgbClr val="00B0F0"/>
                </a:solidFill>
                <a:latin typeface="微软雅黑" panose="020B0503020204020204" charset="-122"/>
                <a:ea typeface="微软雅黑" panose="020B0503020204020204" charset="-122"/>
              </a:rPr>
              <a:t>记账式贴现国债</a:t>
            </a:r>
            <a:r>
              <a:rPr lang="zh-CN" altLang="en-US">
                <a:latin typeface="微软雅黑" panose="020B0503020204020204" charset="-122"/>
                <a:ea typeface="微软雅黑" panose="020B0503020204020204" charset="-122"/>
              </a:rPr>
              <a:t>（俗称</a:t>
            </a:r>
            <a:r>
              <a:rPr lang="zh-CN" altLang="en-US">
                <a:solidFill>
                  <a:srgbClr val="00B0F0"/>
                </a:solidFill>
                <a:latin typeface="微软雅黑" panose="020B0503020204020204" charset="-122"/>
                <a:ea typeface="微软雅黑" panose="020B0503020204020204" charset="-122"/>
              </a:rPr>
              <a:t>国库券</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年期以上的称为</a:t>
            </a:r>
            <a:r>
              <a:rPr lang="zh-CN" altLang="en-US">
                <a:solidFill>
                  <a:srgbClr val="00B0F0"/>
                </a:solidFill>
                <a:latin typeface="微软雅黑" panose="020B0503020204020204" charset="-122"/>
                <a:ea typeface="微软雅黑" panose="020B0503020204020204" charset="-122"/>
              </a:rPr>
              <a:t>记账式附息国债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综合考虑国债市场交易技术、交易方式、市场体系的布局与构建、市场机制等诸多方面的风险管理。</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就实践而言，做市报价、库存头寸、非对称信息、市场分割、监管缺陷，构成了当前国债流通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综合管理风险的可能性因素</a:t>
              </a:r>
              <a:r>
                <a:rPr lang="zh-CN" altLang="en-US" sz="2400" dirty="0">
                  <a:solidFill>
                    <a:srgbClr val="000000"/>
                  </a:solidFill>
                  <a:latin typeface="微软雅黑" panose="020B0503020204020204" charset="-122"/>
                  <a:ea typeface="微软雅黑" panose="020B0503020204020204" charset="-122"/>
                </a:rPr>
                <a:t>。</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908"/>
            <a:chOff x="53" y="2323"/>
            <a:chExt cx="13942" cy="7435"/>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8"/>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进口额增长率过快，是影响偿还规模风险的潜在因素。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建立偿债基金，赋予其偿付、减债、调节、增值和担保功能，完善基金的提取、存储、管理和运用管理，形成以债养债的机制也是各国的成功经验。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的公债则表现为不能提取的公共设施等国家的现实资本。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国库券一般不记名，不按其付息，债券上只有票面金额，而不载明利率，但出售时按票面金额打一定折扣发行，到期按票面金额足额还本。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7154</Words>
  <Application>WPS 演示</Application>
  <PresentationFormat>宽屏</PresentationFormat>
  <Paragraphs>615</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宋体</vt:lpstr>
      <vt:lpstr>Wingdings</vt:lpstr>
      <vt:lpstr>微软雅黑</vt:lpstr>
      <vt:lpstr>经典综艺体简</vt:lpstr>
      <vt:lpstr>新宋体</vt:lpstr>
      <vt:lpstr>黑体</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133</cp:revision>
  <dcterms:created xsi:type="dcterms:W3CDTF">2022-04-21T15:05:46Z</dcterms:created>
  <dcterms:modified xsi:type="dcterms:W3CDTF">2022-04-21T15:05:46Z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