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2"/>
  </p:handoutMasterIdLst>
  <p:sldIdLst>
    <p:sldId id="276" r:id="rId3"/>
    <p:sldId id="277" r:id="rId4"/>
    <p:sldId id="327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8" r:id="rId21"/>
    <p:sldId id="439" r:id="rId22"/>
    <p:sldId id="440" r:id="rId23"/>
    <p:sldId id="498" r:id="rId24"/>
    <p:sldId id="499" r:id="rId25"/>
    <p:sldId id="500" r:id="rId26"/>
    <p:sldId id="501" r:id="rId27"/>
    <p:sldId id="502" r:id="rId28"/>
    <p:sldId id="503" r:id="rId29"/>
    <p:sldId id="504" r:id="rId30"/>
    <p:sldId id="505" r:id="rId31"/>
    <p:sldId id="521" r:id="rId32"/>
    <p:sldId id="524" r:id="rId33"/>
    <p:sldId id="525" r:id="rId34"/>
    <p:sldId id="506" r:id="rId35"/>
    <p:sldId id="507" r:id="rId36"/>
    <p:sldId id="526" r:id="rId37"/>
    <p:sldId id="527" r:id="rId38"/>
    <p:sldId id="528" r:id="rId39"/>
    <p:sldId id="529" r:id="rId40"/>
    <p:sldId id="530" r:id="rId41"/>
    <p:sldId id="531" r:id="rId42"/>
    <p:sldId id="508" r:id="rId43"/>
    <p:sldId id="509" r:id="rId44"/>
    <p:sldId id="510" r:id="rId45"/>
    <p:sldId id="511" r:id="rId46"/>
    <p:sldId id="512" r:id="rId47"/>
    <p:sldId id="513" r:id="rId48"/>
    <p:sldId id="514" r:id="rId49"/>
    <p:sldId id="515" r:id="rId50"/>
    <p:sldId id="516" r:id="rId51"/>
    <p:sldId id="517" r:id="rId52"/>
    <p:sldId id="518" r:id="rId53"/>
    <p:sldId id="519" r:id="rId54"/>
    <p:sldId id="520" r:id="rId55"/>
    <p:sldId id="532" r:id="rId56"/>
    <p:sldId id="533" r:id="rId57"/>
    <p:sldId id="534" r:id="rId58"/>
    <p:sldId id="535" r:id="rId59"/>
    <p:sldId id="536" r:id="rId60"/>
    <p:sldId id="283" r:id="rId6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7" Type="http://schemas.openxmlformats.org/officeDocument/2006/relationships/customXml" Target="../customXml/item1.xml"/><Relationship Id="rId66" Type="http://schemas.openxmlformats.org/officeDocument/2006/relationships/customXmlProps" Target="../customXml/itemProps1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handoutMaster" Target="handoutMasters/handoutMaster1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B3D72F79-8D12-4E95-BD8F-1E4847E72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w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2" Type="http://schemas.openxmlformats.org/officeDocument/2006/relationships/notesSlide" Target="../notesSlides/notesSlide20.x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.jpe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4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5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7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8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9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1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2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3.emf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第三章：企业信用管理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999345" y="4352925"/>
            <a:ext cx="1305560" cy="130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5" name="44B7C0F4-79DB-4F8B-9303-0E098D69D8BE-2" descr="qt_temp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8296910" y="4352925"/>
            <a:ext cx="1306195" cy="13061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2212" name="Rectangle 3"/>
          <p:cNvSpPr>
            <a:spLocks noGrp="true"/>
          </p:cNvSpPr>
          <p:nvPr/>
        </p:nvSpPr>
        <p:spPr>
          <a:xfrm>
            <a:off x="1986915" y="1573213"/>
            <a:ext cx="8218488" cy="20097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algn="ctr" eaLnBrk="1" hangingPunct="1">
              <a:buNone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与资金管理</a:t>
            </a:r>
            <a:endParaRPr lang="zh-CN" altLang="en-US" sz="20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假定美国人、欧洲人、中国人在做同行业的生意，而他们皆拥有壹万元资金；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根据各国的行业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平均应收账款在外天数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(DSO)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统计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45799" name="Group 39"/>
          <p:cNvGraphicFramePr>
            <a:graphicFrameLocks noGrp="true"/>
          </p:cNvGraphicFramePr>
          <p:nvPr/>
        </p:nvGraphicFramePr>
        <p:xfrm>
          <a:off x="2112328" y="3800475"/>
          <a:ext cx="8147050" cy="2000250"/>
        </p:xfrm>
        <a:graphic>
          <a:graphicData uri="http://schemas.openxmlformats.org/drawingml/2006/table">
            <a:tbl>
              <a:tblPr/>
              <a:tblGrid>
                <a:gridCol w="1184275"/>
                <a:gridCol w="1073150"/>
                <a:gridCol w="1857375"/>
                <a:gridCol w="2095500"/>
                <a:gridCol w="1936750"/>
              </a:tblGrid>
              <a:tr h="4876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国家 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金额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DSO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年周转次数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等于金额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4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美国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一万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40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次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40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欧洲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一万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60~90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4~6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次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4~6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5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中国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一万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180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次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99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二、赊销成本分析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64640" y="1357948"/>
            <a:ext cx="9550083" cy="4879975"/>
            <a:chOff x="0" y="2443"/>
            <a:chExt cx="15040" cy="7685"/>
          </a:xfrm>
        </p:grpSpPr>
        <p:sp>
          <p:nvSpPr>
            <p:cNvPr id="3" name="文本占位符 2"/>
            <p:cNvSpPr>
              <a:spLocks noGrp="true"/>
            </p:cNvSpPr>
            <p:nvPr/>
          </p:nvSpPr>
          <p:spPr>
            <a:xfrm>
              <a:off x="0" y="2443"/>
              <a:ext cx="6360" cy="768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 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坏账成本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just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坏账成本是指</a:t>
              </a: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企业销售后无法收回的价值</a:t>
              </a: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，即价值的灭失。坏账成本随着应收账款持有量的增大而上升</a:t>
              </a:r>
              <a:endPara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just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在一个行业中，</a:t>
              </a: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信用水平的高低决定了企业坏账率的高低</a:t>
              </a: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。坏账率过高，说明企业管理水平低下，是企业经营的最大隐患，必须克服；</a:t>
              </a: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坏账损失是不可避免的</a:t>
              </a: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，也不应该刻意避免，完全没有坏账，反而说明企业的赊销能力没有完全发挥。</a:t>
              </a:r>
              <a:endPara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just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r>
                <a:rPr kumimoji="0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坏账成本高低与企业信用管理水平密切相关，企业管理水平越高，坏账成本线的斜率越小；管理水平越低，坏账成本线斜率越大。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24260" name="Picture 2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7" y="3872"/>
              <a:ext cx="8063" cy="5465"/>
            </a:xfrm>
            <a:prstGeom prst="rect">
              <a:avLst/>
            </a:prstGeom>
            <a:noFill/>
            <a:ln w="9525">
              <a:noFill/>
            </a:ln>
          </p:spPr>
        </p:pic>
      </p:grpSp>
      <p:cxnSp>
        <p:nvCxnSpPr>
          <p:cNvPr id="5" name="直接连接符 4"/>
          <p:cNvCxnSpPr/>
          <p:nvPr/>
        </p:nvCxnSpPr>
        <p:spPr>
          <a:xfrm>
            <a:off x="8291830" y="2089150"/>
            <a:ext cx="0" cy="382333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(二) 机会成本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77633" y="1165225"/>
            <a:ext cx="9874567" cy="5118100"/>
            <a:chOff x="2916" y="1861"/>
            <a:chExt cx="15550" cy="8060"/>
          </a:xfrm>
        </p:grpSpPr>
        <p:sp>
          <p:nvSpPr>
            <p:cNvPr id="225282" name="文本占位符 2"/>
            <p:cNvSpPr>
              <a:spLocks noGrp="true"/>
            </p:cNvSpPr>
            <p:nvPr/>
          </p:nvSpPr>
          <p:spPr>
            <a:xfrm>
              <a:off x="2916" y="2131"/>
              <a:ext cx="7295" cy="760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anchor="t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algn="just"/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机会成本是指应收账款作为企业强化竞争、扩大市场占有率的资金占用，明显</a:t>
              </a:r>
              <a:r>
                <a:rPr lang="zh-CN" altLang="en-US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损失了该部分资金用于其他投资的收入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，与应收账款额度成正比。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机会成本是测算企业赊销总量和考察信用管理水平的重要数据，</a:t>
              </a:r>
              <a:r>
                <a:rPr lang="zh-CN" altLang="en-US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赊销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和</a:t>
              </a:r>
              <a:r>
                <a:rPr lang="zh-CN" altLang="en-US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账款逾期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造成机会成本的产生。在一个企业中，</a:t>
              </a:r>
              <a:r>
                <a:rPr lang="zh-CN" altLang="en-US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机会成本往往是最大的信用成本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。企业信用管理的重中之重是减少机会成本损失。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内容占位符 3"/>
            <p:cNvSpPr>
              <a:spLocks noGrp="true"/>
            </p:cNvSpPr>
            <p:nvPr/>
          </p:nvSpPr>
          <p:spPr>
            <a:xfrm>
              <a:off x="10801" y="2051"/>
              <a:ext cx="7665" cy="768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机会成本计算方法如下：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机会成本＝稳健投资回报率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×DSO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             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或者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＝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企业利润率＋贷款利率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)×DSO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 bwMode="auto">
            <a:xfrm flipH="true">
              <a:off x="10305" y="1861"/>
              <a:ext cx="41" cy="8060"/>
            </a:xfrm>
            <a:prstGeom prst="straightConnector1">
              <a:avLst/>
            </a:prstGeom>
            <a:ln w="3175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管理成本和短缺成本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49985" y="1343660"/>
            <a:ext cx="9245918" cy="5051108"/>
            <a:chOff x="1811" y="2116"/>
            <a:chExt cx="14561" cy="7955"/>
          </a:xfrm>
        </p:grpSpPr>
        <p:sp>
          <p:nvSpPr>
            <p:cNvPr id="3" name="文本占位符 2"/>
            <p:cNvSpPr>
              <a:spLocks noGrp="true"/>
            </p:cNvSpPr>
            <p:nvPr/>
          </p:nvSpPr>
          <p:spPr>
            <a:xfrm>
              <a:off x="2629" y="2116"/>
              <a:ext cx="6360" cy="768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三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 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管理成本</a:t>
              </a:r>
              <a:endPara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赊销的管理成本是指从应收账款发生到回收期间，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所有与应收账款管理有关的费用总和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。管理成本呈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阶跃性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，在应收账款在一定规模内，保持基本稳定，超过这个规模时，管理成本将跳跃到另一个更高的成本数量级。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内容占位符 3"/>
            <p:cNvSpPr>
              <a:spLocks noGrp="true"/>
            </p:cNvSpPr>
            <p:nvPr/>
          </p:nvSpPr>
          <p:spPr>
            <a:xfrm>
              <a:off x="9229" y="2116"/>
              <a:ext cx="6778" cy="768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四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 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短缺成本</a:t>
              </a:r>
              <a:endPara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短缺成本是指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没有获得最大销售而产生的损失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。市场越充分竞争（买方市场）提高一单位的应收账款持有量，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所获得的短缺成本降低量越大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（斜率绝对值越大）。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Char char="v"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26308" name="图片 4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1" y="5821"/>
              <a:ext cx="7178" cy="407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6309" name="图片 7"/>
            <p:cNvPicPr>
              <a:picLocks noChangeAspect="true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29" y="4738"/>
              <a:ext cx="7143" cy="5333"/>
            </a:xfrm>
            <a:prstGeom prst="rect">
              <a:avLst/>
            </a:prstGeom>
            <a:noFill/>
            <a:ln w="9525">
              <a:noFill/>
            </a:ln>
          </p:spPr>
        </p:pic>
      </p:grpSp>
      <p:cxnSp>
        <p:nvCxnSpPr>
          <p:cNvPr id="5" name="直接连接符 4"/>
          <p:cNvCxnSpPr/>
          <p:nvPr/>
        </p:nvCxnSpPr>
        <p:spPr>
          <a:xfrm>
            <a:off x="6858000" y="3185160"/>
            <a:ext cx="0" cy="22720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077075" y="3185160"/>
            <a:ext cx="0" cy="22720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信用成本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24000" y="1080135"/>
            <a:ext cx="9430385" cy="5391150"/>
            <a:chOff x="685" y="2040"/>
            <a:chExt cx="11138" cy="8490"/>
          </a:xfrm>
        </p:grpSpPr>
        <p:pic>
          <p:nvPicPr>
            <p:cNvPr id="227330" name="Picture 2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0" y="4983"/>
              <a:ext cx="7332" cy="554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7331" name="文本框 6"/>
            <p:cNvSpPr txBox="true"/>
            <p:nvPr/>
          </p:nvSpPr>
          <p:spPr>
            <a:xfrm>
              <a:off x="685" y="2040"/>
              <a:ext cx="11138" cy="256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信用成本是指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与信用销售有关的所有成本的综合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，是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机会成本、坏账成本、管理成本和短缺成本四项成本的综合指标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，是考核企业管理水平的最重要的综合指标。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0" hangingPunct="0"/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0" hangingPunct="0"/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信用成本线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在应收账款持有量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成本坐标图中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呈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U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形分布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，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利润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在坐标图中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呈钟形分布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，最佳应收账款持有量应使得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总利润与信用成本的差值最大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三、赊销政策制定 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94840" y="1366520"/>
            <a:ext cx="8402320" cy="4959350"/>
            <a:chOff x="720" y="2390"/>
            <a:chExt cx="13232" cy="7810"/>
          </a:xfrm>
        </p:grpSpPr>
        <p:sp>
          <p:nvSpPr>
            <p:cNvPr id="187398" name="Rectangle 3"/>
            <p:cNvSpPr>
              <a:spLocks noGrp="true" noChangeArrowheads="true"/>
            </p:cNvSpPr>
            <p:nvPr/>
          </p:nvSpPr>
          <p:spPr>
            <a:xfrm>
              <a:off x="720" y="2390"/>
              <a:ext cx="12960" cy="768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（一）赊销政策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n"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赊销政策是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企业信用管理的基础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，其主要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外在表现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就是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要求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客户达到某种标准时才能获得信用额度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。赊销政策制订后，企业可通过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预期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DSO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和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坏帐率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调整企业</a:t>
              </a:r>
              <a:r>
                <a:rPr lang="zh-CN" altLang="en-US" sz="2400" kern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赊销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标准。当指标超标时，紧缩赊销标准，当指标太低时，可适当放松赊销标准。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n"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赊销标准是确定企业客户群的主要依据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28358" name="Picture 4" descr="PE01561_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40" y="7360"/>
              <a:ext cx="3213" cy="284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（二）赊销政策影响因素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230405" name="Object 3"/>
          <p:cNvGraphicFramePr>
            <a:graphicFrameLocks noGrp="true" noChangeAspect="true"/>
          </p:cNvGraphicFramePr>
          <p:nvPr/>
        </p:nvGraphicFramePr>
        <p:xfrm>
          <a:off x="2209800" y="1542415"/>
          <a:ext cx="7772400" cy="431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4" imgW="7536815" imgH="3990340" progId="MSGraph.Chart.8">
                  <p:embed/>
                </p:oleObj>
              </mc:Choice>
              <mc:Fallback>
                <p:oleObj name="" r:id="rId4" imgW="7536815" imgH="3990340" progId="MSGraph.Char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9800" y="1542415"/>
                        <a:ext cx="7772400" cy="43195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7193280" y="4025265"/>
            <a:ext cx="3773805" cy="0"/>
          </a:xfrm>
          <a:prstGeom prst="line">
            <a:avLst/>
          </a:prstGeom>
          <a:ln w="34925" cmpd="sng">
            <a:solidFill>
              <a:srgbClr val="FF330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true"/>
          <p:nvPr/>
        </p:nvSpPr>
        <p:spPr>
          <a:xfrm>
            <a:off x="10279380" y="2254885"/>
            <a:ext cx="809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内部因素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10279380" y="4607560"/>
            <a:ext cx="809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外部因素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（二）赊销政策影响因素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09445" y="1342708"/>
            <a:ext cx="8584565" cy="4872672"/>
            <a:chOff x="280" y="2538"/>
            <a:chExt cx="13519" cy="7673"/>
          </a:xfrm>
        </p:grpSpPr>
        <p:sp>
          <p:nvSpPr>
            <p:cNvPr id="232453" name="Line 6"/>
            <p:cNvSpPr/>
            <p:nvPr/>
          </p:nvSpPr>
          <p:spPr>
            <a:xfrm flipV="true">
              <a:off x="1683" y="8170"/>
              <a:ext cx="11555" cy="3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2454" name="Line 7"/>
            <p:cNvSpPr/>
            <p:nvPr/>
          </p:nvSpPr>
          <p:spPr>
            <a:xfrm flipV="true">
              <a:off x="1683" y="2538"/>
              <a:ext cx="2" cy="558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2455" name="Freeform 8"/>
            <p:cNvSpPr/>
            <p:nvPr/>
          </p:nvSpPr>
          <p:spPr>
            <a:xfrm>
              <a:off x="2245" y="4238"/>
              <a:ext cx="10993" cy="29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288" h="952">
                  <a:moveTo>
                    <a:pt x="0" y="0"/>
                  </a:moveTo>
                  <a:cubicBezTo>
                    <a:pt x="48" y="436"/>
                    <a:pt x="96" y="872"/>
                    <a:pt x="576" y="912"/>
                  </a:cubicBezTo>
                  <a:cubicBezTo>
                    <a:pt x="1056" y="952"/>
                    <a:pt x="2472" y="360"/>
                    <a:pt x="2880" y="240"/>
                  </a:cubicBezTo>
                  <a:cubicBezTo>
                    <a:pt x="3288" y="120"/>
                    <a:pt x="2992" y="200"/>
                    <a:pt x="3024" y="192"/>
                  </a:cubicBez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56" name="Line 9"/>
            <p:cNvSpPr/>
            <p:nvPr/>
          </p:nvSpPr>
          <p:spPr>
            <a:xfrm>
              <a:off x="1683" y="5695"/>
              <a:ext cx="11395" cy="3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2457" name="Text Box 10"/>
            <p:cNvSpPr txBox="true"/>
            <p:nvPr/>
          </p:nvSpPr>
          <p:spPr>
            <a:xfrm>
              <a:off x="280" y="6668"/>
              <a:ext cx="1375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紧缩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58" name="Text Box 11"/>
            <p:cNvSpPr txBox="true"/>
            <p:nvPr/>
          </p:nvSpPr>
          <p:spPr>
            <a:xfrm>
              <a:off x="280" y="5453"/>
              <a:ext cx="1375" cy="6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均衡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59" name="Text Box 12"/>
            <p:cNvSpPr txBox="true"/>
            <p:nvPr/>
          </p:nvSpPr>
          <p:spPr>
            <a:xfrm>
              <a:off x="280" y="4238"/>
              <a:ext cx="1375" cy="70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宽松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0" name="Text Box 13"/>
            <p:cNvSpPr txBox="true"/>
            <p:nvPr/>
          </p:nvSpPr>
          <p:spPr>
            <a:xfrm>
              <a:off x="4263" y="8263"/>
              <a:ext cx="1125" cy="63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发展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1" name="Text Box 14"/>
            <p:cNvSpPr txBox="true"/>
            <p:nvPr/>
          </p:nvSpPr>
          <p:spPr>
            <a:xfrm>
              <a:off x="1793" y="8263"/>
              <a:ext cx="1375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上市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2" name="Text Box 15"/>
            <p:cNvSpPr txBox="true"/>
            <p:nvPr/>
          </p:nvSpPr>
          <p:spPr>
            <a:xfrm>
              <a:off x="6603" y="8263"/>
              <a:ext cx="1372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成熟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3" name="Text Box 16"/>
            <p:cNvSpPr txBox="true"/>
            <p:nvPr/>
          </p:nvSpPr>
          <p:spPr>
            <a:xfrm>
              <a:off x="9208" y="8263"/>
              <a:ext cx="1375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衰退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4" name="Text Box 17"/>
            <p:cNvSpPr txBox="true"/>
            <p:nvPr/>
          </p:nvSpPr>
          <p:spPr>
            <a:xfrm>
              <a:off x="11683" y="8263"/>
              <a:ext cx="1375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终结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5" name="Text Box 18"/>
            <p:cNvSpPr txBox="true"/>
            <p:nvPr/>
          </p:nvSpPr>
          <p:spPr>
            <a:xfrm>
              <a:off x="10141" y="9088"/>
              <a:ext cx="3658" cy="5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ctr">
                <a:buClrTx/>
                <a:buFont typeface="Arial" panose="020B0604020202020204" pitchFamily="34" charset="0"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产品生命周期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6" name="Text Box 19"/>
            <p:cNvSpPr txBox="true"/>
            <p:nvPr/>
          </p:nvSpPr>
          <p:spPr>
            <a:xfrm>
              <a:off x="1963" y="2538"/>
              <a:ext cx="1965" cy="6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1323" tIns="35662" rIns="71323" bIns="35662"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信用政策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2467" name="Text Box 20"/>
            <p:cNvSpPr txBox="true"/>
            <p:nvPr/>
          </p:nvSpPr>
          <p:spPr>
            <a:xfrm>
              <a:off x="4344" y="9638"/>
              <a:ext cx="5890" cy="57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false"/>
            <a:p>
              <a:pPr algn="just">
                <a:buClrTx/>
                <a:buFont typeface="Arial" panose="020B0604020202020204" pitchFamily="34" charset="0"/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生命周期对信用政策的影响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（三）赊销标准松紧度类型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637030" y="1634490"/>
            <a:ext cx="8918575" cy="4129088"/>
            <a:chOff x="355" y="2825"/>
            <a:chExt cx="14045" cy="6503"/>
          </a:xfrm>
        </p:grpSpPr>
        <p:pic>
          <p:nvPicPr>
            <p:cNvPr id="5" name="Picture 3" descr="box_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5" y="6965"/>
              <a:ext cx="2295" cy="236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Picture 5" descr="box_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5" y="4528"/>
              <a:ext cx="2295" cy="236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Picture 7" descr="box_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0" y="6965"/>
              <a:ext cx="2295" cy="236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Picture 9" descr="box_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0" y="4528"/>
              <a:ext cx="2223" cy="2362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9" name="组合 1"/>
            <p:cNvGrpSpPr/>
            <p:nvPr/>
          </p:nvGrpSpPr>
          <p:grpSpPr>
            <a:xfrm>
              <a:off x="4860" y="4528"/>
              <a:ext cx="4670" cy="4800"/>
              <a:chOff x="3086100" y="2874963"/>
              <a:chExt cx="2965450" cy="3048000"/>
            </a:xfrm>
          </p:grpSpPr>
          <p:sp>
            <p:nvSpPr>
              <p:cNvPr id="10" name="AutoShape 4"/>
              <p:cNvSpPr/>
              <p:nvPr/>
            </p:nvSpPr>
            <p:spPr>
              <a:xfrm>
                <a:off x="3086100" y="4422775"/>
                <a:ext cx="1455738" cy="1500188"/>
              </a:xfrm>
              <a:prstGeom prst="roundRect">
                <a:avLst>
                  <a:gd name="adj" fmla="val 9991"/>
                </a:avLst>
              </a:prstGeom>
              <a:solidFill>
                <a:schemeClr val="accent2">
                  <a:alpha val="50195"/>
                </a:schemeClr>
              </a:solidFill>
              <a:ln w="19050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AutoShape 6"/>
              <p:cNvSpPr/>
              <p:nvPr/>
            </p:nvSpPr>
            <p:spPr>
              <a:xfrm>
                <a:off x="3086100" y="2874963"/>
                <a:ext cx="1455738" cy="1500187"/>
              </a:xfrm>
              <a:prstGeom prst="roundRect">
                <a:avLst>
                  <a:gd name="adj" fmla="val 9991"/>
                </a:avLst>
              </a:prstGeom>
              <a:solidFill>
                <a:schemeClr val="folHlink">
                  <a:alpha val="50195"/>
                </a:schemeClr>
              </a:solidFill>
              <a:ln w="19050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" name="AutoShape 8"/>
              <p:cNvSpPr/>
              <p:nvPr/>
            </p:nvSpPr>
            <p:spPr>
              <a:xfrm>
                <a:off x="4600575" y="4422775"/>
                <a:ext cx="1450975" cy="1500188"/>
              </a:xfrm>
              <a:prstGeom prst="roundRect">
                <a:avLst>
                  <a:gd name="adj" fmla="val 9991"/>
                </a:avLst>
              </a:prstGeom>
              <a:solidFill>
                <a:schemeClr val="accent1">
                  <a:alpha val="50195"/>
                </a:schemeClr>
              </a:solidFill>
              <a:ln w="19050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" name="AutoShape 10"/>
              <p:cNvSpPr/>
              <p:nvPr/>
            </p:nvSpPr>
            <p:spPr>
              <a:xfrm>
                <a:off x="4600575" y="2874963"/>
                <a:ext cx="1403350" cy="1500187"/>
              </a:xfrm>
              <a:prstGeom prst="roundRect">
                <a:avLst>
                  <a:gd name="adj" fmla="val 9991"/>
                </a:avLst>
              </a:prstGeom>
              <a:solidFill>
                <a:schemeClr val="hlink">
                  <a:alpha val="50195"/>
                </a:schemeClr>
              </a:solidFill>
              <a:ln w="19050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7" name="Rectangle 20"/>
            <p:cNvSpPr>
              <a:spLocks noChangeArrowheads="true"/>
            </p:cNvSpPr>
            <p:nvPr/>
          </p:nvSpPr>
          <p:spPr bwMode="auto">
            <a:xfrm>
              <a:off x="4988" y="5270"/>
              <a:ext cx="2005" cy="633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前松后松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Rectangle 20"/>
            <p:cNvSpPr>
              <a:spLocks noChangeArrowheads="true"/>
            </p:cNvSpPr>
            <p:nvPr/>
          </p:nvSpPr>
          <p:spPr bwMode="auto">
            <a:xfrm>
              <a:off x="7315" y="5260"/>
              <a:ext cx="2003" cy="63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前紧后松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Rectangle 20"/>
            <p:cNvSpPr>
              <a:spLocks noChangeArrowheads="true"/>
            </p:cNvSpPr>
            <p:nvPr/>
          </p:nvSpPr>
          <p:spPr bwMode="auto">
            <a:xfrm>
              <a:off x="7368" y="7860"/>
              <a:ext cx="2003" cy="63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前紧后紧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Rectangle 20"/>
            <p:cNvSpPr>
              <a:spLocks noChangeArrowheads="true"/>
            </p:cNvSpPr>
            <p:nvPr/>
          </p:nvSpPr>
          <p:spPr bwMode="auto">
            <a:xfrm>
              <a:off x="4998" y="7808"/>
              <a:ext cx="2005" cy="63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前松后紧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3554" name="矩形 22"/>
            <p:cNvSpPr/>
            <p:nvPr/>
          </p:nvSpPr>
          <p:spPr>
            <a:xfrm>
              <a:off x="355" y="4575"/>
              <a:ext cx="4728" cy="17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11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高销售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缓慢付款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高坏账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现金流量严重不足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破产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3555" name="矩形 23"/>
            <p:cNvSpPr/>
            <p:nvPr/>
          </p:nvSpPr>
          <p:spPr>
            <a:xfrm>
              <a:off x="355" y="7495"/>
              <a:ext cx="4728" cy="12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11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最大销售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及时付款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最小坏账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最大利润</a:t>
              </a:r>
              <a:endPara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3556" name="矩形 24"/>
            <p:cNvSpPr/>
            <p:nvPr/>
          </p:nvSpPr>
          <p:spPr>
            <a:xfrm>
              <a:off x="9673" y="7495"/>
              <a:ext cx="4727" cy="11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11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低销售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及时付款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坏账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低利润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3557" name="矩形 25"/>
            <p:cNvSpPr/>
            <p:nvPr/>
          </p:nvSpPr>
          <p:spPr>
            <a:xfrm>
              <a:off x="9673" y="4615"/>
              <a:ext cx="4727" cy="11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11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低销售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缓慢付款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坏账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=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低利润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+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现金流量不足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TextBox 2"/>
            <p:cNvSpPr txBox="true"/>
            <p:nvPr/>
          </p:nvSpPr>
          <p:spPr>
            <a:xfrm>
              <a:off x="533" y="2825"/>
              <a:ext cx="933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按赊销标准</a:t>
              </a:r>
              <a:r>
                <a:rPr lang="zh-CN" altLang="en-US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松紧度</a:t>
              </a:r>
              <a:r>
                <a:rPr lang="zh-CN" altLang="en-US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分类，分为以下</a:t>
              </a:r>
              <a:r>
                <a:rPr lang="en-US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r>
                <a:rPr lang="zh-CN" altLang="en-US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种类型：</a:t>
              </a:r>
              <a:endPara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四、赊销调查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97915" y="1030605"/>
            <a:ext cx="8878570" cy="4763135"/>
            <a:chOff x="328" y="2490"/>
            <a:chExt cx="13982" cy="7501"/>
          </a:xfrm>
        </p:grpSpPr>
        <p:sp>
          <p:nvSpPr>
            <p:cNvPr id="2" name="内容占位符 2"/>
            <p:cNvSpPr>
              <a:spLocks noGrp="true"/>
            </p:cNvSpPr>
            <p:nvPr/>
          </p:nvSpPr>
          <p:spPr>
            <a:xfrm>
              <a:off x="853" y="3827"/>
              <a:ext cx="13457" cy="616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anchor="t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en-US" altLang="zh-CN" sz="24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zh-CN" sz="24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lang="zh-CN" altLang="zh-CN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调查选择</a:t>
              </a:r>
              <a:endParaRPr lang="zh-CN" altLang="zh-CN" sz="2400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indent="0">
                <a:buClrTx/>
                <a:buFont typeface="Wingdings" panose="05000000000000000000" pitchFamily="2" charset="2"/>
                <a:buChar char="n"/>
              </a:pPr>
              <a:r>
                <a:rPr lang="zh-CN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企业应谨慎确定顾客选择标准，合理确定企业信用额度，以此作为</a:t>
              </a:r>
              <a:r>
                <a:rPr lang="zh-CN" altLang="zh-CN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业务人员交易的基准</a:t>
              </a:r>
              <a:r>
                <a:rPr lang="zh-CN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r>
                <a:rPr lang="en-US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en-US" altLang="zh-CN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indent="0">
                <a:buClrTx/>
                <a:buFont typeface="Wingdings" panose="05000000000000000000" pitchFamily="2" charset="2"/>
                <a:buChar char="n"/>
              </a:pPr>
              <a:endParaRPr lang="zh-CN" altLang="zh-CN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indent="0">
                <a:buNone/>
              </a:pPr>
              <a:r>
                <a:rPr lang="en-US" altLang="zh-CN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zh-CN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、明示交易条件</a:t>
              </a:r>
              <a:r>
                <a:rPr lang="en-US" altLang="zh-CN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zh-CN" sz="2400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indent="0">
                <a:buClrTx/>
                <a:buFont typeface="Wingdings" panose="05000000000000000000" pitchFamily="2" charset="2"/>
                <a:buChar char="n"/>
              </a:pPr>
              <a:r>
                <a:rPr lang="zh-CN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企业业务人员与顾客进行交易时应明确将企业交易条件告知客户，获得顾客</a:t>
              </a:r>
              <a:r>
                <a:rPr lang="zh-CN" altLang="zh-CN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确认</a:t>
              </a:r>
              <a:r>
                <a:rPr lang="zh-CN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后才算交易成交。</a:t>
              </a:r>
              <a:endParaRPr lang="zh-CN" altLang="zh-CN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indent="0">
                <a:buClrTx/>
                <a:buFont typeface="Wingdings" panose="05000000000000000000" pitchFamily="2" charset="2"/>
                <a:buChar char="n"/>
              </a:pPr>
              <a:r>
                <a:rPr lang="zh-CN" altLang="zh-CN" sz="24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交易条件</a:t>
              </a:r>
              <a:r>
                <a:rPr lang="zh-CN" altLang="zh-CN" sz="24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一般包含：商品规格及价格、商品运送条件、收款时间及付款最长时间、折让及特别优惠办法。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" name="文本框 7"/>
            <p:cNvSpPr txBox="true"/>
            <p:nvPr/>
          </p:nvSpPr>
          <p:spPr>
            <a:xfrm>
              <a:off x="328" y="2490"/>
              <a:ext cx="720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</a:t>
              </a: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 </a:t>
              </a: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交易前的授信调查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2" y="-6950"/>
            <a:ext cx="12192002" cy="6864950"/>
            <a:chOff x="-2" y="2575"/>
            <a:chExt cx="12192002" cy="6864950"/>
          </a:xfrm>
        </p:grpSpPr>
        <p:pic>
          <p:nvPicPr>
            <p:cNvPr id="39" name="图片 3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9525"/>
              <a:ext cx="12192001" cy="685800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6" name="图片 45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7" name="图片 46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6555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48" name="图片 4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6555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957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本章简介</a:t>
            </a:r>
            <a:endParaRPr 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Grp="true"/>
          </p:cNvSpPr>
          <p:nvPr>
            <p:ph type="title"/>
          </p:nvPr>
        </p:nvSpPr>
        <p:spPr>
          <a:xfrm>
            <a:off x="2288540" y="3790315"/>
            <a:ext cx="669290" cy="2041525"/>
          </a:xfrm>
        </p:spPr>
        <p:txBody>
          <a:bodyPr vert="horz" wrap="square" lIns="91440" tIns="45720" rIns="91440" bIns="45720" anchor="ctr" anchorCtr="false">
            <a:normAutofit/>
          </a:bodyPr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本章大纲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83"/>
          <p:cNvSpPr>
            <a:spLocks noChangeArrowheads="true"/>
          </p:cNvSpPr>
          <p:nvPr/>
        </p:nvSpPr>
        <p:spPr bwMode="auto">
          <a:xfrm>
            <a:off x="4131945" y="3892233"/>
            <a:ext cx="4276725" cy="219456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anchor="ctr">
            <a:spAutoFit/>
          </a:bodyPr>
          <a:p>
            <a:pPr marL="0" marR="0" lvl="0" indent="0" algn="l" defTabSz="914400" rtl="0" fontAlgn="base">
              <a:lnSpc>
                <a:spcPts val="32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第一节  企业信用管理概论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ts val="32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第二节  企业信用管理制度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ts val="32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第三节  企业客户管理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ts val="32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第四节  企业赊销管理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fontAlgn="base">
              <a:lnSpc>
                <a:spcPts val="32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第五节  应收账款管理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Rectangle 84"/>
          <p:cNvSpPr>
            <a:spLocks noChangeArrowheads="true"/>
          </p:cNvSpPr>
          <p:nvPr/>
        </p:nvSpPr>
        <p:spPr bwMode="auto">
          <a:xfrm>
            <a:off x="2288540" y="1738154"/>
            <a:ext cx="601663" cy="146875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>
            <a:spAutoFit/>
          </a:bodyPr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tabLst>
                <a:tab pos="266700" algn="l"/>
              </a:tabLst>
              <a:defRPr/>
            </a:pPr>
            <a:r>
              <a:rPr kumimoji="0" lang="zh-CN" altLang="en-US" sz="280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学习目标</a:t>
            </a:r>
            <a:endParaRPr kumimoji="0" lang="zh-CN" altLang="en-US" sz="280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AutoShape 4"/>
          <p:cNvSpPr>
            <a:spLocks noChangeArrowheads="true"/>
          </p:cNvSpPr>
          <p:nvPr/>
        </p:nvSpPr>
        <p:spPr bwMode="blackWhite">
          <a:xfrm>
            <a:off x="3429000" y="1564005"/>
            <a:ext cx="7762240" cy="495300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了解企业信用管理概念和企业信用管理制度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" name="AutoShape 5"/>
          <p:cNvSpPr>
            <a:spLocks noChangeArrowheads="true"/>
          </p:cNvSpPr>
          <p:nvPr/>
        </p:nvSpPr>
        <p:spPr bwMode="blackWhite">
          <a:xfrm>
            <a:off x="3429000" y="2152650"/>
            <a:ext cx="7762240" cy="65595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rgbClr val="699D5F"/>
              </a:gs>
              <a:gs pos="100000">
                <a:srgbClr val="96BB8F"/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掌握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企业客户管理制度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赊销管理政策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AutoShape 6"/>
          <p:cNvSpPr>
            <a:spLocks noChangeArrowheads="true"/>
          </p:cNvSpPr>
          <p:nvPr/>
        </p:nvSpPr>
        <p:spPr bwMode="blackWhite">
          <a:xfrm>
            <a:off x="3429000" y="2901950"/>
            <a:ext cx="7762240" cy="611505"/>
          </a:xfrm>
          <a:prstGeom prst="roundRect">
            <a:avLst>
              <a:gd name="adj" fmla="val 9106"/>
            </a:avLst>
          </a:prstGeom>
          <a:gradFill rotWithShape="true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true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重点掌握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企业应收帐款管理制度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false" advTm="0"/>
    </mc:Choice>
    <mc:Fallback>
      <p:transition advClick="false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(二) 赊销合同管理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true"/>
          </p:cNvSpPr>
          <p:nvPr/>
        </p:nvSpPr>
        <p:spPr>
          <a:xfrm>
            <a:off x="1981200" y="1339850"/>
            <a:ext cx="8229600" cy="34778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赊销合同是信用交易的重要文件。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赊销合同条款内容包括鉴于条款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叙述性条款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、标的条款、信用条款、结算条款、履约条款、违约责任、争议解决等。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企业应对签约合同进行登记和审查，及时检查履约情况，记录出现的问题，并通知相关部门及时处理，把客户违约风险控制在最低水平。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五、授信管理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09115" y="1299845"/>
            <a:ext cx="8573770" cy="4879340"/>
            <a:chOff x="720" y="2235"/>
            <a:chExt cx="13502" cy="7684"/>
          </a:xfrm>
        </p:grpSpPr>
        <p:sp>
          <p:nvSpPr>
            <p:cNvPr id="182278" name="Rectangle 3"/>
            <p:cNvSpPr>
              <a:spLocks noGrp="true" noChangeArrowheads="true"/>
            </p:cNvSpPr>
            <p:nvPr/>
          </p:nvSpPr>
          <p:spPr>
            <a:xfrm>
              <a:off x="720" y="2235"/>
              <a:ext cx="12960" cy="768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 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赊销额度审批及审批程序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0" indent="-45720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SzTx/>
                <a:buFont typeface="+mj-lt"/>
                <a:buAutoNum type="arabicPeriod"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赊销额度审批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0" indent="-45720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）审核时机：半年或一年内需要对企业的授信重新审定一次。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）审核方法：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239623" name="组合 7"/>
            <p:cNvGrpSpPr/>
            <p:nvPr/>
          </p:nvGrpSpPr>
          <p:grpSpPr>
            <a:xfrm>
              <a:off x="720" y="5415"/>
              <a:ext cx="13503" cy="4138"/>
              <a:chOff x="834207" y="3629288"/>
              <a:chExt cx="8034585" cy="2626028"/>
            </a:xfrm>
          </p:grpSpPr>
          <p:grpSp>
            <p:nvGrpSpPr>
              <p:cNvPr id="239624" name="组合 8"/>
              <p:cNvGrpSpPr/>
              <p:nvPr/>
            </p:nvGrpSpPr>
            <p:grpSpPr>
              <a:xfrm>
                <a:off x="834207" y="3629288"/>
                <a:ext cx="8034585" cy="2626028"/>
                <a:chOff x="931862" y="3642311"/>
                <a:chExt cx="7296912" cy="2626028"/>
              </a:xfrm>
            </p:grpSpPr>
            <p:grpSp>
              <p:nvGrpSpPr>
                <p:cNvPr id="239625" name="Group 4"/>
                <p:cNvGrpSpPr/>
                <p:nvPr/>
              </p:nvGrpSpPr>
              <p:grpSpPr>
                <a:xfrm>
                  <a:off x="931862" y="3642311"/>
                  <a:ext cx="7296912" cy="838832"/>
                  <a:chOff x="-18289" y="-36151"/>
                  <a:chExt cx="7297123" cy="838314"/>
                </a:xfrm>
              </p:grpSpPr>
              <p:grpSp>
                <p:nvGrpSpPr>
                  <p:cNvPr id="239626" name="Group 5"/>
                  <p:cNvGrpSpPr/>
                  <p:nvPr/>
                </p:nvGrpSpPr>
                <p:grpSpPr>
                  <a:xfrm>
                    <a:off x="-18289" y="-9132"/>
                    <a:ext cx="1676448" cy="804173"/>
                    <a:chOff x="0" y="0"/>
                    <a:chExt cx="1676400" cy="804672"/>
                  </a:xfrm>
                </p:grpSpPr>
                <p:pic>
                  <p:nvPicPr>
                    <p:cNvPr id="239627" name="Pentagon 4"/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0" y="0"/>
                      <a:ext cx="1676400" cy="8046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</p:pic>
                <p:sp>
                  <p:nvSpPr>
                    <p:cNvPr id="39" name="Text Box 7"/>
                    <p:cNvSpPr txBox="true">
                      <a:spLocks noChangeArrowheads="true"/>
                    </p:cNvSpPr>
                    <p:nvPr/>
                  </p:nvSpPr>
                  <p:spPr bwMode="auto">
                    <a:xfrm>
                      <a:off x="18914" y="18979"/>
                      <a:ext cx="1444251" cy="78067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确定总体额度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39629" name="Group 8"/>
                  <p:cNvGrpSpPr/>
                  <p:nvPr/>
                </p:nvGrpSpPr>
                <p:grpSpPr>
                  <a:xfrm>
                    <a:off x="1322870" y="-21763"/>
                    <a:ext cx="1803675" cy="804619"/>
                    <a:chOff x="0" y="-446"/>
                    <a:chExt cx="1803623" cy="805118"/>
                  </a:xfrm>
                </p:grpSpPr>
                <p:pic>
                  <p:nvPicPr>
                    <p:cNvPr id="239630" name="Chevron 6"/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0" y="0"/>
                      <a:ext cx="1743456" cy="8046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</p:pic>
                <p:sp>
                  <p:nvSpPr>
                    <p:cNvPr id="37" name="Text Box 10"/>
                    <p:cNvSpPr txBox="true">
                      <a:spLocks noChangeArrowheads="true"/>
                    </p:cNvSpPr>
                    <p:nvPr/>
                  </p:nvSpPr>
                  <p:spPr bwMode="auto">
                    <a:xfrm>
                      <a:off x="84216" y="-563"/>
                      <a:ext cx="1719862" cy="77749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合理分配各客</a:t>
                      </a: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户赊销额度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39632" name="Group 11"/>
                  <p:cNvGrpSpPr/>
                  <p:nvPr/>
                </p:nvGrpSpPr>
                <p:grpSpPr>
                  <a:xfrm>
                    <a:off x="2724991" y="-36151"/>
                    <a:ext cx="1749603" cy="819007"/>
                    <a:chOff x="0" y="-14843"/>
                    <a:chExt cx="1749552" cy="819515"/>
                  </a:xfrm>
                </p:grpSpPr>
                <p:pic>
                  <p:nvPicPr>
                    <p:cNvPr id="239633" name="Chevron 6"/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0" y="0"/>
                      <a:ext cx="1749552" cy="8046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</p:pic>
                <p:sp>
                  <p:nvSpPr>
                    <p:cNvPr id="239634" name="Text Box 13"/>
                    <p:cNvSpPr txBox="true"/>
                    <p:nvPr/>
                  </p:nvSpPr>
                  <p:spPr>
                    <a:xfrm>
                      <a:off x="453343" y="-14843"/>
                      <a:ext cx="1101068" cy="7624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anchor="ctr" anchorCtr="false"/>
                    <a:p>
                      <a:pPr algn="ctr">
                        <a:buClrTx/>
                        <a:buFont typeface="Arial" panose="020B0604020202020204" pitchFamily="34" charset="0"/>
                      </a:pPr>
                      <a:r>
                        <a:rPr lang="zh-CN" altLang="en-US" sz="18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额度控制</a:t>
                      </a:r>
                      <a:endParaRPr lang="zh-CN" altLang="en-US" sz="18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239635" name="Group 14"/>
                  <p:cNvGrpSpPr/>
                  <p:nvPr/>
                </p:nvGrpSpPr>
                <p:grpSpPr>
                  <a:xfrm>
                    <a:off x="4133207" y="-21317"/>
                    <a:ext cx="1743506" cy="823480"/>
                    <a:chOff x="0" y="0"/>
                    <a:chExt cx="1743456" cy="823991"/>
                  </a:xfrm>
                </p:grpSpPr>
                <p:pic>
                  <p:nvPicPr>
                    <p:cNvPr id="239636" name="Chevron 6"/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0" y="0"/>
                      <a:ext cx="1743456" cy="8046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</p:pic>
                <p:sp>
                  <p:nvSpPr>
                    <p:cNvPr id="239637" name="Text Box 16"/>
                    <p:cNvSpPr txBox="true"/>
                    <p:nvPr/>
                  </p:nvSpPr>
                  <p:spPr>
                    <a:xfrm>
                      <a:off x="405102" y="61519"/>
                      <a:ext cx="1225847" cy="7624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anchor="ctr" anchorCtr="false"/>
                    <a:p>
                      <a:pPr algn="ctr">
                        <a:buClrTx/>
                        <a:buFont typeface="Arial" panose="020B0604020202020204" pitchFamily="34" charset="0"/>
                      </a:pPr>
                      <a:r>
                        <a:rPr lang="zh-CN" altLang="en-US" sz="18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风险控制</a:t>
                      </a:r>
                      <a:endParaRPr lang="zh-CN" altLang="en-US" sz="18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239638" name="Group 17"/>
                  <p:cNvGrpSpPr/>
                  <p:nvPr/>
                </p:nvGrpSpPr>
                <p:grpSpPr>
                  <a:xfrm>
                    <a:off x="5535328" y="-21317"/>
                    <a:ext cx="1743506" cy="804173"/>
                    <a:chOff x="0" y="0"/>
                    <a:chExt cx="1743456" cy="804672"/>
                  </a:xfrm>
                </p:grpSpPr>
                <p:pic>
                  <p:nvPicPr>
                    <p:cNvPr id="239639" name="Chevron 6"/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0" y="0"/>
                      <a:ext cx="1743456" cy="8046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</p:pic>
                <p:sp>
                  <p:nvSpPr>
                    <p:cNvPr id="239640" name="Text Box 19"/>
                    <p:cNvSpPr txBox="true"/>
                    <p:nvPr/>
                  </p:nvSpPr>
                  <p:spPr>
                    <a:xfrm>
                      <a:off x="406715" y="21331"/>
                      <a:ext cx="1163250" cy="762472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anchor="ctr" anchorCtr="false"/>
                    <a:p>
                      <a:pPr algn="ctr">
                        <a:buClrTx/>
                        <a:buFont typeface="Arial" panose="020B0604020202020204" pitchFamily="34" charset="0"/>
                      </a:pPr>
                      <a:r>
                        <a:rPr lang="zh-CN" altLang="en-US" sz="18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额度维护</a:t>
                      </a:r>
                      <a:endParaRPr lang="zh-CN" altLang="en-US" sz="18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</p:grpSp>
            <p:grpSp>
              <p:nvGrpSpPr>
                <p:cNvPr id="239641" name="Group 24"/>
                <p:cNvGrpSpPr/>
                <p:nvPr/>
              </p:nvGrpSpPr>
              <p:grpSpPr>
                <a:xfrm>
                  <a:off x="944054" y="4504497"/>
                  <a:ext cx="1267968" cy="1737432"/>
                  <a:chOff x="0" y="0"/>
                  <a:chExt cx="1267968" cy="950976"/>
                </a:xfrm>
              </p:grpSpPr>
              <p:pic>
                <p:nvPicPr>
                  <p:cNvPr id="239642" name="Rectangle 6"/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0" y="0"/>
                    <a:ext cx="1267968" cy="95097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239643" name="Text Box 26"/>
                  <p:cNvSpPr txBox="true"/>
                  <p:nvPr/>
                </p:nvSpPr>
                <p:spPr>
                  <a:xfrm>
                    <a:off x="6096" y="7424"/>
                    <a:ext cx="1254125" cy="91440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 anchorCtr="false"/>
                  <a:p>
                    <a:pPr algn="ctr">
                      <a:buClrTx/>
                      <a:buFont typeface="Arial" panose="020B0604020202020204" pitchFamily="34" charset="0"/>
                    </a:pPr>
                    <a:endParaRPr lang="en-US" altLang="zh-CN" dirty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239644" name="Group 34"/>
                <p:cNvGrpSpPr/>
                <p:nvPr/>
              </p:nvGrpSpPr>
              <p:grpSpPr>
                <a:xfrm>
                  <a:off x="2285174" y="4504497"/>
                  <a:ext cx="1341120" cy="1737432"/>
                  <a:chOff x="0" y="0"/>
                  <a:chExt cx="1341120" cy="950976"/>
                </a:xfrm>
              </p:grpSpPr>
              <p:pic>
                <p:nvPicPr>
                  <p:cNvPr id="239645" name="Rectangle 23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0" y="0"/>
                    <a:ext cx="1341120" cy="95097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239646" name="Text Box 36"/>
                  <p:cNvSpPr txBox="true"/>
                  <p:nvPr/>
                </p:nvSpPr>
                <p:spPr>
                  <a:xfrm>
                    <a:off x="4826" y="7424"/>
                    <a:ext cx="1327150" cy="91440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 anchorCtr="false"/>
                  <a:p>
                    <a:pPr algn="ctr">
                      <a:buClrTx/>
                      <a:buFont typeface="Arial" panose="020B0604020202020204" pitchFamily="34" charset="0"/>
                    </a:pPr>
                    <a:endParaRPr lang="en-US" altLang="zh-CN" dirty="0">
                      <a:solidFill>
                        <a:srgbClr val="FFFFFF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pic>
              <p:nvPicPr>
                <p:cNvPr id="239647" name="Rectangle 24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87254" y="4504497"/>
                  <a:ext cx="1341121" cy="17374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pic>
              <p:nvPicPr>
                <p:cNvPr id="239648" name="Rectangle 25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89334" y="4504497"/>
                  <a:ext cx="1341120" cy="17238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pic>
              <p:nvPicPr>
                <p:cNvPr id="239649" name="Rectangle 26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91414" y="4504497"/>
                  <a:ext cx="1341120" cy="17374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17" name="Rectangle 36"/>
                <p:cNvSpPr>
                  <a:spLocks noChangeArrowheads="true"/>
                </p:cNvSpPr>
                <p:nvPr/>
              </p:nvSpPr>
              <p:spPr bwMode="auto">
                <a:xfrm>
                  <a:off x="931862" y="4462647"/>
                  <a:ext cx="1236192" cy="14756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just" defTabSz="80137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3040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企业应根据业务计划、资金计划、现金计划确定总体额度</a:t>
                  </a:r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2" name="Rectangle 39"/>
                <p:cNvSpPr>
                  <a:spLocks noChangeArrowheads="true"/>
                </p:cNvSpPr>
                <p:nvPr/>
              </p:nvSpPr>
              <p:spPr bwMode="auto">
                <a:xfrm>
                  <a:off x="2204532" y="4440433"/>
                  <a:ext cx="1482079" cy="1753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just" defTabSz="80137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3040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分析客户帐龄、评价付款时间、客户订货情况等，信用部门分配具体客户额度</a:t>
                  </a:r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181267" name="Rectangle 45"/>
                <p:cNvSpPr>
                  <a:spLocks noChangeArrowheads="true"/>
                </p:cNvSpPr>
                <p:nvPr/>
              </p:nvSpPr>
              <p:spPr bwMode="auto">
                <a:xfrm>
                  <a:off x="5048450" y="4503902"/>
                  <a:ext cx="1437496" cy="175491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just" defTabSz="80137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3040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风险较大的业务，信用部门可提出担保、抵押、保理、信用保险等债权保障手段</a:t>
                  </a:r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181268" name="Rectangle 46"/>
                <p:cNvSpPr>
                  <a:spLocks noChangeArrowheads="true"/>
                </p:cNvSpPr>
                <p:nvPr/>
              </p:nvSpPr>
              <p:spPr bwMode="auto">
                <a:xfrm>
                  <a:off x="6485945" y="4515009"/>
                  <a:ext cx="1476676" cy="17533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just" defTabSz="80137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3040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信用部门可以随时减少或取消已经核准的信用额度，对此业务部门必须立刻执行</a:t>
                  </a:r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sp>
            <p:nvSpPr>
              <p:cNvPr id="10" name="Rectangle 42"/>
              <p:cNvSpPr>
                <a:spLocks noChangeArrowheads="true"/>
              </p:cNvSpPr>
              <p:nvPr/>
            </p:nvSpPr>
            <p:spPr bwMode="auto">
              <a:xfrm>
                <a:off x="3818354" y="4460731"/>
                <a:ext cx="1548602" cy="17523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 marL="0" marR="0" lvl="0" indent="0" algn="just" defTabSz="80137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当申请额度超过已核准最高额度，业务部门需信用部门审批后才能发货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(一) 赊销额度审批及审批程序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04060" y="1351915"/>
            <a:ext cx="8183880" cy="4528820"/>
            <a:chOff x="1220" y="2235"/>
            <a:chExt cx="12888" cy="7132"/>
          </a:xfrm>
        </p:grpSpPr>
        <p:grpSp>
          <p:nvGrpSpPr>
            <p:cNvPr id="241669" name="组合 6"/>
            <p:cNvGrpSpPr/>
            <p:nvPr/>
          </p:nvGrpSpPr>
          <p:grpSpPr>
            <a:xfrm>
              <a:off x="1220" y="2235"/>
              <a:ext cx="12888" cy="5413"/>
              <a:chOff x="775283" y="1468438"/>
              <a:chExt cx="8182980" cy="4324350"/>
            </a:xfrm>
          </p:grpSpPr>
          <p:grpSp>
            <p:nvGrpSpPr>
              <p:cNvPr id="241670" name="Group 5"/>
              <p:cNvGrpSpPr/>
              <p:nvPr/>
            </p:nvGrpSpPr>
            <p:grpSpPr>
              <a:xfrm>
                <a:off x="5018088" y="1468438"/>
                <a:ext cx="3940175" cy="4324350"/>
                <a:chOff x="2655" y="907"/>
                <a:chExt cx="2245" cy="2669"/>
              </a:xfrm>
            </p:grpSpPr>
            <p:sp>
              <p:nvSpPr>
                <p:cNvPr id="260110" name="Rectangle 6"/>
                <p:cNvSpPr>
                  <a:spLocks noChangeArrowheads="true"/>
                </p:cNvSpPr>
                <p:nvPr/>
              </p:nvSpPr>
              <p:spPr bwMode="auto">
                <a:xfrm>
                  <a:off x="2655" y="907"/>
                  <a:ext cx="2245" cy="2669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241672" name="Rectangle 9"/>
                <p:cNvSpPr/>
                <p:nvPr/>
              </p:nvSpPr>
              <p:spPr>
                <a:xfrm>
                  <a:off x="2735" y="1348"/>
                  <a:ext cx="2085" cy="142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 anchorCtr="false">
                  <a:spAutoFit/>
                </a:bodyPr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客户一年内大约要购买多少货？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若客户是一家分销商，我们在该地区是否已有分销商？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我们以前是否向类似的公司赊帐？经验如何？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241673" name="Group 10"/>
              <p:cNvGrpSpPr/>
              <p:nvPr/>
            </p:nvGrpSpPr>
            <p:grpSpPr>
              <a:xfrm>
                <a:off x="775283" y="1468438"/>
                <a:ext cx="8182226" cy="4324350"/>
                <a:chOff x="2649" y="907"/>
                <a:chExt cx="4662" cy="2669"/>
              </a:xfrm>
            </p:grpSpPr>
            <p:sp>
              <p:nvSpPr>
                <p:cNvPr id="260106" name="Rectangle 11"/>
                <p:cNvSpPr>
                  <a:spLocks noChangeArrowheads="true"/>
                </p:cNvSpPr>
                <p:nvPr/>
              </p:nvSpPr>
              <p:spPr bwMode="auto">
                <a:xfrm>
                  <a:off x="2655" y="907"/>
                  <a:ext cx="2245" cy="2669"/>
                </a:xfrm>
                <a:prstGeom prst="rect">
                  <a:avLst/>
                </a:prstGeom>
                <a:solidFill>
                  <a:schemeClr val="accent3"/>
                </a:solidFill>
                <a:ln w="9525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241675" name="Rectangle 12"/>
                <p:cNvSpPr/>
                <p:nvPr/>
              </p:nvSpPr>
              <p:spPr>
                <a:xfrm>
                  <a:off x="2649" y="998"/>
                  <a:ext cx="4656" cy="365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false"/>
                <a:p>
                  <a:pPr>
                    <a:lnSpc>
                      <a:spcPct val="150000"/>
                    </a:lnSpc>
                    <a:buClrTx/>
                    <a:buFont typeface="Arial" panose="020B0604020202020204" pitchFamily="34" charset="0"/>
                  </a:pP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41676" name="Rectangle 13"/>
                <p:cNvSpPr/>
                <p:nvPr/>
              </p:nvSpPr>
              <p:spPr>
                <a:xfrm>
                  <a:off x="2745" y="937"/>
                  <a:ext cx="4566" cy="35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 anchorCtr="false">
                  <a:spAutoFit/>
                </a:bodyPr>
                <a:p>
                  <a:pPr algn="ctr">
                    <a:lnSpc>
                      <a:spcPct val="150000"/>
                    </a:lnSpc>
                    <a:spcBef>
                      <a:spcPct val="20000"/>
                    </a:spcBef>
                    <a:buClr>
                      <a:schemeClr val="tx2"/>
                    </a:buClr>
                    <a:buFont typeface="Arial" panose="020B0604020202020204" pitchFamily="34" charset="0"/>
                  </a:pPr>
                  <a:r>
                    <a:rPr lang="zh-CN" altLang="en-US" sz="2000" b="1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（</a:t>
                  </a:r>
                  <a:r>
                    <a:rPr lang="en-US" altLang="zh-CN" sz="2000" b="1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3</a:t>
                  </a:r>
                  <a:r>
                    <a:rPr lang="zh-CN" altLang="en-US" sz="2000" b="1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）新客户赊销额度审核考虑以下问题</a:t>
                  </a:r>
                  <a:endParaRPr lang="zh-CN" altLang="en-US" sz="20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  <p:sp>
              <p:nvSpPr>
                <p:cNvPr id="241677" name="Rectangle 14"/>
                <p:cNvSpPr/>
                <p:nvPr/>
              </p:nvSpPr>
              <p:spPr>
                <a:xfrm>
                  <a:off x="2745" y="1348"/>
                  <a:ext cx="2085" cy="171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 anchor="t" anchorCtr="false">
                  <a:spAutoFit/>
                </a:bodyPr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企业对此客户的信用政策是什么（保守、温和或开放）？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考虑到日常现金周转，我们可以承受多大的应收帐款？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我们通常的销售条件是什么？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marL="342900" indent="-342900" algn="just">
                    <a:lnSpc>
                      <a:spcPct val="150000"/>
                    </a:lnSpc>
                    <a:buClrTx/>
                    <a:buFont typeface="Wingdings" panose="05000000000000000000" pitchFamily="2" charset="2"/>
                    <a:buChar char="u"/>
                  </a:pPr>
                  <a:r>
                    <a:rPr lang="zh-CN" altLang="en-US" sz="2000" dirty="0">
                      <a:latin typeface="微软雅黑" panose="020B0503020204020204" charset="-122"/>
                      <a:ea typeface="微软雅黑" panose="020B0503020204020204" charset="-122"/>
                    </a:rPr>
                    <a:t>客户的信用风险有多大？</a:t>
                  </a:r>
                  <a:endParaRPr lang="zh-CN" altLang="en-US" sz="20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sp>
          <p:nvSpPr>
            <p:cNvPr id="260103" name="TextBox 15"/>
            <p:cNvSpPr txBox="true"/>
            <p:nvPr/>
          </p:nvSpPr>
          <p:spPr>
            <a:xfrm>
              <a:off x="1220" y="8253"/>
              <a:ext cx="12840" cy="111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合理的作法应是先给一个较低的额度，三个月或半年后若付款令人满意，再提高额度。</a:t>
              </a:r>
              <a:endPara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(一) 赊销额度审批及审批程序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42693" name="组合 56"/>
          <p:cNvGrpSpPr/>
          <p:nvPr/>
        </p:nvGrpSpPr>
        <p:grpSpPr>
          <a:xfrm>
            <a:off x="1834515" y="1462405"/>
            <a:ext cx="8522970" cy="4554573"/>
            <a:chOff x="430556" y="2064869"/>
            <a:chExt cx="7968343" cy="4202766"/>
          </a:xfrm>
        </p:grpSpPr>
        <p:grpSp>
          <p:nvGrpSpPr>
            <p:cNvPr id="242694" name="组合 6"/>
            <p:cNvGrpSpPr/>
            <p:nvPr/>
          </p:nvGrpSpPr>
          <p:grpSpPr>
            <a:xfrm>
              <a:off x="430556" y="2064869"/>
              <a:ext cx="7968343" cy="2405969"/>
              <a:chOff x="196288" y="1817688"/>
              <a:chExt cx="7968343" cy="4024312"/>
            </a:xfrm>
          </p:grpSpPr>
          <p:sp>
            <p:nvSpPr>
              <p:cNvPr id="242695" name="右箭头 7"/>
              <p:cNvSpPr/>
              <p:nvPr/>
            </p:nvSpPr>
            <p:spPr>
              <a:xfrm>
                <a:off x="196288" y="3114269"/>
                <a:ext cx="7968343" cy="1443372"/>
              </a:xfrm>
              <a:prstGeom prst="rightArrow">
                <a:avLst>
                  <a:gd name="adj1" fmla="val 50000"/>
                  <a:gd name="adj2" fmla="val 49864"/>
                </a:avLst>
              </a:prstGeom>
              <a:gradFill rotWithShape="false">
                <a:gsLst>
                  <a:gs pos="0">
                    <a:srgbClr val="8488C4">
                      <a:alpha val="100000"/>
                    </a:srgbClr>
                  </a:gs>
                  <a:gs pos="53000">
                    <a:srgbClr val="D4DEFF">
                      <a:alpha val="100000"/>
                    </a:srgbClr>
                  </a:gs>
                  <a:gs pos="83000">
                    <a:srgbClr val="D4DEFF">
                      <a:alpha val="100000"/>
                    </a:srgbClr>
                  </a:gs>
                  <a:gs pos="100000">
                    <a:srgbClr val="96AB94">
                      <a:alpha val="100000"/>
                    </a:srgbClr>
                  </a:gs>
                  <a:gs pos="100000">
                    <a:srgbClr val="96AB94">
                      <a:alpha val="100000"/>
                    </a:srgbClr>
                  </a:gs>
                </a:gsLst>
                <a:lin ang="5400000"/>
                <a:tileRect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 anchorCtr="false"/>
              <a:p>
                <a:pPr eaLnBrk="0" hangingPunct="0">
                  <a:buClrTx/>
                  <a:buFont typeface="Arial" panose="020B0604020202020204" pitchFamily="34" charset="0"/>
                </a:pPr>
                <a:endParaRPr lang="zh-CN" altLang="en-US" sz="10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696" name="Line 58"/>
              <p:cNvSpPr/>
              <p:nvPr/>
            </p:nvSpPr>
            <p:spPr>
              <a:xfrm flipH="true">
                <a:off x="714375" y="4792663"/>
                <a:ext cx="6618288" cy="1049337"/>
              </a:xfrm>
              <a:prstGeom prst="line">
                <a:avLst/>
              </a:prstGeom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2697" name="Line 59"/>
              <p:cNvSpPr/>
              <p:nvPr/>
            </p:nvSpPr>
            <p:spPr>
              <a:xfrm flipH="true" flipV="true">
                <a:off x="714375" y="1817688"/>
                <a:ext cx="6618288" cy="1049337"/>
              </a:xfrm>
              <a:prstGeom prst="line">
                <a:avLst/>
              </a:prstGeom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2698" name="Oval 61"/>
              <p:cNvSpPr/>
              <p:nvPr/>
            </p:nvSpPr>
            <p:spPr>
              <a:xfrm>
                <a:off x="7183438" y="2874963"/>
                <a:ext cx="381000" cy="1919287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699" name="Oval 62"/>
              <p:cNvSpPr/>
              <p:nvPr/>
            </p:nvSpPr>
            <p:spPr>
              <a:xfrm>
                <a:off x="6276521" y="2715986"/>
                <a:ext cx="559707" cy="2204357"/>
              </a:xfrm>
              <a:prstGeom prst="ellipse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700" name="Oval 63"/>
              <p:cNvSpPr/>
              <p:nvPr/>
            </p:nvSpPr>
            <p:spPr>
              <a:xfrm>
                <a:off x="4067062" y="2457450"/>
                <a:ext cx="593044" cy="2859881"/>
              </a:xfrm>
              <a:prstGeom prst="ellipse">
                <a:avLst/>
              </a:prstGeom>
              <a:solidFill>
                <a:srgbClr val="FFC0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701" name="Oval 64"/>
              <p:cNvSpPr/>
              <p:nvPr/>
            </p:nvSpPr>
            <p:spPr>
              <a:xfrm>
                <a:off x="563108" y="1817688"/>
                <a:ext cx="656092" cy="4024312"/>
              </a:xfrm>
              <a:prstGeom prst="ellipse">
                <a:avLst/>
              </a:prstGeom>
              <a:solidFill>
                <a:srgbClr val="2EE01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702" name="Oval 63"/>
              <p:cNvSpPr/>
              <p:nvPr/>
            </p:nvSpPr>
            <p:spPr>
              <a:xfrm>
                <a:off x="5167086" y="2578667"/>
                <a:ext cx="600302" cy="2486819"/>
              </a:xfrm>
              <a:prstGeom prst="ellipse">
                <a:avLst/>
              </a:prstGeom>
              <a:solidFill>
                <a:srgbClr val="FFC0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703" name="Oval 63"/>
              <p:cNvSpPr/>
              <p:nvPr/>
            </p:nvSpPr>
            <p:spPr>
              <a:xfrm>
                <a:off x="2947419" y="2255609"/>
                <a:ext cx="578531" cy="3263562"/>
              </a:xfrm>
              <a:prstGeom prst="ellipse">
                <a:avLst/>
              </a:prstGeom>
              <a:solidFill>
                <a:srgbClr val="92D05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2704" name="Oval 63"/>
              <p:cNvSpPr/>
              <p:nvPr/>
            </p:nvSpPr>
            <p:spPr>
              <a:xfrm>
                <a:off x="1760878" y="2076052"/>
                <a:ext cx="658358" cy="3622676"/>
              </a:xfrm>
              <a:prstGeom prst="ellipse">
                <a:avLst/>
              </a:prstGeom>
              <a:solidFill>
                <a:srgbClr val="2EE01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242705" name="上箭头 17"/>
            <p:cNvSpPr/>
            <p:nvPr/>
          </p:nvSpPr>
          <p:spPr>
            <a:xfrm>
              <a:off x="1031185" y="4470838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06" name="上箭头 18"/>
            <p:cNvSpPr/>
            <p:nvPr/>
          </p:nvSpPr>
          <p:spPr>
            <a:xfrm>
              <a:off x="7513969" y="3836903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07" name="上箭头 19"/>
            <p:cNvSpPr/>
            <p:nvPr/>
          </p:nvSpPr>
          <p:spPr>
            <a:xfrm>
              <a:off x="6696405" y="3944753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08" name="上箭头 20"/>
            <p:cNvSpPr/>
            <p:nvPr/>
          </p:nvSpPr>
          <p:spPr>
            <a:xfrm>
              <a:off x="5607268" y="3990621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09" name="上箭头 21"/>
            <p:cNvSpPr/>
            <p:nvPr/>
          </p:nvSpPr>
          <p:spPr>
            <a:xfrm>
              <a:off x="4503615" y="4127020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0" name="上箭头 22"/>
            <p:cNvSpPr/>
            <p:nvPr/>
          </p:nvSpPr>
          <p:spPr>
            <a:xfrm>
              <a:off x="3376715" y="4257226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1" name="上箭头 23"/>
            <p:cNvSpPr/>
            <p:nvPr/>
          </p:nvSpPr>
          <p:spPr>
            <a:xfrm>
              <a:off x="2230088" y="4355315"/>
              <a:ext cx="188473" cy="518412"/>
            </a:xfrm>
            <a:prstGeom prst="upArrow">
              <a:avLst>
                <a:gd name="adj1" fmla="val 50000"/>
                <a:gd name="adj2" fmla="val 49930"/>
              </a:avLst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square"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2" name="矩形 30"/>
            <p:cNvSpPr/>
            <p:nvPr/>
          </p:nvSpPr>
          <p:spPr>
            <a:xfrm>
              <a:off x="7233330" y="4350057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3" name="矩形 33"/>
            <p:cNvSpPr/>
            <p:nvPr/>
          </p:nvSpPr>
          <p:spPr>
            <a:xfrm>
              <a:off x="6321530" y="4463165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4" name="矩形 34"/>
            <p:cNvSpPr/>
            <p:nvPr/>
          </p:nvSpPr>
          <p:spPr>
            <a:xfrm>
              <a:off x="5326629" y="4516432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5" name="矩形 35"/>
            <p:cNvSpPr/>
            <p:nvPr/>
          </p:nvSpPr>
          <p:spPr>
            <a:xfrm>
              <a:off x="4225811" y="4654308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6" name="矩形 36"/>
            <p:cNvSpPr/>
            <p:nvPr/>
          </p:nvSpPr>
          <p:spPr>
            <a:xfrm>
              <a:off x="3096077" y="4775638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7" name="矩形 37"/>
            <p:cNvSpPr/>
            <p:nvPr/>
          </p:nvSpPr>
          <p:spPr>
            <a:xfrm>
              <a:off x="1972047" y="4873727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8" name="矩形 38"/>
            <p:cNvSpPr/>
            <p:nvPr/>
          </p:nvSpPr>
          <p:spPr>
            <a:xfrm>
              <a:off x="783155" y="4989250"/>
              <a:ext cx="749750" cy="1278385"/>
            </a:xfrm>
            <a:prstGeom prst="rect">
              <a:avLst/>
            </a:pr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0" tIns="0" rIns="0" bIns="0" anchor="ctr" anchorCtr="false">
              <a:spAutoFit/>
            </a:bodyPr>
            <a:p>
              <a:pPr algn="ctr"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19" name="TextBox 39"/>
            <p:cNvSpPr txBox="true"/>
            <p:nvPr/>
          </p:nvSpPr>
          <p:spPr>
            <a:xfrm>
              <a:off x="703542" y="4966722"/>
              <a:ext cx="1000970" cy="12199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付款及时且销量超过额度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0" name="TextBox 40"/>
            <p:cNvSpPr txBox="true"/>
            <p:nvPr/>
          </p:nvSpPr>
          <p:spPr>
            <a:xfrm>
              <a:off x="1931967" y="4851066"/>
              <a:ext cx="932668" cy="12199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付款及时销量有望超过额度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1" name="TextBox 41"/>
            <p:cNvSpPr txBox="true"/>
            <p:nvPr/>
          </p:nvSpPr>
          <p:spPr>
            <a:xfrm>
              <a:off x="2970467" y="4775637"/>
              <a:ext cx="1000970" cy="12199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付款基本及时且订货量平稳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2" name="TextBox 42"/>
            <p:cNvSpPr txBox="true"/>
            <p:nvPr/>
          </p:nvSpPr>
          <p:spPr>
            <a:xfrm>
              <a:off x="4199939" y="4645254"/>
              <a:ext cx="1000970" cy="12199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订货量大但付款很不及时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3" name="TextBox 43"/>
            <p:cNvSpPr txBox="true"/>
            <p:nvPr/>
          </p:nvSpPr>
          <p:spPr>
            <a:xfrm>
              <a:off x="5251220" y="4654186"/>
              <a:ext cx="899422" cy="9363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订货量远远小于额度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4" name="TextBox 44"/>
            <p:cNvSpPr txBox="true"/>
            <p:nvPr/>
          </p:nvSpPr>
          <p:spPr>
            <a:xfrm>
              <a:off x="6233839" y="4519784"/>
              <a:ext cx="1000970" cy="6521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逾期帐款过多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5" name="TextBox 45"/>
            <p:cNvSpPr txBox="true"/>
            <p:nvPr/>
          </p:nvSpPr>
          <p:spPr>
            <a:xfrm>
              <a:off x="7119977" y="4350057"/>
              <a:ext cx="1000970" cy="12199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财务状况明显将要恶化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6" name="TextBox 46"/>
            <p:cNvSpPr txBox="true"/>
            <p:nvPr/>
          </p:nvSpPr>
          <p:spPr>
            <a:xfrm>
              <a:off x="867503" y="2628554"/>
              <a:ext cx="515906" cy="1279131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 anchorCtr="false">
              <a:spAutoFit/>
            </a:bodyPr>
            <a:p>
              <a:pPr>
                <a:buClrTx/>
                <a:buFontTx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提高额度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7" name="TextBox 49"/>
            <p:cNvSpPr txBox="true"/>
            <p:nvPr/>
          </p:nvSpPr>
          <p:spPr>
            <a:xfrm>
              <a:off x="3255868" y="2575818"/>
              <a:ext cx="429823" cy="145257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 anchorCtr="false">
              <a:spAutoFit/>
            </a:bodyPr>
            <a:p>
              <a:pPr>
                <a:buClrTx/>
                <a:buFontTx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维持现有额度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8" name="TextBox 50"/>
            <p:cNvSpPr txBox="true"/>
            <p:nvPr/>
          </p:nvSpPr>
          <p:spPr>
            <a:xfrm>
              <a:off x="4382669" y="2537731"/>
              <a:ext cx="429823" cy="157796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 anchorCtr="false">
              <a:spAutoFit/>
            </a:bodyPr>
            <a:p>
              <a:pPr>
                <a:buClrTx/>
                <a:buFontTx/>
              </a:pP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适当降低额度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29" name="TextBox 52"/>
            <p:cNvSpPr txBox="true"/>
            <p:nvPr/>
          </p:nvSpPr>
          <p:spPr>
            <a:xfrm>
              <a:off x="6446789" y="2715765"/>
              <a:ext cx="688666" cy="1228541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anchor="t" anchorCtr="false">
              <a:spAutoFit/>
            </a:bodyPr>
            <a:p>
              <a:pPr>
                <a:buClrTx/>
                <a:buFontTx/>
              </a:pPr>
              <a:r>
                <a:rPr lang="zh-CN" altLang="en-US" sz="1800" b="1" dirty="0">
                  <a:latin typeface="微软雅黑" panose="020B0503020204020204" charset="-122"/>
                  <a:ea typeface="微软雅黑" panose="020B0503020204020204" charset="-122"/>
                </a:rPr>
                <a:t>取消或暂时</a:t>
              </a:r>
              <a:endParaRPr lang="en-US" altLang="zh-CN" sz="180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buClrTx/>
                <a:buFontTx/>
              </a:pPr>
              <a:r>
                <a:rPr lang="zh-CN" altLang="en-US" sz="1800" b="1" dirty="0">
                  <a:latin typeface="微软雅黑" panose="020B0503020204020204" charset="-122"/>
                  <a:ea typeface="微软雅黑" panose="020B0503020204020204" charset="-122"/>
                </a:rPr>
                <a:t>取消额度</a:t>
              </a:r>
              <a:endParaRPr lang="zh-CN" altLang="en-US" sz="1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30" name="TextBox 53"/>
            <p:cNvSpPr txBox="true"/>
            <p:nvPr/>
          </p:nvSpPr>
          <p:spPr>
            <a:xfrm>
              <a:off x="7393547" y="2793742"/>
              <a:ext cx="429823" cy="105076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anchor="t" anchorCtr="false">
              <a:spAutoFit/>
            </a:bodyPr>
            <a:p>
              <a:pPr>
                <a:buClrTx/>
                <a:buFontTx/>
              </a:pPr>
              <a:r>
                <a:rPr lang="zh-CN" altLang="en-US" sz="1800" b="1" dirty="0">
                  <a:latin typeface="微软雅黑" panose="020B0503020204020204" charset="-122"/>
                  <a:ea typeface="微软雅黑" panose="020B0503020204020204" charset="-122"/>
                </a:rPr>
                <a:t>取消额度</a:t>
              </a:r>
              <a:endParaRPr lang="zh-CN" altLang="en-US" sz="1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31" name="TextBox 54"/>
            <p:cNvSpPr txBox="true"/>
            <p:nvPr/>
          </p:nvSpPr>
          <p:spPr>
            <a:xfrm>
              <a:off x="5486315" y="2558826"/>
              <a:ext cx="429823" cy="142620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 anchorCtr="false">
              <a:spAutoFit/>
            </a:bodyPr>
            <a:p>
              <a:pPr>
                <a:buClrTx/>
                <a:buFontTx/>
              </a:pPr>
              <a:r>
                <a:rPr lang="zh-CN" altLang="en-US" sz="1800" b="1" dirty="0">
                  <a:latin typeface="微软雅黑" panose="020B0503020204020204" charset="-122"/>
                  <a:ea typeface="微软雅黑" panose="020B0503020204020204" charset="-122"/>
                </a:rPr>
                <a:t>适当降低额度</a:t>
              </a:r>
              <a:endParaRPr lang="zh-CN" altLang="en-US" sz="1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2732" name="TextBox 55"/>
            <p:cNvSpPr txBox="true"/>
            <p:nvPr/>
          </p:nvSpPr>
          <p:spPr>
            <a:xfrm>
              <a:off x="2066138" y="2602185"/>
              <a:ext cx="515906" cy="136057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提高额度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41676" name="Rectangle 13"/>
          <p:cNvSpPr/>
          <p:nvPr/>
        </p:nvSpPr>
        <p:spPr>
          <a:xfrm>
            <a:off x="922881" y="802537"/>
            <a:ext cx="8014308" cy="4616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false">
            <a:spAutoFit/>
          </a:bodyPr>
          <a:p>
            <a:pPr algn="ctr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）审核结果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(一) 赊销额度审批及审批程序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33780" y="1076008"/>
            <a:ext cx="10125075" cy="5781675"/>
            <a:chOff x="530" y="2168"/>
            <a:chExt cx="15945" cy="9105"/>
          </a:xfrm>
        </p:grpSpPr>
        <p:sp>
          <p:nvSpPr>
            <p:cNvPr id="187397" name="Rectangle 3"/>
            <p:cNvSpPr>
              <a:spLocks noGrp="true" noChangeArrowheads="true"/>
            </p:cNvSpPr>
            <p:nvPr/>
          </p:nvSpPr>
          <p:spPr>
            <a:xfrm>
              <a:off x="530" y="2740"/>
              <a:ext cx="8248" cy="800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numCol="1" anchor="t" anchorCtr="false" compatLnSpc="tru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企业对客户的信用额度核准由专门的信用分析人员来完成，同时对信用额度的审批权限应该有明确的规定。信用分析员有权确定较小额度，信用经理确定较大额度，特大额度由财务总监或总裁确定。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低风险客户，告知信用关系已确立，确认付款条件；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平均风险客户，告知信用关系已确立，确认付款条件，委婉告知信用额度；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ts val="25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u"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高风险客户，委婉告知供应商的政策，要求对方用现款或其他条件购货。 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43718" name="AutoShape 5"/>
            <p:cNvSpPr>
              <a:spLocks noChangeAspect="true"/>
            </p:cNvSpPr>
            <p:nvPr/>
          </p:nvSpPr>
          <p:spPr>
            <a:xfrm>
              <a:off x="2185" y="4515"/>
              <a:ext cx="9750" cy="67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/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62152" name="Group 4"/>
            <p:cNvGrpSpPr>
              <a:grpSpLocks noChangeAspect="true"/>
            </p:cNvGrpSpPr>
            <p:nvPr/>
          </p:nvGrpSpPr>
          <p:grpSpPr>
            <a:xfrm>
              <a:off x="6725" y="2168"/>
              <a:ext cx="9750" cy="6760"/>
              <a:chOff x="1581" y="2357"/>
              <a:chExt cx="5634" cy="6252"/>
            </a:xfrm>
          </p:grpSpPr>
          <p:sp>
            <p:nvSpPr>
              <p:cNvPr id="243720" name="AutoShape 5"/>
              <p:cNvSpPr>
                <a:spLocks noChangeAspect="true"/>
              </p:cNvSpPr>
              <p:nvPr/>
            </p:nvSpPr>
            <p:spPr>
              <a:xfrm>
                <a:off x="1581" y="2357"/>
                <a:ext cx="5634" cy="6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1" name="Text Box 6"/>
              <p:cNvSpPr txBox="true"/>
              <p:nvPr/>
            </p:nvSpPr>
            <p:spPr>
              <a:xfrm>
                <a:off x="3616" y="2629"/>
                <a:ext cx="1564" cy="502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6751" tIns="33376" rIns="66751" bIns="33376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800" b="1" dirty="0">
                    <a:latin typeface="微软雅黑" panose="020B0503020204020204" charset="-122"/>
                    <a:ea typeface="微软雅黑" panose="020B0503020204020204" charset="-122"/>
                  </a:rPr>
                  <a:t>客户提出申请</a:t>
                </a:r>
                <a:endParaRPr lang="zh-CN" altLang="en-US" sz="1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2" name="AutoShape 7"/>
              <p:cNvSpPr/>
              <p:nvPr/>
            </p:nvSpPr>
            <p:spPr>
              <a:xfrm>
                <a:off x="3615" y="3444"/>
                <a:ext cx="1565" cy="951"/>
              </a:xfrm>
              <a:prstGeom prst="flowChartDecision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6751" tIns="33376" rIns="66751" bIns="33376" anchor="t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3" name="Text Box 8"/>
              <p:cNvSpPr txBox="true"/>
              <p:nvPr/>
            </p:nvSpPr>
            <p:spPr>
              <a:xfrm>
                <a:off x="4029" y="3450"/>
                <a:ext cx="783" cy="67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66751" tIns="33376" rIns="66751" bIns="33376" anchor="t" anchorCtr="false"/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800" b="1" dirty="0">
                    <a:latin typeface="微软雅黑" panose="020B0503020204020204" charset="-122"/>
                    <a:ea typeface="微软雅黑" panose="020B0503020204020204" charset="-122"/>
                  </a:rPr>
                  <a:t>业务人员审核</a:t>
                </a:r>
                <a:endParaRPr lang="zh-CN" altLang="en-US" sz="1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4" name="Text Box 9"/>
              <p:cNvSpPr txBox="true"/>
              <p:nvPr/>
            </p:nvSpPr>
            <p:spPr>
              <a:xfrm>
                <a:off x="3517" y="4667"/>
                <a:ext cx="1720" cy="457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6751" tIns="33376" rIns="66751" bIns="33376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600" b="1" dirty="0">
                    <a:latin typeface="微软雅黑" panose="020B0503020204020204" charset="-122"/>
                    <a:ea typeface="微软雅黑" panose="020B0503020204020204" charset="-122"/>
                  </a:rPr>
                  <a:t>业务人员提出申请</a:t>
                </a:r>
                <a:endParaRPr lang="zh-CN" altLang="en-US" sz="16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5" name="Text Box 10"/>
              <p:cNvSpPr txBox="true"/>
              <p:nvPr/>
            </p:nvSpPr>
            <p:spPr>
              <a:xfrm>
                <a:off x="3616" y="6655"/>
                <a:ext cx="1564" cy="502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6751" tIns="33376" rIns="66751" bIns="33376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800" b="1" dirty="0">
                    <a:latin typeface="微软雅黑" panose="020B0503020204020204" charset="-122"/>
                    <a:ea typeface="微软雅黑" panose="020B0503020204020204" charset="-122"/>
                  </a:rPr>
                  <a:t>信用经理批准</a:t>
                </a:r>
                <a:endParaRPr lang="zh-CN" altLang="en-US" sz="1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6" name="Text Box 11"/>
              <p:cNvSpPr txBox="true"/>
              <p:nvPr/>
            </p:nvSpPr>
            <p:spPr>
              <a:xfrm>
                <a:off x="3616" y="7384"/>
                <a:ext cx="1564" cy="502"/>
              </a:xfrm>
              <a:prstGeom prst="rect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6751" tIns="33376" rIns="66751" bIns="33376" anchor="t" anchorCtr="false">
                <a:spAutoFit/>
              </a:bodyPr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800" b="1" dirty="0">
                    <a:latin typeface="微软雅黑" panose="020B0503020204020204" charset="-122"/>
                    <a:ea typeface="微软雅黑" panose="020B0503020204020204" charset="-122"/>
                  </a:rPr>
                  <a:t>总裁批准</a:t>
                </a:r>
                <a:endParaRPr lang="zh-CN" altLang="en-US" sz="1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27" name="Line 12"/>
              <p:cNvSpPr/>
              <p:nvPr/>
            </p:nvSpPr>
            <p:spPr>
              <a:xfrm>
                <a:off x="4398" y="3036"/>
                <a:ext cx="0" cy="40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43728" name="Line 13"/>
              <p:cNvSpPr/>
              <p:nvPr/>
            </p:nvSpPr>
            <p:spPr>
              <a:xfrm>
                <a:off x="4398" y="4395"/>
                <a:ext cx="0" cy="27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43729" name="Line 14"/>
              <p:cNvSpPr/>
              <p:nvPr/>
            </p:nvSpPr>
            <p:spPr>
              <a:xfrm>
                <a:off x="4398" y="5074"/>
                <a:ext cx="0" cy="272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43730" name="Line 15"/>
              <p:cNvSpPr/>
              <p:nvPr/>
            </p:nvSpPr>
            <p:spPr>
              <a:xfrm>
                <a:off x="4398" y="7074"/>
                <a:ext cx="1" cy="31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43731" name="Line 16"/>
              <p:cNvSpPr/>
              <p:nvPr/>
            </p:nvSpPr>
            <p:spPr>
              <a:xfrm>
                <a:off x="5180" y="6840"/>
                <a:ext cx="470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3732" name="Line 17"/>
              <p:cNvSpPr/>
              <p:nvPr/>
            </p:nvSpPr>
            <p:spPr>
              <a:xfrm flipV="true">
                <a:off x="5650" y="2765"/>
                <a:ext cx="1" cy="489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3733" name="Line 18"/>
              <p:cNvSpPr/>
              <p:nvPr/>
            </p:nvSpPr>
            <p:spPr>
              <a:xfrm flipH="true" flipV="true">
                <a:off x="5180" y="2765"/>
                <a:ext cx="470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43734" name="Line 19"/>
              <p:cNvSpPr/>
              <p:nvPr/>
            </p:nvSpPr>
            <p:spPr>
              <a:xfrm>
                <a:off x="5180" y="3899"/>
                <a:ext cx="470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3735" name="Line 20"/>
              <p:cNvSpPr/>
              <p:nvPr/>
            </p:nvSpPr>
            <p:spPr>
              <a:xfrm>
                <a:off x="5180" y="5840"/>
                <a:ext cx="470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3736" name="Line 21"/>
              <p:cNvSpPr/>
              <p:nvPr/>
            </p:nvSpPr>
            <p:spPr>
              <a:xfrm>
                <a:off x="5232" y="4852"/>
                <a:ext cx="420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3737" name="AutoShape 22"/>
              <p:cNvSpPr/>
              <p:nvPr/>
            </p:nvSpPr>
            <p:spPr>
              <a:xfrm>
                <a:off x="3615" y="5346"/>
                <a:ext cx="1565" cy="953"/>
              </a:xfrm>
              <a:prstGeom prst="flowChartDecision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6751" tIns="33376" rIns="66751" bIns="33376" anchor="t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38" name="Text Box 23"/>
              <p:cNvSpPr txBox="true"/>
              <p:nvPr/>
            </p:nvSpPr>
            <p:spPr>
              <a:xfrm>
                <a:off x="4029" y="5349"/>
                <a:ext cx="782" cy="94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66751" tIns="33376" rIns="66751" bIns="33376" anchor="t" anchorCtr="false"/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800" b="1" dirty="0">
                    <a:latin typeface="微软雅黑" panose="020B0503020204020204" charset="-122"/>
                    <a:ea typeface="微软雅黑" panose="020B0503020204020204" charset="-122"/>
                  </a:rPr>
                  <a:t>信用人员审核</a:t>
                </a:r>
                <a:endParaRPr lang="zh-CN" altLang="en-US" sz="1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739" name="Line 24"/>
              <p:cNvSpPr/>
              <p:nvPr/>
            </p:nvSpPr>
            <p:spPr>
              <a:xfrm>
                <a:off x="4398" y="6297"/>
                <a:ext cx="1" cy="34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43740" name="Line 25"/>
              <p:cNvSpPr/>
              <p:nvPr/>
            </p:nvSpPr>
            <p:spPr>
              <a:xfrm>
                <a:off x="5180" y="7655"/>
                <a:ext cx="469" cy="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3741" name="Text Box 26"/>
              <p:cNvSpPr txBox="true"/>
              <p:nvPr/>
            </p:nvSpPr>
            <p:spPr>
              <a:xfrm>
                <a:off x="2394" y="8200"/>
                <a:ext cx="3756" cy="40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66751" tIns="33376" rIns="66751" bIns="33376" anchor="t" anchorCtr="false"/>
              <a:p>
                <a:pPr algn="ctr">
                  <a:buClrTx/>
                  <a:buFont typeface="Arial" panose="020B0604020202020204" pitchFamily="34" charset="0"/>
                </a:pPr>
                <a:r>
                  <a:rPr lang="zh-CN" altLang="en-US" sz="16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   </a:t>
                </a:r>
                <a:r>
                  <a:rPr lang="zh-CN" altLang="en-US" b="1" dirty="0">
                    <a:solidFill>
                      <a:srgbClr val="00B0F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授予客户信用额度的基本流程</a:t>
                </a:r>
                <a:endPara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</p:grpSp>
      <p:sp>
        <p:nvSpPr>
          <p:cNvPr id="3" name="文本框 2"/>
          <p:cNvSpPr txBox="true"/>
          <p:nvPr/>
        </p:nvSpPr>
        <p:spPr>
          <a:xfrm>
            <a:off x="1033780" y="864235"/>
            <a:ext cx="4735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赊销额度审批程序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747520" y="1329055"/>
            <a:ext cx="8698230" cy="4525645"/>
            <a:chOff x="660" y="2133"/>
            <a:chExt cx="13698" cy="7127"/>
          </a:xfrm>
        </p:grpSpPr>
        <p:sp>
          <p:nvSpPr>
            <p:cNvPr id="245765" name="AutoShape 3"/>
            <p:cNvSpPr/>
            <p:nvPr/>
          </p:nvSpPr>
          <p:spPr>
            <a:xfrm>
              <a:off x="5828" y="6208"/>
              <a:ext cx="3125" cy="523"/>
            </a:xfrm>
            <a:prstGeom prst="hexagon">
              <a:avLst>
                <a:gd name="adj" fmla="val 29818"/>
                <a:gd name="vf" fmla="val 115470"/>
              </a:avLst>
            </a:prstGeom>
            <a:solidFill>
              <a:schemeClr val="hlink"/>
            </a:solidFill>
            <a:ln w="25400">
              <a:noFill/>
            </a:ln>
          </p:spPr>
          <p:txBody>
            <a:bodyPr lIns="0" tIns="0" rIns="0" bIns="0" anchor="ctr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766" name="Freeform 4"/>
            <p:cNvSpPr/>
            <p:nvPr/>
          </p:nvSpPr>
          <p:spPr>
            <a:xfrm>
              <a:off x="8200" y="4168"/>
              <a:ext cx="5913" cy="1057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2365" h="448">
                  <a:moveTo>
                    <a:pt x="0" y="448"/>
                  </a:moveTo>
                  <a:lnTo>
                    <a:pt x="349" y="0"/>
                  </a:lnTo>
                  <a:lnTo>
                    <a:pt x="2365" y="0"/>
                  </a:ln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triangle" w="med" len="lg"/>
              <a:tailEnd type="none" w="med" len="med"/>
            </a:ln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767" name="Line 5"/>
            <p:cNvSpPr/>
            <p:nvPr/>
          </p:nvSpPr>
          <p:spPr>
            <a:xfrm flipH="true">
              <a:off x="660" y="6473"/>
              <a:ext cx="5158" cy="0"/>
            </a:xfrm>
            <a:prstGeom prst="line">
              <a:avLst/>
            </a:prstGeom>
            <a:ln w="22225" cap="flat" cmpd="sng">
              <a:solidFill>
                <a:schemeClr val="hlink"/>
              </a:solidFill>
              <a:prstDash val="solid"/>
              <a:round/>
              <a:headEnd type="triangle" w="med" len="lg"/>
              <a:tailEnd type="none" w="med" len="med"/>
            </a:ln>
          </p:spPr>
        </p:sp>
        <p:sp>
          <p:nvSpPr>
            <p:cNvPr id="245768" name="Freeform 6"/>
            <p:cNvSpPr/>
            <p:nvPr/>
          </p:nvSpPr>
          <p:spPr>
            <a:xfrm flipH="true">
              <a:off x="660" y="4168"/>
              <a:ext cx="5913" cy="1057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2365" h="448">
                  <a:moveTo>
                    <a:pt x="0" y="448"/>
                  </a:moveTo>
                  <a:lnTo>
                    <a:pt x="349" y="0"/>
                  </a:lnTo>
                  <a:lnTo>
                    <a:pt x="2365" y="0"/>
                  </a:ln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triangle" w="med" len="lg"/>
              <a:tailEnd type="none" w="med" len="med"/>
            </a:ln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769" name="Freeform 7"/>
            <p:cNvSpPr/>
            <p:nvPr/>
          </p:nvSpPr>
          <p:spPr>
            <a:xfrm flipV="true">
              <a:off x="8200" y="7710"/>
              <a:ext cx="5913" cy="1058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2365" h="448">
                  <a:moveTo>
                    <a:pt x="0" y="448"/>
                  </a:moveTo>
                  <a:lnTo>
                    <a:pt x="349" y="0"/>
                  </a:lnTo>
                  <a:lnTo>
                    <a:pt x="2365" y="0"/>
                  </a:ln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triangle" w="med" len="lg"/>
              <a:tailEnd type="none" w="med" len="med"/>
            </a:ln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770" name="Freeform 8"/>
            <p:cNvSpPr/>
            <p:nvPr/>
          </p:nvSpPr>
          <p:spPr>
            <a:xfrm flipH="true" flipV="true">
              <a:off x="660" y="7710"/>
              <a:ext cx="5913" cy="1058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2365" h="448">
                  <a:moveTo>
                    <a:pt x="0" y="448"/>
                  </a:moveTo>
                  <a:lnTo>
                    <a:pt x="349" y="0"/>
                  </a:lnTo>
                  <a:lnTo>
                    <a:pt x="2365" y="0"/>
                  </a:ln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triangle" w="med" len="lg"/>
              <a:tailEnd type="none" w="med" len="med"/>
            </a:ln>
          </p:spPr>
          <p:txBody>
            <a:bodyPr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5771" name="Line 9"/>
            <p:cNvSpPr/>
            <p:nvPr/>
          </p:nvSpPr>
          <p:spPr>
            <a:xfrm>
              <a:off x="8955" y="6473"/>
              <a:ext cx="5158" cy="0"/>
            </a:xfrm>
            <a:prstGeom prst="line">
              <a:avLst/>
            </a:prstGeom>
            <a:ln w="22225" cap="flat" cmpd="sng">
              <a:solidFill>
                <a:schemeClr val="hlink"/>
              </a:solidFill>
              <a:prstDash val="solid"/>
              <a:round/>
              <a:headEnd type="triangle" w="med" len="lg"/>
              <a:tailEnd type="none" w="med" len="med"/>
            </a:ln>
          </p:spPr>
        </p:sp>
        <p:sp>
          <p:nvSpPr>
            <p:cNvPr id="15" name="Rectangle 10"/>
            <p:cNvSpPr>
              <a:spLocks noChangeArrowheads="true"/>
            </p:cNvSpPr>
            <p:nvPr/>
          </p:nvSpPr>
          <p:spPr bwMode="auto">
            <a:xfrm>
              <a:off x="9430" y="4866"/>
              <a:ext cx="4668" cy="14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p>
              <a:pPr marL="0" marR="0" lvl="0" indent="0" algn="l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>
                  <a:tab pos="8521700" algn="r"/>
                </a:tabLst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营运资金测算法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，将营运资金与动态评估相结合的一种方法。</a:t>
              </a:r>
              <a:endParaRPr kumimoji="0" lang="en-US" alt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6" name="Rectangle 11"/>
            <p:cNvSpPr>
              <a:spLocks noChangeArrowheads="true"/>
            </p:cNvSpPr>
            <p:nvPr/>
          </p:nvSpPr>
          <p:spPr bwMode="auto">
            <a:xfrm>
              <a:off x="6355" y="5560"/>
              <a:ext cx="2298" cy="184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确定赊销额度的基本方法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Rectangle 12"/>
            <p:cNvSpPr>
              <a:spLocks noChangeArrowheads="true"/>
            </p:cNvSpPr>
            <p:nvPr/>
          </p:nvSpPr>
          <p:spPr bwMode="auto">
            <a:xfrm>
              <a:off x="9430" y="6837"/>
              <a:ext cx="4668" cy="24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p>
              <a:pPr marL="0" marR="0" lvl="0" indent="0" algn="l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>
                  <a:tab pos="8521700" algn="r"/>
                </a:tabLst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动态评估法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。通过对客户财务、付款等基本要素的评估，区分客户等级并授信，主要适用于老客户的评价。</a:t>
              </a:r>
              <a:endParaRPr kumimoji="0" lang="en-US" alt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" name="Rectangle 13"/>
            <p:cNvSpPr>
              <a:spLocks noChangeArrowheads="true"/>
            </p:cNvSpPr>
            <p:nvPr/>
          </p:nvSpPr>
          <p:spPr bwMode="auto">
            <a:xfrm>
              <a:off x="8653" y="2133"/>
              <a:ext cx="5705" cy="20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p>
              <a:pPr marL="285750" marR="0" lvl="0" indent="-285750" algn="just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>
                  <a:tab pos="8521700" algn="r"/>
                </a:tabLst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财务分析法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。采用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利润</a:t>
              </a:r>
              <a:endPara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marR="0" lvl="0" indent="0" algn="just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Tx/>
                <a:buNone/>
                <a:tabLst>
                  <a:tab pos="8521700" algn="r"/>
                </a:tabLst>
                <a:defRPr/>
              </a:pP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对比法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和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指标达标法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等方法测算赊销额度，评估赊销决策。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本节重点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" name="Rectangle 14"/>
            <p:cNvSpPr>
              <a:spLocks noChangeArrowheads="true"/>
            </p:cNvSpPr>
            <p:nvPr/>
          </p:nvSpPr>
          <p:spPr bwMode="auto">
            <a:xfrm>
              <a:off x="685" y="4382"/>
              <a:ext cx="4668" cy="19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p>
              <a:pPr marL="0" marR="0" lvl="0" indent="0" algn="l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>
                  <a:tab pos="8521700" algn="r"/>
                </a:tabLst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信用评级法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。为各信用要素设置权重，综合评分后授信，主要适用于新客户的评估</a:t>
              </a:r>
              <a:endParaRPr kumimoji="0" lang="en-US" alt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Rectangle 15"/>
            <p:cNvSpPr>
              <a:spLocks noChangeArrowheads="true"/>
            </p:cNvSpPr>
            <p:nvPr/>
          </p:nvSpPr>
          <p:spPr bwMode="auto">
            <a:xfrm>
              <a:off x="685" y="7181"/>
              <a:ext cx="4668" cy="14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p>
              <a:pPr marL="285750" marR="0" lvl="0" indent="-285750" algn="l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>
                  <a:tab pos="8521700" algn="r"/>
                </a:tabLst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模型分析法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Z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分析模型、巴萨利模型、营运资产分析模型等</a:t>
              </a:r>
              <a:endParaRPr kumimoji="0" lang="en-US" altLang="de-DE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" name="Rectangle 16"/>
            <p:cNvSpPr>
              <a:spLocks noChangeArrowheads="true"/>
            </p:cNvSpPr>
            <p:nvPr/>
          </p:nvSpPr>
          <p:spPr bwMode="auto">
            <a:xfrm>
              <a:off x="685" y="2589"/>
              <a:ext cx="4668" cy="14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p>
              <a:pPr marL="0" marR="0" lvl="0" indent="0" algn="l" defTabSz="3302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Tx/>
                <a:buFont typeface="Wingdings" panose="05000000000000000000" pitchFamily="2" charset="2"/>
                <a:buChar char="§"/>
                <a:tabLst>
                  <a:tab pos="8521700" algn="r"/>
                </a:tabLst>
                <a:defRPr/>
              </a:pPr>
              <a:r>
                <a: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、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递增法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，不论是否评估客户等级，均按规定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逐步放宽信用标准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976438" y="1569403"/>
            <a:ext cx="8237538" cy="4575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主要是通过对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赊销额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财务成本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管理成本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之间关系进行预测，计算出利润最大化时各项数据值。其优点是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追求公司效益最大化，从总体评价出发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。但缺点也很突出：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各项因素的权重和预测标准难以确定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边际分析法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净现值流量法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应收账款的合理持有量分析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三种方法。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）边际分析法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甲公司一直按照行业平均水平，给予客户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天的信用期限，去年的赊销总额为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万元。企业希望了解，如果放大或缩小赊销额度，是否会增加企业利润。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031240" y="935355"/>
            <a:ext cx="4735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利润对比法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7" name="Group 137"/>
          <p:cNvGraphicFramePr>
            <a:graphicFrameLocks noGrp="true"/>
          </p:cNvGraphicFramePr>
          <p:nvPr/>
        </p:nvGraphicFramePr>
        <p:xfrm>
          <a:off x="1830705" y="4349115"/>
          <a:ext cx="8530590" cy="1922145"/>
        </p:xfrm>
        <a:graphic>
          <a:graphicData uri="http://schemas.openxmlformats.org/drawingml/2006/table">
            <a:tbl>
              <a:tblPr/>
              <a:tblGrid>
                <a:gridCol w="3018155"/>
                <a:gridCol w="1278890"/>
                <a:gridCol w="3101975"/>
                <a:gridCol w="1131570"/>
              </a:tblGrid>
              <a:tr h="378460">
                <a:tc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方案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true">
                  <a:tcPr/>
                </a:tc>
                <a:tc gridSpan="2"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方案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true">
                  <a:tcPr/>
                </a:tc>
              </a:tr>
              <a:tr h="3784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A</a:t>
                      </a:r>
                      <a:endParaRPr kumimoji="0" lang="en-US" altLang="zh-CN" sz="18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500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B</a:t>
                      </a:r>
                      <a:endParaRPr kumimoji="0" lang="en-US" altLang="zh-CN" sz="18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1200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应收账款减少部分的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DSO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endParaRPr kumimoji="0" lang="en-US" altLang="zh-CN" sz="18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应收账款增加部分的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DSO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endParaRPr kumimoji="0" lang="en-US" altLang="zh-CN" sz="1800" b="0" i="0" u="none" strike="noStrike" cap="none" normalizeH="0" baseline="-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账款减少部分的坏帐率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endParaRPr kumimoji="0" lang="en-US" altLang="zh-CN" sz="18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4%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账款增加部分的坏帐率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5%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4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减少管理费用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1%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增加管理费用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1%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5" marR="91435" marT="51414" marB="514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37"/>
          <p:cNvGraphicFramePr>
            <a:graphicFrameLocks noGrp="true"/>
          </p:cNvGraphicFramePr>
          <p:nvPr/>
        </p:nvGraphicFramePr>
        <p:xfrm>
          <a:off x="2603500" y="1094105"/>
          <a:ext cx="6983202" cy="2853690"/>
        </p:xfrm>
        <a:graphic>
          <a:graphicData uri="http://schemas.openxmlformats.org/drawingml/2006/table">
            <a:tbl>
              <a:tblPr/>
              <a:tblGrid>
                <a:gridCol w="3428365"/>
                <a:gridCol w="3554837"/>
              </a:tblGrid>
              <a:tr h="40767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项目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数据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53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目前的应收账款额：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00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53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销售利润率：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’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15%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53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平均坏帐损失率：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3%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53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信用条件：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30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53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DSO</a:t>
                      </a:r>
                      <a:r>
                        <a:rPr kumimoji="0" lang="en-US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65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天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534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机会成本： </a:t>
                      </a:r>
                      <a:r>
                        <a:rPr kumimoji="0" lang="pt-BR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R</a:t>
                      </a:r>
                      <a:r>
                        <a:rPr kumimoji="0" lang="pt-BR" altLang="zh-CN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12%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9" marR="91439" marT="51380" marB="5138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8" name="Group 131"/>
          <p:cNvGraphicFramePr>
            <a:graphicFrameLocks noGrp="true"/>
          </p:cNvGraphicFramePr>
          <p:nvPr/>
        </p:nvGraphicFramePr>
        <p:xfrm>
          <a:off x="897255" y="1815465"/>
          <a:ext cx="10397490" cy="3227070"/>
        </p:xfrm>
        <a:graphic>
          <a:graphicData uri="http://schemas.openxmlformats.org/drawingml/2006/table">
            <a:tbl>
              <a:tblPr/>
              <a:tblGrid>
                <a:gridCol w="1736725"/>
                <a:gridCol w="4615815"/>
                <a:gridCol w="4044950"/>
              </a:tblGrid>
              <a:tr h="38354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项目</a:t>
                      </a:r>
                      <a:endParaRPr kumimoji="0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方案</a:t>
                      </a:r>
                      <a:endParaRPr kumimoji="0" lang="zh-CN" altLang="en-US" sz="33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方案</a:t>
                      </a:r>
                      <a:endParaRPr kumimoji="0" lang="zh-CN" altLang="en-US" sz="33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54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利润变化</a:t>
                      </a:r>
                      <a:endParaRPr kumimoji="0" lang="zh-CN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= (A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- A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) 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P’=</a:t>
                      </a:r>
                      <a:r>
                        <a:rPr kumimoji="0" lang="zh-CN" altLang="pt-B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45</a:t>
                      </a:r>
                      <a:endParaRPr kumimoji="0" lang="pt-BR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</a:t>
                      </a:r>
                      <a:r>
                        <a:rPr kumimoji="0" lang="pt-BR" altLang="zh-CN" sz="1900" b="0" i="0" u="none" strike="noStrike" cap="none" normalizeH="0" baseline="-3000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= ( A</a:t>
                      </a:r>
                      <a:r>
                        <a:rPr kumimoji="0" lang="pt-BR" altLang="zh-CN" sz="1900" b="0" i="0" u="none" strike="noStrike" cap="none" normalizeH="0" baseline="-3000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- A</a:t>
                      </a:r>
                      <a:r>
                        <a:rPr kumimoji="0" lang="pt-BR" altLang="zh-CN" sz="1900" b="0" i="0" u="none" strike="noStrike" cap="none" normalizeH="0" baseline="-3000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pt-BR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) </a:t>
                      </a:r>
                      <a:r>
                        <a:rPr kumimoji="0" lang="en-US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P’=60</a:t>
                      </a:r>
                      <a:endParaRPr kumimoji="0" lang="pt-BR" altLang="zh-CN" sz="1900" b="0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409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机会成本变化</a:t>
                      </a:r>
                      <a:endParaRPr kumimoji="0" lang="zh-CN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= DSO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/365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(A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A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- A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0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 )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R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=80/365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zh-CN" altLang="pt-B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-300</a:t>
                      </a:r>
                      <a:r>
                        <a:rPr kumimoji="0" lang="zh-CN" altLang="pt-B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）</a:t>
                      </a: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12% </a:t>
                      </a:r>
                      <a:endParaRPr kumimoji="0" lang="pt-BR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=</a:t>
                      </a:r>
                      <a:r>
                        <a:rPr kumimoji="0" lang="zh-CN" altLang="pt-B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7.9</a:t>
                      </a:r>
                      <a:endParaRPr kumimoji="0" lang="pt-BR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= DSO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 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/365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(A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B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 - A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0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 )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R</a:t>
                      </a:r>
                      <a:r>
                        <a:rPr kumimoji="0" lang="pt-BR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0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 =90/365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400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12% =11.8</a:t>
                      </a:r>
                      <a:endParaRPr kumimoji="0" lang="pt-BR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54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坏账变化</a:t>
                      </a:r>
                      <a:endParaRPr kumimoji="0" lang="zh-CN" alt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= (A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- A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) 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4%</a:t>
                      </a:r>
                      <a:r>
                        <a:rPr kumimoji="0" lang="zh-CN" altLang="pt-B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＝－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12</a:t>
                      </a:r>
                      <a:endParaRPr kumimoji="0" lang="pt-BR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= ( A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- A</a:t>
                      </a:r>
                      <a:r>
                        <a:rPr kumimoji="0" lang="pt-BR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) 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Wingdings 2" panose="05020102010507070707" pitchFamily="18" charset="2"/>
                        </a:rPr>
                        <a:t></a:t>
                      </a:r>
                      <a:r>
                        <a:rPr kumimoji="0" lang="pt-BR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5%= 20</a:t>
                      </a:r>
                      <a:endParaRPr kumimoji="0" lang="pt-BR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Wingdings 2" panose="05020102010507070707" pitchFamily="18" charset="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管理费用变化</a:t>
                      </a:r>
                      <a:endParaRPr kumimoji="0" lang="zh-CN" altLang="en-US" sz="1900" b="0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</a:t>
                      </a:r>
                      <a:r>
                        <a:rPr kumimoji="0" lang="en-US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= </a:t>
                      </a: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(A</a:t>
                      </a:r>
                      <a:r>
                        <a:rPr kumimoji="0" lang="en-US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x 1%)= </a:t>
                      </a: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  <a:endParaRPr kumimoji="0" lang="en-US" altLang="zh-CN" sz="33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M</a:t>
                      </a:r>
                      <a:r>
                        <a:rPr kumimoji="0" lang="en-US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B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= (A</a:t>
                      </a:r>
                      <a:r>
                        <a:rPr kumimoji="0" lang="en-US" altLang="zh-CN" sz="19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0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 x 1%)= 8</a:t>
                      </a:r>
                      <a:endParaRPr kumimoji="0" lang="en-US" altLang="zh-CN" sz="33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73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charset="0"/>
                        </a:rPr>
                        <a:t>净收益</a:t>
                      </a:r>
                      <a:endParaRPr kumimoji="0" lang="zh-CN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charset="0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PM</a:t>
                      </a:r>
                      <a:r>
                        <a:rPr kumimoji="0" lang="pt-BR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= P</a:t>
                      </a:r>
                      <a:r>
                        <a:rPr kumimoji="0" lang="pt-BR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zh-CN" altLang="pt-B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 </a:t>
                      </a: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</a:t>
                      </a:r>
                      <a:r>
                        <a:rPr kumimoji="0" lang="pt-BR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kumimoji="0" lang="zh-CN" altLang="pt-B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 </a:t>
                      </a: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pt-BR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kumimoji="0" lang="zh-CN" altLang="pt-B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pt-BR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</a:t>
                      </a:r>
                      <a:r>
                        <a:rPr kumimoji="0" lang="pt-BR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endParaRPr kumimoji="0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＝ － 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17.1(</a:t>
                      </a: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万元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endParaRPr kumimoji="0" lang="en-US" altLang="zh-CN" sz="33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PM</a:t>
                      </a:r>
                      <a:r>
                        <a:rPr kumimoji="0" lang="en-US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= P</a:t>
                      </a:r>
                      <a:r>
                        <a:rPr kumimoji="0" lang="en-US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 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</a:t>
                      </a:r>
                      <a:r>
                        <a:rPr kumimoji="0" lang="en-US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 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－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</a:t>
                      </a:r>
                      <a:r>
                        <a:rPr kumimoji="0" lang="en-US" altLang="zh-CN" sz="19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kumimoji="0" lang="en-US" altLang="zh-CN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＝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20.2 (</a:t>
                      </a:r>
                      <a:r>
                        <a:rPr kumimoji="0" lang="zh-CN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万元</a:t>
                      </a:r>
                      <a:r>
                        <a:rPr kumimoji="0" lang="en-US" altLang="zh-CN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endParaRPr kumimoji="0" lang="en-US" altLang="zh-CN" sz="3300" b="0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1432" marR="91432" marT="47271" marB="47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true"/>
          <p:nvPr/>
        </p:nvSpPr>
        <p:spPr>
          <a:xfrm>
            <a:off x="4151630" y="5523865"/>
            <a:ext cx="388874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pPr algn="ctr" eaLnBrk="0" hangingPunct="0">
              <a:buClrTx/>
              <a:buFontTx/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结论：扩大赊销有利于增加利润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4248785" y="1231265"/>
            <a:ext cx="40830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净收益变化</a:t>
            </a:r>
            <a:r>
              <a:rPr lang="en-US" altLang="zh-CN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利润变化</a:t>
            </a:r>
            <a:r>
              <a:rPr lang="en-US" altLang="zh-CN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 </a:t>
            </a: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成本变化</a:t>
            </a:r>
            <a:endParaRPr lang="zh-CN" altLang="en-US" sz="20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51978" y="1451928"/>
            <a:ext cx="8237538" cy="4575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）净现值流量法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甲公司一直按照行业平均水平，给予客户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天的信用期限。</a:t>
            </a:r>
            <a:r>
              <a:rPr kumimoji="0" 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产品单价为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件，单位成本为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500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件。每天销量为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件，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天，坏账率为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2%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企业希望大幅度降低成本提高销量，决定提高日产量到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件，这样，单位成本可下降到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440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件，预计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会升为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天，坏账率增加到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3%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，企业希望了解这样做是否会增加企业利润。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信用管理部门将现在和预计情况列表如下所示：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72185" y="986155"/>
            <a:ext cx="473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利润对比法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6350"/>
            <a:ext cx="12192002" cy="6858000"/>
            <a:chOff x="-2" y="254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254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第四节  企业赊销管理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891790" y="1343025"/>
            <a:ext cx="6410325" cy="4797425"/>
            <a:chOff x="1938" y="2428"/>
            <a:chExt cx="9115" cy="7207"/>
          </a:xfrm>
        </p:grpSpPr>
        <p:sp>
          <p:nvSpPr>
            <p:cNvPr id="9224" name="AutoShape 5"/>
            <p:cNvSpPr/>
            <p:nvPr/>
          </p:nvSpPr>
          <p:spPr>
            <a:xfrm>
              <a:off x="4093" y="5665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四、赊销调查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25" name="AutoShape 6"/>
            <p:cNvSpPr/>
            <p:nvPr/>
          </p:nvSpPr>
          <p:spPr>
            <a:xfrm>
              <a:off x="3845" y="4593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三、赊销政策制定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26" name="AutoShape 7"/>
            <p:cNvSpPr/>
            <p:nvPr/>
          </p:nvSpPr>
          <p:spPr>
            <a:xfrm>
              <a:off x="3375" y="3510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二、赊销成本分析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227" name="AutoShape 8"/>
            <p:cNvSpPr/>
            <p:nvPr/>
          </p:nvSpPr>
          <p:spPr>
            <a:xfrm>
              <a:off x="2880" y="2428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一、赊销的必要性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9228" name="Group 9"/>
            <p:cNvGrpSpPr/>
            <p:nvPr/>
          </p:nvGrpSpPr>
          <p:grpSpPr>
            <a:xfrm>
              <a:off x="1965" y="2628"/>
              <a:ext cx="600" cy="600"/>
              <a:chOff x="0" y="0"/>
              <a:chExt cx="1615" cy="1615"/>
            </a:xfrm>
          </p:grpSpPr>
          <p:sp>
            <p:nvSpPr>
              <p:cNvPr id="9268" name="Oval 10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69" name="Oval 11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" name="Oval 12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71" name="Oval 13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" name="Oval 14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73" name="Oval 15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9229" name="Group 16"/>
            <p:cNvGrpSpPr/>
            <p:nvPr/>
          </p:nvGrpSpPr>
          <p:grpSpPr>
            <a:xfrm>
              <a:off x="2555" y="3613"/>
              <a:ext cx="600" cy="600"/>
              <a:chOff x="0" y="0"/>
              <a:chExt cx="1615" cy="1615"/>
            </a:xfrm>
          </p:grpSpPr>
          <p:sp>
            <p:nvSpPr>
              <p:cNvPr id="9262" name="Oval 17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63" name="Oval 18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" name="Oval 19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65" name="Oval 20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60" name="Oval 21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67" name="Oval 22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9230" name="Group 23"/>
            <p:cNvGrpSpPr/>
            <p:nvPr/>
          </p:nvGrpSpPr>
          <p:grpSpPr>
            <a:xfrm>
              <a:off x="3280" y="4760"/>
              <a:ext cx="600" cy="600"/>
              <a:chOff x="0" y="0"/>
              <a:chExt cx="1615" cy="1615"/>
            </a:xfrm>
          </p:grpSpPr>
          <p:sp>
            <p:nvSpPr>
              <p:cNvPr id="9256" name="Oval 24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57" name="Oval 25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65" name="Oval 26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59" name="Oval 27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67" name="Oval 28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61" name="Oval 29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9231" name="Group 30"/>
            <p:cNvGrpSpPr/>
            <p:nvPr/>
          </p:nvGrpSpPr>
          <p:grpSpPr>
            <a:xfrm>
              <a:off x="3505" y="5785"/>
              <a:ext cx="600" cy="600"/>
              <a:chOff x="0" y="0"/>
              <a:chExt cx="1615" cy="1615"/>
            </a:xfrm>
          </p:grpSpPr>
          <p:sp>
            <p:nvSpPr>
              <p:cNvPr id="9250" name="Oval 31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51" name="Oval 32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72" name="Oval 33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53" name="Oval 34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74" name="Oval 35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55" name="Oval 36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9232" name="AutoShape 6"/>
            <p:cNvSpPr/>
            <p:nvPr/>
          </p:nvSpPr>
          <p:spPr>
            <a:xfrm>
              <a:off x="3898" y="6740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五、授信管理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9233" name="Group 23"/>
            <p:cNvGrpSpPr/>
            <p:nvPr/>
          </p:nvGrpSpPr>
          <p:grpSpPr>
            <a:xfrm>
              <a:off x="3345" y="6838"/>
              <a:ext cx="600" cy="600"/>
              <a:chOff x="0" y="0"/>
              <a:chExt cx="1615" cy="1615"/>
            </a:xfrm>
          </p:grpSpPr>
          <p:sp>
            <p:nvSpPr>
              <p:cNvPr id="9244" name="Oval 24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45" name="Oval 25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" name="Oval 26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47" name="Oval 27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7" name="Oval 28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49" name="Oval 29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pic>
          <p:nvPicPr>
            <p:cNvPr id="9234" name="图片 5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5" y="7935"/>
              <a:ext cx="605" cy="6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35" name="AutoShape 6"/>
            <p:cNvSpPr/>
            <p:nvPr/>
          </p:nvSpPr>
          <p:spPr>
            <a:xfrm>
              <a:off x="3398" y="7838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六、债权保障措施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9236" name="Group 9"/>
            <p:cNvGrpSpPr/>
            <p:nvPr/>
          </p:nvGrpSpPr>
          <p:grpSpPr>
            <a:xfrm>
              <a:off x="1938" y="8878"/>
              <a:ext cx="600" cy="600"/>
              <a:chOff x="0" y="0"/>
              <a:chExt cx="1615" cy="1615"/>
            </a:xfrm>
          </p:grpSpPr>
          <p:sp>
            <p:nvSpPr>
              <p:cNvPr id="9238" name="Oval 10"/>
              <p:cNvSpPr/>
              <p:nvPr/>
            </p:nvSpPr>
            <p:spPr>
              <a:xfrm>
                <a:off x="0" y="0"/>
                <a:ext cx="1615" cy="1615"/>
              </a:xfrm>
              <a:prstGeom prst="ellipse">
                <a:avLst/>
              </a:prstGeom>
              <a:gradFill rotWithShape="true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39" name="Oval 11"/>
              <p:cNvSpPr/>
              <p:nvPr/>
            </p:nvSpPr>
            <p:spPr>
              <a:xfrm>
                <a:off x="92" y="91"/>
                <a:ext cx="1430" cy="1430"/>
              </a:xfrm>
              <a:prstGeom prst="ellipse">
                <a:avLst/>
              </a:prstGeom>
              <a:gradFill rotWithShape="true">
                <a:gsLst>
                  <a:gs pos="0">
                    <a:srgbClr val="FFFFFF"/>
                  </a:gs>
                  <a:gs pos="50000">
                    <a:srgbClr val="A2A2A2"/>
                  </a:gs>
                  <a:gs pos="100000">
                    <a:srgbClr val="FFFFFF"/>
                  </a:gs>
                </a:gsLst>
                <a:lin ang="0" scaled="true"/>
                <a:tileRect/>
              </a:gradFill>
              <a:ln w="9525">
                <a:noFill/>
              </a:ln>
            </p:spPr>
            <p:txBody>
              <a:bodyPr wrap="none" anchor="ctr" anchorCtr="fals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6" name="Oval 12"/>
              <p:cNvSpPr>
                <a:spLocks noChangeArrowheads="true"/>
              </p:cNvSpPr>
              <p:nvPr/>
            </p:nvSpPr>
            <p:spPr bwMode="auto">
              <a:xfrm>
                <a:off x="175" y="175"/>
                <a:ext cx="1265" cy="1265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FFFFFF"/>
                  </a:gs>
                  <a:gs pos="100000">
                    <a:srgbClr val="9999FF"/>
                  </a:gs>
                </a:gsLst>
                <a:lin ang="18900000" scaled="true"/>
              </a:gra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41" name="Oval 13"/>
              <p:cNvSpPr/>
              <p:nvPr/>
            </p:nvSpPr>
            <p:spPr>
              <a:xfrm>
                <a:off x="176" y="176"/>
                <a:ext cx="1262" cy="1264"/>
              </a:xfrm>
              <a:prstGeom prst="ellipse">
                <a:avLst/>
              </a:prstGeom>
              <a:gradFill rotWithShape="true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wrap="square"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8" name="Oval 14"/>
              <p:cNvSpPr>
                <a:spLocks noChangeArrowheads="true"/>
              </p:cNvSpPr>
              <p:nvPr/>
            </p:nvSpPr>
            <p:spPr bwMode="auto">
              <a:xfrm>
                <a:off x="256" y="256"/>
                <a:ext cx="1097" cy="1104"/>
              </a:xfrm>
              <a:prstGeom prst="ellipse">
                <a:avLst/>
              </a:prstGeom>
              <a:gradFill rotWithShape="true">
                <a:gsLst>
                  <a:gs pos="0">
                    <a:srgbClr val="9999FF"/>
                  </a:gs>
                  <a:gs pos="50000">
                    <a:srgbClr val="53538A"/>
                  </a:gs>
                  <a:gs pos="100000">
                    <a:srgbClr val="9999FF"/>
                  </a:gs>
                </a:gsLst>
                <a:lin ang="2700000" scaled="true"/>
              </a:gradFill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</p:txBody>
          </p:sp>
          <p:sp>
            <p:nvSpPr>
              <p:cNvPr id="9243" name="Oval 15"/>
              <p:cNvSpPr/>
              <p:nvPr/>
            </p:nvSpPr>
            <p:spPr>
              <a:xfrm>
                <a:off x="259" y="259"/>
                <a:ext cx="1096" cy="1098"/>
              </a:xfrm>
              <a:prstGeom prst="ellipse">
                <a:avLst/>
              </a:prstGeom>
              <a:gradFill rotWithShape="true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18900000" scaled="true"/>
                <a:tileRect/>
              </a:gradFill>
              <a:ln w="9525">
                <a:noFill/>
              </a:ln>
            </p:spPr>
            <p:txBody>
              <a:bodyPr anchor="ctr" anchorCtr="fals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Font typeface="Wingdings" panose="05000000000000000000" pitchFamily="2" charset="2"/>
                  <a:buChar char="v"/>
                  <a:defRPr sz="32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77B7E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7347D"/>
                  </a:buClr>
                  <a:buFont typeface="Wingdings" panose="05000000000000000000" pitchFamily="2" charset="2"/>
                  <a:buChar char="•"/>
                  <a:defRPr sz="2400" kern="1200">
                    <a:solidFill>
                      <a:srgbClr val="17347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–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 kern="1200">
                    <a:solidFill>
                      <a:srgbClr val="17347D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9237" name="AutoShape 6"/>
            <p:cNvSpPr/>
            <p:nvPr/>
          </p:nvSpPr>
          <p:spPr>
            <a:xfrm>
              <a:off x="2853" y="8835"/>
              <a:ext cx="6960" cy="800"/>
            </a:xfrm>
            <a:prstGeom prst="roundRect">
              <a:avLst>
                <a:gd name="adj" fmla="val 50000"/>
              </a:avLst>
            </a:prstGeom>
            <a:noFill/>
            <a:ln w="28575" cap="flat" cmpd="sng">
              <a:solidFill>
                <a:srgbClr val="DDDDDD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99FF"/>
                </a:buClr>
                <a:buFont typeface="Wingdings" panose="05000000000000000000" pitchFamily="2" charset="2"/>
                <a:buChar char="v"/>
                <a:defRPr sz="32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7B7E7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7347D"/>
                </a:buClr>
                <a:buFont typeface="Wingdings" panose="05000000000000000000" pitchFamily="2" charset="2"/>
                <a:buChar char="•"/>
                <a:defRPr sz="2400" kern="1200">
                  <a:solidFill>
                    <a:srgbClr val="17347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kern="1200">
                  <a:solidFill>
                    <a:srgbClr val="17347D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</a:rPr>
                <a:t>七、信用管理部门的考核</a:t>
              </a:r>
              <a:endParaRPr lang="zh-CN" altLang="en-US" sz="24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828800" y="1303655"/>
          <a:ext cx="8534400" cy="24028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33600"/>
                <a:gridCol w="2133600"/>
                <a:gridCol w="2293620"/>
                <a:gridCol w="197358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条件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数值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条件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数值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产品单价（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P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1000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元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当前坏账率（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2%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当前生产成本（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C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500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元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新坏账率（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3%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新生产成本（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C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440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元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日利率（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K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0.05%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97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当前日销售量（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Q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400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件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当前平均收账期（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DSO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天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新日销售量（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Q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500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件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新平均收账期（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DSO</a:t>
                      </a:r>
                      <a:r>
                        <a:rPr lang="en-US" altLang="zh-CN" baseline="-250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50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天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true"/>
          <p:nvPr/>
        </p:nvSpPr>
        <p:spPr>
          <a:xfrm>
            <a:off x="1754505" y="4279900"/>
            <a:ext cx="86823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原方案日营业净现值：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NPV</a:t>
            </a:r>
            <a:r>
              <a:rPr lang="en-US" altLang="zh-CN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[P * Q</a:t>
            </a:r>
            <a:r>
              <a:rPr lang="en-US" altLang="en-US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* (1 - B</a:t>
            </a:r>
            <a:r>
              <a:rPr lang="en-US" altLang="en-US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] / (1+K) - C</a:t>
            </a:r>
            <a:r>
              <a:rPr lang="en-US" altLang="en-US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* Q</a:t>
            </a:r>
            <a:r>
              <a:rPr lang="en-US" altLang="en-US" baseline="-2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[ 1000 * 400 * (1 -2%) ] / (1 + 0.05%) - 500 * 400= 191 804 (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（你来计算一下，并给出结论）</a:t>
            </a:r>
            <a:endParaRPr lang="en-US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新方案日营业净现值：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NPV</a:t>
            </a:r>
            <a:r>
              <a:rPr lang="en-US" altLang="zh-CN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 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 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[P * Q</a:t>
            </a:r>
            <a:r>
              <a:rPr lang="en-US" altLang="en-US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* (1 - B</a:t>
            </a:r>
            <a:r>
              <a:rPr lang="en-US" altLang="en-US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 ] / (1+K) - C</a:t>
            </a:r>
            <a:r>
              <a:rPr lang="en-US" altLang="en-US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* Q</a:t>
            </a:r>
            <a:r>
              <a:rPr lang="en-US" altLang="en-US" baseline="-25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= [1000 * 500 * (1 - 3%) ] / (1 + 0.05%) - 440 * 500 = </a:t>
            </a:r>
            <a:r>
              <a:rPr lang="en-US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264 757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(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元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 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结论：新方案可行</a:t>
            </a:r>
            <a:endParaRPr lang="zh-CN" altLang="en-US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18323" y="1284288"/>
            <a:ext cx="8237538" cy="4575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）应收账款的合理持有量分析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1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737100" y="-64135"/>
            <a:ext cx="2908300" cy="7272020"/>
          </a:xfrm>
          <a:prstGeom prst="rect">
            <a:avLst/>
          </a:prstGeom>
        </p:spPr>
      </p:pic>
      <p:sp>
        <p:nvSpPr>
          <p:cNvPr id="3" name="文本框 2"/>
          <p:cNvSpPr txBox="true"/>
          <p:nvPr/>
        </p:nvSpPr>
        <p:spPr>
          <a:xfrm>
            <a:off x="2704465" y="5491480"/>
            <a:ext cx="6465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当应收账款持有量为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万元时（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拐点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），总成本较低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80643" name="Rectangle 3"/>
          <p:cNvSpPr>
            <a:spLocks noGrp="true" noChangeArrowheads="true"/>
          </p:cNvSpPr>
          <p:nvPr/>
        </p:nvSpPr>
        <p:spPr>
          <a:xfrm>
            <a:off x="1981200" y="1644015"/>
            <a:ext cx="8229600" cy="403669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将各种信用考核指标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，如坏帐率、逾期账款率、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指标、账龄结构指标等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控制在某一个具体数值上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，以此数据作为考核和调整的标准，数值可以根据行业特点制订。当某一指标没有达标，则加强这方面的力度。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优点：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指标明确，易于信用部门执行。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缺点：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满足一个指标的要求，可能影响其他指标。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缺少总体评价依据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具体考核指标：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坏帐率、逾期账款率、回收成功率、销售未清账期（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72185" y="919480"/>
            <a:ext cx="4735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指标达成法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Rectangle 3"/>
          <p:cNvSpPr>
            <a:spLocks noGrp="true" noChangeArrowheads="true"/>
          </p:cNvSpPr>
          <p:nvPr/>
        </p:nvSpPr>
        <p:spPr>
          <a:xfrm>
            <a:off x="1540510" y="1151890"/>
            <a:ext cx="5003165" cy="241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（1）坏账率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坏账率是最常见的考核指标，反映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某一时期坏账占销售额的比率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坏账率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注销的坏账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销售额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有时也考核赊销坏账率。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赊销坏账率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注销的坏账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赊销总额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100%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00813" y="1128078"/>
            <a:ext cx="4265613" cy="13446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）逾期账款率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逾期账款率反映的是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某一时期逾期账款占应收帐款的比率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逾期账款率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逾期账款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应收帐款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100%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Rectangle 3"/>
          <p:cNvSpPr txBox="true">
            <a:spLocks noChangeArrowheads="true"/>
          </p:cNvSpPr>
          <p:nvPr/>
        </p:nvSpPr>
        <p:spPr bwMode="auto">
          <a:xfrm>
            <a:off x="1233488" y="3536315"/>
            <a:ext cx="4987925" cy="2416175"/>
          </a:xfrm>
          <a:prstGeom prst="rect">
            <a:avLst/>
          </a:prstGeom>
          <a:noFill/>
          <a:ln algn="ctr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）回收成功率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反映的是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某一时期的应收帐款回收的成功率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BTR+QCS/3 - ETR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BTR+QCS/3 - ECR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BTR-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期初应收帐款余额；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QCS-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季度信用总销售额；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QCS/3-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季度平均赊销额；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ETR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表示期末总应收帐款余额；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ECR-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月赊销额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 flipV="true">
            <a:off x="2891155" y="4662805"/>
            <a:ext cx="2347595" cy="127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540193" y="4452938"/>
            <a:ext cx="147447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回收成功率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Rectangle 3"/>
          <p:cNvSpPr txBox="true">
            <a:spLocks noChangeArrowheads="true"/>
          </p:cNvSpPr>
          <p:nvPr/>
        </p:nvSpPr>
        <p:spPr bwMode="auto">
          <a:xfrm>
            <a:off x="6543358" y="3564573"/>
            <a:ext cx="4146550" cy="3154363"/>
          </a:xfrm>
          <a:prstGeom prst="rect">
            <a:avLst/>
          </a:prstGeom>
          <a:noFill/>
          <a:ln algn="ctr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）销售未清账期（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定义：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企业的所有赊销业务中，每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笔应收账款平均多少时间可以收回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的意义：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通过计算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，了解企业现金储备是否充足，管理政策是否合理、有效，了解企业资金被占压时间和损失，</a:t>
            </a:r>
            <a:r>
              <a:rPr lang="zh-CN" altLang="en-US" sz="180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明确信用管理改进的目标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方法：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期间平均法、倒推法、账龄分类法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6" name="直接连接符 6"/>
          <p:cNvCxnSpPr/>
          <p:nvPr/>
        </p:nvCxnSpPr>
        <p:spPr>
          <a:xfrm>
            <a:off x="2030413" y="1142365"/>
            <a:ext cx="4467225" cy="2317750"/>
          </a:xfrm>
          <a:prstGeom prst="line">
            <a:avLst/>
          </a:prstGeom>
          <a:ln w="9525">
            <a:noFill/>
          </a:ln>
        </p:spPr>
      </p:cxnSp>
      <p:cxnSp>
        <p:nvCxnSpPr>
          <p:cNvPr id="17" name="直接连接符 13"/>
          <p:cNvCxnSpPr/>
          <p:nvPr/>
        </p:nvCxnSpPr>
        <p:spPr>
          <a:xfrm>
            <a:off x="2030413" y="1142365"/>
            <a:ext cx="4635500" cy="2466975"/>
          </a:xfrm>
          <a:prstGeom prst="line">
            <a:avLst/>
          </a:prstGeom>
          <a:ln w="9525">
            <a:noFill/>
          </a:ln>
        </p:spPr>
      </p:cxnSp>
      <p:cxnSp>
        <p:nvCxnSpPr>
          <p:cNvPr id="23" name="直接连接符 15"/>
          <p:cNvCxnSpPr/>
          <p:nvPr/>
        </p:nvCxnSpPr>
        <p:spPr>
          <a:xfrm>
            <a:off x="6421438" y="1128395"/>
            <a:ext cx="0" cy="52276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直接连接符 23"/>
          <p:cNvCxnSpPr/>
          <p:nvPr/>
        </p:nvCxnSpPr>
        <p:spPr>
          <a:xfrm flipH="true">
            <a:off x="1853883" y="3459798"/>
            <a:ext cx="863758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文本框 1"/>
          <p:cNvSpPr txBox="true"/>
          <p:nvPr/>
        </p:nvSpPr>
        <p:spPr>
          <a:xfrm>
            <a:off x="5238750" y="4485005"/>
            <a:ext cx="1097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100%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—DSO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51978" y="1451928"/>
            <a:ext cx="8237538" cy="4575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）期间平均法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 = 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期末应收账款余额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en-US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 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这一时期的销售额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×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这一时期的天数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计算的期间可以是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三个月、半年或者一年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期间平均法的目的是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企业的横向和纵向比较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，可以用年度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数据同本企业前几个年度比较，以判断本年度的现金回收速度是更快还是变慢了，用该数据与其他企业本年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比较，可以评估本企业的信用管理水平。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该方法不考虑销售高峰与低谷的变化，计算的期间越长，误差越大，因此只能做综合评估使用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某企业采用信用管理后，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2019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1-6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月企业销售的统计情况如下表所示，请使用期间平均法计算该企业的销售未清账期。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72185" y="887095"/>
            <a:ext cx="58356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销售未清账期（</a:t>
            </a:r>
            <a:r>
              <a:rPr lang="zh-CN" altLang="en-US" sz="20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企业销售变现天数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）计算方法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-4953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—DSO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478280" y="1359535"/>
          <a:ext cx="9235440" cy="210629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123950"/>
                <a:gridCol w="1123950"/>
                <a:gridCol w="1123950"/>
                <a:gridCol w="1123950"/>
                <a:gridCol w="1123950"/>
                <a:gridCol w="1123950"/>
                <a:gridCol w="1123950"/>
                <a:gridCol w="136779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项目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一月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二月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三月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四月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五月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六月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合计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平均日销售额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17 000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 18 000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14 000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21 000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533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总销售额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476 000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558 000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600 000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434 000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630 000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318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000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7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其中：未收账款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25 000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85 000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310 000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600 000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1 170 000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true"/>
          <p:nvPr/>
        </p:nvSpPr>
        <p:spPr>
          <a:xfrm>
            <a:off x="1755140" y="3675380"/>
            <a:ext cx="86823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2019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年上半年的</a:t>
            </a:r>
            <a:r>
              <a:rPr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 =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25 000 + 30 000 + 85 000 + 120 000 + 310 000 + 600 000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620 000 + 476 000 + 558 000 + 600 000 + 434 000 + 630 000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）×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181 = 64 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2019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年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4-6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月的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DSO =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120 000 + 310 000 + 600 000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600 000 + 434 000 + 630 000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）×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91 = 56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（天）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假设该企业给予客户的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平均信用期限为</a:t>
            </a: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30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天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，说明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2019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年前半年企业的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货款回收推迟了</a:t>
            </a: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64 - 30 = 34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天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2019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年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4-6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月虽然货款回收也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推迟了</a:t>
            </a: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56 -30 = 26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天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，但比半年的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DSO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提前了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天。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—DSO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51978" y="1451928"/>
            <a:ext cx="8237538" cy="4575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）倒推法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以最近的一个月为开始，用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总的应收账款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减去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逐月的销售额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直到总应收账款为零时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，再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查看减去的天数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，总天数即为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。这种方法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注重最近的账款回收业绩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，而非全年或半年的业绩，是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使用率最高的一种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计算方法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仍以上例中的企业为例，请用倒推法计算该企业的销售未清账期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根据上表中数据可知，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2019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1-6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月该企业的应收账款总额为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1 170 000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1 170 000 - 630 000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月份的销售额）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540 000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元，再用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540 000 - 434 000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月份的销售额）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106 000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元，已知四月份平均日销售额为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元，得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106 000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 20 000 = 5.3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天，即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106 000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相当于四月份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天的销售额，故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 = 30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月份天数）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+ 31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月份天数）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+ 5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.3 = 66.3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—DSO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43723" y="1140778"/>
            <a:ext cx="8237538" cy="4575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）倒推法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仍以上例中的企业为例，请用倒推法计算该企业的销售未清账期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根据上表中数据可知，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2019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1-6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月该企业的应收账款总额为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1 170 000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1 170 000 - 630 000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月份的销售额）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540 000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元，再用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540 000 - 434 000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月份的销售额）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106 000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元，已知四月份平均日销售额为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20 000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元，得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106 000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 20 000 = 5.3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天，即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106 000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相当于四月份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天的销售额，故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 = 30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月份天数）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+ 31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月份天数）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+ 5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.3 = 66.3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450340" y="4265295"/>
          <a:ext cx="9025255" cy="210629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97915"/>
                <a:gridCol w="1099185"/>
                <a:gridCol w="1097915"/>
                <a:gridCol w="1097915"/>
                <a:gridCol w="1099185"/>
                <a:gridCol w="1097915"/>
                <a:gridCol w="1098550"/>
                <a:gridCol w="133667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项目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一月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二月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三月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四月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五月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六月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合计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平均日销售额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17 000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 18 000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14 000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21 000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533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总销售额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476 000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558 000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600 000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434 000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630 000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7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其中：未收账款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25 000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85 000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310 000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600 000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1 170 000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—DSO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349375" y="1334770"/>
            <a:ext cx="9142730" cy="227774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）账龄分类法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这种方法</a:t>
            </a:r>
            <a:r>
              <a:rPr kumimoji="0" lang="zh-CN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综合考虑了赊销和账龄的关系</a:t>
            </a:r>
            <a:r>
              <a:rPr kumimoji="0" 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，信用管理部门可以掌握每笔应收账款的账龄，通过计算</a:t>
            </a:r>
            <a:r>
              <a:rPr kumimoji="0" lang="zh-CN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每个阶段应收账款的比例</a:t>
            </a:r>
            <a:r>
              <a:rPr kumimoji="0" 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，发现拖欠的原因和解决办法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仍以上例中的企业为例，请用账龄分析法法计算该企业的销售未清账期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466850" y="3233420"/>
          <a:ext cx="9025255" cy="27533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97915"/>
                <a:gridCol w="1099185"/>
                <a:gridCol w="1097915"/>
                <a:gridCol w="1097915"/>
                <a:gridCol w="1099185"/>
                <a:gridCol w="1097915"/>
                <a:gridCol w="1098550"/>
                <a:gridCol w="133667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项目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一月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二月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三月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四月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五月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六月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合计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平均日销售额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17 000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 18 000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14 000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21 000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4533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总销售额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476 000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558 000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600 000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434 000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630 000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7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其中：未收账款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25 000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85 000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120 000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310 000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600 000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1 170 000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647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货款在外天数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1.25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1.76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4.72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22.14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28.6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00B0F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64.47</a:t>
                      </a:r>
                      <a:r>
                        <a:rPr lang="zh-CN" altLang="en-US">
                          <a:solidFill>
                            <a:srgbClr val="00B0F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天</a:t>
                      </a:r>
                      <a:endParaRPr lang="zh-CN" altLang="en-US">
                        <a:solidFill>
                          <a:srgbClr val="00B0F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（二）赊销额度计算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—DSO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0469" name="Rectangle 3"/>
          <p:cNvSpPr>
            <a:spLocks noGrp="true" noChangeArrowheads="true"/>
          </p:cNvSpPr>
          <p:nvPr/>
        </p:nvSpPr>
        <p:spPr>
          <a:xfrm>
            <a:off x="1861185" y="1334770"/>
            <a:ext cx="8237855" cy="50863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分析与监控信用管理执行情况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，如果一个企业的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日期超过同行业平均水平，信用经理就必须采取措施，降低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，以保障现金的尽快回收。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企业的销售额为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7300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年，平均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。其中，期末应收账款为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年，则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 = 1200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 7300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×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365 = 60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（天）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如果同行业中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企业的销售额与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企业相同，但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天，这时，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企业的现金流量比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万元，即（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70 - 60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）×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20 = 200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（万元）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假设银行贷款利息为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7%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，那么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企业的利润比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企业减少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14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这只是从银行利息角度分析，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实际上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企业在机会成本中也比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企业付出更多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现金回收速度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来看，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企业的信用管理比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企业更好。当然，如果全面评价，还必须查看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企业的坏账率和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企业的坏账率高低。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13040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22145" y="1451928"/>
            <a:ext cx="8348980" cy="3954462"/>
            <a:chOff x="510" y="3133"/>
            <a:chExt cx="13148" cy="6227"/>
          </a:xfrm>
        </p:grpSpPr>
        <p:sp>
          <p:nvSpPr>
            <p:cNvPr id="211973" name="Freeform 7"/>
            <p:cNvSpPr/>
            <p:nvPr/>
          </p:nvSpPr>
          <p:spPr>
            <a:xfrm>
              <a:off x="2940" y="3345"/>
              <a:ext cx="4763" cy="60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pathLst>
                <a:path w="1905" h="2406">
                  <a:moveTo>
                    <a:pt x="0" y="0"/>
                  </a:moveTo>
                  <a:lnTo>
                    <a:pt x="0" y="2235"/>
                  </a:lnTo>
                  <a:lnTo>
                    <a:pt x="1614" y="2235"/>
                  </a:lnTo>
                  <a:lnTo>
                    <a:pt x="1614" y="2406"/>
                  </a:lnTo>
                  <a:lnTo>
                    <a:pt x="1905" y="2073"/>
                  </a:lnTo>
                  <a:lnTo>
                    <a:pt x="1614" y="1740"/>
                  </a:lnTo>
                  <a:lnTo>
                    <a:pt x="1614" y="1905"/>
                  </a:lnTo>
                  <a:lnTo>
                    <a:pt x="384" y="1905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1974" name="Freeform 8"/>
            <p:cNvSpPr/>
            <p:nvPr/>
          </p:nvSpPr>
          <p:spPr>
            <a:xfrm>
              <a:off x="1718" y="3345"/>
              <a:ext cx="4762" cy="38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pathLst>
                <a:path w="1905" h="1533">
                  <a:moveTo>
                    <a:pt x="0" y="0"/>
                  </a:moveTo>
                  <a:lnTo>
                    <a:pt x="0" y="1362"/>
                  </a:lnTo>
                  <a:lnTo>
                    <a:pt x="1614" y="1362"/>
                  </a:lnTo>
                  <a:lnTo>
                    <a:pt x="1614" y="1533"/>
                  </a:lnTo>
                  <a:lnTo>
                    <a:pt x="1905" y="1200"/>
                  </a:lnTo>
                  <a:lnTo>
                    <a:pt x="1614" y="867"/>
                  </a:lnTo>
                  <a:lnTo>
                    <a:pt x="1614" y="1032"/>
                  </a:lnTo>
                  <a:lnTo>
                    <a:pt x="384" y="1032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1975" name="Freeform 9"/>
            <p:cNvSpPr/>
            <p:nvPr/>
          </p:nvSpPr>
          <p:spPr>
            <a:xfrm>
              <a:off x="510" y="3338"/>
              <a:ext cx="4763" cy="166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1905" h="666">
                  <a:moveTo>
                    <a:pt x="0" y="3"/>
                  </a:moveTo>
                  <a:lnTo>
                    <a:pt x="0" y="495"/>
                  </a:lnTo>
                  <a:lnTo>
                    <a:pt x="1614" y="495"/>
                  </a:lnTo>
                  <a:lnTo>
                    <a:pt x="1614" y="666"/>
                  </a:lnTo>
                  <a:lnTo>
                    <a:pt x="1905" y="333"/>
                  </a:lnTo>
                  <a:lnTo>
                    <a:pt x="1614" y="0"/>
                  </a:lnTo>
                  <a:lnTo>
                    <a:pt x="1614" y="165"/>
                  </a:lnTo>
                  <a:lnTo>
                    <a:pt x="384" y="165"/>
                  </a:lnTo>
                  <a:lnTo>
                    <a:pt x="38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5532" name="Text Box 10"/>
            <p:cNvSpPr txBox="true"/>
            <p:nvPr/>
          </p:nvSpPr>
          <p:spPr>
            <a:xfrm>
              <a:off x="5058" y="3881"/>
              <a:ext cx="6867" cy="581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 eaLnBrk="0" hangingPunct="0">
                <a:buClrTx/>
                <a:buFont typeface="Arial" panose="020B0604020202020204" pitchFamily="34" charset="0"/>
              </a:pPr>
              <a:r>
                <a:rPr lang="zh-CN" altLang="en-US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</a:rPr>
                <a:t>赊销是成本最低的交易方式</a:t>
              </a:r>
              <a:endParaRPr lang="zh-CN" altLang="en-US" sz="2400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853" name="Text Box 11"/>
            <p:cNvSpPr txBox="true"/>
            <p:nvPr/>
          </p:nvSpPr>
          <p:spPr>
            <a:xfrm>
              <a:off x="6548" y="6052"/>
              <a:ext cx="5905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 eaLnBrk="0" hangingPunct="0">
                <a:buClrTx/>
                <a:buFontTx/>
              </a:pPr>
              <a:r>
                <a:rPr lang="zh-CN" altLang="en-US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</a:rPr>
                <a:t>赊销能提升企业竞争力</a:t>
              </a:r>
              <a:endParaRPr lang="zh-CN" altLang="en-US" sz="2400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5534" name="Text Box 12"/>
            <p:cNvSpPr txBox="true"/>
            <p:nvPr/>
          </p:nvSpPr>
          <p:spPr>
            <a:xfrm>
              <a:off x="7753" y="8232"/>
              <a:ext cx="5905" cy="581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ctr" anchorCtr="false">
              <a:spAutoFit/>
            </a:bodyPr>
            <a:p>
              <a:pPr algn="ctr" eaLnBrk="0" hangingPunct="0">
                <a:buClrTx/>
                <a:buFont typeface="Arial" panose="020B0604020202020204" pitchFamily="34" charset="0"/>
              </a:pPr>
              <a:r>
                <a:rPr lang="zh-CN" altLang="en-US" sz="2400" b="1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</a:rPr>
                <a:t>赊销促进经济增长</a:t>
              </a:r>
              <a:endParaRPr lang="zh-CN" altLang="en-US" sz="2400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1979" name="Rectangle 13"/>
            <p:cNvSpPr/>
            <p:nvPr/>
          </p:nvSpPr>
          <p:spPr>
            <a:xfrm>
              <a:off x="760" y="3133"/>
              <a:ext cx="445" cy="445"/>
            </a:xfrm>
            <a:prstGeom prst="rect">
              <a:avLst/>
            </a:prstGeom>
            <a:solidFill>
              <a:schemeClr val="hlink"/>
            </a:solidFill>
            <a:ln w="6350">
              <a:noFill/>
            </a:ln>
          </p:spPr>
          <p:txBody>
            <a:bodyPr lIns="0" tIns="0" rIns="0" bIns="0" anchor="ctr" anchorCtr="true"/>
            <a:p>
              <a:pPr algn="ctr" eaLnBrk="0" hangingPunct="0">
                <a:buClrTx/>
                <a:buFont typeface="Arial" panose="020B0604020202020204" pitchFamily="34" charset="0"/>
              </a:pP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1980" name="Rectangle 14"/>
            <p:cNvSpPr/>
            <p:nvPr/>
          </p:nvSpPr>
          <p:spPr>
            <a:xfrm>
              <a:off x="1963" y="3133"/>
              <a:ext cx="445" cy="445"/>
            </a:xfrm>
            <a:prstGeom prst="rect">
              <a:avLst/>
            </a:prstGeom>
            <a:solidFill>
              <a:schemeClr val="hlink"/>
            </a:solidFill>
            <a:ln w="6350">
              <a:noFill/>
            </a:ln>
          </p:spPr>
          <p:txBody>
            <a:bodyPr lIns="0" tIns="0" rIns="0" bIns="0" anchor="ctr" anchorCtr="true"/>
            <a:p>
              <a:pPr algn="ctr" eaLnBrk="0" hangingPunct="0">
                <a:buClrTx/>
                <a:buFont typeface="Arial" panose="020B0604020202020204" pitchFamily="34" charset="0"/>
              </a:pP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1981" name="Rectangle 15"/>
            <p:cNvSpPr/>
            <p:nvPr/>
          </p:nvSpPr>
          <p:spPr>
            <a:xfrm>
              <a:off x="3175" y="3133"/>
              <a:ext cx="445" cy="445"/>
            </a:xfrm>
            <a:prstGeom prst="rect">
              <a:avLst/>
            </a:prstGeom>
            <a:solidFill>
              <a:schemeClr val="hlink"/>
            </a:solidFill>
            <a:ln w="6350">
              <a:noFill/>
            </a:ln>
          </p:spPr>
          <p:txBody>
            <a:bodyPr lIns="0" tIns="0" rIns="0" bIns="0" anchor="ctr" anchorCtr="true"/>
            <a:p>
              <a:pPr algn="ctr" eaLnBrk="0" hangingPunct="0">
                <a:buClrTx/>
                <a:buFont typeface="Arial" panose="020B0604020202020204" pitchFamily="34" charset="0"/>
              </a:pP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(三) 信用期限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86815" y="875030"/>
            <a:ext cx="9261475" cy="5549265"/>
            <a:chOff x="98" y="2040"/>
            <a:chExt cx="14585" cy="9518"/>
          </a:xfrm>
        </p:grpSpPr>
        <p:cxnSp>
          <p:nvCxnSpPr>
            <p:cNvPr id="5" name="直接连接符 4"/>
            <p:cNvCxnSpPr/>
            <p:nvPr/>
          </p:nvCxnSpPr>
          <p:spPr bwMode="auto">
            <a:xfrm>
              <a:off x="7200" y="2040"/>
              <a:ext cx="0" cy="9518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 bwMode="auto">
            <a:xfrm>
              <a:off x="98" y="6233"/>
              <a:ext cx="14400" cy="0"/>
            </a:xfrm>
            <a:prstGeom prst="line">
              <a:avLst/>
            </a:prstGeom>
            <a:ln w="19050">
              <a:solidFill>
                <a:schemeClr val="dk1">
                  <a:shade val="95000"/>
                  <a:satMod val="105000"/>
                  <a:alpha val="96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1908" name="文本框 12"/>
            <p:cNvSpPr txBox="true"/>
            <p:nvPr/>
          </p:nvSpPr>
          <p:spPr>
            <a:xfrm>
              <a:off x="358" y="2675"/>
              <a:ext cx="6582" cy="15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信用期限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是企业为客户规定的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最长付款时间界限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，并在赊销合同中得到了客户的允诺。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1909" name="文本框 14"/>
            <p:cNvSpPr txBox="true"/>
            <p:nvPr/>
          </p:nvSpPr>
          <p:spPr>
            <a:xfrm>
              <a:off x="7200" y="2348"/>
              <a:ext cx="7483" cy="20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企业可在参照行业惯例的基础上，结合企业自身实力、信用政策、市场状况等因素，综合确定信用期限。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信用期限的测算一般采用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边际分析法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和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净现值流量法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1910" name="文本框 16"/>
            <p:cNvSpPr txBox="true"/>
            <p:nvPr/>
          </p:nvSpPr>
          <p:spPr>
            <a:xfrm>
              <a:off x="98" y="6523"/>
              <a:ext cx="7342" cy="25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边际分析法的思路如下：</a:t>
              </a:r>
              <a:endParaRPr lang="en-US" altLang="zh-CN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0" hangingPunct="0"/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企业以上年度信用期限、本行业的平均信用期限为基础，分别测算延长或缩短信用期限不同方案下的边际成本和边际收益，从中选出边际净收益最高的方案。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1911" name="文本框 18"/>
            <p:cNvSpPr txBox="true"/>
            <p:nvPr/>
          </p:nvSpPr>
          <p:spPr>
            <a:xfrm>
              <a:off x="7403" y="6523"/>
              <a:ext cx="6390" cy="20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净现值流量法的思路如下：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eaLnBrk="0" hangingPunct="0"/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企业分别测算延长或缩短信用期限不同方案下的净现值，确认净现值较高的方案为备选的可行方案。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(四) 现金折扣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24000" y="1198245"/>
            <a:ext cx="9083675" cy="5089208"/>
            <a:chOff x="95" y="2218"/>
            <a:chExt cx="14305" cy="8015"/>
          </a:xfrm>
        </p:grpSpPr>
        <p:sp>
          <p:nvSpPr>
            <p:cNvPr id="252930" name="文本框 4"/>
            <p:cNvSpPr txBox="true"/>
            <p:nvPr/>
          </p:nvSpPr>
          <p:spPr>
            <a:xfrm>
              <a:off x="550" y="2218"/>
              <a:ext cx="13300" cy="15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现金折扣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是指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给予提前付款客户的优惠安排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，包括两个要素：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折扣期限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和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rPr>
                <a:t>折扣率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。折扣期限是指客户享受现金折扣的付款时间；折扣率是指为客户提供优惠的程度。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 bwMode="auto">
            <a:xfrm flipV="true">
              <a:off x="190" y="3818"/>
              <a:ext cx="14210" cy="0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2932" name="文本框 11"/>
            <p:cNvSpPr txBox="true"/>
            <p:nvPr/>
          </p:nvSpPr>
          <p:spPr>
            <a:xfrm>
              <a:off x="190" y="3993"/>
              <a:ext cx="7295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(1) 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单一折扣</a:t>
              </a:r>
              <a:endParaRPr lang="zh-CN" altLang="en-US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2933" name="文本框 13"/>
            <p:cNvSpPr txBox="true"/>
            <p:nvPr/>
          </p:nvSpPr>
          <p:spPr>
            <a:xfrm>
              <a:off x="95" y="4950"/>
              <a:ext cx="7105" cy="36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 eaLnBrk="0" hangingPunct="0">
                <a:buClrTx/>
                <a:buFontTx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即在折扣方式上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使用一个折扣比率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，如账单中的“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2/10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N/30”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表示在发票开出后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天内付款，款项可享受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2%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的折扣，如果不想获得折扣，该笔款项须在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30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天内付清</a:t>
              </a:r>
              <a:r>
                <a:rPr lang="zh-CN" altLang="en-US" dirty="0">
                  <a:solidFill>
                    <a:srgbClr val="0B1A3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dirty="0">
                <a:solidFill>
                  <a:srgbClr val="0B1A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 bwMode="auto">
            <a:xfrm>
              <a:off x="7200" y="3818"/>
              <a:ext cx="0" cy="6415"/>
            </a:xfrm>
            <a:prstGeom prst="straightConnector1">
              <a:avLst/>
            </a:prstGeom>
            <a:ln w="3175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2935" name="文本框 19"/>
            <p:cNvSpPr txBox="true"/>
            <p:nvPr/>
          </p:nvSpPr>
          <p:spPr>
            <a:xfrm>
              <a:off x="7295" y="3993"/>
              <a:ext cx="7105" cy="53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 eaLnBrk="0" hangingPunct="0">
                <a:buClrTx/>
                <a:buFontTx/>
              </a:pPr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(2) 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两期折扣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>
                <a:buClrTx/>
                <a:buFontTx/>
              </a:pPr>
              <a:endPara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>
                <a:buClrTx/>
                <a:buFontTx/>
              </a:pP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即在折扣方式上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使用两个折扣比率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，如账单中的“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3/10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2/20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N/45”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表示在发票开出后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天内付款，款项可享受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3%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的折扣，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天内付款，款项可享受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2%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的折扣，如果不想获得折扣，该笔款项须在</a:t>
              </a:r>
              <a:r>
                <a:rPr lang="en-US" altLang="zh-CN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45</a:t>
              </a:r>
              <a:r>
                <a:rPr lang="zh-CN" altLang="en-US" dirty="0">
                  <a:solidFill>
                    <a:srgbClr val="16161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天内付清。</a:t>
              </a:r>
              <a:endParaRPr lang="zh-CN" altLang="en-US" dirty="0">
                <a:solidFill>
                  <a:srgbClr val="16161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(四) 现金折扣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53954" name="文本框 4"/>
          <p:cNvSpPr txBox="true"/>
          <p:nvPr/>
        </p:nvSpPr>
        <p:spPr>
          <a:xfrm>
            <a:off x="1823720" y="1917700"/>
            <a:ext cx="8543925" cy="2399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pPr eaLnBrk="0" fontAlgn="auto" hangingPunct="0">
              <a:lnSpc>
                <a:spcPct val="150000"/>
              </a:lnSpc>
              <a:buClrTx/>
              <a:buFontTx/>
            </a:pPr>
            <a:r>
              <a:rPr lang="zh-CN" altLang="en-US" sz="2000" dirty="0">
                <a:solidFill>
                  <a:srgbClr val="161616"/>
                </a:solidFill>
                <a:latin typeface="微软雅黑" panose="020B0503020204020204" charset="-122"/>
                <a:ea typeface="微软雅黑" panose="020B0503020204020204" charset="-122"/>
              </a:rPr>
              <a:t>现金折扣的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优点</a:t>
            </a:r>
            <a:r>
              <a:rPr lang="zh-CN" altLang="en-US" sz="2000" dirty="0">
                <a:solidFill>
                  <a:srgbClr val="161616"/>
                </a:solidFill>
                <a:latin typeface="微软雅黑" panose="020B0503020204020204" charset="-122"/>
                <a:ea typeface="微软雅黑" panose="020B0503020204020204" charset="-122"/>
              </a:rPr>
              <a:t>主要有：可以加快资金周转，减少坏账，降低管理成本，可以提高销售额，并扩大市场份额。</a:t>
            </a:r>
            <a:endParaRPr lang="zh-CN" altLang="en-US" sz="2000" dirty="0">
              <a:solidFill>
                <a:srgbClr val="16161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  <a:buClrTx/>
              <a:buFontTx/>
            </a:pPr>
            <a:r>
              <a:rPr lang="zh-CN" altLang="en-US" sz="2000" dirty="0">
                <a:solidFill>
                  <a:srgbClr val="161616"/>
                </a:solidFill>
                <a:latin typeface="微软雅黑" panose="020B0503020204020204" charset="-122"/>
                <a:ea typeface="微软雅黑" panose="020B0503020204020204" charset="-122"/>
              </a:rPr>
              <a:t>现金折扣的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缺点</a:t>
            </a:r>
            <a:r>
              <a:rPr lang="zh-CN" altLang="en-US" sz="2000" dirty="0">
                <a:solidFill>
                  <a:srgbClr val="161616"/>
                </a:solidFill>
                <a:latin typeface="微软雅黑" panose="020B0503020204020204" charset="-122"/>
                <a:ea typeface="微软雅黑" panose="020B0503020204020204" charset="-122"/>
              </a:rPr>
              <a:t>是利息损失巨大。因此，企业一般在一段时间内出现现金流量短缺问题，而且无法通过其他手段融通资金的时候才重点考虑使用现金折扣。</a:t>
            </a:r>
            <a:endParaRPr lang="zh-CN" altLang="en-US" sz="2000" dirty="0">
              <a:solidFill>
                <a:srgbClr val="16161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(四) 现金折扣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true"/>
          </p:cNvSpPr>
          <p:nvPr/>
        </p:nvSpPr>
        <p:spPr>
          <a:xfrm>
            <a:off x="1359535" y="1335405"/>
            <a:ext cx="9538335" cy="502983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false" compatLnSpc="tru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例：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企业目前的销售业绩如下：销售收入为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8300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万元，坏账率为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2%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，信用管理成本为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万元，信用期限为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60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天，银行贷款利率为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6%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18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现市场预测如下，请计算哪种方案更有利。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方案：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2/10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80%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货款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天内收回，管理成本降低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，坏账率降至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方案：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2/20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90%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货款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天内收回，管理成本降低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，坏账率降至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1.5%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方案：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3/10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95%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货款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天内收回，管理成本降低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，坏账率降至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0.5%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Tx/>
              <a:buNone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三种方案的计算结果如表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3-23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所示。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3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(四) 现金折扣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58570" y="1081405"/>
            <a:ext cx="9676765" cy="5219015"/>
            <a:chOff x="-312" y="2026"/>
            <a:chExt cx="15239" cy="7125"/>
          </a:xfrm>
        </p:grpSpPr>
        <p:pic>
          <p:nvPicPr>
            <p:cNvPr id="256002" name="内容占位符 3"/>
            <p:cNvPicPr>
              <a:picLocks noGrp="true" noChangeAspect="true"/>
            </p:cNvPicPr>
            <p:nvPr/>
          </p:nvPicPr>
          <p:blipFill>
            <a:blip r:embed="rId4"/>
            <a:srcRect t="3130" b="6937"/>
            <a:stretch>
              <a:fillRect/>
            </a:stretch>
          </p:blipFill>
          <p:spPr>
            <a:xfrm>
              <a:off x="-312" y="2026"/>
              <a:ext cx="15239" cy="571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56003" name="文本框 6"/>
            <p:cNvSpPr txBox="true"/>
            <p:nvPr/>
          </p:nvSpPr>
          <p:spPr>
            <a:xfrm>
              <a:off x="383" y="8648"/>
              <a:ext cx="14161" cy="5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false">
              <a:spAutoFit/>
            </a:bodyPr>
            <a:p>
              <a:pPr eaLnBrk="0" hangingPunct="0">
                <a:buClrTx/>
                <a:buFontTx/>
              </a:pP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结论：实施</a:t>
              </a: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方案可给企业带来更大的效益</a:t>
              </a: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(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此预测没有考虑销售额增长带来的收益</a:t>
              </a: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)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57026" name="文本框 4"/>
          <p:cNvSpPr txBox="true"/>
          <p:nvPr/>
        </p:nvSpPr>
        <p:spPr>
          <a:xfrm>
            <a:off x="1421130" y="1303655"/>
            <a:ext cx="955865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false">
            <a:spAutoFit/>
          </a:bodyPr>
          <a:p>
            <a:pPr eaLnBrk="0" hangingPunct="0"/>
            <a:r>
              <a:rPr lang="en-US" altLang="zh-CN" sz="2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、信用额度申请表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是提供给客户填写的，反映客户基本情况的表格。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申请表由业务部门向客户提供，待客户填写完毕，加入业务部门评价意见后递交信用管理部门。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58050" name="图片 4"/>
          <p:cNvPicPr>
            <a:picLocks noChangeAspect="true"/>
          </p:cNvPicPr>
          <p:nvPr/>
        </p:nvPicPr>
        <p:blipFill>
          <a:blip r:embed="rId4"/>
          <a:srcRect t="2193" b="2597"/>
          <a:stretch>
            <a:fillRect/>
          </a:stretch>
        </p:blipFill>
        <p:spPr>
          <a:xfrm>
            <a:off x="2884805" y="742950"/>
            <a:ext cx="6422390" cy="60159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30655" y="913765"/>
            <a:ext cx="9330690" cy="5652770"/>
            <a:chOff x="-147" y="2020"/>
            <a:chExt cx="14694" cy="8548"/>
          </a:xfrm>
        </p:grpSpPr>
        <p:sp>
          <p:nvSpPr>
            <p:cNvPr id="259074" name="文本框 5"/>
            <p:cNvSpPr txBox="true"/>
            <p:nvPr/>
          </p:nvSpPr>
          <p:spPr>
            <a:xfrm>
              <a:off x="0" y="2020"/>
              <a:ext cx="14400" cy="18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 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咨询评价表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咨询评价表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见表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3-25)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向第三方调查客户信用状况的表格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。第三方一般为客户自己提供，并取得客户同意。评价表可以起到一定的调查作用，但仍然需要其他客户信息。调查可以采用电话咨询、邮寄或传真的方式进行，但以书面形式较为正式。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59075" name="图片 6"/>
            <p:cNvPicPr>
              <a:picLocks noChangeAspect="true"/>
            </p:cNvPicPr>
            <p:nvPr/>
          </p:nvPicPr>
          <p:blipFill>
            <a:blip r:embed="rId4"/>
            <a:srcRect t="3329" b="4994"/>
            <a:stretch>
              <a:fillRect/>
            </a:stretch>
          </p:blipFill>
          <p:spPr>
            <a:xfrm>
              <a:off x="-147" y="4044"/>
              <a:ext cx="14694" cy="6524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50365" y="1132840"/>
            <a:ext cx="8891270" cy="5222875"/>
            <a:chOff x="398" y="2180"/>
            <a:chExt cx="14002" cy="8225"/>
          </a:xfrm>
        </p:grpSpPr>
        <p:sp>
          <p:nvSpPr>
            <p:cNvPr id="260098" name="文本框 4"/>
            <p:cNvSpPr txBox="true"/>
            <p:nvPr/>
          </p:nvSpPr>
          <p:spPr>
            <a:xfrm>
              <a:off x="398" y="2180"/>
              <a:ext cx="14002" cy="14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3.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客户交易记录表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记录老客户以往交易情况的报表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。在信用管理规范的企业，客户交易记录表由信用管理部门自行统计，但在有些企业，由财务部门负责统计和整理。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60099" name="图片 6"/>
            <p:cNvPicPr>
              <a:picLocks noChangeAspect="true"/>
            </p:cNvPicPr>
            <p:nvPr/>
          </p:nvPicPr>
          <p:blipFill>
            <a:blip r:embed="rId4"/>
            <a:srcRect b="5895"/>
            <a:stretch>
              <a:fillRect/>
            </a:stretch>
          </p:blipFill>
          <p:spPr>
            <a:xfrm>
              <a:off x="1305" y="3976"/>
              <a:ext cx="12188" cy="642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24000" y="1108710"/>
            <a:ext cx="9144000" cy="5350510"/>
            <a:chOff x="0" y="2275"/>
            <a:chExt cx="14400" cy="8426"/>
          </a:xfrm>
        </p:grpSpPr>
        <p:sp>
          <p:nvSpPr>
            <p:cNvPr id="261122" name="文本框 5"/>
            <p:cNvSpPr txBox="true"/>
            <p:nvPr/>
          </p:nvSpPr>
          <p:spPr>
            <a:xfrm>
              <a:off x="0" y="2275"/>
              <a:ext cx="14400" cy="14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4. 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信用审核书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信用审核书是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信用管理部门给予客户的信用申请答复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。一些公司只是把信用额度申请表传真给客户，但是更规范的做法是发出信用审核书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见表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3-27)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61123" name="图片 6"/>
            <p:cNvPicPr>
              <a:picLocks noChangeAspect="true"/>
            </p:cNvPicPr>
            <p:nvPr/>
          </p:nvPicPr>
          <p:blipFill>
            <a:blip r:embed="rId4"/>
            <a:srcRect t="2568" b="3957"/>
            <a:stretch>
              <a:fillRect/>
            </a:stretch>
          </p:blipFill>
          <p:spPr>
            <a:xfrm>
              <a:off x="1460" y="3727"/>
              <a:ext cx="11480" cy="6974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降低成本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4028" name="TextBox 14"/>
          <p:cNvSpPr txBox="true"/>
          <p:nvPr/>
        </p:nvSpPr>
        <p:spPr>
          <a:xfrm>
            <a:off x="763588" y="5843588"/>
            <a:ext cx="3848100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algn="ctr">
              <a:buClrTx/>
              <a:buFont typeface="Arial" panose="020B0604020202020204" pitchFamily="34" charset="0"/>
            </a:pP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结果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07528" y="950913"/>
            <a:ext cx="8715695" cy="5550206"/>
            <a:chOff x="933" y="1128"/>
            <a:chExt cx="13725" cy="8740"/>
          </a:xfrm>
        </p:grpSpPr>
        <p:grpSp>
          <p:nvGrpSpPr>
            <p:cNvPr id="2" name="组合 6"/>
            <p:cNvGrpSpPr/>
            <p:nvPr/>
          </p:nvGrpSpPr>
          <p:grpSpPr>
            <a:xfrm>
              <a:off x="1078" y="2145"/>
              <a:ext cx="13322" cy="7723"/>
              <a:chOff x="684213" y="232648"/>
              <a:chExt cx="8531226" cy="6033215"/>
            </a:xfrm>
          </p:grpSpPr>
          <p:sp>
            <p:nvSpPr>
              <p:cNvPr id="4" name="Freeform 5"/>
              <p:cNvSpPr/>
              <p:nvPr/>
            </p:nvSpPr>
            <p:spPr>
              <a:xfrm flipV="true">
                <a:off x="684213" y="232650"/>
                <a:ext cx="3927475" cy="53640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0" y="0"/>
                  </a:cxn>
                </a:cxnLst>
                <a:pathLst>
                  <a:path w="2475" h="2076">
                    <a:moveTo>
                      <a:pt x="0" y="0"/>
                    </a:moveTo>
                    <a:lnTo>
                      <a:pt x="1228" y="49"/>
                    </a:lnTo>
                    <a:lnTo>
                      <a:pt x="2475" y="0"/>
                    </a:lnTo>
                    <a:lnTo>
                      <a:pt x="2475" y="2076"/>
                    </a:lnTo>
                    <a:lnTo>
                      <a:pt x="0" y="20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rgbClr val="B3B3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53882" dir="2699999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" name="AutoShape 6"/>
              <p:cNvSpPr>
                <a:spLocks noChangeArrowheads="true"/>
              </p:cNvSpPr>
              <p:nvPr/>
            </p:nvSpPr>
            <p:spPr bwMode="auto">
              <a:xfrm rot="5400000">
                <a:off x="6808375" y="-1489027"/>
                <a:ext cx="480469" cy="3923819"/>
              </a:xfrm>
              <a:prstGeom prst="homePlate">
                <a:avLst>
                  <a:gd name="adj" fmla="val 1518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prstShdw prst="shdw17" dist="17961" dir="2700000">
                  <a:schemeClr val="accent2">
                    <a:gamma/>
                    <a:shade val="60000"/>
                    <a:invGamma/>
                  </a:schemeClr>
                </a:prstShdw>
              </a:effectLst>
            </p:spPr>
            <p:txBody>
              <a:bodyPr lIns="0" tIns="0" rIns="0" bIns="0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" name="Freeform 9"/>
              <p:cNvSpPr/>
              <p:nvPr/>
            </p:nvSpPr>
            <p:spPr>
              <a:xfrm>
                <a:off x="5086351" y="841829"/>
                <a:ext cx="4129088" cy="542403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0" y="0"/>
                  </a:cxn>
                </a:cxnLst>
                <a:pathLst>
                  <a:path w="2475" h="2076">
                    <a:moveTo>
                      <a:pt x="0" y="0"/>
                    </a:moveTo>
                    <a:lnTo>
                      <a:pt x="1228" y="49"/>
                    </a:lnTo>
                    <a:lnTo>
                      <a:pt x="2475" y="0"/>
                    </a:lnTo>
                    <a:lnTo>
                      <a:pt x="2475" y="2076"/>
                    </a:lnTo>
                    <a:lnTo>
                      <a:pt x="0" y="20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rgbClr val="B3B3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53882" dir="2699999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" name="Rectangle 2"/>
            <p:cNvSpPr txBox="true"/>
            <p:nvPr/>
          </p:nvSpPr>
          <p:spPr>
            <a:xfrm>
              <a:off x="933" y="1128"/>
              <a:ext cx="12285" cy="8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false"/>
            <a:p>
              <a:pPr>
                <a:buClrTx/>
                <a:buFont typeface="Arial" panose="020B0604020202020204" pitchFamily="34" charset="0"/>
              </a:pPr>
              <a:r>
                <a:rPr lang="zh-CN" altLang="en-US" sz="2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两个案例：</a:t>
              </a: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公司资金（</a:t>
              </a:r>
              <a:r>
                <a:rPr lang="zh-CN" altLang="en-US" sz="2800" dirty="0">
                  <a:solidFill>
                    <a:srgbClr val="CC33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紧张</a:t>
              </a:r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 </a:t>
              </a:r>
              <a:r>
                <a:rPr lang="zh-CN" altLang="en-US" sz="2800" dirty="0">
                  <a:solidFill>
                    <a:srgbClr val="2EE01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宽裕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</a:t>
              </a:r>
              <a:endPara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" name="AutoShape 4"/>
            <p:cNvSpPr/>
            <p:nvPr/>
          </p:nvSpPr>
          <p:spPr>
            <a:xfrm>
              <a:off x="8185" y="1458"/>
              <a:ext cx="1020" cy="227"/>
            </a:xfrm>
            <a:prstGeom prst="rightArrow">
              <a:avLst>
                <a:gd name="adj1" fmla="val 50000"/>
                <a:gd name="adj2" fmla="val 112005"/>
              </a:avLst>
            </a:prstGeom>
            <a:solidFill>
              <a:schemeClr val="bg1"/>
            </a:soli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marL="342900" indent="-342900" algn="ctr">
                <a:spcBef>
                  <a:spcPct val="20000"/>
                </a:spcBef>
                <a:buClr>
                  <a:srgbClr val="0000CC"/>
                </a:buClr>
                <a:buFont typeface="Wingdings" panose="05000000000000000000" pitchFamily="2" charset="2"/>
              </a:pPr>
              <a:endParaRPr lang="zh-CN" altLang="en-US" sz="3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TextBox 13"/>
            <p:cNvSpPr txBox="true"/>
            <p:nvPr/>
          </p:nvSpPr>
          <p:spPr>
            <a:xfrm>
              <a:off x="1058" y="2145"/>
              <a:ext cx="6017" cy="73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algn="just">
                <a:lnSpc>
                  <a:spcPct val="150000"/>
                </a:lnSpc>
                <a:buClrTx/>
                <a:buFontTx/>
              </a:pP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公司是一家东莞地区的中型企业，批发食品，客户多为超市及小商店。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平均月营业额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为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500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万，货款平均在外天数为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60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天，坏账率平均为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3%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；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ct val="150000"/>
                </a:lnSpc>
                <a:buClrTx/>
                <a:buFontTx/>
              </a:pP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当该企业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建立赊销管理系统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后，其货款平均在外天数减为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37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天，坏账率降为</a:t>
              </a:r>
              <a:r>
                <a:rPr lang="en-US" altLang="zh-CN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0.7%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需要现金的压力开始减轻</a:t>
              </a:r>
              <a:r>
                <a:rPr lang="zh-CN" altLang="en-US" sz="200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！</a:t>
              </a:r>
              <a:endPara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just">
                <a:lnSpc>
                  <a:spcPct val="150000"/>
                </a:lnSpc>
                <a:buClrTx/>
                <a:buFontTx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5" name="TextBox 15"/>
            <p:cNvSpPr txBox="true"/>
            <p:nvPr/>
          </p:nvSpPr>
          <p:spPr>
            <a:xfrm>
              <a:off x="7693" y="2931"/>
              <a:ext cx="6965" cy="69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2000" b="1" kern="1200" cap="none" spc="0" normalizeH="0" baseline="0" noProof="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因货款平均在外天数减少：</a:t>
              </a:r>
              <a:endParaRPr kumimoji="0" lang="zh-CN" altLang="en-US" sz="2000" b="1" kern="1200" cap="none" spc="0" normalizeH="0" baseline="0" noProof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原来成本：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500÷30×60 =1000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现在成本：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500÷30×37 =617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此项节省：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1000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－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617 =383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2000" b="1" kern="1200" cap="none" spc="0" normalizeH="0" baseline="0" noProof="0" dirty="0">
                  <a:solidFill>
                    <a:srgbClr val="13040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因坏账率下降：</a:t>
              </a:r>
              <a:endParaRPr kumimoji="0" lang="zh-CN" altLang="en-US" sz="2000" b="1" kern="1200" cap="none" spc="0" normalizeH="0" baseline="0" noProof="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原来成本：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500 × 12×3% =180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现在成本：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500 × 12× 0.7% =42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此项节省：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180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－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42 =138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457200" marR="0" lvl="1" indent="0" algn="l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3040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2000" b="1" kern="1200" cap="none" spc="0" normalizeH="0" baseline="0" noProof="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合计共节省： </a:t>
              </a:r>
              <a:r>
                <a:rPr kumimoji="0" lang="en-US" altLang="zh-CN" sz="2000" b="1" kern="1200" cap="none" spc="0" normalizeH="0" baseline="0" noProof="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383+138 =521</a:t>
              </a:r>
              <a:r>
                <a:rPr kumimoji="0" lang="zh-CN" altLang="en-US" sz="2000" b="1" kern="1200" cap="none" spc="0" normalizeH="0" baseline="0" noProof="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kumimoji="0" lang="zh-CN" altLang="en-US" sz="2000" b="1" kern="1200" cap="none" spc="0" normalizeH="0" baseline="0" noProof="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24000" y="1363980"/>
            <a:ext cx="9144000" cy="4687888"/>
            <a:chOff x="0" y="2135"/>
            <a:chExt cx="14400" cy="7383"/>
          </a:xfrm>
        </p:grpSpPr>
        <p:sp>
          <p:nvSpPr>
            <p:cNvPr id="262146" name="文本框 5"/>
            <p:cNvSpPr txBox="true"/>
            <p:nvPr/>
          </p:nvSpPr>
          <p:spPr>
            <a:xfrm>
              <a:off x="0" y="2135"/>
              <a:ext cx="14400" cy="18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5.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到货确认书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在信用期限到期前客户向授信方发出的确认货物品质和数量的函件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到货确认书在国际贸易中十分普遍，内贸中则以电话确认为主，但在一些对质量认可比较敏感的行业中也经常使用到货确认书。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62147" name="图片 6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" y="5323"/>
              <a:ext cx="13735" cy="4195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79575" y="1424940"/>
            <a:ext cx="8832850" cy="4133533"/>
            <a:chOff x="490" y="2218"/>
            <a:chExt cx="13910" cy="6510"/>
          </a:xfrm>
        </p:grpSpPr>
        <p:sp>
          <p:nvSpPr>
            <p:cNvPr id="263170" name="文本框 5"/>
            <p:cNvSpPr txBox="true"/>
            <p:nvPr/>
          </p:nvSpPr>
          <p:spPr>
            <a:xfrm>
              <a:off x="490" y="2218"/>
              <a:ext cx="13910" cy="14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6. </a:t>
              </a:r>
              <a:r>
                <a:rPr lang="zh-CN" altLang="en-US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跟踪监控表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跟踪监控表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见表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3-29)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信用管理部门管理账期内应收账款的内部表格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。信用管理部门按照发票日期顺序登记，并定期与客户联系，确认货物、提示付款。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63171" name="图片 6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" y="5098"/>
              <a:ext cx="13400" cy="363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64194" name="文本框 5"/>
          <p:cNvSpPr txBox="true"/>
          <p:nvPr/>
        </p:nvSpPr>
        <p:spPr>
          <a:xfrm>
            <a:off x="1733550" y="1291590"/>
            <a:ext cx="8724900" cy="1014730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eaLnBrk="0" hangingPunct="0"/>
            <a:r>
              <a:rPr lang="en-US" altLang="zh-CN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 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逾期追讨函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endParaRPr lang="zh-CN" altLang="en-US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逾期追讨函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见表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3-30)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一般在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逾期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向客户发出，逾期追讨函使用的语气相对缓和。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64195" name="图片 6"/>
          <p:cNvPicPr>
            <a:picLocks noChangeAspect="true"/>
          </p:cNvPicPr>
          <p:nvPr/>
        </p:nvPicPr>
        <p:blipFill>
          <a:blip r:embed="rId4"/>
          <a:srcRect t="5286" b="6324"/>
          <a:stretch>
            <a:fillRect/>
          </a:stretch>
        </p:blipFill>
        <p:spPr>
          <a:xfrm>
            <a:off x="2011680" y="2411095"/>
            <a:ext cx="8168005" cy="38341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58950" y="1313180"/>
            <a:ext cx="8674100" cy="5051425"/>
            <a:chOff x="320" y="2465"/>
            <a:chExt cx="13660" cy="7955"/>
          </a:xfrm>
        </p:grpSpPr>
        <p:sp>
          <p:nvSpPr>
            <p:cNvPr id="265218" name="文本框 5"/>
            <p:cNvSpPr txBox="true"/>
            <p:nvPr/>
          </p:nvSpPr>
          <p:spPr>
            <a:xfrm>
              <a:off x="490" y="2465"/>
              <a:ext cx="13320" cy="150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8.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逾期催款函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逾期催款函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见表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3-31)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使用的</a:t>
              </a:r>
              <a:r>
                <a:rPr lang="zh-CN" altLang="en-US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语气开始加重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，对客户施加更大压力，表明企业对此事严肃认真的态度。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65219" name="图片 6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" y="4063"/>
              <a:ext cx="13660" cy="6357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(五) 信用文件和表格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20520" y="1245870"/>
            <a:ext cx="8951595" cy="5184775"/>
            <a:chOff x="303" y="2465"/>
            <a:chExt cx="14097" cy="8165"/>
          </a:xfrm>
        </p:grpSpPr>
        <p:sp>
          <p:nvSpPr>
            <p:cNvPr id="266242" name="文本框 5"/>
            <p:cNvSpPr txBox="true"/>
            <p:nvPr/>
          </p:nvSpPr>
          <p:spPr>
            <a:xfrm>
              <a:off x="303" y="2465"/>
              <a:ext cx="14097" cy="15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 eaLnBrk="0" hangingPunct="0"/>
              <a:r>
                <a:rPr lang="en-US" altLang="zh-CN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9. 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拒绝客户延期支付请求的回复函</a:t>
              </a:r>
              <a:endParaRPr lang="zh-CN" altLang="en-US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eaLnBrk="0" hangingPunct="0"/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拒绝客户延期支付请求的回复函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见表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3-32)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须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对客户的延期支付请求做出明确的答复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266243" name="图片 6"/>
            <p:cNvPicPr>
              <a:picLocks noChangeAspect="true"/>
            </p:cNvPicPr>
            <p:nvPr/>
          </p:nvPicPr>
          <p:blipFill>
            <a:blip r:embed="rId4"/>
            <a:srcRect t="4420" b="6260"/>
            <a:stretch>
              <a:fillRect/>
            </a:stretch>
          </p:blipFill>
          <p:spPr>
            <a:xfrm>
              <a:off x="1112" y="4224"/>
              <a:ext cx="12480" cy="6406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(六) 赊销政策调整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67266" name="文本框 8"/>
          <p:cNvSpPr txBox="true"/>
          <p:nvPr/>
        </p:nvSpPr>
        <p:spPr>
          <a:xfrm>
            <a:off x="1771015" y="1332548"/>
            <a:ext cx="8650288" cy="4707890"/>
          </a:xfrm>
          <a:prstGeom prst="rect">
            <a:avLst/>
          </a:prstGeom>
          <a:noFill/>
          <a:ln w="9525">
            <a:noFill/>
          </a:ln>
        </p:spPr>
        <p:txBody>
          <a:bodyPr anchor="t" anchorCtr="false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企业制定、调整和考核赊销政策的方法可以分为两大类：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(1) 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将各种信用考核数据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，如坏账率指标、逾期账款率指标、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指标、账龄结构指标等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控制在某一个具体数值上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，以此数据作为考核和调整的标准，数值可以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根据行业和企业自身特点制定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优点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：指标明确，易于信用管理部门执行。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缺点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：满足一个数据的要求，可能影响其他数据；缺少总体评价依据。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 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对赊销额与财务成本、管理成本之间的关系进行预测，计算出利润最大化时各项数据值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优点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：追求公司效益最大化，从总体评价出发。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缺点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：各项权数和预测标准难以确定。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六、债权保障措施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72590" y="1197610"/>
            <a:ext cx="8847455" cy="4886959"/>
            <a:chOff x="0" y="2085"/>
            <a:chExt cx="13933" cy="7696"/>
          </a:xfrm>
        </p:grpSpPr>
        <p:sp>
          <p:nvSpPr>
            <p:cNvPr id="8" name="Rectangle 3"/>
            <p:cNvSpPr txBox="true">
              <a:spLocks noChangeArrowheads="true"/>
            </p:cNvSpPr>
            <p:nvPr/>
          </p:nvSpPr>
          <p:spPr bwMode="auto">
            <a:xfrm>
              <a:off x="0" y="2085"/>
              <a:ext cx="13933" cy="164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rPr>
                <a:t>对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rPr>
                <a:t>风险较大又必须成交的业务</a:t>
              </a:r>
              <a:r>
                <a: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rPr>
                <a:t>，要规范合同管理，并采用出口信用保险、保理、信用证、动产和不动产抵押、个人或法人担保等债权保障措施。</a:t>
              </a: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endParaRPr>
            </a:p>
          </p:txBody>
        </p:sp>
        <p:grpSp>
          <p:nvGrpSpPr>
            <p:cNvPr id="268294" name="组合 8"/>
            <p:cNvGrpSpPr/>
            <p:nvPr/>
          </p:nvGrpSpPr>
          <p:grpSpPr>
            <a:xfrm>
              <a:off x="338" y="3873"/>
              <a:ext cx="13452" cy="5908"/>
              <a:chOff x="527899" y="2112963"/>
              <a:chExt cx="7660161" cy="4134987"/>
            </a:xfrm>
          </p:grpSpPr>
          <p:grpSp>
            <p:nvGrpSpPr>
              <p:cNvPr id="268295" name="Group 3"/>
              <p:cNvGrpSpPr/>
              <p:nvPr/>
            </p:nvGrpSpPr>
            <p:grpSpPr>
              <a:xfrm>
                <a:off x="1060868" y="4807463"/>
                <a:ext cx="2297502" cy="1389202"/>
                <a:chOff x="-3" y="31"/>
                <a:chExt cx="1162" cy="1566"/>
              </a:xfrm>
            </p:grpSpPr>
            <p:sp>
              <p:nvSpPr>
                <p:cNvPr id="268296" name="Oval 4"/>
                <p:cNvSpPr/>
                <p:nvPr/>
              </p:nvSpPr>
              <p:spPr>
                <a:xfrm>
                  <a:off x="0" y="1166"/>
                  <a:ext cx="1159" cy="362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E5EBD5"/>
                    </a:gs>
                    <a:gs pos="50000">
                      <a:srgbClr val="C1CF9D"/>
                    </a:gs>
                    <a:gs pos="100000">
                      <a:srgbClr val="E5EBD5"/>
                    </a:gs>
                  </a:gsLst>
                  <a:lin ang="0" scaled="true"/>
                  <a:tileRect/>
                </a:gra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0" name="AutoShape 5"/>
                <p:cNvSpPr>
                  <a:spLocks noChangeArrowheads="true"/>
                </p:cNvSpPr>
                <p:nvPr/>
              </p:nvSpPr>
              <p:spPr bwMode="auto">
                <a:xfrm>
                  <a:off x="-3" y="31"/>
                  <a:ext cx="1158" cy="1566"/>
                </a:xfrm>
                <a:prstGeom prst="can">
                  <a:avLst>
                    <a:gd name="adj" fmla="val 33197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268298" name="Group 6"/>
              <p:cNvGrpSpPr/>
              <p:nvPr/>
            </p:nvGrpSpPr>
            <p:grpSpPr>
              <a:xfrm>
                <a:off x="1066800" y="3484563"/>
                <a:ext cx="2295525" cy="1365250"/>
                <a:chOff x="0" y="0"/>
                <a:chExt cx="1161" cy="1539"/>
              </a:xfrm>
            </p:grpSpPr>
            <p:sp>
              <p:nvSpPr>
                <p:cNvPr id="268299" name="Oval 7"/>
                <p:cNvSpPr/>
                <p:nvPr/>
              </p:nvSpPr>
              <p:spPr>
                <a:xfrm>
                  <a:off x="0" y="1166"/>
                  <a:ext cx="1159" cy="362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E5EBD5"/>
                    </a:gs>
                    <a:gs pos="50000">
                      <a:srgbClr val="C1CF9D"/>
                    </a:gs>
                    <a:gs pos="100000">
                      <a:srgbClr val="E5EBD5"/>
                    </a:gs>
                  </a:gsLst>
                  <a:lin ang="0" scaled="true"/>
                  <a:tileRect/>
                </a:gra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8" name="AutoShape 8"/>
                <p:cNvSpPr>
                  <a:spLocks noChangeArrowheads="true"/>
                </p:cNvSpPr>
                <p:nvPr/>
              </p:nvSpPr>
              <p:spPr bwMode="auto">
                <a:xfrm>
                  <a:off x="2" y="0"/>
                  <a:ext cx="1158" cy="1533"/>
                </a:xfrm>
                <a:prstGeom prst="can">
                  <a:avLst>
                    <a:gd name="adj" fmla="val 33197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268301" name="Group 9"/>
              <p:cNvGrpSpPr/>
              <p:nvPr/>
            </p:nvGrpSpPr>
            <p:grpSpPr>
              <a:xfrm>
                <a:off x="1066800" y="2112963"/>
                <a:ext cx="2295525" cy="1365250"/>
                <a:chOff x="0" y="0"/>
                <a:chExt cx="1161" cy="1539"/>
              </a:xfrm>
            </p:grpSpPr>
            <p:sp>
              <p:nvSpPr>
                <p:cNvPr id="268302" name="Oval 10"/>
                <p:cNvSpPr/>
                <p:nvPr/>
              </p:nvSpPr>
              <p:spPr>
                <a:xfrm>
                  <a:off x="0" y="1166"/>
                  <a:ext cx="1159" cy="362"/>
                </a:xfrm>
                <a:prstGeom prst="ellipse">
                  <a:avLst/>
                </a:prstGeom>
                <a:gradFill rotWithShape="true">
                  <a:gsLst>
                    <a:gs pos="0">
                      <a:srgbClr val="E5EBD5"/>
                    </a:gs>
                    <a:gs pos="50000">
                      <a:srgbClr val="C1CF9D"/>
                    </a:gs>
                    <a:gs pos="100000">
                      <a:srgbClr val="E5EBD5"/>
                    </a:gs>
                  </a:gsLst>
                  <a:lin ang="0" scaled="true"/>
                  <a:tileRect/>
                </a:gradFill>
                <a:ln w="9525">
                  <a:noFill/>
                </a:ln>
              </p:spPr>
              <p:txBody>
                <a:bodyPr wrap="none" anchor="ctr" anchorCtr="false"/>
                <a:p>
                  <a:pPr>
                    <a:buClrTx/>
                    <a:buFont typeface="Arial" panose="020B0604020202020204" pitchFamily="34" charset="0"/>
                  </a:pPr>
                  <a:endParaRPr lang="zh-CN" altLang="en-US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6" name="AutoShape 11"/>
                <p:cNvSpPr>
                  <a:spLocks noChangeArrowheads="true"/>
                </p:cNvSpPr>
                <p:nvPr/>
              </p:nvSpPr>
              <p:spPr bwMode="auto">
                <a:xfrm>
                  <a:off x="2" y="0"/>
                  <a:ext cx="1158" cy="1533"/>
                </a:xfrm>
                <a:prstGeom prst="can">
                  <a:avLst>
                    <a:gd name="adj" fmla="val 3319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sp>
            <p:nvSpPr>
              <p:cNvPr id="293899" name="AutoShape 12"/>
              <p:cNvSpPr>
                <a:spLocks noChangeArrowheads="true"/>
              </p:cNvSpPr>
              <p:nvPr/>
            </p:nvSpPr>
            <p:spPr bwMode="auto">
              <a:xfrm>
                <a:off x="3355084" y="2361426"/>
                <a:ext cx="4721939" cy="911614"/>
              </a:xfrm>
              <a:prstGeom prst="roundRect">
                <a:avLst>
                  <a:gd name="adj" fmla="val 1150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" name="Text Box 13"/>
              <p:cNvSpPr txBox="true">
                <a:spLocks noChangeArrowheads="true"/>
              </p:cNvSpPr>
              <p:nvPr/>
            </p:nvSpPr>
            <p:spPr bwMode="auto">
              <a:xfrm>
                <a:off x="856740" y="2518903"/>
                <a:ext cx="2928258" cy="5424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、合同规范性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15" name="Text Box 14"/>
              <p:cNvSpPr txBox="true">
                <a:spLocks noChangeArrowheads="true"/>
              </p:cNvSpPr>
              <p:nvPr/>
            </p:nvSpPr>
            <p:spPr bwMode="auto">
              <a:xfrm>
                <a:off x="3784998" y="2336930"/>
                <a:ext cx="4403062" cy="10183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</a:rPr>
                  <a:t>首先每一笔交易合同都是可查的，其次合同条款要完备，严密，合法有效，最后要特别小心国际贸易合同问题。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endParaRPr>
              </a:p>
            </p:txBody>
          </p:sp>
          <p:sp>
            <p:nvSpPr>
              <p:cNvPr id="16" name="Text Box 15"/>
              <p:cNvSpPr txBox="true">
                <a:spLocks noChangeArrowheads="true"/>
              </p:cNvSpPr>
              <p:nvPr/>
            </p:nvSpPr>
            <p:spPr bwMode="auto">
              <a:xfrm>
                <a:off x="859587" y="3976436"/>
                <a:ext cx="2129642" cy="5424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2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、债权保证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68308" name="Text Box 16"/>
              <p:cNvSpPr txBox="true"/>
              <p:nvPr/>
            </p:nvSpPr>
            <p:spPr>
              <a:xfrm>
                <a:off x="527899" y="5139874"/>
                <a:ext cx="2456654" cy="10148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false">
                <a:spAutoFit/>
              </a:bodyPr>
              <a:p>
                <a:pPr algn="r">
                  <a:lnSpc>
                    <a:spcPct val="120000"/>
                  </a:lnSpc>
                  <a:buClr>
                    <a:srgbClr val="FF0000"/>
                  </a:buClr>
                  <a:buFont typeface="Wingdings" panose="05000000000000000000" pitchFamily="2" charset="2"/>
                </a:pPr>
                <a:r>
                  <a:rPr lang="en-US" altLang="zh-CN" b="1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 3</a:t>
                </a:r>
                <a:r>
                  <a:rPr lang="zh-CN" altLang="en-US" b="1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、其他债权保障措施</a:t>
                </a:r>
                <a:endParaRPr lang="zh-CN" altLang="en-US" b="1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93904" name="AutoShape 17"/>
              <p:cNvSpPr>
                <a:spLocks noChangeArrowheads="true"/>
              </p:cNvSpPr>
              <p:nvPr/>
            </p:nvSpPr>
            <p:spPr bwMode="auto">
              <a:xfrm>
                <a:off x="3350813" y="3706976"/>
                <a:ext cx="4837247" cy="911616"/>
              </a:xfrm>
              <a:prstGeom prst="roundRect">
                <a:avLst>
                  <a:gd name="adj" fmla="val 11505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" name="Text Box 18"/>
              <p:cNvSpPr txBox="true">
                <a:spLocks noChangeArrowheads="true"/>
              </p:cNvSpPr>
              <p:nvPr/>
            </p:nvSpPr>
            <p:spPr bwMode="auto">
              <a:xfrm>
                <a:off x="3871834" y="3628239"/>
                <a:ext cx="4264977" cy="785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</a:rPr>
                  <a:t>抵押、债务公司股东或主要负责人的个人担保，其他个人担保、法人担保、物的担保等。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endParaRPr>
              </a:p>
            </p:txBody>
          </p:sp>
          <p:sp>
            <p:nvSpPr>
              <p:cNvPr id="293906" name="AutoShape 19"/>
              <p:cNvSpPr>
                <a:spLocks noChangeArrowheads="true"/>
              </p:cNvSpPr>
              <p:nvPr/>
            </p:nvSpPr>
            <p:spPr bwMode="auto">
              <a:xfrm>
                <a:off x="3350813" y="4998285"/>
                <a:ext cx="4837247" cy="1240567"/>
              </a:xfrm>
              <a:prstGeom prst="roundRect">
                <a:avLst>
                  <a:gd name="adj" fmla="val 11505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" name="Text Box 20"/>
              <p:cNvSpPr txBox="true">
                <a:spLocks noChangeArrowheads="true"/>
              </p:cNvSpPr>
              <p:nvPr/>
            </p:nvSpPr>
            <p:spPr bwMode="auto">
              <a:xfrm>
                <a:off x="3735173" y="5049028"/>
                <a:ext cx="4452887" cy="11989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3040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</a:rPr>
                  <a:t>主要有保理、福费廷和信用保险等。这些业务在操作中都有一定的专业技巧，使用时必须严格按照程序操作。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3040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</a:endParaRPr>
              </a:p>
            </p:txBody>
          </p:sp>
          <p:sp>
            <p:nvSpPr>
              <p:cNvPr id="268313" name="AutoShape 21"/>
              <p:cNvSpPr/>
              <p:nvPr/>
            </p:nvSpPr>
            <p:spPr>
              <a:xfrm>
                <a:off x="3354388" y="2646363"/>
                <a:ext cx="533400" cy="381000"/>
              </a:xfrm>
              <a:prstGeom prst="rightArrow">
                <a:avLst>
                  <a:gd name="adj1" fmla="val 50000"/>
                  <a:gd name="adj2" fmla="val 58300"/>
                </a:avLst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8314" name="AutoShape 22"/>
              <p:cNvSpPr/>
              <p:nvPr/>
            </p:nvSpPr>
            <p:spPr>
              <a:xfrm>
                <a:off x="3362325" y="3935413"/>
                <a:ext cx="533400" cy="381000"/>
              </a:xfrm>
              <a:prstGeom prst="rightArrow">
                <a:avLst>
                  <a:gd name="adj1" fmla="val 50000"/>
                  <a:gd name="adj2" fmla="val 58300"/>
                </a:avLst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8315" name="AutoShape 23"/>
              <p:cNvSpPr/>
              <p:nvPr/>
            </p:nvSpPr>
            <p:spPr>
              <a:xfrm>
                <a:off x="3352800" y="5281613"/>
                <a:ext cx="533400" cy="381000"/>
              </a:xfrm>
              <a:prstGeom prst="rightArrow">
                <a:avLst>
                  <a:gd name="adj1" fmla="val 50000"/>
                  <a:gd name="adj2" fmla="val 58300"/>
                </a:avLst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none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七、信用部门的考核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69317" name="Rectangle 3"/>
          <p:cNvSpPr>
            <a:spLocks noGrp="true"/>
          </p:cNvSpPr>
          <p:nvPr/>
        </p:nvSpPr>
        <p:spPr>
          <a:xfrm>
            <a:off x="1662430" y="1131253"/>
            <a:ext cx="8867775" cy="54721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zh-CN" altLang="en-US" sz="2400" b="1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信用部门绩效指标</a:t>
            </a: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DSO</a:t>
            </a: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指标、坏帐率、赊销比例和管理费用、企业信用销售利润增长率等。</a:t>
            </a:r>
            <a:endParaRPr lang="en-US" altLang="zh-CN" sz="24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信用部门的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人员工资和待遇</a:t>
            </a: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企业信用销售利润增长率</a:t>
            </a: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挂钩。</a:t>
            </a:r>
            <a:endParaRPr lang="zh-CN" altLang="en-US" sz="24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endParaRPr lang="zh-CN" altLang="en-US" sz="24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绩效测算具体方法：</a:t>
            </a:r>
            <a:endParaRPr lang="zh-CN" altLang="en-US" sz="24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zh-CN" altLang="en-US" sz="2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企业信用销售利润增长率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=[ A1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 P- B1 )- DSO1 / 365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A1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R-M1] / [A0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 P- B0 )- DSO0/365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A0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 2" panose="05020102010507070707" pitchFamily="18" charset="2"/>
              </a:rPr>
              <a:t>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R-M0]</a:t>
            </a:r>
            <a:endParaRPr lang="en-US" altLang="zh-CN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其中：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A1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：评估年的总赊销额；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B1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：评估年的坏账率；</a:t>
            </a:r>
            <a:endParaRPr lang="en-US" altLang="zh-CN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A0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：上年总赊销额；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DSO0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：上年销售未清账期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P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：销售利润率；      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B0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：上年坏账率；</a:t>
            </a:r>
            <a:endParaRPr lang="en-US" altLang="zh-CN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M0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：上年的管理费用；   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：年贷款利率；</a:t>
            </a:r>
            <a:endParaRPr lang="en-US" altLang="zh-CN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eaLnBrk="1" hangingPunct="1">
              <a:lnSpc>
                <a:spcPct val="120000"/>
              </a:lnSpc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M1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：评估年的管理费用；</a:t>
            </a:r>
            <a:r>
              <a:rPr lang="en-US" altLang="zh-CN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DSO1</a:t>
            </a:r>
            <a:r>
              <a:rPr lang="zh-CN" altLang="en-US" sz="20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：评估年的销售未清账期。</a:t>
            </a:r>
            <a:endParaRPr lang="en-US" altLang="zh-CN" sz="20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降低成本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13928" y="809308"/>
            <a:ext cx="7948612" cy="5743575"/>
            <a:chOff x="880" y="1156"/>
            <a:chExt cx="12517" cy="9045"/>
          </a:xfrm>
        </p:grpSpPr>
        <p:grpSp>
          <p:nvGrpSpPr>
            <p:cNvPr id="215044" name="组合 6"/>
            <p:cNvGrpSpPr/>
            <p:nvPr/>
          </p:nvGrpSpPr>
          <p:grpSpPr>
            <a:xfrm>
              <a:off x="880" y="2801"/>
              <a:ext cx="11722" cy="7400"/>
              <a:chOff x="1503363" y="2567418"/>
              <a:chExt cx="7048874" cy="3338082"/>
            </a:xfrm>
          </p:grpSpPr>
          <p:sp>
            <p:nvSpPr>
              <p:cNvPr id="215045" name="Rectangle 4"/>
              <p:cNvSpPr/>
              <p:nvPr/>
            </p:nvSpPr>
            <p:spPr>
              <a:xfrm rot="430600">
                <a:off x="1799017" y="2567418"/>
                <a:ext cx="2787675" cy="2544762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rgbClr val="96969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72000" tIns="0" rIns="0" bIns="0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5046" name="Rectangle 5"/>
              <p:cNvSpPr/>
              <p:nvPr/>
            </p:nvSpPr>
            <p:spPr>
              <a:xfrm rot="430600">
                <a:off x="5702931" y="2768418"/>
                <a:ext cx="2849306" cy="2760763"/>
              </a:xfrm>
              <a:prstGeom prst="rect">
                <a:avLst/>
              </a:prstGeom>
              <a:solidFill>
                <a:schemeClr val="bg1"/>
              </a:solidFill>
              <a:ln w="6350" cap="flat" cmpd="sng">
                <a:solidFill>
                  <a:srgbClr val="969696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72000" tIns="0" rIns="0" bIns="0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" name="Rectangle 6"/>
              <p:cNvSpPr>
                <a:spLocks noChangeArrowheads="true"/>
              </p:cNvSpPr>
              <p:nvPr/>
            </p:nvSpPr>
            <p:spPr bwMode="auto">
              <a:xfrm rot="430600">
                <a:off x="1503363" y="5314569"/>
                <a:ext cx="6808349" cy="22216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prstShdw prst="shdw17" dist="17961" dir="2700000">
                  <a:schemeClr val="accent2">
                    <a:gamma/>
                    <a:shade val="60000"/>
                    <a:invGamma/>
                  </a:schemeClr>
                </a:prstShdw>
              </a:effectLst>
            </p:spPr>
            <p:txBody>
              <a:bodyPr lIns="0" tIns="0" rIns="0" bIns="0" anchor="ctr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15048" name="AutoShape 9"/>
              <p:cNvSpPr/>
              <p:nvPr/>
            </p:nvSpPr>
            <p:spPr>
              <a:xfrm>
                <a:off x="4748213" y="5559425"/>
                <a:ext cx="390525" cy="346075"/>
              </a:xfrm>
              <a:prstGeom prst="triangle">
                <a:avLst>
                  <a:gd name="adj" fmla="val 56819"/>
                </a:avLst>
              </a:prstGeom>
              <a:solidFill>
                <a:srgbClr val="FF6600"/>
              </a:solidFill>
              <a:ln w="6350">
                <a:noFill/>
              </a:ln>
              <a:effectLst>
                <a:prstShdw prst="shdw17" dist="17961" dir="2699999">
                  <a:srgbClr val="993D00"/>
                </a:prstShdw>
              </a:effectLst>
            </p:spPr>
            <p:txBody>
              <a:bodyPr wrap="none" lIns="72000" tIns="0" rIns="0" bIns="0" anchor="ctr" anchorCtr="false"/>
              <a:p>
                <a:pPr>
                  <a:buClrTx/>
                  <a:buFont typeface="Arial" panose="020B0604020202020204" pitchFamily="34" charset="0"/>
                </a:pPr>
                <a:endParaRPr lang="zh-CN" altLang="en-US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2" name="TextBox 11"/>
            <p:cNvSpPr txBox="true"/>
            <p:nvPr/>
          </p:nvSpPr>
          <p:spPr>
            <a:xfrm rot="396912">
              <a:off x="1312" y="2483"/>
              <a:ext cx="4920" cy="66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B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公司是一家佛山地区的小企业，日常用品批发，客户多为小商店；平均月营业额为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200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万，货款平均在外天数为</a:t>
              </a:r>
              <a:r>
                <a:rPr lang="en-US" altLang="zh-CN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98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天，而向供应商取货是</a:t>
              </a:r>
              <a:r>
                <a:rPr lang="zh-CN" altLang="en-US" sz="20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现金结算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；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ct val="150000"/>
                </a:lnSpc>
                <a:buClrTx/>
                <a:buFont typeface="Arial" panose="020B0604020202020204" pitchFamily="34" charset="0"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从上述数据，该公司的</a:t>
              </a: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现金压力非常重！明显属于弱势企业！</a:t>
              </a:r>
              <a:endPara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5050" name="TextBox 12"/>
            <p:cNvSpPr txBox="true"/>
            <p:nvPr/>
          </p:nvSpPr>
          <p:spPr>
            <a:xfrm rot="417525">
              <a:off x="7667" y="3026"/>
              <a:ext cx="4858" cy="673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false">
              <a:spAutoFit/>
            </a:bodyPr>
            <a:p>
              <a:pPr>
                <a:buClrTx/>
                <a:buFont typeface="Arial" panose="020B0604020202020204" pitchFamily="34" charset="0"/>
              </a:pP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该公司在引入赊销管理系统之初非常疑惑，因为客户都是小商店，能否接受赊销管理是一个疑问？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buClrTx/>
                <a:buFont typeface="Arial" panose="020B0604020202020204" pitchFamily="34" charset="0"/>
              </a:pP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当推行后，发现大部分客户是合作的。现其应收账天数降为</a:t>
              </a:r>
              <a:r>
                <a:rPr lang="en-US" altLang="zh-CN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60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天，因其还款能力提升，所以其供应商亦给予</a:t>
              </a:r>
              <a:r>
                <a:rPr lang="en-US" altLang="zh-CN" sz="18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30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天的赊销期。原来成本：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200÷30×98 = 653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buClrTx/>
                <a:buFont typeface="Arial" panose="020B0604020202020204" pitchFamily="34" charset="0"/>
              </a:pP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现在成本：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200÷30×[98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－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(98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－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60)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－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30]= 200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buClrTx/>
                <a:buFont typeface="Arial" panose="020B0604020202020204" pitchFamily="34" charset="0"/>
              </a:pP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总共节省：</a:t>
              </a:r>
              <a:r>
                <a:rPr lang="en-US" altLang="zh-CN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653</a:t>
              </a:r>
              <a:r>
                <a:rPr lang="zh-CN" altLang="en-US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－</a:t>
              </a:r>
              <a:r>
                <a:rPr lang="en-US" altLang="zh-CN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200 = 453</a:t>
              </a:r>
              <a:r>
                <a:rPr lang="zh-CN" altLang="en-US" sz="18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万，被占用现金减少。</a:t>
              </a:r>
              <a:endParaRPr lang="zh-CN" altLang="en-US" sz="18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>
                <a:buClrTx/>
                <a:buFont typeface="Arial" panose="020B0604020202020204" pitchFamily="34" charset="0"/>
              </a:pPr>
              <a:r>
                <a:rPr lang="zh-CN" altLang="en-US" sz="2000" b="1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强势企业</a:t>
              </a:r>
              <a:endPara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215051" name="Group 18"/>
            <p:cNvGrpSpPr/>
            <p:nvPr/>
          </p:nvGrpSpPr>
          <p:grpSpPr>
            <a:xfrm rot="442021">
              <a:off x="5910" y="4051"/>
              <a:ext cx="1942" cy="3357"/>
              <a:chOff x="2082" y="2014"/>
              <a:chExt cx="149" cy="1791"/>
            </a:xfrm>
          </p:grpSpPr>
          <p:sp>
            <p:nvSpPr>
              <p:cNvPr id="215052" name="Freeform 19"/>
              <p:cNvSpPr/>
              <p:nvPr/>
            </p:nvSpPr>
            <p:spPr>
              <a:xfrm rot="-5400000" flipH="true">
                <a:off x="1249" y="2839"/>
                <a:ext cx="1790" cy="133"/>
              </a:xfrm>
              <a:custGeom>
                <a:avLst/>
                <a:gdLst/>
                <a:ahLst/>
                <a:cxnLst>
                  <a:cxn ang="0">
                    <a:pos x="230" y="0"/>
                  </a:cxn>
                  <a:cxn ang="0">
                    <a:pos x="850" y="0"/>
                  </a:cxn>
                  <a:cxn ang="0">
                    <a:pos x="915" y="0"/>
                  </a:cxn>
                  <a:cxn ang="0">
                    <a:pos x="1080" y="0"/>
                  </a:cxn>
                  <a:cxn ang="0">
                    <a:pos x="541" y="0"/>
                  </a:cxn>
                  <a:cxn ang="0">
                    <a:pos x="0" y="0"/>
                  </a:cxn>
                  <a:cxn ang="0">
                    <a:pos x="165" y="0"/>
                  </a:cxn>
                  <a:cxn ang="0">
                    <a:pos x="230" y="0"/>
                  </a:cxn>
                </a:cxnLst>
                <a:pathLst>
                  <a:path w="1924" h="1281">
                    <a:moveTo>
                      <a:pt x="408" y="0"/>
                    </a:moveTo>
                    <a:lnTo>
                      <a:pt x="1515" y="0"/>
                    </a:lnTo>
                    <a:lnTo>
                      <a:pt x="1632" y="699"/>
                    </a:lnTo>
                    <a:lnTo>
                      <a:pt x="1924" y="699"/>
                    </a:lnTo>
                    <a:lnTo>
                      <a:pt x="962" y="1281"/>
                    </a:lnTo>
                    <a:lnTo>
                      <a:pt x="0" y="699"/>
                    </a:lnTo>
                    <a:lnTo>
                      <a:pt x="292" y="699"/>
                    </a:lnTo>
                    <a:lnTo>
                      <a:pt x="408" y="0"/>
                    </a:lnTo>
                    <a:close/>
                  </a:path>
                </a:pathLst>
              </a:custGeom>
              <a:gradFill rotWithShape="false">
                <a:gsLst>
                  <a:gs pos="0">
                    <a:srgbClr val="F2D7E4"/>
                  </a:gs>
                  <a:gs pos="100000">
                    <a:srgbClr val="CF6D9E"/>
                  </a:gs>
                </a:gsLst>
                <a:lin ang="5400000" scaled="true"/>
                <a:tileRect/>
              </a:gradFill>
              <a:ln w="4763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5053" name="Freeform 20"/>
              <p:cNvSpPr/>
              <p:nvPr/>
            </p:nvSpPr>
            <p:spPr>
              <a:xfrm rot="-5400000" flipH="true">
                <a:off x="1738" y="2414"/>
                <a:ext cx="893" cy="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31" y="0"/>
                  </a:cxn>
                  <a:cxn ang="0">
                    <a:pos x="53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962" h="814">
                    <a:moveTo>
                      <a:pt x="0" y="0"/>
                    </a:moveTo>
                    <a:lnTo>
                      <a:pt x="962" y="582"/>
                    </a:lnTo>
                    <a:lnTo>
                      <a:pt x="962" y="814"/>
                    </a:lnTo>
                    <a:lnTo>
                      <a:pt x="0" y="1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6D9E"/>
              </a:solidFill>
              <a:ln w="4763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5054" name="Freeform 21"/>
              <p:cNvSpPr/>
              <p:nvPr/>
            </p:nvSpPr>
            <p:spPr>
              <a:xfrm rot="-5400000" flipH="true">
                <a:off x="1736" y="3294"/>
                <a:ext cx="897" cy="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549" y="0"/>
                  </a:cxn>
                  <a:cxn ang="0">
                    <a:pos x="549" y="0"/>
                  </a:cxn>
                  <a:cxn ang="0">
                    <a:pos x="0" y="0"/>
                  </a:cxn>
                </a:cxnLst>
                <a:pathLst>
                  <a:path w="962" h="814">
                    <a:moveTo>
                      <a:pt x="0" y="582"/>
                    </a:moveTo>
                    <a:lnTo>
                      <a:pt x="0" y="814"/>
                    </a:lnTo>
                    <a:lnTo>
                      <a:pt x="962" y="174"/>
                    </a:lnTo>
                    <a:lnTo>
                      <a:pt x="962" y="0"/>
                    </a:lnTo>
                    <a:lnTo>
                      <a:pt x="0" y="582"/>
                    </a:lnTo>
                    <a:close/>
                  </a:path>
                </a:pathLst>
              </a:custGeom>
              <a:solidFill>
                <a:srgbClr val="CF6D9E"/>
              </a:solidFill>
              <a:ln w="4763">
                <a:noFill/>
              </a:ln>
            </p:spPr>
            <p:txBody>
              <a:bodyPr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3" name="Rectangle 2"/>
            <p:cNvSpPr>
              <a:spLocks noGrp="true" noChangeArrowheads="true"/>
            </p:cNvSpPr>
            <p:nvPr/>
          </p:nvSpPr>
          <p:spPr>
            <a:xfrm>
              <a:off x="1112" y="1156"/>
              <a:ext cx="12285" cy="8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numCol="1" anchor="ctr" anchorCtr="false" compatLnSpc="true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B</a:t>
              </a: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公司（</a:t>
              </a: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弱势</a:t>
              </a: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</a:t>
              </a: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</a:t>
              </a: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2EE01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强势</a:t>
              </a: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）的故事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5056" name="AutoShape 4"/>
            <p:cNvSpPr/>
            <p:nvPr/>
          </p:nvSpPr>
          <p:spPr>
            <a:xfrm>
              <a:off x="4932" y="1487"/>
              <a:ext cx="1020" cy="227"/>
            </a:xfrm>
            <a:prstGeom prst="rightArrow">
              <a:avLst>
                <a:gd name="adj1" fmla="val 50000"/>
                <a:gd name="adj2" fmla="val 112005"/>
              </a:avLst>
            </a:prstGeom>
            <a:solidFill>
              <a:schemeClr val="bg1"/>
            </a:soli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false"/>
            <a:p>
              <a:pPr marL="342900" indent="-342900" algn="ctr">
                <a:spcBef>
                  <a:spcPct val="20000"/>
                </a:spcBef>
                <a:buClr>
                  <a:srgbClr val="0000CC"/>
                </a:buClr>
                <a:buFont typeface="Wingdings" panose="05000000000000000000" pitchFamily="2" charset="2"/>
              </a:pPr>
              <a:endParaRPr lang="zh-CN" altLang="en-US" sz="3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——提升企业竞争力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9685" name="Rectangle 2"/>
          <p:cNvSpPr>
            <a:spLocks noGrp="true" noChangeArrowheads="true"/>
          </p:cNvSpPr>
          <p:nvPr/>
        </p:nvSpPr>
        <p:spPr>
          <a:xfrm>
            <a:off x="2195830" y="1096328"/>
            <a:ext cx="7800975" cy="56356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false" compatLnSpc="true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案例：赊销能提升企业竞争力</a:t>
            </a: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216069" name="Rectangle 3"/>
          <p:cNvSpPr>
            <a:spLocks noGrp="true"/>
          </p:cNvSpPr>
          <p:nvPr/>
        </p:nvSpPr>
        <p:spPr>
          <a:xfrm>
            <a:off x="2010093" y="1947228"/>
            <a:ext cx="8218487" cy="20812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如何在不增加投资的情况下，增加营运资金？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TW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假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</a:t>
            </a:r>
            <a:r>
              <a:rPr lang="zh-TW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zh-CN" altLang="zh-TW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销售额为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</a:t>
            </a:r>
            <a:r>
              <a:rPr lang="zh-TW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，利率</a:t>
            </a:r>
            <a:r>
              <a:rPr lang="zh-CN" altLang="zh-TW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lang="zh-TW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10%。</a:t>
            </a:r>
            <a:endParaRPr lang="zh-TW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只要我们能控制时间，将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货款平均在外天数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减少，营运资金即能增加。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37651" name="Group 83"/>
          <p:cNvGraphicFramePr>
            <a:graphicFrameLocks noGrp="true"/>
          </p:cNvGraphicFramePr>
          <p:nvPr/>
        </p:nvGraphicFramePr>
        <p:xfrm>
          <a:off x="2029143" y="3526790"/>
          <a:ext cx="8075613" cy="2743200"/>
        </p:xfrm>
        <a:graphic>
          <a:graphicData uri="http://schemas.openxmlformats.org/drawingml/2006/table">
            <a:tbl>
              <a:tblPr/>
              <a:tblGrid>
                <a:gridCol w="711200"/>
                <a:gridCol w="1504950"/>
                <a:gridCol w="1333500"/>
                <a:gridCol w="1277937"/>
                <a:gridCol w="1584325"/>
                <a:gridCol w="1663700"/>
              </a:tblGrid>
              <a:tr h="14559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情况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货款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在外天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数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被绑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资金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利息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总</a:t>
                      </a: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共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被绑资金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流动现金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的差別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90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好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40天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109.6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11.0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120.6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--</a:t>
                      </a:r>
                      <a:endParaRPr kumimoji="0" lang="zh-TW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90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中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60天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164.4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16.4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180.8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60.2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290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坏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90天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246.6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24.7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271.3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TW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151.7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</a:t>
                      </a:r>
                      <a:endParaRPr kumimoji="0" lang="zh-TW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90000" marR="90000" marT="46806" marB="46806" anchor="ctr" horzOverflow="overflow">
                    <a:lnL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thinThick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——提升企业竞争力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60855" y="1146810"/>
            <a:ext cx="8670925" cy="4297596"/>
            <a:chOff x="590" y="1158"/>
            <a:chExt cx="13655" cy="6768"/>
          </a:xfrm>
        </p:grpSpPr>
        <p:sp>
          <p:nvSpPr>
            <p:cNvPr id="218116" name="Rectangle 3"/>
            <p:cNvSpPr>
              <a:spLocks noGrp="true"/>
            </p:cNvSpPr>
            <p:nvPr/>
          </p:nvSpPr>
          <p:spPr>
            <a:xfrm>
              <a:off x="725" y="2410"/>
              <a:ext cx="12943" cy="237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tIns="45720" rIns="91440" bIns="45720" anchor="t" anchorCtr="fals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假设有两家销售同类产品的企业，他们的年销售额都是</a:t>
              </a:r>
              <a:r>
                <a:rPr lang="en-US" altLang="zh-CN" sz="2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1200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万，因管理方式不同，产生以下的不同情况：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218117" name="Group 42"/>
            <p:cNvGrpSpPr/>
            <p:nvPr/>
          </p:nvGrpSpPr>
          <p:grpSpPr>
            <a:xfrm>
              <a:off x="590" y="4575"/>
              <a:ext cx="13655" cy="3351"/>
              <a:chOff x="432" y="2352"/>
              <a:chExt cx="5136" cy="960"/>
            </a:xfrm>
          </p:grpSpPr>
          <p:sp>
            <p:nvSpPr>
              <p:cNvPr id="218118" name="Text Box 43"/>
              <p:cNvSpPr txBox="true"/>
              <p:nvPr/>
            </p:nvSpPr>
            <p:spPr>
              <a:xfrm>
                <a:off x="432" y="2352"/>
                <a:ext cx="2543" cy="790"/>
              </a:xfrm>
              <a:prstGeom prst="rect">
                <a:avLst/>
              </a:prstGeom>
              <a:solidFill>
                <a:srgbClr val="FFFF99"/>
              </a:solidFill>
              <a:ln w="3810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outerShdw dist="35921" dir="2699999" algn="ctr" rotWithShape="0">
                  <a:schemeClr val="bg2"/>
                </a:outerShdw>
              </a:effectLst>
            </p:spPr>
            <p:txBody>
              <a:bodyPr anchor="t" anchorCtr="false">
                <a:spAutoFit/>
              </a:bodyPr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A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公司：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平均货款在外天数：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120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天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平均支付货款天数：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90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天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资金短缺天数：    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-30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天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等于：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欠缺营运资金约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100</a:t>
                </a:r>
                <a:r>
                  <a:rPr lang="zh-CN" altLang="en-US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万</a:t>
                </a:r>
                <a:endParaRPr lang="zh-CN" altLang="en-US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18119" name="Text Box 44"/>
              <p:cNvSpPr txBox="true"/>
              <p:nvPr/>
            </p:nvSpPr>
            <p:spPr>
              <a:xfrm>
                <a:off x="3167" y="2352"/>
                <a:ext cx="2401" cy="790"/>
              </a:xfrm>
              <a:prstGeom prst="rect">
                <a:avLst/>
              </a:prstGeom>
              <a:solidFill>
                <a:srgbClr val="FFFF99"/>
              </a:solidFill>
              <a:ln w="38100" cap="flat" cmpd="sng">
                <a:solidFill>
                  <a:srgbClr val="0000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false">
                <a:spAutoFit/>
              </a:bodyPr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B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公司：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平均货款在外天数：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45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天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平均支付货款天数：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60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天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资金短缺天数：   </a:t>
                </a:r>
                <a:r>
                  <a:rPr lang="en-US" altLang="zh-CN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+15</a:t>
                </a: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天</a:t>
                </a:r>
                <a:endPara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eaLnBrk="0" hangingPunct="0">
                  <a:lnSpc>
                    <a:spcPct val="120000"/>
                  </a:lnSpc>
                  <a:buClrTx/>
                  <a:buFont typeface="Arial" panose="020B0604020202020204" pitchFamily="34" charset="0"/>
                </a:pPr>
                <a:r>
                  <a:rPr lang="zh-CN" altLang="en-US" b="1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等于：</a:t>
                </a:r>
                <a:r>
                  <a:rPr lang="zh-CN" altLang="en-US" b="1" dirty="0">
                    <a:solidFill>
                      <a:srgbClr val="000099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拥有营运资金约</a:t>
                </a:r>
                <a:r>
                  <a:rPr lang="en-US" altLang="zh-CN" b="1" dirty="0">
                    <a:solidFill>
                      <a:srgbClr val="000099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50</a:t>
                </a:r>
                <a:r>
                  <a:rPr lang="zh-CN" altLang="en-US" b="1" dirty="0">
                    <a:solidFill>
                      <a:srgbClr val="000099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万</a:t>
                </a:r>
                <a:endParaRPr lang="zh-CN" altLang="en-US" b="1" dirty="0">
                  <a:solidFill>
                    <a:srgbClr val="000099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18120" name="Line 45"/>
              <p:cNvSpPr/>
              <p:nvPr/>
            </p:nvSpPr>
            <p:spPr>
              <a:xfrm>
                <a:off x="480" y="3312"/>
                <a:ext cx="2400" cy="0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18121" name="Line 46"/>
              <p:cNvSpPr/>
              <p:nvPr/>
            </p:nvSpPr>
            <p:spPr>
              <a:xfrm>
                <a:off x="3264" y="3312"/>
                <a:ext cx="2208" cy="0"/>
              </a:xfrm>
              <a:prstGeom prst="line">
                <a:avLst/>
              </a:prstGeom>
              <a:ln w="9525" cap="flat" cmpd="sng">
                <a:solidFill>
                  <a:srgbClr val="000099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16" name="Rectangle 2"/>
            <p:cNvSpPr>
              <a:spLocks noGrp="true" noChangeArrowheads="true"/>
            </p:cNvSpPr>
            <p:nvPr/>
          </p:nvSpPr>
          <p:spPr>
            <a:xfrm>
              <a:off x="985" y="1158"/>
              <a:ext cx="12285" cy="8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vert="horz" wrap="square" lIns="91440" tIns="45720" rIns="91440" bIns="45720" numCol="1" anchor="ctr" anchorCtr="false" compatLnSpc="true"/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j-cs"/>
                </a:rPr>
                <a:t>案例：赊销能提升企业竞争力</a:t>
              </a:r>
              <a:endPara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一、赊销的必要性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——促进经济增长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0164" name="Rectangle 3"/>
          <p:cNvSpPr>
            <a:spLocks noGrp="true"/>
          </p:cNvSpPr>
          <p:nvPr/>
        </p:nvSpPr>
        <p:spPr>
          <a:xfrm>
            <a:off x="5038090" y="1638935"/>
            <a:ext cx="2115185" cy="4552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fals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algn="ctr" eaLnBrk="1" hangingPunct="1">
              <a:buNone/>
            </a:pPr>
            <a:r>
              <a:rPr lang="zh-CN" altLang="en-US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赊销与</a:t>
            </a:r>
            <a:r>
              <a:rPr lang="en-US" altLang="zh-CN" sz="2400" dirty="0">
                <a:solidFill>
                  <a:srgbClr val="13040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GDP</a:t>
            </a:r>
            <a:endParaRPr lang="zh-CN" altLang="en-US" sz="2400" dirty="0">
              <a:solidFill>
                <a:srgbClr val="13040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43747" name="Group 35"/>
          <p:cNvGraphicFramePr>
            <a:graphicFrameLocks noGrp="true"/>
          </p:cNvGraphicFramePr>
          <p:nvPr/>
        </p:nvGraphicFramePr>
        <p:xfrm>
          <a:off x="1551940" y="2341880"/>
          <a:ext cx="9088755" cy="3319780"/>
        </p:xfrm>
        <a:graphic>
          <a:graphicData uri="http://schemas.openxmlformats.org/drawingml/2006/table">
            <a:tbl>
              <a:tblPr/>
              <a:tblGrid>
                <a:gridCol w="1590675"/>
                <a:gridCol w="3178810"/>
                <a:gridCol w="4319270"/>
              </a:tblGrid>
              <a:tr h="438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国家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部门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每增加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亿赊销额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, GDP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的改变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83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美国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非金融部门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上升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2498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万美元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470">
                <a:tc vMerge="true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金融部门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上升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1831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万美元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835">
                <a:tc vMerge="true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消费者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上升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5619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万美元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47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中国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金融部门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上升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4753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万元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835">
                <a:tc vMerge="true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非金融部门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下降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8852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万元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美国赊销总规模的年均增长速度是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GDP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1.5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3040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倍以上，并且这种趋势正在加速。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13040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T="45724" marB="4572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true">
                  <a:tcPr/>
                </a:tc>
                <a:tc hMerge="true">
                  <a:tcPr/>
                </a:tc>
              </a:tr>
            </a:tbl>
          </a:graphicData>
        </a:graphic>
      </p:graphicFrame>
      <p:sp>
        <p:nvSpPr>
          <p:cNvPr id="9" name="Rectangle 2"/>
          <p:cNvSpPr txBox="true">
            <a:spLocks noChangeArrowheads="true"/>
          </p:cNvSpPr>
          <p:nvPr/>
        </p:nvSpPr>
        <p:spPr bwMode="white">
          <a:xfrm>
            <a:off x="2079943" y="902653"/>
            <a:ext cx="7800975" cy="5635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案例：赊销对经济的促进作用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d3d3LnByb2Nlc3Nvbi5jb20lMkZ2aWV3JTJGbGluayUyRjYwNWMzYTQxNjM3Njg5NzAwNzdiODYwNyZ0ZXh0VHlwZT10ZXh0JnJvdW5kPTAmZ3JhZGllbnRXYXk9MCZmdENvbG9yPSUyM2FiYTAwMCZjb250ZW50PSVFNiU4MCU5RCVFNyVCQiVCNCVFNSVBRiVCQyVFNSU5QiVCRSIsCiAgICJMb2dvIiA6ICIiLAogICAiT3JpZ2luYWxVcmwiIDogImh0dHA6Ly93d3cudG9wc2Nhbi5jb20vd3BzL2luZGV4Lmh0bWwiCn0K"/>
    </extobj>
    <extobj name="44B7C0F4-79DB-4F8B-9303-0E098D69D8BE-2">
      <extobjdata type="44B7C0F4-79DB-4F8B-9303-0E098D69D8BE" data="ewogICAiTGFzdFVybCIgOiAiaHR0cDovL3d3dy50b3BzY2FuLmNvbS93cHMvaW5kZXguaHRtbD90ZXh0PWh0dHBzJTNBJTJGJTJGd3d3LnByb2Nlc3Nvbi5jb20lMkZ2aWV3JTJGbGluayUyRjYwNjE5MjcwN2Q5YzA4NTU1ZTY4NDgzNCZ0ZXh0VHlwZT10ZXh0JnJvdW5kPTAmZ3JhZGllbnRXYXk9MCZmdENvbG9yPSUyM2FiYTAwMCZjb250ZW50PSVFNiU4MCU5RCVFNyVCQiVCNCVFNSVBRiVCQyVFNSU5QiVCRSIsCiAgICJMb2dvIiA6ICIiLAogICAiT3JpZ2luYWxVcmwiIDogImh0dHA6Ly93d3cudG9wc2Nhbi5jb20vd3BzL2luZGV4Lmh0bWw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11190</Words>
  <Application>WPS 演示</Application>
  <PresentationFormat>宽屏</PresentationFormat>
  <Paragraphs>1115</Paragraphs>
  <Slides>58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2" baseType="lpstr">
      <vt:lpstr>Arial</vt:lpstr>
      <vt:lpstr>宋体</vt:lpstr>
      <vt:lpstr>Wingdings</vt:lpstr>
      <vt:lpstr>微软雅黑</vt:lpstr>
      <vt:lpstr>经典综艺体简</vt:lpstr>
      <vt:lpstr>新宋体</vt:lpstr>
      <vt:lpstr>黑体</vt:lpstr>
      <vt:lpstr>华文细黑</vt:lpstr>
      <vt:lpstr>Times New Roman</vt:lpstr>
      <vt:lpstr>Wingdings 2</vt:lpstr>
      <vt:lpstr>Arial Unicode MS</vt:lpstr>
      <vt:lpstr>Arial Black</vt:lpstr>
      <vt:lpstr>Office 主题​​</vt:lpstr>
      <vt:lpstr>MSGraph.Chart.8</vt:lpstr>
      <vt:lpstr>PowerPoint 演示文稿</vt:lpstr>
      <vt:lpstr>本章大纲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zjz</dc:creator>
  <cp:lastModifiedBy>zjz</cp:lastModifiedBy>
  <cp:revision>301</cp:revision>
  <dcterms:created xsi:type="dcterms:W3CDTF">2023-04-25T14:34:41Z</dcterms:created>
  <dcterms:modified xsi:type="dcterms:W3CDTF">2023-04-25T14:34:41Z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