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4"/>
  </p:handoutMasterIdLst>
  <p:sldIdLst>
    <p:sldId id="276" r:id="rId3"/>
    <p:sldId id="277" r:id="rId4"/>
    <p:sldId id="25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80" r:id="rId19"/>
    <p:sldId id="376" r:id="rId20"/>
    <p:sldId id="377" r:id="rId21"/>
    <p:sldId id="378" r:id="rId22"/>
    <p:sldId id="283"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39"/>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ustomXml" Target="../customXml/item1.xml"/><Relationship Id="rId28" Type="http://schemas.openxmlformats.org/officeDocument/2006/relationships/customXmlProps" Target="../customXml/itemProps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第四章：政府信用管理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924800" y="4352290"/>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二、政府信用思想</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9265" y="1108710"/>
            <a:ext cx="8713470" cy="5471795"/>
            <a:chOff x="283" y="2090"/>
            <a:chExt cx="13722" cy="8617"/>
          </a:xfrm>
        </p:grpSpPr>
        <p:sp>
          <p:nvSpPr>
            <p:cNvPr id="28" name="Rectangle 9"/>
            <p:cNvSpPr>
              <a:spLocks noChangeArrowheads="true"/>
            </p:cNvSpPr>
            <p:nvPr/>
          </p:nvSpPr>
          <p:spPr bwMode="auto">
            <a:xfrm flipH="true">
              <a:off x="1803" y="2155"/>
              <a:ext cx="5600" cy="678"/>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6350">
                  <a:solidFill>
                    <a:schemeClr val="tx1"/>
                  </a:solidFill>
                  <a:miter lim="800000"/>
                  <a:headEnd/>
                  <a:tailEnd/>
                </a14:hiddenLine>
              </a:ext>
            </a:extLst>
          </p:spPr>
          <p:txBody>
            <a:bodyPr lIns="0" tIns="0" rIns="0" bIns="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5365" name="矩形 30"/>
            <p:cNvSpPr/>
            <p:nvPr/>
          </p:nvSpPr>
          <p:spPr>
            <a:xfrm>
              <a:off x="2681" y="2090"/>
              <a:ext cx="4128" cy="725"/>
            </a:xfrm>
            <a:prstGeom prst="rect">
              <a:avLst/>
            </a:prstGeom>
            <a:noFill/>
            <a:ln w="9525">
              <a:noFill/>
            </a:ln>
          </p:spPr>
          <p:txBody>
            <a:bodyPr wrap="none" anchor="t" anchorCtr="false">
              <a:spAutoFit/>
            </a:bodyPr>
            <a:p>
              <a:pPr algn="ctr" eaLnBrk="0" hangingPunct="0"/>
              <a:r>
                <a:rPr lang="zh-CN" altLang="en-US" sz="2400" b="1" dirty="0">
                  <a:latin typeface="微软雅黑" panose="020B0503020204020204" charset="-122"/>
                  <a:ea typeface="微软雅黑" panose="020B0503020204020204" charset="-122"/>
                </a:rPr>
                <a:t>中国古典思想来源</a:t>
              </a:r>
              <a:endParaRPr lang="zh-CN" altLang="en-US" sz="2400" b="1" dirty="0">
                <a:latin typeface="微软雅黑" panose="020B0503020204020204" charset="-122"/>
                <a:ea typeface="微软雅黑" panose="020B0503020204020204" charset="-122"/>
              </a:endParaRPr>
            </a:p>
          </p:txBody>
        </p:sp>
        <p:sp>
          <p:nvSpPr>
            <p:cNvPr id="15366" name="矩形 32"/>
            <p:cNvSpPr/>
            <p:nvPr/>
          </p:nvSpPr>
          <p:spPr>
            <a:xfrm>
              <a:off x="283" y="3293"/>
              <a:ext cx="13722" cy="7414"/>
            </a:xfrm>
            <a:prstGeom prst="rect">
              <a:avLst/>
            </a:prstGeom>
            <a:noFill/>
            <a:ln w="9525">
              <a:noFill/>
            </a:ln>
          </p:spPr>
          <p:txBody>
            <a:bodyPr anchor="t" anchorCtr="false">
              <a:spAutoFit/>
            </a:bodyPr>
            <a:p>
              <a:pPr indent="0" fontAlgn="auto">
                <a:lnSpc>
                  <a:spcPct val="15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在中国的传统思想中，信用和契约的关系以“信”和“约”的概念表达。</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将诚信提高到政治高度的，是春秋时期的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管仲</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，他在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管子</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中论述：“先王贵诚信。诚信者，天下之结也。”</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无论东西方，诚信在整个道德体系中都占有重要地位，是社会生活有秩序运行所不可或缺的。</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15367" name="Picture 2"/>
            <p:cNvPicPr>
              <a:picLocks noChangeAspect="true"/>
            </p:cNvPicPr>
            <p:nvPr/>
          </p:nvPicPr>
          <p:blipFill>
            <a:blip r:embed="rId4"/>
            <a:stretch>
              <a:fillRect/>
            </a:stretch>
          </p:blipFill>
          <p:spPr>
            <a:xfrm>
              <a:off x="3832" y="5780"/>
              <a:ext cx="6624" cy="3338"/>
            </a:xfrm>
            <a:prstGeom prst="rect">
              <a:avLst/>
            </a:prstGeom>
            <a:noFill/>
            <a:ln w="6350">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三、政府信用的作用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1" name="组合 30"/>
          <p:cNvGrpSpPr/>
          <p:nvPr/>
        </p:nvGrpSpPr>
        <p:grpSpPr>
          <a:xfrm>
            <a:off x="2800985" y="1348740"/>
            <a:ext cx="6590030" cy="5028565"/>
            <a:chOff x="2153" y="2455"/>
            <a:chExt cx="10378" cy="7919"/>
          </a:xfrm>
        </p:grpSpPr>
        <p:sp>
          <p:nvSpPr>
            <p:cNvPr id="8" name="Freeform 2"/>
            <p:cNvSpPr/>
            <p:nvPr/>
          </p:nvSpPr>
          <p:spPr>
            <a:xfrm>
              <a:off x="5993" y="5978"/>
              <a:ext cx="1992" cy="1265"/>
            </a:xfrm>
            <a:custGeom>
              <a:avLst/>
              <a:gdLst/>
              <a:ahLst/>
              <a:cxnLst>
                <a:cxn ang="0">
                  <a:pos x="2147483646" y="0"/>
                </a:cxn>
                <a:cxn ang="0">
                  <a:pos x="2147483646" y="2147483646"/>
                </a:cxn>
                <a:cxn ang="0">
                  <a:pos x="2147483646" y="2147483646"/>
                </a:cxn>
                <a:cxn ang="0">
                  <a:pos x="2147483646" y="2147483646"/>
                </a:cxn>
                <a:cxn ang="0">
                  <a:pos x="0" y="2147483646"/>
                </a:cxn>
                <a:cxn ang="0">
                  <a:pos x="2147483646" y="0"/>
                </a:cxn>
              </a:cxnLst>
              <a:pathLst>
                <a:path w="797" h="506">
                  <a:moveTo>
                    <a:pt x="390" y="0"/>
                  </a:moveTo>
                  <a:lnTo>
                    <a:pt x="448" y="64"/>
                  </a:lnTo>
                  <a:lnTo>
                    <a:pt x="797" y="495"/>
                  </a:lnTo>
                  <a:lnTo>
                    <a:pt x="390" y="355"/>
                  </a:lnTo>
                  <a:lnTo>
                    <a:pt x="0" y="506"/>
                  </a:lnTo>
                  <a:lnTo>
                    <a:pt x="390" y="0"/>
                  </a:lnTo>
                  <a:close/>
                </a:path>
              </a:pathLst>
            </a:custGeom>
            <a:gradFill rotWithShape="true">
              <a:gsLst>
                <a:gs pos="0">
                  <a:srgbClr val="9999FF"/>
                </a:gs>
                <a:gs pos="100000">
                  <a:srgbClr val="FFFFFF">
                    <a:alpha val="0"/>
                  </a:srgbClr>
                </a:gs>
              </a:gsLst>
              <a:lin ang="5400000" scaled="true"/>
              <a:tileRect/>
            </a:gradFill>
            <a:ln w="9525">
              <a:noFill/>
            </a:ln>
          </p:spPr>
          <p:txBody>
            <a:bodyPr/>
            <a:p>
              <a:pPr algn="just"/>
              <a:endParaRPr lang="zh-CN" altLang="en-US">
                <a:latin typeface="微软雅黑" panose="020B0503020204020204" charset="-122"/>
                <a:ea typeface="微软雅黑" panose="020B0503020204020204" charset="-122"/>
              </a:endParaRPr>
            </a:p>
          </p:txBody>
        </p:sp>
        <p:sp>
          <p:nvSpPr>
            <p:cNvPr id="9" name="Freeform 3"/>
            <p:cNvSpPr/>
            <p:nvPr/>
          </p:nvSpPr>
          <p:spPr>
            <a:xfrm>
              <a:off x="6998" y="4438"/>
              <a:ext cx="2732" cy="1760"/>
            </a:xfrm>
            <a:custGeom>
              <a:avLst/>
              <a:gdLst/>
              <a:ahLst/>
              <a:cxnLst>
                <a:cxn ang="0">
                  <a:pos x="2147483646" y="2147483646"/>
                </a:cxn>
                <a:cxn ang="0">
                  <a:pos x="0" y="2147483646"/>
                </a:cxn>
                <a:cxn ang="0">
                  <a:pos x="2147483646" y="0"/>
                </a:cxn>
                <a:cxn ang="0">
                  <a:pos x="2147483646" y="2147483646"/>
                </a:cxn>
                <a:cxn ang="0">
                  <a:pos x="2147483646" y="2147483646"/>
                </a:cxn>
              </a:cxnLst>
              <a:pathLst>
                <a:path w="1093" h="704">
                  <a:moveTo>
                    <a:pt x="64" y="704"/>
                  </a:moveTo>
                  <a:lnTo>
                    <a:pt x="0" y="622"/>
                  </a:lnTo>
                  <a:lnTo>
                    <a:pt x="820" y="0"/>
                  </a:lnTo>
                  <a:lnTo>
                    <a:pt x="1093" y="453"/>
                  </a:lnTo>
                  <a:lnTo>
                    <a:pt x="64" y="704"/>
                  </a:lnTo>
                  <a:close/>
                </a:path>
              </a:pathLst>
            </a:custGeom>
            <a:gradFill rotWithShape="true">
              <a:gsLst>
                <a:gs pos="0">
                  <a:srgbClr val="DAB720"/>
                </a:gs>
                <a:gs pos="100000">
                  <a:srgbClr val="FFFFFF">
                    <a:alpha val="0"/>
                  </a:srgbClr>
                </a:gs>
              </a:gsLst>
              <a:lin ang="0" scaled="true"/>
              <a:tileRect/>
            </a:gradFill>
            <a:ln w="9525">
              <a:noFill/>
            </a:ln>
          </p:spPr>
          <p:txBody>
            <a:bodyPr/>
            <a:p>
              <a:pPr algn="just"/>
              <a:endParaRPr lang="zh-CN" altLang="en-US">
                <a:latin typeface="微软雅黑" panose="020B0503020204020204" charset="-122"/>
                <a:ea typeface="微软雅黑" panose="020B0503020204020204" charset="-122"/>
              </a:endParaRPr>
            </a:p>
          </p:txBody>
        </p:sp>
        <p:sp>
          <p:nvSpPr>
            <p:cNvPr id="10" name="Freeform 4"/>
            <p:cNvSpPr/>
            <p:nvPr/>
          </p:nvSpPr>
          <p:spPr>
            <a:xfrm>
              <a:off x="4683" y="4480"/>
              <a:ext cx="2315" cy="1760"/>
            </a:xfrm>
            <a:custGeom>
              <a:avLst/>
              <a:gdLst/>
              <a:ahLst/>
              <a:cxnLst>
                <a:cxn ang="0">
                  <a:pos x="2147483646" y="2147483646"/>
                </a:cxn>
                <a:cxn ang="0">
                  <a:pos x="2147483646" y="2147483646"/>
                </a:cxn>
                <a:cxn ang="0">
                  <a:pos x="0" y="2147483646"/>
                </a:cxn>
                <a:cxn ang="0">
                  <a:pos x="2147483646" y="0"/>
                </a:cxn>
                <a:cxn ang="0">
                  <a:pos x="2147483646" y="2147483646"/>
                </a:cxn>
              </a:cxnLst>
              <a:pathLst>
                <a:path w="926" h="704">
                  <a:moveTo>
                    <a:pt x="926" y="611"/>
                  </a:moveTo>
                  <a:lnTo>
                    <a:pt x="844" y="704"/>
                  </a:lnTo>
                  <a:lnTo>
                    <a:pt x="0" y="489"/>
                  </a:lnTo>
                  <a:lnTo>
                    <a:pt x="315" y="0"/>
                  </a:lnTo>
                  <a:lnTo>
                    <a:pt x="926" y="611"/>
                  </a:lnTo>
                  <a:close/>
                </a:path>
              </a:pathLst>
            </a:custGeom>
            <a:gradFill rotWithShape="true">
              <a:gsLst>
                <a:gs pos="0">
                  <a:srgbClr val="FFFFFF">
                    <a:alpha val="0"/>
                  </a:srgbClr>
                </a:gs>
                <a:gs pos="100000">
                  <a:srgbClr val="A3C975"/>
                </a:gs>
              </a:gsLst>
              <a:lin ang="0" scaled="true"/>
              <a:tileRect/>
            </a:gradFill>
            <a:ln w="9525">
              <a:noFill/>
            </a:ln>
          </p:spPr>
          <p:txBody>
            <a:bodyPr/>
            <a:p>
              <a:pPr algn="just"/>
              <a:endParaRPr lang="zh-CN" altLang="en-US">
                <a:latin typeface="微软雅黑" panose="020B0503020204020204" charset="-122"/>
                <a:ea typeface="微软雅黑" panose="020B0503020204020204" charset="-122"/>
              </a:endParaRPr>
            </a:p>
          </p:txBody>
        </p:sp>
        <p:sp>
          <p:nvSpPr>
            <p:cNvPr id="11" name="Oval 7"/>
            <p:cNvSpPr/>
            <p:nvPr/>
          </p:nvSpPr>
          <p:spPr>
            <a:xfrm>
              <a:off x="2153" y="2828"/>
              <a:ext cx="3555" cy="3555"/>
            </a:xfrm>
            <a:prstGeom prst="ellipse">
              <a:avLst/>
            </a:prstGeom>
            <a:solidFill>
              <a:schemeClr val="tx1"/>
            </a:solidFill>
            <a:ln w="38100" cap="flat" cmpd="sng">
              <a:solidFill>
                <a:srgbClr val="DDDDDD"/>
              </a:solidFill>
              <a:prstDash val="solid"/>
              <a:round/>
              <a:headEnd type="none" w="med" len="med"/>
              <a:tailEnd type="none" w="med" len="med"/>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grpSp>
          <p:nvGrpSpPr>
            <p:cNvPr id="13" name="Group 10"/>
            <p:cNvGrpSpPr/>
            <p:nvPr/>
          </p:nvGrpSpPr>
          <p:grpSpPr bwMode="auto">
            <a:xfrm>
              <a:off x="8977" y="2455"/>
              <a:ext cx="3555" cy="3555"/>
              <a:chOff x="867" y="738"/>
              <a:chExt cx="1422" cy="1422"/>
            </a:xfrm>
            <a:solidFill>
              <a:schemeClr val="tx1"/>
            </a:solidFill>
          </p:grpSpPr>
          <p:sp>
            <p:nvSpPr>
              <p:cNvPr id="15" name="Oval 11"/>
              <p:cNvSpPr>
                <a:spLocks noChangeArrowheads="true"/>
              </p:cNvSpPr>
              <p:nvPr/>
            </p:nvSpPr>
            <p:spPr bwMode="gray">
              <a:xfrm>
                <a:off x="867" y="738"/>
                <a:ext cx="1422" cy="1422"/>
              </a:xfrm>
              <a:prstGeom prst="ellipse">
                <a:avLst/>
              </a:prstGeom>
              <a:grpFill/>
              <a:ln w="38100" algn="ctr">
                <a:solidFill>
                  <a:srgbClr val="DDDDDD"/>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6" name="Oval 12"/>
              <p:cNvSpPr>
                <a:spLocks noChangeArrowheads="true"/>
              </p:cNvSpPr>
              <p:nvPr/>
            </p:nvSpPr>
            <p:spPr bwMode="gray">
              <a:xfrm>
                <a:off x="909" y="774"/>
                <a:ext cx="1337" cy="1348"/>
              </a:xfrm>
              <a:prstGeom prst="ellipse">
                <a:avLst/>
              </a:prstGeom>
              <a:grpFill/>
              <a:ln>
                <a:noFill/>
              </a:ln>
              <a:extLst>
                <a:ext uri="{91240B29-F687-4F45-9708-019B960494DF}">
                  <a14:hiddenLine xmlns:a14="http://schemas.microsoft.com/office/drawing/2010/main" w="38100">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grpSp>
          <p:nvGrpSpPr>
            <p:cNvPr id="17" name="Group 14"/>
            <p:cNvGrpSpPr/>
            <p:nvPr/>
          </p:nvGrpSpPr>
          <p:grpSpPr bwMode="auto">
            <a:xfrm>
              <a:off x="5255" y="6820"/>
              <a:ext cx="3555" cy="3555"/>
              <a:chOff x="867" y="738"/>
              <a:chExt cx="1422" cy="1422"/>
            </a:xfrm>
            <a:solidFill>
              <a:schemeClr val="tx1"/>
            </a:solidFill>
          </p:grpSpPr>
          <p:sp>
            <p:nvSpPr>
              <p:cNvPr id="23" name="Oval 15"/>
              <p:cNvSpPr>
                <a:spLocks noChangeArrowheads="true"/>
              </p:cNvSpPr>
              <p:nvPr/>
            </p:nvSpPr>
            <p:spPr bwMode="gray">
              <a:xfrm>
                <a:off x="867" y="738"/>
                <a:ext cx="1422" cy="1422"/>
              </a:xfrm>
              <a:prstGeom prst="ellipse">
                <a:avLst/>
              </a:prstGeom>
              <a:grpFill/>
              <a:ln w="38100" algn="ctr">
                <a:solidFill>
                  <a:srgbClr val="DDDDDD"/>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4" name="Oval 16"/>
              <p:cNvSpPr>
                <a:spLocks noChangeArrowheads="true"/>
              </p:cNvSpPr>
              <p:nvPr/>
            </p:nvSpPr>
            <p:spPr bwMode="gray">
              <a:xfrm>
                <a:off x="909" y="774"/>
                <a:ext cx="1337" cy="1348"/>
              </a:xfrm>
              <a:prstGeom prst="ellipse">
                <a:avLst/>
              </a:prstGeom>
              <a:grpFill/>
              <a:ln>
                <a:noFill/>
              </a:ln>
              <a:extLst>
                <a:ext uri="{91240B29-F687-4F45-9708-019B960494DF}">
                  <a14:hiddenLine xmlns:a14="http://schemas.microsoft.com/office/drawing/2010/main" w="38100">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sp>
          <p:nvSpPr>
            <p:cNvPr id="26" name="Rectangle 20"/>
            <p:cNvSpPr/>
            <p:nvPr/>
          </p:nvSpPr>
          <p:spPr>
            <a:xfrm>
              <a:off x="5613" y="7783"/>
              <a:ext cx="2892" cy="1597"/>
            </a:xfrm>
            <a:prstGeom prst="rect">
              <a:avLst/>
            </a:prstGeom>
            <a:noFill/>
            <a:ln w="9525">
              <a:noFill/>
            </a:ln>
            <a:effectLst>
              <a:outerShdw dist="35921" dir="2699999" algn="ctr" rotWithShape="0">
                <a:srgbClr val="003300"/>
              </a:outerShdw>
            </a:effectLst>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政府信用促进市场经济的良性发展</a:t>
              </a:r>
              <a:endParaRPr lang="zh-CN" altLang="en-US" sz="2000" b="1" dirty="0">
                <a:solidFill>
                  <a:srgbClr val="FFFFFF"/>
                </a:solidFill>
                <a:latin typeface="微软雅黑" panose="020B0503020204020204" charset="-122"/>
                <a:ea typeface="微软雅黑" panose="020B0503020204020204" charset="-122"/>
              </a:endParaRPr>
            </a:p>
          </p:txBody>
        </p:sp>
        <p:sp>
          <p:nvSpPr>
            <p:cNvPr id="27" name="Rectangle 23"/>
            <p:cNvSpPr/>
            <p:nvPr/>
          </p:nvSpPr>
          <p:spPr>
            <a:xfrm>
              <a:off x="9355" y="3360"/>
              <a:ext cx="2893" cy="1598"/>
            </a:xfrm>
            <a:prstGeom prst="rect">
              <a:avLst/>
            </a:prstGeom>
            <a:noFill/>
            <a:ln w="9525">
              <a:noFill/>
            </a:ln>
            <a:effectLst>
              <a:outerShdw dist="35921" dir="2699999" algn="ctr" rotWithShape="0">
                <a:srgbClr val="003300"/>
              </a:outerShdw>
            </a:effectLst>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政府信用是政府职能顺利实现的保障</a:t>
              </a:r>
              <a:endParaRPr lang="zh-CN" altLang="en-US" sz="2000" b="1" dirty="0">
                <a:solidFill>
                  <a:srgbClr val="FFFFFF"/>
                </a:solidFill>
                <a:latin typeface="微软雅黑" panose="020B0503020204020204" charset="-122"/>
                <a:ea typeface="微软雅黑" panose="020B0503020204020204" charset="-122"/>
              </a:endParaRPr>
            </a:p>
          </p:txBody>
        </p:sp>
        <p:sp>
          <p:nvSpPr>
            <p:cNvPr id="28" name="Freeform 25"/>
            <p:cNvSpPr/>
            <p:nvPr/>
          </p:nvSpPr>
          <p:spPr bwMode="gray">
            <a:xfrm>
              <a:off x="6603" y="3608"/>
              <a:ext cx="1070" cy="2925"/>
            </a:xfrm>
            <a:custGeom>
              <a:avLst/>
              <a:gdLst/>
              <a:ahLst/>
              <a:cxnLst>
                <a:cxn ang="0">
                  <a:pos x="166" y="611"/>
                </a:cxn>
                <a:cxn ang="0">
                  <a:pos x="92" y="813"/>
                </a:cxn>
                <a:cxn ang="0">
                  <a:pos x="112" y="1008"/>
                </a:cxn>
                <a:cxn ang="0">
                  <a:pos x="104" y="1192"/>
                </a:cxn>
                <a:cxn ang="0">
                  <a:pos x="124" y="1383"/>
                </a:cxn>
                <a:cxn ang="0">
                  <a:pos x="104" y="1555"/>
                </a:cxn>
                <a:cxn ang="0">
                  <a:pos x="88" y="1674"/>
                </a:cxn>
                <a:cxn ang="0">
                  <a:pos x="10" y="1800"/>
                </a:cxn>
                <a:cxn ang="0">
                  <a:pos x="64" y="1982"/>
                </a:cxn>
                <a:cxn ang="0">
                  <a:pos x="173" y="2259"/>
                </a:cxn>
                <a:cxn ang="0">
                  <a:pos x="301" y="2490"/>
                </a:cxn>
                <a:cxn ang="0">
                  <a:pos x="391" y="2676"/>
                </a:cxn>
                <a:cxn ang="0">
                  <a:pos x="346" y="2816"/>
                </a:cxn>
                <a:cxn ang="0">
                  <a:pos x="260" y="2919"/>
                </a:cxn>
                <a:cxn ang="0">
                  <a:pos x="367" y="2961"/>
                </a:cxn>
                <a:cxn ang="0">
                  <a:pos x="298" y="3273"/>
                </a:cxn>
                <a:cxn ang="0">
                  <a:pos x="361" y="3396"/>
                </a:cxn>
                <a:cxn ang="0">
                  <a:pos x="515" y="3140"/>
                </a:cxn>
                <a:cxn ang="0">
                  <a:pos x="631" y="2934"/>
                </a:cxn>
                <a:cxn ang="0">
                  <a:pos x="667" y="2771"/>
                </a:cxn>
                <a:cxn ang="0">
                  <a:pos x="679" y="2640"/>
                </a:cxn>
                <a:cxn ang="0">
                  <a:pos x="703" y="2448"/>
                </a:cxn>
                <a:cxn ang="0">
                  <a:pos x="733" y="2257"/>
                </a:cxn>
                <a:cxn ang="0">
                  <a:pos x="796" y="2021"/>
                </a:cxn>
                <a:cxn ang="0">
                  <a:pos x="757" y="1725"/>
                </a:cxn>
                <a:cxn ang="0">
                  <a:pos x="740" y="1476"/>
                </a:cxn>
                <a:cxn ang="0">
                  <a:pos x="787" y="1280"/>
                </a:cxn>
                <a:cxn ang="0">
                  <a:pos x="842" y="1223"/>
                </a:cxn>
                <a:cxn ang="0">
                  <a:pos x="1093" y="1083"/>
                </a:cxn>
                <a:cxn ang="0">
                  <a:pos x="1241" y="902"/>
                </a:cxn>
                <a:cxn ang="0">
                  <a:pos x="1201" y="720"/>
                </a:cxn>
                <a:cxn ang="0">
                  <a:pos x="1055" y="569"/>
                </a:cxn>
                <a:cxn ang="0">
                  <a:pos x="1081" y="345"/>
                </a:cxn>
                <a:cxn ang="0">
                  <a:pos x="999" y="249"/>
                </a:cxn>
                <a:cxn ang="0">
                  <a:pos x="927" y="515"/>
                </a:cxn>
                <a:cxn ang="0">
                  <a:pos x="866" y="690"/>
                </a:cxn>
                <a:cxn ang="0">
                  <a:pos x="832" y="699"/>
                </a:cxn>
                <a:cxn ang="0">
                  <a:pos x="656" y="641"/>
                </a:cxn>
                <a:cxn ang="0">
                  <a:pos x="533" y="545"/>
                </a:cxn>
                <a:cxn ang="0">
                  <a:pos x="595" y="434"/>
                </a:cxn>
                <a:cxn ang="0">
                  <a:pos x="592" y="374"/>
                </a:cxn>
                <a:cxn ang="0">
                  <a:pos x="613" y="345"/>
                </a:cxn>
                <a:cxn ang="0">
                  <a:pos x="599" y="270"/>
                </a:cxn>
                <a:cxn ang="0">
                  <a:pos x="617" y="231"/>
                </a:cxn>
                <a:cxn ang="0">
                  <a:pos x="575" y="146"/>
                </a:cxn>
                <a:cxn ang="0">
                  <a:pos x="550" y="98"/>
                </a:cxn>
                <a:cxn ang="0">
                  <a:pos x="416" y="11"/>
                </a:cxn>
                <a:cxn ang="0">
                  <a:pos x="256" y="12"/>
                </a:cxn>
                <a:cxn ang="0">
                  <a:pos x="134" y="75"/>
                </a:cxn>
                <a:cxn ang="0">
                  <a:pos x="112" y="126"/>
                </a:cxn>
                <a:cxn ang="0">
                  <a:pos x="85" y="200"/>
                </a:cxn>
                <a:cxn ang="0">
                  <a:pos x="58" y="269"/>
                </a:cxn>
                <a:cxn ang="0">
                  <a:pos x="85" y="318"/>
                </a:cxn>
              </a:cxnLst>
              <a:rect l="0" t="0" r="r" b="b"/>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true">
              <a:gsLst>
                <a:gs pos="0">
                  <a:schemeClr val="accent1"/>
                </a:gs>
                <a:gs pos="100000">
                  <a:schemeClr val="accent1">
                    <a:gamma/>
                    <a:shade val="0"/>
                    <a:invGamma/>
                  </a:schemeClr>
                </a:gs>
              </a:gsLst>
              <a:lin ang="5400000" scaled="true"/>
            </a:gradFill>
            <a:ln w="9525" cap="flat" cmpd="sng">
              <a:noFill/>
              <a:prstDash val="solid"/>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9" name="Rectangle 23"/>
            <p:cNvSpPr/>
            <p:nvPr/>
          </p:nvSpPr>
          <p:spPr>
            <a:xfrm>
              <a:off x="2345" y="3660"/>
              <a:ext cx="2893" cy="1598"/>
            </a:xfrm>
            <a:prstGeom prst="rect">
              <a:avLst/>
            </a:prstGeom>
            <a:noFill/>
            <a:ln w="9525">
              <a:noFill/>
            </a:ln>
            <a:effectLst>
              <a:outerShdw dist="35921" dir="2699999" algn="ctr" rotWithShape="0">
                <a:srgbClr val="003300"/>
              </a:outerShdw>
            </a:effectLst>
          </p:spPr>
          <p:txBody>
            <a:bodyPr anchor="t" anchorCtr="false">
              <a:spAutoFit/>
            </a:bodyPr>
            <a:p>
              <a:pPr algn="just" eaLnBrk="0" hangingPunct="0"/>
              <a:r>
                <a:rPr lang="zh-CN" altLang="en-US" sz="2000" b="1" dirty="0">
                  <a:solidFill>
                    <a:srgbClr val="FFFF00"/>
                  </a:solidFill>
                  <a:latin typeface="微软雅黑" panose="020B0503020204020204" charset="-122"/>
                  <a:ea typeface="微软雅黑" panose="020B0503020204020204" charset="-122"/>
                </a:rPr>
                <a:t>政府信用是整个诚信体系的核心与支柱</a:t>
              </a:r>
              <a:endParaRPr lang="zh-CN" altLang="en-US" sz="2000" b="1" dirty="0">
                <a:solidFill>
                  <a:srgbClr val="FFFF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55445" y="1605915"/>
            <a:ext cx="8881745" cy="4470400"/>
            <a:chOff x="98" y="2793"/>
            <a:chExt cx="13987" cy="7040"/>
          </a:xfrm>
        </p:grpSpPr>
        <p:cxnSp>
          <p:nvCxnSpPr>
            <p:cNvPr id="61" name="直接连接符 60"/>
            <p:cNvCxnSpPr/>
            <p:nvPr/>
          </p:nvCxnSpPr>
          <p:spPr bwMode="auto">
            <a:xfrm>
              <a:off x="963" y="5967"/>
              <a:ext cx="11453" cy="113"/>
            </a:xfrm>
            <a:prstGeom prst="line">
              <a:avLst/>
            </a:prstGeom>
            <a:solidFill>
              <a:schemeClr val="accent1"/>
            </a:solidFill>
            <a:ln w="381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prstDash val="dash"/>
              <a:round/>
              <a:headEnd type="none" w="med" len="med"/>
              <a:tailEnd type="none" w="med" len="med"/>
            </a:ln>
            <a:effectLst>
              <a:outerShdw blurRad="50800" dist="38100" dir="2700000" algn="tl" rotWithShape="0">
                <a:prstClr val="black">
                  <a:alpha val="40000"/>
                </a:prstClr>
              </a:outerShdw>
            </a:effectLst>
          </p:spPr>
        </p:cxnSp>
        <p:sp>
          <p:nvSpPr>
            <p:cNvPr id="18438" name="AutoShape 3"/>
            <p:cNvSpPr/>
            <p:nvPr/>
          </p:nvSpPr>
          <p:spPr>
            <a:xfrm rot="-2700000">
              <a:off x="5078" y="4123"/>
              <a:ext cx="3865" cy="3867"/>
            </a:xfrm>
            <a:custGeom>
              <a:avLst/>
              <a:gdLst/>
              <a:ahLst/>
              <a:cxnLst>
                <a:cxn ang="0">
                  <a:pos x="2147483646" y="2147483646"/>
                </a:cxn>
                <a:cxn ang="5898240">
                  <a:pos x="2147483646" y="2147483646"/>
                </a:cxn>
                <a:cxn ang="11796480">
                  <a:pos x="0" y="2147483646"/>
                </a:cxn>
                <a:cxn ang="17694720">
                  <a:pos x="2147483646" y="0"/>
                </a:cxn>
              </a:cxnLst>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true">
              <a:gsLst>
                <a:gs pos="0">
                  <a:srgbClr val="DCDCDC"/>
                </a:gs>
                <a:gs pos="100000">
                  <a:srgbClr val="969696"/>
                </a:gs>
              </a:gsLst>
              <a:path path="rect">
                <a:fillToRect l="50000" t="50000" r="50000" b="50000"/>
              </a:path>
              <a:tileRect/>
            </a:gradFill>
            <a:ln w="9525" cap="flat" cmpd="sng">
              <a:solidFill>
                <a:schemeClr val="tx1"/>
              </a:solidFill>
              <a:prstDash val="solid"/>
              <a:miter/>
              <a:headEnd type="none" w="med" len="med"/>
              <a:tailEnd type="none" w="med" len="med"/>
            </a:ln>
            <a:effectLst>
              <a:outerShdw dist="28398" dir="3806096" algn="ctr" rotWithShape="0">
                <a:srgbClr val="000000">
                  <a:alpha val="50000"/>
                </a:srgbClr>
              </a:outerShdw>
            </a:effectLst>
          </p:spPr>
          <p:txBody>
            <a:bodyPr/>
            <a:p>
              <a:pPr algn="just"/>
              <a:endParaRPr lang="zh-CN" altLang="en-US">
                <a:latin typeface="微软雅黑" panose="020B0503020204020204" charset="-122"/>
                <a:ea typeface="微软雅黑" panose="020B0503020204020204" charset="-122"/>
              </a:endParaRPr>
            </a:p>
          </p:txBody>
        </p:sp>
        <p:sp>
          <p:nvSpPr>
            <p:cNvPr id="25608" name="Rectangle 4"/>
            <p:cNvSpPr/>
            <p:nvPr/>
          </p:nvSpPr>
          <p:spPr>
            <a:xfrm>
              <a:off x="738" y="4948"/>
              <a:ext cx="4535" cy="822"/>
            </a:xfrm>
            <a:prstGeom prst="rect">
              <a:avLst/>
            </a:prstGeom>
            <a:noFill/>
            <a:ln w="9525">
              <a:noFill/>
            </a:ln>
          </p:spPr>
          <p:txBody>
            <a:bodyPr anchor="t" anchorCtr="false">
              <a:spAutoFit/>
            </a:bodyPr>
            <a:p>
              <a:pPr algn="just" eaLnBrk="0" hangingPunct="0"/>
              <a:r>
                <a:rPr lang="zh-CN" altLang="en-US" b="1" dirty="0">
                  <a:solidFill>
                    <a:schemeClr val="tx2"/>
                  </a:solidFill>
                  <a:latin typeface="微软雅黑" panose="020B0503020204020204" charset="-122"/>
                  <a:ea typeface="微软雅黑" panose="020B0503020204020204" charset="-122"/>
                </a:rPr>
                <a:t>客观型信用危机</a:t>
              </a:r>
              <a:endParaRPr lang="zh-CN" altLang="en-US" sz="1200" b="1" dirty="0">
                <a:solidFill>
                  <a:schemeClr val="tx2"/>
                </a:solidFill>
                <a:latin typeface="微软雅黑" panose="020B0503020204020204" charset="-122"/>
                <a:ea typeface="微软雅黑" panose="020B0503020204020204" charset="-122"/>
              </a:endParaRPr>
            </a:p>
          </p:txBody>
        </p:sp>
        <p:sp>
          <p:nvSpPr>
            <p:cNvPr id="25609" name="Rectangle 7"/>
            <p:cNvSpPr/>
            <p:nvPr/>
          </p:nvSpPr>
          <p:spPr>
            <a:xfrm>
              <a:off x="98" y="3035"/>
              <a:ext cx="4275" cy="1600"/>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rPr>
                <a:t>政府遇到不可抗力因素导致履约能力的完全丧失</a:t>
              </a:r>
              <a:endParaRPr lang="zh-CN" altLang="en-US" sz="2000" dirty="0">
                <a:solidFill>
                  <a:srgbClr val="000000"/>
                </a:solidFill>
                <a:latin typeface="微软雅黑" panose="020B0503020204020204" charset="-122"/>
                <a:ea typeface="微软雅黑" panose="020B0503020204020204" charset="-122"/>
              </a:endParaRPr>
            </a:p>
          </p:txBody>
        </p:sp>
        <p:sp>
          <p:nvSpPr>
            <p:cNvPr id="25618" name="Text Box 16"/>
            <p:cNvSpPr txBox="true"/>
            <p:nvPr/>
          </p:nvSpPr>
          <p:spPr>
            <a:xfrm>
              <a:off x="4298" y="3063"/>
              <a:ext cx="1587" cy="1600"/>
            </a:xfrm>
            <a:prstGeom prst="rect">
              <a:avLst/>
            </a:prstGeom>
            <a:solidFill>
              <a:srgbClr val="FFFF00"/>
            </a:solidFill>
            <a:ln w="9525" cap="flat" cmpd="sng">
              <a:solidFill>
                <a:srgbClr val="FFFF00"/>
              </a:solidFill>
              <a:prstDash val="solid"/>
              <a:miter/>
              <a:headEnd type="none" w="med" len="med"/>
              <a:tailEnd type="none" w="med" len="med"/>
            </a:ln>
          </p:spPr>
          <p:txBody>
            <a:bodyPr anchor="t" anchorCtr="false">
              <a:spAutoFit/>
            </a:bodyPr>
            <a:p>
              <a:pPr algn="just" eaLnBrk="0" hangingPunct="0">
                <a:spcBef>
                  <a:spcPct val="50000"/>
                </a:spcBef>
              </a:pPr>
              <a:r>
                <a:rPr lang="zh-CN" altLang="en-US" sz="2000" b="1" dirty="0">
                  <a:solidFill>
                    <a:srgbClr val="000000"/>
                  </a:solidFill>
                  <a:latin typeface="微软雅黑" panose="020B0503020204020204" charset="-122"/>
                  <a:ea typeface="微软雅黑" panose="020B0503020204020204" charset="-122"/>
                </a:rPr>
                <a:t>能力变故型信用危机</a:t>
              </a:r>
              <a:endParaRPr lang="zh-CN" altLang="en-US" sz="2000" b="1" dirty="0">
                <a:solidFill>
                  <a:srgbClr val="000000"/>
                </a:solidFill>
                <a:latin typeface="微软雅黑" panose="020B0503020204020204" charset="-122"/>
                <a:ea typeface="微软雅黑" panose="020B0503020204020204" charset="-122"/>
              </a:endParaRPr>
            </a:p>
          </p:txBody>
        </p:sp>
        <p:sp>
          <p:nvSpPr>
            <p:cNvPr id="18442" name="Text Box 52"/>
            <p:cNvSpPr txBox="true"/>
            <p:nvPr/>
          </p:nvSpPr>
          <p:spPr>
            <a:xfrm>
              <a:off x="5840" y="5288"/>
              <a:ext cx="2288" cy="1307"/>
            </a:xfrm>
            <a:prstGeom prst="rect">
              <a:avLst/>
            </a:prstGeom>
            <a:noFill/>
            <a:ln w="9525">
              <a:noFill/>
            </a:ln>
          </p:spPr>
          <p:txBody>
            <a:bodyPr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政府信用危机类型</a:t>
              </a:r>
              <a:endParaRPr lang="zh-CN" altLang="en-US" sz="2400" b="1" dirty="0">
                <a:solidFill>
                  <a:srgbClr val="000000"/>
                </a:solidFill>
                <a:latin typeface="微软雅黑" panose="020B0503020204020204" charset="-122"/>
                <a:ea typeface="微软雅黑" panose="020B0503020204020204" charset="-122"/>
              </a:endParaRPr>
            </a:p>
          </p:txBody>
        </p:sp>
        <p:sp>
          <p:nvSpPr>
            <p:cNvPr id="25620" name="Text Box 16"/>
            <p:cNvSpPr txBox="true"/>
            <p:nvPr/>
          </p:nvSpPr>
          <p:spPr>
            <a:xfrm>
              <a:off x="4025" y="7328"/>
              <a:ext cx="2040" cy="1115"/>
            </a:xfrm>
            <a:prstGeom prst="rect">
              <a:avLst/>
            </a:prstGeom>
            <a:noFill/>
            <a:ln w="9525">
              <a:noFill/>
            </a:ln>
          </p:spPr>
          <p:txBody>
            <a:bodyPr anchor="t" anchorCtr="false">
              <a:spAutoFit/>
            </a:bodyPr>
            <a:p>
              <a:pPr algn="just" eaLnBrk="0" hangingPunct="0">
                <a:spcBef>
                  <a:spcPct val="50000"/>
                </a:spcBef>
              </a:pPr>
              <a:r>
                <a:rPr lang="zh-CN" altLang="en-US" sz="2000" b="1" dirty="0">
                  <a:solidFill>
                    <a:srgbClr val="000000"/>
                  </a:solidFill>
                  <a:latin typeface="微软雅黑" panose="020B0503020204020204" charset="-122"/>
                  <a:ea typeface="微软雅黑" panose="020B0503020204020204" charset="-122"/>
                </a:rPr>
                <a:t>随意型信用危机</a:t>
              </a:r>
              <a:endParaRPr lang="zh-CN" altLang="en-US" sz="2000" b="1" dirty="0">
                <a:solidFill>
                  <a:srgbClr val="000000"/>
                </a:solidFill>
                <a:latin typeface="微软雅黑" panose="020B0503020204020204" charset="-122"/>
                <a:ea typeface="微软雅黑" panose="020B0503020204020204" charset="-122"/>
              </a:endParaRPr>
            </a:p>
          </p:txBody>
        </p:sp>
        <p:sp>
          <p:nvSpPr>
            <p:cNvPr id="25621" name="Text Box 16"/>
            <p:cNvSpPr txBox="true"/>
            <p:nvPr/>
          </p:nvSpPr>
          <p:spPr>
            <a:xfrm>
              <a:off x="8335" y="7215"/>
              <a:ext cx="2040" cy="1115"/>
            </a:xfrm>
            <a:prstGeom prst="rect">
              <a:avLst/>
            </a:prstGeom>
            <a:noFill/>
            <a:ln w="9525">
              <a:noFill/>
            </a:ln>
          </p:spPr>
          <p:txBody>
            <a:bodyPr anchor="t" anchorCtr="false">
              <a:spAutoFit/>
            </a:bodyPr>
            <a:p>
              <a:pPr algn="just" eaLnBrk="0" hangingPunct="0">
                <a:spcBef>
                  <a:spcPct val="50000"/>
                </a:spcBef>
              </a:pPr>
              <a:r>
                <a:rPr lang="zh-CN" altLang="en-US" sz="2000" b="1" dirty="0">
                  <a:solidFill>
                    <a:srgbClr val="000000"/>
                  </a:solidFill>
                  <a:latin typeface="微软雅黑" panose="020B0503020204020204" charset="-122"/>
                  <a:ea typeface="微软雅黑" panose="020B0503020204020204" charset="-122"/>
                </a:rPr>
                <a:t>故意型信用危机</a:t>
              </a:r>
              <a:endParaRPr lang="zh-CN" altLang="en-US" sz="2000" b="1" dirty="0">
                <a:solidFill>
                  <a:srgbClr val="000000"/>
                </a:solidFill>
                <a:latin typeface="微软雅黑" panose="020B0503020204020204" charset="-122"/>
                <a:ea typeface="微软雅黑" panose="020B0503020204020204" charset="-122"/>
              </a:endParaRPr>
            </a:p>
          </p:txBody>
        </p:sp>
        <p:sp>
          <p:nvSpPr>
            <p:cNvPr id="25622" name="Text Box 16"/>
            <p:cNvSpPr txBox="true"/>
            <p:nvPr/>
          </p:nvSpPr>
          <p:spPr>
            <a:xfrm>
              <a:off x="8280" y="3035"/>
              <a:ext cx="1588" cy="1600"/>
            </a:xfrm>
            <a:prstGeom prst="rect">
              <a:avLst/>
            </a:prstGeom>
            <a:solidFill>
              <a:srgbClr val="FFFF00"/>
            </a:solidFill>
            <a:ln w="9525">
              <a:noFill/>
            </a:ln>
          </p:spPr>
          <p:txBody>
            <a:bodyPr anchor="t" anchorCtr="false">
              <a:spAutoFit/>
            </a:bodyPr>
            <a:p>
              <a:pPr algn="just" eaLnBrk="0" hangingPunct="0">
                <a:spcBef>
                  <a:spcPct val="50000"/>
                </a:spcBef>
              </a:pPr>
              <a:r>
                <a:rPr lang="zh-CN" altLang="en-US" sz="2000" b="1" dirty="0">
                  <a:solidFill>
                    <a:srgbClr val="000000"/>
                  </a:solidFill>
                  <a:latin typeface="微软雅黑" panose="020B0503020204020204" charset="-122"/>
                  <a:ea typeface="微软雅黑" panose="020B0503020204020204" charset="-122"/>
                </a:rPr>
                <a:t>条件变故型信用危机</a:t>
              </a:r>
              <a:endParaRPr lang="zh-CN" altLang="en-US" sz="2000" b="1" dirty="0">
                <a:solidFill>
                  <a:srgbClr val="000000"/>
                </a:solidFill>
                <a:latin typeface="微软雅黑" panose="020B0503020204020204" charset="-122"/>
                <a:ea typeface="微软雅黑" panose="020B0503020204020204" charset="-122"/>
              </a:endParaRPr>
            </a:p>
          </p:txBody>
        </p:sp>
        <p:sp>
          <p:nvSpPr>
            <p:cNvPr id="25623" name="Rectangle 4"/>
            <p:cNvSpPr/>
            <p:nvPr/>
          </p:nvSpPr>
          <p:spPr>
            <a:xfrm>
              <a:off x="738" y="6308"/>
              <a:ext cx="4535" cy="580"/>
            </a:xfrm>
            <a:prstGeom prst="rect">
              <a:avLst/>
            </a:prstGeom>
            <a:noFill/>
            <a:ln w="9525">
              <a:noFill/>
            </a:ln>
          </p:spPr>
          <p:txBody>
            <a:bodyPr anchor="t" anchorCtr="false">
              <a:spAutoFit/>
            </a:bodyPr>
            <a:p>
              <a:pPr algn="just" eaLnBrk="0" hangingPunct="0"/>
              <a:r>
                <a:rPr lang="zh-CN" altLang="en-US" b="1" dirty="0">
                  <a:latin typeface="微软雅黑" panose="020B0503020204020204" charset="-122"/>
                  <a:ea typeface="微软雅黑" panose="020B0503020204020204" charset="-122"/>
                </a:rPr>
                <a:t>主观型信用危机</a:t>
              </a:r>
              <a:endParaRPr lang="en-US" altLang="zh-CN" sz="1600" b="1">
                <a:latin typeface="微软雅黑" panose="020B0503020204020204" charset="-122"/>
                <a:ea typeface="微软雅黑" panose="020B0503020204020204" charset="-122"/>
              </a:endParaRPr>
            </a:p>
          </p:txBody>
        </p:sp>
        <p:sp>
          <p:nvSpPr>
            <p:cNvPr id="25624" name="Rectangle 7"/>
            <p:cNvSpPr/>
            <p:nvPr/>
          </p:nvSpPr>
          <p:spPr>
            <a:xfrm>
              <a:off x="10085" y="7880"/>
              <a:ext cx="4000" cy="1600"/>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rPr>
                <a:t>政府利用手中权力和信息不对称性故意践踏规约</a:t>
              </a:r>
              <a:endParaRPr lang="zh-CN" altLang="en-US" sz="2000" dirty="0">
                <a:solidFill>
                  <a:srgbClr val="000000"/>
                </a:solidFill>
                <a:latin typeface="微软雅黑" panose="020B0503020204020204" charset="-122"/>
                <a:ea typeface="微软雅黑" panose="020B0503020204020204" charset="-122"/>
              </a:endParaRPr>
            </a:p>
          </p:txBody>
        </p:sp>
        <p:sp>
          <p:nvSpPr>
            <p:cNvPr id="25625" name="Rectangle 7"/>
            <p:cNvSpPr/>
            <p:nvPr/>
          </p:nvSpPr>
          <p:spPr>
            <a:xfrm>
              <a:off x="148" y="7748"/>
              <a:ext cx="4000" cy="2085"/>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rPr>
                <a:t>政府的随意性行政行为，最后因许诺的责任超出自己的能力范围而不能践约</a:t>
              </a:r>
              <a:endParaRPr lang="zh-CN" altLang="en-US" sz="2000" dirty="0">
                <a:solidFill>
                  <a:srgbClr val="000000"/>
                </a:solidFill>
                <a:latin typeface="微软雅黑" panose="020B0503020204020204" charset="-122"/>
                <a:ea typeface="微软雅黑" panose="020B0503020204020204" charset="-122"/>
              </a:endParaRPr>
            </a:p>
          </p:txBody>
        </p:sp>
        <p:sp>
          <p:nvSpPr>
            <p:cNvPr id="25626" name="Rectangle 7"/>
            <p:cNvSpPr/>
            <p:nvPr/>
          </p:nvSpPr>
          <p:spPr>
            <a:xfrm>
              <a:off x="10035" y="2793"/>
              <a:ext cx="4000" cy="1600"/>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rPr>
                <a:t>政府客体，如公众的素养与能力未能兑现而导致政府失约。</a:t>
              </a:r>
              <a:endParaRPr lang="zh-CN" altLang="en-US" sz="2000" dirty="0">
                <a:solidFill>
                  <a:srgbClr val="000000"/>
                </a:solidFill>
                <a:latin typeface="微软雅黑" panose="020B0503020204020204" charset="-122"/>
                <a:ea typeface="微软雅黑" panose="020B0503020204020204" charset="-122"/>
              </a:endParaRPr>
            </a:p>
          </p:txBody>
        </p:sp>
      </p:grpSp>
      <p:sp>
        <p:nvSpPr>
          <p:cNvPr id="20485" name="Rectangle 3"/>
          <p:cNvSpPr>
            <a:spLocks noGrp="true"/>
          </p:cNvSpPr>
          <p:nvPr/>
        </p:nvSpPr>
        <p:spPr>
          <a:xfrm>
            <a:off x="1655445" y="788670"/>
            <a:ext cx="8229600" cy="56991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lnSpc>
                <a:spcPct val="120000"/>
              </a:lnSpc>
              <a:buNone/>
            </a:pPr>
            <a:r>
              <a:rPr lang="zh-CN" altLang="en-US" sz="2800" b="1" dirty="0">
                <a:solidFill>
                  <a:srgbClr val="000000"/>
                </a:solidFill>
                <a:latin typeface="微软雅黑" panose="020B0503020204020204" charset="-122"/>
                <a:ea typeface="微软雅黑" panose="020B0503020204020204" charset="-122"/>
              </a:rPr>
              <a:t>（一）政府信用危机的概念</a:t>
            </a:r>
            <a:endParaRPr lang="zh-CN" altLang="en-US" sz="28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880235" y="1024890"/>
            <a:ext cx="8434070" cy="5196840"/>
            <a:chOff x="723" y="1867"/>
            <a:chExt cx="13282" cy="8184"/>
          </a:xfrm>
        </p:grpSpPr>
        <p:sp>
          <p:nvSpPr>
            <p:cNvPr id="20485" name="Rectangle 3"/>
            <p:cNvSpPr>
              <a:spLocks noGrp="true"/>
            </p:cNvSpPr>
            <p:nvPr/>
          </p:nvSpPr>
          <p:spPr>
            <a:xfrm>
              <a:off x="723" y="1867"/>
              <a:ext cx="12960" cy="898"/>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lnSpc>
                  <a:spcPct val="120000"/>
                </a:lnSpc>
                <a:buNone/>
              </a:pPr>
              <a:r>
                <a:rPr lang="zh-CN" altLang="en-US" sz="2800" b="1" dirty="0">
                  <a:solidFill>
                    <a:srgbClr val="000000"/>
                  </a:solidFill>
                  <a:latin typeface="微软雅黑" panose="020B0503020204020204" charset="-122"/>
                  <a:ea typeface="微软雅黑" panose="020B0503020204020204" charset="-122"/>
                </a:rPr>
                <a:t>（二）政府信用危机产生的原因</a:t>
              </a:r>
              <a:endParaRPr lang="zh-CN" altLang="en-US" sz="2800" b="1" dirty="0">
                <a:solidFill>
                  <a:srgbClr val="000000"/>
                </a:solidFill>
                <a:latin typeface="微软雅黑" panose="020B0503020204020204" charset="-122"/>
                <a:ea typeface="微软雅黑" panose="020B0503020204020204" charset="-122"/>
              </a:endParaRPr>
            </a:p>
          </p:txBody>
        </p:sp>
        <p:sp>
          <p:nvSpPr>
            <p:cNvPr id="7" name="AutoShape 3"/>
            <p:cNvSpPr>
              <a:spLocks noChangeArrowheads="true"/>
            </p:cNvSpPr>
            <p:nvPr/>
          </p:nvSpPr>
          <p:spPr bwMode="gray">
            <a:xfrm rot="5400000">
              <a:off x="50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0487" name="Freeform 4"/>
            <p:cNvSpPr/>
            <p:nvPr/>
          </p:nvSpPr>
          <p:spPr>
            <a:xfrm>
              <a:off x="1375" y="5138"/>
              <a:ext cx="3160" cy="108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70" h="303">
                  <a:moveTo>
                    <a:pt x="5" y="303"/>
                  </a:moveTo>
                  <a:cubicBezTo>
                    <a:pt x="5" y="303"/>
                    <a:pt x="0" y="253"/>
                    <a:pt x="21" y="177"/>
                  </a:cubicBezTo>
                  <a:cubicBezTo>
                    <a:pt x="48" y="130"/>
                    <a:pt x="69" y="44"/>
                    <a:pt x="172" y="22"/>
                  </a:cubicBezTo>
                  <a:cubicBezTo>
                    <a:pt x="275" y="0"/>
                    <a:pt x="235" y="13"/>
                    <a:pt x="361" y="11"/>
                  </a:cubicBezTo>
                  <a:cubicBezTo>
                    <a:pt x="487" y="9"/>
                    <a:pt x="813" y="12"/>
                    <a:pt x="932" y="12"/>
                  </a:cubicBezTo>
                  <a:cubicBezTo>
                    <a:pt x="1050" y="12"/>
                    <a:pt x="998" y="2"/>
                    <a:pt x="1070" y="14"/>
                  </a:cubicBezTo>
                  <a:cubicBezTo>
                    <a:pt x="1143" y="26"/>
                    <a:pt x="1215" y="84"/>
                    <a:pt x="1260" y="189"/>
                  </a:cubicBezTo>
                  <a:cubicBezTo>
                    <a:pt x="1270" y="262"/>
                    <a:pt x="1266" y="302"/>
                    <a:pt x="1266" y="302"/>
                  </a:cubicBezTo>
                  <a:lnTo>
                    <a:pt x="5" y="303"/>
                  </a:lnTo>
                  <a:close/>
                </a:path>
              </a:pathLst>
            </a:custGeom>
            <a:solidFill>
              <a:schemeClr val="accent2">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39945" name="Rectangle 5"/>
            <p:cNvSpPr/>
            <p:nvPr/>
          </p:nvSpPr>
          <p:spPr>
            <a:xfrm>
              <a:off x="1358" y="6173"/>
              <a:ext cx="3177" cy="2472"/>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政府始终居于社会的支配地位，享有各个方面的优先权</a:t>
              </a:r>
              <a:endParaRPr lang="zh-CN" altLang="en-US" sz="2400" dirty="0">
                <a:solidFill>
                  <a:srgbClr val="000000"/>
                </a:solidFill>
                <a:latin typeface="微软雅黑" panose="020B0503020204020204" charset="-122"/>
                <a:ea typeface="微软雅黑" panose="020B0503020204020204" charset="-122"/>
              </a:endParaRPr>
            </a:p>
          </p:txBody>
        </p:sp>
        <p:sp>
          <p:nvSpPr>
            <p:cNvPr id="11" name="AutoShape 7"/>
            <p:cNvSpPr>
              <a:spLocks noChangeArrowheads="true"/>
            </p:cNvSpPr>
            <p:nvPr/>
          </p:nvSpPr>
          <p:spPr bwMode="gray">
            <a:xfrm rot="5400000">
              <a:off x="482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0490" name="Freeform 8"/>
            <p:cNvSpPr/>
            <p:nvPr/>
          </p:nvSpPr>
          <p:spPr>
            <a:xfrm>
              <a:off x="5703" y="5135"/>
              <a:ext cx="3152" cy="10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61" h="303">
                  <a:moveTo>
                    <a:pt x="6" y="297"/>
                  </a:moveTo>
                  <a:cubicBezTo>
                    <a:pt x="6" y="297"/>
                    <a:pt x="0" y="225"/>
                    <a:pt x="18" y="174"/>
                  </a:cubicBezTo>
                  <a:cubicBezTo>
                    <a:pt x="36" y="123"/>
                    <a:pt x="105" y="45"/>
                    <a:pt x="171" y="30"/>
                  </a:cubicBezTo>
                  <a:cubicBezTo>
                    <a:pt x="237" y="15"/>
                    <a:pt x="227" y="16"/>
                    <a:pt x="352" y="13"/>
                  </a:cubicBezTo>
                  <a:cubicBezTo>
                    <a:pt x="477" y="10"/>
                    <a:pt x="804" y="10"/>
                    <a:pt x="922" y="10"/>
                  </a:cubicBezTo>
                  <a:cubicBezTo>
                    <a:pt x="1039" y="10"/>
                    <a:pt x="988" y="0"/>
                    <a:pt x="1061" y="12"/>
                  </a:cubicBezTo>
                  <a:cubicBezTo>
                    <a:pt x="1133" y="24"/>
                    <a:pt x="1206" y="83"/>
                    <a:pt x="1251" y="190"/>
                  </a:cubicBezTo>
                  <a:cubicBezTo>
                    <a:pt x="1261" y="263"/>
                    <a:pt x="1257" y="303"/>
                    <a:pt x="1257" y="303"/>
                  </a:cubicBezTo>
                  <a:lnTo>
                    <a:pt x="6" y="297"/>
                  </a:lnTo>
                  <a:close/>
                </a:path>
              </a:pathLst>
            </a:custGeom>
            <a:solidFill>
              <a:schemeClr val="accent1">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39948" name="Rectangle 9"/>
            <p:cNvSpPr/>
            <p:nvPr/>
          </p:nvSpPr>
          <p:spPr>
            <a:xfrm>
              <a:off x="5678" y="6173"/>
              <a:ext cx="3395" cy="3633"/>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少数政府官员是理性的自利者</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丧失理想信念，</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获利通过“创租”和“抽租”实现。</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5" name="AutoShape 11"/>
            <p:cNvSpPr>
              <a:spLocks noChangeArrowheads="true"/>
            </p:cNvSpPr>
            <p:nvPr/>
          </p:nvSpPr>
          <p:spPr bwMode="gray">
            <a:xfrm rot="5400000">
              <a:off x="9414" y="5664"/>
              <a:ext cx="4910" cy="3863"/>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0493" name="Freeform 12"/>
            <p:cNvSpPr/>
            <p:nvPr/>
          </p:nvSpPr>
          <p:spPr>
            <a:xfrm>
              <a:off x="9953" y="5135"/>
              <a:ext cx="3887" cy="1083"/>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1259" h="298">
                  <a:moveTo>
                    <a:pt x="0" y="298"/>
                  </a:moveTo>
                  <a:lnTo>
                    <a:pt x="7" y="171"/>
                  </a:lnTo>
                  <a:cubicBezTo>
                    <a:pt x="35" y="124"/>
                    <a:pt x="108" y="40"/>
                    <a:pt x="166" y="14"/>
                  </a:cubicBezTo>
                  <a:lnTo>
                    <a:pt x="356" y="13"/>
                  </a:lnTo>
                  <a:cubicBezTo>
                    <a:pt x="482" y="12"/>
                    <a:pt x="805" y="10"/>
                    <a:pt x="922" y="10"/>
                  </a:cubicBezTo>
                  <a:cubicBezTo>
                    <a:pt x="1039" y="10"/>
                    <a:pt x="988" y="0"/>
                    <a:pt x="1060" y="12"/>
                  </a:cubicBezTo>
                  <a:cubicBezTo>
                    <a:pt x="1132" y="24"/>
                    <a:pt x="1204" y="81"/>
                    <a:pt x="1249" y="186"/>
                  </a:cubicBezTo>
                  <a:cubicBezTo>
                    <a:pt x="1259" y="258"/>
                    <a:pt x="1255" y="297"/>
                    <a:pt x="1255" y="297"/>
                  </a:cubicBezTo>
                  <a:lnTo>
                    <a:pt x="0" y="298"/>
                  </a:lnTo>
                  <a:close/>
                </a:path>
              </a:pathLst>
            </a:custGeom>
            <a:solidFill>
              <a:schemeClr val="hlink">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39951" name="Rectangle 13"/>
            <p:cNvSpPr/>
            <p:nvPr/>
          </p:nvSpPr>
          <p:spPr>
            <a:xfrm>
              <a:off x="9898" y="6173"/>
              <a:ext cx="4107" cy="3633"/>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政府在提供公共产品或公共服务时享有充分的信息优势，公众可能怀疑政府提供信息的真实性。</a:t>
              </a:r>
              <a:endParaRPr lang="zh-CN" altLang="en-US" sz="2400" dirty="0">
                <a:solidFill>
                  <a:srgbClr val="000000"/>
                </a:solidFill>
                <a:latin typeface="微软雅黑" panose="020B0503020204020204" charset="-122"/>
                <a:ea typeface="微软雅黑" panose="020B0503020204020204" charset="-122"/>
              </a:endParaRPr>
            </a:p>
          </p:txBody>
        </p:sp>
        <p:grpSp>
          <p:nvGrpSpPr>
            <p:cNvPr id="20495" name="Group 15"/>
            <p:cNvGrpSpPr/>
            <p:nvPr/>
          </p:nvGrpSpPr>
          <p:grpSpPr>
            <a:xfrm>
              <a:off x="5390" y="3245"/>
              <a:ext cx="3753" cy="848"/>
              <a:chOff x="2251" y="1126"/>
              <a:chExt cx="1501" cy="339"/>
            </a:xfrm>
          </p:grpSpPr>
          <p:sp>
            <p:nvSpPr>
              <p:cNvPr id="20496" name="AutoShape 16"/>
              <p:cNvSpPr/>
              <p:nvPr/>
            </p:nvSpPr>
            <p:spPr>
              <a:xfrm>
                <a:off x="2251" y="1126"/>
                <a:ext cx="1501"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 name="AutoShape 17"/>
              <p:cNvSpPr>
                <a:spLocks noChangeArrowheads="true"/>
              </p:cNvSpPr>
              <p:nvPr/>
            </p:nvSpPr>
            <p:spPr bwMode="gray">
              <a:xfrm>
                <a:off x="2269" y="1145"/>
                <a:ext cx="1465" cy="303"/>
              </a:xfrm>
              <a:prstGeom prst="roundRect">
                <a:avLst>
                  <a:gd name="adj" fmla="val 50000"/>
                </a:avLst>
              </a:prstGeom>
              <a:gradFill rotWithShape="true">
                <a:gsLst>
                  <a:gs pos="0">
                    <a:schemeClr val="accent1">
                      <a:alpha val="89999"/>
                    </a:schemeClr>
                  </a:gs>
                  <a:gs pos="50000">
                    <a:schemeClr val="accent1">
                      <a:gamma/>
                      <a:tint val="33725"/>
                      <a:invGamma/>
                    </a:schemeClr>
                  </a:gs>
                  <a:gs pos="100000">
                    <a:schemeClr val="accent1">
                      <a:alpha val="89999"/>
                    </a:schemeClr>
                  </a:gs>
                </a:gsLst>
                <a:lin ang="0" scaled="true"/>
              </a:gradFill>
              <a:ln w="9525" algn="ctr">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0498" name="Rectangle 18"/>
            <p:cNvSpPr/>
            <p:nvPr/>
          </p:nvSpPr>
          <p:spPr>
            <a:xfrm>
              <a:off x="5920" y="3355"/>
              <a:ext cx="2728"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官员的自利性</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0499" name="Group 19"/>
            <p:cNvGrpSpPr/>
            <p:nvPr/>
          </p:nvGrpSpPr>
          <p:grpSpPr>
            <a:xfrm>
              <a:off x="9685" y="3245"/>
              <a:ext cx="3755" cy="848"/>
              <a:chOff x="3969" y="1126"/>
              <a:chExt cx="1502" cy="339"/>
            </a:xfrm>
          </p:grpSpPr>
          <p:sp>
            <p:nvSpPr>
              <p:cNvPr id="20500" name="AutoShape 20"/>
              <p:cNvSpPr/>
              <p:nvPr/>
            </p:nvSpPr>
            <p:spPr>
              <a:xfrm>
                <a:off x="3969" y="1126"/>
                <a:ext cx="1502"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3" name="AutoShape 21"/>
              <p:cNvSpPr>
                <a:spLocks noChangeArrowheads="true"/>
              </p:cNvSpPr>
              <p:nvPr/>
            </p:nvSpPr>
            <p:spPr bwMode="gray">
              <a:xfrm>
                <a:off x="3988" y="1145"/>
                <a:ext cx="1464" cy="303"/>
              </a:xfrm>
              <a:prstGeom prst="roundRect">
                <a:avLst>
                  <a:gd name="adj" fmla="val 50000"/>
                </a:avLst>
              </a:prstGeom>
              <a:gradFill rotWithShape="true">
                <a:gsLst>
                  <a:gs pos="0">
                    <a:schemeClr val="hlink">
                      <a:alpha val="89999"/>
                    </a:schemeClr>
                  </a:gs>
                  <a:gs pos="50000">
                    <a:schemeClr val="hlink">
                      <a:gamma/>
                      <a:tint val="33725"/>
                      <a:invGamma/>
                    </a:schemeClr>
                  </a:gs>
                  <a:gs pos="100000">
                    <a:schemeClr val="hlink">
                      <a:alpha val="89999"/>
                    </a:schemeClr>
                  </a:gs>
                </a:gsLst>
                <a:lin ang="0" scaled="true"/>
              </a:gradFill>
              <a:ln w="9525" algn="ctr">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0502" name="Rectangle 22"/>
            <p:cNvSpPr/>
            <p:nvPr/>
          </p:nvSpPr>
          <p:spPr>
            <a:xfrm>
              <a:off x="10015" y="3355"/>
              <a:ext cx="3135"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信息的不对称性</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0503" name="Group 23"/>
            <p:cNvGrpSpPr/>
            <p:nvPr/>
          </p:nvGrpSpPr>
          <p:grpSpPr>
            <a:xfrm>
              <a:off x="1150" y="3245"/>
              <a:ext cx="3755" cy="848"/>
              <a:chOff x="555" y="1126"/>
              <a:chExt cx="1502" cy="339"/>
            </a:xfrm>
          </p:grpSpPr>
          <p:sp>
            <p:nvSpPr>
              <p:cNvPr id="28" name="AutoShape 24"/>
              <p:cNvSpPr>
                <a:spLocks noChangeArrowheads="true"/>
              </p:cNvSpPr>
              <p:nvPr/>
            </p:nvSpPr>
            <p:spPr bwMode="gray">
              <a:xfrm>
                <a:off x="555" y="1126"/>
                <a:ext cx="1502" cy="339"/>
              </a:xfrm>
              <a:prstGeom prst="roundRect">
                <a:avLst>
                  <a:gd name="adj" fmla="val 50000"/>
                </a:avLst>
              </a:prstGeom>
              <a:gradFill rotWithShape="true">
                <a:gsLst>
                  <a:gs pos="0">
                    <a:schemeClr val="accent2">
                      <a:gamma/>
                      <a:shade val="36078"/>
                      <a:invGamma/>
                    </a:schemeClr>
                  </a:gs>
                  <a:gs pos="50000">
                    <a:schemeClr val="accent2"/>
                  </a:gs>
                  <a:gs pos="100000">
                    <a:schemeClr val="accent2">
                      <a:gamma/>
                      <a:shade val="36078"/>
                      <a:invGamma/>
                    </a:schemeClr>
                  </a:gs>
                </a:gsLst>
                <a:lin ang="5400000" scaled="true"/>
              </a:gradFill>
              <a:ln w="9525" algn="ctr">
                <a:noFill/>
                <a:round/>
              </a:ln>
              <a:effectLst>
                <a:outerShdw dist="40161" dir="4293903" algn="ctr" rotWithShape="0">
                  <a:srgbClr val="FFFFCC">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25"/>
              <p:cNvSpPr>
                <a:spLocks noChangeArrowheads="true"/>
              </p:cNvSpPr>
              <p:nvPr/>
            </p:nvSpPr>
            <p:spPr bwMode="gray">
              <a:xfrm>
                <a:off x="574" y="1145"/>
                <a:ext cx="1464" cy="303"/>
              </a:xfrm>
              <a:prstGeom prst="roundRect">
                <a:avLst>
                  <a:gd name="adj" fmla="val 50000"/>
                </a:avLst>
              </a:prstGeom>
              <a:gradFill rotWithShape="true">
                <a:gsLst>
                  <a:gs pos="0">
                    <a:schemeClr val="accent2">
                      <a:alpha val="89999"/>
                    </a:schemeClr>
                  </a:gs>
                  <a:gs pos="50000">
                    <a:schemeClr val="accent2">
                      <a:gamma/>
                      <a:tint val="33725"/>
                      <a:invGamma/>
                    </a:schemeClr>
                  </a:gs>
                  <a:gs pos="100000">
                    <a:schemeClr val="accent2">
                      <a:alpha val="89999"/>
                    </a:schemeClr>
                  </a:gs>
                </a:gsLst>
                <a:lin ang="0" scaled="true"/>
              </a:gradFill>
              <a:ln w="9525" algn="ctr">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0506" name="Rectangle 26"/>
            <p:cNvSpPr/>
            <p:nvPr/>
          </p:nvSpPr>
          <p:spPr>
            <a:xfrm>
              <a:off x="1683" y="3355"/>
              <a:ext cx="2730"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政府的强势性</a:t>
              </a:r>
              <a:endParaRPr lang="zh-CN" altLang="en-US" sz="2000" b="1" dirty="0">
                <a:solidFill>
                  <a:srgbClr val="FF0000"/>
                </a:solidFill>
                <a:latin typeface="微软雅黑" panose="020B0503020204020204" charset="-122"/>
                <a:ea typeface="微软雅黑" panose="020B0503020204020204" charset="-122"/>
              </a:endParaRPr>
            </a:p>
          </p:txBody>
        </p:sp>
        <p:sp>
          <p:nvSpPr>
            <p:cNvPr id="31" name="AutoShape 27"/>
            <p:cNvSpPr>
              <a:spLocks noChangeArrowheads="true"/>
            </p:cNvSpPr>
            <p:nvPr/>
          </p:nvSpPr>
          <p:spPr bwMode="gray">
            <a:xfrm flipV="true">
              <a:off x="1443" y="4150"/>
              <a:ext cx="3120" cy="910"/>
            </a:xfrm>
            <a:prstGeom prst="triangle">
              <a:avLst>
                <a:gd name="adj" fmla="val 50000"/>
              </a:avLst>
            </a:prstGeom>
            <a:gradFill rotWithShape="true">
              <a:gsLst>
                <a:gs pos="0">
                  <a:schemeClr val="accent2"/>
                </a:gs>
                <a:gs pos="100000">
                  <a:schemeClr val="accent2">
                    <a:gamma/>
                    <a:tint val="0"/>
                    <a:invGamma/>
                  </a:schemeClr>
                </a:gs>
              </a:gsLst>
              <a:lin ang="5400000" scaled="true"/>
            </a:gradFill>
            <a:ln w="9525">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2" name="AutoShape 28"/>
            <p:cNvSpPr>
              <a:spLocks noChangeArrowheads="true"/>
            </p:cNvSpPr>
            <p:nvPr/>
          </p:nvSpPr>
          <p:spPr bwMode="gray">
            <a:xfrm flipV="true">
              <a:off x="5643" y="4150"/>
              <a:ext cx="3120" cy="910"/>
            </a:xfrm>
            <a:prstGeom prst="triangle">
              <a:avLst>
                <a:gd name="adj" fmla="val 50000"/>
              </a:avLst>
            </a:prstGeom>
            <a:gradFill rotWithShape="true">
              <a:gsLst>
                <a:gs pos="0">
                  <a:schemeClr val="accent1"/>
                </a:gs>
                <a:gs pos="100000">
                  <a:schemeClr val="accent1">
                    <a:gamma/>
                    <a:tint val="0"/>
                    <a:invGamma/>
                  </a:schemeClr>
                </a:gs>
              </a:gsLst>
              <a:lin ang="5400000" scaled="true"/>
            </a:gradFill>
            <a:ln w="9525">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AutoShape 29"/>
            <p:cNvSpPr>
              <a:spLocks noChangeArrowheads="true"/>
            </p:cNvSpPr>
            <p:nvPr/>
          </p:nvSpPr>
          <p:spPr bwMode="gray">
            <a:xfrm flipV="true">
              <a:off x="9963" y="4150"/>
              <a:ext cx="3120" cy="910"/>
            </a:xfrm>
            <a:prstGeom prst="triangle">
              <a:avLst>
                <a:gd name="adj" fmla="val 50000"/>
              </a:avLst>
            </a:prstGeom>
            <a:gradFill rotWithShape="true">
              <a:gsLst>
                <a:gs pos="0">
                  <a:schemeClr val="hlink"/>
                </a:gs>
                <a:gs pos="100000">
                  <a:schemeClr val="hlink">
                    <a:gamma/>
                    <a:tint val="0"/>
                    <a:invGamma/>
                  </a:schemeClr>
                </a:gs>
              </a:gsLst>
              <a:lin ang="5400000" scaled="true"/>
            </a:gradFill>
            <a:ln w="9525">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4" name="组合 43"/>
          <p:cNvGrpSpPr/>
          <p:nvPr/>
        </p:nvGrpSpPr>
        <p:grpSpPr>
          <a:xfrm>
            <a:off x="2168843" y="1841500"/>
            <a:ext cx="7853362" cy="4321810"/>
            <a:chOff x="3417" y="2200"/>
            <a:chExt cx="12367" cy="6806"/>
          </a:xfrm>
        </p:grpSpPr>
        <p:grpSp>
          <p:nvGrpSpPr>
            <p:cNvPr id="43" name="组合 42"/>
            <p:cNvGrpSpPr/>
            <p:nvPr/>
          </p:nvGrpSpPr>
          <p:grpSpPr>
            <a:xfrm>
              <a:off x="3417" y="2200"/>
              <a:ext cx="12367" cy="6806"/>
              <a:chOff x="1073" y="3245"/>
              <a:chExt cx="12367" cy="6806"/>
            </a:xfrm>
          </p:grpSpPr>
          <p:sp>
            <p:nvSpPr>
              <p:cNvPr id="7" name="AutoShape 3"/>
              <p:cNvSpPr>
                <a:spLocks noChangeArrowheads="true"/>
              </p:cNvSpPr>
              <p:nvPr/>
            </p:nvSpPr>
            <p:spPr bwMode="gray">
              <a:xfrm rot="5400000">
                <a:off x="50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2535" name="Freeform 4"/>
              <p:cNvSpPr/>
              <p:nvPr/>
            </p:nvSpPr>
            <p:spPr>
              <a:xfrm>
                <a:off x="1375" y="5138"/>
                <a:ext cx="3160" cy="108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70" h="303">
                    <a:moveTo>
                      <a:pt x="5" y="303"/>
                    </a:moveTo>
                    <a:cubicBezTo>
                      <a:pt x="5" y="303"/>
                      <a:pt x="0" y="253"/>
                      <a:pt x="21" y="177"/>
                    </a:cubicBezTo>
                    <a:cubicBezTo>
                      <a:pt x="48" y="130"/>
                      <a:pt x="69" y="44"/>
                      <a:pt x="172" y="22"/>
                    </a:cubicBezTo>
                    <a:cubicBezTo>
                      <a:pt x="275" y="0"/>
                      <a:pt x="235" y="13"/>
                      <a:pt x="361" y="11"/>
                    </a:cubicBezTo>
                    <a:cubicBezTo>
                      <a:pt x="487" y="9"/>
                      <a:pt x="813" y="12"/>
                      <a:pt x="932" y="12"/>
                    </a:cubicBezTo>
                    <a:cubicBezTo>
                      <a:pt x="1050" y="12"/>
                      <a:pt x="998" y="2"/>
                      <a:pt x="1070" y="14"/>
                    </a:cubicBezTo>
                    <a:cubicBezTo>
                      <a:pt x="1143" y="26"/>
                      <a:pt x="1215" y="84"/>
                      <a:pt x="1260" y="189"/>
                    </a:cubicBezTo>
                    <a:cubicBezTo>
                      <a:pt x="1270" y="262"/>
                      <a:pt x="1266" y="302"/>
                      <a:pt x="1266" y="302"/>
                    </a:cubicBezTo>
                    <a:lnTo>
                      <a:pt x="5" y="303"/>
                    </a:lnTo>
                    <a:close/>
                  </a:path>
                </a:pathLst>
              </a:custGeom>
              <a:solidFill>
                <a:schemeClr val="accent2">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11" name="AutoShape 7"/>
              <p:cNvSpPr>
                <a:spLocks noChangeArrowheads="true"/>
              </p:cNvSpPr>
              <p:nvPr/>
            </p:nvSpPr>
            <p:spPr bwMode="gray">
              <a:xfrm rot="5400000">
                <a:off x="482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2538" name="Freeform 8"/>
              <p:cNvSpPr/>
              <p:nvPr/>
            </p:nvSpPr>
            <p:spPr>
              <a:xfrm>
                <a:off x="5703" y="5135"/>
                <a:ext cx="3152" cy="10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61" h="303">
                    <a:moveTo>
                      <a:pt x="6" y="297"/>
                    </a:moveTo>
                    <a:cubicBezTo>
                      <a:pt x="6" y="297"/>
                      <a:pt x="0" y="225"/>
                      <a:pt x="18" y="174"/>
                    </a:cubicBezTo>
                    <a:cubicBezTo>
                      <a:pt x="36" y="123"/>
                      <a:pt x="105" y="45"/>
                      <a:pt x="171" y="30"/>
                    </a:cubicBezTo>
                    <a:cubicBezTo>
                      <a:pt x="237" y="15"/>
                      <a:pt x="227" y="16"/>
                      <a:pt x="352" y="13"/>
                    </a:cubicBezTo>
                    <a:cubicBezTo>
                      <a:pt x="477" y="10"/>
                      <a:pt x="804" y="10"/>
                      <a:pt x="922" y="10"/>
                    </a:cubicBezTo>
                    <a:cubicBezTo>
                      <a:pt x="1039" y="10"/>
                      <a:pt x="988" y="0"/>
                      <a:pt x="1061" y="12"/>
                    </a:cubicBezTo>
                    <a:cubicBezTo>
                      <a:pt x="1133" y="24"/>
                      <a:pt x="1206" y="83"/>
                      <a:pt x="1251" y="190"/>
                    </a:cubicBezTo>
                    <a:cubicBezTo>
                      <a:pt x="1261" y="263"/>
                      <a:pt x="1257" y="303"/>
                      <a:pt x="1257" y="303"/>
                    </a:cubicBezTo>
                    <a:lnTo>
                      <a:pt x="6" y="297"/>
                    </a:lnTo>
                    <a:close/>
                  </a:path>
                </a:pathLst>
              </a:custGeom>
              <a:solidFill>
                <a:schemeClr val="accent1">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41996" name="Rectangle 9"/>
              <p:cNvSpPr/>
              <p:nvPr/>
            </p:nvSpPr>
            <p:spPr>
              <a:xfrm>
                <a:off x="5703" y="6308"/>
                <a:ext cx="3152" cy="3633"/>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诚信教育的欠缺和某些政府官员本身的职业道德素养存在问题</a:t>
                </a:r>
                <a:r>
                  <a:rPr lang="zh-CN" altLang="en-US" sz="1800" dirty="0">
                    <a:solidFill>
                      <a:srgbClr val="000000"/>
                    </a:solidFill>
                    <a:latin typeface="微软雅黑" panose="020B0503020204020204" charset="-122"/>
                    <a:ea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endParaRPr>
              </a:p>
            </p:txBody>
          </p:sp>
          <p:sp>
            <p:nvSpPr>
              <p:cNvPr id="15" name="AutoShape 11"/>
              <p:cNvSpPr>
                <a:spLocks noChangeArrowheads="true"/>
              </p:cNvSpPr>
              <p:nvPr/>
            </p:nvSpPr>
            <p:spPr bwMode="gray">
              <a:xfrm rot="5400000">
                <a:off x="908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2541" name="Freeform 12"/>
              <p:cNvSpPr/>
              <p:nvPr/>
            </p:nvSpPr>
            <p:spPr>
              <a:xfrm>
                <a:off x="9953" y="5135"/>
                <a:ext cx="3162" cy="1088"/>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1259" h="298">
                    <a:moveTo>
                      <a:pt x="0" y="298"/>
                    </a:moveTo>
                    <a:lnTo>
                      <a:pt x="7" y="171"/>
                    </a:lnTo>
                    <a:cubicBezTo>
                      <a:pt x="35" y="124"/>
                      <a:pt x="108" y="40"/>
                      <a:pt x="166" y="14"/>
                    </a:cubicBezTo>
                    <a:lnTo>
                      <a:pt x="356" y="13"/>
                    </a:lnTo>
                    <a:cubicBezTo>
                      <a:pt x="482" y="12"/>
                      <a:pt x="805" y="10"/>
                      <a:pt x="922" y="10"/>
                    </a:cubicBezTo>
                    <a:cubicBezTo>
                      <a:pt x="1039" y="10"/>
                      <a:pt x="988" y="0"/>
                      <a:pt x="1060" y="12"/>
                    </a:cubicBezTo>
                    <a:cubicBezTo>
                      <a:pt x="1132" y="24"/>
                      <a:pt x="1204" y="81"/>
                      <a:pt x="1249" y="186"/>
                    </a:cubicBezTo>
                    <a:cubicBezTo>
                      <a:pt x="1259" y="258"/>
                      <a:pt x="1255" y="297"/>
                      <a:pt x="1255" y="297"/>
                    </a:cubicBezTo>
                    <a:lnTo>
                      <a:pt x="0" y="298"/>
                    </a:lnTo>
                    <a:close/>
                  </a:path>
                </a:pathLst>
              </a:custGeom>
              <a:solidFill>
                <a:schemeClr val="hlink">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41999" name="Rectangle 13"/>
              <p:cNvSpPr/>
              <p:nvPr/>
            </p:nvSpPr>
            <p:spPr>
              <a:xfrm>
                <a:off x="9832" y="6308"/>
                <a:ext cx="3382" cy="3635"/>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制度建设存在两大“软肋”：一是制度短缺即制度供给不足；二是制度执行失范。</a:t>
                </a: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22543" name="Group 15"/>
              <p:cNvGrpSpPr/>
              <p:nvPr/>
            </p:nvGrpSpPr>
            <p:grpSpPr>
              <a:xfrm>
                <a:off x="5390" y="3245"/>
                <a:ext cx="3753" cy="848"/>
                <a:chOff x="2251" y="1126"/>
                <a:chExt cx="1501" cy="339"/>
              </a:xfrm>
            </p:grpSpPr>
            <p:sp>
              <p:nvSpPr>
                <p:cNvPr id="22544" name="AutoShape 16"/>
                <p:cNvSpPr/>
                <p:nvPr/>
              </p:nvSpPr>
              <p:spPr>
                <a:xfrm>
                  <a:off x="2251" y="1126"/>
                  <a:ext cx="1501"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 name="AutoShape 17"/>
                <p:cNvSpPr>
                  <a:spLocks noChangeArrowheads="true"/>
                </p:cNvSpPr>
                <p:nvPr/>
              </p:nvSpPr>
              <p:spPr bwMode="gray">
                <a:xfrm>
                  <a:off x="2269" y="1145"/>
                  <a:ext cx="1465" cy="303"/>
                </a:xfrm>
                <a:prstGeom prst="roundRect">
                  <a:avLst>
                    <a:gd name="adj" fmla="val 50000"/>
                  </a:avLst>
                </a:prstGeom>
                <a:gradFill rotWithShape="true">
                  <a:gsLst>
                    <a:gs pos="0">
                      <a:schemeClr val="accent1">
                        <a:alpha val="89999"/>
                      </a:schemeClr>
                    </a:gs>
                    <a:gs pos="50000">
                      <a:schemeClr val="accent1">
                        <a:gamma/>
                        <a:tint val="33725"/>
                        <a:invGamma/>
                      </a:schemeClr>
                    </a:gs>
                    <a:gs pos="100000">
                      <a:schemeClr val="accent1">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2546" name="Rectangle 18"/>
              <p:cNvSpPr/>
              <p:nvPr/>
            </p:nvSpPr>
            <p:spPr>
              <a:xfrm>
                <a:off x="5513" y="3355"/>
                <a:ext cx="3542"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道德资源的短缺性</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2547" name="Group 19"/>
              <p:cNvGrpSpPr/>
              <p:nvPr/>
            </p:nvGrpSpPr>
            <p:grpSpPr>
              <a:xfrm>
                <a:off x="9685" y="3245"/>
                <a:ext cx="3755" cy="848"/>
                <a:chOff x="3969" y="1126"/>
                <a:chExt cx="1502" cy="339"/>
              </a:xfrm>
            </p:grpSpPr>
            <p:sp>
              <p:nvSpPr>
                <p:cNvPr id="22548" name="AutoShape 20"/>
                <p:cNvSpPr/>
                <p:nvPr/>
              </p:nvSpPr>
              <p:spPr>
                <a:xfrm>
                  <a:off x="3969" y="1126"/>
                  <a:ext cx="1502"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3" name="AutoShape 21"/>
                <p:cNvSpPr>
                  <a:spLocks noChangeArrowheads="true"/>
                </p:cNvSpPr>
                <p:nvPr/>
              </p:nvSpPr>
              <p:spPr bwMode="gray">
                <a:xfrm>
                  <a:off x="3988" y="1145"/>
                  <a:ext cx="1464" cy="303"/>
                </a:xfrm>
                <a:prstGeom prst="roundRect">
                  <a:avLst>
                    <a:gd name="adj" fmla="val 50000"/>
                  </a:avLst>
                </a:prstGeom>
                <a:gradFill rotWithShape="true">
                  <a:gsLst>
                    <a:gs pos="0">
                      <a:schemeClr val="hlink">
                        <a:alpha val="89999"/>
                      </a:schemeClr>
                    </a:gs>
                    <a:gs pos="50000">
                      <a:schemeClr val="hlink">
                        <a:gamma/>
                        <a:tint val="33725"/>
                        <a:invGamma/>
                      </a:schemeClr>
                    </a:gs>
                    <a:gs pos="100000">
                      <a:schemeClr val="hlink">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2550" name="Rectangle 22"/>
              <p:cNvSpPr/>
              <p:nvPr/>
            </p:nvSpPr>
            <p:spPr>
              <a:xfrm>
                <a:off x="9813" y="3355"/>
                <a:ext cx="3540"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制度供给的不足性</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2551" name="Group 23"/>
              <p:cNvGrpSpPr/>
              <p:nvPr/>
            </p:nvGrpSpPr>
            <p:grpSpPr>
              <a:xfrm>
                <a:off x="1150" y="3245"/>
                <a:ext cx="3755" cy="848"/>
                <a:chOff x="555" y="1126"/>
                <a:chExt cx="1502" cy="339"/>
              </a:xfrm>
            </p:grpSpPr>
            <p:sp>
              <p:nvSpPr>
                <p:cNvPr id="28" name="AutoShape 24"/>
                <p:cNvSpPr>
                  <a:spLocks noChangeArrowheads="true"/>
                </p:cNvSpPr>
                <p:nvPr/>
              </p:nvSpPr>
              <p:spPr bwMode="gray">
                <a:xfrm>
                  <a:off x="555" y="1126"/>
                  <a:ext cx="1502" cy="339"/>
                </a:xfrm>
                <a:prstGeom prst="roundRect">
                  <a:avLst>
                    <a:gd name="adj" fmla="val 50000"/>
                  </a:avLst>
                </a:prstGeom>
                <a:gradFill rotWithShape="true">
                  <a:gsLst>
                    <a:gs pos="0">
                      <a:schemeClr val="accent2">
                        <a:gamma/>
                        <a:shade val="36078"/>
                        <a:invGamma/>
                      </a:schemeClr>
                    </a:gs>
                    <a:gs pos="50000">
                      <a:schemeClr val="accent2"/>
                    </a:gs>
                    <a:gs pos="100000">
                      <a:schemeClr val="accent2">
                        <a:gamma/>
                        <a:shade val="36078"/>
                        <a:invGamma/>
                      </a:schemeClr>
                    </a:gs>
                  </a:gsLst>
                  <a:lin ang="5400000" scaled="true"/>
                </a:gradFill>
                <a:ln w="9525" algn="ctr">
                  <a:noFill/>
                  <a:round/>
                </a:ln>
                <a:effectLst>
                  <a:outerShdw dist="40161" dir="4293903" algn="ctr" rotWithShape="0">
                    <a:srgbClr val="FFFFCC">
                      <a:alpha val="50000"/>
                    </a:srgbClr>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25"/>
                <p:cNvSpPr>
                  <a:spLocks noChangeArrowheads="true"/>
                </p:cNvSpPr>
                <p:nvPr/>
              </p:nvSpPr>
              <p:spPr bwMode="gray">
                <a:xfrm>
                  <a:off x="574" y="1145"/>
                  <a:ext cx="1464" cy="303"/>
                </a:xfrm>
                <a:prstGeom prst="roundRect">
                  <a:avLst>
                    <a:gd name="adj" fmla="val 50000"/>
                  </a:avLst>
                </a:prstGeom>
                <a:gradFill rotWithShape="true">
                  <a:gsLst>
                    <a:gs pos="0">
                      <a:schemeClr val="accent2">
                        <a:alpha val="89999"/>
                      </a:schemeClr>
                    </a:gs>
                    <a:gs pos="50000">
                      <a:schemeClr val="accent2">
                        <a:gamma/>
                        <a:tint val="33725"/>
                        <a:invGamma/>
                      </a:schemeClr>
                    </a:gs>
                    <a:gs pos="100000">
                      <a:schemeClr val="accent2">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2554" name="Rectangle 26"/>
              <p:cNvSpPr/>
              <p:nvPr/>
            </p:nvSpPr>
            <p:spPr>
              <a:xfrm>
                <a:off x="1073" y="3355"/>
                <a:ext cx="3950"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地方利益的可保护性</a:t>
                </a:r>
                <a:endParaRPr lang="zh-CN" altLang="en-US" sz="2000" b="1" dirty="0">
                  <a:solidFill>
                    <a:srgbClr val="FF0000"/>
                  </a:solidFill>
                  <a:latin typeface="微软雅黑" panose="020B0503020204020204" charset="-122"/>
                  <a:ea typeface="微软雅黑" panose="020B0503020204020204" charset="-122"/>
                </a:endParaRPr>
              </a:p>
            </p:txBody>
          </p:sp>
          <p:sp>
            <p:nvSpPr>
              <p:cNvPr id="31" name="AutoShape 27"/>
              <p:cNvSpPr>
                <a:spLocks noChangeArrowheads="true"/>
              </p:cNvSpPr>
              <p:nvPr/>
            </p:nvSpPr>
            <p:spPr bwMode="gray">
              <a:xfrm flipV="true">
                <a:off x="1443" y="4150"/>
                <a:ext cx="3120" cy="910"/>
              </a:xfrm>
              <a:prstGeom prst="triangle">
                <a:avLst>
                  <a:gd name="adj" fmla="val 50000"/>
                </a:avLst>
              </a:prstGeom>
              <a:gradFill rotWithShape="true">
                <a:gsLst>
                  <a:gs pos="0">
                    <a:schemeClr val="accent2"/>
                  </a:gs>
                  <a:gs pos="100000">
                    <a:schemeClr val="accent2">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2" name="AutoShape 28"/>
              <p:cNvSpPr>
                <a:spLocks noChangeArrowheads="true"/>
              </p:cNvSpPr>
              <p:nvPr/>
            </p:nvSpPr>
            <p:spPr bwMode="gray">
              <a:xfrm flipV="true">
                <a:off x="5643" y="4150"/>
                <a:ext cx="3120" cy="910"/>
              </a:xfrm>
              <a:prstGeom prst="triangle">
                <a:avLst>
                  <a:gd name="adj" fmla="val 50000"/>
                </a:avLst>
              </a:prstGeom>
              <a:gradFill rotWithShape="true">
                <a:gsLst>
                  <a:gs pos="0">
                    <a:schemeClr val="accent1"/>
                  </a:gs>
                  <a:gs pos="100000">
                    <a:schemeClr val="accent1">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AutoShape 29"/>
              <p:cNvSpPr>
                <a:spLocks noChangeArrowheads="true"/>
              </p:cNvSpPr>
              <p:nvPr/>
            </p:nvSpPr>
            <p:spPr bwMode="gray">
              <a:xfrm flipV="true">
                <a:off x="9963" y="4150"/>
                <a:ext cx="3120" cy="910"/>
              </a:xfrm>
              <a:prstGeom prst="triangle">
                <a:avLst>
                  <a:gd name="adj" fmla="val 50000"/>
                </a:avLst>
              </a:prstGeom>
              <a:gradFill rotWithShape="true">
                <a:gsLst>
                  <a:gs pos="0">
                    <a:schemeClr val="hlink"/>
                  </a:gs>
                  <a:gs pos="100000">
                    <a:schemeClr val="hlink">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41993" name="Rectangle 5"/>
            <p:cNvSpPr/>
            <p:nvPr/>
          </p:nvSpPr>
          <p:spPr>
            <a:xfrm>
              <a:off x="3593" y="5178"/>
              <a:ext cx="3413" cy="3633"/>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国家利益和地方利益之间的矛盾，导致争夺利益的冲突。地方对国家政策产生对抗</a:t>
              </a:r>
              <a:endParaRPr lang="zh-CN" altLang="en-US" sz="2400" dirty="0">
                <a:solidFill>
                  <a:srgbClr val="000000"/>
                </a:solidFill>
                <a:latin typeface="微软雅黑" panose="020B0503020204020204" charset="-122"/>
                <a:ea typeface="微软雅黑" panose="020B0503020204020204" charset="-122"/>
              </a:endParaRPr>
            </a:p>
          </p:txBody>
        </p:sp>
      </p:grpSp>
      <p:sp>
        <p:nvSpPr>
          <p:cNvPr id="20485" name="Rectangle 3"/>
          <p:cNvSpPr>
            <a:spLocks noGrp="true"/>
          </p:cNvSpPr>
          <p:nvPr/>
        </p:nvSpPr>
        <p:spPr>
          <a:xfrm>
            <a:off x="1880235" y="1024890"/>
            <a:ext cx="8229600" cy="56991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lnSpc>
                <a:spcPct val="120000"/>
              </a:lnSpc>
              <a:buNone/>
            </a:pPr>
            <a:r>
              <a:rPr lang="zh-CN" altLang="en-US" sz="2800" b="1" dirty="0">
                <a:solidFill>
                  <a:srgbClr val="000000"/>
                </a:solidFill>
                <a:latin typeface="微软雅黑" panose="020B0503020204020204" charset="-122"/>
                <a:ea typeface="微软雅黑" panose="020B0503020204020204" charset="-122"/>
              </a:rPr>
              <a:t>（二）政府信用危机产生的原因</a:t>
            </a:r>
            <a:endParaRPr lang="zh-CN" altLang="en-US" sz="28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934335" y="1849755"/>
            <a:ext cx="6376988" cy="4488180"/>
            <a:chOff x="1575" y="3230"/>
            <a:chExt cx="10043" cy="7068"/>
          </a:xfrm>
        </p:grpSpPr>
        <p:sp>
          <p:nvSpPr>
            <p:cNvPr id="7" name="AutoShape 3"/>
            <p:cNvSpPr>
              <a:spLocks noChangeArrowheads="true"/>
            </p:cNvSpPr>
            <p:nvPr/>
          </p:nvSpPr>
          <p:spPr bwMode="gray">
            <a:xfrm rot="5400000">
              <a:off x="1223" y="5558"/>
              <a:ext cx="5200" cy="3950"/>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583" name="Freeform 4"/>
            <p:cNvSpPr/>
            <p:nvPr/>
          </p:nvSpPr>
          <p:spPr>
            <a:xfrm>
              <a:off x="1895" y="4925"/>
              <a:ext cx="3903" cy="120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70" h="303">
                  <a:moveTo>
                    <a:pt x="5" y="303"/>
                  </a:moveTo>
                  <a:cubicBezTo>
                    <a:pt x="5" y="303"/>
                    <a:pt x="0" y="253"/>
                    <a:pt x="21" y="177"/>
                  </a:cubicBezTo>
                  <a:cubicBezTo>
                    <a:pt x="48" y="130"/>
                    <a:pt x="69" y="44"/>
                    <a:pt x="172" y="22"/>
                  </a:cubicBezTo>
                  <a:cubicBezTo>
                    <a:pt x="275" y="0"/>
                    <a:pt x="235" y="13"/>
                    <a:pt x="361" y="11"/>
                  </a:cubicBezTo>
                  <a:cubicBezTo>
                    <a:pt x="487" y="9"/>
                    <a:pt x="813" y="12"/>
                    <a:pt x="932" y="12"/>
                  </a:cubicBezTo>
                  <a:cubicBezTo>
                    <a:pt x="1050" y="12"/>
                    <a:pt x="998" y="2"/>
                    <a:pt x="1070" y="14"/>
                  </a:cubicBezTo>
                  <a:cubicBezTo>
                    <a:pt x="1143" y="26"/>
                    <a:pt x="1215" y="84"/>
                    <a:pt x="1260" y="189"/>
                  </a:cubicBezTo>
                  <a:cubicBezTo>
                    <a:pt x="1270" y="262"/>
                    <a:pt x="1266" y="302"/>
                    <a:pt x="1266" y="302"/>
                  </a:cubicBezTo>
                  <a:lnTo>
                    <a:pt x="5" y="303"/>
                  </a:lnTo>
                  <a:close/>
                </a:path>
              </a:pathLst>
            </a:custGeom>
            <a:solidFill>
              <a:schemeClr val="accent2">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44041" name="Rectangle 5"/>
            <p:cNvSpPr/>
            <p:nvPr/>
          </p:nvSpPr>
          <p:spPr>
            <a:xfrm>
              <a:off x="1713" y="6083"/>
              <a:ext cx="3977" cy="4215"/>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官本位思想严重。当官做老爷与光宗耀祖、出人头地是密切相连的，个别人员一有权力就为所欲为</a:t>
              </a:r>
              <a:endParaRPr lang="en-US" altLang="zh-CN" sz="1800">
                <a:solidFill>
                  <a:srgbClr val="000000"/>
                </a:solidFill>
                <a:latin typeface="微软雅黑" panose="020B0503020204020204" charset="-122"/>
                <a:ea typeface="微软雅黑" panose="020B0503020204020204" charset="-122"/>
              </a:endParaRPr>
            </a:p>
          </p:txBody>
        </p:sp>
        <p:sp>
          <p:nvSpPr>
            <p:cNvPr id="11" name="AutoShape 7"/>
            <p:cNvSpPr>
              <a:spLocks noChangeArrowheads="true"/>
            </p:cNvSpPr>
            <p:nvPr/>
          </p:nvSpPr>
          <p:spPr bwMode="gray">
            <a:xfrm rot="5400000">
              <a:off x="6861" y="5476"/>
              <a:ext cx="4938" cy="406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586" name="Freeform 8"/>
            <p:cNvSpPr/>
            <p:nvPr/>
          </p:nvSpPr>
          <p:spPr>
            <a:xfrm>
              <a:off x="7333" y="5005"/>
              <a:ext cx="4065" cy="118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61" h="303">
                  <a:moveTo>
                    <a:pt x="6" y="297"/>
                  </a:moveTo>
                  <a:cubicBezTo>
                    <a:pt x="6" y="297"/>
                    <a:pt x="0" y="225"/>
                    <a:pt x="18" y="174"/>
                  </a:cubicBezTo>
                  <a:cubicBezTo>
                    <a:pt x="36" y="123"/>
                    <a:pt x="105" y="45"/>
                    <a:pt x="171" y="30"/>
                  </a:cubicBezTo>
                  <a:cubicBezTo>
                    <a:pt x="237" y="15"/>
                    <a:pt x="227" y="16"/>
                    <a:pt x="352" y="13"/>
                  </a:cubicBezTo>
                  <a:cubicBezTo>
                    <a:pt x="477" y="10"/>
                    <a:pt x="804" y="10"/>
                    <a:pt x="922" y="10"/>
                  </a:cubicBezTo>
                  <a:cubicBezTo>
                    <a:pt x="1039" y="10"/>
                    <a:pt x="988" y="0"/>
                    <a:pt x="1061" y="12"/>
                  </a:cubicBezTo>
                  <a:cubicBezTo>
                    <a:pt x="1133" y="24"/>
                    <a:pt x="1206" y="83"/>
                    <a:pt x="1251" y="190"/>
                  </a:cubicBezTo>
                  <a:cubicBezTo>
                    <a:pt x="1261" y="263"/>
                    <a:pt x="1257" y="303"/>
                    <a:pt x="1257" y="303"/>
                  </a:cubicBezTo>
                  <a:lnTo>
                    <a:pt x="6" y="297"/>
                  </a:lnTo>
                  <a:close/>
                </a:path>
              </a:pathLst>
            </a:custGeom>
            <a:solidFill>
              <a:schemeClr val="accent1">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44044" name="Rectangle 9"/>
            <p:cNvSpPr/>
            <p:nvPr/>
          </p:nvSpPr>
          <p:spPr>
            <a:xfrm>
              <a:off x="7465" y="6185"/>
              <a:ext cx="3898" cy="3633"/>
            </a:xfrm>
            <a:prstGeom prst="rect">
              <a:avLst/>
            </a:prstGeom>
            <a:noFill/>
            <a:ln w="9525">
              <a:noFill/>
            </a:ln>
          </p:spPr>
          <p:txBody>
            <a:bodyPr wrap="square"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政府包揽一切，管制一切，指挥一切。应退出部分微观经济领域，强化宏观调控。</a:t>
              </a:r>
              <a:endParaRPr lang="zh-CN" altLang="en-US" sz="2400" dirty="0">
                <a:solidFill>
                  <a:srgbClr val="000000"/>
                </a:solidFill>
                <a:latin typeface="微软雅黑" panose="020B0503020204020204" charset="-122"/>
                <a:ea typeface="微软雅黑" panose="020B0503020204020204" charset="-122"/>
              </a:endParaRPr>
            </a:p>
          </p:txBody>
        </p:sp>
        <p:grpSp>
          <p:nvGrpSpPr>
            <p:cNvPr id="24588" name="Group 15"/>
            <p:cNvGrpSpPr/>
            <p:nvPr/>
          </p:nvGrpSpPr>
          <p:grpSpPr>
            <a:xfrm>
              <a:off x="7183" y="3320"/>
              <a:ext cx="4435" cy="848"/>
              <a:chOff x="2251" y="1126"/>
              <a:chExt cx="1774" cy="339"/>
            </a:xfrm>
          </p:grpSpPr>
          <p:sp>
            <p:nvSpPr>
              <p:cNvPr id="24589" name="AutoShape 16"/>
              <p:cNvSpPr/>
              <p:nvPr/>
            </p:nvSpPr>
            <p:spPr>
              <a:xfrm>
                <a:off x="2251" y="1126"/>
                <a:ext cx="1501"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 name="AutoShape 17"/>
              <p:cNvSpPr>
                <a:spLocks noChangeArrowheads="true"/>
              </p:cNvSpPr>
              <p:nvPr/>
            </p:nvSpPr>
            <p:spPr bwMode="gray">
              <a:xfrm>
                <a:off x="2269" y="1145"/>
                <a:ext cx="1756" cy="303"/>
              </a:xfrm>
              <a:prstGeom prst="roundRect">
                <a:avLst>
                  <a:gd name="adj" fmla="val 50000"/>
                </a:avLst>
              </a:prstGeom>
              <a:gradFill rotWithShape="true">
                <a:gsLst>
                  <a:gs pos="0">
                    <a:schemeClr val="accent1">
                      <a:alpha val="89999"/>
                    </a:schemeClr>
                  </a:gs>
                  <a:gs pos="50000">
                    <a:schemeClr val="accent1">
                      <a:gamma/>
                      <a:tint val="33725"/>
                      <a:invGamma/>
                    </a:schemeClr>
                  </a:gs>
                  <a:gs pos="100000">
                    <a:schemeClr val="accent1">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4591" name="Rectangle 18"/>
            <p:cNvSpPr/>
            <p:nvPr/>
          </p:nvSpPr>
          <p:spPr>
            <a:xfrm>
              <a:off x="7260" y="3429"/>
              <a:ext cx="4358"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政府职能尚未完全转变</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4592" name="Group 23"/>
            <p:cNvGrpSpPr/>
            <p:nvPr/>
          </p:nvGrpSpPr>
          <p:grpSpPr>
            <a:xfrm>
              <a:off x="1758" y="3230"/>
              <a:ext cx="3755" cy="848"/>
              <a:chOff x="555" y="1126"/>
              <a:chExt cx="1502" cy="339"/>
            </a:xfrm>
          </p:grpSpPr>
          <p:sp>
            <p:nvSpPr>
              <p:cNvPr id="28" name="AutoShape 24"/>
              <p:cNvSpPr>
                <a:spLocks noChangeArrowheads="true"/>
              </p:cNvSpPr>
              <p:nvPr/>
            </p:nvSpPr>
            <p:spPr bwMode="gray">
              <a:xfrm>
                <a:off x="555" y="1126"/>
                <a:ext cx="1502" cy="339"/>
              </a:xfrm>
              <a:prstGeom prst="roundRect">
                <a:avLst>
                  <a:gd name="adj" fmla="val 50000"/>
                </a:avLst>
              </a:prstGeom>
              <a:gradFill rotWithShape="true">
                <a:gsLst>
                  <a:gs pos="0">
                    <a:schemeClr val="accent2">
                      <a:gamma/>
                      <a:shade val="36078"/>
                      <a:invGamma/>
                    </a:schemeClr>
                  </a:gs>
                  <a:gs pos="50000">
                    <a:schemeClr val="accent2"/>
                  </a:gs>
                  <a:gs pos="100000">
                    <a:schemeClr val="accent2">
                      <a:gamma/>
                      <a:shade val="36078"/>
                      <a:invGamma/>
                    </a:schemeClr>
                  </a:gs>
                </a:gsLst>
                <a:lin ang="5400000" scaled="true"/>
              </a:gradFill>
              <a:ln w="9525" algn="ctr">
                <a:noFill/>
                <a:round/>
              </a:ln>
              <a:effectLst>
                <a:outerShdw dist="40161" dir="4293903" algn="ctr" rotWithShape="0">
                  <a:srgbClr val="FFFFCC">
                    <a:alpha val="50000"/>
                  </a:srgbClr>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25"/>
              <p:cNvSpPr>
                <a:spLocks noChangeArrowheads="true"/>
              </p:cNvSpPr>
              <p:nvPr/>
            </p:nvSpPr>
            <p:spPr bwMode="gray">
              <a:xfrm>
                <a:off x="574" y="1145"/>
                <a:ext cx="1464" cy="303"/>
              </a:xfrm>
              <a:prstGeom prst="roundRect">
                <a:avLst>
                  <a:gd name="adj" fmla="val 50000"/>
                </a:avLst>
              </a:prstGeom>
              <a:gradFill rotWithShape="true">
                <a:gsLst>
                  <a:gs pos="0">
                    <a:schemeClr val="accent2">
                      <a:alpha val="89999"/>
                    </a:schemeClr>
                  </a:gs>
                  <a:gs pos="50000">
                    <a:schemeClr val="accent2">
                      <a:gamma/>
                      <a:tint val="33725"/>
                      <a:invGamma/>
                    </a:schemeClr>
                  </a:gs>
                  <a:gs pos="100000">
                    <a:schemeClr val="accent2">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4595" name="Rectangle 26"/>
            <p:cNvSpPr/>
            <p:nvPr/>
          </p:nvSpPr>
          <p:spPr>
            <a:xfrm>
              <a:off x="1575" y="3320"/>
              <a:ext cx="3950"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传统文化的负面效应</a:t>
              </a:r>
              <a:endParaRPr lang="zh-CN" altLang="en-US" sz="2000" b="1" dirty="0">
                <a:solidFill>
                  <a:srgbClr val="FF0000"/>
                </a:solidFill>
                <a:latin typeface="微软雅黑" panose="020B0503020204020204" charset="-122"/>
                <a:ea typeface="微软雅黑" panose="020B0503020204020204" charset="-122"/>
              </a:endParaRPr>
            </a:p>
          </p:txBody>
        </p:sp>
        <p:sp>
          <p:nvSpPr>
            <p:cNvPr id="31" name="AutoShape 27"/>
            <p:cNvSpPr>
              <a:spLocks noChangeArrowheads="true"/>
            </p:cNvSpPr>
            <p:nvPr/>
          </p:nvSpPr>
          <p:spPr bwMode="gray">
            <a:xfrm flipV="true">
              <a:off x="2243" y="4065"/>
              <a:ext cx="3120" cy="910"/>
            </a:xfrm>
            <a:prstGeom prst="triangle">
              <a:avLst>
                <a:gd name="adj" fmla="val 50000"/>
              </a:avLst>
            </a:prstGeom>
            <a:gradFill rotWithShape="true">
              <a:gsLst>
                <a:gs pos="0">
                  <a:schemeClr val="accent2"/>
                </a:gs>
                <a:gs pos="100000">
                  <a:schemeClr val="accent2">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2" name="AutoShape 28"/>
            <p:cNvSpPr>
              <a:spLocks noChangeArrowheads="true"/>
            </p:cNvSpPr>
            <p:nvPr/>
          </p:nvSpPr>
          <p:spPr bwMode="gray">
            <a:xfrm flipV="true">
              <a:off x="7500" y="4225"/>
              <a:ext cx="3120" cy="910"/>
            </a:xfrm>
            <a:prstGeom prst="triangle">
              <a:avLst>
                <a:gd name="adj" fmla="val 50000"/>
              </a:avLst>
            </a:prstGeom>
            <a:gradFill rotWithShape="true">
              <a:gsLst>
                <a:gs pos="0">
                  <a:schemeClr val="accent1"/>
                </a:gs>
                <a:gs pos="100000">
                  <a:schemeClr val="accent1">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0485" name="Rectangle 3"/>
          <p:cNvSpPr>
            <a:spLocks noGrp="true"/>
          </p:cNvSpPr>
          <p:nvPr/>
        </p:nvSpPr>
        <p:spPr>
          <a:xfrm>
            <a:off x="1880235" y="1024890"/>
            <a:ext cx="8229600" cy="56991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lnSpc>
                <a:spcPct val="120000"/>
              </a:lnSpc>
              <a:buNone/>
            </a:pPr>
            <a:r>
              <a:rPr lang="zh-CN" altLang="en-US" sz="2800" b="1" dirty="0">
                <a:solidFill>
                  <a:srgbClr val="000000"/>
                </a:solidFill>
                <a:latin typeface="微软雅黑" panose="020B0503020204020204" charset="-122"/>
                <a:ea typeface="微软雅黑" panose="020B0503020204020204" charset="-122"/>
              </a:rPr>
              <a:t>（二）政府信用危机产生的原因</a:t>
            </a:r>
            <a:endParaRPr lang="zh-CN" altLang="en-US" sz="28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066165" y="1053465"/>
            <a:ext cx="10059035" cy="645160"/>
          </a:xfrm>
          <a:prstGeom prst="rect">
            <a:avLst/>
          </a:prstGeom>
          <a:noFill/>
        </p:spPr>
        <p:txBody>
          <a:bodyPr wrap="square" rtlCol="0">
            <a:spAutoFit/>
          </a:bodyPr>
          <a:p>
            <a:pPr fontAlgn="auto">
              <a:lnSpc>
                <a:spcPct val="150000"/>
              </a:lnSpc>
            </a:pPr>
            <a:r>
              <a:rPr lang="zh-CN" altLang="en-US" sz="2400" b="1">
                <a:latin typeface="微软雅黑" panose="020B0503020204020204" charset="-122"/>
                <a:ea typeface="微软雅黑" panose="020B0503020204020204" charset="-122"/>
              </a:rPr>
              <a:t>（三）政府信用危机的危害</a:t>
            </a:r>
            <a:endParaRPr lang="zh-CN" altLang="en-US" sz="2400" b="1">
              <a:latin typeface="微软雅黑" panose="020B0503020204020204" charset="-122"/>
              <a:ea typeface="微软雅黑" panose="020B0503020204020204" charset="-122"/>
            </a:endParaRPr>
          </a:p>
        </p:txBody>
      </p:sp>
      <p:sp>
        <p:nvSpPr>
          <p:cNvPr id="4" name="文本框 3"/>
          <p:cNvSpPr txBox="true"/>
          <p:nvPr/>
        </p:nvSpPr>
        <p:spPr>
          <a:xfrm>
            <a:off x="1065530" y="1918970"/>
            <a:ext cx="10059035" cy="2306955"/>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zh-CN" altLang="en-US" sz="2400">
                <a:latin typeface="微软雅黑" panose="020B0503020204020204" charset="-122"/>
                <a:ea typeface="微软雅黑" panose="020B0503020204020204" charset="-122"/>
              </a:rPr>
              <a:t>毁掉了政府机构的公信力；</a:t>
            </a:r>
            <a:endParaRPr lang="zh-CN" altLang="en-US" sz="24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400">
                <a:latin typeface="微软雅黑" panose="020B0503020204020204" charset="-122"/>
                <a:ea typeface="微软雅黑" panose="020B0503020204020204" charset="-122"/>
              </a:rPr>
              <a:t>影响经济发展；</a:t>
            </a:r>
            <a:endParaRPr lang="zh-CN" altLang="en-US" sz="24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400">
                <a:latin typeface="微软雅黑" panose="020B0503020204020204" charset="-122"/>
                <a:ea typeface="微软雅黑" panose="020B0503020204020204" charset="-122"/>
              </a:rPr>
              <a:t>影响政府的公众形象与国际形象；</a:t>
            </a:r>
            <a:endParaRPr lang="zh-CN" altLang="en-US" sz="24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400">
                <a:latin typeface="微软雅黑" panose="020B0503020204020204" charset="-122"/>
                <a:ea typeface="微软雅黑" panose="020B0503020204020204" charset="-122"/>
              </a:rPr>
              <a:t>影响执政地位的巩固和提高</a:t>
            </a:r>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75565"/>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五、政府信用管理概述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973455" y="1085850"/>
            <a:ext cx="10059035" cy="1014730"/>
          </a:xfrm>
          <a:prstGeom prst="rect">
            <a:avLst/>
          </a:prstGeom>
          <a:noFill/>
        </p:spPr>
        <p:txBody>
          <a:bodyPr wrap="square" rtlCol="0">
            <a:spAutoFit/>
          </a:bodyPr>
          <a:p>
            <a:pPr fontAlgn="auto">
              <a:lnSpc>
                <a:spcPct val="150000"/>
              </a:lnSpc>
            </a:pPr>
            <a:r>
              <a:rPr lang="zh-CN" altLang="en-US" sz="2000">
                <a:latin typeface="微软雅黑" panose="020B0503020204020204" charset="-122"/>
                <a:ea typeface="微软雅黑" panose="020B0503020204020204" charset="-122"/>
              </a:rPr>
              <a:t>面对严重的政府信用危机，重塑政府信用刻不容缓，政府信用建设是一项复杂的系统工程，需要在</a:t>
            </a:r>
            <a:r>
              <a:rPr lang="zh-CN" altLang="en-US" sz="2000">
                <a:solidFill>
                  <a:srgbClr val="00B0F0"/>
                </a:solidFill>
                <a:latin typeface="微软雅黑" panose="020B0503020204020204" charset="-122"/>
                <a:ea typeface="微软雅黑" panose="020B0503020204020204" charset="-122"/>
              </a:rPr>
              <a:t>道德和制度</a:t>
            </a:r>
            <a:r>
              <a:rPr lang="zh-CN" altLang="en-US" sz="2000">
                <a:latin typeface="微软雅黑" panose="020B0503020204020204" charset="-122"/>
                <a:ea typeface="微软雅黑" panose="020B0503020204020204" charset="-122"/>
              </a:rPr>
              <a:t>两个方面完善。</a:t>
            </a:r>
            <a:endParaRPr lang="zh-CN" altLang="en-US" sz="2000">
              <a:latin typeface="微软雅黑" panose="020B0503020204020204" charset="-122"/>
              <a:ea typeface="微软雅黑" panose="020B0503020204020204" charset="-122"/>
            </a:endParaRPr>
          </a:p>
        </p:txBody>
      </p:sp>
      <p:sp>
        <p:nvSpPr>
          <p:cNvPr id="3" name="文本框 2"/>
          <p:cNvSpPr txBox="true"/>
          <p:nvPr/>
        </p:nvSpPr>
        <p:spPr>
          <a:xfrm>
            <a:off x="1066800" y="2480310"/>
            <a:ext cx="10059035" cy="645160"/>
          </a:xfrm>
          <a:prstGeom prst="rect">
            <a:avLst/>
          </a:prstGeom>
          <a:noFill/>
        </p:spPr>
        <p:txBody>
          <a:bodyPr wrap="square" rtlCol="0">
            <a:spAutoFit/>
          </a:bodyPr>
          <a:p>
            <a:pPr fontAlgn="auto">
              <a:lnSpc>
                <a:spcPct val="150000"/>
              </a:lnSpc>
            </a:pPr>
            <a:r>
              <a:rPr lang="zh-CN" altLang="en-US" sz="2400">
                <a:latin typeface="微软雅黑" panose="020B0503020204020204" charset="-122"/>
                <a:ea typeface="微软雅黑" panose="020B0503020204020204" charset="-122"/>
              </a:rPr>
              <a:t>（一）政府信用道德建设</a:t>
            </a:r>
            <a:endParaRPr lang="zh-CN" altLang="en-US" sz="2400">
              <a:latin typeface="微软雅黑" panose="020B0503020204020204" charset="-122"/>
              <a:ea typeface="微软雅黑" panose="020B0503020204020204" charset="-122"/>
            </a:endParaRPr>
          </a:p>
        </p:txBody>
      </p:sp>
      <p:sp>
        <p:nvSpPr>
          <p:cNvPr id="4" name="文本框 3"/>
          <p:cNvSpPr txBox="true"/>
          <p:nvPr/>
        </p:nvSpPr>
        <p:spPr>
          <a:xfrm>
            <a:off x="1066165" y="3681730"/>
            <a:ext cx="10059035" cy="1938020"/>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培养政府官员的诚信意识；</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构建“道德型政府”。政府应强调服务的理念、公共精神和责任意识，要求行政机关和政府官员在思想、言论、行动、决策上对公众高度负责，树立良好的公仆形象和良好的政府信用形象。</a:t>
            </a:r>
            <a:endParaRPr lang="en-US" altLang="zh-CN"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五、政府信用管理概述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066165" y="1053465"/>
            <a:ext cx="10059035" cy="645160"/>
          </a:xfrm>
          <a:prstGeom prst="rect">
            <a:avLst/>
          </a:prstGeom>
          <a:noFill/>
        </p:spPr>
        <p:txBody>
          <a:bodyPr wrap="square" rtlCol="0">
            <a:spAutoFit/>
          </a:bodyPr>
          <a:p>
            <a:pPr fontAlgn="auto">
              <a:lnSpc>
                <a:spcPct val="150000"/>
              </a:lnSpc>
            </a:pPr>
            <a:r>
              <a:rPr lang="zh-CN" altLang="en-US" sz="2400">
                <a:latin typeface="微软雅黑" panose="020B0503020204020204" charset="-122"/>
                <a:ea typeface="微软雅黑" panose="020B0503020204020204" charset="-122"/>
              </a:rPr>
              <a:t>（二）政府信用制度建设</a:t>
            </a:r>
            <a:endParaRPr lang="zh-CN" altLang="en-US" sz="2400">
              <a:latin typeface="微软雅黑" panose="020B0503020204020204" charset="-122"/>
              <a:ea typeface="微软雅黑" panose="020B0503020204020204" charset="-122"/>
            </a:endParaRPr>
          </a:p>
        </p:txBody>
      </p:sp>
      <p:sp>
        <p:nvSpPr>
          <p:cNvPr id="4" name="文本框 3"/>
          <p:cNvSpPr txBox="true"/>
          <p:nvPr/>
        </p:nvSpPr>
        <p:spPr>
          <a:xfrm>
            <a:off x="1065530" y="1918970"/>
            <a:ext cx="10059035" cy="3322955"/>
          </a:xfrm>
          <a:prstGeom prst="rect">
            <a:avLst/>
          </a:prstGeom>
          <a:noFill/>
        </p:spPr>
        <p:txBody>
          <a:bodyPr wrap="square" rtlCol="0">
            <a:spAutoFit/>
          </a:bodyPr>
          <a:p>
            <a:pPr indent="0" fontAlgn="auto">
              <a:lnSpc>
                <a:spcPct val="150000"/>
              </a:lnSpc>
              <a:buFont typeface="Wingdings" panose="05000000000000000000" charset="0"/>
              <a:buNone/>
            </a:pPr>
            <a:r>
              <a:rPr lang="en-US" altLang="zh-CN" sz="2000" b="1">
                <a:latin typeface="微软雅黑" panose="020B0503020204020204" charset="-122"/>
                <a:ea typeface="微软雅黑" panose="020B0503020204020204" charset="-122"/>
              </a:rPr>
              <a:t>1. </a:t>
            </a:r>
            <a:r>
              <a:rPr lang="zh-CN" altLang="en-US" sz="2000" b="1">
                <a:latin typeface="微软雅黑" panose="020B0503020204020204" charset="-122"/>
                <a:ea typeface="微软雅黑" panose="020B0503020204020204" charset="-122"/>
              </a:rPr>
              <a:t>外部制度建设</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政府必须充分运用行政行为推动社会诚信体系建设。</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强化信用需求。引导、推进建立信用的记录、评价、公开制度，为社会提供信用信息，使诚信者获得更多交易机会，使失信者无机可乘。</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政府要确立诚信规则。建立监督和惩戒机制，对失信行为要追究行政及经济责任，给予受损方一定的补偿。</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政府要大力扶植和监督信用中介服务行业的发展。</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五、政府信用管理概述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066165" y="1053465"/>
            <a:ext cx="10059035" cy="645160"/>
          </a:xfrm>
          <a:prstGeom prst="rect">
            <a:avLst/>
          </a:prstGeom>
          <a:noFill/>
        </p:spPr>
        <p:txBody>
          <a:bodyPr wrap="square" rtlCol="0">
            <a:spAutoFit/>
          </a:bodyPr>
          <a:p>
            <a:pPr fontAlgn="auto">
              <a:lnSpc>
                <a:spcPct val="150000"/>
              </a:lnSpc>
            </a:pPr>
            <a:r>
              <a:rPr lang="zh-CN" altLang="en-US" sz="2400">
                <a:latin typeface="微软雅黑" panose="020B0503020204020204" charset="-122"/>
                <a:ea typeface="微软雅黑" panose="020B0503020204020204" charset="-122"/>
              </a:rPr>
              <a:t>（二）政府信用制度建设</a:t>
            </a:r>
            <a:endParaRPr lang="zh-CN" altLang="en-US" sz="2400">
              <a:latin typeface="微软雅黑" panose="020B0503020204020204" charset="-122"/>
              <a:ea typeface="微软雅黑" panose="020B0503020204020204" charset="-122"/>
            </a:endParaRPr>
          </a:p>
        </p:txBody>
      </p:sp>
      <p:sp>
        <p:nvSpPr>
          <p:cNvPr id="4" name="文本框 3"/>
          <p:cNvSpPr txBox="true"/>
          <p:nvPr/>
        </p:nvSpPr>
        <p:spPr>
          <a:xfrm>
            <a:off x="1065530" y="1918970"/>
            <a:ext cx="10059035" cy="4246245"/>
          </a:xfrm>
          <a:prstGeom prst="rect">
            <a:avLst/>
          </a:prstGeom>
          <a:noFill/>
        </p:spPr>
        <p:txBody>
          <a:bodyPr wrap="square" rtlCol="0">
            <a:spAutoFit/>
          </a:bodyPr>
          <a:p>
            <a:pPr indent="0" fontAlgn="auto">
              <a:lnSpc>
                <a:spcPct val="150000"/>
              </a:lnSpc>
              <a:buFont typeface="Wingdings" panose="05000000000000000000" charset="0"/>
              <a:buNone/>
            </a:pPr>
            <a:r>
              <a:rPr lang="en-US" altLang="zh-CN" sz="2000" b="1">
                <a:latin typeface="微软雅黑" panose="020B0503020204020204" charset="-122"/>
                <a:ea typeface="微软雅黑" panose="020B0503020204020204" charset="-122"/>
              </a:rPr>
              <a:t>2. </a:t>
            </a:r>
            <a:r>
              <a:rPr lang="zh-CN" altLang="en-US" sz="2000" b="1">
                <a:latin typeface="微软雅黑" panose="020B0503020204020204" charset="-122"/>
                <a:ea typeface="微软雅黑" panose="020B0503020204020204" charset="-122"/>
              </a:rPr>
              <a:t>内部制度建设</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建构有公信力的政府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建构服务型政府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建构责任型政府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建构法治型政府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建构有限政府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建构透明政府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建构以人为本的政府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建构可评价的政府</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fontScale="90000"/>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4390073"/>
            <a:ext cx="5107305" cy="119888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政府信用及信用管理概论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公债信用及信用管理概论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387090" y="1313180"/>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了解政府信用管理概念和政府信用管理体系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387090" y="1901825"/>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了解公债信用管理的概念</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387090" y="2651125"/>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了解政府信用评级方法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AutoShape 6"/>
          <p:cNvSpPr>
            <a:spLocks noChangeArrowheads="true"/>
          </p:cNvSpPr>
          <p:nvPr/>
        </p:nvSpPr>
        <p:spPr bwMode="blackWhite">
          <a:xfrm>
            <a:off x="3387090" y="3323590"/>
            <a:ext cx="7762240" cy="611505"/>
          </a:xfrm>
          <a:prstGeom prst="roundRect">
            <a:avLst>
              <a:gd name="adj" fmla="val 9106"/>
            </a:avLst>
          </a:prstGeom>
          <a:solidFill>
            <a:srgbClr val="FFC000"/>
          </a:soli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掌握公债信用管理方法</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901253" y="1872615"/>
            <a:ext cx="6391337" cy="3402863"/>
            <a:chOff x="1965" y="2428"/>
            <a:chExt cx="9088" cy="5112"/>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四、政府信用危机</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三、政府信用的作用</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二、政府信用的思想</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一、政府信用的概念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五、政府信用管理概述</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全球主权债务危机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981200" y="1343025"/>
            <a:ext cx="8229600" cy="48799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冰岛债务危机</a:t>
            </a:r>
            <a:endParaRPr kumimoji="0" lang="zh-CN"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zh-CN"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u"/>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2008</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年初，冰岛</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GDP</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达</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194</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亿美元，人均收入排名全球第四，还长期跻身</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世界最幸福国家</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之列，多次被联合国评为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最宜居国家</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。好景不长，</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2008</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年金融海啸爆发，银行业首当其冲受到影响，最终冰岛全国最大的三家银行全部宣布破产，被政府接管。这</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家银行，所欠外债已达</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1380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多亿美元，将近达到冰岛</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GDP</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7</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倍，再加上其他负债，冰岛的总外债高达</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GDP</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9</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倍！</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7</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日，冰岛通过全民公决，否认了原来政府所达成的向英国和荷兰偿还巨额赔款的协议——</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人民选择了让国家信用破产的道路！这意味着冰岛将拒绝偿还其所有欠款</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，欠款不还，以后将不能在国际上得到借款，冰岛成了金融危机爆发以来第一个倒在债务面前的国家！　</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32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全球主权债务危机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169" name="标题 1"/>
          <p:cNvSpPr>
            <a:spLocks noGrp="true"/>
          </p:cNvSpPr>
          <p:nvPr/>
        </p:nvSpPr>
        <p:spPr>
          <a:xfrm>
            <a:off x="733425" y="731838"/>
            <a:ext cx="7800975" cy="563562"/>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zh-CN" dirty="0"/>
              <a:t>全球主权债务危机</a:t>
            </a:r>
            <a:endParaRPr lang="zh-CN" altLang="en-US" dirty="0"/>
          </a:p>
        </p:txBody>
      </p:sp>
      <p:sp>
        <p:nvSpPr>
          <p:cNvPr id="3" name="内容占位符 2"/>
          <p:cNvSpPr>
            <a:spLocks noGrp="true"/>
          </p:cNvSpPr>
          <p:nvPr/>
        </p:nvSpPr>
        <p:spPr>
          <a:xfrm>
            <a:off x="1577975" y="1142048"/>
            <a:ext cx="9036050" cy="48799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欧洲债务危机</a:t>
            </a:r>
            <a:endParaRPr kumimoji="0" lang="zh-CN" altLang="zh-CN"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开端</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2009</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年十二月全球三大评级公司下调希腊主权评级，希腊的债务危机随即愈演愈烈，但金融界认为希腊经济体系小，发生债务危机影响不会扩大</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发展</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：随着事件的发展，欧洲其它国家也开始陷入危机，从希腊、爱尔兰、葡萄牙和西班牙至比利时和意大利，希腊已非危机主角，整个欧盟都受到债务危机困扰。</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蔓延</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：德国等欧元区的龙头国都开始感受到危机的影响，因为欧元大幅下跌，加上欧洲股市暴挫，整个欧元区正面对成立十一年以来最严峻的考验，有评论家更推测欧元区最终会解体收场。</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升级</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：希腊财政部长称，希腊在</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日之前需要约</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90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亿欧元资金以度过危机。欧盟成员国财政部长</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日凌晨达成了一项总额高达</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7500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亿欧元的稳定机制，避免危机蔓延。</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14</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 穆迪下调希腊主权信用评级，下调</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级沦为垃圾级。</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余震</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：国际评级机构标准普尔公司</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2011</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12</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日晚突然宣布，将欧元区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国的主权信用评级列入“前景展望负面”观察名单，欧美各界震惊。</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2012</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月，标普宣布下调</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9</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个欧元区国家的长期信用评级，将法国和奥地利的</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主权信用评级下调一个级别至</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AA</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32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全球主权债务危机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194" name="内容占位符 2"/>
          <p:cNvSpPr>
            <a:spLocks noGrp="true"/>
          </p:cNvSpPr>
          <p:nvPr/>
        </p:nvSpPr>
        <p:spPr>
          <a:xfrm>
            <a:off x="1878330" y="1299845"/>
            <a:ext cx="8435975"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just">
              <a:buClrTx/>
              <a:buFont typeface="Wingdings" panose="05000000000000000000" pitchFamily="2" charset="2"/>
              <a:buChar char="u"/>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自金融危机爆发以来，主权债务问题此起彼伏。最早出现主权债务危机的国家是冰岛，其次是迪拜，然后到欧洲主权债务危机，美国国债风险，全球债务危机愈演愈烈，大有一发不可收拾之意。市场普遍担心希腊债务问题可能引发欧元区乃至全球的主权债务危机，影响欧洲乃至世界经济的复苏，出现经济的二次探底。</a:t>
            </a:r>
            <a:endParaRPr lang="en-US" altLang="zh-CN" sz="2400">
              <a:solidFill>
                <a:srgbClr val="130401"/>
              </a:solidFill>
              <a:latin typeface="微软雅黑" panose="020B0503020204020204" charset="-122"/>
              <a:ea typeface="微软雅黑" panose="020B0503020204020204" charset="-122"/>
              <a:cs typeface="微软雅黑" panose="020B0503020204020204" charset="-122"/>
            </a:endParaRPr>
          </a:p>
          <a:p>
            <a:pPr algn="just">
              <a:buClrTx/>
              <a:buFont typeface="Wingdings" panose="05000000000000000000" pitchFamily="2" charset="2"/>
              <a:buChar char="u"/>
            </a:pPr>
            <a:r>
              <a:rPr lang="zh-CN" altLang="en-US" sz="2800" dirty="0">
                <a:solidFill>
                  <a:srgbClr val="130401"/>
                </a:solidFill>
                <a:latin typeface="微软雅黑" panose="020B0503020204020204" charset="-122"/>
                <a:ea typeface="微软雅黑" panose="020B0503020204020204" charset="-122"/>
                <a:cs typeface="微软雅黑" panose="020B0503020204020204" charset="-122"/>
              </a:rPr>
              <a:t>问题</a:t>
            </a:r>
            <a:endParaRPr lang="en-US" altLang="zh-CN" sz="2800">
              <a:solidFill>
                <a:srgbClr val="130401"/>
              </a:solidFill>
              <a:latin typeface="微软雅黑" panose="020B0503020204020204" charset="-122"/>
              <a:ea typeface="微软雅黑" panose="020B0503020204020204" charset="-122"/>
              <a:cs typeface="微软雅黑" panose="020B0503020204020204" charset="-122"/>
            </a:endParaRPr>
          </a:p>
          <a:p>
            <a:pPr algn="just">
              <a:buClrTx/>
              <a:buFont typeface="Wingdings" panose="05000000000000000000" pitchFamily="2" charset="2"/>
              <a:buChar char="u"/>
            </a:pPr>
            <a:r>
              <a:rPr lang="en-US" altLang="zh-CN" sz="2400">
                <a:solidFill>
                  <a:srgbClr val="130401"/>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．什么是</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国家</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信用评级？</a:t>
            </a:r>
            <a:endParaRPr lang="zh-CN"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algn="just">
              <a:buClrTx/>
              <a:buFont typeface="Wingdings" panose="05000000000000000000" pitchFamily="2" charset="2"/>
              <a:buChar char="u"/>
            </a:pPr>
            <a:r>
              <a:rPr lang="en-US" altLang="zh-CN" sz="2400">
                <a:solidFill>
                  <a:srgbClr val="130401"/>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．您认为欧洲主权债务危机产生的原因是什么？在欧债危机中国际上三大评级机构对国家主权信用评级的结论起到了什么作用？</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一、政府信用概念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71015" y="1569720"/>
            <a:ext cx="8649970" cy="3409950"/>
            <a:chOff x="383" y="2565"/>
            <a:chExt cx="13622" cy="5370"/>
          </a:xfrm>
        </p:grpSpPr>
        <p:sp>
          <p:nvSpPr>
            <p:cNvPr id="11269" name="AutoShape 12"/>
            <p:cNvSpPr/>
            <p:nvPr/>
          </p:nvSpPr>
          <p:spPr>
            <a:xfrm>
              <a:off x="383" y="2565"/>
              <a:ext cx="4035" cy="703"/>
            </a:xfrm>
            <a:prstGeom prst="chevron">
              <a:avLst>
                <a:gd name="adj" fmla="val 17550"/>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11270" name="Text Box 13"/>
            <p:cNvSpPr txBox="true"/>
            <p:nvPr/>
          </p:nvSpPr>
          <p:spPr>
            <a:xfrm>
              <a:off x="395" y="2627"/>
              <a:ext cx="3650" cy="580"/>
            </a:xfrm>
            <a:prstGeom prst="rect">
              <a:avLst/>
            </a:prstGeom>
            <a:noFill/>
            <a:ln w="6350">
              <a:noFill/>
            </a:ln>
          </p:spPr>
          <p:txBody>
            <a:bodyPr lIns="0" tIns="0" rIns="0" bIns="0" anchor="ctr" anchorCtr="false">
              <a:spAutoFit/>
            </a:bodyPr>
            <a:p>
              <a:pPr algn="ctr" eaLnBrk="0" hangingPunct="0"/>
              <a:r>
                <a:rPr lang="zh-CN" altLang="en-US" sz="2400" b="1" dirty="0">
                  <a:solidFill>
                    <a:srgbClr val="000000"/>
                  </a:solidFill>
                  <a:latin typeface="微软雅黑" panose="020B0503020204020204" charset="-122"/>
                  <a:ea typeface="微软雅黑" panose="020B0503020204020204" charset="-122"/>
                </a:rPr>
                <a:t>政府信用</a:t>
              </a:r>
              <a:endParaRPr lang="zh-CN" altLang="en-US" sz="2400" b="1" dirty="0">
                <a:solidFill>
                  <a:srgbClr val="000000"/>
                </a:solidFill>
                <a:latin typeface="微软雅黑" panose="020B0503020204020204" charset="-122"/>
                <a:ea typeface="微软雅黑" panose="020B0503020204020204" charset="-122"/>
              </a:endParaRPr>
            </a:p>
          </p:txBody>
        </p:sp>
        <p:sp>
          <p:nvSpPr>
            <p:cNvPr id="2" name="Rectangle 14"/>
            <p:cNvSpPr>
              <a:spLocks noChangeArrowheads="true"/>
            </p:cNvSpPr>
            <p:nvPr/>
          </p:nvSpPr>
          <p:spPr bwMode="auto">
            <a:xfrm>
              <a:off x="395" y="3573"/>
              <a:ext cx="13610" cy="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1" indent="0" algn="l" defTabSz="330200" rtl="0" eaLnBrk="1" fontAlgn="base" latinLnBrk="0" hangingPunct="1">
                <a:lnSpc>
                  <a:spcPct val="150000"/>
                </a:lnSpc>
                <a:spcBef>
                  <a:spcPct val="0"/>
                </a:spcBef>
                <a:spcAft>
                  <a:spcPct val="0"/>
                </a:spcAft>
                <a:buClr>
                  <a:schemeClr val="tx1"/>
                </a:buClr>
                <a:buSzPct val="75000"/>
                <a:buFontTx/>
                <a:buNone/>
                <a:tabLst>
                  <a:tab pos="8521700" algn="r"/>
                </a:tabLst>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指</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国内外社会各主体对一国政府守约重诺的信任</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，它是</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社会信用体系的核心</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，此处政府是指广义的政府，即行使国家权力的所有政府机关。</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330200" rtl="0" eaLnBrk="1" fontAlgn="base" latinLnBrk="0" hangingPunct="1">
                <a:lnSpc>
                  <a:spcPct val="150000"/>
                </a:lnSpc>
                <a:spcBef>
                  <a:spcPct val="0"/>
                </a:spcBef>
                <a:spcAft>
                  <a:spcPct val="0"/>
                </a:spcAft>
                <a:buClr>
                  <a:schemeClr val="tx1"/>
                </a:buClr>
                <a:buSzPct val="75000"/>
                <a:buFontTx/>
                <a:buNone/>
                <a:tabLst>
                  <a:tab pos="8521700" algn="r"/>
                </a:tabLst>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政府信用体现的是政府的德行，是政府的主观言行和社会评价的反映。</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一、政府信用概念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134870" y="1390015"/>
            <a:ext cx="7921625" cy="4629150"/>
            <a:chOff x="668" y="2533"/>
            <a:chExt cx="12475" cy="7290"/>
          </a:xfrm>
        </p:grpSpPr>
        <p:sp>
          <p:nvSpPr>
            <p:cNvPr id="9" name="AutoShape 3"/>
            <p:cNvSpPr>
              <a:spLocks noChangeArrowheads="true"/>
            </p:cNvSpPr>
            <p:nvPr/>
          </p:nvSpPr>
          <p:spPr bwMode="gray">
            <a:xfrm>
              <a:off x="3225" y="2533"/>
              <a:ext cx="8640" cy="1200"/>
            </a:xfrm>
            <a:prstGeom prst="roundRect">
              <a:avLst>
                <a:gd name="adj" fmla="val 28750"/>
              </a:avLst>
            </a:prstGeom>
            <a:noFill/>
            <a:ln w="9525">
              <a:noFill/>
              <a:round/>
            </a:ln>
            <a:effectLst/>
          </p:spPr>
          <p:txBody>
            <a:bodyPr wrap="none" anchor="ctr">
              <a:flatTx/>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政府信用三层含义</a:t>
              </a:r>
              <a:endParaRPr kumimoji="1"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nvGrpSpPr>
            <p:cNvPr id="12294" name="Group 4"/>
            <p:cNvGrpSpPr/>
            <p:nvPr/>
          </p:nvGrpSpPr>
          <p:grpSpPr>
            <a:xfrm>
              <a:off x="2105" y="3450"/>
              <a:ext cx="8990" cy="888"/>
              <a:chOff x="1008" y="1632"/>
              <a:chExt cx="3696" cy="624"/>
            </a:xfrm>
          </p:grpSpPr>
          <p:sp>
            <p:nvSpPr>
              <p:cNvPr id="11" name="Line 5"/>
              <p:cNvSpPr>
                <a:spLocks noChangeShapeType="true"/>
              </p:cNvSpPr>
              <p:nvPr/>
            </p:nvSpPr>
            <p:spPr bwMode="auto">
              <a:xfrm>
                <a:off x="1401" y="1962"/>
                <a:ext cx="3297" cy="0"/>
              </a:xfrm>
              <a:prstGeom prst="line">
                <a:avLst/>
              </a:prstGeom>
              <a:noFill/>
              <a:ln w="9525">
                <a:solidFill>
                  <a:schemeClr val="tx1"/>
                </a:solidFill>
                <a:round/>
              </a:ln>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2" name="Line 6"/>
              <p:cNvSpPr>
                <a:spLocks noChangeShapeType="true"/>
              </p:cNvSpPr>
              <p:nvPr/>
            </p:nvSpPr>
            <p:spPr bwMode="auto">
              <a:xfrm flipV="true">
                <a:off x="1008" y="1968"/>
                <a:ext cx="400" cy="283"/>
              </a:xfrm>
              <a:prstGeom prst="line">
                <a:avLst/>
              </a:prstGeom>
              <a:noFill/>
              <a:ln w="9525">
                <a:solidFill>
                  <a:schemeClr val="tx1"/>
                </a:solidFill>
                <a:round/>
              </a:ln>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3" name="Line 7"/>
              <p:cNvSpPr>
                <a:spLocks noChangeShapeType="true"/>
              </p:cNvSpPr>
              <p:nvPr/>
            </p:nvSpPr>
            <p:spPr bwMode="auto">
              <a:xfrm flipV="true">
                <a:off x="2756" y="1632"/>
                <a:ext cx="700" cy="624"/>
              </a:xfrm>
              <a:prstGeom prst="line">
                <a:avLst/>
              </a:prstGeom>
              <a:noFill/>
              <a:ln w="9525">
                <a:solidFill>
                  <a:schemeClr val="tx1"/>
                </a:solidFill>
                <a:round/>
              </a:ln>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 name="Line 8"/>
              <p:cNvSpPr>
                <a:spLocks noChangeShapeType="true"/>
              </p:cNvSpPr>
              <p:nvPr/>
            </p:nvSpPr>
            <p:spPr bwMode="auto">
              <a:xfrm flipV="true">
                <a:off x="4404" y="1968"/>
                <a:ext cx="300" cy="288"/>
              </a:xfrm>
              <a:prstGeom prst="line">
                <a:avLst/>
              </a:prstGeom>
              <a:noFill/>
              <a:ln w="9525">
                <a:solidFill>
                  <a:schemeClr val="tx1"/>
                </a:solidFill>
                <a:round/>
              </a:ln>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mn-ea"/>
                  <a:ea typeface="+mn-ea"/>
                  <a:cs typeface="+mn-cs"/>
                </a:endParaRPr>
              </a:p>
            </p:txBody>
          </p:sp>
        </p:grpSp>
        <p:sp>
          <p:nvSpPr>
            <p:cNvPr id="15" name="AutoShape 9"/>
            <p:cNvSpPr>
              <a:spLocks noChangeArrowheads="true"/>
            </p:cNvSpPr>
            <p:nvPr/>
          </p:nvSpPr>
          <p:spPr bwMode="gray">
            <a:xfrm>
              <a:off x="833" y="5535"/>
              <a:ext cx="3908" cy="4288"/>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AutoShape 10"/>
            <p:cNvSpPr>
              <a:spLocks noChangeArrowheads="true"/>
            </p:cNvSpPr>
            <p:nvPr/>
          </p:nvSpPr>
          <p:spPr bwMode="gray">
            <a:xfrm>
              <a:off x="668" y="4305"/>
              <a:ext cx="4038" cy="855"/>
            </a:xfrm>
            <a:prstGeom prst="roundRect">
              <a:avLst>
                <a:gd name="adj" fmla="val 50000"/>
              </a:avLst>
            </a:prstGeom>
            <a:gradFill rotWithShape="true">
              <a:gsLst>
                <a:gs pos="0">
                  <a:schemeClr val="accent1"/>
                </a:gs>
                <a:gs pos="100000">
                  <a:schemeClr val="accent1">
                    <a:gamma/>
                    <a:shade val="46275"/>
                    <a:invGamma/>
                  </a:schemeClr>
                </a:gs>
              </a:gsLst>
              <a:lin ang="5400000" scaled="true"/>
            </a:gradFill>
            <a:ln w="9525">
              <a:noFill/>
              <a:round/>
            </a:ln>
            <a:effectLst/>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AutoShape 11"/>
            <p:cNvSpPr>
              <a:spLocks noChangeArrowheads="true"/>
            </p:cNvSpPr>
            <p:nvPr/>
          </p:nvSpPr>
          <p:spPr bwMode="gray">
            <a:xfrm>
              <a:off x="5020" y="5508"/>
              <a:ext cx="3910" cy="4315"/>
            </a:xfrm>
            <a:prstGeom prst="roundRect">
              <a:avLst>
                <a:gd name="adj" fmla="val 4690"/>
              </a:avLst>
            </a:prstGeom>
            <a:gradFill rotWithShape="true">
              <a:gsLst>
                <a:gs pos="0">
                  <a:schemeClr val="accent2"/>
                </a:gs>
                <a:gs pos="50000">
                  <a:schemeClr val="accent2">
                    <a:gamma/>
                    <a:tint val="69804"/>
                    <a:invGamma/>
                  </a:schemeClr>
                </a:gs>
                <a:gs pos="100000">
                  <a:schemeClr val="accent2"/>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302" name="Text Box 12"/>
            <p:cNvSpPr txBox="true"/>
            <p:nvPr/>
          </p:nvSpPr>
          <p:spPr>
            <a:xfrm>
              <a:off x="833" y="4453"/>
              <a:ext cx="3135" cy="630"/>
            </a:xfrm>
            <a:prstGeom prst="rect">
              <a:avLst/>
            </a:prstGeom>
            <a:noFill/>
            <a:ln w="9525">
              <a:noFill/>
            </a:ln>
          </p:spPr>
          <p:txBody>
            <a:bodyPr wrap="none" anchor="t" anchorCtr="false">
              <a:spAutoFit/>
            </a:bodyPr>
            <a:p>
              <a:pPr algn="ctr" eaLnBrk="0" hangingPunct="0"/>
              <a:r>
                <a:rPr lang="zh-CN" altLang="en-US" sz="2000" b="1" dirty="0">
                  <a:solidFill>
                    <a:srgbClr val="FFFF00"/>
                  </a:solidFill>
                  <a:latin typeface="微软雅黑" panose="020B0503020204020204" charset="-122"/>
                  <a:ea typeface="微软雅黑" panose="020B0503020204020204" charset="-122"/>
                </a:rPr>
                <a:t>法律方面的信用</a:t>
              </a:r>
              <a:endParaRPr lang="zh-CN" altLang="en-US" sz="2000" b="1" dirty="0">
                <a:solidFill>
                  <a:srgbClr val="FFFF00"/>
                </a:solidFill>
                <a:latin typeface="微软雅黑" panose="020B0503020204020204" charset="-122"/>
                <a:ea typeface="微软雅黑" panose="020B0503020204020204" charset="-122"/>
              </a:endParaRPr>
            </a:p>
          </p:txBody>
        </p:sp>
        <p:sp>
          <p:nvSpPr>
            <p:cNvPr id="12303" name="Text Box 13"/>
            <p:cNvSpPr txBox="true"/>
            <p:nvPr/>
          </p:nvSpPr>
          <p:spPr>
            <a:xfrm>
              <a:off x="895" y="5575"/>
              <a:ext cx="3470" cy="3538"/>
            </a:xfrm>
            <a:prstGeom prst="rect">
              <a:avLst/>
            </a:prstGeom>
            <a:noFill/>
            <a:ln w="9525">
              <a:noFill/>
            </a:ln>
          </p:spPr>
          <p:txBody>
            <a:bodyPr anchor="t" anchorCtr="false">
              <a:spAutoFit/>
            </a:bodyPr>
            <a:p>
              <a:pPr eaLnBrk="0" hangingPunct="0"/>
              <a:r>
                <a:rPr lang="zh-CN" altLang="en-US" sz="2000" b="1" dirty="0">
                  <a:solidFill>
                    <a:srgbClr val="000000"/>
                  </a:solidFill>
                  <a:latin typeface="微软雅黑" panose="020B0503020204020204" charset="-122"/>
                  <a:ea typeface="微软雅黑" panose="020B0503020204020204" charset="-122"/>
                </a:rPr>
                <a:t>国家行政机关以平等主体的身份与个人或企业签订行政合同（或行政契约），并履行合同取得对方当事人的信任</a:t>
              </a:r>
              <a:endParaRPr lang="zh-CN" altLang="en-US" sz="2000" b="1" dirty="0">
                <a:solidFill>
                  <a:srgbClr val="000000"/>
                </a:solidFill>
                <a:latin typeface="微软雅黑" panose="020B0503020204020204" charset="-122"/>
                <a:ea typeface="微软雅黑" panose="020B0503020204020204" charset="-122"/>
              </a:endParaRPr>
            </a:p>
          </p:txBody>
        </p:sp>
        <p:sp>
          <p:nvSpPr>
            <p:cNvPr id="12304" name="Text Box 14"/>
            <p:cNvSpPr txBox="true"/>
            <p:nvPr/>
          </p:nvSpPr>
          <p:spPr>
            <a:xfrm>
              <a:off x="4948" y="5575"/>
              <a:ext cx="3982" cy="1600"/>
            </a:xfrm>
            <a:prstGeom prst="rect">
              <a:avLst/>
            </a:prstGeom>
            <a:noFill/>
            <a:ln w="9525">
              <a:noFill/>
            </a:ln>
          </p:spPr>
          <p:txBody>
            <a:bodyPr anchor="t" anchorCtr="false">
              <a:spAutoFit/>
            </a:bodyPr>
            <a:p>
              <a:pPr eaLnBrk="0" hangingPunct="0"/>
              <a:r>
                <a:rPr lang="zh-CN" altLang="en-US" sz="2000" b="1" dirty="0">
                  <a:solidFill>
                    <a:srgbClr val="000000"/>
                  </a:solidFill>
                  <a:latin typeface="微软雅黑" panose="020B0503020204020204" charset="-122"/>
                  <a:ea typeface="微软雅黑" panose="020B0503020204020204" charset="-122"/>
                </a:rPr>
                <a:t>国家行政机关能够依法行政，从而取得社会的信任；</a:t>
              </a:r>
              <a:endParaRPr lang="zh-CN" altLang="en-US" sz="2000" b="1" dirty="0">
                <a:solidFill>
                  <a:srgbClr val="000000"/>
                </a:solidFill>
                <a:latin typeface="微软雅黑" panose="020B0503020204020204" charset="-122"/>
                <a:ea typeface="微软雅黑" panose="020B0503020204020204" charset="-122"/>
              </a:endParaRPr>
            </a:p>
          </p:txBody>
        </p:sp>
        <p:sp>
          <p:nvSpPr>
            <p:cNvPr id="4" name="AutoShape 15"/>
            <p:cNvSpPr>
              <a:spLocks noChangeArrowheads="true"/>
            </p:cNvSpPr>
            <p:nvPr/>
          </p:nvSpPr>
          <p:spPr bwMode="gray">
            <a:xfrm>
              <a:off x="4740" y="4305"/>
              <a:ext cx="3805" cy="855"/>
            </a:xfrm>
            <a:prstGeom prst="roundRect">
              <a:avLst>
                <a:gd name="adj" fmla="val 50000"/>
              </a:avLst>
            </a:prstGeom>
            <a:gradFill rotWithShape="true">
              <a:gsLst>
                <a:gs pos="0">
                  <a:schemeClr val="accent2"/>
                </a:gs>
                <a:gs pos="100000">
                  <a:schemeClr val="accent2">
                    <a:gamma/>
                    <a:shade val="46275"/>
                    <a:invGamma/>
                  </a:schemeClr>
                </a:gs>
              </a:gsLst>
              <a:lin ang="5400000" scaled="true"/>
            </a:gradFill>
            <a:ln w="9525">
              <a:noFill/>
              <a:round/>
            </a:ln>
            <a:effectLst/>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AutoShape 17"/>
            <p:cNvSpPr>
              <a:spLocks noChangeArrowheads="true"/>
            </p:cNvSpPr>
            <p:nvPr/>
          </p:nvSpPr>
          <p:spPr bwMode="gray">
            <a:xfrm>
              <a:off x="9235" y="5523"/>
              <a:ext cx="3908" cy="4285"/>
            </a:xfrm>
            <a:prstGeom prst="roundRect">
              <a:avLst>
                <a:gd name="adj" fmla="val 4690"/>
              </a:avLst>
            </a:prstGeom>
            <a:gradFill rotWithShape="true">
              <a:gsLst>
                <a:gs pos="0">
                  <a:schemeClr val="hlink"/>
                </a:gs>
                <a:gs pos="50000">
                  <a:schemeClr val="hlink">
                    <a:gamma/>
                    <a:tint val="69804"/>
                    <a:invGamma/>
                  </a:schemeClr>
                </a:gs>
                <a:gs pos="100000">
                  <a:schemeClr val="hlink"/>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307" name="Text Box 18"/>
            <p:cNvSpPr txBox="true"/>
            <p:nvPr/>
          </p:nvSpPr>
          <p:spPr>
            <a:xfrm>
              <a:off x="9310" y="5635"/>
              <a:ext cx="3673" cy="3538"/>
            </a:xfrm>
            <a:prstGeom prst="rect">
              <a:avLst/>
            </a:prstGeom>
            <a:noFill/>
            <a:ln w="9525">
              <a:noFill/>
            </a:ln>
          </p:spPr>
          <p:txBody>
            <a:bodyPr anchor="t" anchorCtr="false">
              <a:spAutoFit/>
            </a:bodyPr>
            <a:p>
              <a:pPr eaLnBrk="0" hangingPunct="0"/>
              <a:r>
                <a:rPr lang="zh-CN" altLang="en-US" sz="2000" b="1" dirty="0">
                  <a:solidFill>
                    <a:srgbClr val="000000"/>
                  </a:solidFill>
                  <a:latin typeface="微软雅黑" panose="020B0503020204020204" charset="-122"/>
                  <a:ea typeface="微软雅黑" panose="020B0503020204020204" charset="-122"/>
                </a:rPr>
                <a:t>国家行政机关在没有法律、法规约束下，也能始终主持正义，维护公众的利益，正确履行自己的职责，从而取得社会的信任。</a:t>
              </a:r>
              <a:endParaRPr lang="zh-CN" altLang="en-US" sz="2000" b="1" dirty="0">
                <a:solidFill>
                  <a:srgbClr val="000000"/>
                </a:solidFill>
                <a:latin typeface="微软雅黑" panose="020B0503020204020204" charset="-122"/>
                <a:ea typeface="微软雅黑" panose="020B0503020204020204" charset="-122"/>
              </a:endParaRPr>
            </a:p>
          </p:txBody>
        </p:sp>
        <p:sp>
          <p:nvSpPr>
            <p:cNvPr id="5" name="AutoShape 19"/>
            <p:cNvSpPr>
              <a:spLocks noChangeArrowheads="true"/>
            </p:cNvSpPr>
            <p:nvPr/>
          </p:nvSpPr>
          <p:spPr bwMode="gray">
            <a:xfrm>
              <a:off x="8810" y="4318"/>
              <a:ext cx="3805" cy="715"/>
            </a:xfrm>
            <a:prstGeom prst="roundRect">
              <a:avLst>
                <a:gd name="adj" fmla="val 50000"/>
              </a:avLst>
            </a:prstGeom>
            <a:solidFill>
              <a:schemeClr val="bg2">
                <a:lumMod val="25000"/>
              </a:schemeClr>
            </a:solidFill>
            <a:ln w="9525">
              <a:noFill/>
              <a:round/>
            </a:ln>
            <a:effectLst/>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309" name="Text Box 20"/>
            <p:cNvSpPr txBox="true"/>
            <p:nvPr/>
          </p:nvSpPr>
          <p:spPr>
            <a:xfrm>
              <a:off x="9120" y="4318"/>
              <a:ext cx="2855" cy="582"/>
            </a:xfrm>
            <a:prstGeom prst="rect">
              <a:avLst/>
            </a:prstGeom>
            <a:noFill/>
            <a:ln w="9525">
              <a:noFill/>
            </a:ln>
          </p:spPr>
          <p:txBody>
            <a:bodyPr wrap="none" anchor="t" anchorCtr="false">
              <a:spAutoFit/>
            </a:bodyPr>
            <a:p>
              <a:pPr algn="ctr" eaLnBrk="0" hangingPunct="0"/>
              <a:r>
                <a:rPr lang="zh-CN" altLang="en-US" sz="1800" b="1" dirty="0">
                  <a:solidFill>
                    <a:srgbClr val="FFFF00"/>
                  </a:solidFill>
                  <a:latin typeface="微软雅黑" panose="020B0503020204020204" charset="-122"/>
                  <a:ea typeface="微软雅黑" panose="020B0503020204020204" charset="-122"/>
                </a:rPr>
                <a:t>道德方面的信用</a:t>
              </a:r>
              <a:endParaRPr lang="zh-CN" altLang="en-US" sz="1800" b="1" dirty="0">
                <a:solidFill>
                  <a:srgbClr val="FFFF00"/>
                </a:solidFill>
                <a:latin typeface="微软雅黑" panose="020B0503020204020204" charset="-122"/>
                <a:ea typeface="微软雅黑" panose="020B0503020204020204" charset="-122"/>
              </a:endParaRPr>
            </a:p>
          </p:txBody>
        </p:sp>
        <p:sp>
          <p:nvSpPr>
            <p:cNvPr id="12310" name="Text Box 12"/>
            <p:cNvSpPr txBox="true"/>
            <p:nvPr/>
          </p:nvSpPr>
          <p:spPr>
            <a:xfrm>
              <a:off x="5110" y="4453"/>
              <a:ext cx="2853" cy="580"/>
            </a:xfrm>
            <a:prstGeom prst="rect">
              <a:avLst/>
            </a:prstGeom>
            <a:noFill/>
            <a:ln w="9525">
              <a:noFill/>
            </a:ln>
          </p:spPr>
          <p:txBody>
            <a:bodyPr wrap="none" anchor="t" anchorCtr="false">
              <a:spAutoFit/>
            </a:bodyPr>
            <a:p>
              <a:pPr algn="ctr" eaLnBrk="0" hangingPunct="0"/>
              <a:r>
                <a:rPr lang="zh-CN" altLang="en-US" sz="1800" b="1" dirty="0">
                  <a:solidFill>
                    <a:srgbClr val="FFFF00"/>
                  </a:solidFill>
                  <a:latin typeface="微软雅黑" panose="020B0503020204020204" charset="-122"/>
                  <a:ea typeface="微软雅黑" panose="020B0503020204020204" charset="-122"/>
                </a:rPr>
                <a:t>法律方面的信用</a:t>
              </a:r>
              <a:endParaRPr lang="zh-CN" altLang="en-US" sz="1800" b="1" dirty="0">
                <a:solidFill>
                  <a:srgbClr val="FFFF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二、政府信用的思想</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76400" y="1320165"/>
            <a:ext cx="8839200" cy="4975860"/>
            <a:chOff x="200" y="2198"/>
            <a:chExt cx="13920" cy="7836"/>
          </a:xfrm>
        </p:grpSpPr>
        <p:sp>
          <p:nvSpPr>
            <p:cNvPr id="2" name="Rectangle 5"/>
            <p:cNvSpPr>
              <a:spLocks noChangeArrowheads="true"/>
            </p:cNvSpPr>
            <p:nvPr/>
          </p:nvSpPr>
          <p:spPr bwMode="auto">
            <a:xfrm>
              <a:off x="680" y="2265"/>
              <a:ext cx="5670" cy="678"/>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6350">
                  <a:solidFill>
                    <a:schemeClr val="tx1"/>
                  </a:solidFill>
                  <a:miter lim="800000"/>
                  <a:headEnd/>
                  <a:tailEnd/>
                </a14:hiddenLine>
              </a:ext>
            </a:extLst>
          </p:spPr>
          <p:txBody>
            <a:bodyPr lIns="0" tIns="0" rIns="0" bIns="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4341" name="矩形 29"/>
            <p:cNvSpPr/>
            <p:nvPr/>
          </p:nvSpPr>
          <p:spPr>
            <a:xfrm>
              <a:off x="310" y="2198"/>
              <a:ext cx="6123" cy="725"/>
            </a:xfrm>
            <a:prstGeom prst="rect">
              <a:avLst/>
            </a:prstGeom>
            <a:noFill/>
            <a:ln w="9525">
              <a:noFill/>
            </a:ln>
          </p:spPr>
          <p:txBody>
            <a:bodyPr anchor="t" anchorCtr="false">
              <a:spAutoFit/>
            </a:bodyPr>
            <a:p>
              <a:pPr algn="ctr" eaLnBrk="0" hangingPunct="0"/>
              <a:r>
                <a:rPr lang="zh-CN" altLang="en-US" sz="2400" b="1" dirty="0">
                  <a:latin typeface="微软雅黑" panose="020B0503020204020204" charset="-122"/>
                  <a:ea typeface="微软雅黑" panose="020B0503020204020204" charset="-122"/>
                </a:rPr>
                <a:t>西方社会契约理论来源</a:t>
              </a:r>
              <a:endParaRPr lang="zh-CN" altLang="en-US" sz="2400" b="1" dirty="0">
                <a:latin typeface="微软雅黑" panose="020B0503020204020204" charset="-122"/>
                <a:ea typeface="微软雅黑" panose="020B0503020204020204" charset="-122"/>
              </a:endParaRPr>
            </a:p>
          </p:txBody>
        </p:sp>
        <p:sp>
          <p:nvSpPr>
            <p:cNvPr id="32" name="矩形 31"/>
            <p:cNvSpPr/>
            <p:nvPr/>
          </p:nvSpPr>
          <p:spPr>
            <a:xfrm>
              <a:off x="200" y="3008"/>
              <a:ext cx="13920" cy="7026"/>
            </a:xfrm>
            <a:prstGeom prst="rect">
              <a:avLst/>
            </a:prstGeom>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政府信用的思想来源于近代西方出现的社会契约理论</a:t>
              </a:r>
              <a:r>
                <a:rPr kumimoji="1" lang="zh-CN" altLang="en-US" sz="20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a:t>
              </a:r>
              <a:endParaRPr kumimoji="1" lang="en-US" altLang="zh-CN" sz="24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霍布斯、卢梭提出社会契约论。</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人民与政府之间存在着</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政治委托</a:t>
              </a:r>
              <a:r>
                <a:rPr kumimoji="1" lang="en-US" altLang="zh-CN"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代理关系</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政府代理公众行使行政权，并通过履行职责获得相应的利益。</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政府信用成为决定这种委托</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代理关系</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存续的最重要因素</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，如政府无法回应公众的期待和信任，就会出现信任危机，威胁到委托</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代理关系的存续，即政府对社会违约。</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经济生活和政治生活的契约化，形成了西方的契约文明和契约型社会，</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在西方社会信用体系中，个人信用是基础，政府信用是核心</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endParaRPr kumimoji="1" lang="zh-CN" altLang="en-US" sz="2400" b="1"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DY3MjQxZjM0NmZiMGUzNWM0NzNjNy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3016</Words>
  <Application>WPS 演示</Application>
  <PresentationFormat>宽屏</PresentationFormat>
  <Paragraphs>230</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微软雅黑</vt:lpstr>
      <vt:lpstr>经典综艺体简</vt:lpstr>
      <vt:lpstr>新宋体</vt:lpstr>
      <vt:lpstr>黑体</vt:lpstr>
      <vt:lpstr>Wingdings</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82</cp:revision>
  <dcterms:created xsi:type="dcterms:W3CDTF">2023-04-25T14:31:51Z</dcterms:created>
  <dcterms:modified xsi:type="dcterms:W3CDTF">2023-04-25T14:31:51Z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