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wmf" ContentType="image/x-wmf"/>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1"/>
  </p:handoutMasterIdLst>
  <p:sldIdLst>
    <p:sldId id="276" r:id="rId3"/>
    <p:sldId id="277" r:id="rId4"/>
    <p:sldId id="327" r:id="rId6"/>
    <p:sldId id="423" r:id="rId7"/>
    <p:sldId id="424" r:id="rId8"/>
    <p:sldId id="425" r:id="rId9"/>
    <p:sldId id="426" r:id="rId10"/>
    <p:sldId id="427" r:id="rId11"/>
    <p:sldId id="428" r:id="rId12"/>
    <p:sldId id="429" r:id="rId13"/>
    <p:sldId id="430" r:id="rId14"/>
    <p:sldId id="431" r:id="rId15"/>
    <p:sldId id="432" r:id="rId16"/>
    <p:sldId id="433" r:id="rId17"/>
    <p:sldId id="434" r:id="rId18"/>
    <p:sldId id="436" r:id="rId19"/>
    <p:sldId id="437" r:id="rId20"/>
    <p:sldId id="438" r:id="rId21"/>
    <p:sldId id="439" r:id="rId22"/>
    <p:sldId id="496" r:id="rId23"/>
    <p:sldId id="435" r:id="rId24"/>
    <p:sldId id="440" r:id="rId25"/>
    <p:sldId id="441" r:id="rId26"/>
    <p:sldId id="442" r:id="rId27"/>
    <p:sldId id="443" r:id="rId28"/>
    <p:sldId id="444" r:id="rId29"/>
    <p:sldId id="445" r:id="rId30"/>
    <p:sldId id="446" r:id="rId31"/>
    <p:sldId id="447" r:id="rId32"/>
    <p:sldId id="448" r:id="rId33"/>
    <p:sldId id="449" r:id="rId34"/>
    <p:sldId id="450" r:id="rId35"/>
    <p:sldId id="451" r:id="rId36"/>
    <p:sldId id="452" r:id="rId37"/>
    <p:sldId id="453" r:id="rId38"/>
    <p:sldId id="454" r:id="rId39"/>
    <p:sldId id="283" r:id="rId4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6" Type="http://schemas.openxmlformats.org/officeDocument/2006/relationships/customXml" Target="../customXml/item1.xml"/><Relationship Id="rId45" Type="http://schemas.openxmlformats.org/officeDocument/2006/relationships/customXmlProps" Target="../customXml/itemProps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8.w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9934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8343900" y="4352925"/>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80581" name="组合 42"/>
          <p:cNvGrpSpPr/>
          <p:nvPr/>
        </p:nvGrpSpPr>
        <p:grpSpPr>
          <a:xfrm>
            <a:off x="1628140" y="1183323"/>
            <a:ext cx="8953500" cy="5111750"/>
            <a:chOff x="629098" y="1338525"/>
            <a:chExt cx="8954561" cy="5111802"/>
          </a:xfrm>
        </p:grpSpPr>
        <p:grpSp>
          <p:nvGrpSpPr>
            <p:cNvPr id="280582" name="组合 21"/>
            <p:cNvGrpSpPr/>
            <p:nvPr/>
          </p:nvGrpSpPr>
          <p:grpSpPr>
            <a:xfrm>
              <a:off x="5693203" y="4272255"/>
              <a:ext cx="3822700" cy="2178072"/>
              <a:chOff x="5693203" y="3957132"/>
              <a:chExt cx="3822700" cy="2440772"/>
            </a:xfrm>
          </p:grpSpPr>
          <p:pic>
            <p:nvPicPr>
              <p:cNvPr id="280583" name="Picture 14" descr="botton1"/>
              <p:cNvPicPr>
                <a:picLocks noChangeAspect="true"/>
              </p:cNvPicPr>
              <p:nvPr/>
            </p:nvPicPr>
            <p:blipFill>
              <a:blip r:embed="rId4"/>
              <a:stretch>
                <a:fillRect/>
              </a:stretch>
            </p:blipFill>
            <p:spPr>
              <a:xfrm>
                <a:off x="5693203" y="4021416"/>
                <a:ext cx="3822700" cy="2376488"/>
              </a:xfrm>
              <a:prstGeom prst="rect">
                <a:avLst/>
              </a:prstGeom>
              <a:noFill/>
              <a:ln w="9525">
                <a:noFill/>
              </a:ln>
            </p:spPr>
          </p:pic>
          <p:sp>
            <p:nvSpPr>
              <p:cNvPr id="280584" name="Text Box 15"/>
              <p:cNvSpPr txBox="true"/>
              <p:nvPr/>
            </p:nvSpPr>
            <p:spPr>
              <a:xfrm>
                <a:off x="5711288" y="3957132"/>
                <a:ext cx="3675498" cy="2171678"/>
              </a:xfrm>
              <a:prstGeom prst="rect">
                <a:avLst/>
              </a:prstGeom>
              <a:noFill/>
              <a:ln w="9525">
                <a:noFill/>
              </a:ln>
            </p:spPr>
            <p:txBody>
              <a:bodyPr anchor="t" anchorCtr="false">
                <a:spAutoFit/>
              </a:bodyPr>
              <a:p>
                <a:pPr algn="just" defTabSz="914400">
                  <a:lnSpc>
                    <a:spcPct val="150000"/>
                  </a:lnSpc>
                  <a:buClrTx/>
                  <a:buFontTx/>
                  <a:tabLst>
                    <a:tab pos="457200" algn="l"/>
                  </a:tabLst>
                </a:pPr>
                <a:r>
                  <a:rPr lang="zh-CN" altLang="zh-CN" sz="2000" b="1" dirty="0">
                    <a:solidFill>
                      <a:schemeClr val="bg1"/>
                    </a:solidFill>
                    <a:latin typeface="微软雅黑" panose="020B0503020204020204" charset="-122"/>
                    <a:ea typeface="微软雅黑" panose="020B0503020204020204" charset="-122"/>
                  </a:rPr>
                  <a:t>上门催收，如果感到问题严重，立即进入重点催收程序；相反，如果客户有理由，适当延期，并进行严密监控</a:t>
                </a:r>
                <a:endParaRPr lang="zh-CN" altLang="zh-CN" sz="2000" b="1" dirty="0">
                  <a:solidFill>
                    <a:schemeClr val="bg1"/>
                  </a:solidFill>
                  <a:latin typeface="微软雅黑" panose="020B0503020204020204" charset="-122"/>
                  <a:ea typeface="微软雅黑" panose="020B0503020204020204" charset="-122"/>
                </a:endParaRPr>
              </a:p>
            </p:txBody>
          </p:sp>
        </p:grpSp>
        <p:grpSp>
          <p:nvGrpSpPr>
            <p:cNvPr id="280585" name="组合 24"/>
            <p:cNvGrpSpPr/>
            <p:nvPr/>
          </p:nvGrpSpPr>
          <p:grpSpPr>
            <a:xfrm>
              <a:off x="732717" y="4326214"/>
              <a:ext cx="3509962" cy="2120707"/>
              <a:chOff x="661988" y="4581525"/>
              <a:chExt cx="3509962" cy="2376488"/>
            </a:xfrm>
          </p:grpSpPr>
          <p:pic>
            <p:nvPicPr>
              <p:cNvPr id="280586" name="Picture 17" descr="botton1"/>
              <p:cNvPicPr>
                <a:picLocks noChangeAspect="true"/>
              </p:cNvPicPr>
              <p:nvPr/>
            </p:nvPicPr>
            <p:blipFill>
              <a:blip r:embed="rId4"/>
              <a:stretch>
                <a:fillRect/>
              </a:stretch>
            </p:blipFill>
            <p:spPr>
              <a:xfrm>
                <a:off x="661988" y="4581525"/>
                <a:ext cx="3509962" cy="2376488"/>
              </a:xfrm>
              <a:prstGeom prst="rect">
                <a:avLst/>
              </a:prstGeom>
              <a:noFill/>
              <a:ln w="9525">
                <a:noFill/>
              </a:ln>
            </p:spPr>
          </p:pic>
          <p:sp>
            <p:nvSpPr>
              <p:cNvPr id="280587" name="Text Box 18"/>
              <p:cNvSpPr txBox="true"/>
              <p:nvPr/>
            </p:nvSpPr>
            <p:spPr>
              <a:xfrm>
                <a:off x="795956" y="5237046"/>
                <a:ext cx="3375994" cy="517347"/>
              </a:xfrm>
              <a:prstGeom prst="rect">
                <a:avLst/>
              </a:prstGeom>
              <a:noFill/>
              <a:ln w="9525">
                <a:noFill/>
              </a:ln>
            </p:spPr>
            <p:txBody>
              <a:bodyPr anchor="t" anchorCtr="false">
                <a:spAutoFit/>
              </a:bodyPr>
              <a:p>
                <a:pPr>
                  <a:spcBef>
                    <a:spcPct val="50000"/>
                  </a:spcBef>
                  <a:buClrTx/>
                  <a:buFont typeface="Arial" panose="020B0604020202020204" pitchFamily="34" charset="0"/>
                </a:pPr>
                <a:endParaRPr lang="zh-CN" altLang="en-US" dirty="0">
                  <a:solidFill>
                    <a:srgbClr val="6600FF"/>
                  </a:solidFill>
                  <a:latin typeface="微软雅黑" panose="020B0503020204020204" charset="-122"/>
                  <a:ea typeface="微软雅黑" panose="020B0503020204020204" charset="-122"/>
                </a:endParaRPr>
              </a:p>
            </p:txBody>
          </p:sp>
        </p:grpSp>
        <p:grpSp>
          <p:nvGrpSpPr>
            <p:cNvPr id="280588" name="组合 27"/>
            <p:cNvGrpSpPr/>
            <p:nvPr/>
          </p:nvGrpSpPr>
          <p:grpSpPr>
            <a:xfrm>
              <a:off x="629098" y="1338525"/>
              <a:ext cx="8954561" cy="4883150"/>
              <a:chOff x="-1950099" y="1973265"/>
              <a:chExt cx="8954561" cy="5472114"/>
            </a:xfrm>
          </p:grpSpPr>
          <p:grpSp>
            <p:nvGrpSpPr>
              <p:cNvPr id="280589" name="Group 2"/>
              <p:cNvGrpSpPr/>
              <p:nvPr/>
            </p:nvGrpSpPr>
            <p:grpSpPr>
              <a:xfrm>
                <a:off x="-1886097" y="1973265"/>
                <a:ext cx="8347074" cy="5472114"/>
                <a:chOff x="-1096" y="1243"/>
                <a:chExt cx="4854" cy="3447"/>
              </a:xfrm>
            </p:grpSpPr>
            <p:pic>
              <p:nvPicPr>
                <p:cNvPr id="280590" name="Picture 3" descr="十字架"/>
                <p:cNvPicPr>
                  <a:picLocks noChangeAspect="true"/>
                </p:cNvPicPr>
                <p:nvPr/>
              </p:nvPicPr>
              <p:blipFill>
                <a:blip r:embed="rId5"/>
                <a:stretch>
                  <a:fillRect/>
                </a:stretch>
              </p:blipFill>
              <p:spPr>
                <a:xfrm>
                  <a:off x="-1096" y="1243"/>
                  <a:ext cx="4854" cy="3447"/>
                </a:xfrm>
                <a:prstGeom prst="rect">
                  <a:avLst/>
                </a:prstGeom>
                <a:noFill/>
                <a:ln w="9525">
                  <a:noFill/>
                </a:ln>
              </p:spPr>
            </p:pic>
            <p:grpSp>
              <p:nvGrpSpPr>
                <p:cNvPr id="280591" name="Group 4"/>
                <p:cNvGrpSpPr/>
                <p:nvPr/>
              </p:nvGrpSpPr>
              <p:grpSpPr>
                <a:xfrm>
                  <a:off x="-933" y="1411"/>
                  <a:ext cx="4676" cy="1740"/>
                  <a:chOff x="-933" y="1411"/>
                  <a:chExt cx="4676" cy="1740"/>
                </a:xfrm>
              </p:grpSpPr>
              <p:sp>
                <p:nvSpPr>
                  <p:cNvPr id="280592" name="Text Box 5"/>
                  <p:cNvSpPr txBox="true"/>
                  <p:nvPr/>
                </p:nvSpPr>
                <p:spPr>
                  <a:xfrm>
                    <a:off x="-933" y="2754"/>
                    <a:ext cx="812" cy="397"/>
                  </a:xfrm>
                  <a:prstGeom prst="rect">
                    <a:avLst/>
                  </a:prstGeom>
                  <a:noFill/>
                  <a:ln w="9525">
                    <a:noFill/>
                  </a:ln>
                </p:spPr>
                <p:txBody>
                  <a:bodyPr anchor="t" anchorCtr="false">
                    <a:spAutoFit/>
                  </a:bodyPr>
                  <a:p>
                    <a:pPr indent="38100" algn="just" defTabSz="914400">
                      <a:lnSpc>
                        <a:spcPct val="150000"/>
                      </a:lnSpc>
                      <a:buClrTx/>
                      <a:buFontTx/>
                      <a:tabLst>
                        <a:tab pos="457200" algn="l"/>
                      </a:tabLst>
                    </a:pPr>
                    <a:r>
                      <a:rPr lang="zh-CN" altLang="zh-CN" b="1" dirty="0">
                        <a:solidFill>
                          <a:srgbClr val="FF0000"/>
                        </a:solidFill>
                        <a:latin typeface="微软雅黑" panose="020B0503020204020204" charset="-122"/>
                        <a:ea typeface="微软雅黑" panose="020B0503020204020204" charset="-122"/>
                      </a:rPr>
                      <a:t>金额小</a:t>
                    </a:r>
                    <a:endParaRPr lang="zh-CN" altLang="zh-CN" b="1" dirty="0">
                      <a:solidFill>
                        <a:srgbClr val="FF0000"/>
                      </a:solidFill>
                      <a:latin typeface="微软雅黑" panose="020B0503020204020204" charset="-122"/>
                      <a:ea typeface="微软雅黑" panose="020B0503020204020204" charset="-122"/>
                    </a:endParaRPr>
                  </a:p>
                </p:txBody>
              </p:sp>
              <p:sp>
                <p:nvSpPr>
                  <p:cNvPr id="280594" name="Text Box 7"/>
                  <p:cNvSpPr txBox="true"/>
                  <p:nvPr/>
                </p:nvSpPr>
                <p:spPr>
                  <a:xfrm>
                    <a:off x="1169" y="1411"/>
                    <a:ext cx="317" cy="847"/>
                  </a:xfrm>
                  <a:prstGeom prst="rect">
                    <a:avLst/>
                  </a:prstGeom>
                  <a:noFill/>
                  <a:ln w="9525">
                    <a:noFill/>
                  </a:ln>
                </p:spPr>
                <p:txBody>
                  <a:bodyPr anchor="t" anchorCtr="false">
                    <a:spAutoFit/>
                  </a:bodyPr>
                  <a:p>
                    <a:pPr>
                      <a:spcBef>
                        <a:spcPct val="50000"/>
                      </a:spcBef>
                      <a:buClrTx/>
                      <a:buFontTx/>
                    </a:pPr>
                    <a:r>
                      <a:rPr lang="zh-CN" altLang="zh-CN" b="1" dirty="0">
                        <a:solidFill>
                          <a:srgbClr val="FF0000"/>
                        </a:solidFill>
                        <a:latin typeface="微软雅黑" panose="020B0503020204020204" charset="-122"/>
                        <a:ea typeface="微软雅黑" panose="020B0503020204020204" charset="-122"/>
                      </a:rPr>
                      <a:t>账龄长</a:t>
                    </a:r>
                    <a:endParaRPr lang="zh-CN" altLang="zh-CN" b="1" dirty="0">
                      <a:solidFill>
                        <a:srgbClr val="FF0000"/>
                      </a:solidFill>
                      <a:latin typeface="微软雅黑" panose="020B0503020204020204" charset="-122"/>
                      <a:ea typeface="微软雅黑" panose="020B0503020204020204" charset="-122"/>
                    </a:endParaRPr>
                  </a:p>
                </p:txBody>
              </p:sp>
              <p:sp>
                <p:nvSpPr>
                  <p:cNvPr id="280595" name="Text Box 8"/>
                  <p:cNvSpPr txBox="true"/>
                  <p:nvPr/>
                </p:nvSpPr>
                <p:spPr>
                  <a:xfrm>
                    <a:off x="2881" y="2733"/>
                    <a:ext cx="862" cy="390"/>
                  </a:xfrm>
                  <a:prstGeom prst="rect">
                    <a:avLst/>
                  </a:prstGeom>
                  <a:noFill/>
                  <a:ln w="9525">
                    <a:noFill/>
                  </a:ln>
                </p:spPr>
                <p:txBody>
                  <a:bodyPr anchor="t" anchorCtr="false">
                    <a:spAutoFit/>
                  </a:bodyPr>
                  <a:p>
                    <a:pPr indent="38100" algn="just" defTabSz="914400">
                      <a:lnSpc>
                        <a:spcPct val="150000"/>
                      </a:lnSpc>
                      <a:buClrTx/>
                      <a:buFontTx/>
                      <a:tabLst>
                        <a:tab pos="457200" algn="l"/>
                      </a:tabLst>
                    </a:pPr>
                    <a:r>
                      <a:rPr lang="zh-CN" altLang="zh-CN" b="1" dirty="0">
                        <a:solidFill>
                          <a:srgbClr val="FF0000"/>
                        </a:solidFill>
                        <a:latin typeface="微软雅黑" panose="020B0503020204020204" charset="-122"/>
                        <a:ea typeface="微软雅黑" panose="020B0503020204020204" charset="-122"/>
                      </a:rPr>
                      <a:t>金额</a:t>
                    </a:r>
                    <a:r>
                      <a:rPr lang="zh-CN" altLang="en-US" b="1" dirty="0">
                        <a:solidFill>
                          <a:srgbClr val="FF0000"/>
                        </a:solidFill>
                        <a:latin typeface="微软雅黑" panose="020B0503020204020204" charset="-122"/>
                        <a:ea typeface="微软雅黑" panose="020B0503020204020204" charset="-122"/>
                      </a:rPr>
                      <a:t>大</a:t>
                    </a:r>
                    <a:endParaRPr lang="zh-CN" altLang="zh-CN" b="1" dirty="0">
                      <a:solidFill>
                        <a:srgbClr val="FF0000"/>
                      </a:solidFill>
                      <a:latin typeface="微软雅黑" panose="020B0503020204020204" charset="-122"/>
                      <a:ea typeface="微软雅黑" panose="020B0503020204020204" charset="-122"/>
                    </a:endParaRPr>
                  </a:p>
                </p:txBody>
              </p:sp>
            </p:grpSp>
          </p:grpSp>
          <p:grpSp>
            <p:nvGrpSpPr>
              <p:cNvPr id="280596" name="Group 10"/>
              <p:cNvGrpSpPr/>
              <p:nvPr/>
            </p:nvGrpSpPr>
            <p:grpSpPr>
              <a:xfrm>
                <a:off x="3094049" y="2060163"/>
                <a:ext cx="3910413" cy="2376487"/>
                <a:chOff x="791" y="1515"/>
                <a:chExt cx="1182" cy="1316"/>
              </a:xfrm>
            </p:grpSpPr>
            <p:pic>
              <p:nvPicPr>
                <p:cNvPr id="280597" name="Picture 11" descr="botton1"/>
                <p:cNvPicPr>
                  <a:picLocks noChangeAspect="true"/>
                </p:cNvPicPr>
                <p:nvPr/>
              </p:nvPicPr>
              <p:blipFill>
                <a:blip r:embed="rId4"/>
                <a:stretch>
                  <a:fillRect/>
                </a:stretch>
              </p:blipFill>
              <p:spPr>
                <a:xfrm>
                  <a:off x="794" y="1515"/>
                  <a:ext cx="1179" cy="1316"/>
                </a:xfrm>
                <a:prstGeom prst="rect">
                  <a:avLst/>
                </a:prstGeom>
                <a:noFill/>
                <a:ln w="9525">
                  <a:noFill/>
                </a:ln>
              </p:spPr>
            </p:pic>
            <p:sp>
              <p:nvSpPr>
                <p:cNvPr id="280598" name="Text Box 12"/>
                <p:cNvSpPr txBox="true"/>
                <p:nvPr/>
              </p:nvSpPr>
              <p:spPr>
                <a:xfrm>
                  <a:off x="791" y="1518"/>
                  <a:ext cx="1134" cy="572"/>
                </a:xfrm>
                <a:prstGeom prst="rect">
                  <a:avLst/>
                </a:prstGeom>
                <a:noFill/>
                <a:ln w="9525">
                  <a:noFill/>
                </a:ln>
              </p:spPr>
              <p:txBody>
                <a:bodyPr anchor="t" anchorCtr="false">
                  <a:spAutoFit/>
                </a:bodyPr>
                <a:p>
                  <a:pPr algn="just" defTabSz="914400">
                    <a:lnSpc>
                      <a:spcPct val="150000"/>
                    </a:lnSpc>
                    <a:buClrTx/>
                    <a:buFontTx/>
                    <a:tabLst>
                      <a:tab pos="457200" algn="l"/>
                    </a:tabLst>
                  </a:pPr>
                  <a:r>
                    <a:rPr lang="zh-CN" altLang="zh-CN" b="1" dirty="0">
                      <a:solidFill>
                        <a:schemeClr val="bg1"/>
                      </a:solidFill>
                      <a:latin typeface="微软雅黑" panose="020B0503020204020204" charset="-122"/>
                      <a:ea typeface="微软雅黑" panose="020B0503020204020204" charset="-122"/>
                    </a:rPr>
                    <a:t>进入重点催收程序，有专人负责，催账手段不断升级</a:t>
                  </a:r>
                  <a:endParaRPr lang="zh-CN" altLang="zh-CN" b="1" dirty="0">
                    <a:solidFill>
                      <a:schemeClr val="bg1"/>
                    </a:solidFill>
                    <a:latin typeface="微软雅黑" panose="020B0503020204020204" charset="-122"/>
                    <a:ea typeface="微软雅黑" panose="020B0503020204020204" charset="-122"/>
                  </a:endParaRPr>
                </a:p>
              </p:txBody>
            </p:sp>
          </p:grpSp>
          <p:grpSp>
            <p:nvGrpSpPr>
              <p:cNvPr id="280599" name="Group 19"/>
              <p:cNvGrpSpPr/>
              <p:nvPr/>
            </p:nvGrpSpPr>
            <p:grpSpPr>
              <a:xfrm>
                <a:off x="-1950099" y="2060161"/>
                <a:ext cx="3653269" cy="2376487"/>
                <a:chOff x="707" y="1515"/>
                <a:chExt cx="1200" cy="1316"/>
              </a:xfrm>
            </p:grpSpPr>
            <p:pic>
              <p:nvPicPr>
                <p:cNvPr id="280600" name="Picture 20" descr="botton1"/>
                <p:cNvPicPr>
                  <a:picLocks noChangeAspect="true"/>
                </p:cNvPicPr>
                <p:nvPr/>
              </p:nvPicPr>
              <p:blipFill>
                <a:blip r:embed="rId4"/>
                <a:stretch>
                  <a:fillRect/>
                </a:stretch>
              </p:blipFill>
              <p:spPr>
                <a:xfrm>
                  <a:off x="728" y="1515"/>
                  <a:ext cx="1179" cy="1316"/>
                </a:xfrm>
                <a:prstGeom prst="rect">
                  <a:avLst/>
                </a:prstGeom>
                <a:noFill/>
                <a:ln w="9525">
                  <a:noFill/>
                </a:ln>
              </p:spPr>
            </p:pic>
            <p:sp>
              <p:nvSpPr>
                <p:cNvPr id="280601" name="Text Box 21"/>
                <p:cNvSpPr txBox="true"/>
                <p:nvPr/>
              </p:nvSpPr>
              <p:spPr>
                <a:xfrm>
                  <a:off x="707" y="1515"/>
                  <a:ext cx="1134" cy="1035"/>
                </a:xfrm>
                <a:prstGeom prst="rect">
                  <a:avLst/>
                </a:prstGeom>
                <a:noFill/>
                <a:ln w="9525">
                  <a:noFill/>
                </a:ln>
              </p:spPr>
              <p:txBody>
                <a:bodyPr anchor="t" anchorCtr="false">
                  <a:spAutoFit/>
                </a:bodyPr>
                <a:p>
                  <a:pPr algn="just" defTabSz="914400">
                    <a:lnSpc>
                      <a:spcPct val="150000"/>
                    </a:lnSpc>
                    <a:buClrTx/>
                    <a:buFontTx/>
                    <a:tabLst>
                      <a:tab pos="457200" algn="l"/>
                    </a:tabLst>
                  </a:pPr>
                  <a:r>
                    <a:rPr lang="zh-CN" altLang="zh-CN" b="1" dirty="0">
                      <a:solidFill>
                        <a:schemeClr val="bg1"/>
                      </a:solidFill>
                      <a:latin typeface="微软雅黑" panose="020B0503020204020204" charset="-122"/>
                      <a:ea typeface="微软雅黑" panose="020B0503020204020204" charset="-122"/>
                    </a:rPr>
                    <a:t>采用信函、电话、传真等方式催收，一般催账程序</a:t>
                  </a:r>
                  <a:endParaRPr lang="zh-CN" altLang="zh-CN" b="1" dirty="0">
                    <a:solidFill>
                      <a:schemeClr val="bg1"/>
                    </a:solidFill>
                    <a:latin typeface="微软雅黑" panose="020B0503020204020204" charset="-122"/>
                    <a:ea typeface="微软雅黑" panose="020B0503020204020204" charset="-122"/>
                  </a:endParaRPr>
                </a:p>
              </p:txBody>
            </p:sp>
          </p:grpSp>
        </p:grpSp>
      </p:grpSp>
      <p:sp>
        <p:nvSpPr>
          <p:cNvPr id="280602" name="TextBox 41"/>
          <p:cNvSpPr txBox="true"/>
          <p:nvPr/>
        </p:nvSpPr>
        <p:spPr>
          <a:xfrm>
            <a:off x="1725613" y="4202748"/>
            <a:ext cx="3267075" cy="922020"/>
          </a:xfrm>
          <a:prstGeom prst="rect">
            <a:avLst/>
          </a:prstGeom>
          <a:noFill/>
          <a:ln w="9525">
            <a:noFill/>
          </a:ln>
        </p:spPr>
        <p:txBody>
          <a:bodyPr anchor="t" anchorCtr="false">
            <a:spAutoFit/>
          </a:bodyPr>
          <a:p>
            <a:pPr>
              <a:buClrTx/>
              <a:buFontTx/>
            </a:pPr>
            <a:r>
              <a:rPr lang="zh-CN" altLang="zh-CN" b="1" dirty="0">
                <a:solidFill>
                  <a:schemeClr val="bg1"/>
                </a:solidFill>
                <a:latin typeface="微软雅黑" panose="020B0503020204020204" charset="-122"/>
                <a:ea typeface="微软雅黑" panose="020B0503020204020204" charset="-122"/>
              </a:rPr>
              <a:t>电话沟通提醒，业务人员催收，不进入催账程序</a:t>
            </a:r>
            <a:endParaRPr lang="zh-CN" altLang="zh-CN" dirty="0">
              <a:solidFill>
                <a:schemeClr val="bg1"/>
              </a:solidFill>
              <a:latin typeface="微软雅黑" panose="020B0503020204020204" charset="-122"/>
              <a:ea typeface="微软雅黑" panose="020B0503020204020204" charset="-122"/>
            </a:endParaRPr>
          </a:p>
          <a:p>
            <a:pPr>
              <a:buClrTx/>
              <a:buFontTx/>
            </a:pPr>
            <a:endParaRPr lang="zh-CN" altLang="zh-CN" dirty="0">
              <a:solidFill>
                <a:schemeClr val="bg1"/>
              </a:solidFill>
              <a:latin typeface="微软雅黑" panose="020B0503020204020204" charset="-122"/>
              <a:ea typeface="微软雅黑" panose="020B0503020204020204" charset="-122"/>
            </a:endParaRPr>
          </a:p>
        </p:txBody>
      </p:sp>
      <p:sp>
        <p:nvSpPr>
          <p:cNvPr id="280604" name="TextBox 44"/>
          <p:cNvSpPr txBox="true"/>
          <p:nvPr/>
        </p:nvSpPr>
        <p:spPr>
          <a:xfrm>
            <a:off x="4413250" y="3359785"/>
            <a:ext cx="2886075" cy="523875"/>
          </a:xfrm>
          <a:prstGeom prst="rect">
            <a:avLst/>
          </a:prstGeom>
          <a:noFill/>
          <a:ln w="9525">
            <a:noFill/>
          </a:ln>
        </p:spPr>
        <p:txBody>
          <a:bodyPr anchor="t" anchorCtr="false">
            <a:spAutoFit/>
          </a:bodyPr>
          <a:p>
            <a:pPr>
              <a:buClrTx/>
              <a:buFont typeface="Arial" panose="020B0604020202020204" pitchFamily="34" charset="0"/>
            </a:pPr>
            <a:r>
              <a:rPr lang="zh-CN" altLang="en-US" sz="2800" b="1" dirty="0">
                <a:solidFill>
                  <a:srgbClr val="FF0000"/>
                </a:solidFill>
                <a:latin typeface="微软雅黑" panose="020B0503020204020204" charset="-122"/>
                <a:ea typeface="微软雅黑" panose="020B0503020204020204" charset="-122"/>
              </a:rPr>
              <a:t>根据账龄定策略</a:t>
            </a:r>
            <a:endParaRPr lang="zh-CN" altLang="en-US" sz="2800" b="1" dirty="0">
              <a:solidFill>
                <a:srgbClr val="FF0000"/>
              </a:solidFill>
              <a:latin typeface="微软雅黑" panose="020B0503020204020204" charset="-122"/>
              <a:ea typeface="微软雅黑" panose="020B0503020204020204" charset="-122"/>
            </a:endParaRPr>
          </a:p>
        </p:txBody>
      </p:sp>
      <p:sp>
        <p:nvSpPr>
          <p:cNvPr id="2" name="文本框 1"/>
          <p:cNvSpPr txBox="true"/>
          <p:nvPr/>
        </p:nvSpPr>
        <p:spPr>
          <a:xfrm>
            <a:off x="5626100" y="4323715"/>
            <a:ext cx="459740" cy="1326515"/>
          </a:xfrm>
          <a:prstGeom prst="rect">
            <a:avLst/>
          </a:prstGeom>
          <a:noFill/>
        </p:spPr>
        <p:txBody>
          <a:bodyPr vert="eaVert" wrap="square" rtlCol="0">
            <a:spAutoFit/>
          </a:bodyPr>
          <a:p>
            <a:r>
              <a:rPr lang="zh-CN" altLang="en-US" b="1">
                <a:solidFill>
                  <a:srgbClr val="FF0000"/>
                </a:solidFill>
                <a:latin typeface="微软雅黑" panose="020B0503020204020204" charset="-122"/>
                <a:ea typeface="微软雅黑" panose="020B0503020204020204" charset="-122"/>
              </a:rPr>
              <a:t>逾期账龄短</a:t>
            </a:r>
            <a:endParaRPr lang="zh-CN" altLang="en-US" b="1">
              <a:solidFill>
                <a:srgbClr val="FF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67523" y="1281748"/>
            <a:ext cx="8770938" cy="4916487"/>
            <a:chOff x="4530" y="2019"/>
            <a:chExt cx="13813" cy="7742"/>
          </a:xfrm>
        </p:grpSpPr>
        <p:grpSp>
          <p:nvGrpSpPr>
            <p:cNvPr id="281604" name="组合 6"/>
            <p:cNvGrpSpPr/>
            <p:nvPr/>
          </p:nvGrpSpPr>
          <p:grpSpPr>
            <a:xfrm>
              <a:off x="4530" y="2019"/>
              <a:ext cx="10140" cy="7742"/>
              <a:chOff x="1320800" y="1740023"/>
              <a:chExt cx="6438900" cy="4916809"/>
            </a:xfrm>
          </p:grpSpPr>
          <p:sp>
            <p:nvSpPr>
              <p:cNvPr id="281605" name="Freeform 3"/>
              <p:cNvSpPr>
                <a:spLocks noEditPoints="true"/>
              </p:cNvSpPr>
              <p:nvPr/>
            </p:nvSpPr>
            <p:spPr>
              <a:xfrm>
                <a:off x="1320800" y="1740023"/>
                <a:ext cx="6438900" cy="4916809"/>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true">
                <a:gsLst>
                  <a:gs pos="0">
                    <a:schemeClr val="hlink"/>
                  </a:gs>
                  <a:gs pos="100000">
                    <a:schemeClr val="accent1"/>
                  </a:gs>
                </a:gsLst>
                <a:lin ang="5400000" scaled="true"/>
                <a:tileRect/>
              </a:gradFill>
              <a:ln w="0">
                <a:noFill/>
              </a:ln>
              <a:effectLst>
                <a:outerShdw dist="206741" dir="8249373" algn="ctr" rotWithShape="0">
                  <a:srgbClr val="C1D1D3">
                    <a:alpha val="50000"/>
                  </a:srgbClr>
                </a:outerShdw>
              </a:effectLst>
            </p:spPr>
            <p:txBody>
              <a:bodyPr/>
              <a:p>
                <a:endParaRPr lang="zh-CN" altLang="en-US">
                  <a:latin typeface="微软雅黑" panose="020B0503020204020204" charset="-122"/>
                  <a:ea typeface="微软雅黑" panose="020B0503020204020204" charset="-122"/>
                </a:endParaRPr>
              </a:p>
            </p:txBody>
          </p:sp>
          <p:grpSp>
            <p:nvGrpSpPr>
              <p:cNvPr id="281606" name="Group 5"/>
              <p:cNvGrpSpPr/>
              <p:nvPr/>
            </p:nvGrpSpPr>
            <p:grpSpPr>
              <a:xfrm>
                <a:off x="1403350" y="2076450"/>
                <a:ext cx="4027752" cy="3638550"/>
                <a:chOff x="816" y="1404"/>
                <a:chExt cx="2342" cy="2292"/>
              </a:xfrm>
            </p:grpSpPr>
            <p:sp>
              <p:nvSpPr>
                <p:cNvPr id="281607" name="Oval 6"/>
                <p:cNvSpPr/>
                <p:nvPr/>
              </p:nvSpPr>
              <p:spPr>
                <a:xfrm rot="-723406">
                  <a:off x="2089" y="3276"/>
                  <a:ext cx="906" cy="420"/>
                </a:xfrm>
                <a:prstGeom prst="ellipse">
                  <a:avLst/>
                </a:prstGeom>
                <a:solidFill>
                  <a:srgbClr val="0F2145">
                    <a:alpha val="30196"/>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08" name="Oval 7"/>
                <p:cNvSpPr/>
                <p:nvPr/>
              </p:nvSpPr>
              <p:spPr>
                <a:xfrm>
                  <a:off x="2046" y="2508"/>
                  <a:ext cx="1074" cy="1075"/>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09" name="Oval 8"/>
                <p:cNvSpPr/>
                <p:nvPr/>
              </p:nvSpPr>
              <p:spPr>
                <a:xfrm>
                  <a:off x="2059" y="2514"/>
                  <a:ext cx="1049" cy="1048"/>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0" name="Oval 9"/>
                <p:cNvSpPr/>
                <p:nvPr/>
              </p:nvSpPr>
              <p:spPr>
                <a:xfrm>
                  <a:off x="2070" y="2524"/>
                  <a:ext cx="998" cy="980"/>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1" name="Oval 10"/>
                <p:cNvSpPr/>
                <p:nvPr/>
              </p:nvSpPr>
              <p:spPr>
                <a:xfrm>
                  <a:off x="2128" y="2552"/>
                  <a:ext cx="888" cy="79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2" name="Text Box 11"/>
                <p:cNvSpPr txBox="true"/>
                <p:nvPr/>
              </p:nvSpPr>
              <p:spPr>
                <a:xfrm>
                  <a:off x="2254" y="2752"/>
                  <a:ext cx="904" cy="523"/>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cs typeface="微软雅黑" panose="020B0503020204020204" charset="-122"/>
                    </a:rPr>
                    <a:t>  长期</a:t>
                  </a:r>
                  <a:endParaRPr lang="en-US" altLang="zh-CN" b="1" dirty="0">
                    <a:solidFill>
                      <a:srgbClr val="130401"/>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cs typeface="微软雅黑" panose="020B0503020204020204" charset="-122"/>
                    </a:rPr>
                    <a:t>大客户</a:t>
                  </a:r>
                  <a:endParaRPr lang="en-US" altLang="zh-CN"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81613" name="Oval 12"/>
                <p:cNvSpPr/>
                <p:nvPr/>
              </p:nvSpPr>
              <p:spPr>
                <a:xfrm rot="-772996">
                  <a:off x="928" y="2892"/>
                  <a:ext cx="714" cy="384"/>
                </a:xfrm>
                <a:prstGeom prst="ellipse">
                  <a:avLst/>
                </a:prstGeom>
                <a:solidFill>
                  <a:srgbClr val="0F2145">
                    <a:alpha val="30196"/>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81614" name="Group 13"/>
                <p:cNvGrpSpPr/>
                <p:nvPr/>
              </p:nvGrpSpPr>
              <p:grpSpPr>
                <a:xfrm>
                  <a:off x="880" y="2268"/>
                  <a:ext cx="870" cy="908"/>
                  <a:chOff x="732" y="2112"/>
                  <a:chExt cx="847" cy="860"/>
                </a:xfrm>
              </p:grpSpPr>
              <p:sp>
                <p:nvSpPr>
                  <p:cNvPr id="281615" name="Oval 14"/>
                  <p:cNvSpPr/>
                  <p:nvPr/>
                </p:nvSpPr>
                <p:spPr>
                  <a:xfrm>
                    <a:off x="732" y="2112"/>
                    <a:ext cx="842" cy="860"/>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6" name="Oval 15"/>
                  <p:cNvSpPr/>
                  <p:nvPr/>
                </p:nvSpPr>
                <p:spPr>
                  <a:xfrm>
                    <a:off x="743" y="2117"/>
                    <a:ext cx="821" cy="838"/>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7" name="Oval 16"/>
                  <p:cNvSpPr/>
                  <p:nvPr/>
                </p:nvSpPr>
                <p:spPr>
                  <a:xfrm>
                    <a:off x="751" y="2125"/>
                    <a:ext cx="781" cy="784"/>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8" name="Oval 17"/>
                  <p:cNvSpPr/>
                  <p:nvPr/>
                </p:nvSpPr>
                <p:spPr>
                  <a:xfrm>
                    <a:off x="795" y="2147"/>
                    <a:ext cx="695" cy="63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9" name="Text Box 18"/>
                  <p:cNvSpPr txBox="true"/>
                  <p:nvPr/>
                </p:nvSpPr>
                <p:spPr>
                  <a:xfrm>
                    <a:off x="777" y="2342"/>
                    <a:ext cx="802" cy="275"/>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rPr>
                      <a:t>一般客户</a:t>
                    </a:r>
                    <a:endParaRPr lang="zh-CN" altLang="en-US" b="1" dirty="0">
                      <a:solidFill>
                        <a:srgbClr val="130401"/>
                      </a:solidFill>
                      <a:latin typeface="微软雅黑" panose="020B0503020204020204" charset="-122"/>
                      <a:ea typeface="微软雅黑" panose="020B0503020204020204" charset="-122"/>
                    </a:endParaRPr>
                  </a:p>
                </p:txBody>
              </p:sp>
            </p:grpSp>
            <p:sp>
              <p:nvSpPr>
                <p:cNvPr id="281620" name="Oval 19"/>
                <p:cNvSpPr/>
                <p:nvPr/>
              </p:nvSpPr>
              <p:spPr>
                <a:xfrm>
                  <a:off x="816" y="1786"/>
                  <a:ext cx="576" cy="336"/>
                </a:xfrm>
                <a:prstGeom prst="ellipse">
                  <a:avLst/>
                </a:prstGeom>
                <a:solidFill>
                  <a:srgbClr val="0F2145">
                    <a:alpha val="30196"/>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1" name="Oval 20"/>
                <p:cNvSpPr/>
                <p:nvPr/>
              </p:nvSpPr>
              <p:spPr>
                <a:xfrm>
                  <a:off x="864" y="1404"/>
                  <a:ext cx="645" cy="645"/>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2" name="Oval 21"/>
                <p:cNvSpPr/>
                <p:nvPr/>
              </p:nvSpPr>
              <p:spPr>
                <a:xfrm>
                  <a:off x="872" y="1407"/>
                  <a:ext cx="630" cy="630"/>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3" name="Oval 22"/>
                <p:cNvSpPr/>
                <p:nvPr/>
              </p:nvSpPr>
              <p:spPr>
                <a:xfrm>
                  <a:off x="879" y="1414"/>
                  <a:ext cx="599" cy="588"/>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4" name="Oval 23"/>
                <p:cNvSpPr/>
                <p:nvPr/>
              </p:nvSpPr>
              <p:spPr>
                <a:xfrm>
                  <a:off x="913" y="1430"/>
                  <a:ext cx="534" cy="477"/>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5" name="Text Box 24"/>
                <p:cNvSpPr txBox="true"/>
                <p:nvPr/>
              </p:nvSpPr>
              <p:spPr>
                <a:xfrm>
                  <a:off x="908" y="1446"/>
                  <a:ext cx="741" cy="523"/>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rPr>
                    <a:t>高风险客户</a:t>
                  </a:r>
                  <a:endParaRPr lang="zh-CN" altLang="en-US" b="1" dirty="0">
                    <a:solidFill>
                      <a:srgbClr val="130401"/>
                    </a:solidFill>
                    <a:latin typeface="微软雅黑" panose="020B0503020204020204" charset="-122"/>
                    <a:ea typeface="微软雅黑" panose="020B0503020204020204" charset="-122"/>
                  </a:endParaRPr>
                </a:p>
              </p:txBody>
            </p:sp>
          </p:grpSp>
        </p:grpSp>
        <p:sp>
          <p:nvSpPr>
            <p:cNvPr id="36" name="AutoShape 8"/>
            <p:cNvSpPr>
              <a:spLocks noChangeArrowheads="true"/>
            </p:cNvSpPr>
            <p:nvPr/>
          </p:nvSpPr>
          <p:spPr bwMode="auto">
            <a:xfrm flipH="true">
              <a:off x="6075" y="2134"/>
              <a:ext cx="7410" cy="535"/>
            </a:xfrm>
            <a:prstGeom prst="homePlate">
              <a:avLst>
                <a:gd name="adj" fmla="val 9347"/>
              </a:avLst>
            </a:prstGeom>
            <a:solidFill>
              <a:schemeClr val="bg1"/>
            </a:solidFill>
            <a:ln w="6350">
              <a:solidFill>
                <a:schemeClr val="tx1"/>
              </a:solidFill>
              <a:miter lim="800000"/>
            </a:ln>
            <a:effectLst/>
          </p:spPr>
          <p:txBody>
            <a:bodyPr wrap="none" lIns="0" tIns="0" rIns="0" bIns="0" anchor="ct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  </a:t>
              </a:r>
              <a:r>
                <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立即停止供货，严密监控并追讨</a:t>
              </a:r>
              <a:endPar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7" name="AutoShape 8"/>
            <p:cNvSpPr>
              <a:spLocks noChangeArrowheads="true"/>
            </p:cNvSpPr>
            <p:nvPr/>
          </p:nvSpPr>
          <p:spPr bwMode="auto">
            <a:xfrm flipH="true">
              <a:off x="6012" y="4179"/>
              <a:ext cx="9610" cy="548"/>
            </a:xfrm>
            <a:prstGeom prst="homePlate">
              <a:avLst>
                <a:gd name="adj" fmla="val 9347"/>
              </a:avLst>
            </a:prstGeom>
            <a:solidFill>
              <a:schemeClr val="bg1"/>
            </a:solidFill>
            <a:ln w="6350">
              <a:solidFill>
                <a:schemeClr val="tx1"/>
              </a:solidFill>
              <a:miter lim="800000"/>
            </a:ln>
            <a:effectLst/>
          </p:spPr>
          <p:txBody>
            <a:bodyPr wrap="none" lIns="0" tIns="0" rIns="0" bIns="0" anchor="ctr"/>
            <a:p>
              <a:pPr marL="0" marR="0" lvl="0" indent="0" algn="just" defTabSz="914400" rtl="0" eaLnBrk="1" fontAlgn="base" latinLnBrk="0" hangingPunct="1">
                <a:lnSpc>
                  <a:spcPct val="150000"/>
                </a:lnSpc>
                <a:spcBef>
                  <a:spcPct val="0"/>
                </a:spcBef>
                <a:spcAft>
                  <a:spcPts val="0"/>
                </a:spcAft>
                <a:buClrTx/>
                <a:buSzTx/>
                <a:buFontTx/>
                <a:buNone/>
                <a:tabLst>
                  <a:tab pos="457200" algn="l"/>
                </a:tabLst>
                <a:defRPr/>
              </a:pPr>
              <a:r>
                <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根据其信用限额，欠款超过一定天数停止发货</a:t>
              </a:r>
              <a:endPar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38" name="AutoShape 8"/>
            <p:cNvSpPr>
              <a:spLocks noChangeArrowheads="true"/>
            </p:cNvSpPr>
            <p:nvPr/>
          </p:nvSpPr>
          <p:spPr bwMode="auto">
            <a:xfrm flipH="true">
              <a:off x="9780" y="5276"/>
              <a:ext cx="8563" cy="730"/>
            </a:xfrm>
            <a:prstGeom prst="homePlate">
              <a:avLst>
                <a:gd name="adj" fmla="val 9347"/>
              </a:avLst>
            </a:prstGeom>
            <a:solidFill>
              <a:schemeClr val="bg1"/>
            </a:solidFill>
            <a:ln w="6350">
              <a:solidFill>
                <a:schemeClr val="tx1"/>
              </a:solidFill>
              <a:miter lim="800000"/>
            </a:ln>
            <a:effectLst/>
          </p:spPr>
          <p:txBody>
            <a:bodyPr wrap="none" lIns="0" tIns="0" rIns="0" bIns="0" anchor="ctr"/>
            <a:p>
              <a:pPr marL="0" marR="0" lvl="0" indent="0" algn="just" defTabSz="914400" rtl="0" eaLnBrk="1" fontAlgn="base" latinLnBrk="0" hangingPunct="1">
                <a:lnSpc>
                  <a:spcPct val="150000"/>
                </a:lnSpc>
                <a:spcBef>
                  <a:spcPct val="0"/>
                </a:spcBef>
                <a:spcAft>
                  <a:spcPts val="0"/>
                </a:spcAft>
                <a:buClrTx/>
                <a:buSzTx/>
                <a:buFontTx/>
                <a:buNone/>
                <a:tabLst>
                  <a:tab pos="457200" algn="l"/>
                </a:tabLst>
                <a:defRPr/>
              </a:pPr>
              <a:r>
                <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上门追账；优先解决争议；保障继续发货</a:t>
              </a:r>
              <a:endPar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281630" name="TextBox 39"/>
            <p:cNvSpPr txBox="true"/>
            <p:nvPr/>
          </p:nvSpPr>
          <p:spPr>
            <a:xfrm rot="-1012774">
              <a:off x="12192" y="7466"/>
              <a:ext cx="2478" cy="1016"/>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00FF"/>
                  </a:solidFill>
                  <a:latin typeface="微软雅黑" panose="020B0503020204020204" charset="-122"/>
                  <a:ea typeface="微软雅黑" panose="020B0503020204020204" charset="-122"/>
                </a:rPr>
                <a:t>根据客户规模定策略</a:t>
              </a:r>
              <a:endParaRPr lang="zh-CN" altLang="en-US" b="1" dirty="0">
                <a:solidFill>
                  <a:srgbClr val="0000FF"/>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5435" y="1435100"/>
            <a:ext cx="9040813" cy="4516120"/>
            <a:chOff x="535" y="2418"/>
            <a:chExt cx="14238" cy="7112"/>
          </a:xfrm>
        </p:grpSpPr>
        <p:sp>
          <p:nvSpPr>
            <p:cNvPr id="282628" name="Rectangle 3"/>
            <p:cNvSpPr/>
            <p:nvPr/>
          </p:nvSpPr>
          <p:spPr>
            <a:xfrm rot="3419336">
              <a:off x="9238" y="2508"/>
              <a:ext cx="1455" cy="1715"/>
            </a:xfrm>
            <a:prstGeom prst="rect">
              <a:avLst/>
            </a:prstGeom>
            <a:solidFill>
              <a:srgbClr val="00B050"/>
            </a:solidFill>
            <a:ln w="38100" cap="flat" cmpd="sng">
              <a:solidFill>
                <a:srgbClr val="FFFFFF"/>
              </a:solidFill>
              <a:prstDash val="solid"/>
              <a:miter/>
              <a:headEnd type="none" w="med" len="med"/>
              <a:tailEnd type="none" w="med" len="med"/>
            </a:ln>
            <a:effectLst>
              <a:outerShdw dist="179605" dir="487806" algn="ctr" rotWithShape="0">
                <a:srgbClr val="00000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9257" name="Text Box 4"/>
            <p:cNvSpPr txBox="true"/>
            <p:nvPr/>
          </p:nvSpPr>
          <p:spPr>
            <a:xfrm>
              <a:off x="1970" y="8415"/>
              <a:ext cx="12408" cy="1115"/>
            </a:xfrm>
            <a:prstGeom prst="rect">
              <a:avLst/>
            </a:prstGeom>
            <a:noFill/>
            <a:ln w="9525">
              <a:noFill/>
            </a:ln>
          </p:spPr>
          <p:txBody>
            <a:bodyPr wrap="none" anchor="t" anchorCtr="false">
              <a:spAutoFit/>
            </a:bodyPr>
            <a:p>
              <a:pPr>
                <a:buClrTx/>
                <a:buFont typeface="Arial" panose="020B0604020202020204" pitchFamily="34" charset="0"/>
              </a:pPr>
              <a:r>
                <a:rPr lang="zh-CN" altLang="zh-CN" sz="2000" dirty="0">
                  <a:solidFill>
                    <a:srgbClr val="0000FF"/>
                  </a:solidFill>
                  <a:latin typeface="微软雅黑" panose="020B0503020204020204" charset="-122"/>
                  <a:ea typeface="微软雅黑" panose="020B0503020204020204" charset="-122"/>
                </a:rPr>
                <a:t>已形成拖延恶习</a:t>
              </a:r>
              <a:r>
                <a:rPr lang="zh-CN" altLang="en-US" sz="2000" dirty="0">
                  <a:solidFill>
                    <a:srgbClr val="0000FF"/>
                  </a:solidFill>
                  <a:latin typeface="微软雅黑" panose="020B0503020204020204" charset="-122"/>
                  <a:ea typeface="微软雅黑" panose="020B0503020204020204" charset="-122"/>
                </a:rPr>
                <a:t>的客户，通过电话循序渐进的告知，沟通；</a:t>
              </a:r>
              <a:r>
                <a:rPr lang="zh-CN" altLang="zh-CN" sz="2000" dirty="0">
                  <a:solidFill>
                    <a:srgbClr val="0000FF"/>
                  </a:solidFill>
                  <a:latin typeface="微软雅黑" panose="020B0503020204020204" charset="-122"/>
                  <a:ea typeface="微软雅黑" panose="020B0503020204020204" charset="-122"/>
                </a:rPr>
                <a:t>缺乏资金</a:t>
              </a:r>
              <a:endParaRPr lang="en-US" altLang="zh-CN" sz="2000" dirty="0">
                <a:solidFill>
                  <a:srgbClr val="0000FF"/>
                </a:solidFill>
                <a:latin typeface="微软雅黑" panose="020B0503020204020204" charset="-122"/>
                <a:ea typeface="微软雅黑" panose="020B0503020204020204" charset="-122"/>
              </a:endParaRPr>
            </a:p>
            <a:p>
              <a:pPr>
                <a:buClrTx/>
                <a:buFont typeface="Arial" panose="020B0604020202020204" pitchFamily="34" charset="0"/>
              </a:pPr>
              <a:r>
                <a:rPr lang="zh-CN" altLang="en-US" sz="2000" dirty="0">
                  <a:solidFill>
                    <a:srgbClr val="0000FF"/>
                  </a:solidFill>
                  <a:latin typeface="微软雅黑" panose="020B0503020204020204" charset="-122"/>
                  <a:ea typeface="微软雅黑" panose="020B0503020204020204" charset="-122"/>
                </a:rPr>
                <a:t>的客户，应</a:t>
              </a:r>
              <a:r>
                <a:rPr lang="zh-CN" altLang="zh-CN" sz="2000" dirty="0">
                  <a:solidFill>
                    <a:srgbClr val="0000FF"/>
                  </a:solidFill>
                  <a:latin typeface="微软雅黑" panose="020B0503020204020204" charset="-122"/>
                  <a:ea typeface="微软雅黑" panose="020B0503020204020204" charset="-122"/>
                </a:rPr>
                <a:t>加强与客户的沟通</a:t>
              </a:r>
              <a:r>
                <a:rPr lang="zh-CN" altLang="en-US" sz="2000" dirty="0">
                  <a:solidFill>
                    <a:srgbClr val="0000FF"/>
                  </a:solidFill>
                  <a:latin typeface="微软雅黑" panose="020B0503020204020204" charset="-122"/>
                  <a:ea typeface="微软雅黑" panose="020B0503020204020204" charset="-122"/>
                </a:rPr>
                <a:t>。</a:t>
              </a:r>
              <a:endParaRPr lang="en-US" altLang="zh-CN" sz="2000" dirty="0">
                <a:solidFill>
                  <a:srgbClr val="0000FF"/>
                </a:solidFill>
                <a:latin typeface="微软雅黑" panose="020B0503020204020204" charset="-122"/>
                <a:ea typeface="微软雅黑" panose="020B0503020204020204" charset="-122"/>
              </a:endParaRPr>
            </a:p>
          </p:txBody>
        </p:sp>
        <p:sp>
          <p:nvSpPr>
            <p:cNvPr id="282630" name="Rectangle 7"/>
            <p:cNvSpPr/>
            <p:nvPr/>
          </p:nvSpPr>
          <p:spPr>
            <a:xfrm rot="3419336">
              <a:off x="1698" y="6623"/>
              <a:ext cx="1455" cy="1715"/>
            </a:xfrm>
            <a:prstGeom prst="rect">
              <a:avLst/>
            </a:prstGeom>
            <a:solidFill>
              <a:srgbClr val="FFC000"/>
            </a:solidFill>
            <a:ln w="38100" cap="flat" cmpd="sng">
              <a:solidFill>
                <a:srgbClr val="FFFFFF"/>
              </a:solidFill>
              <a:prstDash val="solid"/>
              <a:miter/>
              <a:headEnd type="none" w="med" len="med"/>
              <a:tailEnd type="none" w="med" len="med"/>
            </a:ln>
            <a:effectLst>
              <a:outerShdw dist="179605" dir="487806" algn="ctr" rotWithShape="0">
                <a:srgbClr val="00000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2631" name="Text Box 8"/>
            <p:cNvSpPr txBox="true"/>
            <p:nvPr/>
          </p:nvSpPr>
          <p:spPr>
            <a:xfrm>
              <a:off x="9063" y="3078"/>
              <a:ext cx="2240" cy="725"/>
            </a:xfrm>
            <a:prstGeom prst="rect">
              <a:avLst/>
            </a:prstGeom>
            <a:noFill/>
            <a:ln w="9525">
              <a:noFill/>
            </a:ln>
          </p:spPr>
          <p:txBody>
            <a:bodyPr wrap="none" anchor="t" anchorCtr="false">
              <a:spAutoFit/>
            </a:bodyPr>
            <a:p>
              <a:pPr eaLnBrk="0" hangingPunct="0">
                <a:buClrTx/>
                <a:buFontTx/>
              </a:pPr>
              <a:r>
                <a:rPr lang="zh-CN" altLang="zh-CN" b="1" dirty="0">
                  <a:latin typeface="微软雅黑" panose="020B0503020204020204" charset="-122"/>
                  <a:ea typeface="微软雅黑" panose="020B0503020204020204" charset="-122"/>
                </a:rPr>
                <a:t>准时付款</a:t>
              </a:r>
              <a:endParaRPr lang="zh-CN" altLang="zh-CN" b="1" dirty="0">
                <a:latin typeface="微软雅黑" panose="020B0503020204020204" charset="-122"/>
                <a:ea typeface="微软雅黑" panose="020B0503020204020204" charset="-122"/>
              </a:endParaRPr>
            </a:p>
          </p:txBody>
        </p:sp>
        <p:sp>
          <p:nvSpPr>
            <p:cNvPr id="2" name="Rectangle 9"/>
            <p:cNvSpPr>
              <a:spLocks noChangeArrowheads="true"/>
            </p:cNvSpPr>
            <p:nvPr/>
          </p:nvSpPr>
          <p:spPr bwMode="gray">
            <a:xfrm rot="3419336">
              <a:off x="5231" y="4811"/>
              <a:ext cx="1455" cy="1713"/>
            </a:xfrm>
            <a:prstGeom prst="rect">
              <a:avLst/>
            </a:prstGeom>
            <a:solidFill>
              <a:schemeClr val="accent2">
                <a:lumMod val="60000"/>
                <a:lumOff val="40000"/>
              </a:schemeClr>
            </a:soli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2633" name="Text Box 10"/>
            <p:cNvSpPr txBox="true"/>
            <p:nvPr/>
          </p:nvSpPr>
          <p:spPr>
            <a:xfrm>
              <a:off x="5103" y="5013"/>
              <a:ext cx="1745" cy="131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付款略</a:t>
              </a:r>
              <a:endParaRPr lang="en-US" altLang="zh-CN"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微延迟</a:t>
              </a:r>
              <a:endParaRPr lang="en-US" altLang="zh-CN" b="1" dirty="0">
                <a:latin typeface="微软雅黑" panose="020B0503020204020204" charset="-122"/>
                <a:ea typeface="微软雅黑" panose="020B0503020204020204" charset="-122"/>
              </a:endParaRPr>
            </a:p>
          </p:txBody>
        </p:sp>
        <p:sp>
          <p:nvSpPr>
            <p:cNvPr id="282634" name="Text Box 11"/>
            <p:cNvSpPr txBox="true"/>
            <p:nvPr/>
          </p:nvSpPr>
          <p:spPr>
            <a:xfrm>
              <a:off x="1313" y="7120"/>
              <a:ext cx="2230"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zh-CN" b="1" dirty="0">
                  <a:solidFill>
                    <a:srgbClr val="FF0000"/>
                  </a:solidFill>
                  <a:latin typeface="微软雅黑" panose="020B0503020204020204" charset="-122"/>
                  <a:ea typeface="微软雅黑" panose="020B0503020204020204" charset="-122"/>
                </a:rPr>
                <a:t>拖延付款</a:t>
              </a:r>
              <a:endParaRPr lang="zh-CN" altLang="zh-CN" b="1" dirty="0">
                <a:solidFill>
                  <a:srgbClr val="FF0000"/>
                </a:solidFill>
                <a:latin typeface="微软雅黑" panose="020B0503020204020204" charset="-122"/>
                <a:ea typeface="微软雅黑" panose="020B0503020204020204" charset="-122"/>
              </a:endParaRPr>
            </a:p>
          </p:txBody>
        </p:sp>
        <p:sp>
          <p:nvSpPr>
            <p:cNvPr id="282635" name="Line 13"/>
            <p:cNvSpPr/>
            <p:nvPr/>
          </p:nvSpPr>
          <p:spPr>
            <a:xfrm flipV="true">
              <a:off x="3283" y="6035"/>
              <a:ext cx="1820" cy="960"/>
            </a:xfrm>
            <a:prstGeom prst="line">
              <a:avLst/>
            </a:prstGeom>
            <a:ln w="57150" cap="rnd" cmpd="sng">
              <a:solidFill>
                <a:srgbClr val="808080"/>
              </a:solidFill>
              <a:prstDash val="sysDot"/>
              <a:round/>
              <a:headEnd type="none" w="med" len="med"/>
              <a:tailEnd type="none" w="med" len="med"/>
            </a:ln>
          </p:spPr>
        </p:sp>
        <p:sp>
          <p:nvSpPr>
            <p:cNvPr id="282636" name="Line 14"/>
            <p:cNvSpPr/>
            <p:nvPr/>
          </p:nvSpPr>
          <p:spPr>
            <a:xfrm flipV="true">
              <a:off x="6923" y="3855"/>
              <a:ext cx="2210" cy="1220"/>
            </a:xfrm>
            <a:prstGeom prst="line">
              <a:avLst/>
            </a:prstGeom>
            <a:ln w="57150" cap="rnd" cmpd="sng">
              <a:solidFill>
                <a:srgbClr val="808080"/>
              </a:solidFill>
              <a:prstDash val="sysDot"/>
              <a:round/>
              <a:headEnd type="none" w="med" len="med"/>
              <a:tailEnd type="none" w="med" len="med"/>
            </a:ln>
          </p:spPr>
        </p:sp>
        <p:sp>
          <p:nvSpPr>
            <p:cNvPr id="309265" name="Text Box 16"/>
            <p:cNvSpPr txBox="true"/>
            <p:nvPr/>
          </p:nvSpPr>
          <p:spPr>
            <a:xfrm>
              <a:off x="8325" y="4503"/>
              <a:ext cx="5540" cy="63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zh-CN" sz="2000" dirty="0">
                  <a:solidFill>
                    <a:srgbClr val="0000FF"/>
                  </a:solidFill>
                  <a:latin typeface="微软雅黑" panose="020B0503020204020204" charset="-122"/>
                  <a:ea typeface="微软雅黑" panose="020B0503020204020204" charset="-122"/>
                </a:rPr>
                <a:t>催收人员坚持宽松的销售政策</a:t>
              </a:r>
              <a:endParaRPr lang="zh-CN" altLang="zh-CN" sz="2000" dirty="0">
                <a:solidFill>
                  <a:srgbClr val="0000FF"/>
                </a:solidFill>
                <a:latin typeface="微软雅黑" panose="020B0503020204020204" charset="-122"/>
                <a:ea typeface="微软雅黑" panose="020B0503020204020204" charset="-122"/>
              </a:endParaRPr>
            </a:p>
          </p:txBody>
        </p:sp>
        <p:sp>
          <p:nvSpPr>
            <p:cNvPr id="309266" name="Text Box 17"/>
            <p:cNvSpPr txBox="true"/>
            <p:nvPr/>
          </p:nvSpPr>
          <p:spPr>
            <a:xfrm>
              <a:off x="3980" y="6705"/>
              <a:ext cx="10793" cy="630"/>
            </a:xfrm>
            <a:prstGeom prst="rect">
              <a:avLst/>
            </a:prstGeom>
            <a:noFill/>
            <a:ln w="9525">
              <a:noFill/>
            </a:ln>
          </p:spPr>
          <p:txBody>
            <a:bodyPr wrap="none" anchor="t" anchorCtr="false">
              <a:spAutoFit/>
            </a:bodyPr>
            <a:p>
              <a:pPr>
                <a:buClrTx/>
                <a:buFont typeface="Arial" panose="020B0604020202020204" pitchFamily="34" charset="0"/>
              </a:pPr>
              <a:r>
                <a:rPr lang="zh-CN" altLang="zh-CN" sz="2000" dirty="0">
                  <a:solidFill>
                    <a:srgbClr val="0000FF"/>
                  </a:solidFill>
                  <a:latin typeface="微软雅黑" panose="020B0503020204020204" charset="-122"/>
                  <a:ea typeface="微软雅黑" panose="020B0503020204020204" charset="-122"/>
                </a:rPr>
                <a:t>催收人员需与客户明确付款流程，阶段性跟踪客户结算情况</a:t>
              </a:r>
              <a:endParaRPr lang="zh-CN" altLang="zh-CN" sz="2000" dirty="0">
                <a:solidFill>
                  <a:srgbClr val="0000FF"/>
                </a:solidFill>
                <a:latin typeface="微软雅黑" panose="020B0503020204020204" charset="-122"/>
                <a:ea typeface="微软雅黑" panose="020B0503020204020204" charset="-122"/>
              </a:endParaRPr>
            </a:p>
          </p:txBody>
        </p:sp>
        <p:sp>
          <p:nvSpPr>
            <p:cNvPr id="282639" name="右箭头 18"/>
            <p:cNvSpPr/>
            <p:nvPr/>
          </p:nvSpPr>
          <p:spPr>
            <a:xfrm rot="-1864241">
              <a:off x="535" y="4160"/>
              <a:ext cx="7718" cy="1275"/>
            </a:xfrm>
            <a:prstGeom prst="rightArrow">
              <a:avLst>
                <a:gd name="adj1" fmla="val 50000"/>
                <a:gd name="adj2" fmla="val 49768"/>
              </a:avLst>
            </a:prstGeom>
            <a:gradFill rotWithShape="true">
              <a:gsLst>
                <a:gs pos="0">
                  <a:srgbClr val="DDEBCF">
                    <a:alpha val="100000"/>
                  </a:srgbClr>
                </a:gs>
                <a:gs pos="42000">
                  <a:srgbClr val="DDEBCF">
                    <a:alpha val="100000"/>
                  </a:srgbClr>
                </a:gs>
                <a:gs pos="55000">
                  <a:srgbClr val="9CB86E">
                    <a:alpha val="100000"/>
                  </a:srgbClr>
                </a:gs>
                <a:gs pos="100000">
                  <a:srgbClr val="156B13">
                    <a:alpha val="100000"/>
                  </a:srgbClr>
                </a:gs>
              </a:gsLst>
              <a:lin ang="5400000" scaled="true"/>
              <a:tileRect/>
            </a:gra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2641" name="文本框 1"/>
            <p:cNvSpPr txBox="true"/>
            <p:nvPr/>
          </p:nvSpPr>
          <p:spPr>
            <a:xfrm>
              <a:off x="720" y="2418"/>
              <a:ext cx="4635" cy="580"/>
            </a:xfrm>
            <a:prstGeom prst="rect">
              <a:avLst/>
            </a:prstGeom>
            <a:noFill/>
            <a:ln w="9525">
              <a:noFill/>
            </a:ln>
          </p:spPr>
          <p:txBody>
            <a:bodyPr anchor="t" anchorCtr="false">
              <a:spAutoFit/>
            </a:bodyPr>
            <a:p>
              <a:pPr eaLnBrk="0" hangingPunct="0">
                <a:buClrTx/>
                <a:buFontTx/>
              </a:pPr>
              <a:r>
                <a:rPr lang="zh-CN" altLang="en-US" b="1" dirty="0">
                  <a:solidFill>
                    <a:srgbClr val="130401"/>
                  </a:solidFill>
                  <a:latin typeface="微软雅黑" panose="020B0503020204020204" charset="-122"/>
                  <a:ea typeface="微软雅黑" panose="020B0503020204020204" charset="-122"/>
                </a:rPr>
                <a:t>根据信用状况定策略</a:t>
              </a:r>
              <a:endParaRPr lang="zh-CN" altLang="en-US" b="1"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二、应收账款账龄分析</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83650" name="内容占位符 2"/>
          <p:cNvSpPr>
            <a:spLocks noGrp="true"/>
          </p:cNvSpPr>
          <p:nvPr/>
        </p:nvSpPr>
        <p:spPr>
          <a:xfrm>
            <a:off x="1804670" y="1299845"/>
            <a:ext cx="8682990"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账龄分析相关概念</a:t>
            </a:r>
            <a:endParaRPr lang="zh-CN" altLang="en-US" sz="2400" dirty="0">
              <a:latin typeface="微软雅黑" panose="020B0503020204020204" charset="-122"/>
              <a:ea typeface="微软雅黑" panose="020B0503020204020204" charset="-122"/>
              <a:cs typeface="微软雅黑" panose="020B0503020204020204" charset="-122"/>
            </a:endParaRPr>
          </a:p>
          <a:p>
            <a:endParaRPr lang="en-US" altLang="zh-CN" dirty="0">
              <a:latin typeface="微软雅黑" panose="020B0503020204020204" charset="-122"/>
              <a:ea typeface="微软雅黑" panose="020B0503020204020204" charset="-122"/>
              <a:cs typeface="微软雅黑" panose="020B0503020204020204" charset="-122"/>
            </a:endParaRPr>
          </a:p>
          <a:p>
            <a:pPr algn="just"/>
            <a:r>
              <a:rPr lang="zh-CN" altLang="en-US" sz="2400" dirty="0">
                <a:latin typeface="微软雅黑" panose="020B0503020204020204" charset="-122"/>
                <a:ea typeface="微软雅黑" panose="020B0503020204020204" charset="-122"/>
                <a:cs typeface="微软雅黑" panose="020B0503020204020204" charset="-122"/>
              </a:rPr>
              <a:t>账龄是指</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应收账款发生时间的长短</a:t>
            </a:r>
            <a:r>
              <a:rPr lang="zh-CN" altLang="en-US" sz="2400" dirty="0">
                <a:latin typeface="微软雅黑" panose="020B0503020204020204" charset="-122"/>
                <a:ea typeface="微软雅黑" panose="020B0503020204020204" charset="-122"/>
                <a:cs typeface="微软雅黑" panose="020B0503020204020204" charset="-122"/>
              </a:rPr>
              <a:t>，以</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天</a:t>
            </a:r>
            <a:r>
              <a:rPr lang="zh-CN" altLang="en-US" sz="2400" dirty="0">
                <a:latin typeface="微软雅黑" panose="020B0503020204020204" charset="-122"/>
                <a:ea typeface="微软雅黑" panose="020B0503020204020204" charset="-122"/>
                <a:cs typeface="微软雅黑" panose="020B0503020204020204" charset="-122"/>
              </a:rPr>
              <a:t>为单位进行计算。</a:t>
            </a:r>
            <a:endParaRPr lang="zh-CN" altLang="en-US" sz="2400" dirty="0">
              <a:latin typeface="微软雅黑" panose="020B0503020204020204" charset="-122"/>
              <a:ea typeface="微软雅黑" panose="020B0503020204020204" charset="-122"/>
              <a:cs typeface="微软雅黑" panose="020B0503020204020204" charset="-122"/>
            </a:endParaRPr>
          </a:p>
          <a:p>
            <a:pPr algn="just"/>
            <a:r>
              <a:rPr lang="zh-CN" altLang="en-US" sz="2400" dirty="0">
                <a:latin typeface="微软雅黑" panose="020B0503020204020204" charset="-122"/>
                <a:ea typeface="微软雅黑" panose="020B0503020204020204" charset="-122"/>
                <a:cs typeface="微软雅黑" panose="020B0503020204020204" charset="-122"/>
              </a:rPr>
              <a:t>账龄分析实际上就是将每笔应收账款按照对其所持有的</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时间长短进行排序</a:t>
            </a:r>
            <a:r>
              <a:rPr lang="zh-CN" altLang="en-US" sz="2400" dirty="0">
                <a:latin typeface="微软雅黑" panose="020B0503020204020204" charset="-122"/>
                <a:ea typeface="微软雅黑" panose="020B0503020204020204" charset="-122"/>
                <a:cs typeface="微软雅黑" panose="020B0503020204020204" charset="-122"/>
              </a:rPr>
              <a:t>，并给以</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统计表述</a:t>
            </a:r>
            <a:r>
              <a:rPr lang="zh-CN" altLang="en-US" sz="2400" dirty="0">
                <a:latin typeface="微软雅黑" panose="020B0503020204020204" charset="-122"/>
                <a:ea typeface="微软雅黑" panose="020B0503020204020204" charset="-122"/>
                <a:cs typeface="微软雅黑" panose="020B0503020204020204" charset="-122"/>
              </a:rPr>
              <a:t>，从而为指导信用管理部门的</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信用额度控制工作</a:t>
            </a:r>
            <a:r>
              <a:rPr lang="zh-CN" altLang="en-US" sz="2400" dirty="0">
                <a:latin typeface="微软雅黑" panose="020B0503020204020204" charset="-122"/>
                <a:ea typeface="微软雅黑" panose="020B0503020204020204" charset="-122"/>
                <a:cs typeface="微软雅黑" panose="020B0503020204020204" charset="-122"/>
              </a:rPr>
              <a:t>和</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逾期应收账款催收工作</a:t>
            </a:r>
            <a:r>
              <a:rPr lang="zh-CN" altLang="en-US" sz="2400" dirty="0">
                <a:latin typeface="微软雅黑" panose="020B0503020204020204" charset="-122"/>
                <a:ea typeface="微软雅黑" panose="020B0503020204020204" charset="-122"/>
                <a:cs typeface="微软雅黑" panose="020B0503020204020204" charset="-122"/>
              </a:rPr>
              <a:t>提供依据。</a:t>
            </a:r>
            <a:endParaRPr lang="zh-CN" altLang="en-US" sz="2800"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账龄分析的作用</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71520" y="1343660"/>
            <a:ext cx="9456477" cy="4879975"/>
            <a:chOff x="720" y="2235"/>
            <a:chExt cx="13665" cy="7685"/>
          </a:xfrm>
        </p:grpSpPr>
        <p:sp>
          <p:nvSpPr>
            <p:cNvPr id="284674" name="内容占位符 2"/>
            <p:cNvSpPr>
              <a:spLocks noGrp="true"/>
            </p:cNvSpPr>
            <p:nvPr/>
          </p:nvSpPr>
          <p:spPr>
            <a:xfrm>
              <a:off x="720" y="2235"/>
              <a:ext cx="12960" cy="768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zh-CN" altLang="en-US" sz="2000" dirty="0">
                  <a:latin typeface="微软雅黑" panose="020B0503020204020204" charset="-122"/>
                  <a:ea typeface="微软雅黑" panose="020B0503020204020204" charset="-122"/>
                  <a:cs typeface="微软雅黑" panose="020B0503020204020204" charset="-122"/>
                </a:rPr>
                <a:t>企业发生的每笔应收账款的账龄都是不同的，持有一笔应收账款的时间越长，表明客户占用企业资金的时间就越长。一旦一笔应收账款</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变成逾期应收账款</a:t>
              </a:r>
              <a:r>
                <a:rPr lang="zh-CN" altLang="en-US" sz="2000" dirty="0">
                  <a:latin typeface="微软雅黑" panose="020B0503020204020204" charset="-122"/>
                  <a:ea typeface="微软雅黑" panose="020B0503020204020204" charset="-122"/>
                  <a:cs typeface="微软雅黑" panose="020B0503020204020204" charset="-122"/>
                </a:rPr>
                <a:t>，客户拖欠时间越长，该笔应收账款</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变成坏账的可能性就越来越大</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endParaRPr lang="zh-CN" altLang="en-US" sz="2000" dirty="0">
                <a:latin typeface="微软雅黑" panose="020B0503020204020204" charset="-122"/>
                <a:ea typeface="微软雅黑" panose="020B0503020204020204" charset="-122"/>
                <a:cs typeface="微软雅黑" panose="020B0503020204020204" charset="-122"/>
              </a:endParaRPr>
            </a:p>
            <a:p>
              <a:r>
                <a:rPr lang="zh-CN" altLang="en-US" sz="2000" b="1" dirty="0">
                  <a:latin typeface="微软雅黑" panose="020B0503020204020204" charset="-122"/>
                  <a:ea typeface="微软雅黑" panose="020B0503020204020204" charset="-122"/>
                  <a:cs typeface="微软雅黑" panose="020B0503020204020204" charset="-122"/>
                </a:rPr>
                <a:t>通过账龄分析获得以下信息：</a:t>
              </a:r>
              <a:endParaRPr lang="en-US" altLang="zh-CN" sz="2000" b="1"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在各个不同的付款时间内，已付账款占应收账款总额的百分比，拖欠账款占应收账款总额的百分比，拖欠账款占应收账款余额的百分比。</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有多少应收账款是在信用期内支付的。</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有多少应收账款是逾期支付的。</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(4) </a:t>
              </a:r>
              <a:r>
                <a:rPr lang="zh-CN" altLang="en-US" sz="2000" dirty="0">
                  <a:latin typeface="微软雅黑" panose="020B0503020204020204" charset="-122"/>
                  <a:ea typeface="微软雅黑" panose="020B0503020204020204" charset="-122"/>
                  <a:cs typeface="微软雅黑" panose="020B0503020204020204" charset="-122"/>
                </a:rPr>
                <a:t>有多少应收账款仍未支付。</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(5) </a:t>
              </a:r>
              <a:r>
                <a:rPr lang="zh-CN" altLang="en-US" sz="2000" dirty="0">
                  <a:latin typeface="微软雅黑" panose="020B0503020204020204" charset="-122"/>
                  <a:ea typeface="微软雅黑" panose="020B0503020204020204" charset="-122"/>
                  <a:cs typeface="微软雅黑" panose="020B0503020204020204" charset="-122"/>
                </a:rPr>
                <a:t>有多少应收账款已成为呆账、坏账。</a:t>
              </a:r>
              <a:endParaRPr lang="zh-CN" altLang="en-US" sz="2000" dirty="0">
                <a:latin typeface="微软雅黑" panose="020B0503020204020204" charset="-122"/>
                <a:ea typeface="微软雅黑" panose="020B0503020204020204" charset="-122"/>
                <a:cs typeface="微软雅黑" panose="020B0503020204020204" charset="-122"/>
              </a:endParaRPr>
            </a:p>
          </p:txBody>
        </p:sp>
        <p:cxnSp>
          <p:nvCxnSpPr>
            <p:cNvPr id="5" name="直接箭头连接符 4"/>
            <p:cNvCxnSpPr/>
            <p:nvPr/>
          </p:nvCxnSpPr>
          <p:spPr bwMode="auto">
            <a:xfrm>
              <a:off x="720" y="4161"/>
              <a:ext cx="13665" cy="0"/>
            </a:xfrm>
            <a:prstGeom prst="straightConnector1">
              <a:avLst/>
            </a:prstGeom>
            <a:ln w="25400">
              <a:solidFill>
                <a:schemeClr val="accent1">
                  <a:lumMod val="50000"/>
                </a:schemeClr>
              </a:solidFill>
              <a:headEnd type="none" w="med" len="med"/>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内容占位符 2"/>
          <p:cNvSpPr>
            <a:spLocks noGrp="true"/>
          </p:cNvSpPr>
          <p:nvPr/>
        </p:nvSpPr>
        <p:spPr>
          <a:xfrm>
            <a:off x="1752600" y="1410335"/>
            <a:ext cx="8686800" cy="262191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1. </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列表分析法</a:t>
            </a:r>
            <a:endPar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对应收账款的账龄分析</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通常</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采用</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列表分析法来直观表示</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二维象限图分析法</a:t>
            </a:r>
            <a:endPar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二维象限图分析法可以直观地显示出应收账款</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按照账龄的分布情况</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平均账龄分析法</a:t>
            </a:r>
            <a:endPar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在编制</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账龄分析表</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的基础上，计算出企业</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所持有应收账款的平均账龄</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619885" y="1424305"/>
            <a:ext cx="8496935" cy="70675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下表列出了某企业不同账龄下的应收账款余额，显示出该企业应收账款的分布情况</a:t>
            </a:r>
            <a:endParaRPr lang="zh-CN" altLang="en-US" sz="2000">
              <a:latin typeface="微软雅黑" panose="020B0503020204020204" charset="-122"/>
              <a:ea typeface="微软雅黑" panose="020B0503020204020204" charset="-122"/>
            </a:endParaRPr>
          </a:p>
        </p:txBody>
      </p:sp>
      <p:sp>
        <p:nvSpPr>
          <p:cNvPr id="4" name="文本框 3"/>
          <p:cNvSpPr txBox="true"/>
          <p:nvPr/>
        </p:nvSpPr>
        <p:spPr>
          <a:xfrm>
            <a:off x="1915160" y="5556250"/>
            <a:ext cx="8496935" cy="101473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假定企业在赊销政策中规定的</a:t>
            </a:r>
            <a:r>
              <a:rPr lang="zh-CN" altLang="en-US" sz="2000">
                <a:solidFill>
                  <a:srgbClr val="00B0F0"/>
                </a:solidFill>
                <a:latin typeface="微软雅黑" panose="020B0503020204020204" charset="-122"/>
                <a:ea typeface="微软雅黑" panose="020B0503020204020204" charset="-122"/>
              </a:rPr>
              <a:t>信用期限为</a:t>
            </a:r>
            <a:r>
              <a:rPr lang="en-US" altLang="zh-CN" sz="2000">
                <a:solidFill>
                  <a:srgbClr val="00B0F0"/>
                </a:solidFill>
                <a:latin typeface="微软雅黑" panose="020B0503020204020204" charset="-122"/>
                <a:ea typeface="微软雅黑" panose="020B0503020204020204" charset="-122"/>
              </a:rPr>
              <a:t>30</a:t>
            </a:r>
            <a:r>
              <a:rPr lang="zh-CN" altLang="en-US" sz="2000">
                <a:solidFill>
                  <a:srgbClr val="00B0F0"/>
                </a:solidFill>
                <a:latin typeface="微软雅黑" panose="020B0503020204020204" charset="-122"/>
                <a:ea typeface="微软雅黑" panose="020B0503020204020204" charset="-122"/>
              </a:rPr>
              <a:t>天</a:t>
            </a:r>
            <a:r>
              <a:rPr lang="zh-CN" altLang="en-US" sz="2000">
                <a:latin typeface="微软雅黑" panose="020B0503020204020204" charset="-122"/>
                <a:ea typeface="微软雅黑" panose="020B0503020204020204" charset="-122"/>
              </a:rPr>
              <a:t>，该企业的逾期应收账款超出应收账款总额的</a:t>
            </a:r>
            <a:r>
              <a:rPr lang="en-US" altLang="zh-CN" sz="2000">
                <a:solidFill>
                  <a:srgbClr val="00B0F0"/>
                </a:solidFill>
                <a:latin typeface="微软雅黑" panose="020B0503020204020204" charset="-122"/>
                <a:ea typeface="微软雅黑" panose="020B0503020204020204" charset="-122"/>
              </a:rPr>
              <a:t>50%</a:t>
            </a:r>
            <a:r>
              <a:rPr lang="zh-CN" altLang="en-US" sz="2000">
                <a:latin typeface="微软雅黑" panose="020B0503020204020204" charset="-122"/>
                <a:ea typeface="微软雅黑" panose="020B0503020204020204" charset="-122"/>
              </a:rPr>
              <a:t>，不论行业的逾期应收账款的平均值如何，都说明</a:t>
            </a:r>
            <a:r>
              <a:rPr lang="zh-CN" altLang="en-US" sz="2000">
                <a:solidFill>
                  <a:srgbClr val="00B0F0"/>
                </a:solidFill>
                <a:latin typeface="微软雅黑" panose="020B0503020204020204" charset="-122"/>
                <a:ea typeface="微软雅黑" panose="020B0503020204020204" charset="-122"/>
              </a:rPr>
              <a:t>信用管理部门对客户的筛选工作做得不好</a:t>
            </a:r>
            <a:r>
              <a:rPr lang="zh-CN" altLang="en-US" sz="2000">
                <a:latin typeface="微软雅黑" panose="020B0503020204020204" charset="-122"/>
                <a:ea typeface="微软雅黑" panose="020B0503020204020204" charset="-122"/>
              </a:rPr>
              <a:t>。</a:t>
            </a:r>
            <a:endParaRPr lang="zh-CN" altLang="en-US" sz="2000">
              <a:latin typeface="微软雅黑" panose="020B0503020204020204" charset="-122"/>
              <a:ea typeface="微软雅黑" panose="020B0503020204020204" charset="-122"/>
            </a:endParaRPr>
          </a:p>
        </p:txBody>
      </p:sp>
      <p:sp>
        <p:nvSpPr>
          <p:cNvPr id="5" name="文本框 4"/>
          <p:cNvSpPr txBox="true"/>
          <p:nvPr/>
        </p:nvSpPr>
        <p:spPr>
          <a:xfrm>
            <a:off x="1577975" y="825500"/>
            <a:ext cx="231775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1. </a:t>
            </a:r>
            <a:r>
              <a:rPr lang="zh-CN" altLang="en-US" sz="2000" b="1">
                <a:latin typeface="微软雅黑" panose="020B0503020204020204" charset="-122"/>
                <a:ea typeface="微软雅黑" panose="020B0503020204020204" charset="-122"/>
                <a:cs typeface="微软雅黑" panose="020B0503020204020204" charset="-122"/>
              </a:rPr>
              <a:t>列表分析法</a:t>
            </a:r>
            <a:endParaRPr lang="zh-CN" altLang="en-US" sz="2000" b="1">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true"/>
          </p:cNvPicPr>
          <p:nvPr/>
        </p:nvPicPr>
        <p:blipFill>
          <a:blip r:embed="rId4"/>
          <a:stretch>
            <a:fillRect/>
          </a:stretch>
        </p:blipFill>
        <p:spPr>
          <a:xfrm>
            <a:off x="2531110" y="2072005"/>
            <a:ext cx="7265035" cy="3411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框 3"/>
          <p:cNvSpPr txBox="true"/>
          <p:nvPr/>
        </p:nvSpPr>
        <p:spPr>
          <a:xfrm>
            <a:off x="1847850" y="4624070"/>
            <a:ext cx="8496935" cy="1630045"/>
          </a:xfrm>
          <a:prstGeom prst="rect">
            <a:avLst/>
          </a:prstGeom>
          <a:noFill/>
        </p:spPr>
        <p:txBody>
          <a:bodyPr wrap="square" rtlCol="0">
            <a:spAutoFit/>
          </a:bodyPr>
          <a:p>
            <a:r>
              <a:rPr lang="zh-CN" sz="2000">
                <a:latin typeface="微软雅黑" panose="020B0503020204020204" charset="-122"/>
                <a:ea typeface="微软雅黑" panose="020B0503020204020204" charset="-122"/>
              </a:rPr>
              <a:t>根据分析结果，信用部门应：</a:t>
            </a:r>
            <a:endParaRPr lang="zh-CN"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考虑收紧信用政策，并控制应收账款的发生总额；</a:t>
            </a:r>
            <a:endParaRPr lang="zh-CN" altLang="en-US"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2. </a:t>
            </a:r>
            <a:r>
              <a:rPr lang="zh-CN" altLang="en-US" sz="2000">
                <a:latin typeface="微软雅黑" panose="020B0503020204020204" charset="-122"/>
                <a:ea typeface="微软雅黑" panose="020B0503020204020204" charset="-122"/>
              </a:rPr>
              <a:t>加强对逾期应收账款的催收工作，特别是要加强已过期</a:t>
            </a:r>
            <a:r>
              <a:rPr lang="en-US" altLang="zh-CN" sz="2000">
                <a:latin typeface="微软雅黑" panose="020B0503020204020204" charset="-122"/>
                <a:ea typeface="微软雅黑" panose="020B0503020204020204" charset="-122"/>
              </a:rPr>
              <a:t>60</a:t>
            </a:r>
            <a:r>
              <a:rPr lang="zh-CN" altLang="en-US" sz="2000">
                <a:latin typeface="微软雅黑" panose="020B0503020204020204" charset="-122"/>
                <a:ea typeface="微软雅黑" panose="020B0503020204020204" charset="-122"/>
              </a:rPr>
              <a:t>天以上的各笔应收账款的催收工作；</a:t>
            </a:r>
            <a:endParaRPr lang="zh-CN" altLang="en-US"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3. </a:t>
            </a:r>
            <a:r>
              <a:rPr lang="zh-CN" altLang="en-US" sz="2000">
                <a:latin typeface="微软雅黑" panose="020B0503020204020204" charset="-122"/>
                <a:ea typeface="微软雅黑" panose="020B0503020204020204" charset="-122"/>
              </a:rPr>
              <a:t>开始考虑诊断账龄最长的逾期应收账款，做坏账核销申请的准备。</a:t>
            </a:r>
            <a:endParaRPr lang="zh-CN" altLang="en-US" sz="2000">
              <a:latin typeface="微软雅黑" panose="020B0503020204020204" charset="-122"/>
              <a:ea typeface="微软雅黑" panose="020B0503020204020204" charset="-122"/>
            </a:endParaRPr>
          </a:p>
        </p:txBody>
      </p:sp>
      <p:pic>
        <p:nvPicPr>
          <p:cNvPr id="6" name="图片 5"/>
          <p:cNvPicPr>
            <a:picLocks noChangeAspect="true"/>
          </p:cNvPicPr>
          <p:nvPr/>
        </p:nvPicPr>
        <p:blipFill>
          <a:blip r:embed="rId4"/>
          <a:stretch>
            <a:fillRect/>
          </a:stretch>
        </p:blipFill>
        <p:spPr>
          <a:xfrm>
            <a:off x="2463800" y="964565"/>
            <a:ext cx="7265035" cy="3411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descr="2"/>
          <p:cNvPicPr>
            <a:picLocks noChangeAspect="true"/>
          </p:cNvPicPr>
          <p:nvPr/>
        </p:nvPicPr>
        <p:blipFill>
          <a:blip r:embed="rId4"/>
          <a:stretch>
            <a:fillRect/>
          </a:stretch>
        </p:blipFill>
        <p:spPr>
          <a:xfrm rot="16200000">
            <a:off x="4505960" y="352425"/>
            <a:ext cx="3182620" cy="5701030"/>
          </a:xfrm>
          <a:prstGeom prst="rect">
            <a:avLst/>
          </a:prstGeom>
        </p:spPr>
      </p:pic>
      <p:sp>
        <p:nvSpPr>
          <p:cNvPr id="4" name="文本框 3"/>
          <p:cNvSpPr txBox="true"/>
          <p:nvPr/>
        </p:nvSpPr>
        <p:spPr>
          <a:xfrm>
            <a:off x="1848485" y="4892675"/>
            <a:ext cx="8496935" cy="1630045"/>
          </a:xfrm>
          <a:prstGeom prst="rect">
            <a:avLst/>
          </a:prstGeom>
          <a:noFill/>
        </p:spPr>
        <p:txBody>
          <a:bodyPr wrap="square" rtlCol="0">
            <a:spAutoFit/>
          </a:bodyPr>
          <a:p>
            <a:r>
              <a:rPr lang="zh-CN" sz="2000">
                <a:latin typeface="微软雅黑" panose="020B0503020204020204" charset="-122"/>
                <a:ea typeface="微软雅黑" panose="020B0503020204020204" charset="-122"/>
              </a:rPr>
              <a:t>处于不同象限的应收账款，应采取不同的催收政策：</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第一象限：立即催收、重点催收；</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第二象限：上门催讨；</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第三象限：暂缓催收、自行催收；</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第四象限：立即催收、发催讨</a:t>
            </a:r>
            <a:r>
              <a:rPr lang="zh-CN" sz="2000">
                <a:latin typeface="微软雅黑" panose="020B0503020204020204" charset="-122"/>
                <a:ea typeface="微软雅黑" panose="020B0503020204020204" charset="-122"/>
                <a:sym typeface="+mn-ea"/>
              </a:rPr>
              <a:t>函</a:t>
            </a:r>
            <a:r>
              <a:rPr lang="zh-CN" sz="2000">
                <a:latin typeface="微软雅黑" panose="020B0503020204020204" charset="-122"/>
                <a:ea typeface="微软雅黑" panose="020B0503020204020204" charset="-122"/>
              </a:rPr>
              <a:t>。</a:t>
            </a:r>
            <a:endParaRPr lang="zh-CN" sz="2000">
              <a:latin typeface="微软雅黑" panose="020B0503020204020204" charset="-122"/>
              <a:ea typeface="微软雅黑" panose="020B0503020204020204" charset="-122"/>
            </a:endParaRPr>
          </a:p>
        </p:txBody>
      </p:sp>
      <p:sp>
        <p:nvSpPr>
          <p:cNvPr id="5" name="文本框 4"/>
          <p:cNvSpPr txBox="true"/>
          <p:nvPr/>
        </p:nvSpPr>
        <p:spPr>
          <a:xfrm>
            <a:off x="1334770" y="1010285"/>
            <a:ext cx="254444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2. </a:t>
            </a:r>
            <a:r>
              <a:rPr lang="zh-CN" altLang="en-US" sz="2000" b="1">
                <a:latin typeface="微软雅黑" panose="020B0503020204020204" charset="-122"/>
                <a:ea typeface="微软雅黑" panose="020B0503020204020204" charset="-122"/>
                <a:cs typeface="微软雅黑" panose="020B0503020204020204" charset="-122"/>
              </a:rPr>
              <a:t>二维象限图分析法</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mc:AlternateContent xmlns:mc="http://schemas.openxmlformats.org/markup-compatibility/2006">
        <mc:Choice xmlns:a14="http://schemas.microsoft.com/office/drawing/2010/main" Requires="a14">
          <p:sp>
            <p:nvSpPr>
              <p:cNvPr id="3" name="文本框 2"/>
              <p:cNvSpPr txBox="true"/>
              <p:nvPr/>
            </p:nvSpPr>
            <p:spPr>
              <a:xfrm>
                <a:off x="1746885" y="1821180"/>
                <a:ext cx="8597900" cy="401510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在编制</a:t>
                </a:r>
                <a:r>
                  <a:rPr lang="zh-CN" altLang="en-US" sz="2000">
                    <a:solidFill>
                      <a:srgbClr val="00B0F0"/>
                    </a:solidFill>
                    <a:latin typeface="微软雅黑" panose="020B0503020204020204" charset="-122"/>
                    <a:ea typeface="微软雅黑" panose="020B0503020204020204" charset="-122"/>
                  </a:rPr>
                  <a:t>账龄分析表</a:t>
                </a:r>
                <a:r>
                  <a:rPr lang="zh-CN" altLang="en-US" sz="2000">
                    <a:latin typeface="微软雅黑" panose="020B0503020204020204" charset="-122"/>
                    <a:ea typeface="微软雅黑" panose="020B0503020204020204" charset="-122"/>
                  </a:rPr>
                  <a:t>的基础上，计算出企业所持有应收账款的平均账龄，计算公式如下：</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14:m>
                  <m:oMathPara xmlns:m="http://schemas.openxmlformats.org/officeDocument/2006/math">
                    <m:oMathParaPr>
                      <m:jc m:val="centerGroup"/>
                    </m:oMathParaPr>
                    <m:oMath xmlns:m="http://schemas.openxmlformats.org/officeDocument/2006/math">
                      <m:r>
                        <a:rPr lang="en-US" altLang="zh-CN" sz="2000" i="1">
                          <a:latin typeface="Cambria Math" panose="02040503050406030204" charset="0"/>
                          <a:ea typeface="微软雅黑" panose="020B0503020204020204" charset="-122"/>
                          <a:cs typeface="Cambria Math" panose="02040503050406030204" charset="0"/>
                        </a:rPr>
                        <m:t>𝐴</m:t>
                      </m:r>
                      <m:r>
                        <a:rPr lang="en-US" altLang="zh-CN" sz="2000" i="1">
                          <a:latin typeface="Cambria Math" panose="02040503050406030204" charset="0"/>
                          <a:ea typeface="微软雅黑" panose="020B0503020204020204" charset="-122"/>
                          <a:cs typeface="Cambria Math" panose="02040503050406030204" charset="0"/>
                        </a:rPr>
                        <m:t>=</m:t>
                      </m:r>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1</m:t>
                          </m:r>
                        </m:sub>
                      </m:sSub>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1</m:t>
                          </m:r>
                        </m:sub>
                      </m:sSub>
                      <m:r>
                        <a:rPr lang="en-US" altLang="zh-CN" sz="2000" i="1">
                          <a:latin typeface="Cambria Math" panose="02040503050406030204" charset="0"/>
                          <a:ea typeface="微软雅黑" panose="020B0503020204020204" charset="-122"/>
                          <a:cs typeface="Cambria Math" panose="02040503050406030204" charset="0"/>
                        </a:rPr>
                        <m:t> +</m:t>
                      </m:r>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2</m:t>
                          </m:r>
                        </m:sub>
                      </m:sSub>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2</m:t>
                          </m:r>
                        </m:sub>
                      </m:sSub>
                      <m:r>
                        <a:rPr lang="en-US" altLang="zh-CN" sz="2000" i="1">
                          <a:latin typeface="Cambria Math" panose="02040503050406030204" charset="0"/>
                          <a:ea typeface="微软雅黑" panose="020B0503020204020204" charset="-122"/>
                          <a:cs typeface="Cambria Math" panose="02040503050406030204" charset="0"/>
                        </a:rPr>
                        <m:t>+... +</m:t>
                      </m:r>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𝑛</m:t>
                          </m:r>
                        </m:sub>
                      </m:sSub>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𝑛</m:t>
                          </m:r>
                        </m:sub>
                      </m:sSub>
                      <m:r>
                        <a:rPr lang="en-US" altLang="zh-CN" sz="2000" i="1">
                          <a:latin typeface="Cambria Math" panose="02040503050406030204" charset="0"/>
                          <a:ea typeface="微软雅黑" panose="020B0503020204020204" charset="-122"/>
                          <a:cs typeface="Cambria Math" panose="02040503050406030204" charset="0"/>
                        </a:rPr>
                        <m:t> </m:t>
                      </m:r>
                    </m:oMath>
                  </m:oMathPara>
                </a14:m>
                <a:endParaRPr lang="en-US" altLang="zh-CN" sz="2000" i="1">
                  <a:latin typeface="Cambria Math" panose="02040503050406030204" charset="0"/>
                  <a:ea typeface="微软雅黑" panose="020B0503020204020204" charset="-122"/>
                  <a:cs typeface="Cambria Math" panose="02040503050406030204" charset="0"/>
                </a:endParaRPr>
              </a:p>
              <a:p>
                <a:pPr fontAlgn="auto">
                  <a:spcBef>
                    <a:spcPts val="600"/>
                  </a:spcBef>
                </a:pPr>
                <a:r>
                  <a:rPr lang="zh-CN" altLang="en-US" sz="2000">
                    <a:latin typeface="微软雅黑" panose="020B0503020204020204" charset="-122"/>
                    <a:ea typeface="微软雅黑" panose="020B0503020204020204" charset="-122"/>
                  </a:rPr>
                  <a:t>式中，</a:t>
                </a:r>
                <a:r>
                  <a:rPr lang="en-US" altLang="zh-CN" sz="2000">
                    <a:latin typeface="微软雅黑" panose="020B0503020204020204" charset="-122"/>
                    <a:ea typeface="微软雅黑" panose="020B0503020204020204" charset="-122"/>
                  </a:rPr>
                  <a:t>A</a:t>
                </a:r>
                <a:r>
                  <a:rPr lang="zh-CN" altLang="en-US" sz="2000">
                    <a:latin typeface="微软雅黑" panose="020B0503020204020204" charset="-122"/>
                    <a:ea typeface="微软雅黑" panose="020B0503020204020204" charset="-122"/>
                  </a:rPr>
                  <a:t>为应收账款的平均账龄，</a:t>
                </a:r>
                <a14:m>
                  <m:oMath xmlns:m="http://schemas.openxmlformats.org/officeDocument/2006/math">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𝑖</m:t>
                        </m:r>
                      </m:sub>
                    </m:sSub>
                  </m:oMath>
                </a14:m>
                <a:r>
                  <a:rPr lang="zh-CN" altLang="en-US" sz="2000">
                    <a:latin typeface="Cambria Math" panose="02040503050406030204" charset="0"/>
                    <a:ea typeface="微软雅黑" panose="020B0503020204020204" charset="-122"/>
                    <a:cs typeface="Cambria Math" panose="02040503050406030204" charset="0"/>
                  </a:rPr>
                  <a:t>为</a:t>
                </a:r>
                <a:r>
                  <a:rPr lang="zh-CN" altLang="en-US" sz="2000">
                    <a:solidFill>
                      <a:srgbClr val="00B0F0"/>
                    </a:solidFill>
                    <a:latin typeface="Cambria Math" panose="02040503050406030204" charset="0"/>
                    <a:ea typeface="微软雅黑" panose="020B0503020204020204" charset="-122"/>
                    <a:cs typeface="Cambria Math" panose="02040503050406030204" charset="0"/>
                  </a:rPr>
                  <a:t>各笔应收账款的账龄</a:t>
                </a:r>
                <a:r>
                  <a:rPr lang="zh-CN" altLang="en-US" sz="2000">
                    <a:latin typeface="Cambria Math" panose="02040503050406030204" charset="0"/>
                    <a:ea typeface="微软雅黑" panose="020B0503020204020204" charset="-122"/>
                    <a:cs typeface="Cambria Math" panose="02040503050406030204" charset="0"/>
                  </a:rPr>
                  <a:t>，</a:t>
                </a:r>
                <a14:m>
                  <m:oMath xmlns:m="http://schemas.openxmlformats.org/officeDocument/2006/math">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𝑖</m:t>
                        </m:r>
                      </m:sub>
                    </m:sSub>
                  </m:oMath>
                </a14:m>
                <a:r>
                  <a:rPr lang="zh-CN" altLang="en-US" sz="2000">
                    <a:latin typeface="Cambria Math" panose="02040503050406030204" charset="0"/>
                    <a:ea typeface="微软雅黑" panose="020B0503020204020204" charset="-122"/>
                    <a:cs typeface="Cambria Math" panose="02040503050406030204" charset="0"/>
                  </a:rPr>
                  <a:t>为</a:t>
                </a:r>
                <a:r>
                  <a:rPr lang="zh-CN" altLang="en-US" sz="2000">
                    <a:solidFill>
                      <a:srgbClr val="00B0F0"/>
                    </a:solidFill>
                    <a:latin typeface="Cambria Math" panose="02040503050406030204" charset="0"/>
                    <a:ea typeface="微软雅黑" panose="020B0503020204020204" charset="-122"/>
                    <a:cs typeface="Cambria Math" panose="02040503050406030204" charset="0"/>
                  </a:rPr>
                  <a:t>各笔应收账款的权重</a:t>
                </a:r>
                <a:r>
                  <a:rPr lang="zh-CN" altLang="en-US" sz="2000">
                    <a:latin typeface="Cambria Math" panose="02040503050406030204" charset="0"/>
                    <a:ea typeface="微软雅黑" panose="020B0503020204020204" charset="-122"/>
                    <a:cs typeface="Cambria Math" panose="02040503050406030204" charset="0"/>
                  </a:rPr>
                  <a:t>。</a:t>
                </a:r>
                <a:endParaRPr lang="zh-CN" altLang="en-US" sz="2000">
                  <a:latin typeface="Cambria Math" panose="02040503050406030204" charset="0"/>
                  <a:ea typeface="微软雅黑" panose="020B0503020204020204" charset="-122"/>
                  <a:cs typeface="Cambria Math" panose="02040503050406030204" charset="0"/>
                </a:endParaRPr>
              </a:p>
              <a:p>
                <a:pPr fontAlgn="auto">
                  <a:spcBef>
                    <a:spcPts val="600"/>
                  </a:spcBef>
                  <a:spcAft>
                    <a:spcPts val="600"/>
                  </a:spcAft>
                </a:pPr>
                <a:r>
                  <a:rPr lang="zh-CN" altLang="en-US" sz="2000">
                    <a:latin typeface="Cambria Math" panose="02040503050406030204" charset="0"/>
                    <a:ea typeface="微软雅黑" panose="020B0503020204020204" charset="-122"/>
                    <a:cs typeface="Cambria Math" panose="02040503050406030204" charset="0"/>
                  </a:rPr>
                  <a:t>通过对平均账龄的定期监督和分析，企业可</a:t>
                </a:r>
                <a:r>
                  <a:rPr lang="zh-CN" altLang="en-US" sz="2000">
                    <a:solidFill>
                      <a:srgbClr val="00B0F0"/>
                    </a:solidFill>
                    <a:latin typeface="Cambria Math" panose="02040503050406030204" charset="0"/>
                    <a:ea typeface="微软雅黑" panose="020B0503020204020204" charset="-122"/>
                    <a:cs typeface="Cambria Math" panose="02040503050406030204" charset="0"/>
                  </a:rPr>
                  <a:t>评价应收账款的质量</a:t>
                </a:r>
                <a:r>
                  <a:rPr lang="zh-CN" altLang="en-US" sz="2000">
                    <a:latin typeface="Cambria Math" panose="02040503050406030204" charset="0"/>
                    <a:ea typeface="微软雅黑" panose="020B0503020204020204" charset="-122"/>
                    <a:cs typeface="Cambria Math" panose="02040503050406030204" charset="0"/>
                  </a:rPr>
                  <a:t>。</a:t>
                </a:r>
                <a:endParaRPr lang="zh-CN" altLang="en-US" sz="2000">
                  <a:latin typeface="Cambria Math" panose="02040503050406030204" charset="0"/>
                  <a:ea typeface="微软雅黑" panose="020B0503020204020204" charset="-122"/>
                  <a:cs typeface="Cambria Math" panose="02040503050406030204" charset="0"/>
                </a:endParaRPr>
              </a:p>
              <a:p>
                <a:pPr fontAlgn="auto">
                  <a:spcBef>
                    <a:spcPts val="600"/>
                  </a:spcBef>
                  <a:spcAft>
                    <a:spcPts val="600"/>
                  </a:spcAft>
                </a:pPr>
                <a:r>
                  <a:rPr lang="zh-CN" altLang="en-US" sz="2000">
                    <a:latin typeface="Cambria Math" panose="02040503050406030204" charset="0"/>
                    <a:ea typeface="微软雅黑" panose="020B0503020204020204" charset="-122"/>
                    <a:cs typeface="Cambria Math" panose="02040503050406030204" charset="0"/>
                  </a:rPr>
                  <a:t>将</a:t>
                </a:r>
                <a:r>
                  <a:rPr lang="zh-CN" altLang="en-US" sz="2000">
                    <a:solidFill>
                      <a:srgbClr val="00B0F0"/>
                    </a:solidFill>
                    <a:latin typeface="Cambria Math" panose="02040503050406030204" charset="0"/>
                    <a:ea typeface="微软雅黑" panose="020B0503020204020204" charset="-122"/>
                    <a:cs typeface="Cambria Math" panose="02040503050406030204" charset="0"/>
                  </a:rPr>
                  <a:t>平均账龄</a:t>
                </a:r>
                <a:r>
                  <a:rPr lang="zh-CN" altLang="en-US" sz="2000">
                    <a:latin typeface="Cambria Math" panose="02040503050406030204" charset="0"/>
                    <a:ea typeface="微软雅黑" panose="020B0503020204020204" charset="-122"/>
                    <a:cs typeface="Cambria Math" panose="02040503050406030204" charset="0"/>
                  </a:rPr>
                  <a:t>与赊销合同中的</a:t>
                </a:r>
                <a:r>
                  <a:rPr lang="zh-CN" altLang="en-US" sz="2000">
                    <a:solidFill>
                      <a:srgbClr val="00B0F0"/>
                    </a:solidFill>
                    <a:latin typeface="Cambria Math" panose="02040503050406030204" charset="0"/>
                    <a:ea typeface="微软雅黑" panose="020B0503020204020204" charset="-122"/>
                    <a:cs typeface="Cambria Math" panose="02040503050406030204" charset="0"/>
                  </a:rPr>
                  <a:t>平均信用期限</a:t>
                </a:r>
                <a:r>
                  <a:rPr lang="zh-CN" altLang="en-US" sz="2000">
                    <a:latin typeface="Cambria Math" panose="02040503050406030204" charset="0"/>
                    <a:ea typeface="微软雅黑" panose="020B0503020204020204" charset="-122"/>
                    <a:cs typeface="Cambria Math" panose="02040503050406030204" charset="0"/>
                  </a:rPr>
                  <a:t>和</a:t>
                </a:r>
                <a:r>
                  <a:rPr lang="en-US" altLang="zh-CN" sz="2000">
                    <a:solidFill>
                      <a:srgbClr val="00B0F0"/>
                    </a:solidFill>
                    <a:latin typeface="Cambria Math" panose="02040503050406030204" charset="0"/>
                    <a:ea typeface="微软雅黑" panose="020B0503020204020204" charset="-122"/>
                    <a:cs typeface="Cambria Math" panose="02040503050406030204" charset="0"/>
                  </a:rPr>
                  <a:t>DSO</a:t>
                </a:r>
                <a:r>
                  <a:rPr lang="zh-CN" altLang="en-US" sz="2000">
                    <a:latin typeface="Cambria Math" panose="02040503050406030204" charset="0"/>
                    <a:ea typeface="微软雅黑" panose="020B0503020204020204" charset="-122"/>
                    <a:cs typeface="Cambria Math" panose="02040503050406030204" charset="0"/>
                  </a:rPr>
                  <a:t>进行比较，可以发现信用管理工作中的问题所在，明确工作重点和方向。</a:t>
                </a:r>
                <a:endParaRPr lang="zh-CN" altLang="en-US" sz="2000">
                  <a:latin typeface="Cambria Math" panose="02040503050406030204" charset="0"/>
                  <a:ea typeface="微软雅黑" panose="020B0503020204020204" charset="-122"/>
                  <a:cs typeface="Cambria Math" panose="02040503050406030204" charset="0"/>
                </a:endParaRPr>
              </a:p>
              <a:p>
                <a:pPr fontAlgn="auto">
                  <a:spcBef>
                    <a:spcPts val="600"/>
                  </a:spcBef>
                  <a:spcAft>
                    <a:spcPts val="600"/>
                  </a:spcAft>
                </a:pPr>
                <a:r>
                  <a:rPr lang="zh-CN" altLang="en-US" sz="2000">
                    <a:latin typeface="Cambria Math" panose="02040503050406030204" charset="0"/>
                    <a:ea typeface="微软雅黑" panose="020B0503020204020204" charset="-122"/>
                    <a:cs typeface="Cambria Math" panose="02040503050406030204" charset="0"/>
                  </a:rPr>
                  <a:t>通过将平均账龄指标</a:t>
                </a:r>
                <a:r>
                  <a:rPr lang="zh-CN" altLang="en-US" sz="2000">
                    <a:solidFill>
                      <a:srgbClr val="00B0F0"/>
                    </a:solidFill>
                    <a:latin typeface="Cambria Math" panose="02040503050406030204" charset="0"/>
                    <a:ea typeface="微软雅黑" panose="020B0503020204020204" charset="-122"/>
                    <a:cs typeface="Cambria Math" panose="02040503050406030204" charset="0"/>
                  </a:rPr>
                  <a:t>与行业平均数比较</a:t>
                </a:r>
                <a:r>
                  <a:rPr lang="zh-CN" altLang="en-US" sz="2000">
                    <a:latin typeface="Cambria Math" panose="02040503050406030204" charset="0"/>
                    <a:ea typeface="微软雅黑" panose="020B0503020204020204" charset="-122"/>
                    <a:cs typeface="Cambria Math" panose="02040503050406030204" charset="0"/>
                  </a:rPr>
                  <a:t>，可以了解企业在市场竞争中的地位。</a:t>
                </a:r>
                <a:endParaRPr lang="zh-CN" altLang="en-US" sz="2000">
                  <a:latin typeface="Cambria Math" panose="02040503050406030204" charset="0"/>
                  <a:ea typeface="微软雅黑" panose="020B0503020204020204" charset="-122"/>
                  <a:cs typeface="Cambria Math" panose="02040503050406030204" charset="0"/>
                </a:endParaRPr>
              </a:p>
              <a:p>
                <a:endParaRPr lang="zh-CN" altLang="en-US" sz="2000">
                  <a:latin typeface="Cambria Math" panose="02040503050406030204" charset="0"/>
                  <a:ea typeface="微软雅黑" panose="020B0503020204020204" charset="-122"/>
                  <a:cs typeface="Cambria Math" panose="02040503050406030204" charset="0"/>
                </a:endParaRPr>
              </a:p>
            </p:txBody>
          </p:sp>
        </mc:Choice>
        <mc:Fallback>
          <p:sp>
            <p:nvSpPr>
              <p:cNvPr id="3" name="文本框 2"/>
              <p:cNvSpPr txBox="true">
                <a:spLocks noRot="true" noChangeAspect="true" noMove="true" noResize="true" noEditPoints="true" noAdjustHandles="true" noChangeArrowheads="true" noChangeShapeType="true" noTextEdit="true"/>
              </p:cNvSpPr>
              <p:nvPr/>
            </p:nvSpPr>
            <p:spPr>
              <a:xfrm>
                <a:off x="1746885" y="1821180"/>
                <a:ext cx="8597900" cy="4015105"/>
              </a:xfrm>
              <a:prstGeom prst="rect">
                <a:avLst/>
              </a:prstGeom>
              <a:blipFill rotWithShape="true">
                <a:blip r:embed="rId4"/>
                <a:stretch>
                  <a:fillRect r="-1507"/>
                </a:stretch>
              </a:blipFill>
            </p:spPr>
            <p:txBody>
              <a:bodyPr/>
              <a:lstStyle/>
              <a:p>
                <a:r>
                  <a:rPr lang="zh-CN" altLang="en-US">
                    <a:noFill/>
                  </a:rPr>
                  <a:t> </a:t>
                </a:r>
              </a:p>
            </p:txBody>
          </p:sp>
        </mc:Fallback>
      </mc:AlternateContent>
      <p:sp>
        <p:nvSpPr>
          <p:cNvPr id="5" name="文本框 4"/>
          <p:cNvSpPr txBox="true"/>
          <p:nvPr/>
        </p:nvSpPr>
        <p:spPr>
          <a:xfrm>
            <a:off x="1376680" y="1002030"/>
            <a:ext cx="254444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3. </a:t>
            </a:r>
            <a:r>
              <a:rPr lang="zh-CN" altLang="en-US" sz="2000" b="1">
                <a:latin typeface="微软雅黑" panose="020B0503020204020204" charset="-122"/>
                <a:ea typeface="微软雅黑" panose="020B0503020204020204" charset="-122"/>
                <a:cs typeface="微软雅黑" panose="020B0503020204020204" charset="-122"/>
              </a:rPr>
              <a:t>平均账龄分析法</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accent4"/>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accent4"/>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企业客户管理制度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赊销管理政策</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企业应收帐款管理制度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帐款催收技巧</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5795010" y="871220"/>
            <a:ext cx="6188710" cy="5652135"/>
            <a:chOff x="5619" y="1292"/>
            <a:chExt cx="8121" cy="5958"/>
          </a:xfrm>
        </p:grpSpPr>
        <p:pic>
          <p:nvPicPr>
            <p:cNvPr id="2" name="图片 1" descr="3"/>
            <p:cNvPicPr>
              <a:picLocks noChangeAspect="true"/>
            </p:cNvPicPr>
            <p:nvPr/>
          </p:nvPicPr>
          <p:blipFill>
            <a:blip r:embed="rId4"/>
            <a:stretch>
              <a:fillRect/>
            </a:stretch>
          </p:blipFill>
          <p:spPr>
            <a:xfrm rot="16200000">
              <a:off x="8505" y="-1594"/>
              <a:ext cx="2188" cy="7961"/>
            </a:xfrm>
            <a:prstGeom prst="rect">
              <a:avLst/>
            </a:prstGeom>
          </p:spPr>
        </p:pic>
        <p:pic>
          <p:nvPicPr>
            <p:cNvPr id="3" name="图片 2" descr="4"/>
            <p:cNvPicPr>
              <a:picLocks noChangeAspect="true"/>
            </p:cNvPicPr>
            <p:nvPr/>
          </p:nvPicPr>
          <p:blipFill>
            <a:blip r:embed="rId5"/>
            <a:srcRect l="40657" r="8820"/>
            <a:stretch>
              <a:fillRect/>
            </a:stretch>
          </p:blipFill>
          <p:spPr>
            <a:xfrm rot="16200000">
              <a:off x="7829" y="1339"/>
              <a:ext cx="3861" cy="7962"/>
            </a:xfrm>
            <a:prstGeom prst="rect">
              <a:avLst/>
            </a:prstGeom>
          </p:spPr>
        </p:pic>
      </p:grpSp>
      <p:sp>
        <p:nvSpPr>
          <p:cNvPr id="7" name="文本框 6"/>
          <p:cNvSpPr txBox="true"/>
          <p:nvPr/>
        </p:nvSpPr>
        <p:spPr>
          <a:xfrm>
            <a:off x="314325" y="1582420"/>
            <a:ext cx="5547360" cy="3692525"/>
          </a:xfrm>
          <a:prstGeom prst="rect">
            <a:avLst/>
          </a:prstGeom>
          <a:noFill/>
        </p:spPr>
        <p:txBody>
          <a:bodyPr wrap="square" rtlCol="0">
            <a:spAutoFit/>
          </a:bodyPr>
          <a:p>
            <a:r>
              <a:rPr lang="zh-CN">
                <a:latin typeface="微软雅黑" panose="020B0503020204020204" charset="-122"/>
                <a:ea typeface="微软雅黑" panose="020B0503020204020204" charset="-122"/>
              </a:rPr>
              <a:t>账龄结构分析如下：</a:t>
            </a:r>
            <a:endParaRPr lang="zh-CN">
              <a:latin typeface="微软雅黑" panose="020B0503020204020204" charset="-122"/>
              <a:ea typeface="微软雅黑" panose="020B0503020204020204" charset="-122"/>
            </a:endParaRPr>
          </a:p>
          <a:p>
            <a:endParaRPr lang="zh-CN">
              <a:latin typeface="微软雅黑" panose="020B0503020204020204" charset="-122"/>
              <a:ea typeface="微软雅黑" panose="020B0503020204020204" charset="-122"/>
            </a:endParaRPr>
          </a:p>
          <a:p>
            <a:r>
              <a:rPr 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1</a:t>
            </a:r>
            <a:r>
              <a:rPr lang="zh-CN">
                <a:latin typeface="微软雅黑" panose="020B0503020204020204" charset="-122"/>
                <a:ea typeface="微软雅黑" panose="020B0503020204020204" charset="-122"/>
              </a:rPr>
              <a:t>）本月总结</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本月和上月</a:t>
            </a:r>
            <a:r>
              <a:rPr lang="zh-CN">
                <a:solidFill>
                  <a:srgbClr val="00B0F0"/>
                </a:solidFill>
                <a:latin typeface="微软雅黑" panose="020B0503020204020204" charset="-122"/>
                <a:ea typeface="微软雅黑" panose="020B0503020204020204" charset="-122"/>
              </a:rPr>
              <a:t>都没有达到今年的月度计划</a:t>
            </a:r>
            <a:r>
              <a:rPr lang="zh-CN">
                <a:latin typeface="微软雅黑" panose="020B0503020204020204" charset="-122"/>
                <a:ea typeface="微软雅黑" panose="020B0503020204020204" charset="-122"/>
              </a:rPr>
              <a:t>；</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本月的账款回收状况</a:t>
            </a:r>
            <a:r>
              <a:rPr lang="zh-CN">
                <a:solidFill>
                  <a:srgbClr val="00B0F0"/>
                </a:solidFill>
                <a:latin typeface="微软雅黑" panose="020B0503020204020204" charset="-122"/>
                <a:ea typeface="微软雅黑" panose="020B0503020204020204" charset="-122"/>
              </a:rPr>
              <a:t>比上月有所改进</a:t>
            </a:r>
            <a:r>
              <a:rPr lang="zh-CN">
                <a:latin typeface="微软雅黑" panose="020B0503020204020204" charset="-122"/>
                <a:ea typeface="微软雅黑" panose="020B0503020204020204" charset="-122"/>
              </a:rPr>
              <a:t>，特别是在</a:t>
            </a:r>
            <a:r>
              <a:rPr lang="zh-CN">
                <a:solidFill>
                  <a:srgbClr val="00B0F0"/>
                </a:solidFill>
                <a:latin typeface="微软雅黑" panose="020B0503020204020204" charset="-122"/>
                <a:ea typeface="微软雅黑" panose="020B0503020204020204" charset="-122"/>
              </a:rPr>
              <a:t>长期的逾期账款</a:t>
            </a:r>
            <a:r>
              <a:rPr lang="zh-CN">
                <a:latin typeface="微软雅黑" panose="020B0503020204020204" charset="-122"/>
                <a:ea typeface="微软雅黑" panose="020B0503020204020204" charset="-122"/>
              </a:rPr>
              <a:t>和</a:t>
            </a:r>
            <a:r>
              <a:rPr lang="zh-CN">
                <a:solidFill>
                  <a:srgbClr val="00B0F0"/>
                </a:solidFill>
                <a:latin typeface="微软雅黑" panose="020B0503020204020204" charset="-122"/>
                <a:ea typeface="微软雅黑" panose="020B0503020204020204" charset="-122"/>
              </a:rPr>
              <a:t>争议账款</a:t>
            </a:r>
            <a:r>
              <a:rPr lang="zh-CN">
                <a:latin typeface="微软雅黑" panose="020B0503020204020204" charset="-122"/>
                <a:ea typeface="微软雅黑" panose="020B0503020204020204" charset="-122"/>
              </a:rPr>
              <a:t>回收上；</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对</a:t>
            </a:r>
            <a:r>
              <a:rPr lang="zh-CN">
                <a:solidFill>
                  <a:srgbClr val="00B0F0"/>
                </a:solidFill>
                <a:latin typeface="微软雅黑" panose="020B0503020204020204" charset="-122"/>
                <a:ea typeface="微软雅黑" panose="020B0503020204020204" charset="-122"/>
              </a:rPr>
              <a:t>政府和出口</a:t>
            </a:r>
            <a:r>
              <a:rPr lang="zh-CN">
                <a:latin typeface="微软雅黑" panose="020B0503020204020204" charset="-122"/>
                <a:ea typeface="微软雅黑" panose="020B0503020204020204" charset="-122"/>
              </a:rPr>
              <a:t>的销售来讲，收款状况</a:t>
            </a:r>
            <a:r>
              <a:rPr lang="zh-CN">
                <a:solidFill>
                  <a:srgbClr val="00B0F0"/>
                </a:solidFill>
                <a:latin typeface="微软雅黑" panose="020B0503020204020204" charset="-122"/>
                <a:ea typeface="微软雅黑" panose="020B0503020204020204" charset="-122"/>
              </a:rPr>
              <a:t>较好</a:t>
            </a:r>
            <a:r>
              <a:rPr lang="zh-CN">
                <a:latin typeface="微软雅黑" panose="020B0503020204020204" charset="-122"/>
                <a:ea typeface="微软雅黑" panose="020B0503020204020204" charset="-122"/>
              </a:rPr>
              <a:t>；</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对</a:t>
            </a:r>
            <a:r>
              <a:rPr lang="zh-CN">
                <a:solidFill>
                  <a:srgbClr val="00B0F0"/>
                </a:solidFill>
                <a:latin typeface="微软雅黑" panose="020B0503020204020204" charset="-122"/>
                <a:ea typeface="微软雅黑" panose="020B0503020204020204" charset="-122"/>
              </a:rPr>
              <a:t>内贸</a:t>
            </a:r>
            <a:r>
              <a:rPr lang="zh-CN">
                <a:latin typeface="微软雅黑" panose="020B0503020204020204" charset="-122"/>
                <a:ea typeface="微软雅黑" panose="020B0503020204020204" charset="-122"/>
              </a:rPr>
              <a:t>来说，收款状况</a:t>
            </a:r>
            <a:r>
              <a:rPr lang="zh-CN">
                <a:solidFill>
                  <a:srgbClr val="00B0F0"/>
                </a:solidFill>
                <a:latin typeface="微软雅黑" panose="020B0503020204020204" charset="-122"/>
                <a:ea typeface="微软雅黑" panose="020B0503020204020204" charset="-122"/>
              </a:rPr>
              <a:t>不佳</a:t>
            </a:r>
            <a:r>
              <a:rPr lang="zh-CN">
                <a:latin typeface="微软雅黑" panose="020B0503020204020204" charset="-122"/>
                <a:ea typeface="微软雅黑" panose="020B0503020204020204" charset="-122"/>
              </a:rPr>
              <a:t>。</a:t>
            </a:r>
            <a:endParaRPr lang="zh-CN">
              <a:latin typeface="微软雅黑" panose="020B0503020204020204" charset="-122"/>
              <a:ea typeface="微软雅黑" panose="020B0503020204020204" charset="-122"/>
            </a:endParaRPr>
          </a:p>
          <a:p>
            <a:endParaRPr lang="zh-CN">
              <a:latin typeface="微软雅黑" panose="020B0503020204020204" charset="-122"/>
              <a:ea typeface="微软雅黑" panose="020B0503020204020204" charset="-122"/>
            </a:endParaRPr>
          </a:p>
          <a:p>
            <a:r>
              <a:rPr 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2</a:t>
            </a:r>
            <a:r>
              <a:rPr lang="zh-CN">
                <a:latin typeface="微软雅黑" panose="020B0503020204020204" charset="-122"/>
                <a:ea typeface="微软雅黑" panose="020B0503020204020204" charset="-122"/>
              </a:rPr>
              <a:t>）下月措施</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针对</a:t>
            </a:r>
            <a:r>
              <a:rPr lang="zh-CN">
                <a:solidFill>
                  <a:srgbClr val="00B0F0"/>
                </a:solidFill>
                <a:latin typeface="微软雅黑" panose="020B0503020204020204" charset="-122"/>
                <a:ea typeface="微软雅黑" panose="020B0503020204020204" charset="-122"/>
              </a:rPr>
              <a:t>过期</a:t>
            </a:r>
            <a:r>
              <a:rPr lang="en-US" altLang="zh-CN">
                <a:solidFill>
                  <a:srgbClr val="00B0F0"/>
                </a:solidFill>
                <a:latin typeface="微软雅黑" panose="020B0503020204020204" charset="-122"/>
                <a:ea typeface="微软雅黑" panose="020B0503020204020204" charset="-122"/>
              </a:rPr>
              <a:t>60</a:t>
            </a:r>
            <a:r>
              <a:rPr lang="zh-CN" altLang="en-US">
                <a:solidFill>
                  <a:srgbClr val="00B0F0"/>
                </a:solidFill>
                <a:latin typeface="微软雅黑" panose="020B0503020204020204" charset="-122"/>
                <a:ea typeface="微软雅黑" panose="020B0503020204020204" charset="-122"/>
              </a:rPr>
              <a:t>天以上</a:t>
            </a:r>
            <a:r>
              <a:rPr lang="zh-CN" altLang="en-US">
                <a:latin typeface="微软雅黑" panose="020B0503020204020204" charset="-122"/>
                <a:ea typeface="微软雅黑" panose="020B0503020204020204" charset="-122"/>
              </a:rPr>
              <a:t>的逾期账款展开</a:t>
            </a:r>
            <a:r>
              <a:rPr lang="zh-CN" altLang="en-US">
                <a:solidFill>
                  <a:srgbClr val="00B0F0"/>
                </a:solidFill>
                <a:latin typeface="微软雅黑" panose="020B0503020204020204" charset="-122"/>
                <a:ea typeface="微软雅黑" panose="020B0503020204020204" charset="-122"/>
              </a:rPr>
              <a:t>严厉的收款行动</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a:latin typeface="微软雅黑" panose="020B0503020204020204" charset="-122"/>
                <a:ea typeface="微软雅黑" panose="020B0503020204020204" charset="-122"/>
              </a:rPr>
              <a:t>与</a:t>
            </a:r>
            <a:r>
              <a:rPr lang="zh-CN" altLang="en-US">
                <a:solidFill>
                  <a:srgbClr val="00B0F0"/>
                </a:solidFill>
                <a:latin typeface="微软雅黑" panose="020B0503020204020204" charset="-122"/>
                <a:ea typeface="微软雅黑" panose="020B0503020204020204" charset="-122"/>
              </a:rPr>
              <a:t>国内关键客户</a:t>
            </a:r>
            <a:r>
              <a:rPr lang="zh-CN" altLang="en-US">
                <a:latin typeface="微软雅黑" panose="020B0503020204020204" charset="-122"/>
                <a:ea typeface="微软雅黑" panose="020B0503020204020204" charset="-122"/>
              </a:rPr>
              <a:t>召开三次</a:t>
            </a:r>
            <a:r>
              <a:rPr lang="zh-CN" altLang="en-US">
                <a:solidFill>
                  <a:srgbClr val="00B0F0"/>
                </a:solidFill>
                <a:latin typeface="微软雅黑" panose="020B0503020204020204" charset="-122"/>
                <a:ea typeface="微软雅黑" panose="020B0503020204020204" charset="-122"/>
              </a:rPr>
              <a:t>碰头会</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a:latin typeface="微软雅黑" panose="020B0503020204020204" charset="-122"/>
                <a:ea typeface="微软雅黑" panose="020B0503020204020204" charset="-122"/>
              </a:rPr>
              <a:t>制定新的</a:t>
            </a:r>
            <a:r>
              <a:rPr lang="en-US" altLang="zh-CN">
                <a:latin typeface="微软雅黑" panose="020B0503020204020204" charset="-122"/>
                <a:ea typeface="微软雅黑" panose="020B0503020204020204" charset="-122"/>
              </a:rPr>
              <a:t>DSO</a:t>
            </a:r>
            <a:r>
              <a:rPr lang="zh-CN" altLang="en-US">
                <a:latin typeface="微软雅黑" panose="020B0503020204020204" charset="-122"/>
                <a:ea typeface="微软雅黑" panose="020B0503020204020204" charset="-122"/>
              </a:rPr>
              <a:t>目标和逾期账款比重指标。</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三、应收帐款催收内容</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40646" name="Rectangle 3"/>
          <p:cNvSpPr>
            <a:spLocks noGrp="true" noChangeArrowheads="true"/>
          </p:cNvSpPr>
          <p:nvPr/>
        </p:nvSpPr>
        <p:spPr>
          <a:xfrm>
            <a:off x="1981200" y="1336040"/>
            <a:ext cx="8229600" cy="480695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None/>
              <a:defRPr/>
            </a:pPr>
            <a:r>
              <a:rPr kumimoji="0" lang="zh-CN" altLang="en-US"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（一）应收账款催收程序</a:t>
            </a:r>
            <a:endParaRPr kumimoji="0" lang="en-US" altLang="zh-CN"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v"/>
              <a:defRPr/>
            </a:pP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从其存续时间上划分</a:t>
            </a:r>
            <a:r>
              <a:rPr kumimoji="0" lang="zh-CN" altLang="en-US"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信用期内应收账款</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逾期应收账款</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。逾期应收账款分为</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一般超期</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天以下）、</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严重超期（</a:t>
            </a:r>
            <a:r>
              <a:rPr kumimoji="0" lang="en-US"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天以上）</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呆账（超期</a:t>
            </a:r>
            <a:r>
              <a:rPr kumimoji="0" lang="en-US"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天）</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严重呆账（超期</a:t>
            </a:r>
            <a:r>
              <a:rPr kumimoji="0" lang="en-US"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60</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天）</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正常期的收账，对于采取月结的客户，</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超过</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协议账期</a:t>
            </a:r>
            <a:r>
              <a:rPr kumimoji="0" lang="en-US"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10</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天</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视为</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正常延迟</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。在货款到期前企业应主动与客户联系，账款到期日准时收账。</a:t>
            </a:r>
            <a:endPar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逾期应收账款</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应当</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设有专人负责</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，制定合理的催收计划，掌握催收的技巧</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（一）应收账款催收程序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870585" y="1647825"/>
            <a:ext cx="10450830" cy="3749675"/>
            <a:chOff x="0" y="2938"/>
            <a:chExt cx="14530" cy="5905"/>
          </a:xfrm>
        </p:grpSpPr>
        <p:sp>
          <p:nvSpPr>
            <p:cNvPr id="287748" name="Line 3"/>
            <p:cNvSpPr/>
            <p:nvPr/>
          </p:nvSpPr>
          <p:spPr>
            <a:xfrm flipH="true">
              <a:off x="130" y="8830"/>
              <a:ext cx="3163" cy="3"/>
            </a:xfrm>
            <a:prstGeom prst="line">
              <a:avLst/>
            </a:prstGeom>
            <a:ln w="9525" cap="flat" cmpd="sng">
              <a:solidFill>
                <a:schemeClr val="tx1"/>
              </a:solidFill>
              <a:prstDash val="solid"/>
              <a:round/>
              <a:headEnd type="none" w="med" len="med"/>
              <a:tailEnd type="none" w="med" len="med"/>
            </a:ln>
          </p:spPr>
        </p:sp>
        <p:sp>
          <p:nvSpPr>
            <p:cNvPr id="287749" name="Line 4"/>
            <p:cNvSpPr/>
            <p:nvPr/>
          </p:nvSpPr>
          <p:spPr>
            <a:xfrm flipH="true">
              <a:off x="130" y="7388"/>
              <a:ext cx="4655" cy="0"/>
            </a:xfrm>
            <a:prstGeom prst="line">
              <a:avLst/>
            </a:prstGeom>
            <a:ln w="9525" cap="flat" cmpd="sng">
              <a:solidFill>
                <a:schemeClr val="tx1"/>
              </a:solidFill>
              <a:prstDash val="solid"/>
              <a:round/>
              <a:headEnd type="none" w="med" len="med"/>
              <a:tailEnd type="none" w="med" len="med"/>
            </a:ln>
          </p:spPr>
        </p:sp>
        <p:sp>
          <p:nvSpPr>
            <p:cNvPr id="287750" name="Line 5"/>
            <p:cNvSpPr/>
            <p:nvPr/>
          </p:nvSpPr>
          <p:spPr>
            <a:xfrm flipH="true">
              <a:off x="130" y="5963"/>
              <a:ext cx="6400" cy="0"/>
            </a:xfrm>
            <a:prstGeom prst="line">
              <a:avLst/>
            </a:prstGeom>
            <a:ln w="9525" cap="flat" cmpd="sng">
              <a:solidFill>
                <a:schemeClr val="tx1"/>
              </a:solidFill>
              <a:prstDash val="solid"/>
              <a:round/>
              <a:headEnd type="none" w="med" len="med"/>
              <a:tailEnd type="none" w="med" len="med"/>
            </a:ln>
          </p:spPr>
        </p:sp>
        <p:sp>
          <p:nvSpPr>
            <p:cNvPr id="287751" name="Line 6"/>
            <p:cNvSpPr/>
            <p:nvPr/>
          </p:nvSpPr>
          <p:spPr>
            <a:xfrm flipH="true">
              <a:off x="130" y="4538"/>
              <a:ext cx="7953" cy="0"/>
            </a:xfrm>
            <a:prstGeom prst="line">
              <a:avLst/>
            </a:prstGeom>
            <a:ln w="9525" cap="flat" cmpd="sng">
              <a:solidFill>
                <a:schemeClr val="tx1"/>
              </a:solidFill>
              <a:prstDash val="solid"/>
              <a:round/>
              <a:headEnd type="none" w="med" len="med"/>
              <a:tailEnd type="none" w="med" len="med"/>
            </a:ln>
          </p:spPr>
        </p:sp>
        <p:sp>
          <p:nvSpPr>
            <p:cNvPr id="287752" name="Line 7"/>
            <p:cNvSpPr/>
            <p:nvPr/>
          </p:nvSpPr>
          <p:spPr>
            <a:xfrm flipH="true" flipV="true">
              <a:off x="108" y="2938"/>
              <a:ext cx="9608" cy="0"/>
            </a:xfrm>
            <a:prstGeom prst="line">
              <a:avLst/>
            </a:prstGeom>
            <a:ln w="9525" cap="flat" cmpd="sng">
              <a:solidFill>
                <a:schemeClr val="tx1"/>
              </a:solidFill>
              <a:prstDash val="solid"/>
              <a:round/>
              <a:headEnd type="none" w="med" len="med"/>
              <a:tailEnd type="none" w="med" len="med"/>
            </a:ln>
          </p:spPr>
        </p:sp>
        <p:sp>
          <p:nvSpPr>
            <p:cNvPr id="329746" name="Text Box 14"/>
            <p:cNvSpPr txBox="true"/>
            <p:nvPr/>
          </p:nvSpPr>
          <p:spPr>
            <a:xfrm>
              <a:off x="130" y="6093"/>
              <a:ext cx="6388" cy="1113"/>
            </a:xfrm>
            <a:prstGeom prst="rect">
              <a:avLst/>
            </a:prstGeom>
            <a:noFill/>
            <a:ln w="9525">
              <a:noFill/>
            </a:ln>
          </p:spPr>
          <p:txBody>
            <a:bodyPr wrap="square" anchor="t" anchorCtr="false">
              <a:spAutoFit/>
            </a:bodyPr>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信用经理介入，以电话保持付款压</a:t>
              </a:r>
              <a:endParaRPr lang="en-US" altLang="zh-CN" sz="2000" dirty="0">
                <a:solidFill>
                  <a:srgbClr val="130401"/>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力，同时暂停信用交易</a:t>
              </a:r>
              <a:endParaRPr lang="en-US" altLang="zh-CN" sz="2000" dirty="0">
                <a:solidFill>
                  <a:srgbClr val="130401"/>
                </a:solidFill>
                <a:latin typeface="微软雅黑" panose="020B0503020204020204" charset="-122"/>
                <a:ea typeface="微软雅黑" panose="020B0503020204020204" charset="-122"/>
              </a:endParaRPr>
            </a:p>
          </p:txBody>
        </p:sp>
        <p:sp>
          <p:nvSpPr>
            <p:cNvPr id="329747" name="Text Box 15"/>
            <p:cNvSpPr txBox="true"/>
            <p:nvPr/>
          </p:nvSpPr>
          <p:spPr>
            <a:xfrm>
              <a:off x="108" y="7508"/>
              <a:ext cx="5167" cy="1113"/>
            </a:xfrm>
            <a:prstGeom prst="rect">
              <a:avLst/>
            </a:prstGeom>
            <a:noFill/>
            <a:ln w="9525">
              <a:noFill/>
            </a:ln>
          </p:spPr>
          <p:txBody>
            <a:bodyPr wrap="square" anchor="t" anchorCtr="false">
              <a:spAutoFit/>
            </a:bodyPr>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信用主管和销售经理负责，</a:t>
              </a:r>
              <a:endParaRPr lang="en-US" altLang="zh-CN" sz="2000" dirty="0">
                <a:solidFill>
                  <a:srgbClr val="130401"/>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发付款通知并电话敦促</a:t>
              </a:r>
              <a:endParaRPr lang="en-US" altLang="zh-CN" sz="2000" dirty="0">
                <a:solidFill>
                  <a:srgbClr val="130401"/>
                </a:solidFill>
                <a:latin typeface="微软雅黑" panose="020B0503020204020204" charset="-122"/>
                <a:ea typeface="微软雅黑" panose="020B0503020204020204" charset="-122"/>
              </a:endParaRPr>
            </a:p>
          </p:txBody>
        </p:sp>
        <p:grpSp>
          <p:nvGrpSpPr>
            <p:cNvPr id="287755" name="Group 16"/>
            <p:cNvGrpSpPr/>
            <p:nvPr/>
          </p:nvGrpSpPr>
          <p:grpSpPr>
            <a:xfrm>
              <a:off x="4785" y="3098"/>
              <a:ext cx="9745" cy="5745"/>
              <a:chOff x="1968" y="1446"/>
              <a:chExt cx="3216" cy="2106"/>
            </a:xfrm>
          </p:grpSpPr>
          <p:sp>
            <p:nvSpPr>
              <p:cNvPr id="287763" name="Freeform 24"/>
              <p:cNvSpPr/>
              <p:nvPr/>
            </p:nvSpPr>
            <p:spPr>
              <a:xfrm>
                <a:off x="2072" y="1648"/>
                <a:ext cx="1158" cy="1715"/>
              </a:xfrm>
              <a:custGeom>
                <a:avLst/>
                <a:gdLst/>
                <a:ahLst/>
                <a:cxnLst>
                  <a:cxn ang="0">
                    <a:pos x="1" y="76"/>
                  </a:cxn>
                  <a:cxn ang="0">
                    <a:pos x="2" y="66"/>
                  </a:cxn>
                  <a:cxn ang="0">
                    <a:pos x="3" y="56"/>
                  </a:cxn>
                  <a:cxn ang="0">
                    <a:pos x="6" y="47"/>
                  </a:cxn>
                  <a:cxn ang="0">
                    <a:pos x="8" y="39"/>
                  </a:cxn>
                  <a:cxn ang="0">
                    <a:pos x="11" y="32"/>
                  </a:cxn>
                  <a:cxn ang="0">
                    <a:pos x="15" y="27"/>
                  </a:cxn>
                  <a:cxn ang="0">
                    <a:pos x="18" y="21"/>
                  </a:cxn>
                  <a:cxn ang="0">
                    <a:pos x="21" y="16"/>
                  </a:cxn>
                  <a:cxn ang="0">
                    <a:pos x="23" y="12"/>
                  </a:cxn>
                  <a:cxn ang="0">
                    <a:pos x="27" y="10"/>
                  </a:cxn>
                  <a:cxn ang="0">
                    <a:pos x="29" y="7"/>
                  </a:cxn>
                  <a:cxn ang="0">
                    <a:pos x="30" y="6"/>
                  </a:cxn>
                  <a:cxn ang="0">
                    <a:pos x="32" y="5"/>
                  </a:cxn>
                  <a:cxn ang="0">
                    <a:pos x="32" y="4"/>
                  </a:cxn>
                  <a:cxn ang="0">
                    <a:pos x="46" y="2"/>
                  </a:cxn>
                  <a:cxn ang="0">
                    <a:pos x="41" y="10"/>
                  </a:cxn>
                  <a:cxn ang="0">
                    <a:pos x="41" y="10"/>
                  </a:cxn>
                  <a:cxn ang="0">
                    <a:pos x="40" y="11"/>
                  </a:cxn>
                  <a:cxn ang="0">
                    <a:pos x="38" y="11"/>
                  </a:cxn>
                  <a:cxn ang="0">
                    <a:pos x="36" y="12"/>
                  </a:cxn>
                  <a:cxn ang="0">
                    <a:pos x="34" y="14"/>
                  </a:cxn>
                  <a:cxn ang="0">
                    <a:pos x="30" y="17"/>
                  </a:cxn>
                  <a:cxn ang="0">
                    <a:pos x="27" y="19"/>
                  </a:cxn>
                  <a:cxn ang="0">
                    <a:pos x="23" y="23"/>
                  </a:cxn>
                  <a:cxn ang="0">
                    <a:pos x="20" y="28"/>
                  </a:cxn>
                  <a:cxn ang="0">
                    <a:pos x="17" y="33"/>
                  </a:cxn>
                  <a:cxn ang="0">
                    <a:pos x="13" y="40"/>
                  </a:cxn>
                  <a:cxn ang="0">
                    <a:pos x="10" y="47"/>
                  </a:cxn>
                  <a:cxn ang="0">
                    <a:pos x="6" y="55"/>
                  </a:cxn>
                  <a:cxn ang="0">
                    <a:pos x="4" y="65"/>
                  </a:cxn>
                  <a:cxn ang="0">
                    <a:pos x="1" y="76"/>
                  </a:cxn>
                </a:cxnLst>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true">
                <a:gsLst>
                  <a:gs pos="0">
                    <a:srgbClr val="D11364"/>
                  </a:gs>
                  <a:gs pos="100000">
                    <a:srgbClr val="61092E"/>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sp>
            <p:nvSpPr>
              <p:cNvPr id="23" name="Freeform 17"/>
              <p:cNvSpPr/>
              <p:nvPr/>
            </p:nvSpPr>
            <p:spPr bwMode="gray">
              <a:xfrm>
                <a:off x="4817" y="1446"/>
                <a:ext cx="365" cy="533"/>
              </a:xfrm>
              <a:custGeom>
                <a:avLst/>
                <a:gdLst>
                  <a:gd name="T0" fmla="*/ 308 w 308"/>
                  <a:gd name="T1" fmla="*/ 120 h 444"/>
                  <a:gd name="T2" fmla="*/ 0 w 308"/>
                  <a:gd name="T3" fmla="*/ 444 h 444"/>
                  <a:gd name="T4" fmla="*/ 0 w 308"/>
                  <a:gd name="T5" fmla="*/ 286 h 444"/>
                  <a:gd name="T6" fmla="*/ 308 w 308"/>
                  <a:gd name="T7" fmla="*/ 0 h 444"/>
                  <a:gd name="T8" fmla="*/ 308 w 308"/>
                  <a:gd name="T9" fmla="*/ 120 h 444"/>
                </a:gdLst>
                <a:ahLst/>
                <a:cxnLst>
                  <a:cxn ang="0">
                    <a:pos x="T0" y="T1"/>
                  </a:cxn>
                  <a:cxn ang="0">
                    <a:pos x="T2" y="T3"/>
                  </a:cxn>
                  <a:cxn ang="0">
                    <a:pos x="T4" y="T5"/>
                  </a:cxn>
                  <a:cxn ang="0">
                    <a:pos x="T6" y="T7"/>
                  </a:cxn>
                  <a:cxn ang="0">
                    <a:pos x="T8" y="T9"/>
                  </a:cxn>
                </a:cxnLst>
                <a:rect l="0" t="0" r="r" b="b"/>
                <a:pathLst>
                  <a:path w="308" h="444">
                    <a:moveTo>
                      <a:pt x="308" y="120"/>
                    </a:moveTo>
                    <a:lnTo>
                      <a:pt x="0" y="444"/>
                    </a:lnTo>
                    <a:lnTo>
                      <a:pt x="0" y="286"/>
                    </a:lnTo>
                    <a:lnTo>
                      <a:pt x="308" y="0"/>
                    </a:lnTo>
                    <a:lnTo>
                      <a:pt x="308" y="120"/>
                    </a:lnTo>
                    <a:close/>
                  </a:path>
                </a:pathLst>
              </a:custGeom>
              <a:gradFill rotWithShape="true">
                <a:gsLst>
                  <a:gs pos="0">
                    <a:schemeClr val="accent2">
                      <a:gamma/>
                      <a:shade val="46275"/>
                      <a:invGamma/>
                    </a:schemeClr>
                  </a:gs>
                  <a:gs pos="50000">
                    <a:schemeClr val="accent2"/>
                  </a:gs>
                  <a:gs pos="100000">
                    <a:schemeClr val="accent2">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7757" name="Freeform 18"/>
              <p:cNvSpPr/>
              <p:nvPr/>
            </p:nvSpPr>
            <p:spPr>
              <a:xfrm>
                <a:off x="3230" y="1446"/>
                <a:ext cx="1954" cy="341"/>
              </a:xfrm>
              <a:custGeom>
                <a:avLst/>
                <a:gdLst/>
                <a:ahLst/>
                <a:cxnLst>
                  <a:cxn ang="0">
                    <a:pos x="3033" y="1226"/>
                  </a:cxn>
                  <a:cxn ang="0">
                    <a:pos x="0" y="1226"/>
                  </a:cxn>
                  <a:cxn ang="0">
                    <a:pos x="916" y="0"/>
                  </a:cxn>
                  <a:cxn ang="0">
                    <a:pos x="3666" y="0"/>
                  </a:cxn>
                  <a:cxn ang="0">
                    <a:pos x="3033" y="1226"/>
                  </a:cxn>
                </a:cxnLst>
                <a:pathLst>
                  <a:path w="1786" h="284">
                    <a:moveTo>
                      <a:pt x="1478" y="284"/>
                    </a:moveTo>
                    <a:lnTo>
                      <a:pt x="0" y="284"/>
                    </a:lnTo>
                    <a:lnTo>
                      <a:pt x="446" y="0"/>
                    </a:lnTo>
                    <a:lnTo>
                      <a:pt x="1786" y="0"/>
                    </a:lnTo>
                    <a:lnTo>
                      <a:pt x="1478" y="284"/>
                    </a:lnTo>
                    <a:close/>
                  </a:path>
                </a:pathLst>
              </a:custGeom>
              <a:solidFill>
                <a:schemeClr val="accent2"/>
              </a:solidFill>
              <a:ln w="0">
                <a:noFill/>
              </a:ln>
            </p:spPr>
            <p:txBody>
              <a:bodyPr/>
              <a:p>
                <a:endParaRPr lang="zh-CN" altLang="en-US">
                  <a:latin typeface="微软雅黑" panose="020B0503020204020204" charset="-122"/>
                  <a:ea typeface="微软雅黑" panose="020B0503020204020204" charset="-122"/>
                </a:endParaRPr>
              </a:p>
            </p:txBody>
          </p:sp>
          <p:sp>
            <p:nvSpPr>
              <p:cNvPr id="2" name="Freeform 19"/>
              <p:cNvSpPr/>
              <p:nvPr/>
            </p:nvSpPr>
            <p:spPr bwMode="gray">
              <a:xfrm>
                <a:off x="4452" y="1970"/>
                <a:ext cx="363" cy="530"/>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Lst>
                <a:ahLst/>
                <a:cxnLst>
                  <a:cxn ang="0">
                    <a:pos x="T0" y="T1"/>
                  </a:cxn>
                  <a:cxn ang="0">
                    <a:pos x="T2" y="T3"/>
                  </a:cxn>
                  <a:cxn ang="0">
                    <a:pos x="T4" y="T5"/>
                  </a:cxn>
                  <a:cxn ang="0">
                    <a:pos x="T6" y="T7"/>
                  </a:cxn>
                  <a:cxn ang="0">
                    <a:pos x="T8" y="T9"/>
                  </a:cxn>
                </a:cxnLst>
                <a:rect l="0" t="0" r="r" b="b"/>
                <a:pathLst>
                  <a:path w="308" h="442">
                    <a:moveTo>
                      <a:pt x="308" y="120"/>
                    </a:moveTo>
                    <a:lnTo>
                      <a:pt x="0" y="442"/>
                    </a:lnTo>
                    <a:lnTo>
                      <a:pt x="0" y="286"/>
                    </a:lnTo>
                    <a:lnTo>
                      <a:pt x="308" y="0"/>
                    </a:lnTo>
                    <a:lnTo>
                      <a:pt x="308" y="120"/>
                    </a:lnTo>
                    <a:close/>
                  </a:path>
                </a:pathLst>
              </a:custGeom>
              <a:gradFill rotWithShape="true">
                <a:gsLst>
                  <a:gs pos="0">
                    <a:schemeClr val="hlink">
                      <a:gamma/>
                      <a:shade val="46275"/>
                      <a:invGamma/>
                    </a:schemeClr>
                  </a:gs>
                  <a:gs pos="50000">
                    <a:schemeClr val="hlink"/>
                  </a:gs>
                  <a:gs pos="100000">
                    <a:schemeClr val="hlink">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7759" name="Freeform 20"/>
              <p:cNvSpPr/>
              <p:nvPr/>
            </p:nvSpPr>
            <p:spPr>
              <a:xfrm>
                <a:off x="2723" y="1970"/>
                <a:ext cx="2096" cy="340"/>
              </a:xfrm>
              <a:custGeom>
                <a:avLst/>
                <a:gdLst/>
                <a:ahLst/>
                <a:cxnLst>
                  <a:cxn ang="0">
                    <a:pos x="3251" y="1198"/>
                  </a:cxn>
                  <a:cxn ang="0">
                    <a:pos x="0" y="1198"/>
                  </a:cxn>
                  <a:cxn ang="0">
                    <a:pos x="900" y="0"/>
                  </a:cxn>
                  <a:cxn ang="0">
                    <a:pos x="3873" y="0"/>
                  </a:cxn>
                  <a:cxn ang="0">
                    <a:pos x="3251" y="1198"/>
                  </a:cxn>
                </a:cxnLst>
                <a:pathLst>
                  <a:path w="1920" h="284">
                    <a:moveTo>
                      <a:pt x="1612" y="284"/>
                    </a:moveTo>
                    <a:lnTo>
                      <a:pt x="0" y="284"/>
                    </a:lnTo>
                    <a:lnTo>
                      <a:pt x="446" y="0"/>
                    </a:lnTo>
                    <a:lnTo>
                      <a:pt x="1920" y="0"/>
                    </a:lnTo>
                    <a:lnTo>
                      <a:pt x="1612" y="284"/>
                    </a:lnTo>
                    <a:close/>
                  </a:path>
                </a:pathLst>
              </a:custGeom>
              <a:solidFill>
                <a:schemeClr val="hlink"/>
              </a:solidFill>
              <a:ln w="0">
                <a:noFill/>
              </a:ln>
            </p:spPr>
            <p:txBody>
              <a:bodyPr/>
              <a:p>
                <a:endParaRPr lang="zh-CN" altLang="en-US">
                  <a:latin typeface="微软雅黑" panose="020B0503020204020204" charset="-122"/>
                  <a:ea typeface="微软雅黑" panose="020B0503020204020204" charset="-122"/>
                </a:endParaRPr>
              </a:p>
            </p:txBody>
          </p:sp>
          <p:sp>
            <p:nvSpPr>
              <p:cNvPr id="27" name="Freeform 21"/>
              <p:cNvSpPr/>
              <p:nvPr/>
            </p:nvSpPr>
            <p:spPr bwMode="gray">
              <a:xfrm>
                <a:off x="4086" y="2494"/>
                <a:ext cx="363" cy="532"/>
              </a:xfrm>
              <a:custGeom>
                <a:avLst/>
                <a:gdLst>
                  <a:gd name="T0" fmla="*/ 306 w 306"/>
                  <a:gd name="T1" fmla="*/ 122 h 444"/>
                  <a:gd name="T2" fmla="*/ 0 w 306"/>
                  <a:gd name="T3" fmla="*/ 444 h 444"/>
                  <a:gd name="T4" fmla="*/ 0 w 306"/>
                  <a:gd name="T5" fmla="*/ 286 h 444"/>
                  <a:gd name="T6" fmla="*/ 306 w 306"/>
                  <a:gd name="T7" fmla="*/ 0 h 444"/>
                  <a:gd name="T8" fmla="*/ 306 w 306"/>
                  <a:gd name="T9" fmla="*/ 122 h 444"/>
                </a:gdLst>
                <a:ahLst/>
                <a:cxnLst>
                  <a:cxn ang="0">
                    <a:pos x="T0" y="T1"/>
                  </a:cxn>
                  <a:cxn ang="0">
                    <a:pos x="T2" y="T3"/>
                  </a:cxn>
                  <a:cxn ang="0">
                    <a:pos x="T4" y="T5"/>
                  </a:cxn>
                  <a:cxn ang="0">
                    <a:pos x="T6" y="T7"/>
                  </a:cxn>
                  <a:cxn ang="0">
                    <a:pos x="T8" y="T9"/>
                  </a:cxn>
                </a:cxnLst>
                <a:rect l="0" t="0" r="r" b="b"/>
                <a:pathLst>
                  <a:path w="306" h="444">
                    <a:moveTo>
                      <a:pt x="306" y="122"/>
                    </a:moveTo>
                    <a:lnTo>
                      <a:pt x="0" y="444"/>
                    </a:lnTo>
                    <a:lnTo>
                      <a:pt x="0" y="286"/>
                    </a:lnTo>
                    <a:lnTo>
                      <a:pt x="306" y="0"/>
                    </a:lnTo>
                    <a:lnTo>
                      <a:pt x="306" y="122"/>
                    </a:lnTo>
                    <a:close/>
                  </a:path>
                </a:pathLst>
              </a:custGeom>
              <a:gradFill rotWithShape="true">
                <a:gsLst>
                  <a:gs pos="0">
                    <a:schemeClr val="folHlink">
                      <a:gamma/>
                      <a:shade val="46275"/>
                      <a:invGamma/>
                    </a:schemeClr>
                  </a:gs>
                  <a:gs pos="50000">
                    <a:schemeClr val="folHlink"/>
                  </a:gs>
                  <a:gs pos="100000">
                    <a:schemeClr val="folHlink">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 name="Freeform 22"/>
              <p:cNvSpPr/>
              <p:nvPr/>
            </p:nvSpPr>
            <p:spPr bwMode="gray">
              <a:xfrm>
                <a:off x="3722" y="3019"/>
                <a:ext cx="364" cy="533"/>
              </a:xfrm>
              <a:custGeom>
                <a:avLst/>
                <a:gdLst>
                  <a:gd name="T0" fmla="*/ 308 w 308"/>
                  <a:gd name="T1" fmla="*/ 122 h 444"/>
                  <a:gd name="T2" fmla="*/ 0 w 308"/>
                  <a:gd name="T3" fmla="*/ 444 h 444"/>
                  <a:gd name="T4" fmla="*/ 0 w 308"/>
                  <a:gd name="T5" fmla="*/ 286 h 444"/>
                  <a:gd name="T6" fmla="*/ 308 w 308"/>
                  <a:gd name="T7" fmla="*/ 0 h 444"/>
                  <a:gd name="T8" fmla="*/ 308 w 308"/>
                  <a:gd name="T9" fmla="*/ 122 h 444"/>
                </a:gdLst>
                <a:ahLst/>
                <a:cxnLst>
                  <a:cxn ang="0">
                    <a:pos x="T0" y="T1"/>
                  </a:cxn>
                  <a:cxn ang="0">
                    <a:pos x="T2" y="T3"/>
                  </a:cxn>
                  <a:cxn ang="0">
                    <a:pos x="T4" y="T5"/>
                  </a:cxn>
                  <a:cxn ang="0">
                    <a:pos x="T6" y="T7"/>
                  </a:cxn>
                  <a:cxn ang="0">
                    <a:pos x="T8" y="T9"/>
                  </a:cxn>
                </a:cxnLst>
                <a:rect l="0" t="0" r="r" b="b"/>
                <a:pathLst>
                  <a:path w="308" h="444">
                    <a:moveTo>
                      <a:pt x="308" y="122"/>
                    </a:moveTo>
                    <a:lnTo>
                      <a:pt x="0" y="444"/>
                    </a:lnTo>
                    <a:lnTo>
                      <a:pt x="0" y="286"/>
                    </a:lnTo>
                    <a:lnTo>
                      <a:pt x="308" y="0"/>
                    </a:lnTo>
                    <a:lnTo>
                      <a:pt x="308" y="122"/>
                    </a:lnTo>
                    <a:close/>
                  </a:path>
                </a:pathLst>
              </a:custGeom>
              <a:gradFill rotWithShape="true">
                <a:gsLst>
                  <a:gs pos="0">
                    <a:schemeClr val="accent1">
                      <a:gamma/>
                      <a:shade val="46275"/>
                      <a:invGamma/>
                    </a:schemeClr>
                  </a:gs>
                  <a:gs pos="50000">
                    <a:schemeClr val="accent1"/>
                  </a:gs>
                  <a:gs pos="100000">
                    <a:schemeClr val="accent1">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7762" name="Freeform 23"/>
              <p:cNvSpPr/>
              <p:nvPr/>
            </p:nvSpPr>
            <p:spPr>
              <a:xfrm>
                <a:off x="1968" y="3022"/>
                <a:ext cx="2118" cy="340"/>
              </a:xfrm>
              <a:custGeom>
                <a:avLst/>
                <a:gdLst/>
                <a:ahLst/>
                <a:cxnLst>
                  <a:cxn ang="0">
                    <a:pos x="1486" y="1198"/>
                  </a:cxn>
                  <a:cxn ang="0">
                    <a:pos x="0" y="1198"/>
                  </a:cxn>
                  <a:cxn ang="0">
                    <a:pos x="354" y="0"/>
                  </a:cxn>
                  <a:cxn ang="0">
                    <a:pos x="1730" y="0"/>
                  </a:cxn>
                  <a:cxn ang="0">
                    <a:pos x="1486" y="1198"/>
                  </a:cxn>
                </a:cxnLst>
                <a:pathLst>
                  <a:path w="2180" h="284">
                    <a:moveTo>
                      <a:pt x="1872" y="284"/>
                    </a:moveTo>
                    <a:lnTo>
                      <a:pt x="0" y="284"/>
                    </a:lnTo>
                    <a:lnTo>
                      <a:pt x="446" y="0"/>
                    </a:lnTo>
                    <a:lnTo>
                      <a:pt x="2180" y="0"/>
                    </a:lnTo>
                    <a:lnTo>
                      <a:pt x="1872" y="284"/>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sp>
            <p:nvSpPr>
              <p:cNvPr id="31" name="Rectangle 25"/>
              <p:cNvSpPr>
                <a:spLocks noChangeArrowheads="true"/>
              </p:cNvSpPr>
              <p:nvPr/>
            </p:nvSpPr>
            <p:spPr bwMode="gray">
              <a:xfrm>
                <a:off x="3231" y="1787"/>
                <a:ext cx="1595" cy="192"/>
              </a:xfrm>
              <a:prstGeom prst="rect">
                <a:avLst/>
              </a:prstGeom>
              <a:gradFill rotWithShape="true">
                <a:gsLst>
                  <a:gs pos="0">
                    <a:schemeClr val="accent2">
                      <a:gamma/>
                      <a:shade val="72549"/>
                      <a:invGamma/>
                    </a:schemeClr>
                  </a:gs>
                  <a:gs pos="50000">
                    <a:schemeClr val="accent2"/>
                  </a:gs>
                  <a:gs pos="100000">
                    <a:schemeClr val="accent2">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 60</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2" name="Rectangle 26"/>
              <p:cNvSpPr>
                <a:spLocks noChangeArrowheads="true"/>
              </p:cNvSpPr>
              <p:nvPr/>
            </p:nvSpPr>
            <p:spPr bwMode="gray">
              <a:xfrm>
                <a:off x="2723" y="2310"/>
                <a:ext cx="1733" cy="188"/>
              </a:xfrm>
              <a:prstGeom prst="rect">
                <a:avLst/>
              </a:prstGeom>
              <a:gradFill rotWithShape="true">
                <a:gsLst>
                  <a:gs pos="0">
                    <a:schemeClr val="hlink">
                      <a:gamma/>
                      <a:shade val="72549"/>
                      <a:invGamma/>
                    </a:schemeClr>
                  </a:gs>
                  <a:gs pos="50000">
                    <a:schemeClr val="hlink"/>
                  </a:gs>
                  <a:gs pos="100000">
                    <a:schemeClr val="hlink">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 ≤60</a:t>
                </a:r>
                <a:r>
                  <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87766" name="Freeform 27"/>
              <p:cNvSpPr/>
              <p:nvPr/>
            </p:nvSpPr>
            <p:spPr>
              <a:xfrm>
                <a:off x="2366" y="2494"/>
                <a:ext cx="2085" cy="343"/>
              </a:xfrm>
              <a:custGeom>
                <a:avLst/>
                <a:gdLst/>
                <a:ahLst/>
                <a:cxnLst>
                  <a:cxn ang="0">
                    <a:pos x="2010" y="1222"/>
                  </a:cxn>
                  <a:cxn ang="0">
                    <a:pos x="0" y="1222"/>
                  </a:cxn>
                  <a:cxn ang="0">
                    <a:pos x="514" y="0"/>
                  </a:cxn>
                  <a:cxn ang="0">
                    <a:pos x="2363" y="0"/>
                  </a:cxn>
                  <a:cxn ang="0">
                    <a:pos x="2010" y="1222"/>
                  </a:cxn>
                </a:cxnLst>
                <a:pathLst>
                  <a:path w="2048" h="286">
                    <a:moveTo>
                      <a:pt x="1742" y="286"/>
                    </a:moveTo>
                    <a:lnTo>
                      <a:pt x="0" y="286"/>
                    </a:lnTo>
                    <a:lnTo>
                      <a:pt x="446" y="0"/>
                    </a:lnTo>
                    <a:lnTo>
                      <a:pt x="2048" y="0"/>
                    </a:lnTo>
                    <a:lnTo>
                      <a:pt x="1742" y="286"/>
                    </a:lnTo>
                    <a:close/>
                  </a:path>
                </a:pathLst>
              </a:custGeom>
              <a:solidFill>
                <a:schemeClr val="folHlink"/>
              </a:solidFill>
              <a:ln w="0">
                <a:noFill/>
              </a:ln>
            </p:spPr>
            <p:txBody>
              <a:bodyPr/>
              <a:p>
                <a:endParaRPr lang="zh-CN" altLang="en-US">
                  <a:latin typeface="微软雅黑" panose="020B0503020204020204" charset="-122"/>
                  <a:ea typeface="微软雅黑" panose="020B0503020204020204" charset="-122"/>
                </a:endParaRPr>
              </a:p>
            </p:txBody>
          </p:sp>
          <p:sp>
            <p:nvSpPr>
              <p:cNvPr id="34" name="Rectangle 28"/>
              <p:cNvSpPr>
                <a:spLocks noChangeArrowheads="true"/>
              </p:cNvSpPr>
              <p:nvPr/>
            </p:nvSpPr>
            <p:spPr bwMode="gray">
              <a:xfrm>
                <a:off x="2366" y="2836"/>
                <a:ext cx="1728" cy="188"/>
              </a:xfrm>
              <a:prstGeom prst="rect">
                <a:avLst/>
              </a:prstGeom>
              <a:gradFill rotWithShape="true">
                <a:gsLst>
                  <a:gs pos="0">
                    <a:schemeClr val="folHlink">
                      <a:gamma/>
                      <a:shade val="72549"/>
                      <a:invGamma/>
                    </a:schemeClr>
                  </a:gs>
                  <a:gs pos="50000">
                    <a:schemeClr val="folHlink"/>
                  </a:gs>
                  <a:gs pos="100000">
                    <a:schemeClr val="folHlink">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 ≤30</a:t>
                </a:r>
                <a:r>
                  <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5" name="Rectangle 29"/>
              <p:cNvSpPr>
                <a:spLocks noChangeArrowheads="true"/>
              </p:cNvSpPr>
              <p:nvPr/>
            </p:nvSpPr>
            <p:spPr bwMode="gray">
              <a:xfrm>
                <a:off x="1968" y="3363"/>
                <a:ext cx="1759" cy="187"/>
              </a:xfrm>
              <a:prstGeom prst="rect">
                <a:avLst/>
              </a:prstGeom>
              <a:gradFill rotWithShape="true">
                <a:gsLst>
                  <a:gs pos="0">
                    <a:schemeClr val="accent1">
                      <a:gamma/>
                      <a:shade val="72549"/>
                      <a:invGamma/>
                    </a:schemeClr>
                  </a:gs>
                  <a:gs pos="50000">
                    <a:schemeClr val="accent1"/>
                  </a:gs>
                  <a:gs pos="100000">
                    <a:schemeClr val="accent1">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X≤15</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329749" name="Text Box 13"/>
            <p:cNvSpPr txBox="true"/>
            <p:nvPr/>
          </p:nvSpPr>
          <p:spPr>
            <a:xfrm>
              <a:off x="108" y="4643"/>
              <a:ext cx="7192" cy="1113"/>
            </a:xfrm>
            <a:prstGeom prst="rect">
              <a:avLst/>
            </a:prstGeom>
            <a:noFill/>
            <a:ln w="9525">
              <a:noFill/>
            </a:ln>
          </p:spPr>
          <p:txBody>
            <a:bodyPr anchor="t" anchorCtr="false">
              <a:spAutoFit/>
            </a:bodyPr>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信用经理、总经理负责，停信后付款，</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则恢复交易，压缩信用额度</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40%</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87770" name="矩形 35"/>
            <p:cNvSpPr/>
            <p:nvPr/>
          </p:nvSpPr>
          <p:spPr>
            <a:xfrm>
              <a:off x="5268" y="7445"/>
              <a:ext cx="2652" cy="580"/>
            </a:xfrm>
            <a:prstGeom prst="rect">
              <a:avLst/>
            </a:prstGeom>
            <a:noFill/>
            <a:ln w="9525">
              <a:noFill/>
            </a:ln>
          </p:spPr>
          <p:txBody>
            <a:bodyPr anchor="t" anchorCtr="false">
              <a:spAutoFit/>
            </a:bodyPr>
            <a:p>
              <a:pPr>
                <a:buClrTx/>
                <a:buFont typeface="Arial" panose="020B0604020202020204" pitchFamily="34" charset="0"/>
              </a:pPr>
              <a:r>
                <a:rPr lang="zh-CN" altLang="zh-CN" dirty="0">
                  <a:latin typeface="微软雅黑" panose="020B0503020204020204" charset="-122"/>
                  <a:ea typeface="微软雅黑" panose="020B0503020204020204" charset="-122"/>
                </a:rPr>
                <a:t>一般超期</a:t>
              </a:r>
              <a:endParaRPr lang="zh-CN" altLang="zh-CN" dirty="0">
                <a:latin typeface="微软雅黑" panose="020B0503020204020204" charset="-122"/>
                <a:ea typeface="微软雅黑" panose="020B0503020204020204" charset="-122"/>
              </a:endParaRPr>
            </a:p>
          </p:txBody>
        </p:sp>
        <p:sp>
          <p:nvSpPr>
            <p:cNvPr id="287771" name="矩形 36"/>
            <p:cNvSpPr/>
            <p:nvPr/>
          </p:nvSpPr>
          <p:spPr>
            <a:xfrm>
              <a:off x="6055" y="6040"/>
              <a:ext cx="2230" cy="580"/>
            </a:xfrm>
            <a:prstGeom prst="rect">
              <a:avLst/>
            </a:prstGeom>
            <a:noFill/>
            <a:ln w="9525">
              <a:noFill/>
            </a:ln>
          </p:spPr>
          <p:txBody>
            <a:bodyPr wrap="square" anchor="t" anchorCtr="false">
              <a:spAutoFit/>
            </a:bodyPr>
            <a:p>
              <a:pPr>
                <a:buClrTx/>
                <a:buFontTx/>
              </a:pPr>
              <a:r>
                <a:rPr lang="zh-CN" altLang="zh-CN" dirty="0">
                  <a:solidFill>
                    <a:srgbClr val="FF0000"/>
                  </a:solidFill>
                  <a:latin typeface="微软雅黑" panose="020B0503020204020204" charset="-122"/>
                  <a:ea typeface="微软雅黑" panose="020B0503020204020204" charset="-122"/>
                </a:rPr>
                <a:t>严重超期</a:t>
              </a:r>
              <a:endParaRPr lang="zh-CN" altLang="zh-CN" dirty="0">
                <a:solidFill>
                  <a:srgbClr val="FF0000"/>
                </a:solidFill>
                <a:latin typeface="微软雅黑" panose="020B0503020204020204" charset="-122"/>
                <a:ea typeface="微软雅黑" panose="020B0503020204020204" charset="-122"/>
              </a:endParaRPr>
            </a:p>
          </p:txBody>
        </p:sp>
        <p:sp>
          <p:nvSpPr>
            <p:cNvPr id="287772" name="矩形 37"/>
            <p:cNvSpPr/>
            <p:nvPr/>
          </p:nvSpPr>
          <p:spPr>
            <a:xfrm>
              <a:off x="7423" y="4758"/>
              <a:ext cx="1260" cy="580"/>
            </a:xfrm>
            <a:prstGeom prst="rect">
              <a:avLst/>
            </a:prstGeom>
            <a:noFill/>
            <a:ln w="9525">
              <a:noFill/>
            </a:ln>
          </p:spPr>
          <p:txBody>
            <a:bodyPr wrap="square" anchor="t" anchorCtr="false">
              <a:spAutoFit/>
            </a:bodyPr>
            <a:p>
              <a:pPr>
                <a:buClrTx/>
                <a:buFont typeface="Arial" panose="020B0604020202020204" pitchFamily="34" charset="0"/>
              </a:pPr>
              <a:r>
                <a:rPr lang="zh-CN" altLang="zh-CN" dirty="0">
                  <a:solidFill>
                    <a:srgbClr val="FFC000"/>
                  </a:solidFill>
                  <a:latin typeface="微软雅黑" panose="020B0503020204020204" charset="-122"/>
                  <a:ea typeface="微软雅黑" panose="020B0503020204020204" charset="-122"/>
                </a:rPr>
                <a:t>呆账</a:t>
              </a:r>
              <a:endParaRPr lang="zh-CN" altLang="zh-CN" dirty="0">
                <a:solidFill>
                  <a:srgbClr val="FFC000"/>
                </a:solidFill>
                <a:latin typeface="微软雅黑" panose="020B0503020204020204" charset="-122"/>
                <a:ea typeface="微软雅黑" panose="020B0503020204020204" charset="-122"/>
              </a:endParaRPr>
            </a:p>
          </p:txBody>
        </p:sp>
        <p:sp>
          <p:nvSpPr>
            <p:cNvPr id="287773" name="矩形 38"/>
            <p:cNvSpPr/>
            <p:nvPr/>
          </p:nvSpPr>
          <p:spPr>
            <a:xfrm>
              <a:off x="8785" y="3463"/>
              <a:ext cx="2240" cy="580"/>
            </a:xfrm>
            <a:prstGeom prst="rect">
              <a:avLst/>
            </a:prstGeom>
            <a:noFill/>
            <a:ln w="9525">
              <a:noFill/>
            </a:ln>
          </p:spPr>
          <p:txBody>
            <a:bodyPr wrap="square" anchor="t" anchorCtr="false">
              <a:spAutoFit/>
            </a:bodyPr>
            <a:p>
              <a:pPr>
                <a:buClrTx/>
                <a:buFont typeface="Arial" panose="020B0604020202020204" pitchFamily="34" charset="0"/>
              </a:pPr>
              <a:r>
                <a:rPr lang="zh-CN" altLang="en-US" dirty="0">
                  <a:solidFill>
                    <a:srgbClr val="FF0000"/>
                  </a:solidFill>
                  <a:latin typeface="微软雅黑" panose="020B0503020204020204" charset="-122"/>
                  <a:ea typeface="微软雅黑" panose="020B0503020204020204" charset="-122"/>
                </a:rPr>
                <a:t>严重呆帐</a:t>
              </a:r>
              <a:endParaRPr lang="zh-CN" altLang="en-US" dirty="0">
                <a:solidFill>
                  <a:srgbClr val="FF0000"/>
                </a:solidFill>
                <a:latin typeface="微软雅黑" panose="020B0503020204020204" charset="-122"/>
                <a:ea typeface="微软雅黑" panose="020B0503020204020204" charset="-122"/>
              </a:endParaRPr>
            </a:p>
          </p:txBody>
        </p:sp>
        <p:sp>
          <p:nvSpPr>
            <p:cNvPr id="329738" name="矩形 40"/>
            <p:cNvSpPr/>
            <p:nvPr/>
          </p:nvSpPr>
          <p:spPr>
            <a:xfrm>
              <a:off x="0" y="2938"/>
              <a:ext cx="8750" cy="1113"/>
            </a:xfrm>
            <a:prstGeom prst="rect">
              <a:avLst/>
            </a:prstGeom>
            <a:noFill/>
            <a:ln w="9525">
              <a:noFill/>
            </a:ln>
          </p:spPr>
          <p:txBody>
            <a:bodyPr anchor="t" anchorCtr="false">
              <a:spAutoFit/>
            </a:bodyPr>
            <a:p>
              <a:pPr>
                <a:buClr>
                  <a:srgbClr val="FF0000"/>
                </a:buClr>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取消信用额度，只能现金交易，列入黑名单，如仍未回款，与对方高层沟通，通知客户拟起诉或外部收账机构。</a:t>
              </a:r>
              <a:endParaRPr lang="zh-CN" altLang="en-US"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（一）应收账款催收程序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3524885" y="1095693"/>
            <a:ext cx="5141913" cy="5287327"/>
            <a:chOff x="2205" y="2093"/>
            <a:chExt cx="8098" cy="8326"/>
          </a:xfrm>
        </p:grpSpPr>
        <p:sp>
          <p:nvSpPr>
            <p:cNvPr id="288774" name="Rectangle 7"/>
            <p:cNvSpPr/>
            <p:nvPr/>
          </p:nvSpPr>
          <p:spPr>
            <a:xfrm>
              <a:off x="8585" y="8478"/>
              <a:ext cx="1718" cy="66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坏账处理</a:t>
              </a:r>
              <a:endParaRPr lang="zh-CN" altLang="en-US" sz="1800" b="1" dirty="0">
                <a:solidFill>
                  <a:srgbClr val="000000"/>
                </a:solidFill>
                <a:latin typeface="微软雅黑" panose="020B0503020204020204" charset="-122"/>
                <a:ea typeface="微软雅黑" panose="020B0503020204020204" charset="-122"/>
              </a:endParaRPr>
            </a:p>
          </p:txBody>
        </p:sp>
        <p:sp>
          <p:nvSpPr>
            <p:cNvPr id="288775" name="Rectangle 8"/>
            <p:cNvSpPr/>
            <p:nvPr/>
          </p:nvSpPr>
          <p:spPr>
            <a:xfrm>
              <a:off x="5395" y="8478"/>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坏账准备</a:t>
              </a:r>
              <a:endParaRPr lang="zh-CN" altLang="en-US" sz="1800" b="1" dirty="0">
                <a:solidFill>
                  <a:srgbClr val="000000"/>
                </a:solidFill>
                <a:latin typeface="微软雅黑" panose="020B0503020204020204" charset="-122"/>
                <a:ea typeface="微软雅黑" panose="020B0503020204020204" charset="-122"/>
              </a:endParaRPr>
            </a:p>
          </p:txBody>
        </p:sp>
        <p:sp>
          <p:nvSpPr>
            <p:cNvPr id="288776" name="Rectangle 9"/>
            <p:cNvSpPr/>
            <p:nvPr/>
          </p:nvSpPr>
          <p:spPr>
            <a:xfrm>
              <a:off x="8585" y="7200"/>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法律部门</a:t>
              </a:r>
              <a:endParaRPr lang="zh-CN" altLang="en-US" sz="1800" b="1" dirty="0">
                <a:solidFill>
                  <a:srgbClr val="000000"/>
                </a:solidFill>
                <a:latin typeface="微软雅黑" panose="020B0503020204020204" charset="-122"/>
                <a:ea typeface="微软雅黑" panose="020B0503020204020204" charset="-122"/>
              </a:endParaRPr>
            </a:p>
          </p:txBody>
        </p:sp>
        <p:sp>
          <p:nvSpPr>
            <p:cNvPr id="288777" name="Rectangle 10"/>
            <p:cNvSpPr/>
            <p:nvPr/>
          </p:nvSpPr>
          <p:spPr>
            <a:xfrm>
              <a:off x="2205" y="5925"/>
              <a:ext cx="1718" cy="638"/>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催款函</a:t>
              </a:r>
              <a:endParaRPr lang="zh-CN" altLang="en-US" sz="1800" b="1" dirty="0">
                <a:solidFill>
                  <a:srgbClr val="000000"/>
                </a:solidFill>
                <a:latin typeface="微软雅黑" panose="020B0503020204020204" charset="-122"/>
                <a:ea typeface="微软雅黑" panose="020B0503020204020204" charset="-122"/>
              </a:endParaRPr>
            </a:p>
          </p:txBody>
        </p:sp>
        <p:sp>
          <p:nvSpPr>
            <p:cNvPr id="288778" name="Rectangle 11"/>
            <p:cNvSpPr/>
            <p:nvPr/>
          </p:nvSpPr>
          <p:spPr>
            <a:xfrm>
              <a:off x="5395" y="7200"/>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通知信用</a:t>
              </a:r>
              <a:endParaRPr lang="zh-CN" altLang="en-US" sz="1800" b="1" dirty="0">
                <a:solidFill>
                  <a:srgbClr val="000000"/>
                </a:solidFill>
                <a:latin typeface="微软雅黑" panose="020B0503020204020204" charset="-122"/>
                <a:ea typeface="微软雅黑" panose="020B0503020204020204" charset="-122"/>
              </a:endParaRPr>
            </a:p>
          </p:txBody>
        </p:sp>
        <p:sp>
          <p:nvSpPr>
            <p:cNvPr id="288779" name="Rectangle 12"/>
            <p:cNvSpPr/>
            <p:nvPr/>
          </p:nvSpPr>
          <p:spPr>
            <a:xfrm>
              <a:off x="8585" y="4648"/>
              <a:ext cx="1718" cy="627"/>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收到款项</a:t>
              </a:r>
              <a:endParaRPr lang="zh-CN" altLang="en-US" sz="1800" b="1" dirty="0">
                <a:solidFill>
                  <a:srgbClr val="000000"/>
                </a:solidFill>
                <a:latin typeface="微软雅黑" panose="020B0503020204020204" charset="-122"/>
                <a:ea typeface="微软雅黑" panose="020B0503020204020204" charset="-122"/>
              </a:endParaRPr>
            </a:p>
          </p:txBody>
        </p:sp>
        <p:sp>
          <p:nvSpPr>
            <p:cNvPr id="288780" name="Rectangle 13"/>
            <p:cNvSpPr/>
            <p:nvPr/>
          </p:nvSpPr>
          <p:spPr>
            <a:xfrm>
              <a:off x="2205" y="7200"/>
              <a:ext cx="1718" cy="603"/>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确认逾期</a:t>
              </a:r>
              <a:endParaRPr lang="zh-CN" altLang="en-US" sz="1800" b="1" dirty="0">
                <a:solidFill>
                  <a:srgbClr val="000000"/>
                </a:solidFill>
                <a:latin typeface="微软雅黑" panose="020B0503020204020204" charset="-122"/>
                <a:ea typeface="微软雅黑" panose="020B0503020204020204" charset="-122"/>
              </a:endParaRPr>
            </a:p>
          </p:txBody>
        </p:sp>
        <p:sp>
          <p:nvSpPr>
            <p:cNvPr id="288781" name="Rectangle 14"/>
            <p:cNvSpPr/>
            <p:nvPr/>
          </p:nvSpPr>
          <p:spPr>
            <a:xfrm>
              <a:off x="5395" y="3370"/>
              <a:ext cx="1718" cy="60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客户异议</a:t>
              </a:r>
              <a:endParaRPr lang="zh-CN" altLang="en-US" sz="1800" b="1" dirty="0">
                <a:solidFill>
                  <a:srgbClr val="000000"/>
                </a:solidFill>
                <a:latin typeface="微软雅黑" panose="020B0503020204020204" charset="-122"/>
                <a:ea typeface="微软雅黑" panose="020B0503020204020204" charset="-122"/>
              </a:endParaRPr>
            </a:p>
          </p:txBody>
        </p:sp>
        <p:sp>
          <p:nvSpPr>
            <p:cNvPr id="288782" name="Rectangle 15"/>
            <p:cNvSpPr/>
            <p:nvPr/>
          </p:nvSpPr>
          <p:spPr>
            <a:xfrm>
              <a:off x="5395" y="2093"/>
              <a:ext cx="1718" cy="605"/>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处理争议</a:t>
              </a:r>
              <a:endParaRPr lang="zh-CN" altLang="en-US" sz="1800" b="1" dirty="0">
                <a:solidFill>
                  <a:srgbClr val="000000"/>
                </a:solidFill>
                <a:latin typeface="微软雅黑" panose="020B0503020204020204" charset="-122"/>
                <a:ea typeface="微软雅黑" panose="020B0503020204020204" charset="-122"/>
              </a:endParaRPr>
            </a:p>
          </p:txBody>
        </p:sp>
        <p:sp>
          <p:nvSpPr>
            <p:cNvPr id="288783" name="Rectangle 16"/>
            <p:cNvSpPr/>
            <p:nvPr/>
          </p:nvSpPr>
          <p:spPr>
            <a:xfrm>
              <a:off x="8585" y="2093"/>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解决纠纷</a:t>
              </a:r>
              <a:endParaRPr lang="zh-CN" altLang="en-US" sz="1800" b="1" dirty="0">
                <a:solidFill>
                  <a:srgbClr val="000000"/>
                </a:solidFill>
                <a:latin typeface="微软雅黑" panose="020B0503020204020204" charset="-122"/>
                <a:ea typeface="微软雅黑" panose="020B0503020204020204" charset="-122"/>
              </a:endParaRPr>
            </a:p>
          </p:txBody>
        </p:sp>
        <p:sp>
          <p:nvSpPr>
            <p:cNvPr id="288784" name="Rectangle 17"/>
            <p:cNvSpPr/>
            <p:nvPr/>
          </p:nvSpPr>
          <p:spPr>
            <a:xfrm>
              <a:off x="2205" y="4648"/>
              <a:ext cx="1718" cy="642"/>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提醒电话</a:t>
              </a:r>
              <a:endParaRPr lang="zh-CN" altLang="en-US" sz="1800" b="1" dirty="0">
                <a:solidFill>
                  <a:srgbClr val="000000"/>
                </a:solidFill>
                <a:latin typeface="微软雅黑" panose="020B0503020204020204" charset="-122"/>
                <a:ea typeface="微软雅黑" panose="020B0503020204020204" charset="-122"/>
              </a:endParaRPr>
            </a:p>
          </p:txBody>
        </p:sp>
        <p:sp>
          <p:nvSpPr>
            <p:cNvPr id="288785" name="Line 18"/>
            <p:cNvSpPr/>
            <p:nvPr/>
          </p:nvSpPr>
          <p:spPr>
            <a:xfrm flipV="true">
              <a:off x="2903" y="8625"/>
              <a:ext cx="0" cy="838"/>
            </a:xfrm>
            <a:prstGeom prst="line">
              <a:avLst/>
            </a:prstGeom>
            <a:ln w="25399" cap="flat" cmpd="sng">
              <a:solidFill>
                <a:srgbClr val="FFFFFF"/>
              </a:solidFill>
              <a:prstDash val="lgDash"/>
              <a:round/>
              <a:headEnd type="none" w="sm" len="sm"/>
              <a:tailEnd type="stealth" w="med" len="med"/>
            </a:ln>
          </p:spPr>
        </p:sp>
        <p:sp>
          <p:nvSpPr>
            <p:cNvPr id="288788" name="Rectangle 21"/>
            <p:cNvSpPr/>
            <p:nvPr/>
          </p:nvSpPr>
          <p:spPr>
            <a:xfrm>
              <a:off x="5395" y="4648"/>
              <a:ext cx="1718" cy="602"/>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客户</a:t>
              </a:r>
              <a:endParaRPr lang="zh-CN" altLang="en-US" sz="1800" b="1" dirty="0">
                <a:solidFill>
                  <a:srgbClr val="000000"/>
                </a:solidFill>
                <a:latin typeface="微软雅黑" panose="020B0503020204020204" charset="-122"/>
                <a:ea typeface="微软雅黑" panose="020B0503020204020204" charset="-122"/>
              </a:endParaRPr>
            </a:p>
          </p:txBody>
        </p:sp>
        <p:sp>
          <p:nvSpPr>
            <p:cNvPr id="288789" name="Line 22"/>
            <p:cNvSpPr/>
            <p:nvPr/>
          </p:nvSpPr>
          <p:spPr>
            <a:xfrm>
              <a:off x="3923" y="4935"/>
              <a:ext cx="1472" cy="3"/>
            </a:xfrm>
            <a:prstGeom prst="line">
              <a:avLst/>
            </a:prstGeom>
            <a:ln w="12700" cap="flat" cmpd="sng">
              <a:solidFill>
                <a:srgbClr val="000000"/>
              </a:solidFill>
              <a:prstDash val="solid"/>
              <a:round/>
              <a:headEnd type="none" w="med" len="med"/>
              <a:tailEnd type="triangle" w="med" len="med"/>
            </a:ln>
          </p:spPr>
        </p:sp>
        <p:sp>
          <p:nvSpPr>
            <p:cNvPr id="288790" name="Line 23"/>
            <p:cNvSpPr/>
            <p:nvPr/>
          </p:nvSpPr>
          <p:spPr>
            <a:xfrm flipV="true">
              <a:off x="6378" y="2733"/>
              <a:ext cx="0" cy="637"/>
            </a:xfrm>
            <a:prstGeom prst="line">
              <a:avLst/>
            </a:prstGeom>
            <a:ln w="12700" cap="flat" cmpd="sng">
              <a:solidFill>
                <a:srgbClr val="000000"/>
              </a:solidFill>
              <a:prstDash val="solid"/>
              <a:round/>
              <a:headEnd type="none" w="med" len="med"/>
              <a:tailEnd type="triangle" w="med" len="med"/>
            </a:ln>
          </p:spPr>
        </p:sp>
        <p:sp>
          <p:nvSpPr>
            <p:cNvPr id="288791" name="Line 24"/>
            <p:cNvSpPr/>
            <p:nvPr/>
          </p:nvSpPr>
          <p:spPr>
            <a:xfrm flipV="true">
              <a:off x="6378" y="4008"/>
              <a:ext cx="0" cy="640"/>
            </a:xfrm>
            <a:prstGeom prst="line">
              <a:avLst/>
            </a:prstGeom>
            <a:ln w="12700" cap="flat" cmpd="sng">
              <a:solidFill>
                <a:srgbClr val="000000"/>
              </a:solidFill>
              <a:prstDash val="solid"/>
              <a:round/>
              <a:headEnd type="none" w="med" len="med"/>
              <a:tailEnd type="triangle" w="med" len="med"/>
            </a:ln>
          </p:spPr>
        </p:sp>
        <p:sp>
          <p:nvSpPr>
            <p:cNvPr id="288792" name="Line 25"/>
            <p:cNvSpPr/>
            <p:nvPr/>
          </p:nvSpPr>
          <p:spPr>
            <a:xfrm>
              <a:off x="7113" y="2520"/>
              <a:ext cx="1472" cy="0"/>
            </a:xfrm>
            <a:prstGeom prst="line">
              <a:avLst/>
            </a:prstGeom>
            <a:ln w="12700" cap="flat" cmpd="sng">
              <a:solidFill>
                <a:srgbClr val="000000"/>
              </a:solidFill>
              <a:prstDash val="solid"/>
              <a:round/>
              <a:headEnd type="none" w="med" len="med"/>
              <a:tailEnd type="triangle" w="med" len="med"/>
            </a:ln>
          </p:spPr>
        </p:sp>
        <p:sp>
          <p:nvSpPr>
            <p:cNvPr id="288793" name="Line 26"/>
            <p:cNvSpPr/>
            <p:nvPr/>
          </p:nvSpPr>
          <p:spPr>
            <a:xfrm>
              <a:off x="7113" y="4935"/>
              <a:ext cx="1472" cy="3"/>
            </a:xfrm>
            <a:prstGeom prst="line">
              <a:avLst/>
            </a:prstGeom>
            <a:ln w="12700" cap="flat" cmpd="sng">
              <a:solidFill>
                <a:srgbClr val="000000"/>
              </a:solidFill>
              <a:prstDash val="solid"/>
              <a:round/>
              <a:headEnd type="none" w="med" len="med"/>
              <a:tailEnd type="triangle" w="med" len="med"/>
            </a:ln>
          </p:spPr>
        </p:sp>
        <p:sp>
          <p:nvSpPr>
            <p:cNvPr id="288794" name="Line 27"/>
            <p:cNvSpPr/>
            <p:nvPr/>
          </p:nvSpPr>
          <p:spPr>
            <a:xfrm>
              <a:off x="3108" y="6563"/>
              <a:ext cx="2" cy="637"/>
            </a:xfrm>
            <a:prstGeom prst="line">
              <a:avLst/>
            </a:prstGeom>
            <a:ln w="12700" cap="flat" cmpd="sng">
              <a:solidFill>
                <a:srgbClr val="000000"/>
              </a:solidFill>
              <a:prstDash val="solid"/>
              <a:round/>
              <a:headEnd type="none" w="med" len="med"/>
              <a:tailEnd type="triangle" w="med" len="med"/>
            </a:ln>
          </p:spPr>
        </p:sp>
        <p:sp>
          <p:nvSpPr>
            <p:cNvPr id="288795" name="Line 28"/>
            <p:cNvSpPr/>
            <p:nvPr/>
          </p:nvSpPr>
          <p:spPr>
            <a:xfrm>
              <a:off x="3923" y="7488"/>
              <a:ext cx="1472" cy="2"/>
            </a:xfrm>
            <a:prstGeom prst="line">
              <a:avLst/>
            </a:prstGeom>
            <a:ln w="12700" cap="flat" cmpd="sng">
              <a:solidFill>
                <a:srgbClr val="000000"/>
              </a:solidFill>
              <a:prstDash val="solid"/>
              <a:round/>
              <a:headEnd type="none" w="med" len="med"/>
              <a:tailEnd type="triangle" w="med" len="med"/>
            </a:ln>
          </p:spPr>
        </p:sp>
        <p:sp>
          <p:nvSpPr>
            <p:cNvPr id="288796" name="Line 29"/>
            <p:cNvSpPr/>
            <p:nvPr/>
          </p:nvSpPr>
          <p:spPr>
            <a:xfrm>
              <a:off x="6285" y="7840"/>
              <a:ext cx="3" cy="638"/>
            </a:xfrm>
            <a:prstGeom prst="line">
              <a:avLst/>
            </a:prstGeom>
            <a:ln w="12700" cap="flat" cmpd="sng">
              <a:solidFill>
                <a:srgbClr val="000000"/>
              </a:solidFill>
              <a:prstDash val="solid"/>
              <a:round/>
              <a:headEnd type="none" w="med" len="med"/>
              <a:tailEnd type="triangle" w="med" len="med"/>
            </a:ln>
          </p:spPr>
        </p:sp>
        <p:sp>
          <p:nvSpPr>
            <p:cNvPr id="288797" name="Line 30"/>
            <p:cNvSpPr/>
            <p:nvPr/>
          </p:nvSpPr>
          <p:spPr>
            <a:xfrm>
              <a:off x="7113" y="7488"/>
              <a:ext cx="1472" cy="2"/>
            </a:xfrm>
            <a:prstGeom prst="line">
              <a:avLst/>
            </a:prstGeom>
            <a:ln w="12700" cap="flat" cmpd="sng">
              <a:solidFill>
                <a:srgbClr val="000000"/>
              </a:solidFill>
              <a:prstDash val="solid"/>
              <a:round/>
              <a:headEnd type="none" w="med" len="med"/>
              <a:tailEnd type="triangle" w="med" len="med"/>
            </a:ln>
          </p:spPr>
        </p:sp>
        <p:sp>
          <p:nvSpPr>
            <p:cNvPr id="288798" name="Line 31"/>
            <p:cNvSpPr/>
            <p:nvPr/>
          </p:nvSpPr>
          <p:spPr>
            <a:xfrm>
              <a:off x="7113" y="8773"/>
              <a:ext cx="1472" cy="0"/>
            </a:xfrm>
            <a:prstGeom prst="line">
              <a:avLst/>
            </a:prstGeom>
            <a:ln w="12700" cap="flat" cmpd="sng">
              <a:solidFill>
                <a:srgbClr val="000000"/>
              </a:solidFill>
              <a:prstDash val="solid"/>
              <a:round/>
              <a:headEnd type="none" w="med" len="med"/>
              <a:tailEnd type="triangle" w="med" len="med"/>
            </a:ln>
          </p:spPr>
        </p:sp>
        <p:sp>
          <p:nvSpPr>
            <p:cNvPr id="288799" name="Line 32"/>
            <p:cNvSpPr/>
            <p:nvPr/>
          </p:nvSpPr>
          <p:spPr>
            <a:xfrm flipV="true">
              <a:off x="9493" y="5285"/>
              <a:ext cx="0" cy="1915"/>
            </a:xfrm>
            <a:prstGeom prst="line">
              <a:avLst/>
            </a:prstGeom>
            <a:ln w="12700" cap="flat" cmpd="sng">
              <a:solidFill>
                <a:srgbClr val="000000"/>
              </a:solidFill>
              <a:prstDash val="solid"/>
              <a:round/>
              <a:headEnd type="none" w="med" len="med"/>
              <a:tailEnd type="triangle" w="med" len="med"/>
            </a:ln>
          </p:spPr>
        </p:sp>
        <p:cxnSp>
          <p:nvCxnSpPr>
            <p:cNvPr id="288800" name="AutoShape 33"/>
            <p:cNvCxnSpPr>
              <a:stCxn id="288777" idx="3"/>
              <a:endCxn id="288788" idx="2"/>
            </p:cNvCxnSpPr>
            <p:nvPr/>
          </p:nvCxnSpPr>
          <p:spPr>
            <a:xfrm flipV="true">
              <a:off x="3923" y="5250"/>
              <a:ext cx="2332" cy="995"/>
            </a:xfrm>
            <a:prstGeom prst="bentConnector2">
              <a:avLst/>
            </a:prstGeom>
            <a:ln w="12700" cap="flat" cmpd="sng">
              <a:solidFill>
                <a:srgbClr val="000000"/>
              </a:solidFill>
              <a:prstDash val="solid"/>
              <a:miter/>
              <a:headEnd type="none" w="med" len="med"/>
              <a:tailEnd type="triangle" w="med" len="med"/>
            </a:ln>
          </p:spPr>
        </p:cxnSp>
        <p:cxnSp>
          <p:nvCxnSpPr>
            <p:cNvPr id="288801" name="AutoShape 34"/>
            <p:cNvCxnSpPr>
              <a:stCxn id="288783" idx="2"/>
              <a:endCxn id="288779" idx="0"/>
            </p:cNvCxnSpPr>
            <p:nvPr/>
          </p:nvCxnSpPr>
          <p:spPr>
            <a:xfrm rot="5400000">
              <a:off x="8488" y="3690"/>
              <a:ext cx="1915" cy="0"/>
            </a:xfrm>
            <a:prstGeom prst="straightConnector1">
              <a:avLst/>
            </a:prstGeom>
            <a:ln w="12700" cap="flat" cmpd="sng">
              <a:solidFill>
                <a:srgbClr val="000000"/>
              </a:solidFill>
              <a:prstDash val="solid"/>
              <a:round/>
              <a:headEnd type="none" w="med" len="med"/>
              <a:tailEnd type="triangle" w="med" len="med"/>
            </a:ln>
          </p:spPr>
        </p:cxnSp>
        <p:sp>
          <p:nvSpPr>
            <p:cNvPr id="288802" name="Text Box 35"/>
            <p:cNvSpPr txBox="true"/>
            <p:nvPr/>
          </p:nvSpPr>
          <p:spPr>
            <a:xfrm>
              <a:off x="5090" y="9782"/>
              <a:ext cx="3142" cy="637"/>
            </a:xfrm>
            <a:prstGeom prst="rect">
              <a:avLst/>
            </a:prstGeom>
            <a:noFill/>
            <a:ln w="12700">
              <a:noFill/>
            </a:ln>
          </p:spPr>
          <p:txBody>
            <a:bodyPr lIns="66751" tIns="33376" rIns="66751" bIns="33376" anchor="ctr" anchorCtr="false"/>
            <a:p>
              <a:pPr algn="just">
                <a:buClrTx/>
                <a:buFont typeface="Arial" panose="020B0604020202020204" pitchFamily="34" charset="0"/>
              </a:pPr>
              <a:r>
                <a:rPr lang="zh-CN" altLang="en-US" sz="1800" b="1" dirty="0">
                  <a:latin typeface="微软雅黑" panose="020B0503020204020204" charset="-122"/>
                  <a:ea typeface="微软雅黑" panose="020B0503020204020204" charset="-122"/>
                </a:rPr>
                <a:t>应收帐款催收程序</a:t>
              </a:r>
              <a:endParaRPr lang="zh-CN" altLang="en-US" sz="1800" b="1" dirty="0">
                <a:latin typeface="微软雅黑" panose="020B0503020204020204" charset="-122"/>
                <a:ea typeface="微软雅黑" panose="020B0503020204020204" charset="-122"/>
              </a:endParaRPr>
            </a:p>
          </p:txBody>
        </p:sp>
        <p:cxnSp>
          <p:nvCxnSpPr>
            <p:cNvPr id="288803" name="AutoShape 36"/>
            <p:cNvCxnSpPr>
              <a:stCxn id="288776" idx="2"/>
              <a:endCxn id="288796" idx="1"/>
            </p:cNvCxnSpPr>
            <p:nvPr/>
          </p:nvCxnSpPr>
          <p:spPr>
            <a:xfrm rot="5400000">
              <a:off x="7548" y="6580"/>
              <a:ext cx="637" cy="3158"/>
            </a:xfrm>
            <a:prstGeom prst="bentConnector3">
              <a:avLst>
                <a:gd name="adj1" fmla="val 56472"/>
              </a:avLst>
            </a:prstGeom>
            <a:ln w="12700" cap="flat" cmpd="sng">
              <a:solidFill>
                <a:srgbClr val="000000"/>
              </a:solidFill>
              <a:prstDash val="solid"/>
              <a:miter/>
              <a:headEnd type="none" w="med" len="med"/>
              <a:tailEnd type="triangle" w="med" len="med"/>
            </a:ln>
          </p:spPr>
        </p:cxn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（二）应收账款催收预警</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89794" name="文本框 4"/>
          <p:cNvSpPr txBox="true"/>
          <p:nvPr/>
        </p:nvSpPr>
        <p:spPr>
          <a:xfrm>
            <a:off x="1422400" y="1287780"/>
            <a:ext cx="9347200" cy="645160"/>
          </a:xfrm>
          <a:prstGeom prst="rect">
            <a:avLst/>
          </a:prstGeom>
          <a:noFill/>
          <a:ln w="9525">
            <a:noFill/>
          </a:ln>
        </p:spPr>
        <p:txBody>
          <a:bodyPr anchor="t" anchorCtr="false">
            <a:spAutoFit/>
          </a:bodyPr>
          <a:p>
            <a:pPr eaLnBrk="0" hangingPunct="0"/>
            <a:r>
              <a:rPr lang="zh-CN" altLang="en-US" dirty="0">
                <a:latin typeface="微软雅黑" panose="020B0503020204020204" charset="-122"/>
                <a:ea typeface="微软雅黑" panose="020B0503020204020204" charset="-122"/>
              </a:rPr>
              <a:t>如果看到</a:t>
            </a:r>
            <a:r>
              <a:rPr lang="zh-CN" altLang="en-US" dirty="0">
                <a:solidFill>
                  <a:srgbClr val="00B0F0"/>
                </a:solidFill>
                <a:latin typeface="微软雅黑" panose="020B0503020204020204" charset="-122"/>
                <a:ea typeface="微软雅黑" panose="020B0503020204020204" charset="-122"/>
              </a:rPr>
              <a:t>以下现象</a:t>
            </a:r>
            <a:r>
              <a:rPr lang="zh-CN" altLang="en-US" dirty="0">
                <a:latin typeface="微软雅黑" panose="020B0503020204020204" charset="-122"/>
                <a:ea typeface="微软雅黑" panose="020B0503020204020204" charset="-122"/>
              </a:rPr>
              <a:t>要加快应收账款的回收，并及时向主管汇报，调查并进行</a:t>
            </a:r>
            <a:r>
              <a:rPr lang="zh-CN" altLang="en-US" dirty="0">
                <a:solidFill>
                  <a:srgbClr val="00B0F0"/>
                </a:solidFill>
                <a:latin typeface="微软雅黑" panose="020B0503020204020204" charset="-122"/>
                <a:ea typeface="微软雅黑" panose="020B0503020204020204" charset="-122"/>
              </a:rPr>
              <a:t>债权保全策略</a:t>
            </a:r>
            <a:r>
              <a:rPr lang="zh-CN" altLang="en-US" dirty="0">
                <a:latin typeface="微软雅黑" panose="020B0503020204020204" charset="-122"/>
                <a:ea typeface="微软雅黑" panose="020B0503020204020204" charset="-122"/>
              </a:rPr>
              <a:t>的研究，以防不良债权发生。</a:t>
            </a:r>
            <a:endParaRPr lang="zh-CN" altLang="en-US" dirty="0">
              <a:latin typeface="微软雅黑" panose="020B0503020204020204" charset="-122"/>
              <a:ea typeface="微软雅黑" panose="020B0503020204020204" charset="-122"/>
            </a:endParaRPr>
          </a:p>
        </p:txBody>
      </p:sp>
      <p:sp>
        <p:nvSpPr>
          <p:cNvPr id="289795" name="文本框 6"/>
          <p:cNvSpPr txBox="true"/>
          <p:nvPr/>
        </p:nvSpPr>
        <p:spPr>
          <a:xfrm>
            <a:off x="1422400" y="2239010"/>
            <a:ext cx="9347200" cy="3415030"/>
          </a:xfrm>
          <a:prstGeom prst="rect">
            <a:avLst/>
          </a:prstGeom>
          <a:noFill/>
          <a:ln w="9525">
            <a:noFill/>
          </a:ln>
        </p:spPr>
        <p:txBody>
          <a:bodyPr anchor="t" anchorCtr="false">
            <a:spAutoFit/>
          </a:bodyPr>
          <a:p>
            <a:pPr eaLnBrk="0" hangingPunct="0"/>
            <a:endParaRPr lang="en-US" altLang="zh-CN"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付款方式发生重大改变，如由支票付款改为一般商业本票。</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(2) </a:t>
            </a:r>
            <a:r>
              <a:rPr lang="zh-CN" altLang="en-US" dirty="0">
                <a:latin typeface="微软雅黑" panose="020B0503020204020204" charset="-122"/>
                <a:ea typeface="微软雅黑" panose="020B0503020204020204" charset="-122"/>
                <a:cs typeface="微软雅黑" panose="020B0503020204020204" charset="-122"/>
              </a:rPr>
              <a:t>经销商门前讨债的人增多，老板避而不见。</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(3) </a:t>
            </a:r>
            <a:r>
              <a:rPr lang="zh-CN" altLang="en-US" dirty="0">
                <a:latin typeface="微软雅黑" panose="020B0503020204020204" charset="-122"/>
                <a:ea typeface="微软雅黑" panose="020B0503020204020204" charset="-122"/>
                <a:cs typeface="微软雅黑" panose="020B0503020204020204" charset="-122"/>
              </a:rPr>
              <a:t>不正常交易情况发生，如进货量激增或锐减，大量廉售或抛售存货。</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(4) </a:t>
            </a:r>
            <a:r>
              <a:rPr lang="zh-CN" altLang="en-US" dirty="0">
                <a:latin typeface="微软雅黑" panose="020B0503020204020204" charset="-122"/>
                <a:ea typeface="微软雅黑" panose="020B0503020204020204" charset="-122"/>
                <a:cs typeface="微软雅黑" panose="020B0503020204020204" charset="-122"/>
              </a:rPr>
              <a:t>经销商对下属销售网络赊销较多，货款回收困难。</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(5) </a:t>
            </a:r>
            <a:r>
              <a:rPr lang="zh-CN" altLang="en-US" dirty="0">
                <a:latin typeface="微软雅黑" panose="020B0503020204020204" charset="-122"/>
                <a:ea typeface="微软雅黑" panose="020B0503020204020204" charset="-122"/>
                <a:cs typeface="微软雅黑" panose="020B0503020204020204" charset="-122"/>
              </a:rPr>
              <a:t>经销商内部矛盾加剧，争吵不断。</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(6) </a:t>
            </a:r>
            <a:r>
              <a:rPr lang="zh-CN" altLang="en-US" dirty="0">
                <a:latin typeface="微软雅黑" panose="020B0503020204020204" charset="-122"/>
                <a:ea typeface="微软雅黑" panose="020B0503020204020204" charset="-122"/>
                <a:cs typeface="微软雅黑" panose="020B0503020204020204" charset="-122"/>
              </a:rPr>
              <a:t>员工离职增加。</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(7) </a:t>
            </a:r>
            <a:r>
              <a:rPr lang="zh-CN" altLang="en-US" dirty="0">
                <a:latin typeface="微软雅黑" panose="020B0503020204020204" charset="-122"/>
                <a:ea typeface="微软雅黑" panose="020B0503020204020204" charset="-122"/>
                <a:cs typeface="微软雅黑" panose="020B0503020204020204" charset="-122"/>
              </a:rPr>
              <a:t>经销商主业转移。</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(8) </a:t>
            </a:r>
            <a:r>
              <a:rPr lang="zh-CN" altLang="en-US" dirty="0">
                <a:latin typeface="微软雅黑" panose="020B0503020204020204" charset="-122"/>
                <a:ea typeface="微软雅黑" panose="020B0503020204020204" charset="-122"/>
                <a:cs typeface="微软雅黑" panose="020B0503020204020204" charset="-122"/>
              </a:rPr>
              <a:t>主力银行变化。</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(9) </a:t>
            </a:r>
            <a:r>
              <a:rPr lang="zh-CN" altLang="en-US" dirty="0">
                <a:latin typeface="微软雅黑" panose="020B0503020204020204" charset="-122"/>
                <a:ea typeface="微软雅黑" panose="020B0503020204020204" charset="-122"/>
                <a:cs typeface="微软雅黑" panose="020B0503020204020204" charset="-122"/>
              </a:rPr>
              <a:t>支票付款变更，通常为延长付款期限。</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(10) </a:t>
            </a:r>
            <a:r>
              <a:rPr lang="zh-CN" altLang="en-US" dirty="0">
                <a:latin typeface="微软雅黑" panose="020B0503020204020204" charset="-122"/>
                <a:ea typeface="微软雅黑" panose="020B0503020204020204" charset="-122"/>
                <a:cs typeface="微软雅黑" panose="020B0503020204020204" charset="-122"/>
              </a:rPr>
              <a:t>员工薪资迟发或降低薪资条件。</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(11) </a:t>
            </a:r>
            <a:r>
              <a:rPr lang="zh-CN" altLang="en-US" dirty="0">
                <a:latin typeface="微软雅黑" panose="020B0503020204020204" charset="-122"/>
                <a:ea typeface="微软雅黑" panose="020B0503020204020204" charset="-122"/>
                <a:cs typeface="微软雅黑" panose="020B0503020204020204" charset="-122"/>
              </a:rPr>
              <a:t>告贷无门，利用高利贷周转资金。</a:t>
            </a:r>
            <a:endParaRPr lang="zh-CN" altLang="en-US" dirty="0">
              <a:latin typeface="微软雅黑" panose="020B0503020204020204" charset="-122"/>
              <a:ea typeface="微软雅黑" panose="020B0503020204020204" charset="-122"/>
              <a:cs typeface="微软雅黑" panose="020B0503020204020204" charset="-122"/>
            </a:endParaRPr>
          </a:p>
        </p:txBody>
      </p:sp>
      <p:cxnSp>
        <p:nvCxnSpPr>
          <p:cNvPr id="9" name="直接箭头连接符 8"/>
          <p:cNvCxnSpPr/>
          <p:nvPr/>
        </p:nvCxnSpPr>
        <p:spPr bwMode="auto">
          <a:xfrm flipV="true">
            <a:off x="1524000" y="2208530"/>
            <a:ext cx="9144000" cy="30163"/>
          </a:xfrm>
          <a:prstGeom prst="straightConnector1">
            <a:avLst/>
          </a:prstGeom>
          <a:ln w="25400">
            <a:headEnd type="none" w="med" len="med"/>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应收账款催收准备</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文本框 4"/>
          <p:cNvSpPr txBox="true"/>
          <p:nvPr/>
        </p:nvSpPr>
        <p:spPr>
          <a:xfrm>
            <a:off x="1361123" y="1770380"/>
            <a:ext cx="9469438" cy="2553335"/>
          </a:xfrm>
          <a:prstGeom prst="rect">
            <a:avLst/>
          </a:prstGeom>
          <a:noFill/>
        </p:spPr>
        <p:txBody>
          <a:bodyPr wrap="square">
            <a:spAutoFit/>
          </a:bodyPr>
          <a:p>
            <a:pPr marR="0" indent="0" algn="just" defTabSz="914400" eaLnBrk="0" fontAlgn="auto" hangingPunct="0">
              <a:spcBef>
                <a:spcPts val="0"/>
              </a:spcBef>
              <a:buClrTx/>
              <a:buSzTx/>
              <a:buFontTx/>
              <a:buNone/>
              <a:defRPr/>
            </a:pPr>
            <a:r>
              <a:rPr kumimoji="0" lang="en-US"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1.</a:t>
            </a:r>
            <a:r>
              <a:rPr kumimoji="0" lang="zh-CN"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整理原始凭证</a:t>
            </a:r>
            <a:endParaRPr kumimoji="0" lang="en-US"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rPr>
              <a:t>企业对逾期货款进行追讨的重要依据，也是确定对方法律责任的重要依据。</a:t>
            </a:r>
            <a:endPar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en-US"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2. </a:t>
            </a:r>
            <a:r>
              <a:rPr kumimoji="0" lang="zh-CN"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调查债务人现状</a:t>
            </a:r>
            <a:endParaRPr kumimoji="0" lang="en-US"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rPr>
              <a:t>发生应收账款，要弄清客户拖欠的真正原因。</a:t>
            </a:r>
            <a:endPar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en-US"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3. </a:t>
            </a:r>
            <a:r>
              <a:rPr kumimoji="0" lang="zh-CN"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分析回收的可能性</a:t>
            </a: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rPr>
              <a:t>业务人员应会同律师、会计师等全面分析债权债务关系。</a:t>
            </a: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（四）确定应收账款催收方式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54480" y="1361758"/>
            <a:ext cx="9017000" cy="4755197"/>
            <a:chOff x="325" y="2223"/>
            <a:chExt cx="14200" cy="7488"/>
          </a:xfrm>
        </p:grpSpPr>
        <p:sp>
          <p:nvSpPr>
            <p:cNvPr id="2" name="Text Box 11"/>
            <p:cNvSpPr txBox="true">
              <a:spLocks noChangeArrowheads="true"/>
            </p:cNvSpPr>
            <p:nvPr/>
          </p:nvSpPr>
          <p:spPr bwMode="auto">
            <a:xfrm>
              <a:off x="943" y="3374"/>
              <a:ext cx="2202" cy="725"/>
            </a:xfrm>
            <a:prstGeom prst="rect">
              <a:avLst/>
            </a:prstGeom>
            <a:solidFill>
              <a:schemeClr val="accent2">
                <a:lumMod val="20000"/>
                <a:lumOff val="80000"/>
              </a:schemeClr>
            </a:solidFill>
            <a:ln w="12700">
              <a:solidFill>
                <a:schemeClr val="tx1"/>
              </a:solidFill>
              <a:miter lim="800000"/>
            </a:ln>
            <a:effectLst/>
          </p:spPr>
          <p:txBody>
            <a:bodyPr wrap="none" lIns="90000" rIns="90000">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自行追讨</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26" name="Rectangle 19"/>
            <p:cNvSpPr>
              <a:spLocks noChangeArrowheads="true"/>
            </p:cNvSpPr>
            <p:nvPr/>
          </p:nvSpPr>
          <p:spPr bwMode="auto">
            <a:xfrm>
              <a:off x="4140" y="2223"/>
              <a:ext cx="6925" cy="675"/>
            </a:xfrm>
            <a:prstGeom prst="rect">
              <a:avLst/>
            </a:prstGeom>
            <a:solidFill>
              <a:srgbClr val="33CCCC"/>
            </a:solidFill>
            <a:ln w="12700">
              <a:solidFill>
                <a:schemeClr val="tx1"/>
              </a:solidFill>
              <a:miter lim="800000"/>
            </a:ln>
            <a:effectLst>
              <a:outerShdw dist="35921" dir="2700000" algn="ctr" rotWithShape="0">
                <a:schemeClr val="bg2"/>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应收账款催收方式</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10" name="Rectangle 6"/>
            <p:cNvSpPr>
              <a:spLocks noChangeArrowheads="true"/>
            </p:cNvSpPr>
            <p:nvPr/>
          </p:nvSpPr>
          <p:spPr bwMode="auto">
            <a:xfrm>
              <a:off x="3903" y="3228"/>
              <a:ext cx="2150" cy="1015"/>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委托代理</a:t>
              </a:r>
              <a:endPar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机构追讨</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11" name="Rectangle 6"/>
            <p:cNvSpPr>
              <a:spLocks noChangeArrowheads="true"/>
            </p:cNvSpPr>
            <p:nvPr/>
          </p:nvSpPr>
          <p:spPr bwMode="auto">
            <a:xfrm>
              <a:off x="6527" y="3372"/>
              <a:ext cx="2150" cy="728"/>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仲裁追讨</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 name="Rectangle 6"/>
            <p:cNvSpPr>
              <a:spLocks noChangeArrowheads="true"/>
            </p:cNvSpPr>
            <p:nvPr/>
          </p:nvSpPr>
          <p:spPr bwMode="auto">
            <a:xfrm>
              <a:off x="8996" y="3371"/>
              <a:ext cx="2150" cy="728"/>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诉讼追讨</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35894" name="Rectangle 6"/>
            <p:cNvSpPr>
              <a:spLocks noChangeArrowheads="true"/>
            </p:cNvSpPr>
            <p:nvPr/>
          </p:nvSpPr>
          <p:spPr bwMode="auto">
            <a:xfrm>
              <a:off x="11370" y="3354"/>
              <a:ext cx="2828" cy="745"/>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 name="矩形 26"/>
            <p:cNvSpPr/>
            <p:nvPr/>
          </p:nvSpPr>
          <p:spPr>
            <a:xfrm>
              <a:off x="11526" y="3371"/>
              <a:ext cx="2788" cy="725"/>
            </a:xfrm>
            <a:prstGeom prst="rect">
              <a:avLst/>
            </a:prstGeom>
          </p:spPr>
          <p:txBody>
            <a:bodyPr>
              <a:spAutoFit/>
            </a:bodyPr>
            <a:lstStyle/>
            <a:p>
              <a:pPr marL="0" marR="0" lvl="0" indent="0" algn="l" defTabSz="914400" rtl="0" eaLnBrk="1" fontAlgn="base" latinLnBrk="0" hangingPunct="1">
                <a:lnSpc>
                  <a:spcPct val="120000"/>
                </a:lnSpc>
                <a:spcBef>
                  <a:spcPct val="0"/>
                </a:spcBef>
                <a:spcAft>
                  <a:spcPct val="0"/>
                </a:spcAft>
                <a:buClr>
                  <a:srgbClr val="FF0000"/>
                </a:buClr>
                <a:buSzTx/>
                <a:buFont typeface="Wingdings" panose="05000000000000000000" pitchFamily="2" charset="2"/>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申请破产追讨</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35879" name="TextBox 27"/>
            <p:cNvSpPr txBox="true"/>
            <p:nvPr/>
          </p:nvSpPr>
          <p:spPr>
            <a:xfrm>
              <a:off x="325" y="5298"/>
              <a:ext cx="2715" cy="2082"/>
            </a:xfrm>
            <a:prstGeom prst="rect">
              <a:avLst/>
            </a:prstGeom>
            <a:noFill/>
            <a:ln w="9525">
              <a:noFill/>
            </a:ln>
          </p:spPr>
          <p:txBody>
            <a:bodyPr anchor="t" anchorCtr="false">
              <a:spAutoFit/>
            </a:bodyPr>
            <a:p>
              <a:pPr algn="just">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适用于债务关系明确、简单的情况，能够及时解决问题</a:t>
              </a:r>
              <a:endParaRPr lang="zh-CN" altLang="en-US" sz="2000" dirty="0">
                <a:solidFill>
                  <a:srgbClr val="130401"/>
                </a:solidFill>
                <a:latin typeface="微软雅黑" panose="020B0503020204020204" charset="-122"/>
                <a:ea typeface="微软雅黑" panose="020B0503020204020204" charset="-122"/>
              </a:endParaRPr>
            </a:p>
          </p:txBody>
        </p:sp>
        <p:sp>
          <p:nvSpPr>
            <p:cNvPr id="29" name="TextBox 28"/>
            <p:cNvSpPr txBox="true"/>
            <p:nvPr/>
          </p:nvSpPr>
          <p:spPr>
            <a:xfrm>
              <a:off x="3278" y="5205"/>
              <a:ext cx="2917" cy="4506"/>
            </a:xfrm>
            <a:prstGeom prst="rect">
              <a:avLst/>
            </a:prstGeom>
            <a:noFill/>
            <a:ln w="9525">
              <a:noFill/>
            </a:ln>
          </p:spPr>
          <p:txBody>
            <a:bodyPr anchor="t" anchorCtr="false">
              <a:spAutoFit/>
            </a:bodyPr>
            <a:p>
              <a:pPr>
                <a:buClrTx/>
                <a:buFontTx/>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适用于追讨无效，诉讼成本高的情况：好处如下：</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、增加催账力度；</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、专业化水平高；</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、成本与费用相对较低</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335881" name="TextBox 29"/>
            <p:cNvSpPr txBox="true"/>
            <p:nvPr/>
          </p:nvSpPr>
          <p:spPr>
            <a:xfrm>
              <a:off x="6195" y="5205"/>
              <a:ext cx="3077" cy="3052"/>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自愿解决问题的准司法办法，灵活性大，仲裁后不允许上诉。节省精力及费用。</a:t>
              </a:r>
              <a:endParaRPr lang="zh-CN" altLang="en-US" sz="2000" dirty="0">
                <a:solidFill>
                  <a:srgbClr val="130401"/>
                </a:solidFill>
                <a:latin typeface="微软雅黑" panose="020B0503020204020204" charset="-122"/>
                <a:ea typeface="微软雅黑" panose="020B0503020204020204" charset="-122"/>
              </a:endParaRPr>
            </a:p>
          </p:txBody>
        </p:sp>
        <p:sp>
          <p:nvSpPr>
            <p:cNvPr id="33" name="TextBox 32"/>
            <p:cNvSpPr txBox="true"/>
            <p:nvPr/>
          </p:nvSpPr>
          <p:spPr>
            <a:xfrm>
              <a:off x="11985" y="5335"/>
              <a:ext cx="2540" cy="1113"/>
            </a:xfrm>
            <a:prstGeom prst="rect">
              <a:avLst/>
            </a:prstGeom>
            <a:noFill/>
            <a:ln w="9525">
              <a:noFill/>
            </a:ln>
          </p:spPr>
          <p:txBody>
            <a:bodyPr anchor="t" anchorCtr="false">
              <a:spAutoFit/>
            </a:bodyPr>
            <a:p>
              <a:pPr>
                <a:buClrTx/>
                <a:buFontTx/>
              </a:pPr>
              <a:r>
                <a:rPr lang="zh-CN" altLang="en-US" sz="2000" dirty="0">
                  <a:solidFill>
                    <a:srgbClr val="130401"/>
                  </a:solidFill>
                  <a:latin typeface="微软雅黑" panose="020B0503020204020204" charset="-122"/>
                  <a:ea typeface="微软雅黑" panose="020B0503020204020204" charset="-122"/>
                </a:rPr>
                <a:t>适合于恶毒拖欠的情况</a:t>
              </a:r>
              <a:endParaRPr lang="zh-CN" altLang="en-US" sz="2000" dirty="0">
                <a:solidFill>
                  <a:srgbClr val="130401"/>
                </a:solidFill>
                <a:latin typeface="微软雅黑" panose="020B0503020204020204" charset="-122"/>
                <a:ea typeface="微软雅黑" panose="020B0503020204020204" charset="-122"/>
              </a:endParaRPr>
            </a:p>
          </p:txBody>
        </p:sp>
        <p:sp>
          <p:nvSpPr>
            <p:cNvPr id="37" name="TextBox 30"/>
            <p:cNvSpPr txBox="true"/>
            <p:nvPr/>
          </p:nvSpPr>
          <p:spPr>
            <a:xfrm>
              <a:off x="9134" y="5335"/>
              <a:ext cx="2732" cy="1113"/>
            </a:xfrm>
            <a:prstGeom prst="rect">
              <a:avLst/>
            </a:prstGeom>
            <a:noFill/>
            <a:ln w="9525">
              <a:noFill/>
            </a:ln>
          </p:spPr>
          <p:txBody>
            <a:bodyPr wrap="square" anchor="t"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债务矛盾不可调和时诉讼。</a:t>
              </a:r>
              <a:endParaRPr lang="zh-CN" altLang="en-US"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（四）确定应收账款催收方式</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282670" name="Group 46"/>
          <p:cNvGraphicFramePr>
            <a:graphicFrameLocks noGrp="true"/>
          </p:cNvGraphicFramePr>
          <p:nvPr/>
        </p:nvGraphicFramePr>
        <p:xfrm>
          <a:off x="1657350" y="1035050"/>
          <a:ext cx="8877301" cy="5410200"/>
        </p:xfrm>
        <a:graphic>
          <a:graphicData uri="http://schemas.openxmlformats.org/drawingml/2006/table">
            <a:tbl>
              <a:tblPr/>
              <a:tblGrid>
                <a:gridCol w="875400"/>
                <a:gridCol w="2763150"/>
                <a:gridCol w="2400301"/>
                <a:gridCol w="2838450"/>
              </a:tblGrid>
              <a:tr h="365760">
                <a:tc>
                  <a:txBody>
                    <a:bodyPr/>
                    <a:p>
                      <a:pPr marL="0" marR="0" lvl="0" indent="0" algn="just" defTabSz="914400" rtl="0" eaLnBrk="1" fontAlgn="base" latinLnBrk="0" hangingPunct="1">
                        <a:spcBef>
                          <a:spcPct val="20000"/>
                        </a:spcBef>
                        <a:spcAft>
                          <a:spcPct val="0"/>
                        </a:spcAft>
                        <a:buClr>
                          <a:schemeClr val="hlink"/>
                        </a:buClr>
                        <a:buSzTx/>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自行追账</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法律追收</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委托代理机构追收</a:t>
                      </a:r>
                      <a:endPar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30">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效率</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中等，追账人是公司职工，成功与否，对个人无影响</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较低，因法律有自己的程序，改变不了。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较高。因追账员的收入与欠账之回收率成正比</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69">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与客户的关系</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最好。债权人最熟悉债务人的需要。但此点也是造成欠债的因素</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最差，最冲突的方法，不可逆行</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中等，较灵活，可因债权人的要求改变。</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69">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时间</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不确定，如能马上追讨，是最好的，但如果一拖再拖，可能变成最差。</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最差，例如，在香港，通常要一年半以上。</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最好，当收到案件后马上处理。</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69">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费用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如能马上收回，费用是最少的，但机会成本、边际利润等费用很高。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最差，法律费用很高，而且随着时间的增加，没有确定的数目。</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中等，于接案时己定好费用。不成功，不用付佣金。</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30">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保障</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不确定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最好</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如果委托正常的追债公司也有很大保障。</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0743">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其他</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企业往往缺少有经验的追账人员</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不一定能胜诉，如失败，增加损失；如胜诉，法律只确认债权。</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追账机构对当地的法律及商业习惯都很熟悉。</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（五）应收账款处理方法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436370" y="1292225"/>
            <a:ext cx="9230995" cy="4413250"/>
            <a:chOff x="0" y="2358"/>
            <a:chExt cx="14233" cy="6950"/>
          </a:xfrm>
        </p:grpSpPr>
        <p:sp>
          <p:nvSpPr>
            <p:cNvPr id="11" name="Rectangle 10"/>
            <p:cNvSpPr>
              <a:spLocks noChangeArrowheads="true"/>
            </p:cNvSpPr>
            <p:nvPr/>
          </p:nvSpPr>
          <p:spPr bwMode="auto">
            <a:xfrm>
              <a:off x="0" y="6105"/>
              <a:ext cx="14175" cy="1155"/>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lIns="90000" rIns="90000"/>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zh-CN"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应收账款转让</a:t>
              </a:r>
              <a:endParaRPr kumimoji="0" lang="en-US" altLang="zh-CN"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zh-CN" sz="200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是指企业将应收账款出让给银行等金融机构以获取资金的一种筹资方式。</a:t>
              </a:r>
              <a:endParaRPr kumimoji="0" lang="zh-CN" altLang="zh-CN" sz="200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endParaRPr>
            </a:p>
            <a:p>
              <a:pPr marL="171450" marR="0" lvl="0" indent="-171450" algn="l" defTabSz="914400" rtl="0" eaLnBrk="0" fontAlgn="base" latinLnBrk="0" hangingPunct="0">
                <a:lnSpc>
                  <a:spcPct val="100000"/>
                </a:lnSpc>
                <a:spcBef>
                  <a:spcPct val="0"/>
                </a:spcBef>
                <a:spcAft>
                  <a:spcPct val="0"/>
                </a:spcAft>
                <a:buClrTx/>
                <a:buSzTx/>
                <a:buFontTx/>
                <a:buChar char="•"/>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TextBox 21"/>
            <p:cNvSpPr txBox="true"/>
            <p:nvPr/>
          </p:nvSpPr>
          <p:spPr>
            <a:xfrm>
              <a:off x="105" y="2358"/>
              <a:ext cx="14128" cy="1598"/>
            </a:xfrm>
            <a:prstGeom prst="rect">
              <a:avLst/>
            </a:prstGeom>
            <a:solidFill>
              <a:schemeClr val="accent2">
                <a:lumMod val="20000"/>
                <a:lumOff val="80000"/>
              </a:schemeClr>
            </a:solidFill>
          </p:spPr>
          <p:txBody>
            <a:bodyPr>
              <a:spAutoFit/>
            </a:bodyPr>
            <a:p>
              <a:pPr marL="342900" marR="0" indent="-342900" defTabSz="914400">
                <a:buClrTx/>
                <a:buSzTx/>
                <a:buFont typeface="Arial" panose="020B0604020202020204" pitchFamily="34" charset="0"/>
                <a:buChar char="•"/>
                <a:defRPr/>
              </a:pPr>
              <a:r>
                <a:rPr kumimoji="0" lang="zh-CN" altLang="zh-CN" sz="2000" kern="1200" cap="none" spc="0" normalizeH="0" baseline="0" noProof="0" dirty="0">
                  <a:solidFill>
                    <a:srgbClr val="00B0F0"/>
                  </a:solidFill>
                  <a:latin typeface="微软雅黑" panose="020B0503020204020204" charset="-122"/>
                  <a:ea typeface="微软雅黑" panose="020B0503020204020204" charset="-122"/>
                  <a:cs typeface="+mn-cs"/>
                </a:rPr>
                <a:t>应收账款质押融资</a:t>
              </a:r>
              <a:endParaRPr kumimoji="0" lang="zh-CN" altLang="zh-CN" sz="2000" kern="1200" cap="none" spc="0" normalizeH="0" baseline="0" noProof="0" dirty="0">
                <a:solidFill>
                  <a:srgbClr val="FF0000"/>
                </a:solidFill>
                <a:latin typeface="微软雅黑" panose="020B0503020204020204" charset="-122"/>
                <a:ea typeface="微软雅黑" panose="020B0503020204020204" charset="-122"/>
                <a:cs typeface="+mn-cs"/>
              </a:endParaRPr>
            </a:p>
            <a:p>
              <a:pPr marR="0" defTabSz="914400">
                <a:buClrTx/>
                <a:buSzTx/>
                <a:buFontTx/>
                <a:buNone/>
                <a:defRPr/>
              </a:pPr>
              <a:r>
                <a:rPr kumimoji="0" lang="zh-CN" altLang="zh-CN" sz="2000" kern="1200" cap="none" spc="0" normalizeH="0" baseline="0" noProof="0" dirty="0">
                  <a:solidFill>
                    <a:schemeClr val="tx1">
                      <a:lumMod val="50000"/>
                    </a:schemeClr>
                  </a:solidFill>
                  <a:latin typeface="微软雅黑" panose="020B0503020204020204" charset="-122"/>
                  <a:ea typeface="微软雅黑" panose="020B0503020204020204" charset="-122"/>
                  <a:cs typeface="+mn-cs"/>
                </a:rPr>
                <a:t>指企业与银行等金融机构签订合同，以应收账款作为抵押品。在合同规定的期限和信贷限额条件下，向银行等金融机构取得短期借款的融资方式。</a:t>
              </a:r>
              <a:endParaRPr kumimoji="0" lang="zh-CN" altLang="en-US" sz="2000" kern="1200" cap="none" spc="0" normalizeH="0" baseline="0" noProof="0" dirty="0">
                <a:solidFill>
                  <a:schemeClr val="tx1">
                    <a:lumMod val="50000"/>
                  </a:schemeClr>
                </a:solidFill>
                <a:latin typeface="微软雅黑" panose="020B0503020204020204" charset="-122"/>
                <a:ea typeface="微软雅黑" panose="020B0503020204020204" charset="-122"/>
                <a:cs typeface="+mn-cs"/>
              </a:endParaRPr>
            </a:p>
          </p:txBody>
        </p:sp>
        <p:sp>
          <p:nvSpPr>
            <p:cNvPr id="23" name="TextBox 22"/>
            <p:cNvSpPr txBox="true"/>
            <p:nvPr/>
          </p:nvSpPr>
          <p:spPr>
            <a:xfrm>
              <a:off x="105" y="4415"/>
              <a:ext cx="13873" cy="1113"/>
            </a:xfrm>
            <a:prstGeom prst="rect">
              <a:avLst/>
            </a:prstGeom>
            <a:noFill/>
            <a:ln w="9525">
              <a:noFill/>
            </a:ln>
          </p:spPr>
          <p:txBody>
            <a:bodyPr anchor="t" anchorCtr="false">
              <a:spAutoFit/>
            </a:bodyPr>
            <a:p>
              <a:pPr algn="just">
                <a:buClrTx/>
                <a:buFontTx/>
              </a:pPr>
              <a:r>
                <a:rPr lang="zh-CN" altLang="en-US" sz="2000" dirty="0">
                  <a:solidFill>
                    <a:srgbClr val="161616"/>
                  </a:solidFill>
                  <a:latin typeface="微软雅黑" panose="020B0503020204020204" charset="-122"/>
                  <a:ea typeface="微软雅黑" panose="020B0503020204020204" charset="-122"/>
                </a:rPr>
                <a:t>应收账款质押融资的</a:t>
              </a:r>
              <a:r>
                <a:rPr lang="zh-CN" altLang="en-US" sz="2000" dirty="0">
                  <a:solidFill>
                    <a:srgbClr val="00B0F0"/>
                  </a:solidFill>
                  <a:latin typeface="微软雅黑" panose="020B0503020204020204" charset="-122"/>
                  <a:ea typeface="微软雅黑" panose="020B0503020204020204" charset="-122"/>
                </a:rPr>
                <a:t>难点</a:t>
              </a:r>
              <a:r>
                <a:rPr lang="zh-CN" altLang="en-US" sz="2000" dirty="0">
                  <a:solidFill>
                    <a:srgbClr val="161616"/>
                  </a:solidFill>
                  <a:latin typeface="微软雅黑" panose="020B0503020204020204" charset="-122"/>
                  <a:ea typeface="微软雅黑" panose="020B0503020204020204" charset="-122"/>
                </a:rPr>
                <a:t>在于：银行</a:t>
              </a:r>
              <a:r>
                <a:rPr lang="zh-CN" altLang="en-US" sz="2000" dirty="0">
                  <a:solidFill>
                    <a:srgbClr val="00B0F0"/>
                  </a:solidFill>
                  <a:latin typeface="微软雅黑" panose="020B0503020204020204" charset="-122"/>
                  <a:ea typeface="微软雅黑" panose="020B0503020204020204" charset="-122"/>
                </a:rPr>
                <a:t>只对质量较好的应收账款进行融资</a:t>
              </a:r>
              <a:r>
                <a:rPr lang="zh-CN" altLang="en-US" sz="2000" dirty="0">
                  <a:solidFill>
                    <a:srgbClr val="161616"/>
                  </a:solidFill>
                  <a:latin typeface="微软雅黑" panose="020B0503020204020204" charset="-122"/>
                  <a:ea typeface="微软雅黑" panose="020B0503020204020204" charset="-122"/>
                </a:rPr>
                <a:t>，而企业为了发展业务往往忽略应收账款质量，</a:t>
              </a:r>
              <a:r>
                <a:rPr lang="zh-CN" altLang="en-US" sz="2000" dirty="0">
                  <a:solidFill>
                    <a:srgbClr val="00B0F0"/>
                  </a:solidFill>
                  <a:latin typeface="微软雅黑" panose="020B0503020204020204" charset="-122"/>
                  <a:ea typeface="微软雅黑" panose="020B0503020204020204" charset="-122"/>
                </a:rPr>
                <a:t>实际操作中应收账款很难大额融资</a:t>
              </a:r>
              <a:r>
                <a:rPr lang="zh-CN" altLang="en-US" sz="2000" dirty="0">
                  <a:solidFill>
                    <a:srgbClr val="161616"/>
                  </a:solidFill>
                  <a:latin typeface="微软雅黑" panose="020B0503020204020204" charset="-122"/>
                  <a:ea typeface="微软雅黑" panose="020B0503020204020204" charset="-122"/>
                </a:rPr>
                <a:t>。</a:t>
              </a:r>
              <a:endParaRPr lang="zh-CN" altLang="en-US" sz="2000" dirty="0">
                <a:solidFill>
                  <a:srgbClr val="161616"/>
                </a:solidFill>
                <a:latin typeface="微软雅黑" panose="020B0503020204020204" charset="-122"/>
                <a:ea typeface="微软雅黑" panose="020B0503020204020204" charset="-122"/>
              </a:endParaRPr>
            </a:p>
          </p:txBody>
        </p:sp>
        <p:sp>
          <p:nvSpPr>
            <p:cNvPr id="24" name="TextBox 23"/>
            <p:cNvSpPr txBox="true"/>
            <p:nvPr/>
          </p:nvSpPr>
          <p:spPr>
            <a:xfrm>
              <a:off x="313" y="7710"/>
              <a:ext cx="4560" cy="1598"/>
            </a:xfrm>
            <a:prstGeom prst="rect">
              <a:avLst/>
            </a:prstGeom>
            <a:noFill/>
            <a:ln w="9525">
              <a:noFill/>
            </a:ln>
          </p:spPr>
          <p:txBody>
            <a:bodyPr anchor="t" anchorCtr="false">
              <a:spAutoFit/>
            </a:bodyPr>
            <a:p>
              <a:pPr marL="342900" indent="-342900">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应收账款抵借；</a:t>
              </a:r>
              <a:endParaRPr lang="en-US" altLang="zh-CN" sz="2000" dirty="0">
                <a:solidFill>
                  <a:srgbClr val="161616"/>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应收账款让受；</a:t>
              </a:r>
              <a:endParaRPr lang="en-US" altLang="zh-CN" sz="2000" dirty="0">
                <a:solidFill>
                  <a:srgbClr val="161616"/>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保理。</a:t>
              </a:r>
              <a:endParaRPr lang="zh-CN" altLang="en-US" sz="2000" dirty="0">
                <a:solidFill>
                  <a:srgbClr val="161616"/>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（五）应收账款处理方法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38300" y="1734820"/>
            <a:ext cx="8915400" cy="3528060"/>
            <a:chOff x="360" y="2203"/>
            <a:chExt cx="14040" cy="5556"/>
          </a:xfrm>
        </p:grpSpPr>
        <p:sp>
          <p:nvSpPr>
            <p:cNvPr id="2" name="TextBox 21"/>
            <p:cNvSpPr txBox="true"/>
            <p:nvPr/>
          </p:nvSpPr>
          <p:spPr>
            <a:xfrm>
              <a:off x="360" y="2203"/>
              <a:ext cx="13948" cy="1598"/>
            </a:xfrm>
            <a:prstGeom prst="rect">
              <a:avLst/>
            </a:prstGeom>
            <a:solidFill>
              <a:schemeClr val="accent2">
                <a:lumMod val="20000"/>
                <a:lumOff val="80000"/>
              </a:schemeClr>
            </a:solidFill>
          </p:spPr>
          <p:txBody>
            <a:bodyPr wrap="square">
              <a:spAutoFit/>
            </a:bodyPr>
            <a:p>
              <a:pPr marL="342900" marR="0" indent="-342900" defTabSz="914400">
                <a:buClrTx/>
                <a:buSzTx/>
                <a:buFont typeface="Arial" panose="020B0604020202020204" pitchFamily="34" charset="0"/>
                <a:buChar char="•"/>
                <a:defRPr/>
              </a:pPr>
              <a:r>
                <a:rPr kumimoji="0" lang="zh-CN" altLang="en-US" sz="2000" kern="1200" cap="none" spc="0" normalizeH="0" baseline="0" noProof="0" dirty="0">
                  <a:solidFill>
                    <a:srgbClr val="00B0F0"/>
                  </a:solidFill>
                  <a:latin typeface="微软雅黑" panose="020B0503020204020204" charset="-122"/>
                  <a:ea typeface="微软雅黑" panose="020B0503020204020204" charset="-122"/>
                  <a:cs typeface="+mn-cs"/>
                </a:rPr>
                <a:t>债务重组</a:t>
              </a:r>
              <a:endParaRPr kumimoji="0" lang="zh-CN" altLang="en-US" sz="2000" kern="1200" cap="none" spc="0" normalizeH="0" baseline="0" noProof="0" dirty="0">
                <a:solidFill>
                  <a:srgbClr val="FF0000"/>
                </a:solidFill>
                <a:latin typeface="微软雅黑" panose="020B0503020204020204" charset="-122"/>
                <a:ea typeface="微软雅黑" panose="020B0503020204020204" charset="-122"/>
                <a:cs typeface="+mn-cs"/>
              </a:endParaRPr>
            </a:p>
            <a:p>
              <a:pPr marR="0" defTabSz="914400">
                <a:buClrTx/>
                <a:buSzTx/>
                <a:buFontTx/>
                <a:buNone/>
                <a:defRPr/>
              </a:pPr>
              <a:r>
                <a:rPr kumimoji="0" lang="zh-CN" altLang="en-US" sz="2000" kern="1200" cap="none" spc="0" normalizeH="0" baseline="0" noProof="0" dirty="0">
                  <a:solidFill>
                    <a:schemeClr val="bg2">
                      <a:lumMod val="10000"/>
                    </a:schemeClr>
                  </a:solidFill>
                  <a:latin typeface="微软雅黑" panose="020B0503020204020204" charset="-122"/>
                  <a:ea typeface="微软雅黑" panose="020B0503020204020204" charset="-122"/>
                  <a:cs typeface="+mn-cs"/>
                </a:rPr>
                <a:t>根据债务具体情况，</a:t>
              </a:r>
              <a:r>
                <a:rPr kumimoji="0" lang="zh-CN" altLang="en-US" sz="2000" kern="1200" cap="none" spc="0" normalizeH="0" baseline="0" noProof="0" dirty="0">
                  <a:solidFill>
                    <a:srgbClr val="00B0F0"/>
                  </a:solidFill>
                  <a:latin typeface="微软雅黑" panose="020B0503020204020204" charset="-122"/>
                  <a:ea typeface="微软雅黑" panose="020B0503020204020204" charset="-122"/>
                  <a:cs typeface="+mn-cs"/>
                </a:rPr>
                <a:t>将债务关系转化成股权、证券、票据</a:t>
              </a:r>
              <a:r>
                <a:rPr kumimoji="0" lang="zh-CN" altLang="en-US" sz="2000" kern="1200" cap="none" spc="0" normalizeH="0" baseline="0" noProof="0" dirty="0">
                  <a:solidFill>
                    <a:schemeClr val="bg2">
                      <a:lumMod val="10000"/>
                    </a:schemeClr>
                  </a:solidFill>
                  <a:latin typeface="微软雅黑" panose="020B0503020204020204" charset="-122"/>
                  <a:ea typeface="微软雅黑" panose="020B0503020204020204" charset="-122"/>
                  <a:cs typeface="+mn-cs"/>
                </a:rPr>
                <a:t>等可以出售、流通的价值形式。从而实现债权的过程。</a:t>
              </a:r>
              <a:endParaRPr kumimoji="0" lang="zh-CN" altLang="en-US" sz="2000" kern="1200" cap="none" spc="0" normalizeH="0" baseline="0" noProof="0" dirty="0">
                <a:solidFill>
                  <a:schemeClr val="bg2">
                    <a:lumMod val="10000"/>
                  </a:schemeClr>
                </a:solidFill>
                <a:latin typeface="微软雅黑" panose="020B0503020204020204" charset="-122"/>
                <a:ea typeface="微软雅黑" panose="020B0503020204020204" charset="-122"/>
                <a:cs typeface="+mn-cs"/>
              </a:endParaRPr>
            </a:p>
          </p:txBody>
        </p:sp>
        <p:sp>
          <p:nvSpPr>
            <p:cNvPr id="23" name="TextBox 22"/>
            <p:cNvSpPr txBox="true"/>
            <p:nvPr/>
          </p:nvSpPr>
          <p:spPr>
            <a:xfrm>
              <a:off x="528" y="4223"/>
              <a:ext cx="13872" cy="3536"/>
            </a:xfrm>
            <a:prstGeom prst="rect">
              <a:avLst/>
            </a:prstGeom>
            <a:noFill/>
            <a:ln w="9525">
              <a:noFill/>
            </a:ln>
          </p:spPr>
          <p:txBody>
            <a:bodyPr anchor="t" anchorCtr="false">
              <a:spAutoFit/>
            </a:bodyPr>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贴现收回账款；</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债转股；</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以非现金资产收回债权；</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债股互转；</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应收账款证券化；</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应收账款转为应收票据；</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基于应收账款的信托贷款；</a:t>
              </a:r>
              <a:endParaRPr lang="zh-CN" altLang="en-US" sz="2000" dirty="0">
                <a:solidFill>
                  <a:srgbClr val="161616"/>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第五节  应收账款管理</a:t>
            </a:r>
            <a:endParaRPr lang="zh-CN" altLang="en-US" sz="3200" dirty="0">
              <a:solidFill>
                <a:schemeClr val="bg1"/>
              </a:solidFill>
              <a:latin typeface="微软雅黑" panose="020B0503020204020204" charset="-122"/>
              <a:ea typeface="微软雅黑" panose="020B0503020204020204" charset="-122"/>
            </a:endParaRPr>
          </a:p>
        </p:txBody>
      </p:sp>
      <p:grpSp>
        <p:nvGrpSpPr>
          <p:cNvPr id="10" name="组合 9"/>
          <p:cNvGrpSpPr/>
          <p:nvPr/>
        </p:nvGrpSpPr>
        <p:grpSpPr>
          <a:xfrm>
            <a:off x="2858770" y="2106930"/>
            <a:ext cx="5904865" cy="3336290"/>
            <a:chOff x="2280" y="2868"/>
            <a:chExt cx="8520" cy="4660"/>
          </a:xfrm>
        </p:grpSpPr>
        <p:sp>
          <p:nvSpPr>
            <p:cNvPr id="152583" name="AutoShape 6"/>
            <p:cNvSpPr/>
            <p:nvPr/>
          </p:nvSpPr>
          <p:spPr>
            <a:xfrm>
              <a:off x="3650" y="672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四、应收账款催收技巧</a:t>
              </a:r>
              <a:endParaRPr lang="zh-CN" altLang="en-US" b="1" dirty="0">
                <a:solidFill>
                  <a:schemeClr val="tx2"/>
                </a:solidFill>
                <a:latin typeface="微软雅黑" panose="020B0503020204020204" charset="-122"/>
                <a:ea typeface="微软雅黑" panose="020B0503020204020204" charset="-122"/>
              </a:endParaRPr>
            </a:p>
          </p:txBody>
        </p:sp>
        <p:sp>
          <p:nvSpPr>
            <p:cNvPr id="152584" name="AutoShape 7"/>
            <p:cNvSpPr/>
            <p:nvPr/>
          </p:nvSpPr>
          <p:spPr>
            <a:xfrm>
              <a:off x="3840" y="544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三、应收账款催收内容</a:t>
              </a:r>
              <a:endParaRPr lang="zh-CN" altLang="en-US" b="1" dirty="0">
                <a:solidFill>
                  <a:schemeClr val="tx2"/>
                </a:solidFill>
                <a:latin typeface="微软雅黑" panose="020B0503020204020204" charset="-122"/>
                <a:ea typeface="微软雅黑" panose="020B0503020204020204" charset="-122"/>
              </a:endParaRPr>
            </a:p>
          </p:txBody>
        </p:sp>
        <p:sp>
          <p:nvSpPr>
            <p:cNvPr id="152585" name="AutoShape 8"/>
            <p:cNvSpPr/>
            <p:nvPr/>
          </p:nvSpPr>
          <p:spPr>
            <a:xfrm>
              <a:off x="3600" y="4080"/>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二、应收账款账龄分析</a:t>
              </a:r>
              <a:endParaRPr lang="zh-CN" altLang="en-US" b="1" dirty="0">
                <a:solidFill>
                  <a:schemeClr val="tx2"/>
                </a:solidFill>
                <a:latin typeface="微软雅黑" panose="020B0503020204020204" charset="-122"/>
                <a:ea typeface="微软雅黑" panose="020B0503020204020204" charset="-122"/>
              </a:endParaRPr>
            </a:p>
          </p:txBody>
        </p:sp>
        <p:sp>
          <p:nvSpPr>
            <p:cNvPr id="152586" name="AutoShape 9"/>
            <p:cNvSpPr/>
            <p:nvPr/>
          </p:nvSpPr>
          <p:spPr>
            <a:xfrm>
              <a:off x="2780" y="286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一、应收账款管理概述</a:t>
              </a:r>
              <a:endParaRPr lang="zh-CN" altLang="en-US" b="1" dirty="0">
                <a:solidFill>
                  <a:schemeClr val="tx2"/>
                </a:solidFill>
                <a:latin typeface="微软雅黑" panose="020B0503020204020204" charset="-122"/>
                <a:ea typeface="微软雅黑" panose="020B0503020204020204" charset="-122"/>
              </a:endParaRPr>
            </a:p>
          </p:txBody>
        </p:sp>
        <p:grpSp>
          <p:nvGrpSpPr>
            <p:cNvPr id="152587" name="Group 10"/>
            <p:cNvGrpSpPr/>
            <p:nvPr/>
          </p:nvGrpSpPr>
          <p:grpSpPr>
            <a:xfrm>
              <a:off x="2280" y="3008"/>
              <a:ext cx="600" cy="600"/>
              <a:chOff x="2078" y="1680"/>
              <a:chExt cx="1615" cy="1615"/>
            </a:xfrm>
          </p:grpSpPr>
          <p:sp>
            <p:nvSpPr>
              <p:cNvPr id="152588" name="Oval 11"/>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89" name="Oval 12"/>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29" name="Oval 13"/>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1" name="Oval 14"/>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1" name="Oval 15"/>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3" name="Oval 16"/>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594" name="Group 17"/>
            <p:cNvGrpSpPr/>
            <p:nvPr/>
          </p:nvGrpSpPr>
          <p:grpSpPr>
            <a:xfrm>
              <a:off x="3120" y="4248"/>
              <a:ext cx="600" cy="600"/>
              <a:chOff x="2078" y="1680"/>
              <a:chExt cx="1615" cy="1615"/>
            </a:xfrm>
          </p:grpSpPr>
          <p:sp>
            <p:nvSpPr>
              <p:cNvPr id="152595" name="Oval 18"/>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96" name="Oval 19"/>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6" name="Oval 20"/>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8" name="Oval 21"/>
              <p:cNvSpPr/>
              <p:nvPr/>
            </p:nvSpPr>
            <p:spPr>
              <a:xfrm>
                <a:off x="2254" y="1856"/>
                <a:ext cx="1262" cy="1264"/>
              </a:xfrm>
              <a:prstGeom prst="ellipse">
                <a:avLst/>
              </a:prstGeom>
              <a:gradFill rotWithShape="true">
                <a:gsLst>
                  <a:gs pos="0">
                    <a:srgbClr val="000000"/>
                  </a:gs>
                  <a:gs pos="100000">
                    <a:srgbClr val="48BE67"/>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8" name="Oval 22"/>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0" name="Oval 23"/>
              <p:cNvSpPr/>
              <p:nvPr/>
            </p:nvSpPr>
            <p:spPr>
              <a:xfrm>
                <a:off x="2337" y="1939"/>
                <a:ext cx="1096" cy="1098"/>
              </a:xfrm>
              <a:prstGeom prst="ellipse">
                <a:avLst/>
              </a:prstGeom>
              <a:gradFill rotWithShape="true">
                <a:gsLst>
                  <a:gs pos="0">
                    <a:srgbClr val="48BE67"/>
                  </a:gs>
                  <a:gs pos="100000">
                    <a:srgbClr val="235C32"/>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1" name="Group 24"/>
            <p:cNvGrpSpPr/>
            <p:nvPr/>
          </p:nvGrpSpPr>
          <p:grpSpPr>
            <a:xfrm>
              <a:off x="3360" y="5568"/>
              <a:ext cx="600" cy="600"/>
              <a:chOff x="2078" y="1680"/>
              <a:chExt cx="1615" cy="1615"/>
            </a:xfrm>
          </p:grpSpPr>
          <p:sp>
            <p:nvSpPr>
              <p:cNvPr id="152602" name="Oval 25"/>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03" name="Oval 26"/>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3" name="Oval 27"/>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5" name="Oval 28"/>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5" name="Oval 29"/>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7" name="Oval 30"/>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8" name="Group 31"/>
            <p:cNvGrpSpPr/>
            <p:nvPr/>
          </p:nvGrpSpPr>
          <p:grpSpPr>
            <a:xfrm>
              <a:off x="3120" y="6888"/>
              <a:ext cx="600" cy="600"/>
              <a:chOff x="2078" y="1680"/>
              <a:chExt cx="1615" cy="1615"/>
            </a:xfrm>
          </p:grpSpPr>
          <p:sp>
            <p:nvSpPr>
              <p:cNvPr id="152609" name="Oval 32"/>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10" name="Oval 33"/>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0" name="Oval 34"/>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2" name="Oval 35"/>
              <p:cNvSpPr/>
              <p:nvPr/>
            </p:nvSpPr>
            <p:spPr>
              <a:xfrm>
                <a:off x="2254" y="1856"/>
                <a:ext cx="1262" cy="1264"/>
              </a:xfrm>
              <a:prstGeom prst="ellipse">
                <a:avLst/>
              </a:prstGeom>
              <a:gradFill rotWithShape="true">
                <a:gsLst>
                  <a:gs pos="0">
                    <a:srgbClr val="000000"/>
                  </a:gs>
                  <a:gs pos="100000">
                    <a:srgbClr val="8D67E1"/>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2" name="Oval 36"/>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4" name="Oval 37"/>
              <p:cNvSpPr/>
              <p:nvPr/>
            </p:nvSpPr>
            <p:spPr>
              <a:xfrm>
                <a:off x="2337" y="1939"/>
                <a:ext cx="1096" cy="1098"/>
              </a:xfrm>
              <a:prstGeom prst="ellipse">
                <a:avLst/>
              </a:prstGeom>
              <a:gradFill rotWithShape="true">
                <a:gsLst>
                  <a:gs pos="0">
                    <a:srgbClr val="8D67E1"/>
                  </a:gs>
                  <a:gs pos="100000">
                    <a:srgbClr val="4532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 账款收回后管理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95938" name="文本框 4"/>
          <p:cNvSpPr txBox="true"/>
          <p:nvPr/>
        </p:nvSpPr>
        <p:spPr>
          <a:xfrm>
            <a:off x="1732280" y="1948180"/>
            <a:ext cx="9046845" cy="860425"/>
          </a:xfrm>
          <a:prstGeom prst="rect">
            <a:avLst/>
          </a:prstGeom>
          <a:noFill/>
          <a:ln w="9525">
            <a:noFill/>
          </a:ln>
        </p:spPr>
        <p:txBody>
          <a:bodyPr wrap="square" anchor="t" anchorCtr="false">
            <a:spAutoFit/>
          </a:bodyPr>
          <a:p>
            <a:pPr eaLnBrk="0" fontAlgn="auto" hangingPunct="0">
              <a:spcBef>
                <a:spcPts val="600"/>
              </a:spcBef>
              <a:spcAft>
                <a:spcPts val="600"/>
              </a:spcAft>
            </a:pPr>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确保回收账款及时入账，防范收款人员挪用公款潜逃。</a:t>
            </a:r>
            <a:endParaRPr lang="zh-CN" altLang="en-US" sz="2000" dirty="0">
              <a:latin typeface="微软雅黑" panose="020B0503020204020204" charset="-122"/>
              <a:ea typeface="微软雅黑" panose="020B0503020204020204" charset="-122"/>
              <a:cs typeface="微软雅黑" panose="020B0503020204020204" charset="-122"/>
            </a:endParaRPr>
          </a:p>
          <a:p>
            <a:pPr eaLnBrk="0" fontAlgn="auto" hangingPunct="0">
              <a:spcBef>
                <a:spcPts val="600"/>
              </a:spcBef>
              <a:spcAft>
                <a:spcPts val="600"/>
              </a:spcAft>
            </a:pPr>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累积经验，吸取前车之鉴，完善企业内部交易合同、应收账款管理等制度。</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 对失信客户的处理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96962" name="文本框 4"/>
          <p:cNvSpPr txBox="true"/>
          <p:nvPr/>
        </p:nvSpPr>
        <p:spPr>
          <a:xfrm>
            <a:off x="1848803" y="1650048"/>
            <a:ext cx="8493125" cy="3169285"/>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企业应针对逾期应收账款拖欠的原因、性质、还款能力和还款意愿，</a:t>
            </a:r>
            <a:r>
              <a:rPr lang="zh-CN" altLang="en-US" sz="2000" dirty="0">
                <a:solidFill>
                  <a:srgbClr val="00B0F0"/>
                </a:solidFill>
                <a:latin typeface="微软雅黑" panose="020B0503020204020204" charset="-122"/>
                <a:ea typeface="微软雅黑" panose="020B0503020204020204" charset="-122"/>
              </a:rPr>
              <a:t>分别制定不同的收账策略</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endParaRPr>
          </a:p>
          <a:p>
            <a:pPr eaLnBrk="0" hangingPunct="0"/>
            <a:r>
              <a:rPr lang="zh-CN" altLang="en-US" sz="2000" dirty="0">
                <a:latin typeface="微软雅黑" panose="020B0503020204020204" charset="-122"/>
                <a:ea typeface="微软雅黑" panose="020B0503020204020204" charset="-122"/>
              </a:rPr>
              <a:t>企业发生逾期应收账款，除了加强催收外还要运用</a:t>
            </a:r>
            <a:r>
              <a:rPr lang="zh-CN" altLang="en-US" sz="2000" dirty="0">
                <a:solidFill>
                  <a:srgbClr val="00B0F0"/>
                </a:solidFill>
                <a:latin typeface="微软雅黑" panose="020B0503020204020204" charset="-122"/>
                <a:ea typeface="微软雅黑" panose="020B0503020204020204" charset="-122"/>
              </a:rPr>
              <a:t>商业制裁</a:t>
            </a:r>
            <a:r>
              <a:rPr lang="zh-CN" altLang="en-US" sz="2000" dirty="0">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法律制裁</a:t>
            </a:r>
            <a:r>
              <a:rPr lang="zh-CN" altLang="en-US" sz="2000" dirty="0">
                <a:latin typeface="微软雅黑" panose="020B0503020204020204" charset="-122"/>
                <a:ea typeface="微软雅黑" panose="020B0503020204020204" charset="-122"/>
              </a:rPr>
              <a:t>手段，以保持催收压力。</a:t>
            </a:r>
            <a:endParaRPr lang="zh-CN" altLang="en-US" sz="2000" dirty="0">
              <a:latin typeface="微软雅黑" panose="020B0503020204020204" charset="-122"/>
              <a:ea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endParaRPr>
          </a:p>
          <a:p>
            <a:pPr eaLnBrk="0" hangingPunct="0"/>
            <a:r>
              <a:rPr lang="zh-CN" altLang="en-US" sz="2000" dirty="0">
                <a:solidFill>
                  <a:srgbClr val="00B0F0"/>
                </a:solidFill>
                <a:latin typeface="微软雅黑" panose="020B0503020204020204" charset="-122"/>
                <a:ea typeface="微软雅黑" panose="020B0503020204020204" charset="-122"/>
              </a:rPr>
              <a:t>商业制裁手段包括</a:t>
            </a:r>
            <a:r>
              <a:rPr lang="zh-CN" altLang="en-US" sz="2000" dirty="0">
                <a:solidFill>
                  <a:schemeClr val="tx1"/>
                </a:solidFill>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终止供货和服务；撤销信用额度；要求偿付延期利息；在所有权保留条款下收回货物；寻求商账追收机构协助。</a:t>
            </a:r>
            <a:endParaRPr lang="zh-CN" altLang="en-US" sz="2000" dirty="0">
              <a:latin typeface="微软雅黑" panose="020B0503020204020204" charset="-122"/>
              <a:ea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endParaRPr>
          </a:p>
          <a:p>
            <a:pPr eaLnBrk="0" hangingPunct="0"/>
            <a:r>
              <a:rPr lang="zh-CN" altLang="en-US" sz="2000" dirty="0">
                <a:solidFill>
                  <a:srgbClr val="00B0F0"/>
                </a:solidFill>
                <a:latin typeface="微软雅黑" panose="020B0503020204020204" charset="-122"/>
                <a:ea typeface="微软雅黑" panose="020B0503020204020204" charset="-122"/>
              </a:rPr>
              <a:t>法律制裁手段包括</a:t>
            </a:r>
            <a:r>
              <a:rPr lang="zh-CN" altLang="en-US" sz="2000" dirty="0">
                <a:solidFill>
                  <a:schemeClr val="tx1"/>
                </a:solidFill>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申请支付令、诉讼、仲裁。</a:t>
            </a:r>
            <a:endParaRPr lang="zh-CN" altLang="en-US" sz="20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四、应收账款催收技巧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3" name="组合 22"/>
          <p:cNvGrpSpPr/>
          <p:nvPr/>
        </p:nvGrpSpPr>
        <p:grpSpPr>
          <a:xfrm>
            <a:off x="1196658" y="1298575"/>
            <a:ext cx="9799637" cy="4664075"/>
            <a:chOff x="658" y="2175"/>
            <a:chExt cx="15432" cy="7345"/>
          </a:xfrm>
        </p:grpSpPr>
        <p:sp>
          <p:nvSpPr>
            <p:cNvPr id="4" name="文本框 4"/>
            <p:cNvSpPr txBox="true"/>
            <p:nvPr/>
          </p:nvSpPr>
          <p:spPr>
            <a:xfrm>
              <a:off x="928" y="2175"/>
              <a:ext cx="7200" cy="580"/>
            </a:xfrm>
            <a:prstGeom prst="rect">
              <a:avLst/>
            </a:prstGeom>
            <a:noFill/>
            <a:ln w="9525">
              <a:noFill/>
            </a:ln>
          </p:spPr>
          <p:txBody>
            <a:bodyPr anchor="t" anchorCtr="false">
              <a:spAutoFit/>
            </a:bodyPr>
            <a:p>
              <a:pPr eaLnBrk="0" hangingPunct="0"/>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一</a:t>
              </a:r>
              <a:r>
                <a:rPr lang="en-US" altLang="zh-CN" b="1"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催收成功的关键因素</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5" name="文本框 6"/>
            <p:cNvSpPr txBox="true"/>
            <p:nvPr/>
          </p:nvSpPr>
          <p:spPr>
            <a:xfrm>
              <a:off x="928" y="2903"/>
              <a:ext cx="9682" cy="580"/>
            </a:xfrm>
            <a:prstGeom prst="rect">
              <a:avLst/>
            </a:prstGeom>
            <a:noFill/>
            <a:ln w="9525">
              <a:noFill/>
            </a:ln>
          </p:spPr>
          <p:txBody>
            <a:bodyPr anchor="t" anchorCtr="false">
              <a:spAutoFit/>
            </a:bodyPr>
            <a:p>
              <a:pPr eaLnBrk="0" hangingPunct="0"/>
              <a:r>
                <a:rPr lang="zh-CN" altLang="en-US" dirty="0">
                  <a:latin typeface="微软雅黑" panose="020B0503020204020204" charset="-122"/>
                  <a:ea typeface="微软雅黑" panose="020B0503020204020204" charset="-122"/>
                </a:rPr>
                <a:t>应收账款能否顺利回收的关键因素是</a:t>
              </a:r>
              <a:r>
                <a:rPr lang="zh-CN" altLang="en-US" b="1" dirty="0">
                  <a:solidFill>
                    <a:srgbClr val="00B0F0"/>
                  </a:solidFill>
                  <a:latin typeface="微软雅黑" panose="020B0503020204020204" charset="-122"/>
                  <a:ea typeface="微软雅黑" panose="020B0503020204020204" charset="-122"/>
                </a:rPr>
                <a:t>时间</a:t>
              </a:r>
              <a:endParaRPr lang="zh-CN" altLang="en-US" b="1" dirty="0">
                <a:solidFill>
                  <a:srgbClr val="00B0F0"/>
                </a:solidFill>
                <a:latin typeface="微软雅黑" panose="020B0503020204020204" charset="-122"/>
                <a:ea typeface="微软雅黑" panose="020B0503020204020204" charset="-122"/>
              </a:endParaRPr>
            </a:p>
          </p:txBody>
        </p:sp>
        <p:sp>
          <p:nvSpPr>
            <p:cNvPr id="6" name="文本框 10"/>
            <p:cNvSpPr txBox="true"/>
            <p:nvPr/>
          </p:nvSpPr>
          <p:spPr>
            <a:xfrm>
              <a:off x="928" y="3630"/>
              <a:ext cx="7200" cy="580"/>
            </a:xfrm>
            <a:prstGeom prst="rect">
              <a:avLst/>
            </a:prstGeom>
            <a:noFill/>
            <a:ln w="9525">
              <a:noFill/>
            </a:ln>
          </p:spPr>
          <p:txBody>
            <a:bodyPr anchor="t" anchorCtr="false">
              <a:spAutoFit/>
            </a:bodyPr>
            <a:p>
              <a:pPr eaLnBrk="0" hangingPunct="0"/>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二</a:t>
              </a:r>
              <a:r>
                <a:rPr lang="en-US" altLang="zh-CN" b="1"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催收方法</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7" name="文本框 12"/>
            <p:cNvSpPr txBox="true"/>
            <p:nvPr/>
          </p:nvSpPr>
          <p:spPr>
            <a:xfrm>
              <a:off x="1895" y="5003"/>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solidFill>
                    <a:srgbClr val="00B0F0"/>
                  </a:solidFill>
                  <a:latin typeface="微软雅黑" panose="020B0503020204020204" charset="-122"/>
                  <a:ea typeface="微软雅黑" panose="020B0503020204020204" charset="-122"/>
                  <a:cs typeface="微软雅黑" panose="020B0503020204020204" charset="-122"/>
                </a:rPr>
                <a:t>1. </a:t>
              </a:r>
              <a:r>
                <a:rPr lang="zh-CN" altLang="zh-CN" dirty="0">
                  <a:solidFill>
                    <a:srgbClr val="00B0F0"/>
                  </a:solidFill>
                  <a:latin typeface="微软雅黑" panose="020B0503020204020204" charset="-122"/>
                  <a:ea typeface="微软雅黑" panose="020B0503020204020204" charset="-122"/>
                  <a:cs typeface="微软雅黑" panose="020B0503020204020204" charset="-122"/>
                </a:rPr>
                <a:t>恻隐术法</a:t>
              </a:r>
              <a:endParaRPr lang="zh-CN" altLang="zh-CN"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299014" name="文本框 14"/>
            <p:cNvSpPr txBox="true"/>
            <p:nvPr/>
          </p:nvSpPr>
          <p:spPr>
            <a:xfrm>
              <a:off x="8128" y="4970"/>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solidFill>
                    <a:srgbClr val="00B0F0"/>
                  </a:solidFill>
                  <a:latin typeface="微软雅黑" panose="020B0503020204020204" charset="-122"/>
                  <a:ea typeface="微软雅黑" panose="020B0503020204020204" charset="-122"/>
                  <a:cs typeface="微软雅黑" panose="020B0503020204020204" charset="-122"/>
                </a:rPr>
                <a:t>2. </a:t>
              </a:r>
              <a:r>
                <a:rPr lang="zh-CN" altLang="zh-CN" dirty="0">
                  <a:solidFill>
                    <a:srgbClr val="00B0F0"/>
                  </a:solidFill>
                  <a:latin typeface="微软雅黑" panose="020B0503020204020204" charset="-122"/>
                  <a:ea typeface="微软雅黑" panose="020B0503020204020204" charset="-122"/>
                  <a:cs typeface="微软雅黑" panose="020B0503020204020204" charset="-122"/>
                </a:rPr>
                <a:t>疲劳战法</a:t>
              </a:r>
              <a:endParaRPr lang="zh-CN" altLang="zh-CN"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8" name="文本框 16"/>
            <p:cNvSpPr txBox="true"/>
            <p:nvPr/>
          </p:nvSpPr>
          <p:spPr>
            <a:xfrm>
              <a:off x="1895" y="7575"/>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solidFill>
                    <a:srgbClr val="00B0F0"/>
                  </a:solidFill>
                  <a:latin typeface="微软雅黑" panose="020B0503020204020204" charset="-122"/>
                  <a:ea typeface="微软雅黑" panose="020B0503020204020204" charset="-122"/>
                  <a:cs typeface="微软雅黑" panose="020B0503020204020204" charset="-122"/>
                </a:rPr>
                <a:t>3. </a:t>
              </a:r>
              <a:r>
                <a:rPr lang="zh-CN" altLang="zh-CN" dirty="0">
                  <a:solidFill>
                    <a:srgbClr val="00B0F0"/>
                  </a:solidFill>
                  <a:latin typeface="微软雅黑" panose="020B0503020204020204" charset="-122"/>
                  <a:ea typeface="微软雅黑" panose="020B0503020204020204" charset="-122"/>
                  <a:cs typeface="微软雅黑" panose="020B0503020204020204" charset="-122"/>
                </a:rPr>
                <a:t>软硬术法</a:t>
              </a:r>
              <a:endParaRPr lang="zh-CN" altLang="zh-CN"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299016" name="文本框 18"/>
            <p:cNvSpPr txBox="true"/>
            <p:nvPr/>
          </p:nvSpPr>
          <p:spPr>
            <a:xfrm>
              <a:off x="8128" y="7575"/>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solidFill>
                    <a:srgbClr val="00B0F0"/>
                  </a:solidFill>
                  <a:latin typeface="微软雅黑" panose="020B0503020204020204" charset="-122"/>
                  <a:ea typeface="微软雅黑" panose="020B0503020204020204" charset="-122"/>
                  <a:cs typeface="微软雅黑" panose="020B0503020204020204" charset="-122"/>
                </a:rPr>
                <a:t>4. </a:t>
              </a:r>
              <a:r>
                <a:rPr lang="zh-CN" altLang="zh-CN" dirty="0">
                  <a:solidFill>
                    <a:srgbClr val="00B0F0"/>
                  </a:solidFill>
                  <a:latin typeface="微软雅黑" panose="020B0503020204020204" charset="-122"/>
                  <a:ea typeface="微软雅黑" panose="020B0503020204020204" charset="-122"/>
                  <a:cs typeface="微软雅黑" panose="020B0503020204020204" charset="-122"/>
                </a:rPr>
                <a:t>激将法</a:t>
              </a:r>
              <a:endParaRPr lang="zh-CN" altLang="zh-CN"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true"/>
            <p:nvPr/>
          </p:nvSpPr>
          <p:spPr>
            <a:xfrm>
              <a:off x="2303" y="5627"/>
              <a:ext cx="4908" cy="1695"/>
            </a:xfrm>
            <a:prstGeom prst="rect">
              <a:avLst/>
            </a:prstGeom>
            <a:noFill/>
          </p:spPr>
          <p:txBody>
            <a:bodyPr wrap="square">
              <a:spAutoFit/>
            </a:bodyPr>
            <a:p>
              <a:pPr marR="0" defTabSz="914400" eaLnBrk="0" hangingPunct="0">
                <a:buClrTx/>
                <a:buSzTx/>
                <a:buFontTx/>
                <a:buNone/>
                <a:defRPr/>
              </a:pPr>
              <a:r>
                <a:rPr kumimoji="0" lang="zh-CN" altLang="zh-CN" sz="1600" kern="100" cap="none" spc="-10" normalizeH="0" baseline="0" noProof="0" dirty="0">
                  <a:latin typeface="微软雅黑" panose="020B0503020204020204" charset="-122"/>
                  <a:ea typeface="微软雅黑" panose="020B0503020204020204" charset="-122"/>
                  <a:cs typeface="Times New Roman" panose="02020603050405020304" charset="0"/>
                </a:rPr>
                <a:t>催收人应如实讲清自己的困难，说明本身的危险处境，以打动债务人的恻隐之心，使债务人良心发现，按时付款</a:t>
              </a:r>
              <a:endParaRPr kumimoji="0" lang="zh-CN" altLang="zh-CN" sz="1600" kern="100" cap="none" spc="-10" normalizeH="0" baseline="0" noProof="0" dirty="0">
                <a:latin typeface="微软雅黑" panose="020B0503020204020204" charset="-122"/>
                <a:ea typeface="微软雅黑" panose="020B0503020204020204" charset="-122"/>
                <a:cs typeface="Times New Roman" panose="02020603050405020304" charset="0"/>
              </a:endParaRPr>
            </a:p>
          </p:txBody>
        </p:sp>
        <p:sp>
          <p:nvSpPr>
            <p:cNvPr id="299018" name="文本框 22"/>
            <p:cNvSpPr txBox="true"/>
            <p:nvPr/>
          </p:nvSpPr>
          <p:spPr>
            <a:xfrm>
              <a:off x="8333" y="5495"/>
              <a:ext cx="7757" cy="531"/>
            </a:xfrm>
            <a:prstGeom prst="rect">
              <a:avLst/>
            </a:prstGeom>
            <a:noFill/>
            <a:ln w="9525">
              <a:noFill/>
            </a:ln>
          </p:spPr>
          <p:txBody>
            <a:bodyPr wrap="square" anchor="t" anchorCtr="false">
              <a:spAutoFit/>
            </a:bodyPr>
            <a:p>
              <a:pPr eaLnBrk="0" hangingPunct="0">
                <a:buClrTx/>
                <a:buFontTx/>
              </a:pPr>
              <a:r>
                <a:rPr lang="zh-CN" altLang="zh-CN" sz="1600" dirty="0">
                  <a:latin typeface="微软雅黑" panose="020B0503020204020204" charset="-122"/>
                  <a:ea typeface="微软雅黑" panose="020B0503020204020204" charset="-122"/>
                </a:rPr>
                <a:t>要有一种不达目的不罢休的精神</a:t>
              </a:r>
              <a:endParaRPr lang="zh-CN" altLang="zh-CN" sz="1600" dirty="0">
                <a:latin typeface="微软雅黑" panose="020B0503020204020204" charset="-122"/>
                <a:ea typeface="微软雅黑" panose="020B0503020204020204" charset="-122"/>
              </a:endParaRPr>
            </a:p>
          </p:txBody>
        </p:sp>
        <p:sp>
          <p:nvSpPr>
            <p:cNvPr id="10" name="文本框 24"/>
            <p:cNvSpPr txBox="true"/>
            <p:nvPr/>
          </p:nvSpPr>
          <p:spPr>
            <a:xfrm>
              <a:off x="2303" y="8266"/>
              <a:ext cx="2448" cy="531"/>
            </a:xfrm>
            <a:prstGeom prst="rect">
              <a:avLst/>
            </a:prstGeom>
            <a:noFill/>
            <a:ln w="9525">
              <a:noFill/>
            </a:ln>
          </p:spPr>
          <p:txBody>
            <a:bodyPr wrap="square" anchor="t" anchorCtr="false">
              <a:spAutoFit/>
            </a:bodyPr>
            <a:p>
              <a:pPr eaLnBrk="0" hangingPunct="0">
                <a:buClrTx/>
                <a:buFontTx/>
              </a:pPr>
              <a:r>
                <a:rPr lang="zh-CN" altLang="zh-CN" sz="1600" dirty="0">
                  <a:latin typeface="微软雅黑" panose="020B0503020204020204" charset="-122"/>
                  <a:ea typeface="微软雅黑" panose="020B0503020204020204" charset="-122"/>
                </a:rPr>
                <a:t>即软硬兼施</a:t>
              </a:r>
              <a:endParaRPr lang="zh-CN" altLang="zh-CN" sz="1600" dirty="0">
                <a:latin typeface="微软雅黑" panose="020B0503020204020204" charset="-122"/>
                <a:ea typeface="微软雅黑" panose="020B0503020204020204" charset="-122"/>
              </a:endParaRPr>
            </a:p>
          </p:txBody>
        </p:sp>
        <p:sp>
          <p:nvSpPr>
            <p:cNvPr id="11" name="文本框 26"/>
            <p:cNvSpPr txBox="true"/>
            <p:nvPr/>
          </p:nvSpPr>
          <p:spPr>
            <a:xfrm>
              <a:off x="8333" y="8068"/>
              <a:ext cx="4822" cy="1452"/>
            </a:xfrm>
            <a:prstGeom prst="rect">
              <a:avLst/>
            </a:prstGeom>
            <a:noFill/>
            <a:ln w="9525">
              <a:noFill/>
            </a:ln>
          </p:spPr>
          <p:txBody>
            <a:bodyPr anchor="t" anchorCtr="false">
              <a:spAutoFit/>
            </a:bodyPr>
            <a:p>
              <a:pPr eaLnBrk="0" hangingPunct="0"/>
              <a:r>
                <a:rPr lang="zh-CN" altLang="en-US" dirty="0">
                  <a:latin typeface="微软雅黑" panose="020B0503020204020204" charset="-122"/>
                  <a:ea typeface="微软雅黑" panose="020B0503020204020204" charset="-122"/>
                </a:rPr>
                <a:t>即用语言刺激债务人，使其懂得若不及时付款将会损害其公司形象和尊严</a:t>
              </a:r>
              <a:endParaRPr lang="zh-CN" altLang="en-US" dirty="0">
                <a:latin typeface="微软雅黑" panose="020B0503020204020204" charset="-122"/>
                <a:ea typeface="微软雅黑" panose="020B0503020204020204" charset="-122"/>
              </a:endParaRPr>
            </a:p>
          </p:txBody>
        </p:sp>
        <p:pic>
          <p:nvPicPr>
            <p:cNvPr id="13" name="图形 28" descr="钥匙"/>
            <p:cNvPicPr>
              <a:picLocks noChangeAspect="true"/>
            </p:cNvPicPr>
            <p:nvPr/>
          </p:nvPicPr>
          <p:blipFill>
            <a:blip r:embed="rId4"/>
            <a:stretch>
              <a:fillRect/>
            </a:stretch>
          </p:blipFill>
          <p:spPr>
            <a:xfrm>
              <a:off x="658" y="4398"/>
              <a:ext cx="1440" cy="1440"/>
            </a:xfrm>
            <a:prstGeom prst="rect">
              <a:avLst/>
            </a:prstGeom>
            <a:noFill/>
            <a:ln w="9525">
              <a:noFill/>
            </a:ln>
          </p:spPr>
        </p:pic>
        <p:pic>
          <p:nvPicPr>
            <p:cNvPr id="15" name="图片 29"/>
            <p:cNvPicPr>
              <a:picLocks noChangeAspect="true"/>
            </p:cNvPicPr>
            <p:nvPr/>
          </p:nvPicPr>
          <p:blipFill>
            <a:blip r:embed="rId5"/>
            <a:stretch>
              <a:fillRect/>
            </a:stretch>
          </p:blipFill>
          <p:spPr>
            <a:xfrm>
              <a:off x="7015" y="4410"/>
              <a:ext cx="1440" cy="1440"/>
            </a:xfrm>
            <a:prstGeom prst="rect">
              <a:avLst/>
            </a:prstGeom>
            <a:noFill/>
            <a:ln w="9525">
              <a:noFill/>
            </a:ln>
          </p:spPr>
        </p:pic>
        <p:pic>
          <p:nvPicPr>
            <p:cNvPr id="16" name="图片 30"/>
            <p:cNvPicPr>
              <a:picLocks noChangeAspect="true"/>
            </p:cNvPicPr>
            <p:nvPr/>
          </p:nvPicPr>
          <p:blipFill>
            <a:blip r:embed="rId5"/>
            <a:stretch>
              <a:fillRect/>
            </a:stretch>
          </p:blipFill>
          <p:spPr>
            <a:xfrm>
              <a:off x="658" y="6965"/>
              <a:ext cx="1440" cy="1440"/>
            </a:xfrm>
            <a:prstGeom prst="rect">
              <a:avLst/>
            </a:prstGeom>
            <a:noFill/>
            <a:ln w="9525">
              <a:noFill/>
            </a:ln>
          </p:spPr>
        </p:pic>
        <p:pic>
          <p:nvPicPr>
            <p:cNvPr id="17" name="图片 31"/>
            <p:cNvPicPr>
              <a:picLocks noChangeAspect="true"/>
            </p:cNvPicPr>
            <p:nvPr/>
          </p:nvPicPr>
          <p:blipFill>
            <a:blip r:embed="rId5"/>
            <a:stretch>
              <a:fillRect/>
            </a:stretch>
          </p:blipFill>
          <p:spPr>
            <a:xfrm>
              <a:off x="7015" y="7055"/>
              <a:ext cx="1440" cy="144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自行催收逾期应收账款的技巧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5775" y="1220470"/>
            <a:ext cx="8680450" cy="4714240"/>
            <a:chOff x="910" y="2200"/>
            <a:chExt cx="13670" cy="7424"/>
          </a:xfrm>
        </p:grpSpPr>
        <p:sp>
          <p:nvSpPr>
            <p:cNvPr id="300034" name="文本框 4"/>
            <p:cNvSpPr txBox="true"/>
            <p:nvPr/>
          </p:nvSpPr>
          <p:spPr>
            <a:xfrm>
              <a:off x="924" y="2200"/>
              <a:ext cx="7200" cy="628"/>
            </a:xfrm>
            <a:prstGeom prst="rect">
              <a:avLst/>
            </a:prstGeom>
            <a:noFill/>
            <a:ln w="9525">
              <a:noFill/>
            </a:ln>
          </p:spPr>
          <p:txBody>
            <a:bodyPr wrap="square"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收款要领</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true"/>
            <p:nvPr/>
          </p:nvSpPr>
          <p:spPr>
            <a:xfrm>
              <a:off x="1004" y="2828"/>
              <a:ext cx="13576" cy="1016"/>
            </a:xfrm>
            <a:prstGeom prst="rect">
              <a:avLst/>
            </a:prstGeom>
            <a:noFill/>
          </p:spPr>
          <p:txBody>
            <a:bodyPr wrap="square">
              <a:spAutoFit/>
            </a:bodyPr>
            <a:p>
              <a:pPr marR="0" defTabSz="914400" eaLnBrk="0" hangingPunct="0">
                <a:buClrTx/>
                <a:buSzTx/>
                <a:buFontTx/>
                <a:buNone/>
                <a:defRPr/>
              </a:pPr>
              <a:r>
                <a:rPr kumimoji="0" lang="zh-CN" altLang="en-US" kern="1200" cap="none" spc="0" normalizeH="0" baseline="0" noProof="0" dirty="0">
                  <a:latin typeface="微软雅黑" panose="020B0503020204020204" charset="-122"/>
                  <a:ea typeface="微软雅黑" panose="020B0503020204020204" charset="-122"/>
                  <a:cs typeface="+mn-cs"/>
                </a:rPr>
                <a:t>收款要诀即应具备</a:t>
              </a:r>
              <a:r>
                <a:rPr lang="zh-CN" altLang="en-US" noProof="0" dirty="0">
                  <a:solidFill>
                    <a:srgbClr val="00B0F0"/>
                  </a:solidFill>
                  <a:latin typeface="微软雅黑" panose="020B0503020204020204" charset="-122"/>
                  <a:ea typeface="微软雅黑" panose="020B0503020204020204" charset="-122"/>
                </a:rPr>
                <a:t>六心</a:t>
              </a:r>
              <a:r>
                <a:rPr kumimoji="0" lang="zh-CN" altLang="en-US" kern="1200" cap="none" spc="0" normalizeH="0" baseline="0" noProof="0" dirty="0">
                  <a:latin typeface="微软雅黑" panose="020B0503020204020204" charset="-122"/>
                  <a:ea typeface="微软雅黑" panose="020B0503020204020204" charset="-122"/>
                  <a:cs typeface="+mn-cs"/>
                </a:rPr>
                <a:t>：</a:t>
              </a:r>
              <a:endParaRPr kumimoji="0" lang="en-US" altLang="zh-CN" kern="1200" cap="none" spc="0" normalizeH="0" baseline="0" noProof="0" dirty="0">
                <a:latin typeface="微软雅黑" panose="020B0503020204020204" charset="-122"/>
                <a:ea typeface="微软雅黑" panose="020B0503020204020204" charset="-122"/>
                <a:cs typeface="+mn-cs"/>
              </a:endParaRPr>
            </a:p>
            <a:p>
              <a:pPr marR="0" defTabSz="914400" eaLnBrk="0" hangingPunct="0">
                <a:buClrTx/>
                <a:buSzTx/>
                <a:buFontTx/>
                <a:buNone/>
                <a:defRPr/>
              </a:pPr>
              <a:r>
                <a:rPr kumimoji="0" lang="zh-CN" altLang="en-US" kern="1200" cap="none" spc="0" normalizeH="0" baseline="0" noProof="0" dirty="0">
                  <a:latin typeface="微软雅黑" panose="020B0503020204020204" charset="-122"/>
                  <a:ea typeface="微软雅黑" panose="020B0503020204020204" charset="-122"/>
                  <a:cs typeface="+mn-cs"/>
                </a:rPr>
                <a:t>习惯心、模仿心、同情心、自负心、良心、恐吓心。</a:t>
              </a:r>
              <a:endParaRPr kumimoji="0" lang="zh-CN" altLang="en-US" kern="1200" cap="none" spc="0" normalizeH="0" baseline="0" noProof="0" dirty="0">
                <a:latin typeface="微软雅黑" panose="020B0503020204020204" charset="-122"/>
                <a:ea typeface="微软雅黑" panose="020B0503020204020204" charset="-122"/>
                <a:cs typeface="+mn-cs"/>
              </a:endParaRPr>
            </a:p>
          </p:txBody>
        </p:sp>
        <p:sp>
          <p:nvSpPr>
            <p:cNvPr id="300036" name="文本框 8"/>
            <p:cNvSpPr txBox="true"/>
            <p:nvPr/>
          </p:nvSpPr>
          <p:spPr>
            <a:xfrm>
              <a:off x="910" y="4138"/>
              <a:ext cx="7295" cy="628"/>
            </a:xfrm>
            <a:prstGeom prst="rect">
              <a:avLst/>
            </a:prstGeom>
            <a:noFill/>
            <a:ln w="9525">
              <a:noFill/>
            </a:ln>
          </p:spPr>
          <p:txBody>
            <a:bodyPr wrap="square"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催收逾期账款的要点</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0037" name="文本框 10"/>
            <p:cNvSpPr txBox="true"/>
            <p:nvPr/>
          </p:nvSpPr>
          <p:spPr>
            <a:xfrm>
              <a:off x="1335" y="5118"/>
              <a:ext cx="13065" cy="4506"/>
            </a:xfrm>
            <a:prstGeom prst="rect">
              <a:avLst/>
            </a:prstGeom>
            <a:noFill/>
            <a:ln w="9525">
              <a:noFill/>
            </a:ln>
          </p:spPr>
          <p:txBody>
            <a:bodyPr wrap="square" anchor="t" anchorCtr="false">
              <a:spAutoFit/>
            </a:bodyPr>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运用常识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追讨函件</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丰富、完善客户资料档案</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让对方写下支付欠款的承诺函件并加盖公章</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与负责人直接接触</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录音</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向警方求助</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(8)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谨慎从事</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(9)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丰富自己财务方面的知识，如支票、电汇、汇票等</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自行催收逾期应收账款的技巧</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椭圆 2"/>
          <p:cNvSpPr/>
          <p:nvPr/>
        </p:nvSpPr>
        <p:spPr bwMode="auto">
          <a:xfrm>
            <a:off x="2210455" y="2303373"/>
            <a:ext cx="1588017" cy="1178967"/>
          </a:xfrm>
          <a:prstGeom prst="ellipse">
            <a:avLst/>
          </a:prstGeom>
          <a:solidFill>
            <a:srgbClr val="FFFF00"/>
          </a:solidFill>
          <a:ln w="6350" cap="flat" cmpd="sng">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 name="组合 1"/>
          <p:cNvGrpSpPr/>
          <p:nvPr/>
        </p:nvGrpSpPr>
        <p:grpSpPr>
          <a:xfrm>
            <a:off x="1736725" y="2303780"/>
            <a:ext cx="8509000" cy="2868613"/>
            <a:chOff x="1175" y="2240"/>
            <a:chExt cx="13400" cy="4518"/>
          </a:xfrm>
        </p:grpSpPr>
        <p:grpSp>
          <p:nvGrpSpPr>
            <p:cNvPr id="300035" name="组合 7"/>
            <p:cNvGrpSpPr/>
            <p:nvPr/>
          </p:nvGrpSpPr>
          <p:grpSpPr>
            <a:xfrm>
              <a:off x="6016" y="2240"/>
              <a:ext cx="6621" cy="1865"/>
              <a:chOff x="5670884" y="3071044"/>
              <a:chExt cx="4205035" cy="1184404"/>
            </a:xfrm>
          </p:grpSpPr>
          <p:sp>
            <p:nvSpPr>
              <p:cNvPr id="5" name="椭圆 4"/>
              <p:cNvSpPr/>
              <p:nvPr/>
            </p:nvSpPr>
            <p:spPr bwMode="auto">
              <a:xfrm>
                <a:off x="5670884" y="3076353"/>
                <a:ext cx="1588169" cy="1179095"/>
              </a:xfrm>
              <a:prstGeom prst="ellipse">
                <a:avLst/>
              </a:prstGeom>
              <a:solidFill>
                <a:srgbClr val="FFFF00"/>
              </a:solidFill>
              <a:ln w="6350" cap="flat" cmpd="sng">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椭圆 6"/>
              <p:cNvSpPr/>
              <p:nvPr/>
            </p:nvSpPr>
            <p:spPr bwMode="auto">
              <a:xfrm>
                <a:off x="8287750" y="3071044"/>
                <a:ext cx="1588169" cy="1179095"/>
              </a:xfrm>
              <a:prstGeom prst="ellipse">
                <a:avLst/>
              </a:prstGeom>
              <a:solidFill>
                <a:srgbClr val="FFFF00"/>
              </a:solidFill>
              <a:ln w="6350" cap="flat" cmpd="sng">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301059" name="文本框 9"/>
            <p:cNvSpPr txBox="true"/>
            <p:nvPr/>
          </p:nvSpPr>
          <p:spPr>
            <a:xfrm>
              <a:off x="1759" y="2853"/>
              <a:ext cx="3573" cy="630"/>
            </a:xfrm>
            <a:prstGeom prst="rect">
              <a:avLst/>
            </a:prstGeom>
            <a:noFill/>
            <a:ln w="9525">
              <a:noFill/>
            </a:ln>
          </p:spPr>
          <p:txBody>
            <a:bodyPr anchor="t" anchorCtr="false">
              <a:spAutoFit/>
            </a:bodyPr>
            <a:p>
              <a:pPr eaLnBrk="0" hangingPunct="0"/>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信函收账</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01060" name="文本框 11"/>
            <p:cNvSpPr txBox="true"/>
            <p:nvPr/>
          </p:nvSpPr>
          <p:spPr>
            <a:xfrm>
              <a:off x="1175" y="4190"/>
              <a:ext cx="3573" cy="2568"/>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收账信是一种传统的收款方式，使用收账信方式进行收账具有费用低、较正式的优点。</a:t>
              </a:r>
              <a:endParaRPr lang="zh-CN" altLang="en-US" sz="2000" dirty="0">
                <a:latin typeface="微软雅黑" panose="020B0503020204020204" charset="-122"/>
                <a:ea typeface="微软雅黑" panose="020B0503020204020204" charset="-122"/>
              </a:endParaRPr>
            </a:p>
          </p:txBody>
        </p:sp>
        <p:sp>
          <p:nvSpPr>
            <p:cNvPr id="301061" name="文本框 13"/>
            <p:cNvSpPr txBox="true"/>
            <p:nvPr/>
          </p:nvSpPr>
          <p:spPr>
            <a:xfrm>
              <a:off x="5798" y="2853"/>
              <a:ext cx="7645" cy="630"/>
            </a:xfrm>
            <a:prstGeom prst="rect">
              <a:avLst/>
            </a:prstGeom>
            <a:noFill/>
            <a:ln w="9525">
              <a:noFill/>
            </a:ln>
          </p:spPr>
          <p:txBody>
            <a:bodyPr wrap="square" anchor="t" anchorCtr="false">
              <a:spAutoFit/>
            </a:bodyPr>
            <a:p>
              <a:pPr eaLnBrk="0" hangingPunct="0">
                <a:buClrTx/>
                <a:buFontTx/>
              </a:pP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(2) </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电话收账</a:t>
              </a:r>
              <a:endParaRPr lang="zh-CN" altLang="en-US" sz="2000" dirty="0">
                <a:solidFill>
                  <a:srgbClr val="0B1A3F"/>
                </a:solidFill>
                <a:latin typeface="微软雅黑" panose="020B0503020204020204" charset="-122"/>
                <a:ea typeface="微软雅黑" panose="020B0503020204020204" charset="-122"/>
                <a:cs typeface="微软雅黑" panose="020B0503020204020204" charset="-122"/>
              </a:endParaRPr>
            </a:p>
          </p:txBody>
        </p:sp>
        <p:sp>
          <p:nvSpPr>
            <p:cNvPr id="301062" name="文本框 15"/>
            <p:cNvSpPr txBox="true"/>
            <p:nvPr/>
          </p:nvSpPr>
          <p:spPr>
            <a:xfrm>
              <a:off x="5480" y="4278"/>
              <a:ext cx="3993" cy="1600"/>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电话收账的费用相对较低，且能够和对方直接进行沟通。</a:t>
              </a:r>
              <a:endParaRPr lang="zh-CN" altLang="en-US" sz="2000" dirty="0">
                <a:latin typeface="微软雅黑" panose="020B0503020204020204" charset="-122"/>
                <a:ea typeface="微软雅黑" panose="020B0503020204020204" charset="-122"/>
              </a:endParaRPr>
            </a:p>
          </p:txBody>
        </p:sp>
        <p:sp>
          <p:nvSpPr>
            <p:cNvPr id="301063" name="文本框 17"/>
            <p:cNvSpPr txBox="true"/>
            <p:nvPr/>
          </p:nvSpPr>
          <p:spPr>
            <a:xfrm>
              <a:off x="10013" y="2863"/>
              <a:ext cx="3165" cy="630"/>
            </a:xfrm>
            <a:prstGeom prst="rect">
              <a:avLst/>
            </a:prstGeom>
            <a:noFill/>
            <a:ln w="9525">
              <a:noFill/>
            </a:ln>
          </p:spPr>
          <p:txBody>
            <a:bodyPr anchor="t" anchorCtr="false">
              <a:spAutoFit/>
            </a:bodyPr>
            <a:p>
              <a:pPr eaLnBrk="0" hangingPunct="0"/>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面访催收</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01064" name="文本框 19"/>
            <p:cNvSpPr txBox="true"/>
            <p:nvPr/>
          </p:nvSpPr>
          <p:spPr>
            <a:xfrm>
              <a:off x="10175" y="4150"/>
              <a:ext cx="4400" cy="2083"/>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面访催收是自行收账方式中最严厉的一种措施，面对面的交涉可以加大施加的压力。</a:t>
              </a:r>
              <a:endParaRPr lang="zh-CN" altLang="en-US" sz="2000" dirty="0">
                <a:latin typeface="微软雅黑" panose="020B0503020204020204" charset="-122"/>
                <a:ea typeface="微软雅黑" panose="020B0503020204020204" charset="-122"/>
              </a:endParaRPr>
            </a:p>
          </p:txBody>
        </p:sp>
      </p:grpSp>
      <p:sp>
        <p:nvSpPr>
          <p:cNvPr id="301057" name="文本框 2"/>
          <p:cNvSpPr txBox="true"/>
          <p:nvPr/>
        </p:nvSpPr>
        <p:spPr>
          <a:xfrm>
            <a:off x="1736725" y="1283335"/>
            <a:ext cx="4572000" cy="398780"/>
          </a:xfrm>
          <a:prstGeom prst="rect">
            <a:avLst/>
          </a:prstGeom>
          <a:noFill/>
          <a:ln w="9525">
            <a:noFill/>
          </a:ln>
        </p:spPr>
        <p:txBody>
          <a:bodyPr anchor="t" anchorCtr="false">
            <a:spAutoFit/>
          </a:bodyPr>
          <a:p>
            <a:pPr eaLnBrk="0" hangingPunct="0"/>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不同催账方式的技巧</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 催收注意事项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416175" y="2446973"/>
            <a:ext cx="7359650" cy="2245677"/>
            <a:chOff x="1630" y="3848"/>
            <a:chExt cx="11590" cy="3536"/>
          </a:xfrm>
        </p:grpSpPr>
        <p:sp>
          <p:nvSpPr>
            <p:cNvPr id="302082" name="文本框 8"/>
            <p:cNvSpPr txBox="true"/>
            <p:nvPr/>
          </p:nvSpPr>
          <p:spPr>
            <a:xfrm>
              <a:off x="6020" y="3848"/>
              <a:ext cx="7200" cy="3536"/>
            </a:xfrm>
            <a:prstGeom prst="rect">
              <a:avLst/>
            </a:prstGeom>
            <a:noFill/>
            <a:ln w="9525">
              <a:noFill/>
            </a:ln>
          </p:spPr>
          <p:txBody>
            <a:bodyPr anchor="t" anchorCtr="false">
              <a:spAutoFit/>
            </a:bodyPr>
            <a:p>
              <a:pPr eaLnBrk="0" hangingPunct="0"/>
              <a:r>
                <a:rPr lang="en-US" altLang="zh-CN" sz="2000" b="1" dirty="0">
                  <a:latin typeface="微软雅黑" panose="020B0503020204020204" charset="-122"/>
                  <a:ea typeface="微软雅黑" panose="020B0503020204020204" charset="-122"/>
                  <a:cs typeface="微软雅黑" panose="020B0503020204020204" charset="-122"/>
                </a:rPr>
                <a:t>1. </a:t>
              </a:r>
              <a:r>
                <a:rPr lang="zh-CN" altLang="en-US" sz="2000" b="1" dirty="0">
                  <a:latin typeface="微软雅黑" panose="020B0503020204020204" charset="-122"/>
                  <a:ea typeface="微软雅黑" panose="020B0503020204020204" charset="-122"/>
                  <a:cs typeface="微软雅黑" panose="020B0503020204020204" charset="-122"/>
                </a:rPr>
                <a:t>讲究顾客心理</a:t>
              </a:r>
              <a:endParaRPr lang="zh-CN" altLang="en-US" sz="2000" b="1"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b="1"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b="1" dirty="0">
                  <a:latin typeface="微软雅黑" panose="020B0503020204020204" charset="-122"/>
                  <a:ea typeface="微软雅黑" panose="020B0503020204020204" charset="-122"/>
                  <a:cs typeface="微软雅黑" panose="020B0503020204020204" charset="-122"/>
                </a:rPr>
                <a:t>2. </a:t>
              </a:r>
              <a:r>
                <a:rPr lang="zh-CN" altLang="en-US" sz="2000" b="1" dirty="0">
                  <a:latin typeface="微软雅黑" panose="020B0503020204020204" charset="-122"/>
                  <a:ea typeface="微软雅黑" panose="020B0503020204020204" charset="-122"/>
                  <a:cs typeface="微软雅黑" panose="020B0503020204020204" charset="-122"/>
                </a:rPr>
                <a:t>具备正确的收款态度</a:t>
              </a:r>
              <a:endParaRPr lang="zh-CN" altLang="en-US" sz="2000" b="1"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b="1"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b="1" dirty="0">
                  <a:latin typeface="微软雅黑" panose="020B0503020204020204" charset="-122"/>
                  <a:ea typeface="微软雅黑" panose="020B0503020204020204" charset="-122"/>
                  <a:cs typeface="微软雅黑" panose="020B0503020204020204" charset="-122"/>
                </a:rPr>
                <a:t>3. </a:t>
              </a:r>
              <a:r>
                <a:rPr lang="zh-CN" altLang="en-US" sz="2000" b="1" dirty="0">
                  <a:latin typeface="微软雅黑" panose="020B0503020204020204" charset="-122"/>
                  <a:ea typeface="微软雅黑" panose="020B0503020204020204" charset="-122"/>
                  <a:cs typeface="微软雅黑" panose="020B0503020204020204" charset="-122"/>
                </a:rPr>
                <a:t>注意收款节奏</a:t>
              </a:r>
              <a:endParaRPr lang="zh-CN" altLang="en-US" sz="2000" b="1"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b="1"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b="1" dirty="0">
                  <a:latin typeface="微软雅黑" panose="020B0503020204020204" charset="-122"/>
                  <a:ea typeface="微软雅黑" panose="020B0503020204020204" charset="-122"/>
                  <a:cs typeface="微软雅黑" panose="020B0503020204020204" charset="-122"/>
                </a:rPr>
                <a:t>4. </a:t>
              </a:r>
              <a:r>
                <a:rPr lang="zh-CN" altLang="en-US" sz="2000" b="1" dirty="0">
                  <a:latin typeface="微软雅黑" panose="020B0503020204020204" charset="-122"/>
                  <a:ea typeface="微软雅黑" panose="020B0503020204020204" charset="-122"/>
                  <a:cs typeface="微软雅黑" panose="020B0503020204020204" charset="-122"/>
                </a:rPr>
                <a:t>注意沟通的技巧</a:t>
              </a:r>
              <a:endParaRPr lang="zh-CN" altLang="en-US" sz="2000" b="1" dirty="0">
                <a:latin typeface="微软雅黑" panose="020B0503020204020204" charset="-122"/>
                <a:ea typeface="微软雅黑" panose="020B0503020204020204" charset="-122"/>
                <a:cs typeface="微软雅黑" panose="020B0503020204020204" charset="-122"/>
              </a:endParaRPr>
            </a:p>
          </p:txBody>
        </p:sp>
        <p:grpSp>
          <p:nvGrpSpPr>
            <p:cNvPr id="302083" name="组合 34"/>
            <p:cNvGrpSpPr/>
            <p:nvPr/>
          </p:nvGrpSpPr>
          <p:grpSpPr>
            <a:xfrm>
              <a:off x="1630" y="3848"/>
              <a:ext cx="4390" cy="3527"/>
              <a:chOff x="1034716" y="2442741"/>
              <a:chExt cx="2788549" cy="2240321"/>
            </a:xfrm>
          </p:grpSpPr>
          <p:pic>
            <p:nvPicPr>
              <p:cNvPr id="302084" name="图形 10" descr="停止标志"/>
              <p:cNvPicPr>
                <a:picLocks noChangeAspect="true"/>
              </p:cNvPicPr>
              <p:nvPr/>
            </p:nvPicPr>
            <p:blipFill>
              <a:blip r:embed="rId4"/>
              <a:stretch>
                <a:fillRect/>
              </a:stretch>
            </p:blipFill>
            <p:spPr>
              <a:xfrm>
                <a:off x="1034716" y="2669621"/>
                <a:ext cx="1518757" cy="1518757"/>
              </a:xfrm>
              <a:prstGeom prst="rect">
                <a:avLst/>
              </a:prstGeom>
              <a:noFill/>
              <a:ln w="9525">
                <a:noFill/>
              </a:ln>
            </p:spPr>
          </p:pic>
          <p:cxnSp>
            <p:nvCxnSpPr>
              <p:cNvPr id="13" name="连接符: 肘形 12"/>
              <p:cNvCxnSpPr/>
              <p:nvPr/>
            </p:nvCxnSpPr>
            <p:spPr bwMode="auto">
              <a:xfrm>
                <a:off x="2544217" y="3685836"/>
                <a:ext cx="1279047" cy="997226"/>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连接符: 肘形 15"/>
              <p:cNvCxnSpPr>
                <a:stCxn id="302084" idx="3"/>
              </p:cNvCxnSpPr>
              <p:nvPr/>
            </p:nvCxnSpPr>
            <p:spPr bwMode="auto">
              <a:xfrm flipV="true">
                <a:off x="2553473" y="3164305"/>
                <a:ext cx="1269792" cy="264695"/>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 name="连接符: 肘形 18"/>
              <p:cNvCxnSpPr>
                <a:stCxn id="302084" idx="3"/>
              </p:cNvCxnSpPr>
              <p:nvPr/>
            </p:nvCxnSpPr>
            <p:spPr bwMode="auto">
              <a:xfrm>
                <a:off x="2553472" y="3565522"/>
                <a:ext cx="1269793" cy="272798"/>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 name="连接符: 肘形 24"/>
              <p:cNvCxnSpPr>
                <a:stCxn id="302084" idx="3"/>
              </p:cNvCxnSpPr>
              <p:nvPr/>
            </p:nvCxnSpPr>
            <p:spPr bwMode="auto">
              <a:xfrm flipV="true">
                <a:off x="2553472" y="2442741"/>
                <a:ext cx="1269793" cy="865945"/>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收账技巧及应对用语范例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706053" y="1759585"/>
            <a:ext cx="6780212" cy="3150870"/>
            <a:chOff x="1123" y="2718"/>
            <a:chExt cx="10677" cy="4962"/>
          </a:xfrm>
        </p:grpSpPr>
        <p:sp>
          <p:nvSpPr>
            <p:cNvPr id="303106" name="文本框 5"/>
            <p:cNvSpPr txBox="true"/>
            <p:nvPr/>
          </p:nvSpPr>
          <p:spPr>
            <a:xfrm>
              <a:off x="1530" y="2718"/>
              <a:ext cx="7238" cy="628"/>
            </a:xfrm>
            <a:prstGeom prst="rect">
              <a:avLst/>
            </a:prstGeom>
            <a:noFill/>
            <a:ln w="9525">
              <a:noFill/>
            </a:ln>
          </p:spPr>
          <p:txBody>
            <a:bodyPr anchor="t" anchorCtr="false">
              <a:spAutoFit/>
            </a:bodyPr>
            <a:p>
              <a:pPr eaLnBrk="0" hangingPunct="0"/>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一般客户</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07" name="文本框 7"/>
            <p:cNvSpPr txBox="true"/>
            <p:nvPr/>
          </p:nvSpPr>
          <p:spPr>
            <a:xfrm>
              <a:off x="1133" y="3525"/>
              <a:ext cx="4950" cy="475"/>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付款情况良好的客户</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08" name="文本框 9"/>
            <p:cNvSpPr txBox="true"/>
            <p:nvPr/>
          </p:nvSpPr>
          <p:spPr>
            <a:xfrm>
              <a:off x="1123" y="4143"/>
              <a:ext cx="7237" cy="492"/>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付款情况不佳的客户 </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09" name="文本框 11"/>
            <p:cNvSpPr txBox="true"/>
            <p:nvPr/>
          </p:nvSpPr>
          <p:spPr>
            <a:xfrm>
              <a:off x="1123" y="4773"/>
              <a:ext cx="7237" cy="492"/>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4.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其他情况</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10" name="文本框 26"/>
            <p:cNvSpPr txBox="true"/>
            <p:nvPr/>
          </p:nvSpPr>
          <p:spPr>
            <a:xfrm>
              <a:off x="1530" y="5195"/>
              <a:ext cx="7200" cy="630"/>
            </a:xfrm>
            <a:prstGeom prst="rect">
              <a:avLst/>
            </a:prstGeom>
            <a:noFill/>
            <a:ln w="9525">
              <a:noFill/>
            </a:ln>
          </p:spPr>
          <p:txBody>
            <a:bodyPr anchor="t" anchorCtr="false">
              <a:spAutoFit/>
            </a:bodyPr>
            <a:p>
              <a:pPr eaLnBrk="0" hangingPunct="0"/>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收到货款的反应</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11" name="文本框 28"/>
            <p:cNvSpPr txBox="true"/>
            <p:nvPr/>
          </p:nvSpPr>
          <p:spPr>
            <a:xfrm>
              <a:off x="1530" y="6445"/>
              <a:ext cx="10270" cy="630"/>
            </a:xfrm>
            <a:prstGeom prst="rect">
              <a:avLst/>
            </a:prstGeom>
            <a:noFill/>
            <a:ln w="9525">
              <a:noFill/>
            </a:ln>
          </p:spPr>
          <p:txBody>
            <a:bodyPr wrap="square" anchor="t" anchorCtr="false">
              <a:spAutoFit/>
            </a:bodyPr>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7.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客户虽知涨价为业界的一致行动，但仍有不满时</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12" name="文本框 30"/>
            <p:cNvSpPr txBox="true"/>
            <p:nvPr/>
          </p:nvSpPr>
          <p:spPr>
            <a:xfrm>
              <a:off x="1540" y="5793"/>
              <a:ext cx="9085" cy="630"/>
            </a:xfrm>
            <a:prstGeom prst="rect">
              <a:avLst/>
            </a:prstGeom>
            <a:noFill/>
            <a:ln w="9525">
              <a:noFill/>
            </a:ln>
          </p:spPr>
          <p:txBody>
            <a:bodyPr anchor="t" anchorCtr="false">
              <a:spAutoFit/>
            </a:bodyPr>
            <a:p>
              <a:pPr eaLnBrk="0" hangingPunct="0"/>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客户抱怨“其他的店并没有涨价”时</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13" name="文本框 32"/>
            <p:cNvSpPr txBox="true"/>
            <p:nvPr/>
          </p:nvSpPr>
          <p:spPr>
            <a:xfrm>
              <a:off x="1123" y="7213"/>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8.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对于不同类型企业的注意事项</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一、应收账款管理概述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72391" name="TextBox 17"/>
          <p:cNvSpPr txBox="true"/>
          <p:nvPr/>
        </p:nvSpPr>
        <p:spPr>
          <a:xfrm>
            <a:off x="1755775" y="1516380"/>
            <a:ext cx="8730615" cy="2823845"/>
          </a:xfrm>
          <a:prstGeom prst="rect">
            <a:avLst/>
          </a:prstGeom>
          <a:noFill/>
          <a:ln w="9525">
            <a:noFill/>
          </a:ln>
        </p:spPr>
        <p:txBody>
          <a:bodyPr wrap="square" anchor="t" anchorCtr="false">
            <a:spAutoFit/>
          </a:bodyPr>
          <a:p>
            <a:pPr>
              <a:lnSpc>
                <a:spcPct val="150000"/>
              </a:lnSpc>
              <a:buClr>
                <a:srgbClr val="FF0000"/>
              </a:buClr>
              <a:buFont typeface="Wingdings" panose="05000000000000000000" pitchFamily="2" charset="2"/>
            </a:pPr>
            <a:r>
              <a:rPr lang="zh-CN" altLang="en-US" sz="2000" b="1" dirty="0">
                <a:solidFill>
                  <a:schemeClr val="tx1"/>
                </a:solidFill>
                <a:latin typeface="微软雅黑" panose="020B0503020204020204" charset="-122"/>
                <a:ea typeface="微软雅黑" panose="020B0503020204020204" charset="-122"/>
                <a:sym typeface="+mn-ea"/>
              </a:rPr>
              <a:t>（一）何谓</a:t>
            </a:r>
            <a:r>
              <a:rPr lang="zh-CN" altLang="zh-CN" sz="2000" b="1" dirty="0">
                <a:solidFill>
                  <a:schemeClr val="tx1"/>
                </a:solidFill>
                <a:latin typeface="微软雅黑" panose="020B0503020204020204" charset="-122"/>
                <a:ea typeface="微软雅黑" panose="020B0503020204020204" charset="-122"/>
                <a:sym typeface="+mn-ea"/>
              </a:rPr>
              <a:t>应收账款</a:t>
            </a:r>
            <a:r>
              <a:rPr lang="zh-CN" altLang="en-US" sz="2000" b="1" dirty="0">
                <a:solidFill>
                  <a:schemeClr val="tx1"/>
                </a:solidFill>
                <a:latin typeface="微软雅黑" panose="020B0503020204020204" charset="-122"/>
                <a:ea typeface="微软雅黑" panose="020B0503020204020204" charset="-122"/>
                <a:sym typeface="+mn-ea"/>
              </a:rPr>
              <a:t>？</a:t>
            </a:r>
            <a:endParaRPr lang="en-US" altLang="zh-CN" b="1" dirty="0">
              <a:solidFill>
                <a:schemeClr val="tx1"/>
              </a:solidFill>
              <a:latin typeface="微软雅黑" panose="020B0503020204020204" charset="-122"/>
              <a:ea typeface="微软雅黑" panose="020B0503020204020204" charset="-122"/>
            </a:endParaRPr>
          </a:p>
          <a:p>
            <a:pPr>
              <a:lnSpc>
                <a:spcPct val="150000"/>
              </a:lnSpc>
              <a:buClr>
                <a:srgbClr val="FF0000"/>
              </a:buClr>
              <a:buFont typeface="Wingdings" panose="05000000000000000000" pitchFamily="2" charset="2"/>
            </a:pPr>
            <a:r>
              <a:rPr lang="zh-CN" altLang="zh-CN" sz="2000" dirty="0">
                <a:solidFill>
                  <a:schemeClr val="tx1"/>
                </a:solidFill>
                <a:latin typeface="微软雅黑" panose="020B0503020204020204" charset="-122"/>
                <a:ea typeface="微软雅黑" panose="020B0503020204020204" charset="-122"/>
                <a:sym typeface="+mn-ea"/>
              </a:rPr>
              <a:t>应收账款是企业正常经营过程中</a:t>
            </a:r>
            <a:r>
              <a:rPr lang="zh-CN" altLang="zh-CN" sz="2000" dirty="0">
                <a:solidFill>
                  <a:srgbClr val="00B0F0"/>
                </a:solidFill>
                <a:latin typeface="微软雅黑" panose="020B0503020204020204" charset="-122"/>
                <a:ea typeface="微软雅黑" panose="020B0503020204020204" charset="-122"/>
                <a:sym typeface="+mn-ea"/>
              </a:rPr>
              <a:t>因销售产品、商品或提供劳务</a:t>
            </a:r>
            <a:r>
              <a:rPr lang="zh-CN" altLang="zh-CN" sz="2000" dirty="0">
                <a:solidFill>
                  <a:schemeClr val="tx1"/>
                </a:solidFill>
                <a:latin typeface="微软雅黑" panose="020B0503020204020204" charset="-122"/>
                <a:ea typeface="微软雅黑" panose="020B0503020204020204" charset="-122"/>
                <a:sym typeface="+mn-ea"/>
              </a:rPr>
              <a:t>而形成的</a:t>
            </a:r>
            <a:r>
              <a:rPr lang="zh-CN" altLang="zh-CN" sz="2000" dirty="0">
                <a:solidFill>
                  <a:srgbClr val="00B0F0"/>
                </a:solidFill>
                <a:latin typeface="微软雅黑" panose="020B0503020204020204" charset="-122"/>
                <a:ea typeface="微软雅黑" panose="020B0503020204020204" charset="-122"/>
                <a:sym typeface="+mn-ea"/>
              </a:rPr>
              <a:t>债权</a:t>
            </a:r>
            <a:r>
              <a:rPr lang="zh-CN" altLang="zh-CN" sz="2000" dirty="0">
                <a:solidFill>
                  <a:schemeClr val="tx1"/>
                </a:solidFill>
                <a:latin typeface="微软雅黑" panose="020B0503020204020204" charset="-122"/>
                <a:ea typeface="微软雅黑" panose="020B0503020204020204" charset="-122"/>
                <a:sym typeface="+mn-ea"/>
              </a:rPr>
              <a:t>。</a:t>
            </a:r>
            <a:endParaRPr lang="zh-CN" altLang="zh-CN" b="1" dirty="0">
              <a:solidFill>
                <a:schemeClr val="tx1"/>
              </a:solidFill>
              <a:latin typeface="微软雅黑" panose="020B0503020204020204" charset="-122"/>
              <a:ea typeface="微软雅黑" panose="020B0503020204020204" charset="-122"/>
            </a:endParaRPr>
          </a:p>
          <a:p>
            <a:pPr algn="just">
              <a:lnSpc>
                <a:spcPct val="120000"/>
              </a:lnSpc>
              <a:buClr>
                <a:srgbClr val="FF0000"/>
              </a:buClr>
              <a:buFont typeface="Wingdings" panose="05000000000000000000" pitchFamily="2" charset="2"/>
            </a:pPr>
            <a:endParaRPr lang="zh-CN" b="1"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zh-CN" sz="2000" b="1" dirty="0">
                <a:solidFill>
                  <a:schemeClr val="tx1"/>
                </a:solidFill>
                <a:latin typeface="微软雅黑" panose="020B0503020204020204" charset="-122"/>
                <a:ea typeface="微软雅黑" panose="020B0503020204020204" charset="-122"/>
                <a:cs typeface="微软雅黑" panose="020B0503020204020204" charset="-122"/>
              </a:rPr>
              <a:t>（二）</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应收</a:t>
            </a:r>
            <a:r>
              <a:rPr lang="zh-CN" altLang="zh-CN" sz="2000" b="1" dirty="0">
                <a:solidFill>
                  <a:schemeClr val="tx1"/>
                </a:solidFill>
                <a:latin typeface="微软雅黑" panose="020B0503020204020204" charset="-122"/>
                <a:ea typeface="微软雅黑" panose="020B0503020204020204" charset="-122"/>
                <a:cs typeface="微软雅黑" panose="020B0503020204020204" charset="-122"/>
              </a:rPr>
              <a:t>款项管理</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的作用</a:t>
            </a:r>
            <a:endParaRPr lang="en-US" altLang="zh-CN" b="1"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、节约流动资金</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。应收账款占流动资金比重，中国</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50%+</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，发达国家</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10%</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、降低经营风险与资金成本</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、减轻帐款处理成本。</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应收账款日常管理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73410" name="文本框 4"/>
          <p:cNvSpPr txBox="true"/>
          <p:nvPr/>
        </p:nvSpPr>
        <p:spPr>
          <a:xfrm>
            <a:off x="2913380" y="1732598"/>
            <a:ext cx="6365875" cy="3784600"/>
          </a:xfrm>
          <a:prstGeom prst="rect">
            <a:avLst/>
          </a:prstGeom>
          <a:noFill/>
          <a:ln w="9525">
            <a:noFill/>
          </a:ln>
        </p:spPr>
        <p:txBody>
          <a:bodyPr wrap="square" anchor="t" anchorCtr="false">
            <a:spAutoFit/>
          </a:bodyPr>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建立</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动态</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客户资料卡</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科学划分应收账款管理职能</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（内部分工明确，互相牵制，防止舞弊和错误）</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建立严格的审批手续</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（各环节在授权范围内审批）</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强化应收账款日常管理</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加大对营销人员追款技巧的培训</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建立有效的账款催收制度</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实行严格的坏账核销制度</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（四）应收账款跟踪管理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87750" name="内容占位符 1"/>
          <p:cNvSpPr>
            <a:spLocks noGrp="true"/>
          </p:cNvSpPr>
          <p:nvPr/>
        </p:nvSpPr>
        <p:spPr>
          <a:xfrm>
            <a:off x="1106170" y="1578610"/>
            <a:ext cx="6965315" cy="335280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a:lnSpc>
                <a:spcPct val="100000"/>
              </a:lnSpc>
              <a:spcBef>
                <a:spcPts val="0"/>
              </a:spcBef>
              <a:spcAft>
                <a:spcPct val="0"/>
              </a:spcAft>
              <a:buClrTx/>
              <a:buSzTx/>
              <a:buFont typeface="Wingdings" panose="05000000000000000000" pitchFamily="2" charset="2"/>
              <a:buChar char="u"/>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应收账款跟踪管理（</a:t>
            </a:r>
            <a:r>
              <a:rPr kumimoji="0" lang="en-US" altLang="zh-CN" sz="2000" b="1" i="0" u="none" strike="noStrike" kern="0" cap="none" spc="0" normalizeH="0" baseline="0" noProof="0" dirty="0" err="1">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Receivalbe</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Portfolio Management</a:t>
            </a: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RPM</a:t>
            </a: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）系统</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以</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账龄管理</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为监控核心，要求债权人或其代理人对应收账款的整个回收过程实施严格的跟踪管理，明确相关责任人的权利和义务，保证货物和销售程序的安全，保证客户得到满意的服务和适当的付款压力，从而最大限度地降低逾期账款的发生率。</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pic>
        <p:nvPicPr>
          <p:cNvPr id="274438" name="Picture 4" descr="BD07153_"/>
          <p:cNvPicPr>
            <a:picLocks noChangeAspect="true"/>
          </p:cNvPicPr>
          <p:nvPr/>
        </p:nvPicPr>
        <p:blipFill>
          <a:blip r:embed="rId4"/>
          <a:stretch>
            <a:fillRect/>
          </a:stretch>
        </p:blipFill>
        <p:spPr>
          <a:xfrm>
            <a:off x="8547418" y="1849438"/>
            <a:ext cx="2586037" cy="28098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（四）应收账款跟踪管理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76484" name="Rectangle 3"/>
          <p:cNvSpPr txBox="true"/>
          <p:nvPr/>
        </p:nvSpPr>
        <p:spPr>
          <a:xfrm>
            <a:off x="1490345" y="1444625"/>
            <a:ext cx="9210675" cy="4673600"/>
          </a:xfrm>
          <a:prstGeom prst="rect">
            <a:avLst/>
          </a:prstGeom>
          <a:noFill/>
          <a:ln w="9525">
            <a:noFill/>
          </a:ln>
        </p:spPr>
        <p:txBody>
          <a:bodyPr anchor="t" anchorCtr="false"/>
          <a:p>
            <a:pPr marL="342900" indent="-342900" algn="ctr">
              <a:lnSpc>
                <a:spcPct val="120000"/>
              </a:lnSpc>
              <a:spcBef>
                <a:spcPct val="20000"/>
              </a:spcBef>
              <a:buClr>
                <a:schemeClr val="hlink"/>
              </a:buClr>
              <a:buFontTx/>
            </a:pPr>
            <a:r>
              <a:rPr lang="en-US" altLang="zh-CN" sz="2800" b="1" dirty="0">
                <a:solidFill>
                  <a:srgbClr val="130401"/>
                </a:solidFill>
                <a:latin typeface="微软雅黑" panose="020B0503020204020204" charset="-122"/>
                <a:ea typeface="微软雅黑" panose="020B0503020204020204" charset="-122"/>
                <a:cs typeface="微软雅黑" panose="020B0503020204020204" charset="-122"/>
              </a:rPr>
              <a:t>RPM</a:t>
            </a:r>
            <a:r>
              <a:rPr lang="zh-CN" altLang="en-US" sz="2800" b="1" dirty="0">
                <a:solidFill>
                  <a:srgbClr val="130401"/>
                </a:solidFill>
                <a:latin typeface="微软雅黑" panose="020B0503020204020204" charset="-122"/>
                <a:ea typeface="微软雅黑" panose="020B0503020204020204" charset="-122"/>
                <a:cs typeface="微软雅黑" panose="020B0503020204020204" charset="-122"/>
              </a:rPr>
              <a:t>主要内容</a:t>
            </a:r>
            <a:endParaRPr lang="zh-CN" altLang="en-US" sz="2800" b="1"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货物一经发出，就将应收账款列入公司或代理机构的信用管理档案，进行监控。</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按时与客户（债务人）取得直接联系，询问和沟通货物接受情况、票据情况、付款准备情况，提醒和督促客户及时付款。</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在出现逾期账款的早期，及时进行追讨。</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在一定期限之内，如债务人仍未付款，建议债权人采取进一步的追账行动。</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（四）应收账款跟踪管理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5" name="组合 14"/>
          <p:cNvGrpSpPr/>
          <p:nvPr/>
        </p:nvGrpSpPr>
        <p:grpSpPr>
          <a:xfrm>
            <a:off x="1459230" y="2495550"/>
            <a:ext cx="9274175" cy="1866901"/>
            <a:chOff x="-205" y="2650"/>
            <a:chExt cx="14605" cy="2940"/>
          </a:xfrm>
        </p:grpSpPr>
        <p:sp>
          <p:nvSpPr>
            <p:cNvPr id="2" name="Freeform 8"/>
            <p:cNvSpPr>
              <a:spLocks noChangeArrowheads="true"/>
            </p:cNvSpPr>
            <p:nvPr/>
          </p:nvSpPr>
          <p:spPr bwMode="auto">
            <a:xfrm>
              <a:off x="2668" y="2665"/>
              <a:ext cx="2498" cy="2925"/>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8" y="0"/>
                  </a:moveTo>
                  <a:lnTo>
                    <a:pt x="190" y="0"/>
                  </a:lnTo>
                  <a:lnTo>
                    <a:pt x="0" y="0"/>
                  </a:lnTo>
                  <a:lnTo>
                    <a:pt x="12" y="9"/>
                  </a:lnTo>
                  <a:lnTo>
                    <a:pt x="22" y="20"/>
                  </a:lnTo>
                  <a:lnTo>
                    <a:pt x="30" y="33"/>
                  </a:lnTo>
                  <a:lnTo>
                    <a:pt x="37" y="45"/>
                  </a:lnTo>
                  <a:lnTo>
                    <a:pt x="43" y="58"/>
                  </a:lnTo>
                  <a:lnTo>
                    <a:pt x="47" y="73"/>
                  </a:lnTo>
                  <a:lnTo>
                    <a:pt x="50" y="87"/>
                  </a:lnTo>
                  <a:lnTo>
                    <a:pt x="51" y="103"/>
                  </a:lnTo>
                  <a:lnTo>
                    <a:pt x="50" y="119"/>
                  </a:lnTo>
                  <a:lnTo>
                    <a:pt x="47" y="134"/>
                  </a:lnTo>
                  <a:lnTo>
                    <a:pt x="43" y="148"/>
                  </a:lnTo>
                  <a:lnTo>
                    <a:pt x="37" y="162"/>
                  </a:lnTo>
                  <a:lnTo>
                    <a:pt x="30" y="174"/>
                  </a:lnTo>
                  <a:lnTo>
                    <a:pt x="22" y="186"/>
                  </a:lnTo>
                  <a:lnTo>
                    <a:pt x="12" y="197"/>
                  </a:lnTo>
                  <a:lnTo>
                    <a:pt x="0" y="207"/>
                  </a:lnTo>
                  <a:lnTo>
                    <a:pt x="190" y="207"/>
                  </a:lnTo>
                  <a:lnTo>
                    <a:pt x="348" y="207"/>
                  </a:lnTo>
                  <a:lnTo>
                    <a:pt x="359" y="197"/>
                  </a:lnTo>
                  <a:lnTo>
                    <a:pt x="370" y="186"/>
                  </a:lnTo>
                  <a:lnTo>
                    <a:pt x="379" y="174"/>
                  </a:lnTo>
                  <a:lnTo>
                    <a:pt x="386" y="162"/>
                  </a:lnTo>
                  <a:lnTo>
                    <a:pt x="391" y="148"/>
                  </a:lnTo>
                  <a:lnTo>
                    <a:pt x="396" y="134"/>
                  </a:lnTo>
                  <a:lnTo>
                    <a:pt x="398" y="119"/>
                  </a:lnTo>
                  <a:lnTo>
                    <a:pt x="400" y="103"/>
                  </a:lnTo>
                  <a:lnTo>
                    <a:pt x="398" y="87"/>
                  </a:lnTo>
                  <a:lnTo>
                    <a:pt x="396" y="73"/>
                  </a:lnTo>
                  <a:lnTo>
                    <a:pt x="391" y="58"/>
                  </a:lnTo>
                  <a:lnTo>
                    <a:pt x="386" y="45"/>
                  </a:lnTo>
                  <a:lnTo>
                    <a:pt x="379" y="33"/>
                  </a:lnTo>
                  <a:lnTo>
                    <a:pt x="370" y="20"/>
                  </a:lnTo>
                  <a:lnTo>
                    <a:pt x="359" y="9"/>
                  </a:lnTo>
                  <a:lnTo>
                    <a:pt x="348" y="0"/>
                  </a:lnTo>
                  <a:close/>
                </a:path>
              </a:pathLst>
            </a:custGeom>
            <a:solidFill>
              <a:schemeClr val="accent2">
                <a:lumMod val="20000"/>
                <a:lumOff val="80000"/>
              </a:schemeClr>
            </a:solidFill>
            <a:ln w="9525">
              <a:solidFill>
                <a:srgbClr val="6B8B4B"/>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Freeform 9"/>
            <p:cNvSpPr/>
            <p:nvPr/>
          </p:nvSpPr>
          <p:spPr>
            <a:xfrm>
              <a:off x="358" y="2665"/>
              <a:ext cx="2492" cy="2925"/>
            </a:xfrm>
            <a:custGeom>
              <a:avLst/>
              <a:gdLst/>
              <a:ahLst/>
              <a:cxnLst>
                <a:cxn ang="0">
                  <a:pos x="2147483646" y="0"/>
                </a:cxn>
                <a:cxn ang="0">
                  <a:pos x="2147483646" y="0"/>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99" h="207">
                  <a:moveTo>
                    <a:pt x="348" y="0"/>
                  </a:moveTo>
                  <a:lnTo>
                    <a:pt x="189" y="0"/>
                  </a:lnTo>
                  <a:lnTo>
                    <a:pt x="56" y="0"/>
                  </a:lnTo>
                  <a:lnTo>
                    <a:pt x="0" y="0"/>
                  </a:lnTo>
                  <a:lnTo>
                    <a:pt x="0" y="207"/>
                  </a:lnTo>
                  <a:lnTo>
                    <a:pt x="56" y="207"/>
                  </a:lnTo>
                  <a:lnTo>
                    <a:pt x="189" y="207"/>
                  </a:lnTo>
                  <a:lnTo>
                    <a:pt x="348" y="207"/>
                  </a:lnTo>
                  <a:lnTo>
                    <a:pt x="360" y="197"/>
                  </a:lnTo>
                  <a:lnTo>
                    <a:pt x="370" y="186"/>
                  </a:lnTo>
                  <a:lnTo>
                    <a:pt x="378" y="174"/>
                  </a:lnTo>
                  <a:lnTo>
                    <a:pt x="385" y="162"/>
                  </a:lnTo>
                  <a:lnTo>
                    <a:pt x="392" y="148"/>
                  </a:lnTo>
                  <a:lnTo>
                    <a:pt x="395" y="134"/>
                  </a:lnTo>
                  <a:lnTo>
                    <a:pt x="398" y="119"/>
                  </a:lnTo>
                  <a:lnTo>
                    <a:pt x="399" y="103"/>
                  </a:lnTo>
                  <a:lnTo>
                    <a:pt x="398" y="87"/>
                  </a:lnTo>
                  <a:lnTo>
                    <a:pt x="395" y="73"/>
                  </a:lnTo>
                  <a:lnTo>
                    <a:pt x="392" y="58"/>
                  </a:lnTo>
                  <a:lnTo>
                    <a:pt x="385" y="45"/>
                  </a:lnTo>
                  <a:lnTo>
                    <a:pt x="378" y="33"/>
                  </a:lnTo>
                  <a:lnTo>
                    <a:pt x="370" y="20"/>
                  </a:lnTo>
                  <a:lnTo>
                    <a:pt x="360" y="9"/>
                  </a:lnTo>
                  <a:lnTo>
                    <a:pt x="348" y="0"/>
                  </a:lnTo>
                  <a:close/>
                </a:path>
              </a:pathLst>
            </a:custGeom>
            <a:gradFill rotWithShape="true">
              <a:gsLst>
                <a:gs pos="0">
                  <a:srgbClr val="C7D2BB">
                    <a:alpha val="100000"/>
                  </a:srgbClr>
                </a:gs>
                <a:gs pos="50000">
                  <a:srgbClr val="E1EDD4">
                    <a:alpha val="100000"/>
                  </a:srgbClr>
                </a:gs>
                <a:gs pos="100000">
                  <a:srgbClr val="808B78">
                    <a:alpha val="100000"/>
                  </a:srgbClr>
                </a:gs>
                <a:gs pos="100000">
                  <a:srgbClr val="808B78">
                    <a:alpha val="100000"/>
                  </a:srgbClr>
                </a:gs>
              </a:gsLst>
              <a:lin ang="5400000"/>
              <a:tileRect/>
            </a:gradFill>
            <a:ln w="9525" cap="flat" cmpd="sng">
              <a:solidFill>
                <a:srgbClr val="808B78"/>
              </a:solidFill>
              <a:prstDash val="solid"/>
              <a:miter/>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Freeform 10"/>
            <p:cNvSpPr>
              <a:spLocks noChangeArrowheads="true"/>
            </p:cNvSpPr>
            <p:nvPr/>
          </p:nvSpPr>
          <p:spPr bwMode="auto">
            <a:xfrm>
              <a:off x="4978" y="2665"/>
              <a:ext cx="2500" cy="2925"/>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9" y="0"/>
                  </a:moveTo>
                  <a:lnTo>
                    <a:pt x="190" y="0"/>
                  </a:lnTo>
                  <a:lnTo>
                    <a:pt x="0" y="0"/>
                  </a:lnTo>
                  <a:lnTo>
                    <a:pt x="11" y="9"/>
                  </a:lnTo>
                  <a:lnTo>
                    <a:pt x="21" y="20"/>
                  </a:lnTo>
                  <a:lnTo>
                    <a:pt x="31" y="33"/>
                  </a:lnTo>
                  <a:lnTo>
                    <a:pt x="38" y="45"/>
                  </a:lnTo>
                  <a:lnTo>
                    <a:pt x="43" y="58"/>
                  </a:lnTo>
                  <a:lnTo>
                    <a:pt x="48" y="73"/>
                  </a:lnTo>
                  <a:lnTo>
                    <a:pt x="50" y="87"/>
                  </a:lnTo>
                  <a:lnTo>
                    <a:pt x="51" y="103"/>
                  </a:lnTo>
                  <a:lnTo>
                    <a:pt x="50" y="119"/>
                  </a:lnTo>
                  <a:lnTo>
                    <a:pt x="48" y="134"/>
                  </a:lnTo>
                  <a:lnTo>
                    <a:pt x="43" y="148"/>
                  </a:lnTo>
                  <a:lnTo>
                    <a:pt x="38" y="162"/>
                  </a:lnTo>
                  <a:lnTo>
                    <a:pt x="31" y="174"/>
                  </a:lnTo>
                  <a:lnTo>
                    <a:pt x="21" y="186"/>
                  </a:lnTo>
                  <a:lnTo>
                    <a:pt x="11" y="197"/>
                  </a:lnTo>
                  <a:lnTo>
                    <a:pt x="0" y="207"/>
                  </a:lnTo>
                  <a:lnTo>
                    <a:pt x="190" y="207"/>
                  </a:lnTo>
                  <a:lnTo>
                    <a:pt x="349" y="207"/>
                  </a:lnTo>
                  <a:lnTo>
                    <a:pt x="360" y="197"/>
                  </a:lnTo>
                  <a:lnTo>
                    <a:pt x="370" y="186"/>
                  </a:lnTo>
                  <a:lnTo>
                    <a:pt x="378" y="174"/>
                  </a:lnTo>
                  <a:lnTo>
                    <a:pt x="386" y="162"/>
                  </a:lnTo>
                  <a:lnTo>
                    <a:pt x="392" y="148"/>
                  </a:lnTo>
                  <a:lnTo>
                    <a:pt x="397" y="134"/>
                  </a:lnTo>
                  <a:lnTo>
                    <a:pt x="399" y="119"/>
                  </a:lnTo>
                  <a:lnTo>
                    <a:pt x="400" y="103"/>
                  </a:lnTo>
                  <a:lnTo>
                    <a:pt x="399" y="87"/>
                  </a:lnTo>
                  <a:lnTo>
                    <a:pt x="397" y="73"/>
                  </a:lnTo>
                  <a:lnTo>
                    <a:pt x="392" y="58"/>
                  </a:lnTo>
                  <a:lnTo>
                    <a:pt x="386" y="45"/>
                  </a:lnTo>
                  <a:lnTo>
                    <a:pt x="378" y="33"/>
                  </a:lnTo>
                  <a:lnTo>
                    <a:pt x="370" y="20"/>
                  </a:lnTo>
                  <a:lnTo>
                    <a:pt x="360" y="9"/>
                  </a:lnTo>
                  <a:lnTo>
                    <a:pt x="349" y="0"/>
                  </a:lnTo>
                  <a:close/>
                </a:path>
              </a:pathLst>
            </a:custGeom>
            <a:solidFill>
              <a:schemeClr val="accent2">
                <a:lumMod val="40000"/>
                <a:lumOff val="60000"/>
              </a:schemeClr>
            </a:solidFill>
            <a:ln w="9525">
              <a:solidFill>
                <a:srgbClr val="5F8B25"/>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Freeform 11"/>
            <p:cNvSpPr>
              <a:spLocks noChangeArrowheads="true"/>
            </p:cNvSpPr>
            <p:nvPr/>
          </p:nvSpPr>
          <p:spPr bwMode="auto">
            <a:xfrm>
              <a:off x="7295" y="2665"/>
              <a:ext cx="2498" cy="2925"/>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9" y="0"/>
                  </a:moveTo>
                  <a:lnTo>
                    <a:pt x="190" y="0"/>
                  </a:lnTo>
                  <a:lnTo>
                    <a:pt x="0" y="0"/>
                  </a:lnTo>
                  <a:lnTo>
                    <a:pt x="11" y="9"/>
                  </a:lnTo>
                  <a:lnTo>
                    <a:pt x="21" y="20"/>
                  </a:lnTo>
                  <a:lnTo>
                    <a:pt x="29" y="33"/>
                  </a:lnTo>
                  <a:lnTo>
                    <a:pt x="37" y="45"/>
                  </a:lnTo>
                  <a:lnTo>
                    <a:pt x="43" y="58"/>
                  </a:lnTo>
                  <a:lnTo>
                    <a:pt x="48" y="73"/>
                  </a:lnTo>
                  <a:lnTo>
                    <a:pt x="50" y="87"/>
                  </a:lnTo>
                  <a:lnTo>
                    <a:pt x="51" y="103"/>
                  </a:lnTo>
                  <a:lnTo>
                    <a:pt x="50" y="119"/>
                  </a:lnTo>
                  <a:lnTo>
                    <a:pt x="48" y="134"/>
                  </a:lnTo>
                  <a:lnTo>
                    <a:pt x="43" y="148"/>
                  </a:lnTo>
                  <a:lnTo>
                    <a:pt x="37" y="162"/>
                  </a:lnTo>
                  <a:lnTo>
                    <a:pt x="29" y="174"/>
                  </a:lnTo>
                  <a:lnTo>
                    <a:pt x="21" y="186"/>
                  </a:lnTo>
                  <a:lnTo>
                    <a:pt x="11" y="197"/>
                  </a:lnTo>
                  <a:lnTo>
                    <a:pt x="0" y="207"/>
                  </a:lnTo>
                  <a:lnTo>
                    <a:pt x="190" y="207"/>
                  </a:lnTo>
                  <a:lnTo>
                    <a:pt x="349" y="207"/>
                  </a:lnTo>
                  <a:lnTo>
                    <a:pt x="360" y="197"/>
                  </a:lnTo>
                  <a:lnTo>
                    <a:pt x="369" y="186"/>
                  </a:lnTo>
                  <a:lnTo>
                    <a:pt x="378" y="174"/>
                  </a:lnTo>
                  <a:lnTo>
                    <a:pt x="385" y="162"/>
                  </a:lnTo>
                  <a:lnTo>
                    <a:pt x="391" y="148"/>
                  </a:lnTo>
                  <a:lnTo>
                    <a:pt x="396" y="134"/>
                  </a:lnTo>
                  <a:lnTo>
                    <a:pt x="399" y="119"/>
                  </a:lnTo>
                  <a:lnTo>
                    <a:pt x="400" y="103"/>
                  </a:lnTo>
                  <a:lnTo>
                    <a:pt x="399" y="87"/>
                  </a:lnTo>
                  <a:lnTo>
                    <a:pt x="396" y="73"/>
                  </a:lnTo>
                  <a:lnTo>
                    <a:pt x="391" y="58"/>
                  </a:lnTo>
                  <a:lnTo>
                    <a:pt x="385" y="45"/>
                  </a:lnTo>
                  <a:lnTo>
                    <a:pt x="378" y="33"/>
                  </a:lnTo>
                  <a:lnTo>
                    <a:pt x="369" y="20"/>
                  </a:lnTo>
                  <a:lnTo>
                    <a:pt x="360" y="9"/>
                  </a:lnTo>
                  <a:lnTo>
                    <a:pt x="349" y="0"/>
                  </a:lnTo>
                  <a:close/>
                </a:path>
              </a:pathLst>
            </a:custGeom>
            <a:solidFill>
              <a:schemeClr val="accent3">
                <a:lumMod val="95000"/>
              </a:schemeClr>
            </a:solidFill>
            <a:ln w="9525">
              <a:solidFill>
                <a:srgbClr val="26420A"/>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Rektangel 33"/>
            <p:cNvSpPr>
              <a:spLocks noChangeArrowheads="true"/>
            </p:cNvSpPr>
            <p:nvPr/>
          </p:nvSpPr>
          <p:spPr bwMode="auto">
            <a:xfrm>
              <a:off x="-205" y="2893"/>
              <a:ext cx="2673" cy="1452"/>
            </a:xfrm>
            <a:prstGeom prst="rect">
              <a:avLst/>
            </a:prstGeom>
            <a:noFill/>
            <a:ln>
              <a:noFill/>
            </a:ln>
          </p:spPr>
          <p:txBody>
            <a:bodyPr>
              <a:spAutoFit/>
            </a:bodyPr>
            <a:p>
              <a:pPr marL="457200" marR="0" lvl="1" indent="0" algn="just"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第一步</a:t>
              </a:r>
              <a:endParaRPr kumimoji="0" lang="en-US" altLang="zh-CN"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建立应收账款档案</a:t>
              </a:r>
              <a:endParaRPr kumimoji="0" lang="da-DK"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Rektangel 33"/>
            <p:cNvSpPr>
              <a:spLocks noChangeArrowheads="true"/>
            </p:cNvSpPr>
            <p:nvPr/>
          </p:nvSpPr>
          <p:spPr bwMode="auto">
            <a:xfrm>
              <a:off x="2895" y="2953"/>
              <a:ext cx="2270" cy="1452"/>
            </a:xfrm>
            <a:prstGeom prst="rect">
              <a:avLst/>
            </a:prstGeom>
            <a:noFill/>
            <a:ln>
              <a:noFill/>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第二步</a:t>
              </a:r>
              <a:endParaRPr kumimoji="0" lang="en-US" altLang="zh-CN"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确认是否收到货物</a:t>
              </a:r>
              <a:endParaRPr kumimoji="0" lang="da-DK"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Rektangel 33"/>
            <p:cNvSpPr/>
            <p:nvPr/>
          </p:nvSpPr>
          <p:spPr>
            <a:xfrm>
              <a:off x="5343" y="2995"/>
              <a:ext cx="2410" cy="1452"/>
            </a:xfrm>
            <a:prstGeom prst="rect">
              <a:avLst/>
            </a:prstGeom>
            <a:noFill/>
            <a:ln w="9525">
              <a:noFill/>
            </a:ln>
          </p:spPr>
          <p:txBody>
            <a:bodyPr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第三步</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再次确认货物情况</a:t>
              </a:r>
              <a:endParaRPr lang="da-DK" altLang="en-US" b="1" dirty="0">
                <a:latin typeface="微软雅黑" panose="020B0503020204020204" charset="-122"/>
                <a:ea typeface="微软雅黑" panose="020B0503020204020204" charset="-122"/>
              </a:endParaRPr>
            </a:p>
          </p:txBody>
        </p:sp>
        <p:sp>
          <p:nvSpPr>
            <p:cNvPr id="8" name="Rektangel 33"/>
            <p:cNvSpPr/>
            <p:nvPr/>
          </p:nvSpPr>
          <p:spPr>
            <a:xfrm>
              <a:off x="7753" y="2995"/>
              <a:ext cx="1945" cy="1016"/>
            </a:xfrm>
            <a:prstGeom prst="rect">
              <a:avLst/>
            </a:prstGeom>
            <a:noFill/>
            <a:ln w="9525">
              <a:noFill/>
            </a:ln>
          </p:spPr>
          <p:txBody>
            <a:bodyPr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第四步</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提示付款</a:t>
              </a:r>
              <a:endParaRPr lang="da-DK" altLang="en-US" b="1" dirty="0">
                <a:latin typeface="微软雅黑" panose="020B0503020204020204" charset="-122"/>
                <a:ea typeface="微软雅黑" panose="020B0503020204020204" charset="-122"/>
              </a:endParaRPr>
            </a:p>
          </p:txBody>
        </p:sp>
        <p:sp>
          <p:nvSpPr>
            <p:cNvPr id="9" name="Freeform 10"/>
            <p:cNvSpPr>
              <a:spLocks noChangeArrowheads="true"/>
            </p:cNvSpPr>
            <p:nvPr/>
          </p:nvSpPr>
          <p:spPr bwMode="auto">
            <a:xfrm>
              <a:off x="9560" y="2723"/>
              <a:ext cx="2588" cy="2868"/>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9" y="0"/>
                  </a:moveTo>
                  <a:lnTo>
                    <a:pt x="190" y="0"/>
                  </a:lnTo>
                  <a:lnTo>
                    <a:pt x="0" y="0"/>
                  </a:lnTo>
                  <a:lnTo>
                    <a:pt x="11" y="9"/>
                  </a:lnTo>
                  <a:lnTo>
                    <a:pt x="21" y="20"/>
                  </a:lnTo>
                  <a:lnTo>
                    <a:pt x="31" y="33"/>
                  </a:lnTo>
                  <a:lnTo>
                    <a:pt x="38" y="45"/>
                  </a:lnTo>
                  <a:lnTo>
                    <a:pt x="43" y="58"/>
                  </a:lnTo>
                  <a:lnTo>
                    <a:pt x="48" y="73"/>
                  </a:lnTo>
                  <a:lnTo>
                    <a:pt x="50" y="87"/>
                  </a:lnTo>
                  <a:lnTo>
                    <a:pt x="51" y="103"/>
                  </a:lnTo>
                  <a:lnTo>
                    <a:pt x="50" y="119"/>
                  </a:lnTo>
                  <a:lnTo>
                    <a:pt x="48" y="134"/>
                  </a:lnTo>
                  <a:lnTo>
                    <a:pt x="43" y="148"/>
                  </a:lnTo>
                  <a:lnTo>
                    <a:pt x="38" y="162"/>
                  </a:lnTo>
                  <a:lnTo>
                    <a:pt x="31" y="174"/>
                  </a:lnTo>
                  <a:lnTo>
                    <a:pt x="21" y="186"/>
                  </a:lnTo>
                  <a:lnTo>
                    <a:pt x="11" y="197"/>
                  </a:lnTo>
                  <a:lnTo>
                    <a:pt x="0" y="207"/>
                  </a:lnTo>
                  <a:lnTo>
                    <a:pt x="190" y="207"/>
                  </a:lnTo>
                  <a:lnTo>
                    <a:pt x="349" y="207"/>
                  </a:lnTo>
                  <a:lnTo>
                    <a:pt x="360" y="197"/>
                  </a:lnTo>
                  <a:lnTo>
                    <a:pt x="370" y="186"/>
                  </a:lnTo>
                  <a:lnTo>
                    <a:pt x="378" y="174"/>
                  </a:lnTo>
                  <a:lnTo>
                    <a:pt x="386" y="162"/>
                  </a:lnTo>
                  <a:lnTo>
                    <a:pt x="392" y="148"/>
                  </a:lnTo>
                  <a:lnTo>
                    <a:pt x="397" y="134"/>
                  </a:lnTo>
                  <a:lnTo>
                    <a:pt x="399" y="119"/>
                  </a:lnTo>
                  <a:lnTo>
                    <a:pt x="400" y="103"/>
                  </a:lnTo>
                  <a:lnTo>
                    <a:pt x="399" y="87"/>
                  </a:lnTo>
                  <a:lnTo>
                    <a:pt x="397" y="73"/>
                  </a:lnTo>
                  <a:lnTo>
                    <a:pt x="392" y="58"/>
                  </a:lnTo>
                  <a:lnTo>
                    <a:pt x="386" y="45"/>
                  </a:lnTo>
                  <a:lnTo>
                    <a:pt x="378" y="33"/>
                  </a:lnTo>
                  <a:lnTo>
                    <a:pt x="370" y="20"/>
                  </a:lnTo>
                  <a:lnTo>
                    <a:pt x="360" y="9"/>
                  </a:lnTo>
                  <a:lnTo>
                    <a:pt x="349" y="0"/>
                  </a:lnTo>
                  <a:close/>
                </a:path>
              </a:pathLst>
            </a:custGeom>
            <a:solidFill>
              <a:schemeClr val="accent1">
                <a:lumMod val="40000"/>
                <a:lumOff val="60000"/>
              </a:schemeClr>
            </a:solidFill>
            <a:ln w="9525">
              <a:solidFill>
                <a:srgbClr val="5F8B25"/>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Freeform 11"/>
            <p:cNvSpPr/>
            <p:nvPr/>
          </p:nvSpPr>
          <p:spPr>
            <a:xfrm>
              <a:off x="11810" y="2650"/>
              <a:ext cx="2588" cy="2865"/>
            </a:xfrm>
            <a:custGeom>
              <a:avLst/>
              <a:gdLst/>
              <a:ahLst/>
              <a:cxnLst>
                <a:cxn ang="0">
                  <a:pos x="2147483646" y="0"/>
                </a:cxn>
                <a:cxn ang="0">
                  <a:pos x="2147483646" y="0"/>
                </a:cxn>
                <a:cxn ang="0">
                  <a:pos x="0" y="0"/>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pathLst>
                <a:path w="400" h="207">
                  <a:moveTo>
                    <a:pt x="349" y="0"/>
                  </a:moveTo>
                  <a:lnTo>
                    <a:pt x="190" y="0"/>
                  </a:lnTo>
                  <a:lnTo>
                    <a:pt x="0" y="0"/>
                  </a:lnTo>
                  <a:lnTo>
                    <a:pt x="11" y="9"/>
                  </a:lnTo>
                  <a:lnTo>
                    <a:pt x="21" y="20"/>
                  </a:lnTo>
                  <a:lnTo>
                    <a:pt x="29" y="33"/>
                  </a:lnTo>
                  <a:lnTo>
                    <a:pt x="37" y="45"/>
                  </a:lnTo>
                  <a:lnTo>
                    <a:pt x="43" y="58"/>
                  </a:lnTo>
                  <a:lnTo>
                    <a:pt x="48" y="73"/>
                  </a:lnTo>
                  <a:lnTo>
                    <a:pt x="50" y="87"/>
                  </a:lnTo>
                  <a:lnTo>
                    <a:pt x="51" y="103"/>
                  </a:lnTo>
                  <a:lnTo>
                    <a:pt x="50" y="119"/>
                  </a:lnTo>
                  <a:lnTo>
                    <a:pt x="48" y="134"/>
                  </a:lnTo>
                  <a:lnTo>
                    <a:pt x="43" y="148"/>
                  </a:lnTo>
                  <a:lnTo>
                    <a:pt x="37" y="162"/>
                  </a:lnTo>
                  <a:lnTo>
                    <a:pt x="29" y="174"/>
                  </a:lnTo>
                  <a:lnTo>
                    <a:pt x="21" y="186"/>
                  </a:lnTo>
                  <a:lnTo>
                    <a:pt x="11" y="197"/>
                  </a:lnTo>
                  <a:lnTo>
                    <a:pt x="0" y="207"/>
                  </a:lnTo>
                  <a:lnTo>
                    <a:pt x="190" y="207"/>
                  </a:lnTo>
                  <a:lnTo>
                    <a:pt x="349" y="207"/>
                  </a:lnTo>
                  <a:lnTo>
                    <a:pt x="360" y="197"/>
                  </a:lnTo>
                  <a:lnTo>
                    <a:pt x="369" y="186"/>
                  </a:lnTo>
                  <a:lnTo>
                    <a:pt x="378" y="174"/>
                  </a:lnTo>
                  <a:lnTo>
                    <a:pt x="385" y="162"/>
                  </a:lnTo>
                  <a:lnTo>
                    <a:pt x="391" y="148"/>
                  </a:lnTo>
                  <a:lnTo>
                    <a:pt x="396" y="134"/>
                  </a:lnTo>
                  <a:lnTo>
                    <a:pt x="399" y="119"/>
                  </a:lnTo>
                  <a:lnTo>
                    <a:pt x="400" y="103"/>
                  </a:lnTo>
                  <a:lnTo>
                    <a:pt x="399" y="87"/>
                  </a:lnTo>
                  <a:lnTo>
                    <a:pt x="396" y="73"/>
                  </a:lnTo>
                  <a:lnTo>
                    <a:pt x="391" y="58"/>
                  </a:lnTo>
                  <a:lnTo>
                    <a:pt x="385" y="45"/>
                  </a:lnTo>
                  <a:lnTo>
                    <a:pt x="378" y="33"/>
                  </a:lnTo>
                  <a:lnTo>
                    <a:pt x="369" y="20"/>
                  </a:lnTo>
                  <a:lnTo>
                    <a:pt x="360" y="9"/>
                  </a:lnTo>
                  <a:lnTo>
                    <a:pt x="349" y="0"/>
                  </a:lnTo>
                  <a:close/>
                </a:path>
              </a:pathLst>
            </a:custGeom>
            <a:solidFill>
              <a:schemeClr val="accent1"/>
            </a:solidFill>
            <a:ln w="9525" cap="flat" cmpd="sng">
              <a:solidFill>
                <a:srgbClr val="26420A"/>
              </a:solidFill>
              <a:prstDash val="solid"/>
              <a:miter/>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 name="Rektangel 33"/>
            <p:cNvSpPr/>
            <p:nvPr/>
          </p:nvSpPr>
          <p:spPr>
            <a:xfrm>
              <a:off x="9920" y="2980"/>
              <a:ext cx="1728" cy="1452"/>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第五步</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督促还款</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上门催收</a:t>
              </a:r>
              <a:endParaRPr lang="da-DK" altLang="en-US" b="1" dirty="0">
                <a:latin typeface="微软雅黑" panose="020B0503020204020204" charset="-122"/>
                <a:ea typeface="微软雅黑" panose="020B0503020204020204" charset="-122"/>
              </a:endParaRPr>
            </a:p>
          </p:txBody>
        </p:sp>
        <p:sp>
          <p:nvSpPr>
            <p:cNvPr id="13" name="Rektangel 33"/>
            <p:cNvSpPr/>
            <p:nvPr/>
          </p:nvSpPr>
          <p:spPr>
            <a:xfrm>
              <a:off x="12148" y="3038"/>
              <a:ext cx="2252" cy="1888"/>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chemeClr val="tx1"/>
                  </a:solidFill>
                  <a:latin typeface="微软雅黑" panose="020B0503020204020204" charset="-122"/>
                  <a:ea typeface="微软雅黑" panose="020B0503020204020204" charset="-122"/>
                </a:rPr>
                <a:t>第六步</a:t>
              </a:r>
              <a:endParaRPr lang="en-US" altLang="zh-CN" b="1" dirty="0">
                <a:solidFill>
                  <a:schemeClr val="tx1"/>
                </a:solidFill>
                <a:latin typeface="微软雅黑" panose="020B0503020204020204" charset="-122"/>
                <a:ea typeface="微软雅黑" panose="020B0503020204020204" charset="-122"/>
              </a:endParaRPr>
            </a:p>
            <a:p>
              <a:pPr>
                <a:buClrTx/>
                <a:buFont typeface="Arial" panose="020B0604020202020204" pitchFamily="34" charset="0"/>
              </a:pPr>
              <a:r>
                <a:rPr lang="zh-CN" altLang="en-US" b="1" dirty="0">
                  <a:solidFill>
                    <a:schemeClr val="tx1"/>
                  </a:solidFill>
                  <a:latin typeface="微软雅黑" panose="020B0503020204020204" charset="-122"/>
                  <a:ea typeface="微软雅黑" panose="020B0503020204020204" charset="-122"/>
                </a:rPr>
                <a:t>制定催收方案，专人清收</a:t>
              </a:r>
              <a:endParaRPr lang="zh-CN" altLang="en-US" b="1" dirty="0">
                <a:solidFill>
                  <a:schemeClr val="tx1"/>
                </a:solidFill>
                <a:latin typeface="微软雅黑" panose="020B0503020204020204" charset="-122"/>
                <a:ea typeface="微软雅黑" panose="020B0503020204020204" charset="-122"/>
              </a:endParaRPr>
            </a:p>
          </p:txBody>
        </p:sp>
      </p:grpSp>
      <p:sp>
        <p:nvSpPr>
          <p:cNvPr id="16" name="文本框 15"/>
          <p:cNvSpPr txBox="true"/>
          <p:nvPr/>
        </p:nvSpPr>
        <p:spPr>
          <a:xfrm>
            <a:off x="1763395" y="1165225"/>
            <a:ext cx="445833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RPM</a:t>
            </a:r>
            <a:r>
              <a:rPr lang="zh-CN" altLang="en-US" sz="2000" b="1">
                <a:latin typeface="微软雅黑" panose="020B0503020204020204" charset="-122"/>
                <a:ea typeface="微软雅黑" panose="020B0503020204020204" charset="-122"/>
                <a:cs typeface="微软雅黑" panose="020B0503020204020204" charset="-122"/>
              </a:rPr>
              <a:t>实施步骤</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TextBox 21"/>
          <p:cNvSpPr txBox="true"/>
          <p:nvPr/>
        </p:nvSpPr>
        <p:spPr>
          <a:xfrm>
            <a:off x="1788478" y="3202305"/>
            <a:ext cx="3279775" cy="2597150"/>
          </a:xfrm>
          <a:prstGeom prst="rect">
            <a:avLst/>
          </a:prstGeom>
          <a:ln w="12700"/>
        </p:spPr>
        <p:style>
          <a:lnRef idx="2">
            <a:schemeClr val="dk1"/>
          </a:lnRef>
          <a:fillRef idx="1">
            <a:schemeClr val="lt1"/>
          </a:fillRef>
          <a:effectRef idx="0">
            <a:schemeClr val="dk1"/>
          </a:effectRef>
          <a:fontRef idx="minor">
            <a:schemeClr val="dk1"/>
          </a:fontRef>
        </p:style>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9" name="TextBox 8"/>
          <p:cNvSpPr txBox="true"/>
          <p:nvPr/>
        </p:nvSpPr>
        <p:spPr bwMode="auto">
          <a:xfrm>
            <a:off x="1966278" y="1891030"/>
            <a:ext cx="1244600" cy="706755"/>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全面</a:t>
            </a: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监控</a:t>
            </a: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应收账款</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11" name="TextBox 10"/>
          <p:cNvSpPr txBox="true"/>
          <p:nvPr/>
        </p:nvSpPr>
        <p:spPr bwMode="auto">
          <a:xfrm>
            <a:off x="3830003" y="1886268"/>
            <a:ext cx="1225550" cy="706755"/>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成立专门清收小组</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306201" name="右箭头 11"/>
          <p:cNvSpPr/>
          <p:nvPr/>
        </p:nvSpPr>
        <p:spPr>
          <a:xfrm>
            <a:off x="3210878" y="2138680"/>
            <a:ext cx="619125" cy="168275"/>
          </a:xfrm>
          <a:prstGeom prst="rightArrow">
            <a:avLst>
              <a:gd name="adj1" fmla="val 50000"/>
              <a:gd name="adj2" fmla="val 49874"/>
            </a:avLst>
          </a:prstGeom>
          <a:solidFill>
            <a:srgbClr val="CC3300"/>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202" name="TextBox 12"/>
          <p:cNvSpPr txBox="true"/>
          <p:nvPr/>
        </p:nvSpPr>
        <p:spPr>
          <a:xfrm>
            <a:off x="3211195" y="1580515"/>
            <a:ext cx="823913" cy="646113"/>
          </a:xfrm>
          <a:prstGeom prst="rect">
            <a:avLst/>
          </a:prstGeom>
          <a:noFill/>
          <a:ln w="9525">
            <a:noFill/>
          </a:ln>
        </p:spPr>
        <p:txBody>
          <a:bodyPr anchor="t" anchorCtr="false">
            <a:spAutoFit/>
          </a:bodyPr>
          <a:p>
            <a:pPr>
              <a:buClrTx/>
              <a:buFont typeface="Arial" panose="020B0604020202020204" pitchFamily="34" charset="0"/>
            </a:pPr>
            <a:r>
              <a:rPr lang="zh-CN" altLang="en-US" sz="1800" dirty="0">
                <a:solidFill>
                  <a:srgbClr val="FF0000"/>
                </a:solidFill>
                <a:latin typeface="微软雅黑" panose="020B0503020204020204" charset="-122"/>
                <a:ea typeface="微软雅黑" panose="020B0503020204020204" charset="-122"/>
              </a:rPr>
              <a:t>出现不良</a:t>
            </a:r>
            <a:endParaRPr lang="zh-CN" altLang="en-US" sz="1800" dirty="0">
              <a:solidFill>
                <a:srgbClr val="FF0000"/>
              </a:solidFill>
              <a:latin typeface="微软雅黑" panose="020B0503020204020204" charset="-122"/>
              <a:ea typeface="微软雅黑" panose="020B0503020204020204" charset="-122"/>
            </a:endParaRPr>
          </a:p>
        </p:txBody>
      </p:sp>
      <p:grpSp>
        <p:nvGrpSpPr>
          <p:cNvPr id="3" name="组合 2"/>
          <p:cNvGrpSpPr/>
          <p:nvPr/>
        </p:nvGrpSpPr>
        <p:grpSpPr>
          <a:xfrm>
            <a:off x="5384165" y="1135380"/>
            <a:ext cx="2911475" cy="1995488"/>
            <a:chOff x="4057650" y="1429543"/>
            <a:chExt cx="2911475" cy="1994709"/>
          </a:xfrm>
        </p:grpSpPr>
        <p:sp>
          <p:nvSpPr>
            <p:cNvPr id="7" name="TextBox 13"/>
            <p:cNvSpPr txBox="true"/>
            <p:nvPr/>
          </p:nvSpPr>
          <p:spPr bwMode="auto">
            <a:xfrm>
              <a:off x="4057650" y="1464454"/>
              <a:ext cx="2911475" cy="1937263"/>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wrap="square">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按</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属</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性</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分</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类</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279564" name="TextBox 15"/>
            <p:cNvSpPr txBox="true"/>
            <p:nvPr/>
          </p:nvSpPr>
          <p:spPr>
            <a:xfrm>
              <a:off x="4378325" y="1429543"/>
              <a:ext cx="2565400" cy="1994709"/>
            </a:xfrm>
            <a:prstGeom prst="rect">
              <a:avLst/>
            </a:prstGeom>
            <a:noFill/>
            <a:ln w="9525">
              <a:noFill/>
            </a:ln>
          </p:spPr>
          <p:txBody>
            <a:bodyPr anchor="t" anchorCtr="false">
              <a:spAutoFit/>
            </a:bodyPr>
            <a:p>
              <a:pPr>
                <a:buClrTx/>
                <a:buFontTx/>
              </a:pPr>
              <a:r>
                <a:rPr lang="en-US" altLang="zh-CN" dirty="0">
                  <a:latin typeface="微软雅黑" panose="020B0503020204020204" charset="-122"/>
                  <a:ea typeface="微软雅黑" panose="020B0503020204020204" charset="-122"/>
                  <a:cs typeface="微软雅黑" panose="020B0503020204020204" charset="-122"/>
                </a:rPr>
                <a:t> </a:t>
              </a: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正常债权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2</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要注意债权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3</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问题债权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4</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危险债权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5</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实际破产债权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6</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已破产债权。</a:t>
              </a:r>
              <a:endParaRPr lang="zh-CN" altLang="zh-CN" sz="2000" dirty="0">
                <a:latin typeface="微软雅黑" panose="020B0503020204020204" charset="-122"/>
                <a:ea typeface="微软雅黑" panose="020B0503020204020204" charset="-122"/>
                <a:cs typeface="微软雅黑" panose="020B0503020204020204" charset="-122"/>
              </a:endParaRPr>
            </a:p>
          </p:txBody>
        </p:sp>
      </p:grpSp>
      <p:sp>
        <p:nvSpPr>
          <p:cNvPr id="306205" name="右箭头 18"/>
          <p:cNvSpPr/>
          <p:nvPr/>
        </p:nvSpPr>
        <p:spPr>
          <a:xfrm>
            <a:off x="5055553" y="2165668"/>
            <a:ext cx="328612" cy="215900"/>
          </a:xfrm>
          <a:prstGeom prst="rightArrow">
            <a:avLst>
              <a:gd name="adj1" fmla="val 50000"/>
              <a:gd name="adj2" fmla="val 49699"/>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内容占位符 2"/>
          <p:cNvSpPr>
            <a:spLocks noGrp="true"/>
          </p:cNvSpPr>
          <p:nvPr/>
        </p:nvSpPr>
        <p:spPr>
          <a:xfrm>
            <a:off x="1718628" y="3215005"/>
            <a:ext cx="3341688" cy="2481263"/>
          </a:xfrm>
          <a:prstGeom prst="rect">
            <a:avLst/>
          </a:prstGeom>
          <a:solidFill>
            <a:schemeClr val="accent6">
              <a:lumMod val="40000"/>
              <a:lumOff val="60000"/>
            </a:schemeClr>
          </a:solid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产品质量问题应积极与对方联系，争取能解决纠纷</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属于短期资金困难，不应过多的干扰</a:t>
            </a:r>
            <a:endParaRPr kumimoji="0" lang="en-US"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危险债权和实际破产债权</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争取在破产程序前收回</a:t>
            </a:r>
            <a:endParaRPr kumimoji="0" lang="en-US"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已破产</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的，</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清收小组应</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推进</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司法程序，收回部分债权</a:t>
            </a:r>
            <a:endPar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06185" name="TextBox 23"/>
          <p:cNvSpPr txBox="true"/>
          <p:nvPr/>
        </p:nvSpPr>
        <p:spPr>
          <a:xfrm rot="-2419913">
            <a:off x="4933315" y="3315018"/>
            <a:ext cx="1077913" cy="368300"/>
          </a:xfrm>
          <a:prstGeom prst="rect">
            <a:avLst/>
          </a:prstGeom>
          <a:noFill/>
          <a:ln w="9525">
            <a:noFill/>
          </a:ln>
        </p:spPr>
        <p:txBody>
          <a:bodyPr anchor="t" anchorCtr="false">
            <a:spAutoFit/>
          </a:bodyPr>
          <a:p>
            <a:pPr>
              <a:buClrTx/>
              <a:buFont typeface="Arial" panose="020B0604020202020204" pitchFamily="34" charset="0"/>
            </a:pPr>
            <a:r>
              <a:rPr lang="zh-CN" altLang="en-US" sz="1800" dirty="0">
                <a:solidFill>
                  <a:srgbClr val="FF0000"/>
                </a:solidFill>
                <a:latin typeface="微软雅黑" panose="020B0503020204020204" charset="-122"/>
                <a:ea typeface="微软雅黑" panose="020B0503020204020204" charset="-122"/>
              </a:rPr>
              <a:t>怎么办</a:t>
            </a:r>
            <a:endParaRPr lang="zh-CN" altLang="en-US" sz="1800" dirty="0">
              <a:solidFill>
                <a:srgbClr val="FF0000"/>
              </a:solidFill>
              <a:latin typeface="微软雅黑" panose="020B0503020204020204" charset="-122"/>
              <a:ea typeface="微软雅黑" panose="020B0503020204020204" charset="-122"/>
            </a:endParaRPr>
          </a:p>
        </p:txBody>
      </p:sp>
      <p:grpSp>
        <p:nvGrpSpPr>
          <p:cNvPr id="10" name="组合 9"/>
          <p:cNvGrpSpPr/>
          <p:nvPr/>
        </p:nvGrpSpPr>
        <p:grpSpPr>
          <a:xfrm>
            <a:off x="8384540" y="4053205"/>
            <a:ext cx="2085975" cy="1330325"/>
            <a:chOff x="7058025" y="4346575"/>
            <a:chExt cx="2085975" cy="1330325"/>
          </a:xfrm>
        </p:grpSpPr>
        <p:sp>
          <p:nvSpPr>
            <p:cNvPr id="13" name="TextBox 24"/>
            <p:cNvSpPr txBox="true"/>
            <p:nvPr/>
          </p:nvSpPr>
          <p:spPr>
            <a:xfrm>
              <a:off x="7058025" y="4346575"/>
              <a:ext cx="2085975" cy="1322070"/>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收</a:t>
              </a:r>
              <a:endParaRPr kumimoji="0" lang="en-US" altLang="zh-CN"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账</a:t>
              </a:r>
              <a:endParaRPr kumimoji="0" lang="en-US" altLang="zh-CN"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政</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策</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279570" name="TextBox 25"/>
            <p:cNvSpPr txBox="true"/>
            <p:nvPr/>
          </p:nvSpPr>
          <p:spPr>
            <a:xfrm>
              <a:off x="7394575" y="4352925"/>
              <a:ext cx="1749425" cy="1323975"/>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、全部免除</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、部分免除</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、不予免除</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      继续催收</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sp>
        <p:nvSpPr>
          <p:cNvPr id="306188" name="左箭头 27"/>
          <p:cNvSpPr/>
          <p:nvPr/>
        </p:nvSpPr>
        <p:spPr>
          <a:xfrm>
            <a:off x="7647940" y="4723130"/>
            <a:ext cx="736600" cy="215900"/>
          </a:xfrm>
          <a:prstGeom prst="leftArrow">
            <a:avLst>
              <a:gd name="adj1" fmla="val 50000"/>
              <a:gd name="adj2" fmla="val 49865"/>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189" name="右箭头 28"/>
          <p:cNvSpPr/>
          <p:nvPr/>
        </p:nvSpPr>
        <p:spPr>
          <a:xfrm>
            <a:off x="5034915" y="4607243"/>
            <a:ext cx="696913" cy="223837"/>
          </a:xfrm>
          <a:prstGeom prst="rightArrow">
            <a:avLst>
              <a:gd name="adj1" fmla="val 50000"/>
              <a:gd name="adj2" fmla="val 50075"/>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190" name="右箭头 29"/>
          <p:cNvSpPr/>
          <p:nvPr/>
        </p:nvSpPr>
        <p:spPr>
          <a:xfrm rot="5400000">
            <a:off x="6409690" y="3405505"/>
            <a:ext cx="784225" cy="223838"/>
          </a:xfrm>
          <a:prstGeom prst="rightArrow">
            <a:avLst>
              <a:gd name="adj1" fmla="val 50000"/>
              <a:gd name="adj2" fmla="val 50055"/>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1" name="椭圆 30"/>
          <p:cNvSpPr/>
          <p:nvPr/>
        </p:nvSpPr>
        <p:spPr bwMode="auto">
          <a:xfrm>
            <a:off x="5731828" y="3894455"/>
            <a:ext cx="1916113" cy="1905000"/>
          </a:xfrm>
          <a:prstGeom prst="ellipse">
            <a:avLst/>
          </a:prstGeom>
          <a:solidFill>
            <a:schemeClr val="accent6">
              <a:lumMod val="40000"/>
              <a:lumOff val="60000"/>
            </a:schemeClr>
          </a:solidFill>
          <a:ln w="6350" cap="flat" cmpd="sng">
            <a:solidFill>
              <a:schemeClr val="tx1"/>
            </a:solidFill>
            <a:prstDash val="solid"/>
            <a:round/>
          </a:ln>
          <a:effectLst>
            <a:outerShdw dist="35921" dir="2700000" algn="ctr" rotWithShape="0">
              <a:schemeClr val="bg2"/>
            </a:outerShdw>
          </a:effectLst>
        </p:spPr>
        <p:txBody>
          <a:bodyPr wrap="none" lIns="0" tIns="0" rIns="0" bIns="0"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9575" name="TextBox 31"/>
          <p:cNvSpPr txBox="true"/>
          <p:nvPr/>
        </p:nvSpPr>
        <p:spPr>
          <a:xfrm>
            <a:off x="5850890" y="4167505"/>
            <a:ext cx="1797050" cy="1630045"/>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综合债权性质、催收效果、收账政策、应收类别，制定</a:t>
            </a:r>
            <a:endParaRPr lang="zh-CN" altLang="en-US"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    </a:t>
            </a:r>
            <a:r>
              <a:rPr lang="zh-CN" altLang="en-US" sz="2000" b="1" dirty="0">
                <a:latin typeface="微软雅黑" panose="020B0503020204020204" charset="-122"/>
                <a:ea typeface="微软雅黑" panose="020B0503020204020204" charset="-122"/>
                <a:cs typeface="微软雅黑" panose="020B0503020204020204" charset="-122"/>
              </a:rPr>
              <a:t>收账策略</a:t>
            </a:r>
            <a:endParaRPr lang="zh-CN" altLang="en-US" sz="2000" b="1" dirty="0">
              <a:latin typeface="微软雅黑" panose="020B0503020204020204" charset="-122"/>
              <a:ea typeface="微软雅黑" panose="020B0503020204020204" charset="-122"/>
              <a:cs typeface="微软雅黑" panose="020B0503020204020204" charset="-122"/>
            </a:endParaRPr>
          </a:p>
        </p:txBody>
      </p:sp>
      <p:sp>
        <p:nvSpPr>
          <p:cNvPr id="306193" name="左弧形箭头 32"/>
          <p:cNvSpPr/>
          <p:nvPr/>
        </p:nvSpPr>
        <p:spPr>
          <a:xfrm rot="1871846" flipH="true">
            <a:off x="5149215" y="3061018"/>
            <a:ext cx="468313" cy="1330325"/>
          </a:xfrm>
          <a:prstGeom prst="curvedRightArrow">
            <a:avLst>
              <a:gd name="adj1" fmla="val 24972"/>
              <a:gd name="adj2" fmla="val 92677"/>
              <a:gd name="adj3" fmla="val 34152"/>
            </a:avLst>
          </a:prstGeom>
          <a:solidFill>
            <a:srgbClr val="C00000"/>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5" name="组合 14"/>
          <p:cNvGrpSpPr/>
          <p:nvPr/>
        </p:nvGrpSpPr>
        <p:grpSpPr>
          <a:xfrm>
            <a:off x="8586470" y="1170305"/>
            <a:ext cx="2334895" cy="1938020"/>
            <a:chOff x="7259493" y="1463675"/>
            <a:chExt cx="1931506" cy="1938020"/>
          </a:xfrm>
        </p:grpSpPr>
        <p:sp>
          <p:nvSpPr>
            <p:cNvPr id="34" name="TextBox 33"/>
            <p:cNvSpPr txBox="true"/>
            <p:nvPr/>
          </p:nvSpPr>
          <p:spPr>
            <a:xfrm>
              <a:off x="7259493" y="1463675"/>
              <a:ext cx="1854200" cy="1938020"/>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按</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付</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款</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习</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惯</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分</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279579" name="TextBox 34"/>
            <p:cNvSpPr txBox="true"/>
            <p:nvPr/>
          </p:nvSpPr>
          <p:spPr>
            <a:xfrm>
              <a:off x="7635249" y="1647825"/>
              <a:ext cx="1555750" cy="1630045"/>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rPr>
                <a:t>1</a:t>
              </a:r>
              <a:r>
                <a:rPr lang="zh-CN" altLang="en-US" sz="2000" dirty="0">
                  <a:latin typeface="微软雅黑" panose="020B0503020204020204" charset="-122"/>
                  <a:ea typeface="微软雅黑" panose="020B0503020204020204" charset="-122"/>
                </a:rPr>
                <a:t>、该付时才付</a:t>
              </a:r>
              <a:endParaRPr lang="en-US" altLang="zh-CN" sz="2000" dirty="0">
                <a:latin typeface="微软雅黑" panose="020B0503020204020204" charset="-122"/>
                <a:ea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rPr>
                <a:t>2</a:t>
              </a:r>
              <a:r>
                <a:rPr lang="zh-CN" altLang="en-US" sz="2000" dirty="0">
                  <a:latin typeface="微软雅黑" panose="020B0503020204020204" charset="-122"/>
                  <a:ea typeface="微软雅黑" panose="020B0503020204020204" charset="-122"/>
                </a:rPr>
                <a:t>、提醒时才付（</a:t>
              </a:r>
              <a:r>
                <a:rPr lang="zh-CN" altLang="en-US" sz="2000" dirty="0">
                  <a:solidFill>
                    <a:srgbClr val="00B0F0"/>
                  </a:solidFill>
                  <a:latin typeface="微软雅黑" panose="020B0503020204020204" charset="-122"/>
                  <a:ea typeface="微软雅黑" panose="020B0503020204020204" charset="-122"/>
                </a:rPr>
                <a:t>大多数</a:t>
              </a:r>
              <a:r>
                <a:rPr lang="zh-CN" altLang="en-US" sz="2000" dirty="0">
                  <a:latin typeface="微软雅黑" panose="020B0503020204020204" charset="-122"/>
                  <a:ea typeface="微软雅黑" panose="020B0503020204020204" charset="-122"/>
                </a:rPr>
                <a:t>）</a:t>
              </a:r>
              <a:endParaRPr lang="en-US" altLang="zh-CN" sz="2000" dirty="0">
                <a:latin typeface="微软雅黑" panose="020B0503020204020204" charset="-122"/>
                <a:ea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rPr>
                <a:t>3</a:t>
              </a:r>
              <a:r>
                <a:rPr lang="zh-CN" altLang="en-US" sz="2000" dirty="0">
                  <a:latin typeface="微软雅黑" panose="020B0503020204020204" charset="-122"/>
                  <a:ea typeface="微软雅黑" panose="020B0503020204020204" charset="-122"/>
                </a:rPr>
                <a:t>、威逼时才付</a:t>
              </a:r>
              <a:endParaRPr lang="en-US" altLang="zh-CN" sz="2000" dirty="0">
                <a:latin typeface="微软雅黑" panose="020B0503020204020204" charset="-122"/>
                <a:ea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rPr>
                <a:t>4</a:t>
              </a:r>
              <a:r>
                <a:rPr lang="zh-CN" altLang="en-US" sz="2000" dirty="0">
                  <a:latin typeface="微软雅黑" panose="020B0503020204020204" charset="-122"/>
                  <a:ea typeface="微软雅黑" panose="020B0503020204020204" charset="-122"/>
                </a:rPr>
                <a:t>、付款前破产</a:t>
              </a:r>
              <a:endParaRPr lang="zh-CN" altLang="en-US" sz="2000" dirty="0">
                <a:latin typeface="微软雅黑" panose="020B0503020204020204" charset="-122"/>
                <a:ea typeface="微软雅黑" panose="020B0503020204020204" charset="-122"/>
              </a:endParaRPr>
            </a:p>
          </p:txBody>
        </p:sp>
      </p:grpSp>
      <p:sp>
        <p:nvSpPr>
          <p:cNvPr id="306196" name="右箭头 43"/>
          <p:cNvSpPr/>
          <p:nvPr/>
        </p:nvSpPr>
        <p:spPr>
          <a:xfrm>
            <a:off x="8295640" y="2062480"/>
            <a:ext cx="328613" cy="214313"/>
          </a:xfrm>
          <a:prstGeom prst="rightArrow">
            <a:avLst>
              <a:gd name="adj1" fmla="val 50000"/>
              <a:gd name="adj2" fmla="val 50067"/>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197" name="右箭头 46"/>
          <p:cNvSpPr/>
          <p:nvPr/>
        </p:nvSpPr>
        <p:spPr>
          <a:xfrm rot="5400000">
            <a:off x="9121140" y="3472180"/>
            <a:ext cx="949325" cy="225425"/>
          </a:xfrm>
          <a:prstGeom prst="rightArrow">
            <a:avLst>
              <a:gd name="adj1" fmla="val 50000"/>
              <a:gd name="adj2" fmla="val 49677"/>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 name="文本框 15"/>
          <p:cNvSpPr txBox="true"/>
          <p:nvPr/>
        </p:nvSpPr>
        <p:spPr>
          <a:xfrm>
            <a:off x="2274570" y="147510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1</a:t>
            </a:r>
            <a:endParaRPr lang="en-US" altLang="zh-CN" b="1">
              <a:latin typeface="微软雅黑" panose="020B0503020204020204" charset="-122"/>
              <a:ea typeface="微软雅黑" panose="020B0503020204020204" charset="-122"/>
            </a:endParaRPr>
          </a:p>
        </p:txBody>
      </p:sp>
      <p:sp>
        <p:nvSpPr>
          <p:cNvPr id="17" name="文本框 16"/>
          <p:cNvSpPr txBox="true"/>
          <p:nvPr/>
        </p:nvSpPr>
        <p:spPr>
          <a:xfrm>
            <a:off x="4279265" y="147510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2</a:t>
            </a:r>
            <a:endParaRPr lang="en-US" altLang="zh-CN" b="1">
              <a:latin typeface="微软雅黑" panose="020B0503020204020204" charset="-122"/>
              <a:ea typeface="微软雅黑" panose="020B0503020204020204" charset="-122"/>
            </a:endParaRPr>
          </a:p>
        </p:txBody>
      </p:sp>
      <p:sp>
        <p:nvSpPr>
          <p:cNvPr id="23" name="文本框 22"/>
          <p:cNvSpPr txBox="true"/>
          <p:nvPr/>
        </p:nvSpPr>
        <p:spPr>
          <a:xfrm>
            <a:off x="9137650" y="550608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4</a:t>
            </a:r>
            <a:endParaRPr lang="en-US" altLang="zh-CN" b="1">
              <a:latin typeface="微软雅黑" panose="020B0503020204020204" charset="-122"/>
              <a:ea typeface="微软雅黑" panose="020B0503020204020204" charset="-122"/>
            </a:endParaRPr>
          </a:p>
        </p:txBody>
      </p:sp>
      <p:sp>
        <p:nvSpPr>
          <p:cNvPr id="24" name="文本框 23"/>
          <p:cNvSpPr txBox="true"/>
          <p:nvPr/>
        </p:nvSpPr>
        <p:spPr>
          <a:xfrm>
            <a:off x="6689725" y="767080"/>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3</a:t>
            </a:r>
            <a:endParaRPr lang="en-US" altLang="zh-CN" b="1">
              <a:latin typeface="微软雅黑" panose="020B0503020204020204" charset="-122"/>
              <a:ea typeface="微软雅黑" panose="020B0503020204020204" charset="-122"/>
            </a:endParaRPr>
          </a:p>
        </p:txBody>
      </p:sp>
      <p:sp>
        <p:nvSpPr>
          <p:cNvPr id="26" name="文本框 25"/>
          <p:cNvSpPr txBox="true"/>
          <p:nvPr/>
        </p:nvSpPr>
        <p:spPr>
          <a:xfrm>
            <a:off x="9264015" y="767080"/>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3</a:t>
            </a:r>
            <a:endParaRPr lang="en-US" altLang="zh-CN" b="1">
              <a:latin typeface="微软雅黑" panose="020B0503020204020204" charset="-122"/>
              <a:ea typeface="微软雅黑" panose="020B0503020204020204" charset="-122"/>
            </a:endParaRPr>
          </a:p>
        </p:txBody>
      </p:sp>
      <p:sp>
        <p:nvSpPr>
          <p:cNvPr id="27" name="文本框 26"/>
          <p:cNvSpPr txBox="true"/>
          <p:nvPr/>
        </p:nvSpPr>
        <p:spPr>
          <a:xfrm>
            <a:off x="6585585" y="587438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5</a:t>
            </a:r>
            <a:endParaRPr lang="en-US" altLang="zh-CN" b="1">
              <a:latin typeface="微软雅黑" panose="020B0503020204020204" charset="-122"/>
              <a:ea typeface="微软雅黑" panose="020B0503020204020204" charset="-122"/>
            </a:endParaRPr>
          </a:p>
        </p:txBody>
      </p:sp>
      <p:sp>
        <p:nvSpPr>
          <p:cNvPr id="28" name="文本框 27"/>
          <p:cNvSpPr txBox="true"/>
          <p:nvPr/>
        </p:nvSpPr>
        <p:spPr>
          <a:xfrm>
            <a:off x="2274570" y="587438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3</a:t>
            </a:r>
            <a:endParaRPr lang="en-US" altLang="zh-CN" b="1">
              <a:latin typeface="微软雅黑" panose="020B0503020204020204" charset="-122"/>
              <a:ea typeface="微软雅黑" panose="020B0503020204020204" charset="-122"/>
            </a:endParaRPr>
          </a:p>
        </p:txBody>
      </p:sp>
      <p:sp>
        <p:nvSpPr>
          <p:cNvPr id="29" name="文本框 28"/>
          <p:cNvSpPr txBox="true"/>
          <p:nvPr/>
        </p:nvSpPr>
        <p:spPr>
          <a:xfrm>
            <a:off x="7243445" y="767080"/>
            <a:ext cx="179705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应收账款诊断</a:t>
            </a:r>
            <a:endParaRPr lang="zh-CN" altLang="en-US" b="1">
              <a:latin typeface="微软雅黑" panose="020B0503020204020204" charset="-122"/>
              <a:ea typeface="微软雅黑" panose="020B0503020204020204" charset="-122"/>
            </a:endParaRPr>
          </a:p>
        </p:txBody>
      </p:sp>
      <p:sp>
        <p:nvSpPr>
          <p:cNvPr id="30" name="文本框 29"/>
          <p:cNvSpPr txBox="true"/>
          <p:nvPr/>
        </p:nvSpPr>
        <p:spPr>
          <a:xfrm>
            <a:off x="2622550" y="5874385"/>
            <a:ext cx="179705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应收账款诊断</a:t>
            </a:r>
            <a:endParaRPr lang="zh-CN" altLang="en-US"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6201"/>
                                        </p:tgtEl>
                                        <p:attrNameLst>
                                          <p:attrName>style.visibility</p:attrName>
                                        </p:attrNameLst>
                                      </p:cBhvr>
                                      <p:to>
                                        <p:strVal val="visible"/>
                                      </p:to>
                                    </p:set>
                                    <p:animEffect transition="in" filter="fade">
                                      <p:cBhvr>
                                        <p:cTn id="12" dur="500"/>
                                        <p:tgtEl>
                                          <p:spTgt spid="3062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6202"/>
                                        </p:tgtEl>
                                        <p:attrNameLst>
                                          <p:attrName>style.visibility</p:attrName>
                                        </p:attrNameLst>
                                      </p:cBhvr>
                                      <p:to>
                                        <p:strVal val="visible"/>
                                      </p:to>
                                    </p:set>
                                    <p:animEffect transition="in" filter="fade">
                                      <p:cBhvr>
                                        <p:cTn id="17" dur="500"/>
                                        <p:tgtEl>
                                          <p:spTgt spid="3062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62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06193"/>
                                        </p:tgtEl>
                                        <p:attrNameLst>
                                          <p:attrName>style.visibility</p:attrName>
                                        </p:attrNameLst>
                                      </p:cBhvr>
                                      <p:to>
                                        <p:strVal val="visible"/>
                                      </p:to>
                                    </p:set>
                                    <p:animEffect transition="in" filter="fade">
                                      <p:cBhvr>
                                        <p:cTn id="36" dur="500"/>
                                        <p:tgtEl>
                                          <p:spTgt spid="306193"/>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306185"/>
                                        </p:tgtEl>
                                        <p:attrNameLst>
                                          <p:attrName>style.visibility</p:attrName>
                                        </p:attrNameLst>
                                      </p:cBhvr>
                                      <p:to>
                                        <p:strVal val="visible"/>
                                      </p:to>
                                    </p:set>
                                    <p:animEffect transition="in" filter="fade">
                                      <p:cBhvr>
                                        <p:cTn id="40" dur="500"/>
                                        <p:tgtEl>
                                          <p:spTgt spid="30618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06196"/>
                                        </p:tgtEl>
                                        <p:attrNameLst>
                                          <p:attrName>style.visibility</p:attrName>
                                        </p:attrNameLst>
                                      </p:cBhvr>
                                      <p:to>
                                        <p:strVal val="visible"/>
                                      </p:to>
                                    </p:set>
                                    <p:animEffect transition="in" filter="fade">
                                      <p:cBhvr>
                                        <p:cTn id="45" dur="500"/>
                                        <p:tgtEl>
                                          <p:spTgt spid="306196"/>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1000"/>
                                        <p:tgtEl>
                                          <p:spTgt spid="8"/>
                                        </p:tgtEl>
                                      </p:cBhvr>
                                    </p:animEffect>
                                    <p:anim calcmode="lin" valueType="num">
                                      <p:cBhvr>
                                        <p:cTn id="51" dur="1000" fill="hold"/>
                                        <p:tgtEl>
                                          <p:spTgt spid="8"/>
                                        </p:tgtEl>
                                        <p:attrNameLst>
                                          <p:attrName>ppt_x</p:attrName>
                                        </p:attrNameLst>
                                      </p:cBhvr>
                                      <p:tavLst>
                                        <p:tav tm="0">
                                          <p:val>
                                            <p:strVal val="#ppt_x"/>
                                          </p:val>
                                        </p:tav>
                                        <p:tav tm="100000">
                                          <p:val>
                                            <p:strVal val="#ppt_x"/>
                                          </p:val>
                                        </p:tav>
                                      </p:tavLst>
                                    </p:anim>
                                    <p:anim calcmode="lin" valueType="num">
                                      <p:cBhvr>
                                        <p:cTn id="5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8">
                                            <p:txEl>
                                              <p:charRg st="0" end="25"/>
                                            </p:txEl>
                                          </p:spTgt>
                                        </p:tgtEl>
                                        <p:attrNameLst>
                                          <p:attrName>style.visibility</p:attrName>
                                        </p:attrNameLst>
                                      </p:cBhvr>
                                      <p:to>
                                        <p:strVal val="visible"/>
                                      </p:to>
                                    </p:set>
                                    <p:animEffect transition="in" filter="fade">
                                      <p:cBhvr>
                                        <p:cTn id="57" dur="1000"/>
                                        <p:tgtEl>
                                          <p:spTgt spid="8">
                                            <p:txEl>
                                              <p:charRg st="0" end="25"/>
                                            </p:txEl>
                                          </p:spTgt>
                                        </p:tgtEl>
                                      </p:cBhvr>
                                    </p:animEffect>
                                    <p:anim calcmode="lin" valueType="num">
                                      <p:cBhvr>
                                        <p:cTn id="58" dur="1000" fill="hold"/>
                                        <p:tgtEl>
                                          <p:spTgt spid="8">
                                            <p:txEl>
                                              <p:charRg st="0" end="25"/>
                                            </p:txEl>
                                          </p:spTgt>
                                        </p:tgtEl>
                                        <p:attrNameLst>
                                          <p:attrName>ppt_x</p:attrName>
                                        </p:attrNameLst>
                                      </p:cBhvr>
                                      <p:tavLst>
                                        <p:tav tm="0">
                                          <p:val>
                                            <p:strVal val="#ppt_x"/>
                                          </p:val>
                                        </p:tav>
                                        <p:tav tm="100000">
                                          <p:val>
                                            <p:strVal val="#ppt_x"/>
                                          </p:val>
                                        </p:tav>
                                      </p:tavLst>
                                    </p:anim>
                                    <p:anim calcmode="lin" valueType="num">
                                      <p:cBhvr>
                                        <p:cTn id="59" dur="1000" fill="hold"/>
                                        <p:tgtEl>
                                          <p:spTgt spid="8">
                                            <p:txEl>
                                              <p:charRg st="0" end="25"/>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8">
                                            <p:txEl>
                                              <p:charRg st="25" end="43"/>
                                            </p:txEl>
                                          </p:spTgt>
                                        </p:tgtEl>
                                        <p:attrNameLst>
                                          <p:attrName>style.visibility</p:attrName>
                                        </p:attrNameLst>
                                      </p:cBhvr>
                                      <p:to>
                                        <p:strVal val="visible"/>
                                      </p:to>
                                    </p:set>
                                    <p:animEffect transition="in" filter="fade">
                                      <p:cBhvr>
                                        <p:cTn id="64" dur="1000"/>
                                        <p:tgtEl>
                                          <p:spTgt spid="8">
                                            <p:txEl>
                                              <p:charRg st="25" end="43"/>
                                            </p:txEl>
                                          </p:spTgt>
                                        </p:tgtEl>
                                      </p:cBhvr>
                                    </p:animEffect>
                                    <p:anim calcmode="lin" valueType="num">
                                      <p:cBhvr>
                                        <p:cTn id="65" dur="1000" fill="hold"/>
                                        <p:tgtEl>
                                          <p:spTgt spid="8">
                                            <p:txEl>
                                              <p:charRg st="25" end="43"/>
                                            </p:txEl>
                                          </p:spTgt>
                                        </p:tgtEl>
                                        <p:attrNameLst>
                                          <p:attrName>ppt_x</p:attrName>
                                        </p:attrNameLst>
                                      </p:cBhvr>
                                      <p:tavLst>
                                        <p:tav tm="0">
                                          <p:val>
                                            <p:strVal val="#ppt_x"/>
                                          </p:val>
                                        </p:tav>
                                        <p:tav tm="100000">
                                          <p:val>
                                            <p:strVal val="#ppt_x"/>
                                          </p:val>
                                        </p:tav>
                                      </p:tavLst>
                                    </p:anim>
                                    <p:anim calcmode="lin" valueType="num">
                                      <p:cBhvr>
                                        <p:cTn id="66" dur="1000" fill="hold"/>
                                        <p:tgtEl>
                                          <p:spTgt spid="8">
                                            <p:txEl>
                                              <p:charRg st="25" end="43"/>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8">
                                            <p:txEl>
                                              <p:charRg st="43" end="67"/>
                                            </p:txEl>
                                          </p:spTgt>
                                        </p:tgtEl>
                                        <p:attrNameLst>
                                          <p:attrName>style.visibility</p:attrName>
                                        </p:attrNameLst>
                                      </p:cBhvr>
                                      <p:to>
                                        <p:strVal val="visible"/>
                                      </p:to>
                                    </p:set>
                                    <p:animEffect transition="in" filter="fade">
                                      <p:cBhvr>
                                        <p:cTn id="71" dur="1000"/>
                                        <p:tgtEl>
                                          <p:spTgt spid="8">
                                            <p:txEl>
                                              <p:charRg st="43" end="67"/>
                                            </p:txEl>
                                          </p:spTgt>
                                        </p:tgtEl>
                                      </p:cBhvr>
                                    </p:animEffect>
                                    <p:anim calcmode="lin" valueType="num">
                                      <p:cBhvr>
                                        <p:cTn id="72" dur="1000" fill="hold"/>
                                        <p:tgtEl>
                                          <p:spTgt spid="8">
                                            <p:txEl>
                                              <p:charRg st="43" end="67"/>
                                            </p:txEl>
                                          </p:spTgt>
                                        </p:tgtEl>
                                        <p:attrNameLst>
                                          <p:attrName>ppt_x</p:attrName>
                                        </p:attrNameLst>
                                      </p:cBhvr>
                                      <p:tavLst>
                                        <p:tav tm="0">
                                          <p:val>
                                            <p:strVal val="#ppt_x"/>
                                          </p:val>
                                        </p:tav>
                                        <p:tav tm="100000">
                                          <p:val>
                                            <p:strVal val="#ppt_x"/>
                                          </p:val>
                                        </p:tav>
                                      </p:tavLst>
                                    </p:anim>
                                    <p:anim calcmode="lin" valueType="num">
                                      <p:cBhvr>
                                        <p:cTn id="73" dur="1000" fill="hold"/>
                                        <p:tgtEl>
                                          <p:spTgt spid="8">
                                            <p:txEl>
                                              <p:charRg st="43" end="67"/>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8">
                                            <p:txEl>
                                              <p:charRg st="67" end="92"/>
                                            </p:txEl>
                                          </p:spTgt>
                                        </p:tgtEl>
                                        <p:attrNameLst>
                                          <p:attrName>style.visibility</p:attrName>
                                        </p:attrNameLst>
                                      </p:cBhvr>
                                      <p:to>
                                        <p:strVal val="visible"/>
                                      </p:to>
                                    </p:set>
                                    <p:animEffect transition="in" filter="fade">
                                      <p:cBhvr>
                                        <p:cTn id="78" dur="1000"/>
                                        <p:tgtEl>
                                          <p:spTgt spid="8">
                                            <p:txEl>
                                              <p:charRg st="67" end="92"/>
                                            </p:txEl>
                                          </p:spTgt>
                                        </p:tgtEl>
                                      </p:cBhvr>
                                    </p:animEffect>
                                    <p:anim calcmode="lin" valueType="num">
                                      <p:cBhvr>
                                        <p:cTn id="79" dur="1000" fill="hold"/>
                                        <p:tgtEl>
                                          <p:spTgt spid="8">
                                            <p:txEl>
                                              <p:charRg st="67" end="92"/>
                                            </p:txEl>
                                          </p:spTgt>
                                        </p:tgtEl>
                                        <p:attrNameLst>
                                          <p:attrName>ppt_x</p:attrName>
                                        </p:attrNameLst>
                                      </p:cBhvr>
                                      <p:tavLst>
                                        <p:tav tm="0">
                                          <p:val>
                                            <p:strVal val="#ppt_x"/>
                                          </p:val>
                                        </p:tav>
                                        <p:tav tm="100000">
                                          <p:val>
                                            <p:strVal val="#ppt_x"/>
                                          </p:val>
                                        </p:tav>
                                      </p:tavLst>
                                    </p:anim>
                                    <p:anim calcmode="lin" valueType="num">
                                      <p:cBhvr>
                                        <p:cTn id="80" dur="1000" fill="hold"/>
                                        <p:tgtEl>
                                          <p:spTgt spid="8">
                                            <p:txEl>
                                              <p:charRg st="67" end="92"/>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wipe(left)">
                                      <p:cBhvr>
                                        <p:cTn id="85" dur="500"/>
                                        <p:tgtEl>
                                          <p:spTgt spid="1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06197"/>
                                        </p:tgtEl>
                                        <p:attrNameLst>
                                          <p:attrName>style.visibility</p:attrName>
                                        </p:attrNameLst>
                                      </p:cBhvr>
                                      <p:to>
                                        <p:strVal val="visible"/>
                                      </p:to>
                                    </p:set>
                                    <p:animEffect transition="in" filter="fade">
                                      <p:cBhvr>
                                        <p:cTn id="90" dur="500"/>
                                        <p:tgtEl>
                                          <p:spTgt spid="30619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left)">
                                      <p:cBhvr>
                                        <p:cTn id="95" dur="500"/>
                                        <p:tgtEl>
                                          <p:spTgt spid="10"/>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06188"/>
                                        </p:tgtEl>
                                        <p:attrNameLst>
                                          <p:attrName>style.visibility</p:attrName>
                                        </p:attrNameLst>
                                      </p:cBhvr>
                                      <p:to>
                                        <p:strVal val="visible"/>
                                      </p:to>
                                    </p:set>
                                    <p:animEffect transition="in" filter="fade">
                                      <p:cBhvr>
                                        <p:cTn id="100" dur="500"/>
                                        <p:tgtEl>
                                          <p:spTgt spid="306188"/>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306190"/>
                                        </p:tgtEl>
                                        <p:attrNameLst>
                                          <p:attrName>style.visibility</p:attrName>
                                        </p:attrNameLst>
                                      </p:cBhvr>
                                      <p:to>
                                        <p:strVal val="visible"/>
                                      </p:to>
                                    </p:set>
                                    <p:animEffect transition="in" filter="fade">
                                      <p:cBhvr>
                                        <p:cTn id="105" dur="500"/>
                                        <p:tgtEl>
                                          <p:spTgt spid="306190"/>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06189"/>
                                        </p:tgtEl>
                                        <p:attrNameLst>
                                          <p:attrName>style.visibility</p:attrName>
                                        </p:attrNameLst>
                                      </p:cBhvr>
                                      <p:to>
                                        <p:strVal val="visible"/>
                                      </p:to>
                                    </p:set>
                                    <p:animEffect transition="in" filter="fade">
                                      <p:cBhvr>
                                        <p:cTn id="110" dur="500"/>
                                        <p:tgtEl>
                                          <p:spTgt spid="306189"/>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wipe(left)">
                                      <p:cBhvr>
                                        <p:cTn id="1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true"/>
      <p:bldP spid="11" grpId="0" bldLvl="0" animBg="true"/>
      <p:bldP spid="306201" grpId="0" bldLvl="0" animBg="true"/>
      <p:bldP spid="306202" grpId="0"/>
      <p:bldP spid="306205" grpId="0" bldLvl="0" animBg="true"/>
      <p:bldP spid="8" grpId="0" animBg="true" build="p"/>
      <p:bldP spid="306185" grpId="0"/>
      <p:bldP spid="306188" grpId="0" bldLvl="0" animBg="true"/>
      <p:bldP spid="306189" grpId="0" bldLvl="0" animBg="true"/>
      <p:bldP spid="306190" grpId="0" bldLvl="0" animBg="true"/>
      <p:bldP spid="31" grpId="0" bldLvl="0" animBg="true"/>
      <p:bldP spid="306193" grpId="0" bldLvl="0" animBg="true"/>
      <p:bldP spid="306196" grpId="0" bldLvl="0" animBg="true"/>
      <p:bldP spid="306197" grpId="0" bldLvl="0" animBg="true"/>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NjQ2MDBhN2Q5YzA4MDVmZDNhY2Q0Yi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5579</Words>
  <Application>WPS 演示</Application>
  <PresentationFormat>宽屏</PresentationFormat>
  <Paragraphs>603</Paragraphs>
  <Slides>37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Arial</vt:lpstr>
      <vt:lpstr>宋体</vt:lpstr>
      <vt:lpstr>Wingdings</vt:lpstr>
      <vt:lpstr>微软雅黑</vt:lpstr>
      <vt:lpstr>经典综艺体简</vt:lpstr>
      <vt:lpstr>新宋体</vt:lpstr>
      <vt:lpstr>Cambria Math</vt:lpstr>
      <vt:lpstr>Times New Roman</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203</cp:revision>
  <dcterms:created xsi:type="dcterms:W3CDTF">2022-04-08T02:28:13Z</dcterms:created>
  <dcterms:modified xsi:type="dcterms:W3CDTF">2022-04-08T02:28:13Z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