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公司帐面价值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3973" name="Group 4"/>
          <p:cNvGrpSpPr/>
          <p:nvPr/>
        </p:nvGrpSpPr>
        <p:grpSpPr>
          <a:xfrm rot="0">
            <a:off x="1362710" y="1013460"/>
            <a:ext cx="9341485" cy="5613400"/>
            <a:chOff x="-421587" y="18075"/>
            <a:chExt cx="6440266" cy="3792925"/>
          </a:xfrm>
        </p:grpSpPr>
        <p:sp>
          <p:nvSpPr>
            <p:cNvPr id="83974" name="Rounded Rectangle 5"/>
            <p:cNvSpPr/>
            <p:nvPr/>
          </p:nvSpPr>
          <p:spPr>
            <a:xfrm>
              <a:off x="237718" y="18075"/>
              <a:ext cx="5105896" cy="1535793"/>
            </a:xfrm>
            <a:prstGeom prst="roundRect">
              <a:avLst>
                <a:gd name="adj" fmla="val 10995"/>
              </a:avLst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algn="ctr" rotWithShape="0">
                <a:srgbClr val="000000">
                  <a:alpha val="31998"/>
                </a:srgbClr>
              </a:outerShdw>
            </a:effectLst>
          </p:spPr>
          <p:txBody>
            <a:bodyPr anchor="ctr" anchorCtr="false"/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endParaRPr lang="en-US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005" name="Rounded Rectangle 8"/>
            <p:cNvSpPr>
              <a:spLocks noChangeArrowheads="true"/>
            </p:cNvSpPr>
            <p:nvPr/>
          </p:nvSpPr>
          <p:spPr bwMode="auto">
            <a:xfrm>
              <a:off x="-421587" y="2174121"/>
              <a:ext cx="2048838" cy="1636879"/>
            </a:xfrm>
            <a:prstGeom prst="roundRect">
              <a:avLst>
                <a:gd name="adj" fmla="val 109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262626"/>
              </a:solidFill>
              <a:round/>
            </a:ln>
            <a:effectLst>
              <a:outerShdw dist="23000" dir="5400000" algn="ctr" rotWithShape="0">
                <a:srgbClr val="000000">
                  <a:alpha val="31998"/>
                </a:srgbClr>
              </a:outerShdw>
            </a:effectLst>
          </p:spPr>
          <p:txBody>
            <a:bodyPr anchor="ctr"/>
            <a:lstStyle>
              <a:lvl1pPr defTabSz="802005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defTabSz="802005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defTabSz="802005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defTabSz="802005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02005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0200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02005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3976" name="Rounded Rectangle 10"/>
            <p:cNvSpPr/>
            <p:nvPr/>
          </p:nvSpPr>
          <p:spPr>
            <a:xfrm>
              <a:off x="3970236" y="2221203"/>
              <a:ext cx="2048443" cy="1342083"/>
            </a:xfrm>
            <a:prstGeom prst="roundRect">
              <a:avLst>
                <a:gd name="adj" fmla="val 10995"/>
              </a:avLst>
            </a:prstGeom>
            <a:gradFill rotWithShape="true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true"/>
              <a:tileRect/>
            </a:gradFill>
            <a:ln w="9525" cap="flat" cmpd="sng">
              <a:solidFill>
                <a:srgbClr val="4F950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3977" name="矩形 19"/>
          <p:cNvSpPr/>
          <p:nvPr/>
        </p:nvSpPr>
        <p:spPr>
          <a:xfrm>
            <a:off x="2839720" y="1108710"/>
            <a:ext cx="6364605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1977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年，对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计分模型扩展，建立了“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ZETA”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计分模型。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变量增加到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20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有更高的预测能力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，在破产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有效地识别出将要破产的公司，破产前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年的预测准确度大于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％。</a:t>
            </a:r>
            <a:endParaRPr lang="en-US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5000" name="Object 11"/>
          <p:cNvGraphicFramePr>
            <a:graphicFrameLocks noChangeAspect="true"/>
          </p:cNvGraphicFramePr>
          <p:nvPr/>
        </p:nvGraphicFramePr>
        <p:xfrm>
          <a:off x="7778750" y="4304030"/>
          <a:ext cx="2879725" cy="195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626235" imgH="876935" progId="Equation.3">
                  <p:embed/>
                </p:oleObj>
              </mc:Choice>
              <mc:Fallback>
                <p:oleObj name="" r:id="rId4" imgW="1626235" imgH="8769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8750" y="4304030"/>
                        <a:ext cx="2879725" cy="1956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矩形 21"/>
          <p:cNvSpPr/>
          <p:nvPr/>
        </p:nvSpPr>
        <p:spPr>
          <a:xfrm>
            <a:off x="1548130" y="4203700"/>
            <a:ext cx="2976880" cy="24161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表示资产报酬率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代表收入的稳定性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表示债务偿还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表示积累盈余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表示流动比率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表示资本化率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表示规模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981" name="上凸弯带形 24"/>
          <p:cNvSpPr/>
          <p:nvPr/>
        </p:nvSpPr>
        <p:spPr>
          <a:xfrm>
            <a:off x="4902200" y="3347720"/>
            <a:ext cx="2280920" cy="2981960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gradFill rotWithShape="false">
            <a:gsLst>
              <a:gs pos="0">
                <a:srgbClr val="8488C4">
                  <a:alpha val="100000"/>
                </a:srgbClr>
              </a:gs>
              <a:gs pos="53000">
                <a:srgbClr val="D4DEFF">
                  <a:alpha val="100000"/>
                </a:srgbClr>
              </a:gs>
              <a:gs pos="83000">
                <a:srgbClr val="D4DEFF">
                  <a:alpha val="100000"/>
                </a:srgbClr>
              </a:gs>
              <a:gs pos="100000">
                <a:srgbClr val="96AB94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</p:spPr>
        <p:txBody>
          <a:bodyPr anchor="t" anchorCtr="false"/>
          <a:p>
            <a:pPr>
              <a:buClrTx/>
              <a:buFont typeface="Arial" panose="020B0604020202020204" pitchFamily="34" charset="0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，可分析异常现象以验证已给定的等级是否合适。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8830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评估值小且营运资产少的企业，应授予较低的信用额度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。（归一化、标准化）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3063002"/>
            <a:chOff x="208" y="2308"/>
            <a:chExt cx="13730" cy="4823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年代以来，现代信用风险计量模型开始出现并应用（应用数据分析技术对经典信用评级方法的补充和完善）。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5007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145</cp:revision>
  <dcterms:created xsi:type="dcterms:W3CDTF">2023-03-21T11:18:05Z</dcterms:created>
  <dcterms:modified xsi:type="dcterms:W3CDTF">2023-03-21T11:18:05Z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