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4"/>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283" r:id="rId7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7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customXml" Target="../customXml/item1.xml"/><Relationship Id="rId78" Type="http://schemas.openxmlformats.org/officeDocument/2006/relationships/customXmlProps" Target="../customXml/itemProps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企业信用管理的载体</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总体来讲</a:t>
            </a:r>
            <a:r>
              <a:rPr lang="zh-CN" altLang="en-US" sz="2400" dirty="0">
                <a:latin typeface="微软雅黑" panose="020B0503020204020204" charset="-122"/>
                <a:ea typeface="微软雅黑" panose="020B0503020204020204" charset="-122"/>
                <a:cs typeface="微软雅黑" panose="020B0503020204020204" charset="-122"/>
              </a:rPr>
              <a:t>，要使信用信息的收集工作易于进行，各部门之间职能的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应收账款的管理职能</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基本上是由</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职责分工不清、效率低下甚至管理真空</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风险制衡</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作用，在信用分析和信用管理的</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专业性</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比较独立的立场上</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提升到公司战略高度</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800" b="1" dirty="0">
                  <a:solidFill>
                    <a:schemeClr val="tx1"/>
                  </a:solidFill>
                  <a:latin typeface="微软雅黑" panose="020B0503020204020204" charset="-122"/>
                  <a:ea typeface="微软雅黑" panose="020B0503020204020204" charset="-122"/>
                </a:rPr>
                <a:t>注意事项</a:t>
              </a:r>
              <a:endParaRPr lang="zh-CN" altLang="en-US" sz="2800" b="1" dirty="0">
                <a:solidFill>
                  <a:schemeClr val="tx1"/>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顾问要帮助信用经理树立威信，逐步独立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与业务、财会部门同级别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人员不宜过多</a:t>
              </a:r>
              <a:endParaRPr lang="en-US" altLang="zh-CN" sz="1800" b="1"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企业上层高度重视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聘请专业顾问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债权保障建议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大型生产性企业</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true"/>
          <p:nvPr/>
        </p:nvSpPr>
        <p:spPr>
          <a:xfrm>
            <a:off x="8763635" y="1158875"/>
            <a:ext cx="2155190" cy="203009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信用管理部门是综合管理部门，在执行信用政策时与多家机构发生联系，</a:t>
            </a:r>
            <a:r>
              <a:rPr lang="zh-CN" altLang="en-US">
                <a:solidFill>
                  <a:srgbClr val="00B0F0"/>
                </a:solidFill>
                <a:latin typeface="微软雅黑" panose="020B0503020204020204" charset="-122"/>
                <a:ea typeface="微软雅黑" panose="020B0503020204020204" charset="-122"/>
              </a:rPr>
              <a:t>容易成为众矢之的</a:t>
            </a:r>
            <a:r>
              <a:rPr lang="zh-CN" altLang="en-US">
                <a:latin typeface="微软雅黑" panose="020B0503020204020204" charset="-122"/>
                <a:ea typeface="微软雅黑" panose="020B0503020204020204" charset="-122"/>
              </a:rPr>
              <a:t>，更须</a:t>
            </a:r>
            <a:r>
              <a:rPr lang="zh-CN" altLang="en-US">
                <a:solidFill>
                  <a:srgbClr val="00B0F0"/>
                </a:solidFill>
                <a:latin typeface="微软雅黑" panose="020B0503020204020204" charset="-122"/>
                <a:ea typeface="微软雅黑" panose="020B0503020204020204" charset="-122"/>
              </a:rPr>
              <a:t>妥善处理好与各职能部门的关系</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信用管理部门</a:t>
              </a:r>
              <a:endParaRPr lang="zh-CN" altLang="en-US" sz="2200" b="1" dirty="0">
                <a:solidFill>
                  <a:schemeClr val="tx1"/>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资信调查机构</a:t>
              </a:r>
              <a:endParaRPr lang="zh-CN" altLang="en-US" sz="2200" b="1" dirty="0">
                <a:solidFill>
                  <a:schemeClr val="tx1"/>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商帐追收代理</a:t>
              </a:r>
              <a:endParaRPr lang="zh-CN" altLang="en-US" sz="2200" b="1" dirty="0">
                <a:solidFill>
                  <a:schemeClr val="tx1"/>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大型征信</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数据库</a:t>
              </a:r>
              <a:endParaRPr lang="zh-CN" altLang="en-US" sz="2200" b="1" dirty="0">
                <a:solidFill>
                  <a:schemeClr val="tx1"/>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信用保险代理</a:t>
              </a:r>
              <a:endParaRPr lang="zh-CN" altLang="en-US" sz="2200" b="1" dirty="0">
                <a:solidFill>
                  <a:schemeClr val="tx1"/>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外包代理</a:t>
              </a:r>
              <a:endParaRPr lang="zh-CN" altLang="en-US" sz="2200" b="1" dirty="0">
                <a:solidFill>
                  <a:schemeClr val="tx1"/>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国际保理公司</a:t>
              </a:r>
              <a:endParaRPr lang="zh-CN" altLang="en-US" sz="2200" b="1" dirty="0">
                <a:solidFill>
                  <a:schemeClr val="tx1"/>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信用管理部门与外部的联系</a:t>
            </a:r>
            <a:endParaRPr lang="zh-CN" altLang="en-US" sz="24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 y="2575"/>
            <a:ext cx="12192002" cy="6851867"/>
            <a:chOff x="-2" y="2575"/>
            <a:chExt cx="12192002" cy="6851867"/>
          </a:xfrm>
        </p:grpSpPr>
        <p:pic>
          <p:nvPicPr>
            <p:cNvPr id="26" name="图片 2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7" name="图片 2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8" name="图片 2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9" name="图片 2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182" y="7832"/>
              <a:ext cx="239" cy="659"/>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508"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信用管理纵向、横向通报制度</a:t>
              </a:r>
              <a:endParaRPr lang="zh-CN" altLang="en-US" sz="16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交易资料搜集与报告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4"/>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注重与客户联系的态度，注意做好客户服务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497330"/>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微软雅黑" panose="020B0503020204020204" charset="-122"/>
                          <a:cs typeface="Arial" panose="020B0604020202020204" pitchFamily="34" charset="0"/>
                        </a:rPr>
                        <a:t>≤3</a:t>
                      </a:r>
                      <a:endParaRPr kumimoji="0" lang="en-US" altLang="zh-CN" sz="1600" b="0" i="0" u="none" strike="noStrike" cap="none" normalizeH="0" baseline="0">
                        <a:ln>
                          <a:noFill/>
                        </a:ln>
                        <a:solidFill>
                          <a:schemeClr val="tx1"/>
                        </a:solidFill>
                        <a:effectLst/>
                        <a:latin typeface="Arial" panose="020B0604020202020204" pitchFamily="34" charset="0"/>
                        <a:ea typeface="微软雅黑" panose="020B0503020204020204"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lang="en-US" altLang="zh-CN" sz="1600">
                          <a:ln>
                            <a:noFill/>
                          </a:ln>
                          <a:effectLst/>
                          <a:latin typeface="Arial" panose="020B0604020202020204" pitchFamily="34" charset="0"/>
                          <a:ea typeface="微软雅黑" panose="020B0503020204020204" charset="-122"/>
                          <a:cs typeface="Arial" panose="020B0604020202020204" pitchFamily="34" charset="0"/>
                          <a:sym typeface="+mn-ea"/>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lang="en-US" altLang="zh-CN" sz="1600">
                          <a:ln>
                            <a:noFill/>
                          </a:ln>
                          <a:effectLst/>
                          <a:latin typeface="Arial" panose="020B0604020202020204" pitchFamily="34" charset="0"/>
                          <a:ea typeface="微软雅黑" panose="020B0503020204020204" charset="-122"/>
                          <a:cs typeface="Arial" panose="020B0604020202020204" pitchFamily="34" charset="0"/>
                          <a:sym typeface="+mn-ea"/>
                        </a:rPr>
                        <a:t>≤8</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a:t>
                      </a:r>
                      <a:r>
                        <a:rPr kumimoji="0" lang="zh-CN" altLang="en-US" sz="1600" b="1" u="sng"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按客户数作为配备标准</a:t>
                      </a: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六、信用重估</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信用经理的能力</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598"/>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34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8575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00B0F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00B0F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00B0F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（五）信用管理部门介入企业业务流程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00B0F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00B0F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00B0F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，即不愿意承担任何风险，只向财务状况不容怀疑且付款及时的客户赊销，在市场越来越向买方倾斜的情况下，</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有失去重要客户的风险</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，即愿意承担自认为能够控制的风险，除上述客户外，也向付款经常托期但最终会付款的客户赊销，希望</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在风险控制和企业发展之间找到平衡</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，即无论风险大小，基本上向所有客户进行赊销，采用该政策</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有助于企业迅速发展但逾期账款和坏账风险很大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08368"/>
            <a:ext cx="2011680" cy="46037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信用政策选择</a:t>
            </a:r>
            <a:endParaRPr lang="zh-CN" altLang="en-US" sz="2400" b="1"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将管理的重点前移</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86" y="2256"/>
              <a:ext cx="77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媒体</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填写的《客户信用状况表》</a:t>
              </a:r>
              <a:endParaRPr lang="zh-CN" altLang="zh-CN" dirty="0">
                <a:solidFill>
                  <a:schemeClr val="tx1"/>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chemeClr val="tx1"/>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580"/>
            </a:xfrm>
            <a:prstGeom prst="rect">
              <a:avLst/>
            </a:prstGeom>
            <a:noFill/>
            <a:ln w="9525">
              <a:noFill/>
            </a:ln>
          </p:spPr>
          <p:txBody>
            <a:bodyPr wrap="square" anchor="t" anchorCtr="false">
              <a:spAutoFit/>
            </a:bodyPr>
            <a:p>
              <a:pPr>
                <a:buClrTx/>
                <a:buFont typeface="Arial" panose="020B0604020202020204" pitchFamily="34" charset="0"/>
              </a:pPr>
              <a:r>
                <a:rPr lang="en-US" altLang="zh-CN"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资信调查报告</a:t>
              </a:r>
              <a:r>
                <a:rPr lang="en-US" altLang="zh-CN" dirty="0">
                  <a:solidFill>
                    <a:schemeClr val="tx1"/>
                  </a:solidFill>
                  <a:latin typeface="微软雅黑" panose="020B0503020204020204" charset="-122"/>
                  <a:ea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016"/>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《客户以往交易记录和付款记录》</a:t>
              </a:r>
              <a:endParaRPr lang="zh-CN" altLang="zh-CN" dirty="0">
                <a:solidFill>
                  <a:schemeClr val="tx1"/>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管理报告</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定期进行客户的信用的重新估计和评价</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一些关键业绩指标</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rPr>
                  <a:t>信用危机信息收集系统</a:t>
                </a:r>
                <a:endParaRPr lang="zh-CN" altLang="en-US" sz="2000" b="1" dirty="0">
                  <a:solidFill>
                    <a:schemeClr val="tx1"/>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rPr>
                <a:t>信用危机防范决策系统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rPr>
                <a:t>信用危机警报系统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rPr>
                <a:t>信用危机信息加工系统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685342"/>
            <a:ext cx="2562225" cy="853587"/>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四大系统</a:t>
            </a:r>
            <a:endParaRPr lang="en-US" altLang="zh-CN" sz="2000" b="1" dirty="0">
              <a:solidFill>
                <a:srgbClr val="00B0F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及功能</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68300"/>
          </a:xfrm>
          <a:prstGeom prst="rect">
            <a:avLst/>
          </a:prstGeom>
          <a:noFill/>
        </p:spPr>
        <p:txBody>
          <a:bodyPr wrap="square" rtlCol="0">
            <a:spAutoFit/>
          </a:bodyPr>
          <a:p>
            <a:pPr algn="ctr"/>
            <a:r>
              <a:rPr lang="zh-CN" altLang="en-US" b="1">
                <a:latin typeface="微软雅黑" panose="020B0503020204020204" charset="-122"/>
                <a:ea typeface="微软雅黑" panose="020B0503020204020204" charset="-122"/>
              </a:rPr>
              <a:t>企业信用危机指标及临界点状态（以工业企业为例）</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582420"/>
            <a:ext cx="7780655" cy="4300220"/>
            <a:chOff x="960" y="2488"/>
            <a:chExt cx="12253" cy="6772"/>
          </a:xfrm>
        </p:grpSpPr>
        <p:sp>
          <p:nvSpPr>
            <p:cNvPr id="102404" name="Rectangle 88"/>
            <p:cNvSpPr/>
            <p:nvPr/>
          </p:nvSpPr>
          <p:spPr>
            <a:xfrm>
              <a:off x="5125" y="2488"/>
              <a:ext cx="5568" cy="72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00B0F0"/>
                  </a:solidFill>
                  <a:latin typeface="微软雅黑" panose="020B0503020204020204" charset="-122"/>
                  <a:ea typeface="微软雅黑" panose="020B0503020204020204" charset="-122"/>
                </a:rPr>
                <a:t>企业信用危机预警级别表</a:t>
              </a:r>
              <a:endParaRPr lang="zh-CN" altLang="en-US" sz="2400" b="1" dirty="0">
                <a:solidFill>
                  <a:srgbClr val="00B0F0"/>
                </a:solidFill>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931920"/>
            <a:ext cx="7550150" cy="2553970"/>
            <a:chOff x="2043" y="5928"/>
            <a:chExt cx="11890"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5488" cy="628"/>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企业信用危机管理的四个阶段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96551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00B0F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a:t>
            </a:r>
            <a:r>
              <a:rPr lang="zh-CN" altLang="en-US" sz="2400" dirty="0">
                <a:solidFill>
                  <a:srgbClr val="00B0F0"/>
                </a:solidFill>
                <a:latin typeface="微软雅黑" panose="020B0503020204020204" charset="-122"/>
                <a:ea typeface="微软雅黑" panose="020B0503020204020204" charset="-122"/>
              </a:rPr>
              <a:t>对信用危机的处理</a:t>
            </a:r>
            <a:r>
              <a:rPr lang="zh-CN" altLang="en-US" sz="2400" dirty="0">
                <a:solidFill>
                  <a:srgbClr val="130401"/>
                </a:solidFill>
                <a:latin typeface="微软雅黑" panose="020B0503020204020204" charset="-122"/>
                <a:ea typeface="微软雅黑" panose="020B0503020204020204" charset="-122"/>
              </a:rPr>
              <a:t>，包括准备、确认、控制、解决四个环节。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本节主要介绍狭义的信用危机管理。</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190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企业信用危机征兆到感知到信用危机产生损失</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面对已经出现的信用危机采取具体的积极的行动</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管理措施</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a:t>
                  </a:r>
                  <a:r>
                    <a:rPr kumimoji="0" lang="zh-CN" altLang="en-US"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在于重新构建信用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rPr>
                <a:t>经验管理模式</a:t>
              </a:r>
              <a:endParaRPr lang="zh-CN" altLang="en-US" sz="1800" b="1" dirty="0">
                <a:solidFill>
                  <a:schemeClr val="tx1"/>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交易管理工作以支持市场开拓为主，没有建立基本的交易管理流程和制度，销售完成后的货款催收工作没有明确的责任人和监控手段，潜在的交易风险很大。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 “3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信用管理模式＝“</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个信用管理机制”＋“</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个信用管理机制</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后期信用管理阶段，应收账款管理和回收机制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设有客户资信数据库</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更新</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财务部门存档。</a:t>
              </a:r>
              <a:endParaRPr lang="zh-CN" altLang="en-US" sz="1600"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向相应的销售分公司发出催帐通知</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向风险管理部反映相关情况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3058" y="1135380"/>
            <a:ext cx="8596630" cy="5208588"/>
            <a:chOff x="125" y="1611"/>
            <a:chExt cx="13538" cy="8203"/>
          </a:xfrm>
        </p:grpSpPr>
        <p:sp>
          <p:nvSpPr>
            <p:cNvPr id="10" name="圆角矩形 9"/>
            <p:cNvSpPr/>
            <p:nvPr/>
          </p:nvSpPr>
          <p:spPr bwMode="auto">
            <a:xfrm>
              <a:off x="125" y="1611"/>
              <a:ext cx="5268" cy="896"/>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信用管理指标参考值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高到风险管理的高度</a:t>
              </a:r>
              <a:r>
                <a:rPr lang="zh-CN" altLang="en-US" dirty="0">
                  <a:latin typeface="微软雅黑" panose="020B0503020204020204" charset="-122"/>
                  <a:ea typeface="微软雅黑" panose="020B0503020204020204" charset="-122"/>
                  <a:cs typeface="微软雅黑" panose="020B0503020204020204" charset="-122"/>
                </a:rPr>
                <a:t>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一把手工程</a:t>
              </a:r>
              <a:r>
                <a:rPr lang="zh-CN" altLang="en-US" dirty="0">
                  <a:latin typeface="微软雅黑" panose="020B0503020204020204" charset="-122"/>
                  <a:ea typeface="微软雅黑" panose="020B0503020204020204" charset="-122"/>
                  <a:cs typeface="微软雅黑" panose="020B0503020204020204" charset="-122"/>
                </a:rPr>
                <a:t>”，需要自上而下推动开展。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组织协作</a:t>
              </a:r>
              <a:r>
                <a:rPr lang="zh-CN" altLang="en-US" dirty="0">
                  <a:latin typeface="微软雅黑" panose="020B0503020204020204" charset="-122"/>
                  <a:ea typeface="微软雅黑" panose="020B0503020204020204" charset="-122"/>
                  <a:cs typeface="微软雅黑" panose="020B0503020204020204" charset="-122"/>
                </a:rPr>
                <a:t>，尤其是将销售人员纳入信用管理体系。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4"/>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确定企业信用政策、信用管理的程序及其调整机制，明确信用管理与销售、运营的关系；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11537</Words>
  <Application>WPS 演示</Application>
  <PresentationFormat>宽屏</PresentationFormat>
  <Paragraphs>1774</Paragraphs>
  <Slides>70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2" baseType="lpstr">
      <vt:lpstr>Arial</vt:lpstr>
      <vt:lpstr>宋体</vt:lpstr>
      <vt:lpstr>Wingdings</vt:lpstr>
      <vt:lpstr>微软雅黑</vt:lpstr>
      <vt:lpstr>经典综艺体简</vt:lpstr>
      <vt:lpstr>新宋体</vt:lpstr>
      <vt:lpstr>Times New Roman</vt:lpstr>
      <vt:lpstr>黑体</vt:lpstr>
      <vt:lpstr>Arial Unicode MS</vt:lpstr>
      <vt:lpstr>Arial Black</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172</cp:revision>
  <dcterms:created xsi:type="dcterms:W3CDTF">2023-03-21T13:27:03Z</dcterms:created>
  <dcterms:modified xsi:type="dcterms:W3CDTF">2023-03-21T13:27:03Z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