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handoutMasterIdLst>
    <p:handoutMasterId r:id="rId24"/>
  </p:handoutMasterIdLst>
  <p:sldIdLst>
    <p:sldId id="4940" r:id="rId3"/>
    <p:sldId id="5073" r:id="rId4"/>
    <p:sldId id="5075" r:id="rId6"/>
    <p:sldId id="5076" r:id="rId7"/>
    <p:sldId id="4840" r:id="rId8"/>
    <p:sldId id="5077" r:id="rId9"/>
    <p:sldId id="5078" r:id="rId10"/>
    <p:sldId id="5094" r:id="rId11"/>
    <p:sldId id="5092" r:id="rId12"/>
    <p:sldId id="5093" r:id="rId13"/>
    <p:sldId id="5095" r:id="rId14"/>
    <p:sldId id="5096" r:id="rId15"/>
    <p:sldId id="5097" r:id="rId16"/>
    <p:sldId id="5098" r:id="rId17"/>
    <p:sldId id="5102" r:id="rId18"/>
    <p:sldId id="5107" r:id="rId19"/>
    <p:sldId id="5099" r:id="rId20"/>
    <p:sldId id="5100" r:id="rId21"/>
    <p:sldId id="5101" r:id="rId22"/>
    <p:sldId id="4842" r:id="rId23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entury Gothic" panose="020B0502020202020204" pitchFamily="34" charset="0"/>
      <p:regular r:id="rId34"/>
      <p:bold r:id="rId35"/>
      <p:italic r:id="rId36"/>
      <p:boldItalic r:id="rId37"/>
    </p:embeddedFont>
    <p:embeddedFont>
      <p:font typeface="等线" panose="02010600030101010101" pitchFamily="2" charset="-122"/>
      <p:regular r:id="rId38"/>
      <p:bold r:id="rId39"/>
    </p:embeddedFont>
    <p:embeddedFont>
      <p:font typeface="等线 Light" panose="02010600030101010101" pitchFamily="2" charset="-122"/>
      <p:regular r:id="rId40"/>
    </p:embeddedFont>
    <p:embeddedFont>
      <p:font typeface="方正清刻本悦宋简体" panose="02000000000000000000" pitchFamily="2" charset="-122"/>
      <p:regular r:id="rId41"/>
    </p:embeddedFont>
    <p:embeddedFont>
      <p:font typeface="微软雅黑" panose="020B0503020204020204" pitchFamily="34" charset="-122"/>
      <p:regular r:id="rId42"/>
      <p:bold r:id="rId43"/>
    </p:embeddedFont>
    <p:embeddedFont>
      <p:font typeface="钟齐志莽行书" panose="02010600030101010101" pitchFamily="2" charset="-122"/>
      <p:regular r:id="rId4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1F23"/>
    <a:srgbClr val="E5C193"/>
    <a:srgbClr val="2A3D54"/>
    <a:srgbClr val="2B4059"/>
    <a:srgbClr val="D2AB74"/>
    <a:srgbClr val="D3B58D"/>
    <a:srgbClr val="6FB6E1"/>
    <a:srgbClr val="BDC4CC"/>
    <a:srgbClr val="67A4B7"/>
    <a:srgbClr val="307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4" Type="http://schemas.openxmlformats.org/officeDocument/2006/relationships/font" Target="fonts/font15.fntdata"/><Relationship Id="rId43" Type="http://schemas.openxmlformats.org/officeDocument/2006/relationships/font" Target="fonts/font14.fntdata"/><Relationship Id="rId42" Type="http://schemas.openxmlformats.org/officeDocument/2006/relationships/font" Target="fonts/font13.fntdata"/><Relationship Id="rId41" Type="http://schemas.openxmlformats.org/officeDocument/2006/relationships/font" Target="fonts/font12.fntdata"/><Relationship Id="rId40" Type="http://schemas.openxmlformats.org/officeDocument/2006/relationships/font" Target="fonts/font11.fntdata"/><Relationship Id="rId4" Type="http://schemas.openxmlformats.org/officeDocument/2006/relationships/slide" Target="slides/slide2.xml"/><Relationship Id="rId39" Type="http://schemas.openxmlformats.org/officeDocument/2006/relationships/font" Target="fonts/font10.fntdata"/><Relationship Id="rId38" Type="http://schemas.openxmlformats.org/officeDocument/2006/relationships/font" Target="fonts/font9.fntdata"/><Relationship Id="rId37" Type="http://schemas.openxmlformats.org/officeDocument/2006/relationships/font" Target="fonts/font8.fntdata"/><Relationship Id="rId36" Type="http://schemas.openxmlformats.org/officeDocument/2006/relationships/font" Target="fonts/font7.fntdata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customXml" Target="../customXml/item1.xml"/><Relationship Id="rId28" Type="http://schemas.openxmlformats.org/officeDocument/2006/relationships/customXmlProps" Target="../customXml/itemProps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63C05-1326-4D9D-A0D6-800553264E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21408-DEC9-42BE-906F-8A6C867786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false" advTm="0"/>
    </mc:Choice>
    <mc:Fallback>
      <p:transition spd="slow" advClick="false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 hasCustomPrompt="true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 hasCustomPrompt="true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 hasCustomPrompt="true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 hasCustomPrompt="true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 hasCustomPrompt="true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 hasCustomPrompt="true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 hasCustomPrompt="true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 hasCustomPrompt="true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0C9C7-AB88-45FE-B22F-70C8635A8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F502A-9543-423F-A62C-E726A366E6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第一章：信用管理概论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5" name="44B7C0F4-79DB-4F8B-9303-0E098D69D8BE-3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735570" y="4352290"/>
            <a:ext cx="1306195" cy="1306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四、信用的发展历程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407795" y="1158875"/>
            <a:ext cx="9436100" cy="5099050"/>
            <a:chOff x="353" y="3133"/>
            <a:chExt cx="13975" cy="6737"/>
          </a:xfrm>
        </p:grpSpPr>
        <p:sp>
          <p:nvSpPr>
            <p:cNvPr id="2" name="Line 3"/>
            <p:cNvSpPr/>
            <p:nvPr/>
          </p:nvSpPr>
          <p:spPr>
            <a:xfrm flipH="true" flipV="true">
              <a:off x="390" y="9818"/>
              <a:ext cx="6243" cy="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" name="Line 4"/>
            <p:cNvSpPr/>
            <p:nvPr/>
          </p:nvSpPr>
          <p:spPr>
            <a:xfrm flipH="true" flipV="true">
              <a:off x="395" y="7753"/>
              <a:ext cx="6815" cy="2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" name="Line 5"/>
            <p:cNvSpPr/>
            <p:nvPr/>
          </p:nvSpPr>
          <p:spPr>
            <a:xfrm flipH="true">
              <a:off x="395" y="6150"/>
              <a:ext cx="820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" name="Line 6"/>
            <p:cNvSpPr/>
            <p:nvPr/>
          </p:nvSpPr>
          <p:spPr>
            <a:xfrm flipH="true">
              <a:off x="390" y="4668"/>
              <a:ext cx="9073" cy="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" name="Line 7"/>
            <p:cNvSpPr/>
            <p:nvPr/>
          </p:nvSpPr>
          <p:spPr>
            <a:xfrm flipH="true" flipV="true">
              <a:off x="508" y="3133"/>
              <a:ext cx="1054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" name="Line 8"/>
            <p:cNvSpPr/>
            <p:nvPr/>
          </p:nvSpPr>
          <p:spPr>
            <a:xfrm>
              <a:off x="395" y="3133"/>
              <a:ext cx="0" cy="200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8" name="Line 9"/>
            <p:cNvSpPr/>
            <p:nvPr/>
          </p:nvSpPr>
          <p:spPr>
            <a:xfrm>
              <a:off x="380" y="4733"/>
              <a:ext cx="15" cy="16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9" name="Line 10"/>
            <p:cNvSpPr/>
            <p:nvPr/>
          </p:nvSpPr>
          <p:spPr>
            <a:xfrm>
              <a:off x="395" y="6313"/>
              <a:ext cx="0" cy="137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0" name="Line 11"/>
            <p:cNvSpPr/>
            <p:nvPr/>
          </p:nvSpPr>
          <p:spPr>
            <a:xfrm>
              <a:off x="395" y="7730"/>
              <a:ext cx="0" cy="20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1" name="Text Box 15"/>
            <p:cNvSpPr txBox="true"/>
            <p:nvPr/>
          </p:nvSpPr>
          <p:spPr bwMode="auto">
            <a:xfrm>
              <a:off x="508" y="7785"/>
              <a:ext cx="7145" cy="207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t" anchorCtr="false">
              <a:no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lvl="0" algn="just" eaLnBrk="1" hangingPunct="1">
                <a:spcBef>
                  <a:spcPts val="0"/>
                </a:spcBef>
                <a:buSz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信用产生的前提条件是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私有制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和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社会分工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。劳动者各自占有不同劳动产品，剩余产品有了流通。商品流通出现了矛盾—“一手交钱、一手交货”。 一些商品生产者出售商品时，购买者却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可能因自己的商品尚未卖出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而无钱购买。</a:t>
              </a:r>
              <a:endParaRPr lang="zh-CN" altLang="en-US" sz="16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marL="0" lvl="0" algn="just" eaLnBrk="1" hangingPunct="1">
                <a:spcBef>
                  <a:spcPts val="0"/>
                </a:spcBef>
                <a:buSz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赊销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，即延期支付应运而生。</a:t>
              </a:r>
              <a:endParaRPr lang="zh-CN" altLang="en-US" sz="16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3" name="Group 16"/>
            <p:cNvGrpSpPr/>
            <p:nvPr/>
          </p:nvGrpSpPr>
          <p:grpSpPr>
            <a:xfrm>
              <a:off x="7650" y="3270"/>
              <a:ext cx="6678" cy="6306"/>
              <a:chOff x="1741" y="1446"/>
              <a:chExt cx="3443" cy="2108"/>
            </a:xfrm>
          </p:grpSpPr>
          <p:sp>
            <p:nvSpPr>
              <p:cNvPr id="23576" name="Freeform 24"/>
              <p:cNvSpPr/>
              <p:nvPr/>
            </p:nvSpPr>
            <p:spPr>
              <a:xfrm>
                <a:off x="1924" y="1551"/>
                <a:ext cx="1158" cy="1715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</a:cxnLst>
                <a:pathLst>
                  <a:path w="1824" h="2648">
                    <a:moveTo>
                      <a:pt x="0" y="2648"/>
                    </a:moveTo>
                    <a:lnTo>
                      <a:pt x="12" y="2464"/>
                    </a:lnTo>
                    <a:lnTo>
                      <a:pt x="32" y="2288"/>
                    </a:lnTo>
                    <a:lnTo>
                      <a:pt x="56" y="2120"/>
                    </a:lnTo>
                    <a:lnTo>
                      <a:pt x="88" y="1960"/>
                    </a:lnTo>
                    <a:lnTo>
                      <a:pt x="124" y="1808"/>
                    </a:lnTo>
                    <a:lnTo>
                      <a:pt x="166" y="1662"/>
                    </a:lnTo>
                    <a:lnTo>
                      <a:pt x="212" y="1524"/>
                    </a:lnTo>
                    <a:lnTo>
                      <a:pt x="262" y="1394"/>
                    </a:lnTo>
                    <a:lnTo>
                      <a:pt x="316" y="1270"/>
                    </a:lnTo>
                    <a:lnTo>
                      <a:pt x="372" y="1154"/>
                    </a:lnTo>
                    <a:lnTo>
                      <a:pt x="430" y="1044"/>
                    </a:lnTo>
                    <a:lnTo>
                      <a:pt x="490" y="942"/>
                    </a:lnTo>
                    <a:lnTo>
                      <a:pt x="550" y="846"/>
                    </a:lnTo>
                    <a:lnTo>
                      <a:pt x="612" y="758"/>
                    </a:lnTo>
                    <a:lnTo>
                      <a:pt x="672" y="674"/>
                    </a:lnTo>
                    <a:lnTo>
                      <a:pt x="734" y="598"/>
                    </a:lnTo>
                    <a:lnTo>
                      <a:pt x="792" y="528"/>
                    </a:lnTo>
                    <a:lnTo>
                      <a:pt x="850" y="464"/>
                    </a:lnTo>
                    <a:lnTo>
                      <a:pt x="906" y="408"/>
                    </a:lnTo>
                    <a:lnTo>
                      <a:pt x="960" y="356"/>
                    </a:lnTo>
                    <a:lnTo>
                      <a:pt x="1010" y="310"/>
                    </a:lnTo>
                    <a:lnTo>
                      <a:pt x="1056" y="270"/>
                    </a:lnTo>
                    <a:lnTo>
                      <a:pt x="1096" y="236"/>
                    </a:lnTo>
                    <a:lnTo>
                      <a:pt x="1134" y="208"/>
                    </a:lnTo>
                    <a:lnTo>
                      <a:pt x="1164" y="184"/>
                    </a:lnTo>
                    <a:lnTo>
                      <a:pt x="1190" y="166"/>
                    </a:lnTo>
                    <a:lnTo>
                      <a:pt x="1208" y="154"/>
                    </a:lnTo>
                    <a:lnTo>
                      <a:pt x="1220" y="146"/>
                    </a:lnTo>
                    <a:lnTo>
                      <a:pt x="1224" y="144"/>
                    </a:lnTo>
                    <a:lnTo>
                      <a:pt x="848" y="0"/>
                    </a:lnTo>
                    <a:lnTo>
                      <a:pt x="1728" y="56"/>
                    </a:lnTo>
                    <a:lnTo>
                      <a:pt x="1824" y="480"/>
                    </a:lnTo>
                    <a:lnTo>
                      <a:pt x="1568" y="328"/>
                    </a:lnTo>
                    <a:lnTo>
                      <a:pt x="1564" y="328"/>
                    </a:lnTo>
                    <a:lnTo>
                      <a:pt x="1554" y="332"/>
                    </a:lnTo>
                    <a:lnTo>
                      <a:pt x="1538" y="338"/>
                    </a:lnTo>
                    <a:lnTo>
                      <a:pt x="1514" y="346"/>
                    </a:lnTo>
                    <a:lnTo>
                      <a:pt x="1486" y="356"/>
                    </a:lnTo>
                    <a:lnTo>
                      <a:pt x="1452" y="370"/>
                    </a:lnTo>
                    <a:lnTo>
                      <a:pt x="1412" y="388"/>
                    </a:lnTo>
                    <a:lnTo>
                      <a:pt x="1370" y="410"/>
                    </a:lnTo>
                    <a:lnTo>
                      <a:pt x="1322" y="436"/>
                    </a:lnTo>
                    <a:lnTo>
                      <a:pt x="1270" y="466"/>
                    </a:lnTo>
                    <a:lnTo>
                      <a:pt x="1216" y="500"/>
                    </a:lnTo>
                    <a:lnTo>
                      <a:pt x="1158" y="540"/>
                    </a:lnTo>
                    <a:lnTo>
                      <a:pt x="1098" y="584"/>
                    </a:lnTo>
                    <a:lnTo>
                      <a:pt x="1034" y="636"/>
                    </a:lnTo>
                    <a:lnTo>
                      <a:pt x="970" y="692"/>
                    </a:lnTo>
                    <a:lnTo>
                      <a:pt x="904" y="756"/>
                    </a:lnTo>
                    <a:lnTo>
                      <a:pt x="836" y="824"/>
                    </a:lnTo>
                    <a:lnTo>
                      <a:pt x="770" y="900"/>
                    </a:lnTo>
                    <a:lnTo>
                      <a:pt x="700" y="984"/>
                    </a:lnTo>
                    <a:lnTo>
                      <a:pt x="632" y="1076"/>
                    </a:lnTo>
                    <a:lnTo>
                      <a:pt x="566" y="1174"/>
                    </a:lnTo>
                    <a:lnTo>
                      <a:pt x="498" y="1280"/>
                    </a:lnTo>
                    <a:lnTo>
                      <a:pt x="434" y="1394"/>
                    </a:lnTo>
                    <a:lnTo>
                      <a:pt x="370" y="1518"/>
                    </a:lnTo>
                    <a:lnTo>
                      <a:pt x="308" y="1650"/>
                    </a:lnTo>
                    <a:lnTo>
                      <a:pt x="248" y="1792"/>
                    </a:lnTo>
                    <a:lnTo>
                      <a:pt x="192" y="1944"/>
                    </a:lnTo>
                    <a:lnTo>
                      <a:pt x="138" y="2104"/>
                    </a:lnTo>
                    <a:lnTo>
                      <a:pt x="88" y="2274"/>
                    </a:lnTo>
                    <a:lnTo>
                      <a:pt x="42" y="2456"/>
                    </a:lnTo>
                    <a:lnTo>
                      <a:pt x="0" y="2648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D11364"/>
                  </a:gs>
                  <a:gs pos="100000">
                    <a:srgbClr val="61092E"/>
                  </a:gs>
                </a:gsLst>
                <a:lin ang="5400000" scaled="true"/>
                <a:tileRect/>
              </a:gradFill>
              <a:ln w="0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17"/>
              <p:cNvSpPr/>
              <p:nvPr/>
            </p:nvSpPr>
            <p:spPr bwMode="gray">
              <a:xfrm>
                <a:off x="4817" y="1446"/>
                <a:ext cx="365" cy="533"/>
              </a:xfrm>
              <a:custGeom>
                <a:avLst/>
                <a:gdLst>
                  <a:gd name="T0" fmla="*/ 308 w 308"/>
                  <a:gd name="T1" fmla="*/ 120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0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570" name="Freeform 18"/>
              <p:cNvSpPr/>
              <p:nvPr/>
            </p:nvSpPr>
            <p:spPr>
              <a:xfrm>
                <a:off x="3078" y="1446"/>
                <a:ext cx="2106" cy="341"/>
              </a:xfrm>
              <a:custGeom>
                <a:avLst/>
                <a:gdLst/>
                <a:ahLst/>
                <a:cxnLst>
                  <a:cxn ang="0">
                    <a:pos x="28710" y="7634"/>
                  </a:cxn>
                  <a:cxn ang="0">
                    <a:pos x="0" y="7634"/>
                  </a:cxn>
                  <a:cxn ang="0">
                    <a:pos x="8655" y="0"/>
                  </a:cxn>
                  <a:cxn ang="0">
                    <a:pos x="34694" y="0"/>
                  </a:cxn>
                  <a:cxn ang="0">
                    <a:pos x="28710" y="7634"/>
                  </a:cxn>
                </a:cxnLst>
                <a:pathLst>
                  <a:path w="1786" h="284">
                    <a:moveTo>
                      <a:pt x="1478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786" y="0"/>
                    </a:lnTo>
                    <a:lnTo>
                      <a:pt x="1478" y="284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19"/>
              <p:cNvSpPr/>
              <p:nvPr/>
            </p:nvSpPr>
            <p:spPr bwMode="gray">
              <a:xfrm>
                <a:off x="4452" y="1970"/>
                <a:ext cx="365" cy="530"/>
              </a:xfrm>
              <a:custGeom>
                <a:avLst/>
                <a:gdLst>
                  <a:gd name="T0" fmla="*/ 308 w 308"/>
                  <a:gd name="T1" fmla="*/ 120 h 442"/>
                  <a:gd name="T2" fmla="*/ 0 w 308"/>
                  <a:gd name="T3" fmla="*/ 442 h 442"/>
                  <a:gd name="T4" fmla="*/ 0 w 308"/>
                  <a:gd name="T5" fmla="*/ 286 h 442"/>
                  <a:gd name="T6" fmla="*/ 308 w 308"/>
                  <a:gd name="T7" fmla="*/ 0 h 442"/>
                  <a:gd name="T8" fmla="*/ 308 w 308"/>
                  <a:gd name="T9" fmla="*/ 12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2">
                    <a:moveTo>
                      <a:pt x="308" y="120"/>
                    </a:moveTo>
                    <a:lnTo>
                      <a:pt x="0" y="442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572" name="Freeform 20"/>
              <p:cNvSpPr/>
              <p:nvPr/>
            </p:nvSpPr>
            <p:spPr>
              <a:xfrm>
                <a:off x="2555" y="1970"/>
                <a:ext cx="2264" cy="340"/>
              </a:xfrm>
              <a:custGeom>
                <a:avLst/>
                <a:gdLst/>
                <a:ahLst/>
                <a:cxnLst>
                  <a:cxn ang="0">
                    <a:pos x="31332" y="7245"/>
                  </a:cxn>
                  <a:cxn ang="0">
                    <a:pos x="0" y="7245"/>
                  </a:cxn>
                  <a:cxn ang="0">
                    <a:pos x="8655" y="0"/>
                  </a:cxn>
                  <a:cxn ang="0">
                    <a:pos x="37296" y="0"/>
                  </a:cxn>
                  <a:cxn ang="0">
                    <a:pos x="31332" y="7245"/>
                  </a:cxn>
                </a:cxnLst>
                <a:pathLst>
                  <a:path w="1920" h="284">
                    <a:moveTo>
                      <a:pt x="161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920" y="0"/>
                    </a:lnTo>
                    <a:lnTo>
                      <a:pt x="1612" y="284"/>
                    </a:lnTo>
                    <a:close/>
                  </a:path>
                </a:pathLst>
              </a:custGeom>
              <a:solidFill>
                <a:schemeClr val="hlink"/>
              </a:solidFill>
              <a:ln w="0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Freeform 21"/>
              <p:cNvSpPr/>
              <p:nvPr/>
            </p:nvSpPr>
            <p:spPr bwMode="gray">
              <a:xfrm>
                <a:off x="4086" y="2494"/>
                <a:ext cx="365" cy="532"/>
              </a:xfrm>
              <a:custGeom>
                <a:avLst/>
                <a:gdLst>
                  <a:gd name="T0" fmla="*/ 306 w 306"/>
                  <a:gd name="T1" fmla="*/ 122 h 444"/>
                  <a:gd name="T2" fmla="*/ 0 w 306"/>
                  <a:gd name="T3" fmla="*/ 444 h 444"/>
                  <a:gd name="T4" fmla="*/ 0 w 306"/>
                  <a:gd name="T5" fmla="*/ 286 h 444"/>
                  <a:gd name="T6" fmla="*/ 306 w 306"/>
                  <a:gd name="T7" fmla="*/ 0 h 444"/>
                  <a:gd name="T8" fmla="*/ 306 w 306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444">
                    <a:moveTo>
                      <a:pt x="306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6" y="0"/>
                    </a:lnTo>
                    <a:lnTo>
                      <a:pt x="306" y="12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1" name="Freeform 22"/>
              <p:cNvSpPr/>
              <p:nvPr/>
            </p:nvSpPr>
            <p:spPr bwMode="gray">
              <a:xfrm>
                <a:off x="3722" y="3019"/>
                <a:ext cx="364" cy="533"/>
              </a:xfrm>
              <a:custGeom>
                <a:avLst/>
                <a:gdLst>
                  <a:gd name="T0" fmla="*/ 308 w 308"/>
                  <a:gd name="T1" fmla="*/ 122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575" name="Freeform 23"/>
              <p:cNvSpPr/>
              <p:nvPr/>
            </p:nvSpPr>
            <p:spPr>
              <a:xfrm>
                <a:off x="1742" y="3026"/>
                <a:ext cx="2571" cy="340"/>
              </a:xfrm>
              <a:custGeom>
                <a:avLst/>
                <a:gdLst/>
                <a:ahLst/>
                <a:cxnLst>
                  <a:cxn ang="0">
                    <a:pos x="36480" y="7245"/>
                  </a:cxn>
                  <a:cxn ang="0">
                    <a:pos x="0" y="7245"/>
                  </a:cxn>
                  <a:cxn ang="0">
                    <a:pos x="8685" y="0"/>
                  </a:cxn>
                  <a:cxn ang="0">
                    <a:pos x="42465" y="0"/>
                  </a:cxn>
                  <a:cxn ang="0">
                    <a:pos x="36480" y="7245"/>
                  </a:cxn>
                </a:cxnLst>
                <a:pathLst>
                  <a:path w="2180" h="284">
                    <a:moveTo>
                      <a:pt x="187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2180" y="0"/>
                    </a:lnTo>
                    <a:lnTo>
                      <a:pt x="1872" y="284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Rectangle 25"/>
              <p:cNvSpPr>
                <a:spLocks noChangeArrowheads="true"/>
              </p:cNvSpPr>
              <p:nvPr/>
            </p:nvSpPr>
            <p:spPr bwMode="gray">
              <a:xfrm>
                <a:off x="3082" y="1787"/>
                <a:ext cx="1744" cy="192"/>
              </a:xfrm>
              <a:prstGeom prst="rect">
                <a:avLst/>
              </a:prstGeom>
              <a:gradFill rotWithShape="true">
                <a:gsLst>
                  <a:gs pos="0">
                    <a:schemeClr val="accent2">
                      <a:gamma/>
                      <a:shade val="72549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72549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第四阶段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26"/>
              <p:cNvSpPr>
                <a:spLocks noChangeArrowheads="true"/>
              </p:cNvSpPr>
              <p:nvPr/>
            </p:nvSpPr>
            <p:spPr bwMode="gray">
              <a:xfrm>
                <a:off x="2556" y="2310"/>
                <a:ext cx="1900" cy="188"/>
              </a:xfrm>
              <a:prstGeom prst="rect">
                <a:avLst/>
              </a:prstGeom>
              <a:gradFill rotWithShape="true">
                <a:gsLst>
                  <a:gs pos="0">
                    <a:schemeClr val="hlink">
                      <a:gamma/>
                      <a:shade val="72549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72549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第三阶段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579" name="Freeform 27"/>
              <p:cNvSpPr/>
              <p:nvPr/>
            </p:nvSpPr>
            <p:spPr>
              <a:xfrm>
                <a:off x="2036" y="2494"/>
                <a:ext cx="2415" cy="343"/>
              </a:xfrm>
              <a:custGeom>
                <a:avLst/>
                <a:gdLst/>
                <a:ahLst/>
                <a:cxnLst>
                  <a:cxn ang="0">
                    <a:pos x="33857" y="7522"/>
                  </a:cxn>
                  <a:cxn ang="0">
                    <a:pos x="0" y="7522"/>
                  </a:cxn>
                  <a:cxn ang="0">
                    <a:pos x="8662" y="0"/>
                  </a:cxn>
                  <a:cxn ang="0">
                    <a:pos x="39806" y="0"/>
                  </a:cxn>
                  <a:cxn ang="0">
                    <a:pos x="33857" y="7522"/>
                  </a:cxn>
                </a:cxnLst>
                <a:pathLst>
                  <a:path w="2048" h="286">
                    <a:moveTo>
                      <a:pt x="1742" y="286"/>
                    </a:moveTo>
                    <a:lnTo>
                      <a:pt x="0" y="286"/>
                    </a:lnTo>
                    <a:lnTo>
                      <a:pt x="446" y="0"/>
                    </a:lnTo>
                    <a:lnTo>
                      <a:pt x="2048" y="0"/>
                    </a:lnTo>
                    <a:lnTo>
                      <a:pt x="1742" y="286"/>
                    </a:lnTo>
                    <a:close/>
                  </a:path>
                </a:pathLst>
              </a:custGeom>
              <a:solidFill>
                <a:schemeClr val="folHlink"/>
              </a:solidFill>
              <a:ln w="0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Rectangle 28"/>
              <p:cNvSpPr>
                <a:spLocks noChangeArrowheads="true"/>
              </p:cNvSpPr>
              <p:nvPr/>
            </p:nvSpPr>
            <p:spPr bwMode="gray">
              <a:xfrm>
                <a:off x="2037" y="2836"/>
                <a:ext cx="2056" cy="188"/>
              </a:xfrm>
              <a:prstGeom prst="rect">
                <a:avLst/>
              </a:prstGeom>
              <a:gradFill rotWithShape="true">
                <a:gsLst>
                  <a:gs pos="0">
                    <a:schemeClr val="folHlink">
                      <a:gamma/>
                      <a:shade val="72549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72549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第二阶段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29"/>
              <p:cNvSpPr>
                <a:spLocks noChangeArrowheads="true"/>
              </p:cNvSpPr>
              <p:nvPr/>
            </p:nvSpPr>
            <p:spPr bwMode="gray">
              <a:xfrm>
                <a:off x="1741" y="3367"/>
                <a:ext cx="2213" cy="187"/>
              </a:xfrm>
              <a:prstGeom prst="rect">
                <a:avLst/>
              </a:prstGeom>
              <a:gradFill rotWithShape="true">
                <a:gsLst>
                  <a:gs pos="0">
                    <a:schemeClr val="accent1">
                      <a:gamma/>
                      <a:shade val="72549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72549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第一阶段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Rectangle 3"/>
            <p:cNvSpPr txBox="true"/>
            <p:nvPr/>
          </p:nvSpPr>
          <p:spPr bwMode="auto">
            <a:xfrm>
              <a:off x="353" y="6238"/>
              <a:ext cx="8185" cy="174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t" anchorCtr="false">
              <a:no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lvl="0" algn="just" eaLnBrk="1" hangingPunct="1">
                <a:spcBef>
                  <a:spcPts val="0"/>
                </a:spcBef>
                <a:buSz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赊销使买卖双方形成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债权、债务关系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，即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信用关系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。赊销到期支付货款时，货币只充当支付手段。商品早已在让渡之后独立完成价值的实现，确保了信用的兑现。整个过程区别于实物交易和现金交易，即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信用交易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。</a:t>
              </a:r>
              <a:endParaRPr lang="zh-CN" altLang="en-US" sz="16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6" name="Rectangle 3"/>
            <p:cNvSpPr txBox="true">
              <a:spLocks noChangeArrowheads="true"/>
            </p:cNvSpPr>
            <p:nvPr/>
          </p:nvSpPr>
          <p:spPr bwMode="auto">
            <a:xfrm>
              <a:off x="395" y="4658"/>
              <a:ext cx="9275" cy="13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t" anchorCtr="false">
              <a:no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lvl="0" algn="just" eaLnBrk="1" hangingPunct="1">
                <a:spcBef>
                  <a:spcPts val="0"/>
                </a:spcBef>
                <a:buSz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后来，信用交易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超出商品买卖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的范围。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货币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加入交易过程，出现借贷活动。从此，货币的运动和信用关系连结在一起，形成新的范畴—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金融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。现代金融业市场行为的主体大多以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延期付款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的形式相互提供信用，即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商业信用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。</a:t>
              </a:r>
              <a:endParaRPr lang="zh-CN" altLang="en-US" sz="16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7" name="Rectangle 3"/>
            <p:cNvSpPr txBox="true">
              <a:spLocks noChangeArrowheads="true"/>
            </p:cNvSpPr>
            <p:nvPr/>
          </p:nvSpPr>
          <p:spPr bwMode="auto">
            <a:xfrm>
              <a:off x="540" y="3288"/>
              <a:ext cx="8975" cy="14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t" anchorCtr="false">
              <a:no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lvl="0" algn="just" eaLnBrk="1" hangingPunct="1">
                <a:spcBef>
                  <a:spcPts val="0"/>
                </a:spcBef>
                <a:buSz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私有制出现后，在市场经济较发达时期，随着现代银行的出现和发展，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银行信用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逐步取代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商业信用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，成为</a:t>
              </a:r>
              <a:r>
                <a:rPr lang="zh-CN" altLang="en-US" sz="16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现代经济活动中最重要的信用形式</a:t>
              </a:r>
              <a:r>
                <a:rPr lang="zh-CN" altLang="en-US" sz="16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。</a:t>
              </a:r>
              <a:endParaRPr lang="zh-CN" altLang="en-US" sz="16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四、信用的发展历程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5" name="Rectangle 3"/>
          <p:cNvSpPr>
            <a:spLocks noGrp="true"/>
          </p:cNvSpPr>
          <p:nvPr/>
        </p:nvSpPr>
        <p:spPr>
          <a:xfrm>
            <a:off x="1402080" y="2063115"/>
            <a:ext cx="9362440" cy="27317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总之，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信用交易和信用制度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随着商品货币经济的不断发展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而建立起来的；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进而，信用交易的产生和信用制度的建立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促进了商品交换和金融工具的发展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最终，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现代市场经济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发展成为建立在错综复杂的信用关系之上的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信用经济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五、信用形式和信用分类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Rectangle 2"/>
          <p:cNvSpPr txBox="true">
            <a:spLocks noChangeArrowheads="true"/>
          </p:cNvSpPr>
          <p:nvPr/>
        </p:nvSpPr>
        <p:spPr bwMode="white">
          <a:xfrm>
            <a:off x="1681480" y="1042035"/>
            <a:ext cx="8625840" cy="75120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按债权人和债务人结合的特点分类，分为</a:t>
            </a:r>
            <a:r>
              <a:rPr kumimoji="0" 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直接信用</a:t>
            </a:r>
            <a:r>
              <a:rPr kumimoji="0" 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间接信用</a:t>
            </a:r>
            <a:r>
              <a:rPr kumimoji="0" 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485900" y="2068195"/>
            <a:ext cx="92024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直接信用又称“直接金融”或“直接融资”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，在这种方式下，公司、企业在金融市场上从资金所有者那里直接融通货币资金。其方式是发行股票或债券。资金供求双方直接建立金融联系，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不需要中介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。包括预付或赊销商品形式的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商业信用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、发行及买卖有价债券形式的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公司信用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国家信用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（2）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间接信用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通过各种金融中介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进行借贷活动的信用方式，又称“间接金融”或“间接融资”。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债权人——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金融中介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——债务人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五、信用形式和信用分类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70635" y="1257935"/>
            <a:ext cx="9647882" cy="4819015"/>
            <a:chOff x="0" y="2438"/>
            <a:chExt cx="14504" cy="7347"/>
          </a:xfrm>
        </p:grpSpPr>
        <p:sp>
          <p:nvSpPr>
            <p:cNvPr id="2" name="Rectangle 2"/>
            <p:cNvSpPr txBox="true">
              <a:spLocks noChangeArrowheads="true"/>
            </p:cNvSpPr>
            <p:nvPr/>
          </p:nvSpPr>
          <p:spPr bwMode="white">
            <a:xfrm>
              <a:off x="1020" y="3755"/>
              <a:ext cx="13237" cy="11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按不同主体划分，可以分为</a:t>
              </a:r>
              <a:r>
                <a:rPr lang="zh-CN" altLang="en-US" sz="2000" b="1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国家信用</a:t>
              </a:r>
              <a:r>
                <a:rPr lang="zh-CN" altLang="en-US" sz="2000" b="1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商业信用、银行信用、和消费信用。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3" name="Group 3"/>
            <p:cNvGrpSpPr/>
            <p:nvPr/>
          </p:nvGrpSpPr>
          <p:grpSpPr>
            <a:xfrm>
              <a:off x="1758" y="5388"/>
              <a:ext cx="3967" cy="1695"/>
              <a:chOff x="768" y="1296"/>
              <a:chExt cx="1296" cy="678"/>
            </a:xfrm>
          </p:grpSpPr>
          <p:grpSp>
            <p:nvGrpSpPr>
              <p:cNvPr id="4" name="Group 10"/>
              <p:cNvGrpSpPr/>
              <p:nvPr/>
            </p:nvGrpSpPr>
            <p:grpSpPr>
              <a:xfrm>
                <a:off x="1189" y="1296"/>
                <a:ext cx="405" cy="405"/>
                <a:chOff x="1289" y="582"/>
                <a:chExt cx="668" cy="668"/>
              </a:xfrm>
            </p:grpSpPr>
            <p:sp>
              <p:nvSpPr>
                <p:cNvPr id="5" name="Oval 11"/>
                <p:cNvSpPr/>
                <p:nvPr/>
              </p:nvSpPr>
              <p:spPr>
                <a:xfrm>
                  <a:off x="1289" y="582"/>
                  <a:ext cx="668" cy="668"/>
                </a:xfrm>
                <a:prstGeom prst="ellipse">
                  <a:avLst/>
                </a:prstGeom>
                <a:solidFill>
                  <a:srgbClr val="333333"/>
                </a:solidFill>
                <a:ln w="38100">
                  <a:noFill/>
                </a:ln>
              </p:spPr>
              <p:txBody>
                <a:bodyPr anchor="ctr" anchorCtr="false">
                  <a:spAutoFit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" name="Oval 12"/>
                <p:cNvSpPr/>
                <p:nvPr/>
              </p:nvSpPr>
              <p:spPr>
                <a:xfrm>
                  <a:off x="1296" y="587"/>
                  <a:ext cx="646" cy="647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" name="Oval 13"/>
                <p:cNvSpPr/>
                <p:nvPr/>
              </p:nvSpPr>
              <p:spPr>
                <a:xfrm>
                  <a:off x="1304" y="591"/>
                  <a:ext cx="631" cy="63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Oval 14"/>
                <p:cNvSpPr/>
                <p:nvPr/>
              </p:nvSpPr>
              <p:spPr>
                <a:xfrm>
                  <a:off x="1311" y="597"/>
                  <a:ext cx="600" cy="589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" name="Oval 15"/>
                <p:cNvSpPr/>
                <p:nvPr/>
              </p:nvSpPr>
              <p:spPr>
                <a:xfrm>
                  <a:off x="1346" y="613"/>
                  <a:ext cx="533" cy="479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" name="Text Box 16"/>
              <p:cNvSpPr txBox="true"/>
              <p:nvPr/>
            </p:nvSpPr>
            <p:spPr>
              <a:xfrm>
                <a:off x="1298" y="1392"/>
                <a:ext cx="175" cy="2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Text Box 17"/>
              <p:cNvSpPr txBox="true"/>
              <p:nvPr/>
            </p:nvSpPr>
            <p:spPr>
              <a:xfrm>
                <a:off x="768" y="1776"/>
                <a:ext cx="1296" cy="1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3" name="图片 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0" y="7205"/>
              <a:ext cx="3510" cy="258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" name="AutoShape 4"/>
            <p:cNvSpPr/>
            <p:nvPr/>
          </p:nvSpPr>
          <p:spPr>
            <a:xfrm>
              <a:off x="0" y="2438"/>
              <a:ext cx="8675" cy="860"/>
            </a:xfrm>
            <a:prstGeom prst="chevron">
              <a:avLst>
                <a:gd name="adj" fmla="val 183157"/>
              </a:avLst>
            </a:prstGeom>
            <a:solidFill>
              <a:srgbClr val="C0C0C0"/>
            </a:solidFill>
            <a:ln w="6350" cap="flat" cmpd="sng">
              <a:solidFill>
                <a:srgbClr val="72727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主要信用类型介绍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59" name="矩形 2"/>
            <p:cNvSpPr/>
            <p:nvPr/>
          </p:nvSpPr>
          <p:spPr>
            <a:xfrm>
              <a:off x="4839" y="5166"/>
              <a:ext cx="9665" cy="29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fontAlgn="auto">
                <a:lnSpc>
                  <a:spcPct val="100000"/>
                </a:lnSpc>
                <a:spcBef>
                  <a:spcPts val="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国家信用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也称政府信用、公共信用，是指一个国家</a:t>
              </a: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各级政府举债的能力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。政府提供各种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，诸如国防、教育、交通、保健及社会福利，需庞大经费支出。为弥补财政赤字，政府发行或出售各种信用工具。这些信用工具代表政府对持有人所做出的将来偿还借款的承诺。偿还债务的承诺来自公共机关，因此称为公共信用。</a:t>
              </a:r>
              <a:endPara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五、信用形式和信用分类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30744" y="2315377"/>
            <a:ext cx="9826623" cy="3840654"/>
            <a:chOff x="-937" y="3809"/>
            <a:chExt cx="14817" cy="5502"/>
          </a:xfrm>
        </p:grpSpPr>
        <p:grpSp>
          <p:nvGrpSpPr>
            <p:cNvPr id="31751" name="Group 3"/>
            <p:cNvGrpSpPr/>
            <p:nvPr/>
          </p:nvGrpSpPr>
          <p:grpSpPr>
            <a:xfrm>
              <a:off x="873" y="4375"/>
              <a:ext cx="3967" cy="1695"/>
              <a:chOff x="768" y="1296"/>
              <a:chExt cx="1296" cy="678"/>
            </a:xfrm>
          </p:grpSpPr>
          <p:grpSp>
            <p:nvGrpSpPr>
              <p:cNvPr id="31752" name="Group 10"/>
              <p:cNvGrpSpPr/>
              <p:nvPr/>
            </p:nvGrpSpPr>
            <p:grpSpPr>
              <a:xfrm>
                <a:off x="1189" y="1296"/>
                <a:ext cx="405" cy="405"/>
                <a:chOff x="1289" y="582"/>
                <a:chExt cx="668" cy="668"/>
              </a:xfrm>
            </p:grpSpPr>
            <p:sp>
              <p:nvSpPr>
                <p:cNvPr id="31753" name="Oval 11"/>
                <p:cNvSpPr/>
                <p:nvPr/>
              </p:nvSpPr>
              <p:spPr>
                <a:xfrm>
                  <a:off x="1289" y="582"/>
                  <a:ext cx="668" cy="668"/>
                </a:xfrm>
                <a:prstGeom prst="ellipse">
                  <a:avLst/>
                </a:prstGeom>
                <a:solidFill>
                  <a:srgbClr val="333333"/>
                </a:solidFill>
                <a:ln w="38100">
                  <a:noFill/>
                </a:ln>
              </p:spPr>
              <p:txBody>
                <a:bodyPr anchor="ctr" anchorCtr="false">
                  <a:spAutoFit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4" name="Oval 12"/>
                <p:cNvSpPr/>
                <p:nvPr/>
              </p:nvSpPr>
              <p:spPr>
                <a:xfrm>
                  <a:off x="1296" y="587"/>
                  <a:ext cx="646" cy="647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5" name="Oval 13"/>
                <p:cNvSpPr/>
                <p:nvPr/>
              </p:nvSpPr>
              <p:spPr>
                <a:xfrm>
                  <a:off x="1304" y="591"/>
                  <a:ext cx="631" cy="63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6" name="Oval 14"/>
                <p:cNvSpPr/>
                <p:nvPr/>
              </p:nvSpPr>
              <p:spPr>
                <a:xfrm>
                  <a:off x="1311" y="597"/>
                  <a:ext cx="600" cy="589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7" name="Oval 15"/>
                <p:cNvSpPr/>
                <p:nvPr/>
              </p:nvSpPr>
              <p:spPr>
                <a:xfrm>
                  <a:off x="1346" y="613"/>
                  <a:ext cx="533" cy="479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758" name="Text Box 16"/>
              <p:cNvSpPr txBox="true"/>
              <p:nvPr/>
            </p:nvSpPr>
            <p:spPr>
              <a:xfrm>
                <a:off x="1297" y="1378"/>
                <a:ext cx="175" cy="1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59" name="Text Box 17"/>
              <p:cNvSpPr txBox="true"/>
              <p:nvPr/>
            </p:nvSpPr>
            <p:spPr>
              <a:xfrm>
                <a:off x="768" y="1776"/>
                <a:ext cx="1296" cy="1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" name="矩形 6"/>
            <p:cNvSpPr/>
            <p:nvPr/>
          </p:nvSpPr>
          <p:spPr>
            <a:xfrm>
              <a:off x="4225" y="3809"/>
              <a:ext cx="9655" cy="18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fontAlgn="auto">
                <a:lnSpc>
                  <a:spcPct val="100000"/>
                </a:lnSpc>
                <a:spcBef>
                  <a:spcPts val="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商业信用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有两种形式。一是企业之间相互提供的、</a:t>
              </a: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与商品的生产和流通有关的信用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，如赊销、预付和分期付款等形式；二是</a:t>
              </a: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企业直接向社会集资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，主要采取发行公司（企业）债券的形式。</a:t>
              </a: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1761" name="图片 2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37" y="6250"/>
              <a:ext cx="4686" cy="306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" name="Rectangle 2"/>
          <p:cNvSpPr txBox="true">
            <a:spLocks noChangeArrowheads="true"/>
          </p:cNvSpPr>
          <p:nvPr/>
        </p:nvSpPr>
        <p:spPr bwMode="white">
          <a:xfrm>
            <a:off x="1931346" y="1256906"/>
            <a:ext cx="8805089" cy="751024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按不同主体划分，可以分为</a:t>
            </a:r>
            <a:r>
              <a:rPr lang="zh-CN" altLang="en-US" sz="20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国家信用</a:t>
            </a:r>
            <a:r>
              <a:rPr lang="zh-CN" altLang="en-US" sz="2000" b="1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商业信用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、银行信用、和消费信用。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1651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五、信用形式和信用分类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31135" y="2489191"/>
            <a:ext cx="8618274" cy="1404470"/>
            <a:chOff x="873" y="4058"/>
            <a:chExt cx="12995" cy="2012"/>
          </a:xfrm>
        </p:grpSpPr>
        <p:grpSp>
          <p:nvGrpSpPr>
            <p:cNvPr id="31751" name="Group 3"/>
            <p:cNvGrpSpPr/>
            <p:nvPr/>
          </p:nvGrpSpPr>
          <p:grpSpPr>
            <a:xfrm>
              <a:off x="873" y="4375"/>
              <a:ext cx="3967" cy="1695"/>
              <a:chOff x="768" y="1296"/>
              <a:chExt cx="1296" cy="678"/>
            </a:xfrm>
          </p:grpSpPr>
          <p:grpSp>
            <p:nvGrpSpPr>
              <p:cNvPr id="31752" name="Group 10"/>
              <p:cNvGrpSpPr/>
              <p:nvPr/>
            </p:nvGrpSpPr>
            <p:grpSpPr>
              <a:xfrm>
                <a:off x="1189" y="1296"/>
                <a:ext cx="405" cy="405"/>
                <a:chOff x="1289" y="582"/>
                <a:chExt cx="668" cy="668"/>
              </a:xfrm>
            </p:grpSpPr>
            <p:sp>
              <p:nvSpPr>
                <p:cNvPr id="31753" name="Oval 11"/>
                <p:cNvSpPr/>
                <p:nvPr/>
              </p:nvSpPr>
              <p:spPr>
                <a:xfrm>
                  <a:off x="1289" y="582"/>
                  <a:ext cx="668" cy="668"/>
                </a:xfrm>
                <a:prstGeom prst="ellipse">
                  <a:avLst/>
                </a:prstGeom>
                <a:solidFill>
                  <a:srgbClr val="333333"/>
                </a:solidFill>
                <a:ln w="38100">
                  <a:noFill/>
                </a:ln>
              </p:spPr>
              <p:txBody>
                <a:bodyPr anchor="ctr" anchorCtr="false">
                  <a:spAutoFit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4" name="Oval 12"/>
                <p:cNvSpPr/>
                <p:nvPr/>
              </p:nvSpPr>
              <p:spPr>
                <a:xfrm>
                  <a:off x="1296" y="587"/>
                  <a:ext cx="646" cy="647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5" name="Oval 13"/>
                <p:cNvSpPr/>
                <p:nvPr/>
              </p:nvSpPr>
              <p:spPr>
                <a:xfrm>
                  <a:off x="1304" y="591"/>
                  <a:ext cx="631" cy="63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6" name="Oval 14"/>
                <p:cNvSpPr/>
                <p:nvPr/>
              </p:nvSpPr>
              <p:spPr>
                <a:xfrm>
                  <a:off x="1311" y="597"/>
                  <a:ext cx="600" cy="589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7" name="Oval 15"/>
                <p:cNvSpPr/>
                <p:nvPr/>
              </p:nvSpPr>
              <p:spPr>
                <a:xfrm>
                  <a:off x="1346" y="613"/>
                  <a:ext cx="533" cy="479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758" name="Text Box 16"/>
              <p:cNvSpPr txBox="true"/>
              <p:nvPr/>
            </p:nvSpPr>
            <p:spPr>
              <a:xfrm>
                <a:off x="1297" y="1378"/>
                <a:ext cx="175" cy="1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59" name="Text Box 17"/>
              <p:cNvSpPr txBox="true"/>
              <p:nvPr/>
            </p:nvSpPr>
            <p:spPr>
              <a:xfrm>
                <a:off x="768" y="1776"/>
                <a:ext cx="1296" cy="1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" name="矩形 6"/>
            <p:cNvSpPr/>
            <p:nvPr/>
          </p:nvSpPr>
          <p:spPr>
            <a:xfrm>
              <a:off x="4213" y="4058"/>
              <a:ext cx="9655" cy="14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fontAlgn="auto">
                <a:lnSpc>
                  <a:spcPct val="100000"/>
                </a:lnSpc>
                <a:spcBef>
                  <a:spcPts val="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银行信用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是指金融机构通过存、放款形式的业务活动所提供的信用，</a:t>
              </a: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银行信用是典型的间接信用形式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。银行信用在当代已经成为信用关系中的主体和基本形式。</a:t>
              </a: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Rectangle 2"/>
          <p:cNvSpPr txBox="true">
            <a:spLocks noChangeArrowheads="true"/>
          </p:cNvSpPr>
          <p:nvPr/>
        </p:nvSpPr>
        <p:spPr bwMode="white">
          <a:xfrm>
            <a:off x="1931346" y="1091171"/>
            <a:ext cx="8805089" cy="751024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按不同主体划分，可以分为</a:t>
            </a:r>
            <a:r>
              <a:rPr lang="zh-CN" altLang="en-US" sz="20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国家信用</a:t>
            </a:r>
            <a:r>
              <a:rPr lang="zh-CN" altLang="en-US" sz="2000" b="1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商业信用、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银行信用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、和消费信用。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85" y="4018280"/>
            <a:ext cx="2654300" cy="2239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五、信用形式和信用分类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31135" y="2315377"/>
            <a:ext cx="8626232" cy="1578284"/>
            <a:chOff x="873" y="3809"/>
            <a:chExt cx="13007" cy="2261"/>
          </a:xfrm>
        </p:grpSpPr>
        <p:grpSp>
          <p:nvGrpSpPr>
            <p:cNvPr id="31751" name="Group 3"/>
            <p:cNvGrpSpPr/>
            <p:nvPr/>
          </p:nvGrpSpPr>
          <p:grpSpPr>
            <a:xfrm>
              <a:off x="873" y="4375"/>
              <a:ext cx="3967" cy="1695"/>
              <a:chOff x="768" y="1296"/>
              <a:chExt cx="1296" cy="678"/>
            </a:xfrm>
          </p:grpSpPr>
          <p:grpSp>
            <p:nvGrpSpPr>
              <p:cNvPr id="31752" name="Group 10"/>
              <p:cNvGrpSpPr/>
              <p:nvPr/>
            </p:nvGrpSpPr>
            <p:grpSpPr>
              <a:xfrm>
                <a:off x="1189" y="1296"/>
                <a:ext cx="405" cy="405"/>
                <a:chOff x="1289" y="582"/>
                <a:chExt cx="668" cy="668"/>
              </a:xfrm>
            </p:grpSpPr>
            <p:sp>
              <p:nvSpPr>
                <p:cNvPr id="31753" name="Oval 11"/>
                <p:cNvSpPr/>
                <p:nvPr/>
              </p:nvSpPr>
              <p:spPr>
                <a:xfrm>
                  <a:off x="1289" y="582"/>
                  <a:ext cx="668" cy="668"/>
                </a:xfrm>
                <a:prstGeom prst="ellipse">
                  <a:avLst/>
                </a:prstGeom>
                <a:solidFill>
                  <a:srgbClr val="333333"/>
                </a:solidFill>
                <a:ln w="38100">
                  <a:noFill/>
                </a:ln>
              </p:spPr>
              <p:txBody>
                <a:bodyPr anchor="ctr" anchorCtr="false">
                  <a:spAutoFit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4" name="Oval 12"/>
                <p:cNvSpPr/>
                <p:nvPr/>
              </p:nvSpPr>
              <p:spPr>
                <a:xfrm>
                  <a:off x="1296" y="587"/>
                  <a:ext cx="646" cy="647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5" name="Oval 13"/>
                <p:cNvSpPr/>
                <p:nvPr/>
              </p:nvSpPr>
              <p:spPr>
                <a:xfrm>
                  <a:off x="1304" y="591"/>
                  <a:ext cx="631" cy="63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6" name="Oval 14"/>
                <p:cNvSpPr/>
                <p:nvPr/>
              </p:nvSpPr>
              <p:spPr>
                <a:xfrm>
                  <a:off x="1311" y="597"/>
                  <a:ext cx="600" cy="589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757" name="Oval 15"/>
                <p:cNvSpPr/>
                <p:nvPr/>
              </p:nvSpPr>
              <p:spPr>
                <a:xfrm>
                  <a:off x="1346" y="613"/>
                  <a:ext cx="533" cy="479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758" name="Text Box 16"/>
              <p:cNvSpPr txBox="true"/>
              <p:nvPr/>
            </p:nvSpPr>
            <p:spPr>
              <a:xfrm>
                <a:off x="1297" y="1378"/>
                <a:ext cx="175" cy="1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en-US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en-US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59" name="Text Box 17"/>
              <p:cNvSpPr txBox="true"/>
              <p:nvPr/>
            </p:nvSpPr>
            <p:spPr>
              <a:xfrm>
                <a:off x="768" y="1776"/>
                <a:ext cx="1296" cy="1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" name="矩形 6"/>
            <p:cNvSpPr/>
            <p:nvPr/>
          </p:nvSpPr>
          <p:spPr>
            <a:xfrm>
              <a:off x="4225" y="3809"/>
              <a:ext cx="9655" cy="18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fontAlgn="auto">
                <a:lnSpc>
                  <a:spcPct val="100000"/>
                </a:lnSpc>
                <a:spcBef>
                  <a:spcPts val="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消费性用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是工商企业或银行以</a:t>
              </a: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商品或货币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形式向个人消费者提供的信用。消费信用的特点是</a:t>
              </a: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债务人是消费者个人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，举债的目的是</a:t>
              </a:r>
              <a:r>
                <a:rPr lang="zh-CN" altLang="zh-CN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用于消费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，还本付息的基础是消费者未来的收入。</a:t>
              </a: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3809" name="图片 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35" y="3717290"/>
            <a:ext cx="2315210" cy="2438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2"/>
          <p:cNvSpPr txBox="true">
            <a:spLocks noChangeArrowheads="true"/>
          </p:cNvSpPr>
          <p:nvPr/>
        </p:nvSpPr>
        <p:spPr bwMode="white">
          <a:xfrm>
            <a:off x="1931346" y="1091171"/>
            <a:ext cx="8805089" cy="751024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按不同主体划分，可以分为</a:t>
            </a:r>
            <a:r>
              <a:rPr lang="zh-CN" altLang="en-US" sz="20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国家信用</a:t>
            </a:r>
            <a:r>
              <a:rPr lang="zh-CN" altLang="en-US" sz="2000" b="1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商业信用、银行信用、和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消费信用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六、信用风险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62405" y="1098868"/>
            <a:ext cx="9476740" cy="5181917"/>
            <a:chOff x="-130" y="2273"/>
            <a:chExt cx="14924" cy="8160"/>
          </a:xfrm>
        </p:grpSpPr>
        <p:sp>
          <p:nvSpPr>
            <p:cNvPr id="35841" name="下箭头 6"/>
            <p:cNvSpPr/>
            <p:nvPr/>
          </p:nvSpPr>
          <p:spPr>
            <a:xfrm>
              <a:off x="6825" y="4615"/>
              <a:ext cx="650" cy="1398"/>
            </a:xfrm>
            <a:prstGeom prst="downArrow">
              <a:avLst>
                <a:gd name="adj1" fmla="val 50000"/>
                <a:gd name="adj2" fmla="val 49907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false"/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47" name="AutoShape 3"/>
            <p:cNvSpPr/>
            <p:nvPr/>
          </p:nvSpPr>
          <p:spPr>
            <a:xfrm>
              <a:off x="9513" y="4750"/>
              <a:ext cx="5281" cy="541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48" name="AutoShape 4"/>
            <p:cNvSpPr/>
            <p:nvPr/>
          </p:nvSpPr>
          <p:spPr>
            <a:xfrm>
              <a:off x="-130" y="4795"/>
              <a:ext cx="4635" cy="5498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Text Box 5"/>
            <p:cNvSpPr txBox="true">
              <a:spLocks noChangeArrowheads="true"/>
            </p:cNvSpPr>
            <p:nvPr/>
          </p:nvSpPr>
          <p:spPr bwMode="auto">
            <a:xfrm>
              <a:off x="-37" y="5153"/>
              <a:ext cx="4358" cy="52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fontAlgn="base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狭义信用风险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：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指当违约实际发生后，信用资产发生的损失，在此之前，债务人信用状况的变化并不直接影响信用资产的价值，即违约模式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(DM)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。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此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模式下，存在两种状态：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、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违约发生，资产遭损失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；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、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违约不发生，信用损失为零。狭义风险也被称为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信用违约风险</a:t>
              </a:r>
              <a:r>
                <a:rPr kumimoji="0" lang="zh-CN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。</a:t>
              </a:r>
              <a:endPara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3" name="Freeform 6"/>
            <p:cNvSpPr/>
            <p:nvPr/>
          </p:nvSpPr>
          <p:spPr bwMode="gray">
            <a:xfrm>
              <a:off x="4505" y="4283"/>
              <a:ext cx="1543" cy="1955"/>
            </a:xfrm>
            <a:custGeom>
              <a:avLst/>
              <a:gdLst>
                <a:gd name="T0" fmla="*/ 580 w 580"/>
                <a:gd name="T1" fmla="*/ 0 h 798"/>
                <a:gd name="T2" fmla="*/ 578 w 580"/>
                <a:gd name="T3" fmla="*/ 90 h 798"/>
                <a:gd name="T4" fmla="*/ 568 w 580"/>
                <a:gd name="T5" fmla="*/ 174 h 798"/>
                <a:gd name="T6" fmla="*/ 552 w 580"/>
                <a:gd name="T7" fmla="*/ 252 h 798"/>
                <a:gd name="T8" fmla="*/ 526 w 580"/>
                <a:gd name="T9" fmla="*/ 324 h 798"/>
                <a:gd name="T10" fmla="*/ 494 w 580"/>
                <a:gd name="T11" fmla="*/ 390 h 798"/>
                <a:gd name="T12" fmla="*/ 452 w 580"/>
                <a:gd name="T13" fmla="*/ 450 h 798"/>
                <a:gd name="T14" fmla="*/ 402 w 580"/>
                <a:gd name="T15" fmla="*/ 508 h 798"/>
                <a:gd name="T16" fmla="*/ 342 w 580"/>
                <a:gd name="T17" fmla="*/ 560 h 798"/>
                <a:gd name="T18" fmla="*/ 270 w 580"/>
                <a:gd name="T19" fmla="*/ 610 h 798"/>
                <a:gd name="T20" fmla="*/ 188 w 580"/>
                <a:gd name="T21" fmla="*/ 656 h 798"/>
                <a:gd name="T22" fmla="*/ 188 w 580"/>
                <a:gd name="T23" fmla="*/ 798 h 798"/>
                <a:gd name="T24" fmla="*/ 0 w 580"/>
                <a:gd name="T25" fmla="*/ 514 h 798"/>
                <a:gd name="T26" fmla="*/ 188 w 580"/>
                <a:gd name="T27" fmla="*/ 230 h 798"/>
                <a:gd name="T28" fmla="*/ 188 w 580"/>
                <a:gd name="T29" fmla="*/ 372 h 798"/>
                <a:gd name="T30" fmla="*/ 224 w 580"/>
                <a:gd name="T31" fmla="*/ 368 h 798"/>
                <a:gd name="T32" fmla="*/ 264 w 580"/>
                <a:gd name="T33" fmla="*/ 356 h 798"/>
                <a:gd name="T34" fmla="*/ 306 w 580"/>
                <a:gd name="T35" fmla="*/ 336 h 798"/>
                <a:gd name="T36" fmla="*/ 348 w 580"/>
                <a:gd name="T37" fmla="*/ 310 h 798"/>
                <a:gd name="T38" fmla="*/ 392 w 580"/>
                <a:gd name="T39" fmla="*/ 280 h 798"/>
                <a:gd name="T40" fmla="*/ 432 w 580"/>
                <a:gd name="T41" fmla="*/ 246 h 798"/>
                <a:gd name="T42" fmla="*/ 472 w 580"/>
                <a:gd name="T43" fmla="*/ 208 h 798"/>
                <a:gd name="T44" fmla="*/ 506 w 580"/>
                <a:gd name="T45" fmla="*/ 166 h 798"/>
                <a:gd name="T46" fmla="*/ 536 w 580"/>
                <a:gd name="T47" fmla="*/ 124 h 798"/>
                <a:gd name="T48" fmla="*/ 558 w 580"/>
                <a:gd name="T49" fmla="*/ 82 h 798"/>
                <a:gd name="T50" fmla="*/ 574 w 580"/>
                <a:gd name="T51" fmla="*/ 40 h 798"/>
                <a:gd name="T52" fmla="*/ 578 w 580"/>
                <a:gd name="T53" fmla="*/ 0 h 798"/>
                <a:gd name="T54" fmla="*/ 580 w 580"/>
                <a:gd name="T5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true">
              <a:gsLst>
                <a:gs pos="0">
                  <a:schemeClr val="accent2"/>
                </a:gs>
                <a:gs pos="100000">
                  <a:schemeClr val="accent2">
                    <a:gamma/>
                    <a:tint val="63529"/>
                    <a:invGamma/>
                  </a:schemeClr>
                </a:gs>
              </a:gsLst>
              <a:lin ang="0" scaled="true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5851" name="AutoShape 7"/>
            <p:cNvSpPr>
              <a:spLocks noChangeAspect="true" noTextEdit="true"/>
            </p:cNvSpPr>
            <p:nvPr/>
          </p:nvSpPr>
          <p:spPr>
            <a:xfrm flipH="true">
              <a:off x="8190" y="4905"/>
              <a:ext cx="1550" cy="19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/>
            <a:p>
              <a:pPr eaLnBrk="0" hangingPunct="0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8"/>
            <p:cNvSpPr/>
            <p:nvPr/>
          </p:nvSpPr>
          <p:spPr bwMode="gray">
            <a:xfrm flipH="true">
              <a:off x="8085" y="4345"/>
              <a:ext cx="1540" cy="1955"/>
            </a:xfrm>
            <a:custGeom>
              <a:avLst/>
              <a:gdLst>
                <a:gd name="T0" fmla="*/ 580 w 580"/>
                <a:gd name="T1" fmla="*/ 0 h 798"/>
                <a:gd name="T2" fmla="*/ 578 w 580"/>
                <a:gd name="T3" fmla="*/ 90 h 798"/>
                <a:gd name="T4" fmla="*/ 568 w 580"/>
                <a:gd name="T5" fmla="*/ 174 h 798"/>
                <a:gd name="T6" fmla="*/ 552 w 580"/>
                <a:gd name="T7" fmla="*/ 252 h 798"/>
                <a:gd name="T8" fmla="*/ 526 w 580"/>
                <a:gd name="T9" fmla="*/ 324 h 798"/>
                <a:gd name="T10" fmla="*/ 494 w 580"/>
                <a:gd name="T11" fmla="*/ 390 h 798"/>
                <a:gd name="T12" fmla="*/ 452 w 580"/>
                <a:gd name="T13" fmla="*/ 450 h 798"/>
                <a:gd name="T14" fmla="*/ 402 w 580"/>
                <a:gd name="T15" fmla="*/ 508 h 798"/>
                <a:gd name="T16" fmla="*/ 342 w 580"/>
                <a:gd name="T17" fmla="*/ 560 h 798"/>
                <a:gd name="T18" fmla="*/ 270 w 580"/>
                <a:gd name="T19" fmla="*/ 610 h 798"/>
                <a:gd name="T20" fmla="*/ 188 w 580"/>
                <a:gd name="T21" fmla="*/ 656 h 798"/>
                <a:gd name="T22" fmla="*/ 188 w 580"/>
                <a:gd name="T23" fmla="*/ 798 h 798"/>
                <a:gd name="T24" fmla="*/ 0 w 580"/>
                <a:gd name="T25" fmla="*/ 514 h 798"/>
                <a:gd name="T26" fmla="*/ 188 w 580"/>
                <a:gd name="T27" fmla="*/ 230 h 798"/>
                <a:gd name="T28" fmla="*/ 188 w 580"/>
                <a:gd name="T29" fmla="*/ 372 h 798"/>
                <a:gd name="T30" fmla="*/ 224 w 580"/>
                <a:gd name="T31" fmla="*/ 368 h 798"/>
                <a:gd name="T32" fmla="*/ 264 w 580"/>
                <a:gd name="T33" fmla="*/ 356 h 798"/>
                <a:gd name="T34" fmla="*/ 306 w 580"/>
                <a:gd name="T35" fmla="*/ 336 h 798"/>
                <a:gd name="T36" fmla="*/ 348 w 580"/>
                <a:gd name="T37" fmla="*/ 310 h 798"/>
                <a:gd name="T38" fmla="*/ 392 w 580"/>
                <a:gd name="T39" fmla="*/ 280 h 798"/>
                <a:gd name="T40" fmla="*/ 432 w 580"/>
                <a:gd name="T41" fmla="*/ 246 h 798"/>
                <a:gd name="T42" fmla="*/ 472 w 580"/>
                <a:gd name="T43" fmla="*/ 208 h 798"/>
                <a:gd name="T44" fmla="*/ 506 w 580"/>
                <a:gd name="T45" fmla="*/ 166 h 798"/>
                <a:gd name="T46" fmla="*/ 536 w 580"/>
                <a:gd name="T47" fmla="*/ 124 h 798"/>
                <a:gd name="T48" fmla="*/ 558 w 580"/>
                <a:gd name="T49" fmla="*/ 82 h 798"/>
                <a:gd name="T50" fmla="*/ 574 w 580"/>
                <a:gd name="T51" fmla="*/ 40 h 798"/>
                <a:gd name="T52" fmla="*/ 578 w 580"/>
                <a:gd name="T53" fmla="*/ 0 h 798"/>
                <a:gd name="T54" fmla="*/ 580 w 580"/>
                <a:gd name="T5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true">
              <a:gsLst>
                <a:gs pos="0">
                  <a:schemeClr val="hlink"/>
                </a:gs>
                <a:gs pos="100000">
                  <a:schemeClr val="hlink">
                    <a:gamma/>
                    <a:tint val="31765"/>
                    <a:invGamma/>
                  </a:schemeClr>
                </a:gs>
              </a:gsLst>
              <a:lin ang="0" scaled="true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35853" name="Group 9"/>
            <p:cNvGrpSpPr/>
            <p:nvPr/>
          </p:nvGrpSpPr>
          <p:grpSpPr>
            <a:xfrm>
              <a:off x="4565" y="2273"/>
              <a:ext cx="5115" cy="2522"/>
              <a:chOff x="1997" y="1314"/>
              <a:chExt cx="1889" cy="1009"/>
            </a:xfrm>
          </p:grpSpPr>
          <p:grpSp>
            <p:nvGrpSpPr>
              <p:cNvPr id="35854" name="Group 10"/>
              <p:cNvGrpSpPr/>
              <p:nvPr/>
            </p:nvGrpSpPr>
            <p:grpSpPr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4" name="Oval 11"/>
                <p:cNvSpPr>
                  <a:spLocks noChangeArrowheads="true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true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Oval 12"/>
                <p:cNvSpPr>
                  <a:spLocks noChangeArrowheads="true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true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" name="Oval 13"/>
              <p:cNvSpPr>
                <a:spLocks noChangeArrowheads="true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vert="eaVert"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" name="Oval 14"/>
              <p:cNvSpPr>
                <a:spLocks noChangeArrowheads="true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vert="eaVert"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" name="Oval 15"/>
              <p:cNvSpPr>
                <a:spLocks noChangeArrowheads="true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vert="eaVert"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" name="Oval 16"/>
              <p:cNvSpPr>
                <a:spLocks noChangeArrowheads="true"/>
              </p:cNvSpPr>
              <p:nvPr/>
            </p:nvSpPr>
            <p:spPr bwMode="gray">
              <a:xfrm>
                <a:off x="2208" y="1344"/>
                <a:ext cx="1378" cy="624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vert="eaVert"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861" name="Text Box 17"/>
            <p:cNvSpPr txBox="true"/>
            <p:nvPr/>
          </p:nvSpPr>
          <p:spPr>
            <a:xfrm>
              <a:off x="5138" y="2798"/>
              <a:ext cx="4252" cy="13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信用风险概念</a:t>
              </a: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及特征</a:t>
              </a:r>
              <a:endPara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18"/>
            <p:cNvSpPr txBox="true">
              <a:spLocks noChangeArrowheads="true"/>
            </p:cNvSpPr>
            <p:nvPr/>
          </p:nvSpPr>
          <p:spPr bwMode="auto">
            <a:xfrm>
              <a:off x="9631" y="5003"/>
              <a:ext cx="5045" cy="49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fontAlgn="base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广义信用风险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：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包括直接违约发生的资产损失，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违约可能性的变动给资产带来风险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。即使债务人不发生违约，只要其信用状况降低，信用资产的价值也相应降低，这样信用损失在违约之前也会发生，即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盯市模式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(MTM)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。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此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模式下，违约是其中的状态之一。这种由于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信用质量变化带来的风险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称为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信用级差风险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。</a:t>
              </a: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863" name="TextBox 2"/>
            <p:cNvSpPr txBox="true"/>
            <p:nvPr/>
          </p:nvSpPr>
          <p:spPr bwMode="auto">
            <a:xfrm>
              <a:off x="5365" y="6238"/>
              <a:ext cx="3403" cy="40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anchor="t" anchorCtr="fals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just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r>
                <a:rPr lang="zh-CN" altLang="zh-CN" sz="18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信用风险特征：</a:t>
              </a:r>
              <a:endParaRPr lang="zh-CN" altLang="zh-CN" sz="18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lvl="0" algn="just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r>
                <a:rPr lang="zh-CN" altLang="zh-CN" sz="1800" b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1、信息不对称性（双方信息不对称）</a:t>
              </a:r>
              <a:endParaRPr lang="zh-CN" altLang="zh-CN" sz="1800" b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lvl="0" algn="just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r>
                <a:rPr lang="zh-CN" altLang="zh-CN" sz="1800" b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2、信用风险累计性（不断累积，连锁反应）</a:t>
              </a:r>
              <a:endParaRPr lang="zh-CN" altLang="zh-CN" sz="1800" b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lvl="0" algn="just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r>
                <a:rPr lang="zh-CN" altLang="zh-CN" sz="1800" b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3、信用风险内源性（主观故意）</a:t>
              </a:r>
              <a:endParaRPr lang="zh-CN" altLang="zh-CN" sz="18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lvl="0" algn="just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endParaRPr lang="zh-CN" altLang="zh-CN" sz="18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4834" name="AutoShape 3"/>
            <p:cNvSpPr/>
            <p:nvPr/>
          </p:nvSpPr>
          <p:spPr>
            <a:xfrm>
              <a:off x="5090" y="6000"/>
              <a:ext cx="3830" cy="4118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68345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七、信用管理的含义及步骤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8134" name="Rectangle 3"/>
          <p:cNvSpPr>
            <a:spLocks noGrp="true" noChangeArrowheads="true"/>
          </p:cNvSpPr>
          <p:nvPr/>
        </p:nvSpPr>
        <p:spPr>
          <a:xfrm>
            <a:off x="1981835" y="1233170"/>
            <a:ext cx="8733155" cy="51066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hangingPunct="1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（一）广义信用管理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信用管理是指信用活动的参与者利用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管理学的方法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来解决信用交易中存在的风险问题。信用管理的主要职能包括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识别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风险、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评估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风险、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分析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风险，并在此基础上有效地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风险，并用经济、合理的方法综合性地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处理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风险。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hangingPunct="1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（二）狭义信用管理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授信者对信用交易进行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科学管理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以控制信用风险的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专门技术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。其主要功能包括五个方面：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征信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（信用档案管理）、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授信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管理、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账户控制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管理、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商账追收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管理、利用征信数据库开拓市场或推销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信用支付工具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七、信用管理的含义及步骤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45298" y="1250315"/>
            <a:ext cx="8702992" cy="4879975"/>
            <a:chOff x="773" y="2200"/>
            <a:chExt cx="13705" cy="7685"/>
          </a:xfrm>
        </p:grpSpPr>
        <p:sp>
          <p:nvSpPr>
            <p:cNvPr id="3" name="内容占位符 2"/>
            <p:cNvSpPr>
              <a:spLocks noGrp="true"/>
            </p:cNvSpPr>
            <p:nvPr/>
          </p:nvSpPr>
          <p:spPr>
            <a:xfrm>
              <a:off x="773" y="2200"/>
              <a:ext cx="12960" cy="768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（三）信用管理步骤：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39946" name="Group 6"/>
            <p:cNvGrpSpPr/>
            <p:nvPr/>
          </p:nvGrpSpPr>
          <p:grpSpPr>
            <a:xfrm rot="3877067">
              <a:off x="6690" y="6875"/>
              <a:ext cx="3580" cy="1465"/>
              <a:chOff x="2290" y="2725"/>
              <a:chExt cx="1832" cy="713"/>
            </a:xfrm>
          </p:grpSpPr>
          <p:grpSp>
            <p:nvGrpSpPr>
              <p:cNvPr id="39947" name="Group 7"/>
              <p:cNvGrpSpPr/>
              <p:nvPr/>
            </p:nvGrpSpPr>
            <p:grpSpPr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39948" name="Freeform 8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608788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49" name="Freeform 9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9950" name="Group 10"/>
              <p:cNvGrpSpPr/>
              <p:nvPr/>
            </p:nvGrpSpPr>
            <p:grpSpPr>
              <a:xfrm flipV="true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39951" name="Freeform 11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98B5B6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52" name="Freeform 12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9953" name="Group 13"/>
            <p:cNvGrpSpPr/>
            <p:nvPr/>
          </p:nvGrpSpPr>
          <p:grpSpPr>
            <a:xfrm>
              <a:off x="6510" y="3983"/>
              <a:ext cx="2168" cy="2060"/>
              <a:chOff x="2789" y="1625"/>
              <a:chExt cx="907" cy="907"/>
            </a:xfrm>
          </p:grpSpPr>
          <p:sp>
            <p:nvSpPr>
              <p:cNvPr id="39954" name="Oval 14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55" name="Oval 15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56" name="Oval 16"/>
              <p:cNvSpPr/>
              <p:nvPr/>
            </p:nvSpPr>
            <p:spPr>
              <a:xfrm>
                <a:off x="2849" y="1684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57" name="Oval 17"/>
              <p:cNvSpPr/>
              <p:nvPr/>
            </p:nvSpPr>
            <p:spPr>
              <a:xfrm>
                <a:off x="2849" y="1686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58" name="Oval 18"/>
              <p:cNvSpPr/>
              <p:nvPr/>
            </p:nvSpPr>
            <p:spPr>
              <a:xfrm>
                <a:off x="2888" y="1724"/>
                <a:ext cx="709" cy="709"/>
              </a:xfrm>
              <a:prstGeom prst="ellipse">
                <a:avLst/>
              </a:prstGeom>
              <a:solidFill>
                <a:srgbClr val="000000"/>
              </a:soli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9959" name="Group 19"/>
              <p:cNvGrpSpPr/>
              <p:nvPr/>
            </p:nvGrpSpPr>
            <p:grpSpPr>
              <a:xfrm>
                <a:off x="2899" y="1735"/>
                <a:ext cx="687" cy="688"/>
                <a:chOff x="4166" y="1706"/>
                <a:chExt cx="1252" cy="1252"/>
              </a:xfrm>
            </p:grpSpPr>
            <p:sp>
              <p:nvSpPr>
                <p:cNvPr id="39960" name="Oval 20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61" name="Oval 21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62" name="Oval 22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63" name="Oval 23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9964" name="Group 41"/>
            <p:cNvGrpSpPr/>
            <p:nvPr/>
          </p:nvGrpSpPr>
          <p:grpSpPr>
            <a:xfrm rot="3877067">
              <a:off x="3858" y="6833"/>
              <a:ext cx="3580" cy="1465"/>
              <a:chOff x="2290" y="2725"/>
              <a:chExt cx="1832" cy="713"/>
            </a:xfrm>
          </p:grpSpPr>
          <p:grpSp>
            <p:nvGrpSpPr>
              <p:cNvPr id="39965" name="Group 42"/>
              <p:cNvGrpSpPr/>
              <p:nvPr/>
            </p:nvGrpSpPr>
            <p:grpSpPr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39966" name="Freeform 43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608788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67" name="Freeform 44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9968" name="Group 45"/>
              <p:cNvGrpSpPr/>
              <p:nvPr/>
            </p:nvGrpSpPr>
            <p:grpSpPr>
              <a:xfrm flipV="true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39969" name="Freeform 46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98B5B6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70" name="Freeform 47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9971" name="Group 48"/>
            <p:cNvGrpSpPr/>
            <p:nvPr/>
          </p:nvGrpSpPr>
          <p:grpSpPr>
            <a:xfrm>
              <a:off x="3628" y="3845"/>
              <a:ext cx="2162" cy="2060"/>
              <a:chOff x="2789" y="1625"/>
              <a:chExt cx="907" cy="907"/>
            </a:xfrm>
          </p:grpSpPr>
          <p:sp>
            <p:nvSpPr>
              <p:cNvPr id="39972" name="Oval 49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73" name="Oval 50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74" name="Oval 51"/>
              <p:cNvSpPr/>
              <p:nvPr/>
            </p:nvSpPr>
            <p:spPr>
              <a:xfrm>
                <a:off x="2849" y="1684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75" name="Oval 52"/>
              <p:cNvSpPr/>
              <p:nvPr/>
            </p:nvSpPr>
            <p:spPr>
              <a:xfrm>
                <a:off x="2849" y="1686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76" name="Oval 53"/>
              <p:cNvSpPr/>
              <p:nvPr/>
            </p:nvSpPr>
            <p:spPr>
              <a:xfrm>
                <a:off x="2888" y="1724"/>
                <a:ext cx="709" cy="709"/>
              </a:xfrm>
              <a:prstGeom prst="ellipse">
                <a:avLst/>
              </a:prstGeom>
              <a:solidFill>
                <a:srgbClr val="000000"/>
              </a:soli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9977" name="Group 54"/>
              <p:cNvGrpSpPr/>
              <p:nvPr/>
            </p:nvGrpSpPr>
            <p:grpSpPr>
              <a:xfrm>
                <a:off x="2899" y="1735"/>
                <a:ext cx="687" cy="688"/>
                <a:chOff x="4166" y="1706"/>
                <a:chExt cx="1252" cy="1252"/>
              </a:xfrm>
            </p:grpSpPr>
            <p:sp>
              <p:nvSpPr>
                <p:cNvPr id="39978" name="Oval 55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79" name="Oval 56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80" name="Oval 57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81" name="Oval 58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9982" name="Group 59"/>
            <p:cNvGrpSpPr/>
            <p:nvPr/>
          </p:nvGrpSpPr>
          <p:grpSpPr>
            <a:xfrm rot="3877067">
              <a:off x="1113" y="6938"/>
              <a:ext cx="3580" cy="1465"/>
              <a:chOff x="2290" y="2725"/>
              <a:chExt cx="1832" cy="713"/>
            </a:xfrm>
          </p:grpSpPr>
          <p:grpSp>
            <p:nvGrpSpPr>
              <p:cNvPr id="39983" name="Group 60"/>
              <p:cNvGrpSpPr/>
              <p:nvPr/>
            </p:nvGrpSpPr>
            <p:grpSpPr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39984" name="Freeform 61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608788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85" name="Freeform 62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9986" name="Group 63"/>
              <p:cNvGrpSpPr/>
              <p:nvPr/>
            </p:nvGrpSpPr>
            <p:grpSpPr>
              <a:xfrm flipV="true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39987" name="Freeform 64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98B5B6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88" name="Freeform 65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9989" name="Group 66"/>
            <p:cNvGrpSpPr/>
            <p:nvPr/>
          </p:nvGrpSpPr>
          <p:grpSpPr>
            <a:xfrm>
              <a:off x="950" y="3911"/>
              <a:ext cx="2165" cy="2059"/>
              <a:chOff x="2789" y="1625"/>
              <a:chExt cx="907" cy="907"/>
            </a:xfrm>
          </p:grpSpPr>
          <p:sp>
            <p:nvSpPr>
              <p:cNvPr id="39990" name="Oval 67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91" name="Oval 68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92" name="Oval 69"/>
              <p:cNvSpPr/>
              <p:nvPr/>
            </p:nvSpPr>
            <p:spPr>
              <a:xfrm>
                <a:off x="2849" y="1684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93" name="Oval 70"/>
              <p:cNvSpPr/>
              <p:nvPr/>
            </p:nvSpPr>
            <p:spPr>
              <a:xfrm>
                <a:off x="2849" y="1686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94" name="Oval 71"/>
              <p:cNvSpPr/>
              <p:nvPr/>
            </p:nvSpPr>
            <p:spPr>
              <a:xfrm>
                <a:off x="2888" y="1724"/>
                <a:ext cx="709" cy="709"/>
              </a:xfrm>
              <a:prstGeom prst="ellipse">
                <a:avLst/>
              </a:prstGeom>
              <a:solidFill>
                <a:srgbClr val="000000"/>
              </a:soli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9995" name="Group 72"/>
              <p:cNvGrpSpPr/>
              <p:nvPr/>
            </p:nvGrpSpPr>
            <p:grpSpPr>
              <a:xfrm>
                <a:off x="2899" y="1698"/>
                <a:ext cx="687" cy="726"/>
                <a:chOff x="4166" y="1636"/>
                <a:chExt cx="1252" cy="1322"/>
              </a:xfrm>
            </p:grpSpPr>
            <p:sp>
              <p:nvSpPr>
                <p:cNvPr id="39996" name="Oval 73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97" name="Oval 74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98" name="Oval 75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999" name="Oval 76"/>
                <p:cNvSpPr/>
                <p:nvPr/>
              </p:nvSpPr>
              <p:spPr>
                <a:xfrm>
                  <a:off x="4183" y="1636"/>
                  <a:ext cx="1033" cy="1290"/>
                </a:xfrm>
                <a:prstGeom prst="ellipse">
                  <a:avLst/>
                </a:prstGeom>
                <a:noFill/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r>
                    <a:rPr lang="zh-CN" altLang="en-US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步骤一</a:t>
                  </a:r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40000" name="Text Box 77"/>
            <p:cNvSpPr txBox="true"/>
            <p:nvPr/>
          </p:nvSpPr>
          <p:spPr>
            <a:xfrm rot="3925970">
              <a:off x="1150" y="7228"/>
              <a:ext cx="2528" cy="6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风险识别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001" name="Text Box 79"/>
            <p:cNvSpPr txBox="true"/>
            <p:nvPr/>
          </p:nvSpPr>
          <p:spPr>
            <a:xfrm rot="3925970">
              <a:off x="3878" y="7100"/>
              <a:ext cx="2528" cy="6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lvl="0" algn="l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风险衡量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0002" name="Text Box 81"/>
            <p:cNvSpPr txBox="true"/>
            <p:nvPr/>
          </p:nvSpPr>
          <p:spPr>
            <a:xfrm rot="3925970">
              <a:off x="6355" y="7568"/>
              <a:ext cx="3648" cy="6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lvl="0" algn="l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风险管理办法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0003" name="Text Box 83"/>
            <p:cNvSpPr txBox="true"/>
            <p:nvPr/>
          </p:nvSpPr>
          <p:spPr>
            <a:xfrm rot="3925970">
              <a:off x="11403" y="7285"/>
              <a:ext cx="2135" cy="6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004" name="Group 48"/>
            <p:cNvGrpSpPr/>
            <p:nvPr/>
          </p:nvGrpSpPr>
          <p:grpSpPr>
            <a:xfrm>
              <a:off x="11945" y="3875"/>
              <a:ext cx="2163" cy="2060"/>
              <a:chOff x="2789" y="1625"/>
              <a:chExt cx="907" cy="907"/>
            </a:xfrm>
          </p:grpSpPr>
          <p:sp>
            <p:nvSpPr>
              <p:cNvPr id="40005" name="Oval 49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06" name="Oval 50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07" name="Oval 51"/>
              <p:cNvSpPr/>
              <p:nvPr/>
            </p:nvSpPr>
            <p:spPr>
              <a:xfrm>
                <a:off x="2849" y="1684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08" name="Oval 52"/>
              <p:cNvSpPr/>
              <p:nvPr/>
            </p:nvSpPr>
            <p:spPr>
              <a:xfrm>
                <a:off x="2849" y="1686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09" name="Oval 53"/>
              <p:cNvSpPr/>
              <p:nvPr/>
            </p:nvSpPr>
            <p:spPr>
              <a:xfrm>
                <a:off x="2888" y="1724"/>
                <a:ext cx="709" cy="709"/>
              </a:xfrm>
              <a:prstGeom prst="ellipse">
                <a:avLst/>
              </a:prstGeom>
              <a:solidFill>
                <a:srgbClr val="000000"/>
              </a:soli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0010" name="Group 54"/>
              <p:cNvGrpSpPr/>
              <p:nvPr/>
            </p:nvGrpSpPr>
            <p:grpSpPr>
              <a:xfrm>
                <a:off x="2899" y="1735"/>
                <a:ext cx="687" cy="688"/>
                <a:chOff x="4166" y="1706"/>
                <a:chExt cx="1252" cy="1252"/>
              </a:xfrm>
            </p:grpSpPr>
            <p:sp>
              <p:nvSpPr>
                <p:cNvPr id="40011" name="Oval 55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12" name="Oval 56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13" name="Oval 57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14" name="Oval 58"/>
                <p:cNvSpPr/>
                <p:nvPr/>
              </p:nvSpPr>
              <p:spPr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40015" name="Group 41"/>
            <p:cNvGrpSpPr/>
            <p:nvPr/>
          </p:nvGrpSpPr>
          <p:grpSpPr>
            <a:xfrm rot="3877067">
              <a:off x="11955" y="6900"/>
              <a:ext cx="3580" cy="1465"/>
              <a:chOff x="2290" y="2725"/>
              <a:chExt cx="1832" cy="713"/>
            </a:xfrm>
          </p:grpSpPr>
          <p:grpSp>
            <p:nvGrpSpPr>
              <p:cNvPr id="40016" name="Group 42"/>
              <p:cNvGrpSpPr/>
              <p:nvPr/>
            </p:nvGrpSpPr>
            <p:grpSpPr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40017" name="Freeform 43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608788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18" name="Freeform 44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0019" name="Group 45"/>
              <p:cNvGrpSpPr/>
              <p:nvPr/>
            </p:nvGrpSpPr>
            <p:grpSpPr>
              <a:xfrm flipV="true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40020" name="Freeform 46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98B5B6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21" name="Freeform 47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40022" name="Group 13"/>
            <p:cNvGrpSpPr/>
            <p:nvPr/>
          </p:nvGrpSpPr>
          <p:grpSpPr>
            <a:xfrm>
              <a:off x="9425" y="3850"/>
              <a:ext cx="2168" cy="2060"/>
              <a:chOff x="2789" y="1625"/>
              <a:chExt cx="907" cy="907"/>
            </a:xfrm>
          </p:grpSpPr>
          <p:sp>
            <p:nvSpPr>
              <p:cNvPr id="40023" name="Oval 14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24" name="Oval 15"/>
              <p:cNvSpPr/>
              <p:nvPr/>
            </p:nvSpPr>
            <p:spPr>
              <a:xfrm>
                <a:off x="2789" y="1625"/>
                <a:ext cx="907" cy="907"/>
              </a:xfrm>
              <a:prstGeom prst="ellipse">
                <a:avLst/>
              </a:prstGeom>
              <a:gradFill rotWithShape="true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25" name="Oval 16"/>
              <p:cNvSpPr/>
              <p:nvPr/>
            </p:nvSpPr>
            <p:spPr>
              <a:xfrm>
                <a:off x="2849" y="1684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26" name="Oval 17"/>
              <p:cNvSpPr/>
              <p:nvPr/>
            </p:nvSpPr>
            <p:spPr>
              <a:xfrm>
                <a:off x="2849" y="1686"/>
                <a:ext cx="787" cy="788"/>
              </a:xfrm>
              <a:prstGeom prst="ellipse">
                <a:avLst/>
              </a:prstGeom>
              <a:gradFill rotWithShape="true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027" name="Oval 18"/>
              <p:cNvSpPr/>
              <p:nvPr/>
            </p:nvSpPr>
            <p:spPr>
              <a:xfrm>
                <a:off x="2888" y="1724"/>
                <a:ext cx="709" cy="709"/>
              </a:xfrm>
              <a:prstGeom prst="ellipse">
                <a:avLst/>
              </a:prstGeom>
              <a:solidFill>
                <a:srgbClr val="000000"/>
              </a:soli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0028" name="Group 19"/>
              <p:cNvGrpSpPr/>
              <p:nvPr/>
            </p:nvGrpSpPr>
            <p:grpSpPr>
              <a:xfrm>
                <a:off x="2900" y="1736"/>
                <a:ext cx="687" cy="689"/>
                <a:chOff x="4166" y="1706"/>
                <a:chExt cx="1252" cy="1252"/>
              </a:xfrm>
            </p:grpSpPr>
            <p:sp>
              <p:nvSpPr>
                <p:cNvPr id="40029" name="Oval 20"/>
                <p:cNvSpPr/>
                <p:nvPr/>
              </p:nvSpPr>
              <p:spPr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30" name="Oval 21"/>
                <p:cNvSpPr/>
                <p:nvPr/>
              </p:nvSpPr>
              <p:spPr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31" name="Oval 22"/>
                <p:cNvSpPr/>
                <p:nvPr/>
              </p:nvSpPr>
              <p:spPr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vert="eaVert"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40032" name="Group 6"/>
            <p:cNvGrpSpPr/>
            <p:nvPr/>
          </p:nvGrpSpPr>
          <p:grpSpPr>
            <a:xfrm rot="3877067">
              <a:off x="9323" y="6953"/>
              <a:ext cx="3580" cy="1465"/>
              <a:chOff x="2290" y="2725"/>
              <a:chExt cx="1832" cy="713"/>
            </a:xfrm>
          </p:grpSpPr>
          <p:grpSp>
            <p:nvGrpSpPr>
              <p:cNvPr id="40033" name="Group 7"/>
              <p:cNvGrpSpPr/>
              <p:nvPr/>
            </p:nvGrpSpPr>
            <p:grpSpPr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40034" name="Freeform 8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608788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35" name="Freeform 9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0036" name="Group 10"/>
              <p:cNvGrpSpPr/>
              <p:nvPr/>
            </p:nvGrpSpPr>
            <p:grpSpPr>
              <a:xfrm flipV="true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40037" name="Freeform 11"/>
                <p:cNvSpPr/>
                <p:nvPr/>
              </p:nvSpPr>
              <p:spPr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98B5B6"/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038" name="Freeform 12"/>
                <p:cNvSpPr/>
                <p:nvPr/>
              </p:nvSpPr>
              <p:spPr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19"/>
                  </a:srgbClr>
                </a:soli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40040" name="矩形 135"/>
            <p:cNvSpPr txBox="true"/>
            <p:nvPr/>
          </p:nvSpPr>
          <p:spPr>
            <a:xfrm rot="3831783">
              <a:off x="11943" y="6940"/>
              <a:ext cx="2528" cy="6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lvl="0" algn="l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风险调整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0041" name="Oval 76"/>
            <p:cNvSpPr/>
            <p:nvPr/>
          </p:nvSpPr>
          <p:spPr>
            <a:xfrm>
              <a:off x="3890" y="4078"/>
              <a:ext cx="1352" cy="1155"/>
            </a:xfrm>
            <a:prstGeom prst="ellipse">
              <a:avLst/>
            </a:prstGeom>
            <a:noFill/>
            <a:ln w="9525">
              <a:noFill/>
            </a:ln>
          </p:spPr>
          <p:txBody>
            <a:bodyPr vert="eaVert"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步骤二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042" name="Oval 76"/>
            <p:cNvSpPr/>
            <p:nvPr/>
          </p:nvSpPr>
          <p:spPr>
            <a:xfrm>
              <a:off x="6811" y="4125"/>
              <a:ext cx="1353" cy="1155"/>
            </a:xfrm>
            <a:prstGeom prst="ellipse">
              <a:avLst/>
            </a:prstGeom>
            <a:noFill/>
            <a:ln w="9525">
              <a:noFill/>
            </a:ln>
          </p:spPr>
          <p:txBody>
            <a:bodyPr vert="eaVert"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步骤三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043" name="Oval 76"/>
            <p:cNvSpPr/>
            <p:nvPr/>
          </p:nvSpPr>
          <p:spPr>
            <a:xfrm>
              <a:off x="9678" y="4078"/>
              <a:ext cx="1352" cy="1155"/>
            </a:xfrm>
            <a:prstGeom prst="ellipse">
              <a:avLst/>
            </a:prstGeom>
            <a:noFill/>
            <a:ln w="9525">
              <a:noFill/>
            </a:ln>
          </p:spPr>
          <p:txBody>
            <a:bodyPr vert="eaVert"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044" name="Oval 76"/>
            <p:cNvSpPr/>
            <p:nvPr/>
          </p:nvSpPr>
          <p:spPr>
            <a:xfrm>
              <a:off x="12225" y="3979"/>
              <a:ext cx="1352" cy="1155"/>
            </a:xfrm>
            <a:prstGeom prst="ellipse">
              <a:avLst/>
            </a:prstGeom>
            <a:noFill/>
            <a:ln w="9525">
              <a:noFill/>
            </a:ln>
          </p:spPr>
          <p:txBody>
            <a:bodyPr vert="eaVert"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步骤五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0045" name="图片 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0" y="3848"/>
              <a:ext cx="2170" cy="205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0046" name="文本框 8"/>
            <p:cNvSpPr txBox="true"/>
            <p:nvPr/>
          </p:nvSpPr>
          <p:spPr>
            <a:xfrm>
              <a:off x="10054" y="4207"/>
              <a:ext cx="872" cy="188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 anchorCtr="false">
              <a:spAutoFit/>
            </a:bodyPr>
            <a:p>
              <a:pPr eaLnBrk="0" hangingPunct="0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步骤四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039" name="矩形 134"/>
          <p:cNvSpPr txBox="true"/>
          <p:nvPr/>
        </p:nvSpPr>
        <p:spPr>
          <a:xfrm rot="3904611">
            <a:off x="6845935" y="4870768"/>
            <a:ext cx="2672080" cy="43561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pPr lvl="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风险监督与控制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本章简介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2288540" y="3790315"/>
            <a:ext cx="669290" cy="2041525"/>
          </a:xfrm>
        </p:spPr>
        <p:txBody>
          <a:bodyPr vert="horz" wrap="square" lIns="91440" tIns="45720" rIns="91440" bIns="45720" anchor="ctr" anchorCtr="false">
            <a:norm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本章大纲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4131945" y="3928110"/>
            <a:ext cx="4276725" cy="212280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第一节  </a:t>
            </a:r>
            <a:r>
              <a:rPr lang="zh-CN" altLang="en-US" sz="2400" b="1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信用与信用管理概述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第二节  信用的经济学分析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第三节  社会信用体系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Rectangle 84"/>
          <p:cNvSpPr>
            <a:spLocks noChangeArrowheads="true"/>
          </p:cNvSpPr>
          <p:nvPr/>
        </p:nvSpPr>
        <p:spPr bwMode="auto">
          <a:xfrm>
            <a:off x="2288540" y="1738154"/>
            <a:ext cx="601663" cy="14687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>
                <a:tab pos="266700" algn="l"/>
              </a:tabLst>
              <a:defRPr/>
            </a:pPr>
            <a:r>
              <a:rPr kumimoji="0" lang="zh-CN" altLang="en-US" sz="28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学习目标</a:t>
            </a:r>
            <a:endParaRPr kumimoji="0" lang="zh-CN" altLang="en-US" sz="28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3429000" y="1564005"/>
            <a:ext cx="5682615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了解信用概念和信用发展历程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3429000" y="2152650"/>
            <a:ext cx="5682615" cy="64008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掌握信用分类形式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，认识信用缺失的危害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AutoShape 6"/>
          <p:cNvSpPr>
            <a:spLocks noChangeArrowheads="true"/>
          </p:cNvSpPr>
          <p:nvPr/>
        </p:nvSpPr>
        <p:spPr bwMode="blackWhite">
          <a:xfrm>
            <a:off x="3429000" y="2901950"/>
            <a:ext cx="5682615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重点掌握社会信用体系的架构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信用与信用管理概述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70480" y="1162050"/>
            <a:ext cx="7514590" cy="5027295"/>
            <a:chOff x="1418" y="2225"/>
            <a:chExt cx="9560" cy="7190"/>
          </a:xfrm>
        </p:grpSpPr>
        <p:sp>
          <p:nvSpPr>
            <p:cNvPr id="11271" name="AutoShape 31"/>
            <p:cNvSpPr/>
            <p:nvPr/>
          </p:nvSpPr>
          <p:spPr>
            <a:xfrm>
              <a:off x="3798" y="5385"/>
              <a:ext cx="718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Tx/>
              </a:pPr>
              <a:r>
                <a:rPr lang="en-US" altLang="zh-CN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1.1.4  </a:t>
              </a:r>
              <a:r>
                <a:rPr lang="zh-CN" altLang="en-US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信用发展历程</a:t>
              </a:r>
              <a:endParaRPr lang="en-US" altLang="zh-CN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72" name="AutoShape 32"/>
            <p:cNvSpPr/>
            <p:nvPr/>
          </p:nvSpPr>
          <p:spPr>
            <a:xfrm>
              <a:off x="3345" y="4210"/>
              <a:ext cx="7103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Tx/>
              </a:pPr>
              <a:r>
                <a:rPr lang="en-US" altLang="zh-CN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1.1.3  </a:t>
              </a:r>
              <a:r>
                <a:rPr lang="zh-CN" altLang="en-US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信用与法律和道德的关系</a:t>
              </a:r>
              <a:endParaRPr lang="en-US" altLang="zh-CN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73" name="AutoShape 33"/>
            <p:cNvSpPr/>
            <p:nvPr/>
          </p:nvSpPr>
          <p:spPr>
            <a:xfrm>
              <a:off x="2890" y="3133"/>
              <a:ext cx="7003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 typeface="Wingdings" panose="05000000000000000000" pitchFamily="2" charset="2"/>
              </a:pPr>
              <a:r>
                <a:rPr lang="en-US" altLang="zh-CN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1.1.2</a:t>
              </a:r>
              <a:r>
                <a:rPr lang="zh-CN" altLang="en-US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信用：经济学视角</a:t>
              </a:r>
              <a:endParaRPr lang="en-US" altLang="zh-CN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274" name="AutoShape 34"/>
            <p:cNvSpPr/>
            <p:nvPr/>
          </p:nvSpPr>
          <p:spPr>
            <a:xfrm>
              <a:off x="1870" y="2225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 typeface="Wingdings" panose="05000000000000000000" pitchFamily="2" charset="2"/>
              </a:pPr>
              <a:r>
                <a:rPr lang="en-US" altLang="zh-CN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1.1.1 </a:t>
              </a:r>
              <a:r>
                <a:rPr lang="zh-CN" altLang="en-US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信用：社会学视角</a:t>
              </a:r>
              <a:endParaRPr lang="en-US" altLang="zh-CN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11275" name="Group 35"/>
            <p:cNvGrpSpPr/>
            <p:nvPr/>
          </p:nvGrpSpPr>
          <p:grpSpPr>
            <a:xfrm>
              <a:off x="1418" y="2565"/>
              <a:ext cx="600" cy="600"/>
              <a:chOff x="2078" y="1680"/>
              <a:chExt cx="1615" cy="1615"/>
            </a:xfrm>
          </p:grpSpPr>
          <p:sp>
            <p:nvSpPr>
              <p:cNvPr id="11276" name="Oval 36"/>
              <p:cNvSpPr/>
              <p:nvPr/>
            </p:nvSpPr>
            <p:spPr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5715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77" name="Oval 37"/>
              <p:cNvSpPr/>
              <p:nvPr/>
            </p:nvSpPr>
            <p:spPr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30" name="Oval 38"/>
              <p:cNvSpPr>
                <a:spLocks noChangeArrowheads="true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square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79" name="Oval 39"/>
              <p:cNvSpPr/>
              <p:nvPr/>
            </p:nvSpPr>
            <p:spPr>
              <a:xfrm>
                <a:off x="2254" y="185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32" name="Oval 40"/>
              <p:cNvSpPr>
                <a:spLocks noChangeArrowheads="true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true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81" name="Oval 41"/>
              <p:cNvSpPr/>
              <p:nvPr/>
            </p:nvSpPr>
            <p:spPr>
              <a:xfrm>
                <a:off x="2337" y="193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82" name="Group 42"/>
            <p:cNvGrpSpPr/>
            <p:nvPr/>
          </p:nvGrpSpPr>
          <p:grpSpPr>
            <a:xfrm>
              <a:off x="2325" y="3360"/>
              <a:ext cx="600" cy="600"/>
              <a:chOff x="2078" y="1680"/>
              <a:chExt cx="1615" cy="1615"/>
            </a:xfrm>
          </p:grpSpPr>
          <p:sp>
            <p:nvSpPr>
              <p:cNvPr id="11283" name="Oval 43"/>
              <p:cNvSpPr/>
              <p:nvPr/>
            </p:nvSpPr>
            <p:spPr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5715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84" name="Oval 44"/>
              <p:cNvSpPr/>
              <p:nvPr/>
            </p:nvSpPr>
            <p:spPr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37" name="Oval 45"/>
              <p:cNvSpPr>
                <a:spLocks noChangeArrowheads="true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square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86" name="Oval 46"/>
              <p:cNvSpPr/>
              <p:nvPr/>
            </p:nvSpPr>
            <p:spPr>
              <a:xfrm>
                <a:off x="2254" y="185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39" name="Oval 47"/>
              <p:cNvSpPr>
                <a:spLocks noChangeArrowheads="true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true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88" name="Oval 48"/>
              <p:cNvSpPr/>
              <p:nvPr/>
            </p:nvSpPr>
            <p:spPr>
              <a:xfrm>
                <a:off x="2337" y="193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89" name="Group 49"/>
            <p:cNvGrpSpPr/>
            <p:nvPr/>
          </p:nvGrpSpPr>
          <p:grpSpPr>
            <a:xfrm>
              <a:off x="2988" y="4260"/>
              <a:ext cx="600" cy="600"/>
              <a:chOff x="2078" y="1680"/>
              <a:chExt cx="1615" cy="1615"/>
            </a:xfrm>
          </p:grpSpPr>
          <p:sp>
            <p:nvSpPr>
              <p:cNvPr id="11290" name="Oval 50"/>
              <p:cNvSpPr/>
              <p:nvPr/>
            </p:nvSpPr>
            <p:spPr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5715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91" name="Oval 51"/>
              <p:cNvSpPr/>
              <p:nvPr/>
            </p:nvSpPr>
            <p:spPr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44" name="Oval 52"/>
              <p:cNvSpPr>
                <a:spLocks noChangeArrowheads="true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square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93" name="Oval 53"/>
              <p:cNvSpPr/>
              <p:nvPr/>
            </p:nvSpPr>
            <p:spPr>
              <a:xfrm>
                <a:off x="2254" y="185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true"/>
                <a:tileRect/>
              </a:gradFill>
              <a:ln w="38100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46" name="Oval 54"/>
              <p:cNvSpPr>
                <a:spLocks noChangeArrowheads="true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true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95" name="Oval 55"/>
              <p:cNvSpPr/>
              <p:nvPr/>
            </p:nvSpPr>
            <p:spPr>
              <a:xfrm>
                <a:off x="2337" y="193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96" name="Group 56"/>
            <p:cNvGrpSpPr/>
            <p:nvPr/>
          </p:nvGrpSpPr>
          <p:grpSpPr>
            <a:xfrm>
              <a:off x="3230" y="5503"/>
              <a:ext cx="600" cy="600"/>
              <a:chOff x="2078" y="1680"/>
              <a:chExt cx="1615" cy="1615"/>
            </a:xfrm>
          </p:grpSpPr>
          <p:sp>
            <p:nvSpPr>
              <p:cNvPr id="11297" name="Oval 57"/>
              <p:cNvSpPr/>
              <p:nvPr/>
            </p:nvSpPr>
            <p:spPr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5715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98" name="Oval 58"/>
              <p:cNvSpPr/>
              <p:nvPr/>
            </p:nvSpPr>
            <p:spPr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51" name="Oval 59"/>
              <p:cNvSpPr>
                <a:spLocks noChangeArrowheads="true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square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00" name="Oval 60"/>
              <p:cNvSpPr/>
              <p:nvPr/>
            </p:nvSpPr>
            <p:spPr>
              <a:xfrm>
                <a:off x="2254" y="185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53" name="Oval 61"/>
              <p:cNvSpPr>
                <a:spLocks noChangeArrowheads="true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true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02" name="Oval 62"/>
              <p:cNvSpPr/>
              <p:nvPr/>
            </p:nvSpPr>
            <p:spPr>
              <a:xfrm>
                <a:off x="2337" y="193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303" name="AutoShape 71"/>
            <p:cNvSpPr/>
            <p:nvPr/>
          </p:nvSpPr>
          <p:spPr>
            <a:xfrm>
              <a:off x="3605" y="6475"/>
              <a:ext cx="718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Tx/>
              </a:pPr>
              <a:r>
                <a:rPr lang="en-US" altLang="zh-CN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1.1.5  </a:t>
              </a:r>
              <a:r>
                <a:rPr lang="zh-CN" altLang="en-US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信用形式和信用分类</a:t>
              </a:r>
              <a:endPara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11304" name="Group 72"/>
            <p:cNvGrpSpPr/>
            <p:nvPr/>
          </p:nvGrpSpPr>
          <p:grpSpPr>
            <a:xfrm>
              <a:off x="3163" y="6625"/>
              <a:ext cx="600" cy="600"/>
              <a:chOff x="2078" y="1680"/>
              <a:chExt cx="1615" cy="1615"/>
            </a:xfrm>
          </p:grpSpPr>
          <p:sp>
            <p:nvSpPr>
              <p:cNvPr id="11305" name="Oval 73"/>
              <p:cNvSpPr/>
              <p:nvPr/>
            </p:nvSpPr>
            <p:spPr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5715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06" name="Oval 74"/>
              <p:cNvSpPr/>
              <p:nvPr/>
            </p:nvSpPr>
            <p:spPr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67" name="Oval 75"/>
              <p:cNvSpPr>
                <a:spLocks noChangeArrowheads="true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square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08" name="Oval 76"/>
              <p:cNvSpPr/>
              <p:nvPr/>
            </p:nvSpPr>
            <p:spPr>
              <a:xfrm>
                <a:off x="2254" y="185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69" name="Oval 77"/>
              <p:cNvSpPr>
                <a:spLocks noChangeArrowheads="true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true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10" name="Oval 78"/>
              <p:cNvSpPr/>
              <p:nvPr/>
            </p:nvSpPr>
            <p:spPr>
              <a:xfrm>
                <a:off x="2422" y="2033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311" name="AutoShape 79"/>
            <p:cNvSpPr/>
            <p:nvPr/>
          </p:nvSpPr>
          <p:spPr>
            <a:xfrm>
              <a:off x="3423" y="7623"/>
              <a:ext cx="718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Tx/>
              </a:pPr>
              <a:r>
                <a:rPr lang="en-US" altLang="zh-CN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1.1.6  </a:t>
              </a:r>
              <a:r>
                <a:rPr lang="zh-CN" altLang="en-US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信用风险</a:t>
              </a:r>
              <a:endPara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11312" name="Group 80"/>
            <p:cNvGrpSpPr/>
            <p:nvPr/>
          </p:nvGrpSpPr>
          <p:grpSpPr>
            <a:xfrm>
              <a:off x="2828" y="7680"/>
              <a:ext cx="600" cy="600"/>
              <a:chOff x="2078" y="1680"/>
              <a:chExt cx="1615" cy="1615"/>
            </a:xfrm>
          </p:grpSpPr>
          <p:sp>
            <p:nvSpPr>
              <p:cNvPr id="11313" name="Oval 81"/>
              <p:cNvSpPr/>
              <p:nvPr/>
            </p:nvSpPr>
            <p:spPr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5715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14" name="Oval 82"/>
              <p:cNvSpPr/>
              <p:nvPr/>
            </p:nvSpPr>
            <p:spPr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75" name="Oval 83"/>
              <p:cNvSpPr>
                <a:spLocks noChangeArrowheads="true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square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16" name="Oval 84"/>
              <p:cNvSpPr/>
              <p:nvPr/>
            </p:nvSpPr>
            <p:spPr>
              <a:xfrm>
                <a:off x="2254" y="185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677" name="Oval 85"/>
              <p:cNvSpPr>
                <a:spLocks noChangeArrowheads="true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true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18" name="Oval 86"/>
              <p:cNvSpPr/>
              <p:nvPr/>
            </p:nvSpPr>
            <p:spPr>
              <a:xfrm>
                <a:off x="2337" y="193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319" name="AutoShape 87"/>
            <p:cNvSpPr/>
            <p:nvPr/>
          </p:nvSpPr>
          <p:spPr>
            <a:xfrm>
              <a:off x="2858" y="8615"/>
              <a:ext cx="718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Tx/>
              </a:pPr>
              <a:r>
                <a:rPr lang="en-US" altLang="zh-CN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1.1.7  </a:t>
              </a:r>
              <a:r>
                <a:rPr lang="zh-CN" altLang="en-US" sz="1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信用管理的含义及步骤</a:t>
              </a:r>
              <a:endPara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11320" name="Group 80"/>
            <p:cNvGrpSpPr/>
            <p:nvPr/>
          </p:nvGrpSpPr>
          <p:grpSpPr>
            <a:xfrm>
              <a:off x="2193" y="8810"/>
              <a:ext cx="600" cy="600"/>
              <a:chOff x="2078" y="1680"/>
              <a:chExt cx="1615" cy="1615"/>
            </a:xfrm>
          </p:grpSpPr>
          <p:sp>
            <p:nvSpPr>
              <p:cNvPr id="11321" name="Oval 81"/>
              <p:cNvSpPr/>
              <p:nvPr/>
            </p:nvSpPr>
            <p:spPr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5715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22" name="Oval 82"/>
              <p:cNvSpPr/>
              <p:nvPr/>
            </p:nvSpPr>
            <p:spPr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Oval 83"/>
              <p:cNvSpPr>
                <a:spLocks noChangeArrowheads="true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square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24" name="Oval 84"/>
              <p:cNvSpPr/>
              <p:nvPr/>
            </p:nvSpPr>
            <p:spPr>
              <a:xfrm>
                <a:off x="2254" y="185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Oval 85"/>
              <p:cNvSpPr>
                <a:spLocks noChangeArrowheads="true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true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26" name="Oval 86"/>
              <p:cNvSpPr/>
              <p:nvPr/>
            </p:nvSpPr>
            <p:spPr>
              <a:xfrm>
                <a:off x="2337" y="193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true"/>
                <a:tileRect/>
              </a:gradFill>
              <a:ln w="38100">
                <a:noFill/>
              </a:ln>
            </p:spPr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一、信用：社会学视角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02740" y="2047240"/>
            <a:ext cx="9019811" cy="3649345"/>
            <a:chOff x="593" y="3184"/>
            <a:chExt cx="13276" cy="4479"/>
          </a:xfrm>
        </p:grpSpPr>
        <p:sp>
          <p:nvSpPr>
            <p:cNvPr id="9" name="Rectangle 5"/>
            <p:cNvSpPr>
              <a:spLocks noChangeArrowheads="true"/>
            </p:cNvSpPr>
            <p:nvPr/>
          </p:nvSpPr>
          <p:spPr bwMode="auto">
            <a:xfrm>
              <a:off x="1074" y="3988"/>
              <a:ext cx="4742" cy="36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B3B3FF"/>
              </a:solidFill>
              <a:miter lim="800000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p>
              <a:pPr marL="0" marR="0" lvl="1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“遵守诺言、实践成约，从而取得别人的信任”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0" marR="0" lvl="1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0" marR="0" lvl="1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0" marR="0" lvl="1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0" marR="0" lvl="1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0" marR="0" lvl="1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“诚” 是一种个人美德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，被列为关键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德目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之一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" name="Rectangle 5"/>
            <p:cNvSpPr/>
            <p:nvPr/>
          </p:nvSpPr>
          <p:spPr>
            <a:xfrm>
              <a:off x="8658" y="3975"/>
              <a:ext cx="4622" cy="368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B3B3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53882" dir="2699999" algn="ctr" rotWithShape="0">
                <a:schemeClr val="bg2">
                  <a:alpha val="50000"/>
                </a:schemeClr>
              </a:outerShdw>
            </a:effectLst>
          </p:spPr>
          <p:txBody>
            <a:bodyPr anchor="t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“信，诚也、从人言”意思是指诚实守诺，言行一致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“信” 为儒家伦理所看重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将“信”作为“五伦”之一</a:t>
              </a: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5605" name="Rectangle 5"/>
            <p:cNvSpPr/>
            <p:nvPr/>
          </p:nvSpPr>
          <p:spPr>
            <a:xfrm>
              <a:off x="593" y="3184"/>
              <a:ext cx="5719" cy="47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B3B3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53882" dir="2699999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="t" anchorCtr="false">
              <a:spAutoFit/>
            </a:bodyPr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rgbClr val="8C1B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sz="2400" b="1" dirty="0">
                  <a:solidFill>
                    <a:srgbClr val="8C1B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辞海</a:t>
              </a:r>
              <a:r>
                <a:rPr lang="en-US" altLang="zh-CN" sz="2400" b="1" dirty="0">
                  <a:solidFill>
                    <a:srgbClr val="8C1B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endParaRPr lang="en-US" altLang="zh-CN" sz="2400" b="1" dirty="0">
                <a:solidFill>
                  <a:srgbClr val="8C1B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09" name="Rectangle 9"/>
            <p:cNvSpPr/>
            <p:nvPr/>
          </p:nvSpPr>
          <p:spPr>
            <a:xfrm>
              <a:off x="8118" y="3184"/>
              <a:ext cx="5751" cy="47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B3B3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53882" dir="2699999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="t" anchorCtr="false">
              <a:spAutoFit/>
            </a:bodyPr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rgbClr val="8C1B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sz="2400" b="1" dirty="0">
                  <a:solidFill>
                    <a:srgbClr val="8C1B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说解文字</a:t>
              </a:r>
              <a:r>
                <a:rPr lang="en-US" altLang="zh-CN" sz="2400" b="1" dirty="0">
                  <a:solidFill>
                    <a:srgbClr val="8C1B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endParaRPr lang="en-US" altLang="zh-CN" sz="2400" b="1" dirty="0">
                <a:solidFill>
                  <a:srgbClr val="8C1B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AutoShape 11"/>
            <p:cNvSpPr/>
            <p:nvPr/>
          </p:nvSpPr>
          <p:spPr>
            <a:xfrm>
              <a:off x="1288" y="5304"/>
              <a:ext cx="4315" cy="465"/>
            </a:xfrm>
            <a:prstGeom prst="homePlate">
              <a:avLst>
                <a:gd name="adj" fmla="val 8892"/>
              </a:avLst>
            </a:prstGeom>
            <a:solidFill>
              <a:srgbClr val="92D050"/>
            </a:solidFill>
            <a:ln w="9525">
              <a:noFill/>
            </a:ln>
            <a:effectLst>
              <a:prstShdw prst="shdw17" dist="17961" dir="2699999">
                <a:srgbClr val="6B6B99"/>
              </a:prstShdw>
            </a:effectLst>
          </p:spPr>
          <p:txBody>
            <a:bodyPr lIns="0" tIns="0" rIns="0" bIns="0"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AutoShape 11"/>
            <p:cNvSpPr/>
            <p:nvPr/>
          </p:nvSpPr>
          <p:spPr>
            <a:xfrm>
              <a:off x="8822" y="5304"/>
              <a:ext cx="4292" cy="465"/>
            </a:xfrm>
            <a:prstGeom prst="homePlate">
              <a:avLst>
                <a:gd name="adj" fmla="val 8889"/>
              </a:avLst>
            </a:prstGeom>
            <a:solidFill>
              <a:srgbClr val="92D050"/>
            </a:solidFill>
            <a:ln w="9525">
              <a:noFill/>
            </a:ln>
            <a:effectLst>
              <a:prstShdw prst="shdw17" dist="17961" dir="2699999">
                <a:srgbClr val="6B6B99"/>
              </a:prstShdw>
            </a:effectLst>
          </p:spPr>
          <p:txBody>
            <a:bodyPr lIns="0" tIns="0" rIns="0" bIns="0"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一、信用：社会学视角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94020" y="1727451"/>
            <a:ext cx="9805670" cy="4280140"/>
            <a:chOff x="1732" y="4006"/>
            <a:chExt cx="12508" cy="5538"/>
          </a:xfrm>
        </p:grpSpPr>
        <p:sp>
          <p:nvSpPr>
            <p:cNvPr id="25613" name="AutoShape 13"/>
            <p:cNvSpPr/>
            <p:nvPr/>
          </p:nvSpPr>
          <p:spPr>
            <a:xfrm flipH="true">
              <a:off x="5724" y="6470"/>
              <a:ext cx="4845" cy="348"/>
            </a:xfrm>
            <a:prstGeom prst="homePlate">
              <a:avLst>
                <a:gd name="adj" fmla="val 8875"/>
              </a:avLst>
            </a:prstGeom>
            <a:solidFill>
              <a:srgbClr val="B3B3FF"/>
            </a:solidFill>
            <a:ln w="6350">
              <a:noFill/>
            </a:ln>
            <a:effectLst>
              <a:prstShdw prst="shdw17" dist="17961" dir="2699999">
                <a:srgbClr val="6B6B99"/>
              </a:prstShdw>
            </a:effectLst>
          </p:spPr>
          <p:txBody>
            <a:bodyPr lIns="0" tIns="0" rIns="0" bIns="0"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38" name="TextBox 1"/>
            <p:cNvSpPr txBox="true"/>
            <p:nvPr/>
          </p:nvSpPr>
          <p:spPr>
            <a:xfrm>
              <a:off x="5643" y="4703"/>
              <a:ext cx="5005" cy="15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中国传统伦理中，“诚”与“信”最初是两个分立的德目</a:t>
              </a: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）诚是一种社会美德</a:t>
              </a: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）信作为儒家五伦之一</a:t>
              </a:r>
              <a:endPara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5611" name="AutoShape 11"/>
            <p:cNvSpPr/>
            <p:nvPr/>
          </p:nvSpPr>
          <p:spPr>
            <a:xfrm>
              <a:off x="5643" y="4006"/>
              <a:ext cx="5005" cy="465"/>
            </a:xfrm>
            <a:prstGeom prst="homePlate">
              <a:avLst>
                <a:gd name="adj" fmla="val 8869"/>
              </a:avLst>
            </a:prstGeom>
            <a:solidFill>
              <a:srgbClr val="B3B3FF"/>
            </a:solidFill>
            <a:ln w="6350">
              <a:noFill/>
            </a:ln>
            <a:effectLst>
              <a:prstShdw prst="shdw17" dist="17961" dir="2699999">
                <a:srgbClr val="6B6B99"/>
              </a:prstShdw>
            </a:effectLst>
          </p:spPr>
          <p:txBody>
            <a:bodyPr lIns="0" tIns="0" rIns="0" bIns="0"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5"/>
            <p:cNvSpPr>
              <a:spLocks noChangeArrowheads="true"/>
            </p:cNvSpPr>
            <p:nvPr/>
          </p:nvSpPr>
          <p:spPr bwMode="auto">
            <a:xfrm>
              <a:off x="1732" y="8470"/>
              <a:ext cx="12508" cy="10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B3B3FF"/>
              </a:solidFill>
              <a:miter lim="800000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p>
              <a:pPr marL="0" marR="0" lvl="0" indent="0" algn="l" defTabSz="914400" rtl="0" fontAlgn="base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社会学意义上的信用是指</a:t>
              </a:r>
              <a:r>
                <a:rPr kumimoji="0" lang="zh-CN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一种价值观念</a:t>
              </a:r>
              <a:r>
                <a:rPr kumimoji="0" lang="zh-CN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以及建立在这一价值观念基础上的</a:t>
              </a:r>
              <a:r>
                <a:rPr kumimoji="0" lang="zh-CN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社会关系</a:t>
              </a:r>
              <a:r>
                <a:rPr kumimoji="0" lang="zh-CN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，是一种基于伦理的</a:t>
              </a:r>
              <a:r>
                <a:rPr kumimoji="0" lang="zh-CN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信任关系</a:t>
              </a:r>
              <a:r>
                <a:rPr kumimoji="0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。</a:t>
              </a:r>
              <a:endPara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343" name="AutoShape 33"/>
            <p:cNvSpPr/>
            <p:nvPr/>
          </p:nvSpPr>
          <p:spPr>
            <a:xfrm rot="10800000">
              <a:off x="7191" y="7224"/>
              <a:ext cx="1592" cy="965"/>
            </a:xfrm>
            <a:prstGeom prst="triangle">
              <a:avLst>
                <a:gd name="adj" fmla="val 51264"/>
              </a:avLst>
            </a:prstGeom>
            <a:gradFill rotWithShape="false">
              <a:gsLst>
                <a:gs pos="0">
                  <a:srgbClr val="FFFFFF"/>
                </a:gs>
                <a:gs pos="100000">
                  <a:srgbClr val="5C5C5C"/>
                </a:gs>
              </a:gsLst>
              <a:lin ang="5400000" scaled="true"/>
              <a:tileRect/>
            </a:gra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一、信用：社会学视角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678940" y="918210"/>
            <a:ext cx="8653145" cy="5824855"/>
            <a:chOff x="53" y="1944"/>
            <a:chExt cx="13627" cy="9173"/>
          </a:xfrm>
        </p:grpSpPr>
        <p:sp>
          <p:nvSpPr>
            <p:cNvPr id="15365" name="Rectangle 3"/>
            <p:cNvSpPr>
              <a:spLocks noGrp="true"/>
            </p:cNvSpPr>
            <p:nvPr/>
          </p:nvSpPr>
          <p:spPr>
            <a:xfrm>
              <a:off x="315" y="3053"/>
              <a:ext cx="13365" cy="717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t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lvl="1" eaLnBrk="1" hangingPunct="1"/>
              <a:endParaRPr lang="zh-CN" altLang="de-DE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buNone/>
              </a:pPr>
              <a:endParaRPr lang="zh-CN" altLang="de-DE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66" name="AutoShape 4"/>
            <p:cNvSpPr/>
            <p:nvPr/>
          </p:nvSpPr>
          <p:spPr>
            <a:xfrm>
              <a:off x="53" y="1944"/>
              <a:ext cx="10595" cy="860"/>
            </a:xfrm>
            <a:prstGeom prst="chevron">
              <a:avLst>
                <a:gd name="adj" fmla="val 183142"/>
              </a:avLst>
            </a:prstGeom>
            <a:solidFill>
              <a:srgbClr val="C0C0C0"/>
            </a:solidFill>
            <a:ln w="6350" cap="flat" cmpd="sng">
              <a:solidFill>
                <a:srgbClr val="72727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社会学意义上的信用特征</a:t>
              </a:r>
              <a:endPara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368" name="Group 3"/>
            <p:cNvGrpSpPr/>
            <p:nvPr/>
          </p:nvGrpSpPr>
          <p:grpSpPr>
            <a:xfrm>
              <a:off x="4113" y="3815"/>
              <a:ext cx="7232" cy="6308"/>
              <a:chOff x="1488" y="1104"/>
              <a:chExt cx="2880" cy="2736"/>
            </a:xfrm>
          </p:grpSpPr>
          <p:sp>
            <p:nvSpPr>
              <p:cNvPr id="11" name="Oval 4"/>
              <p:cNvSpPr>
                <a:spLocks noChangeArrowheads="true"/>
              </p:cNvSpPr>
              <p:nvPr/>
            </p:nvSpPr>
            <p:spPr bwMode="auto">
              <a:xfrm>
                <a:off x="1632" y="1344"/>
                <a:ext cx="2544" cy="2496"/>
              </a:xfrm>
              <a:prstGeom prst="ellipse">
                <a:avLst/>
              </a:prstGeom>
              <a:gradFill rotWithShape="true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true"/>
              </a:gradFill>
              <a:ln w="9525" algn="ctr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15370" name="Group 5"/>
              <p:cNvGrpSpPr/>
              <p:nvPr/>
            </p:nvGrpSpPr>
            <p:grpSpPr>
              <a:xfrm>
                <a:off x="2256" y="1968"/>
                <a:ext cx="1296" cy="1344"/>
                <a:chOff x="2016" y="1920"/>
                <a:chExt cx="1680" cy="1680"/>
              </a:xfrm>
            </p:grpSpPr>
            <p:sp>
              <p:nvSpPr>
                <p:cNvPr id="15371" name="Oval 6"/>
                <p:cNvSpPr/>
                <p:nvPr/>
              </p:nvSpPr>
              <p:spPr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6600"/>
                    </a:gs>
                    <a:gs pos="100000">
                      <a:srgbClr val="742E00"/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372" name="Freeform 7"/>
                <p:cNvSpPr/>
                <p:nvPr/>
              </p:nvSpPr>
              <p:spPr>
                <a:xfrm>
                  <a:off x="2160" y="1950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922" y="49"/>
                    </a:cxn>
                    <a:cxn ang="0">
                      <a:pos x="934" y="54"/>
                    </a:cxn>
                    <a:cxn ang="0">
                      <a:pos x="937" y="60"/>
                    </a:cxn>
                    <a:cxn ang="0">
                      <a:pos x="932" y="64"/>
                    </a:cxn>
                    <a:cxn ang="0">
                      <a:pos x="920" y="68"/>
                    </a:cxn>
                    <a:cxn ang="0">
                      <a:pos x="902" y="72"/>
                    </a:cxn>
                    <a:cxn ang="0">
                      <a:pos x="878" y="75"/>
                    </a:cxn>
                    <a:cxn ang="0">
                      <a:pos x="848" y="77"/>
                    </a:cxn>
                    <a:cxn ang="0">
                      <a:pos x="813" y="81"/>
                    </a:cxn>
                    <a:cxn ang="0">
                      <a:pos x="774" y="83"/>
                    </a:cxn>
                    <a:cxn ang="0">
                      <a:pos x="731" y="84"/>
                    </a:cxn>
                    <a:cxn ang="0">
                      <a:pos x="686" y="85"/>
                    </a:cxn>
                    <a:cxn ang="0">
                      <a:pos x="636" y="87"/>
                    </a:cxn>
                    <a:cxn ang="0">
                      <a:pos x="585" y="88"/>
                    </a:cxn>
                    <a:cxn ang="0">
                      <a:pos x="564" y="89"/>
                    </a:cxn>
                    <a:cxn ang="0">
                      <a:pos x="337" y="89"/>
                    </a:cxn>
                    <a:cxn ang="0">
                      <a:pos x="334" y="89"/>
                    </a:cxn>
                    <a:cxn ang="0">
                      <a:pos x="289" y="88"/>
                    </a:cxn>
                    <a:cxn ang="0">
                      <a:pos x="247" y="87"/>
                    </a:cxn>
                    <a:cxn ang="0">
                      <a:pos x="207" y="86"/>
                    </a:cxn>
                    <a:cxn ang="0">
                      <a:pos x="168" y="84"/>
                    </a:cxn>
                    <a:cxn ang="0">
                      <a:pos x="131" y="84"/>
                    </a:cxn>
                    <a:cxn ang="0">
                      <a:pos x="102" y="82"/>
                    </a:cxn>
                    <a:cxn ang="0">
                      <a:pos x="72" y="80"/>
                    </a:cxn>
                    <a:cxn ang="0">
                      <a:pos x="49" y="78"/>
                    </a:cxn>
                    <a:cxn ang="0">
                      <a:pos x="26" y="75"/>
                    </a:cxn>
                    <a:cxn ang="0">
                      <a:pos x="18" y="72"/>
                    </a:cxn>
                    <a:cxn ang="0">
                      <a:pos x="6" y="69"/>
                    </a:cxn>
                    <a:cxn ang="0">
                      <a:pos x="0" y="65"/>
                    </a:cxn>
                    <a:cxn ang="0">
                      <a:pos x="0" y="64"/>
                    </a:cxn>
                    <a:cxn ang="0">
                      <a:pos x="4" y="60"/>
                    </a:cxn>
                    <a:cxn ang="0">
                      <a:pos x="16" y="54"/>
                    </a:cxn>
                    <a:cxn ang="0">
                      <a:pos x="33" y="46"/>
                    </a:cxn>
                    <a:cxn ang="0">
                      <a:pos x="68" y="37"/>
                    </a:cxn>
                    <a:cxn ang="0">
                      <a:pos x="106" y="29"/>
                    </a:cxn>
                    <a:cxn ang="0">
                      <a:pos x="145" y="21"/>
                    </a:cxn>
                    <a:cxn ang="0">
                      <a:pos x="191" y="15"/>
                    </a:cxn>
                    <a:cxn ang="0">
                      <a:pos x="242" y="10"/>
                    </a:cxn>
                    <a:cxn ang="0">
                      <a:pos x="294" y="5"/>
                    </a:cxn>
                    <a:cxn ang="0">
                      <a:pos x="353" y="4"/>
                    </a:cxn>
                    <a:cxn ang="0">
                      <a:pos x="412" y="4"/>
                    </a:cxn>
                    <a:cxn ang="0">
                      <a:pos x="474" y="0"/>
                    </a:cxn>
                    <a:cxn ang="0">
                      <a:pos x="474" y="0"/>
                    </a:cxn>
                    <a:cxn ang="0">
                      <a:pos x="538" y="4"/>
                    </a:cxn>
                    <a:cxn ang="0">
                      <a:pos x="600" y="4"/>
                    </a:cxn>
                    <a:cxn ang="0">
                      <a:pos x="661" y="6"/>
                    </a:cxn>
                    <a:cxn ang="0">
                      <a:pos x="717" y="11"/>
                    </a:cxn>
                    <a:cxn ang="0">
                      <a:pos x="767" y="17"/>
                    </a:cxn>
                    <a:cxn ang="0">
                      <a:pos x="814" y="24"/>
                    </a:cxn>
                    <a:cxn ang="0">
                      <a:pos x="856" y="32"/>
                    </a:cxn>
                    <a:cxn ang="0">
                      <a:pos x="892" y="40"/>
                    </a:cxn>
                    <a:cxn ang="0">
                      <a:pos x="922" y="49"/>
                    </a:cxn>
                    <a:cxn ang="0">
                      <a:pos x="922" y="49"/>
                    </a:cxn>
                  </a:cxnLst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FFFF"/>
                    </a:gs>
                    <a:gs pos="100000">
                      <a:srgbClr val="FF6600"/>
                    </a:gs>
                  </a:gsLst>
                  <a:lin ang="5400000" scaled="true"/>
                  <a:tileRect/>
                </a:gradFill>
                <a:ln w="0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3" name="Text Box 8"/>
              <p:cNvSpPr txBox="true">
                <a:spLocks noChangeArrowheads="true"/>
              </p:cNvSpPr>
              <p:nvPr/>
            </p:nvSpPr>
            <p:spPr bwMode="gray">
              <a:xfrm>
                <a:off x="2340" y="2258"/>
                <a:ext cx="1278" cy="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zh-CN" sz="3200" kern="1200" cap="none" spc="0" normalizeH="0" baseline="0" noProof="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信用概念的特征</a:t>
                </a:r>
                <a:endParaRPr kumimoji="0" lang="zh-CN" altLang="zh-CN" sz="3200" kern="1200" cap="none" spc="0" normalizeH="0" baseline="0" noProof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15374" name="Group 9"/>
              <p:cNvGrpSpPr/>
              <p:nvPr/>
            </p:nvGrpSpPr>
            <p:grpSpPr>
              <a:xfrm>
                <a:off x="2640" y="1104"/>
                <a:ext cx="432" cy="415"/>
                <a:chOff x="2640" y="1088"/>
                <a:chExt cx="432" cy="415"/>
              </a:xfrm>
            </p:grpSpPr>
            <p:grpSp>
              <p:nvGrpSpPr>
                <p:cNvPr id="15375" name="Group 10"/>
                <p:cNvGrpSpPr/>
                <p:nvPr/>
              </p:nvGrpSpPr>
              <p:grpSpPr>
                <a:xfrm>
                  <a:off x="2640" y="1088"/>
                  <a:ext cx="432" cy="415"/>
                  <a:chOff x="2016" y="1920"/>
                  <a:chExt cx="1680" cy="1680"/>
                </a:xfrm>
              </p:grpSpPr>
              <p:sp>
                <p:nvSpPr>
                  <p:cNvPr id="55" name="Oval 11"/>
                  <p:cNvSpPr>
                    <a:spLocks noChangeArrowheads="true"/>
                  </p:cNvSpPr>
                  <p:nvPr/>
                </p:nvSpPr>
                <p:spPr bwMode="gray">
                  <a:xfrm>
                    <a:off x="2015" y="1920"/>
                    <a:ext cx="1680" cy="1681"/>
                  </a:xfrm>
                  <a:prstGeom prst="ellipse">
                    <a:avLst/>
                  </a:prstGeom>
                  <a:gradFill rotWithShape="true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shade val="42353"/>
                          <a:invGamma/>
                        </a:schemeClr>
                      </a:gs>
                    </a:gsLst>
                    <a:lin ang="5400000" scaled="true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Tx/>
                      <a:buFont typeface="Wingdings" panose="05000000000000000000" pitchFamily="2" charset="2"/>
                      <a:buNone/>
                      <a:defRPr/>
                    </a:pPr>
                    <a:endParaRPr kumimoji="0" lang="zh-CN" altLang="en-US" sz="240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77" name="Freeform 12"/>
                  <p:cNvSpPr/>
                  <p:nvPr/>
                </p:nvSpPr>
                <p:spPr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922" y="49"/>
                      </a:cxn>
                      <a:cxn ang="0">
                        <a:pos x="934" y="54"/>
                      </a:cxn>
                      <a:cxn ang="0">
                        <a:pos x="937" y="60"/>
                      </a:cxn>
                      <a:cxn ang="0">
                        <a:pos x="932" y="64"/>
                      </a:cxn>
                      <a:cxn ang="0">
                        <a:pos x="920" y="68"/>
                      </a:cxn>
                      <a:cxn ang="0">
                        <a:pos x="902" y="72"/>
                      </a:cxn>
                      <a:cxn ang="0">
                        <a:pos x="878" y="75"/>
                      </a:cxn>
                      <a:cxn ang="0">
                        <a:pos x="848" y="77"/>
                      </a:cxn>
                      <a:cxn ang="0">
                        <a:pos x="813" y="81"/>
                      </a:cxn>
                      <a:cxn ang="0">
                        <a:pos x="774" y="83"/>
                      </a:cxn>
                      <a:cxn ang="0">
                        <a:pos x="731" y="84"/>
                      </a:cxn>
                      <a:cxn ang="0">
                        <a:pos x="686" y="85"/>
                      </a:cxn>
                      <a:cxn ang="0">
                        <a:pos x="636" y="87"/>
                      </a:cxn>
                      <a:cxn ang="0">
                        <a:pos x="585" y="88"/>
                      </a:cxn>
                      <a:cxn ang="0">
                        <a:pos x="564" y="89"/>
                      </a:cxn>
                      <a:cxn ang="0">
                        <a:pos x="337" y="89"/>
                      </a:cxn>
                      <a:cxn ang="0">
                        <a:pos x="334" y="89"/>
                      </a:cxn>
                      <a:cxn ang="0">
                        <a:pos x="289" y="88"/>
                      </a:cxn>
                      <a:cxn ang="0">
                        <a:pos x="247" y="87"/>
                      </a:cxn>
                      <a:cxn ang="0">
                        <a:pos x="207" y="86"/>
                      </a:cxn>
                      <a:cxn ang="0">
                        <a:pos x="168" y="84"/>
                      </a:cxn>
                      <a:cxn ang="0">
                        <a:pos x="131" y="84"/>
                      </a:cxn>
                      <a:cxn ang="0">
                        <a:pos x="102" y="82"/>
                      </a:cxn>
                      <a:cxn ang="0">
                        <a:pos x="72" y="80"/>
                      </a:cxn>
                      <a:cxn ang="0">
                        <a:pos x="49" y="78"/>
                      </a:cxn>
                      <a:cxn ang="0">
                        <a:pos x="26" y="75"/>
                      </a:cxn>
                      <a:cxn ang="0">
                        <a:pos x="18" y="72"/>
                      </a:cxn>
                      <a:cxn ang="0">
                        <a:pos x="6" y="69"/>
                      </a:cxn>
                      <a:cxn ang="0">
                        <a:pos x="0" y="65"/>
                      </a:cxn>
                      <a:cxn ang="0">
                        <a:pos x="0" y="64"/>
                      </a:cxn>
                      <a:cxn ang="0">
                        <a:pos x="4" y="60"/>
                      </a:cxn>
                      <a:cxn ang="0">
                        <a:pos x="16" y="54"/>
                      </a:cxn>
                      <a:cxn ang="0">
                        <a:pos x="33" y="46"/>
                      </a:cxn>
                      <a:cxn ang="0">
                        <a:pos x="68" y="37"/>
                      </a:cxn>
                      <a:cxn ang="0">
                        <a:pos x="106" y="29"/>
                      </a:cxn>
                      <a:cxn ang="0">
                        <a:pos x="145" y="21"/>
                      </a:cxn>
                      <a:cxn ang="0">
                        <a:pos x="191" y="15"/>
                      </a:cxn>
                      <a:cxn ang="0">
                        <a:pos x="242" y="10"/>
                      </a:cxn>
                      <a:cxn ang="0">
                        <a:pos x="294" y="5"/>
                      </a:cxn>
                      <a:cxn ang="0">
                        <a:pos x="353" y="4"/>
                      </a:cxn>
                      <a:cxn ang="0">
                        <a:pos x="412" y="4"/>
                      </a:cxn>
                      <a:cxn ang="0">
                        <a:pos x="474" y="0"/>
                      </a:cxn>
                      <a:cxn ang="0">
                        <a:pos x="474" y="0"/>
                      </a:cxn>
                      <a:cxn ang="0">
                        <a:pos x="538" y="4"/>
                      </a:cxn>
                      <a:cxn ang="0">
                        <a:pos x="600" y="4"/>
                      </a:cxn>
                      <a:cxn ang="0">
                        <a:pos x="661" y="6"/>
                      </a:cxn>
                      <a:cxn ang="0">
                        <a:pos x="717" y="11"/>
                      </a:cxn>
                      <a:cxn ang="0">
                        <a:pos x="767" y="17"/>
                      </a:cxn>
                      <a:cxn ang="0">
                        <a:pos x="814" y="24"/>
                      </a:cxn>
                      <a:cxn ang="0">
                        <a:pos x="856" y="32"/>
                      </a:cxn>
                      <a:cxn ang="0">
                        <a:pos x="892" y="40"/>
                      </a:cxn>
                      <a:cxn ang="0">
                        <a:pos x="922" y="49"/>
                      </a:cxn>
                      <a:cxn ang="0">
                        <a:pos x="922" y="49"/>
                      </a:cxn>
                    </a:cxnLst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true">
                    <a:gsLst>
                      <a:gs pos="0">
                        <a:srgbClr val="FFFFFF"/>
                      </a:gs>
                      <a:gs pos="100000">
                        <a:schemeClr val="accent2"/>
                      </a:gs>
                    </a:gsLst>
                    <a:lin ang="5400000" scaled="true"/>
                    <a:tileRect/>
                  </a:gradFill>
                  <a:ln w="0">
                    <a:noFill/>
                  </a:ln>
                </p:spPr>
                <p:txBody>
                  <a:bodyPr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54" name="Text Box 13"/>
                <p:cNvSpPr txBox="true">
                  <a:spLocks noChangeArrowheads="true"/>
                </p:cNvSpPr>
                <p:nvPr/>
              </p:nvSpPr>
              <p:spPr bwMode="gray">
                <a:xfrm>
                  <a:off x="2710" y="1152"/>
                  <a:ext cx="20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R="0" defTabSz="914400" eaLnBrk="0" hangingPunct="0"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r>
                    <a:rPr kumimoji="0" lang="en-US" altLang="zh-CN" kern="1200" cap="none" spc="0" normalizeH="0" baseline="0" noProof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B</a:t>
                  </a:r>
                  <a:endParaRPr kumimoji="0" lang="en-US" altLang="zh-CN" kern="1200" cap="none" spc="0" normalizeH="0" baseline="0" noProof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379" name="Group 14"/>
              <p:cNvGrpSpPr/>
              <p:nvPr/>
            </p:nvGrpSpPr>
            <p:grpSpPr>
              <a:xfrm>
                <a:off x="2236" y="3191"/>
                <a:ext cx="201" cy="176"/>
                <a:chOff x="2236" y="3191"/>
                <a:chExt cx="201" cy="176"/>
              </a:xfrm>
            </p:grpSpPr>
            <p:sp>
              <p:nvSpPr>
                <p:cNvPr id="51" name="Oval 15"/>
                <p:cNvSpPr>
                  <a:spLocks noChangeArrowheads="true"/>
                </p:cNvSpPr>
                <p:nvPr/>
              </p:nvSpPr>
              <p:spPr bwMode="gray">
                <a:xfrm rot="18227093">
                  <a:off x="2223" y="3282"/>
                  <a:ext cx="81" cy="8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66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Oval 16"/>
                <p:cNvSpPr>
                  <a:spLocks noChangeArrowheads="true"/>
                </p:cNvSpPr>
                <p:nvPr/>
              </p:nvSpPr>
              <p:spPr bwMode="gray">
                <a:xfrm rot="18227093">
                  <a:off x="2345" y="3205"/>
                  <a:ext cx="76" cy="8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66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382" name="Group 17"/>
              <p:cNvGrpSpPr/>
              <p:nvPr/>
            </p:nvGrpSpPr>
            <p:grpSpPr>
              <a:xfrm>
                <a:off x="1824" y="3357"/>
                <a:ext cx="432" cy="432"/>
                <a:chOff x="1824" y="3357"/>
                <a:chExt cx="432" cy="432"/>
              </a:xfrm>
            </p:grpSpPr>
            <p:grpSp>
              <p:nvGrpSpPr>
                <p:cNvPr id="15383" name="Group 18"/>
                <p:cNvGrpSpPr/>
                <p:nvPr/>
              </p:nvGrpSpPr>
              <p:grpSpPr>
                <a:xfrm>
                  <a:off x="1824" y="3357"/>
                  <a:ext cx="432" cy="432"/>
                  <a:chOff x="2016" y="1920"/>
                  <a:chExt cx="1680" cy="1680"/>
                </a:xfrm>
              </p:grpSpPr>
              <p:sp>
                <p:nvSpPr>
                  <p:cNvPr id="49" name="Oval 19"/>
                  <p:cNvSpPr>
                    <a:spLocks noChangeArrowheads="true"/>
                  </p:cNvSpPr>
                  <p:nvPr/>
                </p:nvSpPr>
                <p:spPr bwMode="gray">
                  <a:xfrm>
                    <a:off x="2029" y="1922"/>
                    <a:ext cx="1638" cy="1678"/>
                  </a:xfrm>
                  <a:prstGeom prst="ellipse">
                    <a:avLst/>
                  </a:prstGeom>
                  <a:gradFill rotWithShape="true">
                    <a:gsLst>
                      <a:gs pos="0">
                        <a:schemeClr val="folHlink"/>
                      </a:gs>
                      <a:gs pos="100000">
                        <a:schemeClr val="folHlink">
                          <a:gamma/>
                          <a:shade val="24314"/>
                          <a:invGamma/>
                        </a:schemeClr>
                      </a:gs>
                    </a:gsLst>
                    <a:lin ang="5400000" scaled="true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Tx/>
                      <a:buFont typeface="Wingdings" panose="05000000000000000000" pitchFamily="2" charset="2"/>
                      <a:buNone/>
                      <a:defRPr/>
                    </a:pPr>
                    <a:endParaRPr kumimoji="0" lang="zh-CN" altLang="en-US" sz="240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85" name="Freeform 20"/>
                  <p:cNvSpPr/>
                  <p:nvPr/>
                </p:nvSpPr>
                <p:spPr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922" y="49"/>
                      </a:cxn>
                      <a:cxn ang="0">
                        <a:pos x="934" y="54"/>
                      </a:cxn>
                      <a:cxn ang="0">
                        <a:pos x="937" y="60"/>
                      </a:cxn>
                      <a:cxn ang="0">
                        <a:pos x="932" y="64"/>
                      </a:cxn>
                      <a:cxn ang="0">
                        <a:pos x="920" y="68"/>
                      </a:cxn>
                      <a:cxn ang="0">
                        <a:pos x="902" y="72"/>
                      </a:cxn>
                      <a:cxn ang="0">
                        <a:pos x="878" y="75"/>
                      </a:cxn>
                      <a:cxn ang="0">
                        <a:pos x="848" y="77"/>
                      </a:cxn>
                      <a:cxn ang="0">
                        <a:pos x="813" y="81"/>
                      </a:cxn>
                      <a:cxn ang="0">
                        <a:pos x="774" y="83"/>
                      </a:cxn>
                      <a:cxn ang="0">
                        <a:pos x="731" y="84"/>
                      </a:cxn>
                      <a:cxn ang="0">
                        <a:pos x="686" y="85"/>
                      </a:cxn>
                      <a:cxn ang="0">
                        <a:pos x="636" y="87"/>
                      </a:cxn>
                      <a:cxn ang="0">
                        <a:pos x="585" y="88"/>
                      </a:cxn>
                      <a:cxn ang="0">
                        <a:pos x="564" y="89"/>
                      </a:cxn>
                      <a:cxn ang="0">
                        <a:pos x="337" y="89"/>
                      </a:cxn>
                      <a:cxn ang="0">
                        <a:pos x="334" y="89"/>
                      </a:cxn>
                      <a:cxn ang="0">
                        <a:pos x="289" y="88"/>
                      </a:cxn>
                      <a:cxn ang="0">
                        <a:pos x="247" y="87"/>
                      </a:cxn>
                      <a:cxn ang="0">
                        <a:pos x="207" y="86"/>
                      </a:cxn>
                      <a:cxn ang="0">
                        <a:pos x="168" y="84"/>
                      </a:cxn>
                      <a:cxn ang="0">
                        <a:pos x="131" y="84"/>
                      </a:cxn>
                      <a:cxn ang="0">
                        <a:pos x="102" y="82"/>
                      </a:cxn>
                      <a:cxn ang="0">
                        <a:pos x="72" y="80"/>
                      </a:cxn>
                      <a:cxn ang="0">
                        <a:pos x="49" y="78"/>
                      </a:cxn>
                      <a:cxn ang="0">
                        <a:pos x="26" y="75"/>
                      </a:cxn>
                      <a:cxn ang="0">
                        <a:pos x="18" y="72"/>
                      </a:cxn>
                      <a:cxn ang="0">
                        <a:pos x="6" y="69"/>
                      </a:cxn>
                      <a:cxn ang="0">
                        <a:pos x="0" y="65"/>
                      </a:cxn>
                      <a:cxn ang="0">
                        <a:pos x="0" y="64"/>
                      </a:cxn>
                      <a:cxn ang="0">
                        <a:pos x="4" y="60"/>
                      </a:cxn>
                      <a:cxn ang="0">
                        <a:pos x="16" y="54"/>
                      </a:cxn>
                      <a:cxn ang="0">
                        <a:pos x="33" y="46"/>
                      </a:cxn>
                      <a:cxn ang="0">
                        <a:pos x="68" y="37"/>
                      </a:cxn>
                      <a:cxn ang="0">
                        <a:pos x="106" y="29"/>
                      </a:cxn>
                      <a:cxn ang="0">
                        <a:pos x="145" y="21"/>
                      </a:cxn>
                      <a:cxn ang="0">
                        <a:pos x="191" y="15"/>
                      </a:cxn>
                      <a:cxn ang="0">
                        <a:pos x="242" y="10"/>
                      </a:cxn>
                      <a:cxn ang="0">
                        <a:pos x="294" y="5"/>
                      </a:cxn>
                      <a:cxn ang="0">
                        <a:pos x="353" y="4"/>
                      </a:cxn>
                      <a:cxn ang="0">
                        <a:pos x="412" y="4"/>
                      </a:cxn>
                      <a:cxn ang="0">
                        <a:pos x="474" y="0"/>
                      </a:cxn>
                      <a:cxn ang="0">
                        <a:pos x="474" y="0"/>
                      </a:cxn>
                      <a:cxn ang="0">
                        <a:pos x="538" y="4"/>
                      </a:cxn>
                      <a:cxn ang="0">
                        <a:pos x="600" y="4"/>
                      </a:cxn>
                      <a:cxn ang="0">
                        <a:pos x="661" y="6"/>
                      </a:cxn>
                      <a:cxn ang="0">
                        <a:pos x="717" y="11"/>
                      </a:cxn>
                      <a:cxn ang="0">
                        <a:pos x="767" y="17"/>
                      </a:cxn>
                      <a:cxn ang="0">
                        <a:pos x="814" y="24"/>
                      </a:cxn>
                      <a:cxn ang="0">
                        <a:pos x="856" y="32"/>
                      </a:cxn>
                      <a:cxn ang="0">
                        <a:pos x="892" y="40"/>
                      </a:cxn>
                      <a:cxn ang="0">
                        <a:pos x="922" y="49"/>
                      </a:cxn>
                      <a:cxn ang="0">
                        <a:pos x="922" y="49"/>
                      </a:cxn>
                    </a:cxnLst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true"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true"/>
                    <a:tileRect/>
                  </a:gradFill>
                  <a:ln w="0">
                    <a:noFill/>
                  </a:ln>
                </p:spPr>
                <p:txBody>
                  <a:bodyPr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48" name="Text Box 21"/>
                <p:cNvSpPr txBox="true">
                  <a:spLocks noChangeArrowheads="true"/>
                </p:cNvSpPr>
                <p:nvPr/>
              </p:nvSpPr>
              <p:spPr bwMode="gray">
                <a:xfrm>
                  <a:off x="1903" y="3440"/>
                  <a:ext cx="194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R="0" defTabSz="914400" eaLnBrk="0" hangingPunct="0"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r>
                    <a:rPr kumimoji="0" lang="en-US" altLang="zh-CN" kern="1200" cap="none" spc="0" normalizeH="0" baseline="0" noProof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E</a:t>
                  </a:r>
                  <a:endParaRPr kumimoji="0" lang="en-US" altLang="zh-CN" kern="1200" cap="none" spc="0" normalizeH="0" baseline="0" noProof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387" name="Group 22"/>
              <p:cNvGrpSpPr/>
              <p:nvPr/>
            </p:nvGrpSpPr>
            <p:grpSpPr>
              <a:xfrm>
                <a:off x="3938" y="1968"/>
                <a:ext cx="430" cy="437"/>
                <a:chOff x="3938" y="1968"/>
                <a:chExt cx="430" cy="437"/>
              </a:xfrm>
            </p:grpSpPr>
            <p:grpSp>
              <p:nvGrpSpPr>
                <p:cNvPr id="15388" name="Group 23"/>
                <p:cNvGrpSpPr/>
                <p:nvPr/>
              </p:nvGrpSpPr>
              <p:grpSpPr>
                <a:xfrm>
                  <a:off x="3938" y="1968"/>
                  <a:ext cx="430" cy="437"/>
                  <a:chOff x="2016" y="1920"/>
                  <a:chExt cx="1680" cy="1680"/>
                </a:xfrm>
              </p:grpSpPr>
              <p:sp>
                <p:nvSpPr>
                  <p:cNvPr id="45" name="Oval 24"/>
                  <p:cNvSpPr>
                    <a:spLocks noChangeArrowheads="true"/>
                  </p:cNvSpPr>
                  <p:nvPr/>
                </p:nvSpPr>
                <p:spPr bwMode="gray">
                  <a:xfrm>
                    <a:off x="2020" y="1921"/>
                    <a:ext cx="1680" cy="1680"/>
                  </a:xfrm>
                  <a:prstGeom prst="ellipse">
                    <a:avLst/>
                  </a:prstGeom>
                  <a:gradFill rotWithShape="true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shade val="62353"/>
                          <a:invGamma/>
                        </a:schemeClr>
                      </a:gs>
                    </a:gsLst>
                    <a:lin ang="5400000" scaled="true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Tx/>
                      <a:buFont typeface="Wingdings" panose="05000000000000000000" pitchFamily="2" charset="2"/>
                      <a:buNone/>
                      <a:defRPr/>
                    </a:pPr>
                    <a:endParaRPr kumimoji="0" lang="zh-CN" altLang="en-US" sz="240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90" name="Freeform 25"/>
                  <p:cNvSpPr/>
                  <p:nvPr/>
                </p:nvSpPr>
                <p:spPr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922" y="49"/>
                      </a:cxn>
                      <a:cxn ang="0">
                        <a:pos x="934" y="54"/>
                      </a:cxn>
                      <a:cxn ang="0">
                        <a:pos x="937" y="60"/>
                      </a:cxn>
                      <a:cxn ang="0">
                        <a:pos x="932" y="64"/>
                      </a:cxn>
                      <a:cxn ang="0">
                        <a:pos x="920" y="68"/>
                      </a:cxn>
                      <a:cxn ang="0">
                        <a:pos x="902" y="72"/>
                      </a:cxn>
                      <a:cxn ang="0">
                        <a:pos x="878" y="75"/>
                      </a:cxn>
                      <a:cxn ang="0">
                        <a:pos x="848" y="77"/>
                      </a:cxn>
                      <a:cxn ang="0">
                        <a:pos x="813" y="81"/>
                      </a:cxn>
                      <a:cxn ang="0">
                        <a:pos x="774" y="83"/>
                      </a:cxn>
                      <a:cxn ang="0">
                        <a:pos x="731" y="84"/>
                      </a:cxn>
                      <a:cxn ang="0">
                        <a:pos x="686" y="85"/>
                      </a:cxn>
                      <a:cxn ang="0">
                        <a:pos x="636" y="87"/>
                      </a:cxn>
                      <a:cxn ang="0">
                        <a:pos x="585" y="88"/>
                      </a:cxn>
                      <a:cxn ang="0">
                        <a:pos x="564" y="89"/>
                      </a:cxn>
                      <a:cxn ang="0">
                        <a:pos x="337" y="89"/>
                      </a:cxn>
                      <a:cxn ang="0">
                        <a:pos x="334" y="89"/>
                      </a:cxn>
                      <a:cxn ang="0">
                        <a:pos x="289" y="88"/>
                      </a:cxn>
                      <a:cxn ang="0">
                        <a:pos x="247" y="87"/>
                      </a:cxn>
                      <a:cxn ang="0">
                        <a:pos x="207" y="86"/>
                      </a:cxn>
                      <a:cxn ang="0">
                        <a:pos x="168" y="84"/>
                      </a:cxn>
                      <a:cxn ang="0">
                        <a:pos x="131" y="84"/>
                      </a:cxn>
                      <a:cxn ang="0">
                        <a:pos x="102" y="82"/>
                      </a:cxn>
                      <a:cxn ang="0">
                        <a:pos x="72" y="80"/>
                      </a:cxn>
                      <a:cxn ang="0">
                        <a:pos x="49" y="78"/>
                      </a:cxn>
                      <a:cxn ang="0">
                        <a:pos x="26" y="75"/>
                      </a:cxn>
                      <a:cxn ang="0">
                        <a:pos x="18" y="72"/>
                      </a:cxn>
                      <a:cxn ang="0">
                        <a:pos x="6" y="69"/>
                      </a:cxn>
                      <a:cxn ang="0">
                        <a:pos x="0" y="65"/>
                      </a:cxn>
                      <a:cxn ang="0">
                        <a:pos x="0" y="64"/>
                      </a:cxn>
                      <a:cxn ang="0">
                        <a:pos x="4" y="60"/>
                      </a:cxn>
                      <a:cxn ang="0">
                        <a:pos x="16" y="54"/>
                      </a:cxn>
                      <a:cxn ang="0">
                        <a:pos x="33" y="46"/>
                      </a:cxn>
                      <a:cxn ang="0">
                        <a:pos x="68" y="37"/>
                      </a:cxn>
                      <a:cxn ang="0">
                        <a:pos x="106" y="29"/>
                      </a:cxn>
                      <a:cxn ang="0">
                        <a:pos x="145" y="21"/>
                      </a:cxn>
                      <a:cxn ang="0">
                        <a:pos x="191" y="15"/>
                      </a:cxn>
                      <a:cxn ang="0">
                        <a:pos x="242" y="10"/>
                      </a:cxn>
                      <a:cxn ang="0">
                        <a:pos x="294" y="5"/>
                      </a:cxn>
                      <a:cxn ang="0">
                        <a:pos x="353" y="4"/>
                      </a:cxn>
                      <a:cxn ang="0">
                        <a:pos x="412" y="4"/>
                      </a:cxn>
                      <a:cxn ang="0">
                        <a:pos x="474" y="0"/>
                      </a:cxn>
                      <a:cxn ang="0">
                        <a:pos x="474" y="0"/>
                      </a:cxn>
                      <a:cxn ang="0">
                        <a:pos x="538" y="4"/>
                      </a:cxn>
                      <a:cxn ang="0">
                        <a:pos x="600" y="4"/>
                      </a:cxn>
                      <a:cxn ang="0">
                        <a:pos x="661" y="6"/>
                      </a:cxn>
                      <a:cxn ang="0">
                        <a:pos x="717" y="11"/>
                      </a:cxn>
                      <a:cxn ang="0">
                        <a:pos x="767" y="17"/>
                      </a:cxn>
                      <a:cxn ang="0">
                        <a:pos x="814" y="24"/>
                      </a:cxn>
                      <a:cxn ang="0">
                        <a:pos x="856" y="32"/>
                      </a:cxn>
                      <a:cxn ang="0">
                        <a:pos x="892" y="40"/>
                      </a:cxn>
                      <a:cxn ang="0">
                        <a:pos x="922" y="49"/>
                      </a:cxn>
                      <a:cxn ang="0">
                        <a:pos x="922" y="49"/>
                      </a:cxn>
                    </a:cxnLst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true">
                    <a:gsLst>
                      <a:gs pos="0">
                        <a:srgbClr val="FFFFFF"/>
                      </a:gs>
                      <a:gs pos="100000">
                        <a:schemeClr val="hlink"/>
                      </a:gs>
                    </a:gsLst>
                    <a:lin ang="5400000" scaled="true"/>
                    <a:tileRect/>
                  </a:gradFill>
                  <a:ln w="0">
                    <a:noFill/>
                  </a:ln>
                </p:spPr>
                <p:txBody>
                  <a:bodyPr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44" name="Text Box 26"/>
                <p:cNvSpPr txBox="true">
                  <a:spLocks noChangeArrowheads="true"/>
                </p:cNvSpPr>
                <p:nvPr/>
              </p:nvSpPr>
              <p:spPr bwMode="gray">
                <a:xfrm>
                  <a:off x="4010" y="2028"/>
                  <a:ext cx="211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R="0" defTabSz="914400" eaLnBrk="0" hangingPunct="0"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r>
                    <a:rPr kumimoji="0" lang="en-US" altLang="zh-CN" kern="1200" cap="none" spc="0" normalizeH="0" baseline="0" noProof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C</a:t>
                  </a:r>
                  <a:endParaRPr kumimoji="0" lang="en-US" altLang="zh-CN" kern="1200" cap="none" spc="0" normalizeH="0" baseline="0" noProof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392" name="Group 27"/>
              <p:cNvGrpSpPr/>
              <p:nvPr/>
            </p:nvGrpSpPr>
            <p:grpSpPr>
              <a:xfrm>
                <a:off x="3552" y="3360"/>
                <a:ext cx="412" cy="392"/>
                <a:chOff x="3552" y="3339"/>
                <a:chExt cx="412" cy="392"/>
              </a:xfrm>
            </p:grpSpPr>
            <p:grpSp>
              <p:nvGrpSpPr>
                <p:cNvPr id="15393" name="Group 28"/>
                <p:cNvGrpSpPr/>
                <p:nvPr/>
              </p:nvGrpSpPr>
              <p:grpSpPr>
                <a:xfrm>
                  <a:off x="3552" y="3339"/>
                  <a:ext cx="412" cy="392"/>
                  <a:chOff x="2016" y="1920"/>
                  <a:chExt cx="1680" cy="1680"/>
                </a:xfrm>
              </p:grpSpPr>
              <p:sp>
                <p:nvSpPr>
                  <p:cNvPr id="41" name="Oval 29"/>
                  <p:cNvSpPr>
                    <a:spLocks noChangeArrowheads="true"/>
                  </p:cNvSpPr>
                  <p:nvPr/>
                </p:nvSpPr>
                <p:spPr bwMode="gray">
                  <a:xfrm>
                    <a:off x="2015" y="1918"/>
                    <a:ext cx="1681" cy="1682"/>
                  </a:xfrm>
                  <a:prstGeom prst="ellipse">
                    <a:avLst/>
                  </a:prstGeom>
                  <a:gradFill rotWithShape="true">
                    <a:gsLst>
                      <a:gs pos="0">
                        <a:schemeClr val="bg2"/>
                      </a:gs>
                      <a:gs pos="100000">
                        <a:schemeClr val="bg2">
                          <a:gamma/>
                          <a:shade val="45490"/>
                          <a:invGamma/>
                        </a:schemeClr>
                      </a:gs>
                    </a:gsLst>
                    <a:lin ang="5400000" scaled="true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Tx/>
                      <a:buFont typeface="Wingdings" panose="05000000000000000000" pitchFamily="2" charset="2"/>
                      <a:buNone/>
                      <a:defRPr/>
                    </a:pPr>
                    <a:endParaRPr kumimoji="0" lang="zh-CN" altLang="en-US" sz="240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95" name="Freeform 30"/>
                  <p:cNvSpPr/>
                  <p:nvPr/>
                </p:nvSpPr>
                <p:spPr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922" y="49"/>
                      </a:cxn>
                      <a:cxn ang="0">
                        <a:pos x="934" y="54"/>
                      </a:cxn>
                      <a:cxn ang="0">
                        <a:pos x="937" y="60"/>
                      </a:cxn>
                      <a:cxn ang="0">
                        <a:pos x="932" y="64"/>
                      </a:cxn>
                      <a:cxn ang="0">
                        <a:pos x="920" y="68"/>
                      </a:cxn>
                      <a:cxn ang="0">
                        <a:pos x="902" y="72"/>
                      </a:cxn>
                      <a:cxn ang="0">
                        <a:pos x="878" y="75"/>
                      </a:cxn>
                      <a:cxn ang="0">
                        <a:pos x="848" y="77"/>
                      </a:cxn>
                      <a:cxn ang="0">
                        <a:pos x="813" y="81"/>
                      </a:cxn>
                      <a:cxn ang="0">
                        <a:pos x="774" y="83"/>
                      </a:cxn>
                      <a:cxn ang="0">
                        <a:pos x="731" y="84"/>
                      </a:cxn>
                      <a:cxn ang="0">
                        <a:pos x="686" y="85"/>
                      </a:cxn>
                      <a:cxn ang="0">
                        <a:pos x="636" y="87"/>
                      </a:cxn>
                      <a:cxn ang="0">
                        <a:pos x="585" y="88"/>
                      </a:cxn>
                      <a:cxn ang="0">
                        <a:pos x="564" y="89"/>
                      </a:cxn>
                      <a:cxn ang="0">
                        <a:pos x="337" y="89"/>
                      </a:cxn>
                      <a:cxn ang="0">
                        <a:pos x="334" y="89"/>
                      </a:cxn>
                      <a:cxn ang="0">
                        <a:pos x="289" y="88"/>
                      </a:cxn>
                      <a:cxn ang="0">
                        <a:pos x="247" y="87"/>
                      </a:cxn>
                      <a:cxn ang="0">
                        <a:pos x="207" y="86"/>
                      </a:cxn>
                      <a:cxn ang="0">
                        <a:pos x="168" y="84"/>
                      </a:cxn>
                      <a:cxn ang="0">
                        <a:pos x="131" y="84"/>
                      </a:cxn>
                      <a:cxn ang="0">
                        <a:pos x="102" y="82"/>
                      </a:cxn>
                      <a:cxn ang="0">
                        <a:pos x="72" y="80"/>
                      </a:cxn>
                      <a:cxn ang="0">
                        <a:pos x="49" y="78"/>
                      </a:cxn>
                      <a:cxn ang="0">
                        <a:pos x="26" y="75"/>
                      </a:cxn>
                      <a:cxn ang="0">
                        <a:pos x="18" y="72"/>
                      </a:cxn>
                      <a:cxn ang="0">
                        <a:pos x="6" y="69"/>
                      </a:cxn>
                      <a:cxn ang="0">
                        <a:pos x="0" y="65"/>
                      </a:cxn>
                      <a:cxn ang="0">
                        <a:pos x="0" y="64"/>
                      </a:cxn>
                      <a:cxn ang="0">
                        <a:pos x="4" y="60"/>
                      </a:cxn>
                      <a:cxn ang="0">
                        <a:pos x="16" y="54"/>
                      </a:cxn>
                      <a:cxn ang="0">
                        <a:pos x="33" y="46"/>
                      </a:cxn>
                      <a:cxn ang="0">
                        <a:pos x="68" y="37"/>
                      </a:cxn>
                      <a:cxn ang="0">
                        <a:pos x="106" y="29"/>
                      </a:cxn>
                      <a:cxn ang="0">
                        <a:pos x="145" y="21"/>
                      </a:cxn>
                      <a:cxn ang="0">
                        <a:pos x="191" y="15"/>
                      </a:cxn>
                      <a:cxn ang="0">
                        <a:pos x="242" y="10"/>
                      </a:cxn>
                      <a:cxn ang="0">
                        <a:pos x="294" y="5"/>
                      </a:cxn>
                      <a:cxn ang="0">
                        <a:pos x="353" y="4"/>
                      </a:cxn>
                      <a:cxn ang="0">
                        <a:pos x="412" y="4"/>
                      </a:cxn>
                      <a:cxn ang="0">
                        <a:pos x="474" y="0"/>
                      </a:cxn>
                      <a:cxn ang="0">
                        <a:pos x="474" y="0"/>
                      </a:cxn>
                      <a:cxn ang="0">
                        <a:pos x="538" y="4"/>
                      </a:cxn>
                      <a:cxn ang="0">
                        <a:pos x="600" y="4"/>
                      </a:cxn>
                      <a:cxn ang="0">
                        <a:pos x="661" y="6"/>
                      </a:cxn>
                      <a:cxn ang="0">
                        <a:pos x="717" y="11"/>
                      </a:cxn>
                      <a:cxn ang="0">
                        <a:pos x="767" y="17"/>
                      </a:cxn>
                      <a:cxn ang="0">
                        <a:pos x="814" y="24"/>
                      </a:cxn>
                      <a:cxn ang="0">
                        <a:pos x="856" y="32"/>
                      </a:cxn>
                      <a:cxn ang="0">
                        <a:pos x="892" y="40"/>
                      </a:cxn>
                      <a:cxn ang="0">
                        <a:pos x="922" y="49"/>
                      </a:cxn>
                      <a:cxn ang="0">
                        <a:pos x="922" y="49"/>
                      </a:cxn>
                    </a:cxnLst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true">
                    <a:gsLst>
                      <a:gs pos="0">
                        <a:srgbClr val="FFFFFF"/>
                      </a:gs>
                      <a:gs pos="100000">
                        <a:schemeClr val="bg2"/>
                      </a:gs>
                    </a:gsLst>
                    <a:lin ang="5400000" scaled="true"/>
                    <a:tileRect/>
                  </a:gradFill>
                  <a:ln w="0">
                    <a:noFill/>
                  </a:ln>
                </p:spPr>
                <p:txBody>
                  <a:bodyPr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40" name="Text Box 31"/>
                <p:cNvSpPr txBox="true">
                  <a:spLocks noChangeArrowheads="true"/>
                </p:cNvSpPr>
                <p:nvPr/>
              </p:nvSpPr>
              <p:spPr bwMode="gray">
                <a:xfrm>
                  <a:off x="3617" y="3358"/>
                  <a:ext cx="224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R="0" defTabSz="914400" eaLnBrk="0" hangingPunct="0"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r>
                    <a:rPr kumimoji="0" lang="en-US" altLang="zh-CN" kern="1200" cap="none" spc="0" normalizeH="0" baseline="0" noProof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D</a:t>
                  </a:r>
                  <a:endParaRPr kumimoji="0" lang="en-US" altLang="zh-CN" kern="1200" cap="none" spc="0" normalizeH="0" baseline="0" noProof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397" name="Group 32"/>
              <p:cNvGrpSpPr/>
              <p:nvPr/>
            </p:nvGrpSpPr>
            <p:grpSpPr>
              <a:xfrm>
                <a:off x="1488" y="1968"/>
                <a:ext cx="432" cy="432"/>
                <a:chOff x="1488" y="1968"/>
                <a:chExt cx="432" cy="432"/>
              </a:xfrm>
            </p:grpSpPr>
            <p:grpSp>
              <p:nvGrpSpPr>
                <p:cNvPr id="15398" name="Group 33"/>
                <p:cNvGrpSpPr/>
                <p:nvPr/>
              </p:nvGrpSpPr>
              <p:grpSpPr>
                <a:xfrm>
                  <a:off x="1488" y="1968"/>
                  <a:ext cx="432" cy="432"/>
                  <a:chOff x="2016" y="1920"/>
                  <a:chExt cx="1680" cy="1680"/>
                </a:xfrm>
              </p:grpSpPr>
              <p:sp>
                <p:nvSpPr>
                  <p:cNvPr id="37" name="Oval 34"/>
                  <p:cNvSpPr>
                    <a:spLocks noChangeArrowheads="true"/>
                  </p:cNvSpPr>
                  <p:nvPr/>
                </p:nvSpPr>
                <p:spPr bwMode="gray">
                  <a:xfrm>
                    <a:off x="2008" y="1921"/>
                    <a:ext cx="1680" cy="1678"/>
                  </a:xfrm>
                  <a:prstGeom prst="ellipse">
                    <a:avLst/>
                  </a:prstGeom>
                  <a:gradFill rotWithShape="true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5490"/>
                          <a:invGamma/>
                        </a:schemeClr>
                      </a:gs>
                    </a:gsLst>
                    <a:lin ang="5400000" scaled="true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Tx/>
                      <a:buFont typeface="Wingdings" panose="05000000000000000000" pitchFamily="2" charset="2"/>
                      <a:buNone/>
                      <a:defRPr/>
                    </a:pPr>
                    <a:endParaRPr kumimoji="0" lang="zh-CN" altLang="en-US" sz="240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400" name="Freeform 35"/>
                  <p:cNvSpPr/>
                  <p:nvPr/>
                </p:nvSpPr>
                <p:spPr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922" y="49"/>
                      </a:cxn>
                      <a:cxn ang="0">
                        <a:pos x="934" y="54"/>
                      </a:cxn>
                      <a:cxn ang="0">
                        <a:pos x="937" y="60"/>
                      </a:cxn>
                      <a:cxn ang="0">
                        <a:pos x="932" y="64"/>
                      </a:cxn>
                      <a:cxn ang="0">
                        <a:pos x="920" y="68"/>
                      </a:cxn>
                      <a:cxn ang="0">
                        <a:pos x="902" y="72"/>
                      </a:cxn>
                      <a:cxn ang="0">
                        <a:pos x="878" y="75"/>
                      </a:cxn>
                      <a:cxn ang="0">
                        <a:pos x="848" y="77"/>
                      </a:cxn>
                      <a:cxn ang="0">
                        <a:pos x="813" y="81"/>
                      </a:cxn>
                      <a:cxn ang="0">
                        <a:pos x="774" y="83"/>
                      </a:cxn>
                      <a:cxn ang="0">
                        <a:pos x="731" y="84"/>
                      </a:cxn>
                      <a:cxn ang="0">
                        <a:pos x="686" y="85"/>
                      </a:cxn>
                      <a:cxn ang="0">
                        <a:pos x="636" y="87"/>
                      </a:cxn>
                      <a:cxn ang="0">
                        <a:pos x="585" y="88"/>
                      </a:cxn>
                      <a:cxn ang="0">
                        <a:pos x="564" y="89"/>
                      </a:cxn>
                      <a:cxn ang="0">
                        <a:pos x="337" y="89"/>
                      </a:cxn>
                      <a:cxn ang="0">
                        <a:pos x="334" y="89"/>
                      </a:cxn>
                      <a:cxn ang="0">
                        <a:pos x="289" y="88"/>
                      </a:cxn>
                      <a:cxn ang="0">
                        <a:pos x="247" y="87"/>
                      </a:cxn>
                      <a:cxn ang="0">
                        <a:pos x="207" y="86"/>
                      </a:cxn>
                      <a:cxn ang="0">
                        <a:pos x="168" y="84"/>
                      </a:cxn>
                      <a:cxn ang="0">
                        <a:pos x="131" y="84"/>
                      </a:cxn>
                      <a:cxn ang="0">
                        <a:pos x="102" y="82"/>
                      </a:cxn>
                      <a:cxn ang="0">
                        <a:pos x="72" y="80"/>
                      </a:cxn>
                      <a:cxn ang="0">
                        <a:pos x="49" y="78"/>
                      </a:cxn>
                      <a:cxn ang="0">
                        <a:pos x="26" y="75"/>
                      </a:cxn>
                      <a:cxn ang="0">
                        <a:pos x="18" y="72"/>
                      </a:cxn>
                      <a:cxn ang="0">
                        <a:pos x="6" y="69"/>
                      </a:cxn>
                      <a:cxn ang="0">
                        <a:pos x="0" y="65"/>
                      </a:cxn>
                      <a:cxn ang="0">
                        <a:pos x="0" y="64"/>
                      </a:cxn>
                      <a:cxn ang="0">
                        <a:pos x="4" y="60"/>
                      </a:cxn>
                      <a:cxn ang="0">
                        <a:pos x="16" y="54"/>
                      </a:cxn>
                      <a:cxn ang="0">
                        <a:pos x="33" y="46"/>
                      </a:cxn>
                      <a:cxn ang="0">
                        <a:pos x="68" y="37"/>
                      </a:cxn>
                      <a:cxn ang="0">
                        <a:pos x="106" y="29"/>
                      </a:cxn>
                      <a:cxn ang="0">
                        <a:pos x="145" y="21"/>
                      </a:cxn>
                      <a:cxn ang="0">
                        <a:pos x="191" y="15"/>
                      </a:cxn>
                      <a:cxn ang="0">
                        <a:pos x="242" y="10"/>
                      </a:cxn>
                      <a:cxn ang="0">
                        <a:pos x="294" y="5"/>
                      </a:cxn>
                      <a:cxn ang="0">
                        <a:pos x="353" y="4"/>
                      </a:cxn>
                      <a:cxn ang="0">
                        <a:pos x="412" y="4"/>
                      </a:cxn>
                      <a:cxn ang="0">
                        <a:pos x="474" y="0"/>
                      </a:cxn>
                      <a:cxn ang="0">
                        <a:pos x="474" y="0"/>
                      </a:cxn>
                      <a:cxn ang="0">
                        <a:pos x="538" y="4"/>
                      </a:cxn>
                      <a:cxn ang="0">
                        <a:pos x="600" y="4"/>
                      </a:cxn>
                      <a:cxn ang="0">
                        <a:pos x="661" y="6"/>
                      </a:cxn>
                      <a:cxn ang="0">
                        <a:pos x="717" y="11"/>
                      </a:cxn>
                      <a:cxn ang="0">
                        <a:pos x="767" y="17"/>
                      </a:cxn>
                      <a:cxn ang="0">
                        <a:pos x="814" y="24"/>
                      </a:cxn>
                      <a:cxn ang="0">
                        <a:pos x="856" y="32"/>
                      </a:cxn>
                      <a:cxn ang="0">
                        <a:pos x="892" y="40"/>
                      </a:cxn>
                      <a:cxn ang="0">
                        <a:pos x="922" y="49"/>
                      </a:cxn>
                      <a:cxn ang="0">
                        <a:pos x="922" y="49"/>
                      </a:cxn>
                    </a:cxnLst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true">
                    <a:gsLst>
                      <a:gs pos="0">
                        <a:srgbClr val="FFFFFF"/>
                      </a:gs>
                      <a:gs pos="100000">
                        <a:schemeClr val="accent1"/>
                      </a:gs>
                    </a:gsLst>
                    <a:lin ang="5400000" scaled="true"/>
                    <a:tileRect/>
                  </a:gradFill>
                  <a:ln w="0">
                    <a:noFill/>
                  </a:ln>
                </p:spPr>
                <p:txBody>
                  <a:bodyPr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36" name="Text Box 36"/>
                <p:cNvSpPr txBox="true">
                  <a:spLocks noChangeArrowheads="true"/>
                </p:cNvSpPr>
                <p:nvPr/>
              </p:nvSpPr>
              <p:spPr bwMode="gray">
                <a:xfrm>
                  <a:off x="1567" y="2016"/>
                  <a:ext cx="21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R="0" defTabSz="914400" eaLnBrk="0" hangingPunct="0"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r>
                    <a:rPr kumimoji="0" lang="en-US" altLang="zh-CN" kern="1200" cap="none" spc="0" normalizeH="0" baseline="0" noProof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A</a:t>
                  </a:r>
                  <a:endParaRPr kumimoji="0" lang="en-US" altLang="zh-CN" kern="1200" cap="none" spc="0" normalizeH="0" baseline="0" noProof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" name="Oval 37"/>
              <p:cNvSpPr>
                <a:spLocks noChangeArrowheads="true"/>
              </p:cNvSpPr>
              <p:nvPr/>
            </p:nvSpPr>
            <p:spPr bwMode="gray">
              <a:xfrm rot="18227093">
                <a:off x="3507" y="3263"/>
                <a:ext cx="77" cy="87"/>
              </a:xfrm>
              <a:prstGeom prst="ellipse">
                <a:avLst/>
              </a:prstGeom>
              <a:gradFill rotWithShape="true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" name="Oval 38"/>
              <p:cNvSpPr>
                <a:spLocks noChangeArrowheads="true"/>
              </p:cNvSpPr>
              <p:nvPr/>
            </p:nvSpPr>
            <p:spPr bwMode="gray">
              <a:xfrm rot="18227093">
                <a:off x="3406" y="3172"/>
                <a:ext cx="77" cy="89"/>
              </a:xfrm>
              <a:prstGeom prst="ellipse">
                <a:avLst/>
              </a:prstGeom>
              <a:gradFill rotWithShape="true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15404" name="Group 39"/>
              <p:cNvGrpSpPr/>
              <p:nvPr/>
            </p:nvGrpSpPr>
            <p:grpSpPr>
              <a:xfrm>
                <a:off x="1968" y="2256"/>
                <a:ext cx="231" cy="130"/>
                <a:chOff x="2016" y="2304"/>
                <a:chExt cx="231" cy="130"/>
              </a:xfrm>
            </p:grpSpPr>
            <p:sp>
              <p:nvSpPr>
                <p:cNvPr id="33" name="Oval 40"/>
                <p:cNvSpPr>
                  <a:spLocks noChangeArrowheads="true"/>
                </p:cNvSpPr>
                <p:nvPr/>
              </p:nvSpPr>
              <p:spPr bwMode="gray">
                <a:xfrm rot="18227093">
                  <a:off x="2011" y="2303"/>
                  <a:ext cx="81" cy="8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5764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Oval 41"/>
                <p:cNvSpPr>
                  <a:spLocks noChangeArrowheads="true"/>
                </p:cNvSpPr>
                <p:nvPr/>
              </p:nvSpPr>
              <p:spPr bwMode="gray">
                <a:xfrm rot="18227093">
                  <a:off x="2147" y="2349"/>
                  <a:ext cx="82" cy="8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862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407" name="Group 42"/>
              <p:cNvGrpSpPr/>
              <p:nvPr/>
            </p:nvGrpSpPr>
            <p:grpSpPr>
              <a:xfrm>
                <a:off x="2832" y="1612"/>
                <a:ext cx="87" cy="260"/>
                <a:chOff x="2832" y="1612"/>
                <a:chExt cx="87" cy="260"/>
              </a:xfrm>
            </p:grpSpPr>
            <p:sp>
              <p:nvSpPr>
                <p:cNvPr id="31" name="Oval 43"/>
                <p:cNvSpPr>
                  <a:spLocks noChangeArrowheads="true"/>
                </p:cNvSpPr>
                <p:nvPr/>
              </p:nvSpPr>
              <p:spPr bwMode="gray">
                <a:xfrm rot="18227093">
                  <a:off x="2819" y="1609"/>
                  <a:ext cx="82" cy="8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549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Oval 44"/>
                <p:cNvSpPr>
                  <a:spLocks noChangeArrowheads="true"/>
                </p:cNvSpPr>
                <p:nvPr/>
              </p:nvSpPr>
              <p:spPr bwMode="gray">
                <a:xfrm rot="18227093">
                  <a:off x="2819" y="1787"/>
                  <a:ext cx="82" cy="8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862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" name="Oval 45"/>
              <p:cNvSpPr>
                <a:spLocks noChangeArrowheads="true"/>
              </p:cNvSpPr>
              <p:nvPr/>
            </p:nvSpPr>
            <p:spPr bwMode="gray">
              <a:xfrm rot="18227093">
                <a:off x="3765" y="2266"/>
                <a:ext cx="77" cy="102"/>
              </a:xfrm>
              <a:prstGeom prst="ellipse">
                <a:avLst/>
              </a:prstGeom>
              <a:gradFill rotWithShape="true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4314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" name="Oval 46"/>
              <p:cNvSpPr>
                <a:spLocks noChangeArrowheads="true"/>
              </p:cNvSpPr>
              <p:nvPr/>
            </p:nvSpPr>
            <p:spPr bwMode="gray">
              <a:xfrm rot="18227093">
                <a:off x="3603" y="2351"/>
                <a:ext cx="77" cy="87"/>
              </a:xfrm>
              <a:prstGeom prst="ellipse">
                <a:avLst/>
              </a:prstGeom>
              <a:gradFill rotWithShape="true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4314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288" y="5715"/>
              <a:ext cx="2715" cy="159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fontAlgn="base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信用源自一种社会心理（安全感）</a:t>
              </a:r>
              <a:endParaRPr kumimoji="0" lang="zh-CN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02" y="2947"/>
              <a:ext cx="3393" cy="159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fontAlgn="base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信用是一种社会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契约</a:t>
              </a:r>
              <a:r>
                <a:rPr kumimoji="0" lang="zh-CN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关系（渗透在现代市场经济）</a:t>
              </a:r>
              <a:endParaRPr kumimoji="0" lang="zh-CN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403" y="5768"/>
              <a:ext cx="2243" cy="256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 algn="l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r>
                <a:rPr lang="zh-CN" altLang="zh-CN" sz="20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信用具有伦理特征（约束人们行为的道德准则）</a:t>
              </a:r>
              <a:endParaRPr lang="zh-CN" altLang="zh-CN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648" y="9035"/>
              <a:ext cx="2385" cy="208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 algn="l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r>
                <a:rPr lang="zh-CN" altLang="zh-CN" sz="20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信用具有文化特征（东西方对寅吃卯粮的看法）</a:t>
              </a:r>
              <a:endParaRPr lang="zh-CN" altLang="zh-CN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951" y="8888"/>
              <a:ext cx="2752" cy="2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l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r>
                <a:rPr lang="zh-CN" altLang="zh-CN" sz="20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信用具有时代特征（事物不断发展，内涵不断丰富）</a:t>
              </a:r>
              <a:endParaRPr lang="zh-CN" altLang="zh-CN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二、信用：经济学视角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39595" y="1221740"/>
            <a:ext cx="8512175" cy="5032375"/>
            <a:chOff x="308" y="2330"/>
            <a:chExt cx="13405" cy="7925"/>
          </a:xfrm>
        </p:grpSpPr>
        <p:sp>
          <p:nvSpPr>
            <p:cNvPr id="3" name="Rectangle 5"/>
            <p:cNvSpPr>
              <a:spLocks noChangeArrowheads="true"/>
            </p:cNvSpPr>
            <p:nvPr/>
          </p:nvSpPr>
          <p:spPr bwMode="auto">
            <a:xfrm>
              <a:off x="308" y="2982"/>
              <a:ext cx="6675" cy="25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B3B3FF"/>
              </a:solidFill>
              <a:miter lim="800000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p>
              <a:pPr marL="0" marR="0" lvl="1" indent="0" algn="l" defTabSz="914400" rtl="0" fontAlgn="base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“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提供信贷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(Credit)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意味着把对某物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(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如一笔钱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)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的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财产权给予让度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，以交换在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将来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的某一特定时刻对另外的物品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(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如另外一部分钱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)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的所有权。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”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" name="Rectangle 5"/>
            <p:cNvSpPr>
              <a:spLocks noChangeArrowheads="true"/>
            </p:cNvSpPr>
            <p:nvPr/>
          </p:nvSpPr>
          <p:spPr bwMode="auto">
            <a:xfrm>
              <a:off x="8585" y="3120"/>
              <a:ext cx="4293" cy="2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B3B3FF"/>
              </a:solidFill>
              <a:miter lim="800000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noAutofit/>
            </a:bodyPr>
            <a:p>
              <a:pPr marL="0" lvl="1" algn="l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r>
                <a:rPr lang="en-US" altLang="zh-CN" sz="20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指在得到或提供货物或服务后并不立即而是</a:t>
              </a:r>
              <a:r>
                <a:rPr lang="en-US" altLang="zh-CN" sz="20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允诺在将来付给报酬</a:t>
              </a:r>
              <a:r>
                <a:rPr lang="en-US" altLang="zh-CN" sz="200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的做法。</a:t>
              </a:r>
              <a:endParaRPr lang="en-US" altLang="zh-CN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marL="0" lvl="1" algn="l" fontAlgn="base">
                <a:spcBef>
                  <a:spcPts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defRPr/>
              </a:pPr>
              <a:endParaRPr lang="en-US" altLang="zh-CN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7415" name="Rectangle 5"/>
            <p:cNvSpPr/>
            <p:nvPr/>
          </p:nvSpPr>
          <p:spPr>
            <a:xfrm>
              <a:off x="793" y="2330"/>
              <a:ext cx="5705" cy="53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B3B3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53882" dir="2699999" algn="ctr" rotWithShape="0">
                <a:schemeClr val="bg2">
                  <a:alpha val="50000"/>
                </a:schemeClr>
              </a:outerShdw>
            </a:effectLst>
          </p:spPr>
          <p:txBody>
            <a:bodyPr anchor="t" anchorCtr="false">
              <a:spAutoFit/>
            </a:bodyPr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rgbClr val="8C1B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《新帕格雷夫经济大辞典》</a:t>
              </a:r>
              <a:endParaRPr lang="zh-CN" altLang="zh-CN" sz="2000" b="1" dirty="0">
                <a:solidFill>
                  <a:srgbClr val="8C1B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16" name="Rectangle 9"/>
            <p:cNvSpPr/>
            <p:nvPr/>
          </p:nvSpPr>
          <p:spPr>
            <a:xfrm>
              <a:off x="7880" y="2375"/>
              <a:ext cx="5703" cy="53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B3B3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53882" dir="2699999" algn="ctr" rotWithShape="0">
                <a:schemeClr val="bg2">
                  <a:alpha val="50000"/>
                </a:schemeClr>
              </a:outerShdw>
            </a:effectLst>
          </p:spPr>
          <p:txBody>
            <a:bodyPr anchor="t" anchorCtr="false">
              <a:spAutoFit/>
            </a:bodyPr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rgbClr val="8C1B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《牛津法律大辞典》</a:t>
              </a:r>
              <a:endParaRPr lang="zh-CN" altLang="zh-CN" sz="2000" b="1" dirty="0">
                <a:solidFill>
                  <a:srgbClr val="8C1B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Rectangle 5"/>
            <p:cNvSpPr/>
            <p:nvPr/>
          </p:nvSpPr>
          <p:spPr>
            <a:xfrm>
              <a:off x="621" y="8367"/>
              <a:ext cx="13092" cy="188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B3B3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53882" dir="2699999" algn="ctr" rotWithShape="0">
                <a:schemeClr val="bg2">
                  <a:alpha val="50000"/>
                </a:schemeClr>
              </a:outerShdw>
            </a:effectLst>
          </p:spPr>
          <p:txBody>
            <a:bodyPr anchor="t" anchorCtr="false">
              <a:spAutoFit/>
            </a:bodyPr>
            <a:p>
              <a:pPr fontAlgn="auto">
                <a:lnSpc>
                  <a:spcPct val="100000"/>
                </a:lnSpc>
                <a:spcBef>
                  <a:spcPts val="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信用是建立在</a:t>
              </a:r>
              <a:r>
                <a:rPr lang="zh-CN" altLang="zh-CN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授信人</a:t>
              </a:r>
              <a:r>
                <a:rPr lang="zh-CN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zh-CN" altLang="zh-CN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受信人</a:t>
              </a:r>
              <a:r>
                <a:rPr lang="zh-CN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偿付承诺的信任的基础上，使受信人不用立即付款就可获得商品、服务或货币的</a:t>
              </a:r>
              <a:r>
                <a:rPr lang="zh-CN" altLang="zh-CN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能力</a:t>
              </a:r>
              <a:r>
                <a:rPr lang="zh-CN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。这种能力受到一个条件的约束，即：受信方在其应允的时间期限内为所获得商品、服务或货币付款或付息。这个时间期限必须得到授信方的认可，具有</a:t>
              </a:r>
              <a:r>
                <a:rPr lang="zh-CN" altLang="zh-CN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契约强制性</a:t>
              </a:r>
              <a:r>
                <a:rPr lang="zh-CN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18" name="AutoShape 33"/>
            <p:cNvSpPr/>
            <p:nvPr/>
          </p:nvSpPr>
          <p:spPr>
            <a:xfrm rot="10800000">
              <a:off x="5787" y="6560"/>
              <a:ext cx="2983" cy="1564"/>
            </a:xfrm>
            <a:prstGeom prst="triangle">
              <a:avLst>
                <a:gd name="adj" fmla="val 51264"/>
              </a:avLst>
            </a:prstGeom>
            <a:gradFill rotWithShape="false">
              <a:gsLst>
                <a:gs pos="0">
                  <a:srgbClr val="FFFFFF"/>
                </a:gs>
                <a:gs pos="100000">
                  <a:srgbClr val="5C5C5C"/>
                </a:gs>
              </a:gsLst>
              <a:lin ang="5400000" scaled="true"/>
              <a:tileRect/>
            </a:gra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1" name="TextBox 1"/>
            <p:cNvSpPr txBox="true"/>
            <p:nvPr/>
          </p:nvSpPr>
          <p:spPr>
            <a:xfrm>
              <a:off x="5211" y="5878"/>
              <a:ext cx="4134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经济学意义上的概念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二、信用：经济学视角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15160" y="1182053"/>
            <a:ext cx="8362950" cy="5192712"/>
            <a:chOff x="720" y="2113"/>
            <a:chExt cx="13170" cy="8177"/>
          </a:xfrm>
        </p:grpSpPr>
        <p:grpSp>
          <p:nvGrpSpPr>
            <p:cNvPr id="19461" name="Group 67"/>
            <p:cNvGrpSpPr/>
            <p:nvPr/>
          </p:nvGrpSpPr>
          <p:grpSpPr>
            <a:xfrm>
              <a:off x="1893" y="2113"/>
              <a:ext cx="10560" cy="4422"/>
              <a:chOff x="743" y="1344"/>
              <a:chExt cx="4224" cy="1769"/>
            </a:xfrm>
          </p:grpSpPr>
          <p:sp>
            <p:nvSpPr>
              <p:cNvPr id="19462" name="AutoShape 50"/>
              <p:cNvSpPr/>
              <p:nvPr/>
            </p:nvSpPr>
            <p:spPr>
              <a:xfrm>
                <a:off x="3527" y="2294"/>
                <a:ext cx="1440" cy="819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 algn="ctr" eaLnBrk="0" hangingPunct="0">
                  <a:buClrTx/>
                  <a:buFontTx/>
                </a:pPr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63" name="AutoShape 51"/>
              <p:cNvSpPr/>
              <p:nvPr/>
            </p:nvSpPr>
            <p:spPr>
              <a:xfrm>
                <a:off x="743" y="2294"/>
                <a:ext cx="1440" cy="819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 algn="ctr" eaLnBrk="0" hangingPunct="0">
                  <a:buClrTx/>
                  <a:buFontTx/>
                </a:pPr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64" name="Text Box 52"/>
              <p:cNvSpPr txBox="true"/>
              <p:nvPr/>
            </p:nvSpPr>
            <p:spPr>
              <a:xfrm>
                <a:off x="803" y="2420"/>
                <a:ext cx="1284" cy="4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eaLnBrk="0" hangingPunct="0">
                  <a:buClrTx/>
                  <a:buFontTx/>
                </a:pPr>
                <a:r>
                  <a:rPr lang="zh-CN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信任：</a:t>
                </a:r>
                <a:r>
                  <a:rPr lang="zh-CN" altLang="en-US" sz="2000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授信人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:r>
                  <a:rPr lang="zh-CN" altLang="en-US" sz="2000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受信人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2000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信任</a:t>
                </a:r>
                <a:endParaRPr lang="zh-CN" altLang="en-US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693" name="Freeform 53"/>
              <p:cNvSpPr/>
              <p:nvPr/>
            </p:nvSpPr>
            <p:spPr bwMode="gray">
              <a:xfrm>
                <a:off x="2053" y="2233"/>
                <a:ext cx="569" cy="782"/>
              </a:xfrm>
              <a:custGeom>
                <a:avLst/>
                <a:gdLst>
                  <a:gd name="T0" fmla="*/ 580 w 580"/>
                  <a:gd name="T1" fmla="*/ 0 h 798"/>
                  <a:gd name="T2" fmla="*/ 578 w 580"/>
                  <a:gd name="T3" fmla="*/ 90 h 798"/>
                  <a:gd name="T4" fmla="*/ 568 w 580"/>
                  <a:gd name="T5" fmla="*/ 174 h 798"/>
                  <a:gd name="T6" fmla="*/ 552 w 580"/>
                  <a:gd name="T7" fmla="*/ 252 h 798"/>
                  <a:gd name="T8" fmla="*/ 526 w 580"/>
                  <a:gd name="T9" fmla="*/ 324 h 798"/>
                  <a:gd name="T10" fmla="*/ 494 w 580"/>
                  <a:gd name="T11" fmla="*/ 390 h 798"/>
                  <a:gd name="T12" fmla="*/ 452 w 580"/>
                  <a:gd name="T13" fmla="*/ 450 h 798"/>
                  <a:gd name="T14" fmla="*/ 402 w 580"/>
                  <a:gd name="T15" fmla="*/ 508 h 798"/>
                  <a:gd name="T16" fmla="*/ 342 w 580"/>
                  <a:gd name="T17" fmla="*/ 560 h 798"/>
                  <a:gd name="T18" fmla="*/ 270 w 580"/>
                  <a:gd name="T19" fmla="*/ 610 h 798"/>
                  <a:gd name="T20" fmla="*/ 188 w 580"/>
                  <a:gd name="T21" fmla="*/ 656 h 798"/>
                  <a:gd name="T22" fmla="*/ 188 w 580"/>
                  <a:gd name="T23" fmla="*/ 798 h 798"/>
                  <a:gd name="T24" fmla="*/ 0 w 580"/>
                  <a:gd name="T25" fmla="*/ 514 h 798"/>
                  <a:gd name="T26" fmla="*/ 188 w 580"/>
                  <a:gd name="T27" fmla="*/ 230 h 798"/>
                  <a:gd name="T28" fmla="*/ 188 w 580"/>
                  <a:gd name="T29" fmla="*/ 372 h 798"/>
                  <a:gd name="T30" fmla="*/ 224 w 580"/>
                  <a:gd name="T31" fmla="*/ 368 h 798"/>
                  <a:gd name="T32" fmla="*/ 264 w 580"/>
                  <a:gd name="T33" fmla="*/ 356 h 798"/>
                  <a:gd name="T34" fmla="*/ 306 w 580"/>
                  <a:gd name="T35" fmla="*/ 336 h 798"/>
                  <a:gd name="T36" fmla="*/ 348 w 580"/>
                  <a:gd name="T37" fmla="*/ 310 h 798"/>
                  <a:gd name="T38" fmla="*/ 392 w 580"/>
                  <a:gd name="T39" fmla="*/ 280 h 798"/>
                  <a:gd name="T40" fmla="*/ 432 w 580"/>
                  <a:gd name="T41" fmla="*/ 246 h 798"/>
                  <a:gd name="T42" fmla="*/ 472 w 580"/>
                  <a:gd name="T43" fmla="*/ 208 h 798"/>
                  <a:gd name="T44" fmla="*/ 506 w 580"/>
                  <a:gd name="T45" fmla="*/ 166 h 798"/>
                  <a:gd name="T46" fmla="*/ 536 w 580"/>
                  <a:gd name="T47" fmla="*/ 124 h 798"/>
                  <a:gd name="T48" fmla="*/ 558 w 580"/>
                  <a:gd name="T49" fmla="*/ 82 h 798"/>
                  <a:gd name="T50" fmla="*/ 574 w 580"/>
                  <a:gd name="T51" fmla="*/ 40 h 798"/>
                  <a:gd name="T52" fmla="*/ 578 w 580"/>
                  <a:gd name="T53" fmla="*/ 0 h 798"/>
                  <a:gd name="T54" fmla="*/ 580 w 580"/>
                  <a:gd name="T55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80" h="798">
                    <a:moveTo>
                      <a:pt x="580" y="0"/>
                    </a:moveTo>
                    <a:lnTo>
                      <a:pt x="578" y="90"/>
                    </a:lnTo>
                    <a:lnTo>
                      <a:pt x="568" y="174"/>
                    </a:lnTo>
                    <a:lnTo>
                      <a:pt x="552" y="252"/>
                    </a:lnTo>
                    <a:lnTo>
                      <a:pt x="526" y="324"/>
                    </a:lnTo>
                    <a:lnTo>
                      <a:pt x="494" y="390"/>
                    </a:lnTo>
                    <a:lnTo>
                      <a:pt x="452" y="450"/>
                    </a:lnTo>
                    <a:lnTo>
                      <a:pt x="402" y="508"/>
                    </a:lnTo>
                    <a:lnTo>
                      <a:pt x="342" y="560"/>
                    </a:lnTo>
                    <a:lnTo>
                      <a:pt x="270" y="610"/>
                    </a:lnTo>
                    <a:lnTo>
                      <a:pt x="188" y="656"/>
                    </a:lnTo>
                    <a:lnTo>
                      <a:pt x="188" y="798"/>
                    </a:lnTo>
                    <a:lnTo>
                      <a:pt x="0" y="514"/>
                    </a:lnTo>
                    <a:lnTo>
                      <a:pt x="188" y="230"/>
                    </a:lnTo>
                    <a:lnTo>
                      <a:pt x="188" y="372"/>
                    </a:lnTo>
                    <a:lnTo>
                      <a:pt x="224" y="368"/>
                    </a:lnTo>
                    <a:lnTo>
                      <a:pt x="264" y="356"/>
                    </a:lnTo>
                    <a:lnTo>
                      <a:pt x="306" y="336"/>
                    </a:lnTo>
                    <a:lnTo>
                      <a:pt x="348" y="310"/>
                    </a:lnTo>
                    <a:lnTo>
                      <a:pt x="392" y="280"/>
                    </a:lnTo>
                    <a:lnTo>
                      <a:pt x="432" y="246"/>
                    </a:lnTo>
                    <a:lnTo>
                      <a:pt x="472" y="208"/>
                    </a:lnTo>
                    <a:lnTo>
                      <a:pt x="506" y="166"/>
                    </a:lnTo>
                    <a:lnTo>
                      <a:pt x="536" y="124"/>
                    </a:lnTo>
                    <a:lnTo>
                      <a:pt x="558" y="82"/>
                    </a:lnTo>
                    <a:lnTo>
                      <a:pt x="574" y="40"/>
                    </a:lnTo>
                    <a:lnTo>
                      <a:pt x="578" y="0"/>
                    </a:lnTo>
                    <a:lnTo>
                      <a:pt x="58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63529"/>
                      <a:invGamma/>
                    </a:schemeClr>
                  </a:gs>
                </a:gsLst>
                <a:lin ang="0" scaled="true"/>
              </a:gradFill>
              <a:ln>
                <a:noFill/>
              </a:ln>
            </p:spPr>
            <p:txBody>
              <a:bodyPr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466" name="AutoShape 54"/>
              <p:cNvSpPr>
                <a:spLocks noChangeAspect="true" noTextEdit="true"/>
              </p:cNvSpPr>
              <p:nvPr/>
            </p:nvSpPr>
            <p:spPr>
              <a:xfrm flipH="true">
                <a:off x="3090" y="2231"/>
                <a:ext cx="573" cy="7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/>
              <a:p>
                <a:pPr eaLnBrk="0" hangingPunct="0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695" name="Freeform 55"/>
              <p:cNvSpPr/>
              <p:nvPr/>
            </p:nvSpPr>
            <p:spPr bwMode="gray">
              <a:xfrm flipH="true">
                <a:off x="3094" y="2233"/>
                <a:ext cx="569" cy="782"/>
              </a:xfrm>
              <a:custGeom>
                <a:avLst/>
                <a:gdLst>
                  <a:gd name="T0" fmla="*/ 580 w 580"/>
                  <a:gd name="T1" fmla="*/ 0 h 798"/>
                  <a:gd name="T2" fmla="*/ 578 w 580"/>
                  <a:gd name="T3" fmla="*/ 90 h 798"/>
                  <a:gd name="T4" fmla="*/ 568 w 580"/>
                  <a:gd name="T5" fmla="*/ 174 h 798"/>
                  <a:gd name="T6" fmla="*/ 552 w 580"/>
                  <a:gd name="T7" fmla="*/ 252 h 798"/>
                  <a:gd name="T8" fmla="*/ 526 w 580"/>
                  <a:gd name="T9" fmla="*/ 324 h 798"/>
                  <a:gd name="T10" fmla="*/ 494 w 580"/>
                  <a:gd name="T11" fmla="*/ 390 h 798"/>
                  <a:gd name="T12" fmla="*/ 452 w 580"/>
                  <a:gd name="T13" fmla="*/ 450 h 798"/>
                  <a:gd name="T14" fmla="*/ 402 w 580"/>
                  <a:gd name="T15" fmla="*/ 508 h 798"/>
                  <a:gd name="T16" fmla="*/ 342 w 580"/>
                  <a:gd name="T17" fmla="*/ 560 h 798"/>
                  <a:gd name="T18" fmla="*/ 270 w 580"/>
                  <a:gd name="T19" fmla="*/ 610 h 798"/>
                  <a:gd name="T20" fmla="*/ 188 w 580"/>
                  <a:gd name="T21" fmla="*/ 656 h 798"/>
                  <a:gd name="T22" fmla="*/ 188 w 580"/>
                  <a:gd name="T23" fmla="*/ 798 h 798"/>
                  <a:gd name="T24" fmla="*/ 0 w 580"/>
                  <a:gd name="T25" fmla="*/ 514 h 798"/>
                  <a:gd name="T26" fmla="*/ 188 w 580"/>
                  <a:gd name="T27" fmla="*/ 230 h 798"/>
                  <a:gd name="T28" fmla="*/ 188 w 580"/>
                  <a:gd name="T29" fmla="*/ 372 h 798"/>
                  <a:gd name="T30" fmla="*/ 224 w 580"/>
                  <a:gd name="T31" fmla="*/ 368 h 798"/>
                  <a:gd name="T32" fmla="*/ 264 w 580"/>
                  <a:gd name="T33" fmla="*/ 356 h 798"/>
                  <a:gd name="T34" fmla="*/ 306 w 580"/>
                  <a:gd name="T35" fmla="*/ 336 h 798"/>
                  <a:gd name="T36" fmla="*/ 348 w 580"/>
                  <a:gd name="T37" fmla="*/ 310 h 798"/>
                  <a:gd name="T38" fmla="*/ 392 w 580"/>
                  <a:gd name="T39" fmla="*/ 280 h 798"/>
                  <a:gd name="T40" fmla="*/ 432 w 580"/>
                  <a:gd name="T41" fmla="*/ 246 h 798"/>
                  <a:gd name="T42" fmla="*/ 472 w 580"/>
                  <a:gd name="T43" fmla="*/ 208 h 798"/>
                  <a:gd name="T44" fmla="*/ 506 w 580"/>
                  <a:gd name="T45" fmla="*/ 166 h 798"/>
                  <a:gd name="T46" fmla="*/ 536 w 580"/>
                  <a:gd name="T47" fmla="*/ 124 h 798"/>
                  <a:gd name="T48" fmla="*/ 558 w 580"/>
                  <a:gd name="T49" fmla="*/ 82 h 798"/>
                  <a:gd name="T50" fmla="*/ 574 w 580"/>
                  <a:gd name="T51" fmla="*/ 40 h 798"/>
                  <a:gd name="T52" fmla="*/ 578 w 580"/>
                  <a:gd name="T53" fmla="*/ 0 h 798"/>
                  <a:gd name="T54" fmla="*/ 580 w 580"/>
                  <a:gd name="T55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80" h="798">
                    <a:moveTo>
                      <a:pt x="580" y="0"/>
                    </a:moveTo>
                    <a:lnTo>
                      <a:pt x="578" y="90"/>
                    </a:lnTo>
                    <a:lnTo>
                      <a:pt x="568" y="174"/>
                    </a:lnTo>
                    <a:lnTo>
                      <a:pt x="552" y="252"/>
                    </a:lnTo>
                    <a:lnTo>
                      <a:pt x="526" y="324"/>
                    </a:lnTo>
                    <a:lnTo>
                      <a:pt x="494" y="390"/>
                    </a:lnTo>
                    <a:lnTo>
                      <a:pt x="452" y="450"/>
                    </a:lnTo>
                    <a:lnTo>
                      <a:pt x="402" y="508"/>
                    </a:lnTo>
                    <a:lnTo>
                      <a:pt x="342" y="560"/>
                    </a:lnTo>
                    <a:lnTo>
                      <a:pt x="270" y="610"/>
                    </a:lnTo>
                    <a:lnTo>
                      <a:pt x="188" y="656"/>
                    </a:lnTo>
                    <a:lnTo>
                      <a:pt x="188" y="798"/>
                    </a:lnTo>
                    <a:lnTo>
                      <a:pt x="0" y="514"/>
                    </a:lnTo>
                    <a:lnTo>
                      <a:pt x="188" y="230"/>
                    </a:lnTo>
                    <a:lnTo>
                      <a:pt x="188" y="372"/>
                    </a:lnTo>
                    <a:lnTo>
                      <a:pt x="224" y="368"/>
                    </a:lnTo>
                    <a:lnTo>
                      <a:pt x="264" y="356"/>
                    </a:lnTo>
                    <a:lnTo>
                      <a:pt x="306" y="336"/>
                    </a:lnTo>
                    <a:lnTo>
                      <a:pt x="348" y="310"/>
                    </a:lnTo>
                    <a:lnTo>
                      <a:pt x="392" y="280"/>
                    </a:lnTo>
                    <a:lnTo>
                      <a:pt x="432" y="246"/>
                    </a:lnTo>
                    <a:lnTo>
                      <a:pt x="472" y="208"/>
                    </a:lnTo>
                    <a:lnTo>
                      <a:pt x="506" y="166"/>
                    </a:lnTo>
                    <a:lnTo>
                      <a:pt x="536" y="124"/>
                    </a:lnTo>
                    <a:lnTo>
                      <a:pt x="558" y="82"/>
                    </a:lnTo>
                    <a:lnTo>
                      <a:pt x="574" y="40"/>
                    </a:lnTo>
                    <a:lnTo>
                      <a:pt x="578" y="0"/>
                    </a:lnTo>
                    <a:lnTo>
                      <a:pt x="58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31765"/>
                      <a:invGamma/>
                    </a:schemeClr>
                  </a:gs>
                </a:gsLst>
                <a:lin ang="0" scaled="true"/>
              </a:gradFill>
              <a:ln>
                <a:noFill/>
              </a:ln>
            </p:spPr>
            <p:txBody>
              <a:bodyPr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700" name="Oval 60"/>
              <p:cNvSpPr>
                <a:spLocks noChangeArrowheads="true"/>
              </p:cNvSpPr>
              <p:nvPr/>
            </p:nvSpPr>
            <p:spPr bwMode="gray">
              <a:xfrm>
                <a:off x="2032" y="1344"/>
                <a:ext cx="1691" cy="845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vert="eaVert"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701" name="Oval 61"/>
              <p:cNvSpPr>
                <a:spLocks noChangeArrowheads="true"/>
              </p:cNvSpPr>
              <p:nvPr/>
            </p:nvSpPr>
            <p:spPr bwMode="gray">
              <a:xfrm>
                <a:off x="2054" y="1349"/>
                <a:ext cx="1650" cy="824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vert="eaVert"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702" name="Oval 62"/>
              <p:cNvSpPr>
                <a:spLocks noChangeArrowheads="true"/>
              </p:cNvSpPr>
              <p:nvPr/>
            </p:nvSpPr>
            <p:spPr bwMode="gray">
              <a:xfrm>
                <a:off x="2071" y="1357"/>
                <a:ext cx="1570" cy="770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vert="eaVert"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703" name="Oval 63"/>
              <p:cNvSpPr>
                <a:spLocks noChangeArrowheads="true"/>
              </p:cNvSpPr>
              <p:nvPr/>
            </p:nvSpPr>
            <p:spPr bwMode="gray">
              <a:xfrm>
                <a:off x="2154" y="1374"/>
                <a:ext cx="1382" cy="624"/>
              </a:xfrm>
              <a:prstGeom prst="ellipse">
                <a:avLst/>
              </a:prstGeom>
              <a:gradFill rotWithShape="true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vert="eaVert"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472" name="Text Box 64"/>
              <p:cNvSpPr txBox="true"/>
              <p:nvPr/>
            </p:nvSpPr>
            <p:spPr>
              <a:xfrm>
                <a:off x="2215" y="1492"/>
                <a:ext cx="1286" cy="5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 algn="ctr" eaLnBrk="0" hangingPunct="0">
                  <a:buClrTx/>
                  <a:buFontTx/>
                </a:pPr>
                <a:r>
                  <a:rPr lang="zh-CN" altLang="en-US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信用的构成</a:t>
                </a:r>
                <a:endPara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0" hangingPunct="0">
                  <a:buClrTx/>
                  <a:buFontTx/>
                </a:pPr>
                <a:r>
                  <a:rPr lang="zh-CN" altLang="en-US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（两个要素）</a:t>
                </a:r>
                <a:endPara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73" name="Text Box 65"/>
              <p:cNvSpPr txBox="true"/>
              <p:nvPr/>
            </p:nvSpPr>
            <p:spPr>
              <a:xfrm>
                <a:off x="3663" y="2375"/>
                <a:ext cx="1228" cy="6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>
                  <a:buClrTx/>
                  <a:buFontTx/>
                </a:pPr>
                <a:r>
                  <a:rPr lang="zh-CN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时间：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授予信用和偿还信用的</a:t>
                </a:r>
                <a:r>
                  <a:rPr lang="zh-CN" altLang="en-US" sz="2000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时间限制</a:t>
                </a:r>
                <a:endParaRPr lang="zh-CN" altLang="en-US" sz="20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271" name="TextBox 1"/>
            <p:cNvSpPr txBox="true"/>
            <p:nvPr/>
          </p:nvSpPr>
          <p:spPr>
            <a:xfrm>
              <a:off x="720" y="6923"/>
              <a:ext cx="13170" cy="336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fontAlgn="auto">
                <a:lnSpc>
                  <a:spcPct val="100000"/>
                </a:lnSpc>
                <a:spcBef>
                  <a:spcPts val="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从</a:t>
              </a:r>
              <a:r>
                <a:rPr lang="zh-CN" altLang="zh-CN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受信人的角度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看，有两个因素对信用产生重要影响：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一是</a:t>
              </a:r>
              <a:r>
                <a:rPr lang="zh-CN" altLang="zh-CN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履约能力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。履约能力是受信人在特定期限内实现付款或还款的</a:t>
              </a:r>
              <a:r>
                <a:rPr lang="zh-CN" altLang="zh-CN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经济能力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，与受信人的</a:t>
              </a:r>
              <a:r>
                <a:rPr lang="zh-CN" altLang="zh-CN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经济状况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有密切关系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二是</a:t>
              </a:r>
              <a:r>
                <a:rPr lang="zh-CN" altLang="zh-CN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履约意愿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。履约意愿是指受信人在特定的期限内保证付款或还款的</a:t>
              </a:r>
              <a:r>
                <a:rPr lang="zh-CN" altLang="zh-CN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主观意愿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，与受信人的</a:t>
              </a:r>
              <a:r>
                <a:rPr lang="zh-CN" altLang="zh-CN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道德品质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有直接关系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三、信用与法律和道德的关系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137285" y="1341120"/>
            <a:ext cx="10115550" cy="4085590"/>
            <a:chOff x="1030" y="3623"/>
            <a:chExt cx="13125" cy="5405"/>
          </a:xfrm>
        </p:grpSpPr>
        <p:grpSp>
          <p:nvGrpSpPr>
            <p:cNvPr id="9" name="Group 3"/>
            <p:cNvGrpSpPr/>
            <p:nvPr/>
          </p:nvGrpSpPr>
          <p:grpSpPr>
            <a:xfrm>
              <a:off x="1155" y="4760"/>
              <a:ext cx="12575" cy="4268"/>
              <a:chOff x="290" y="1248"/>
              <a:chExt cx="5077" cy="1615"/>
            </a:xfrm>
          </p:grpSpPr>
          <p:grpSp>
            <p:nvGrpSpPr>
              <p:cNvPr id="21511" name="Group 4"/>
              <p:cNvGrpSpPr/>
              <p:nvPr/>
            </p:nvGrpSpPr>
            <p:grpSpPr>
              <a:xfrm>
                <a:off x="1681" y="1248"/>
                <a:ext cx="2303" cy="1615"/>
                <a:chOff x="1729" y="1824"/>
                <a:chExt cx="2303" cy="1615"/>
              </a:xfrm>
            </p:grpSpPr>
            <p:sp>
              <p:nvSpPr>
                <p:cNvPr id="2" name="AutoShape 5"/>
                <p:cNvSpPr>
                  <a:spLocks noChangeArrowheads="true"/>
                </p:cNvSpPr>
                <p:nvPr/>
              </p:nvSpPr>
              <p:spPr bwMode="gray">
                <a:xfrm rot="16200000" flipH="true">
                  <a:off x="1732" y="2440"/>
                  <a:ext cx="344" cy="350"/>
                </a:xfrm>
                <a:prstGeom prst="upArrow">
                  <a:avLst>
                    <a:gd name="adj1" fmla="val 51676"/>
                    <a:gd name="adj2" fmla="val 100000"/>
                  </a:avLst>
                </a:prstGeom>
                <a:gradFill rotWithShape="true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39216"/>
                        <a:invGamma/>
                      </a:schemeClr>
                    </a:gs>
                  </a:gsLst>
                  <a:lin ang="0" scaled="true"/>
                </a:gradFill>
                <a:ln>
                  <a:noFill/>
                </a:ln>
                <a:effectLst/>
              </p:spPr>
              <p:txBody>
                <a:bodyPr wrap="none" anchor="ctr"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AutoShape 6"/>
                <p:cNvSpPr>
                  <a:spLocks noChangeArrowheads="true"/>
                </p:cNvSpPr>
                <p:nvPr/>
              </p:nvSpPr>
              <p:spPr bwMode="gray">
                <a:xfrm rot="5400000" flipH="true">
                  <a:off x="3689" y="2409"/>
                  <a:ext cx="336" cy="350"/>
                </a:xfrm>
                <a:prstGeom prst="upArrow">
                  <a:avLst>
                    <a:gd name="adj1" fmla="val 51676"/>
                    <a:gd name="adj2" fmla="val 100000"/>
                  </a:avLst>
                </a:prstGeom>
                <a:gradFill rotWithShape="true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39216"/>
                        <a:invGamma/>
                      </a:schemeClr>
                    </a:gs>
                  </a:gsLst>
                  <a:lin ang="0" scaled="true"/>
                </a:gradFill>
                <a:ln>
                  <a:noFill/>
                </a:ln>
                <a:effectLst/>
              </p:spPr>
              <p:txBody>
                <a:bodyPr wrap="none" anchor="ctr"/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514" name="Oval 8"/>
                <p:cNvSpPr/>
                <p:nvPr/>
              </p:nvSpPr>
              <p:spPr>
                <a:xfrm>
                  <a:off x="2078" y="1824"/>
                  <a:ext cx="1615" cy="1615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true"/>
                  <a:tileRect/>
                </a:gradFill>
                <a:ln w="571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515" name="Oval 9"/>
                <p:cNvSpPr/>
                <p:nvPr/>
              </p:nvSpPr>
              <p:spPr>
                <a:xfrm>
                  <a:off x="2170" y="1915"/>
                  <a:ext cx="1430" cy="1430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Oval 10"/>
                <p:cNvSpPr>
                  <a:spLocks noChangeArrowheads="true"/>
                </p:cNvSpPr>
                <p:nvPr/>
              </p:nvSpPr>
              <p:spPr bwMode="gray">
                <a:xfrm>
                  <a:off x="2254" y="2000"/>
                  <a:ext cx="1277" cy="1264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true"/>
                </a:gradFill>
                <a:ln>
                  <a:noFill/>
                </a:ln>
                <a:effectLst/>
              </p:spPr>
              <p:txBody>
                <a:bodyPr wrap="square" anchor="ctr">
                  <a:spAutoFit/>
                </a:bodyPr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517" name="Oval 11"/>
                <p:cNvSpPr/>
                <p:nvPr/>
              </p:nvSpPr>
              <p:spPr>
                <a:xfrm>
                  <a:off x="2254" y="2000"/>
                  <a:ext cx="1262" cy="1264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000000"/>
                    </a:gs>
                    <a:gs pos="100000">
                      <a:srgbClr val="FFCC00"/>
                    </a:gs>
                  </a:gsLst>
                  <a:lin ang="2700000" scaled="true"/>
                  <a:tileRect/>
                </a:gradFill>
                <a:ln w="38100">
                  <a:noFill/>
                </a:ln>
              </p:spPr>
              <p:txBody>
                <a:bodyPr wrap="square" anchor="ctr" anchorCtr="false">
                  <a:spAutoFit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Oval 12"/>
                <p:cNvSpPr>
                  <a:spLocks noChangeArrowheads="true"/>
                </p:cNvSpPr>
                <p:nvPr/>
              </p:nvSpPr>
              <p:spPr bwMode="gray">
                <a:xfrm>
                  <a:off x="2337" y="2084"/>
                  <a:ext cx="1096" cy="1097"/>
                </a:xfrm>
                <a:prstGeom prst="ellipse">
                  <a:avLst/>
                </a:prstGeom>
                <a:gradFill rotWithShape="true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true"/>
                </a:gradFill>
                <a:ln>
                  <a:noFill/>
                </a:ln>
                <a:effectLst/>
              </p:spPr>
              <p:txBody>
                <a:bodyPr anchor="ctr">
                  <a:spAutoFit/>
                </a:bodyPr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Tx/>
                    <a:buFont typeface="Wingdings" panose="05000000000000000000" pitchFamily="2" charset="2"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519" name="Oval 13"/>
                <p:cNvSpPr/>
                <p:nvPr/>
              </p:nvSpPr>
              <p:spPr>
                <a:xfrm>
                  <a:off x="2331" y="2101"/>
                  <a:ext cx="1096" cy="1098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CC00"/>
                    </a:gs>
                    <a:gs pos="100000">
                      <a:srgbClr val="7C6300"/>
                    </a:gs>
                  </a:gsLst>
                  <a:lin ang="2700000" scaled="true"/>
                  <a:tileRect/>
                </a:gradFill>
                <a:ln w="38100">
                  <a:noFill/>
                </a:ln>
              </p:spPr>
              <p:txBody>
                <a:bodyPr anchor="ctr" anchorCtr="false">
                  <a:spAutoFit/>
                </a:bodyPr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</a:pP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" name="AutoShape 14"/>
              <p:cNvSpPr>
                <a:spLocks noChangeArrowheads="true"/>
              </p:cNvSpPr>
              <p:nvPr/>
            </p:nvSpPr>
            <p:spPr bwMode="gray">
              <a:xfrm>
                <a:off x="290" y="2256"/>
                <a:ext cx="1390" cy="379"/>
              </a:xfrm>
              <a:prstGeom prst="can">
                <a:avLst>
                  <a:gd name="adj" fmla="val 25000"/>
                </a:avLst>
              </a:prstGeom>
              <a:gradFill rotWithShape="true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true"/>
              </a:gradFill>
              <a:ln>
                <a:noFill/>
              </a:ln>
              <a:effectLst/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" name="AutoShape 15"/>
              <p:cNvSpPr>
                <a:spLocks noChangeArrowheads="true"/>
              </p:cNvSpPr>
              <p:nvPr/>
            </p:nvSpPr>
            <p:spPr bwMode="gray">
              <a:xfrm>
                <a:off x="290" y="1920"/>
                <a:ext cx="1390" cy="387"/>
              </a:xfrm>
              <a:prstGeom prst="can">
                <a:avLst>
                  <a:gd name="adj" fmla="val 25000"/>
                </a:avLst>
              </a:prstGeom>
              <a:gradFill rotWithShape="true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true"/>
              </a:gradFill>
              <a:ln>
                <a:noFill/>
              </a:ln>
              <a:effectLst/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AutoShape 16"/>
              <p:cNvSpPr>
                <a:spLocks noChangeArrowheads="true"/>
              </p:cNvSpPr>
              <p:nvPr/>
            </p:nvSpPr>
            <p:spPr bwMode="gray">
              <a:xfrm>
                <a:off x="290" y="1584"/>
                <a:ext cx="1390" cy="377"/>
              </a:xfrm>
              <a:prstGeom prst="can">
                <a:avLst>
                  <a:gd name="adj" fmla="val 25000"/>
                </a:avLst>
              </a:prstGeom>
              <a:gradFill rotWithShape="true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true"/>
              </a:gradFill>
              <a:ln>
                <a:noFill/>
              </a:ln>
              <a:effectLst/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" name="AutoShape 17"/>
              <p:cNvSpPr>
                <a:spLocks noChangeArrowheads="true"/>
              </p:cNvSpPr>
              <p:nvPr/>
            </p:nvSpPr>
            <p:spPr bwMode="gray">
              <a:xfrm>
                <a:off x="3984" y="2256"/>
                <a:ext cx="1383" cy="379"/>
              </a:xfrm>
              <a:prstGeom prst="can">
                <a:avLst>
                  <a:gd name="adj" fmla="val 25000"/>
                </a:avLst>
              </a:prstGeom>
              <a:gradFill rotWithShape="true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true"/>
              </a:gradFill>
              <a:ln>
                <a:noFill/>
              </a:ln>
              <a:effectLst/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" name="AutoShape 18"/>
              <p:cNvSpPr>
                <a:spLocks noChangeArrowheads="true"/>
              </p:cNvSpPr>
              <p:nvPr/>
            </p:nvSpPr>
            <p:spPr bwMode="gray">
              <a:xfrm>
                <a:off x="3984" y="1920"/>
                <a:ext cx="1383" cy="387"/>
              </a:xfrm>
              <a:prstGeom prst="can">
                <a:avLst>
                  <a:gd name="adj" fmla="val 25000"/>
                </a:avLst>
              </a:prstGeom>
              <a:gradFill rotWithShape="true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true"/>
              </a:gradFill>
              <a:ln>
                <a:noFill/>
              </a:ln>
              <a:effectLst/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true"/>
              </p:cNvSpPr>
              <p:nvPr/>
            </p:nvSpPr>
            <p:spPr bwMode="gray">
              <a:xfrm>
                <a:off x="3984" y="1584"/>
                <a:ext cx="1383" cy="377"/>
              </a:xfrm>
              <a:prstGeom prst="can">
                <a:avLst>
                  <a:gd name="adj" fmla="val 25000"/>
                </a:avLst>
              </a:prstGeom>
              <a:gradFill rotWithShape="true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true"/>
              </a:gradFill>
              <a:ln>
                <a:noFill/>
              </a:ln>
              <a:effectLst/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1526" name="Text Box 20"/>
              <p:cNvSpPr txBox="true"/>
              <p:nvPr/>
            </p:nvSpPr>
            <p:spPr>
              <a:xfrm>
                <a:off x="2514" y="1840"/>
                <a:ext cx="646" cy="2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false">
                <a:spAutoFit/>
              </a:bodyPr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信用</a:t>
                </a:r>
                <a:endPara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" name="AutoShape 16"/>
            <p:cNvSpPr>
              <a:spLocks noChangeArrowheads="true"/>
            </p:cNvSpPr>
            <p:nvPr/>
          </p:nvSpPr>
          <p:spPr bwMode="gray">
            <a:xfrm>
              <a:off x="1143" y="4153"/>
              <a:ext cx="3415" cy="895"/>
            </a:xfrm>
            <a:prstGeom prst="can">
              <a:avLst>
                <a:gd name="adj" fmla="val 25000"/>
              </a:avLst>
            </a:prstGeom>
            <a:gradFill rotWithShape="true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true"/>
            </a:gradFill>
            <a:ln>
              <a:noFill/>
            </a:ln>
            <a:effectLst/>
          </p:spPr>
          <p:txBody>
            <a:bodyPr wrap="none" anchor="ctr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法律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5" name="AutoShape 19"/>
            <p:cNvSpPr>
              <a:spLocks noChangeArrowheads="true"/>
            </p:cNvSpPr>
            <p:nvPr/>
          </p:nvSpPr>
          <p:spPr bwMode="gray">
            <a:xfrm>
              <a:off x="10345" y="3978"/>
              <a:ext cx="3398" cy="893"/>
            </a:xfrm>
            <a:prstGeom prst="can">
              <a:avLst>
                <a:gd name="adj" fmla="val 25000"/>
              </a:avLst>
            </a:prstGeom>
            <a:gradFill rotWithShape="true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true"/>
            </a:gradFill>
            <a:ln>
              <a:noFill/>
            </a:ln>
            <a:effectLst/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Text Box 22"/>
            <p:cNvSpPr txBox="true"/>
            <p:nvPr/>
          </p:nvSpPr>
          <p:spPr>
            <a:xfrm>
              <a:off x="1030" y="7618"/>
              <a:ext cx="3770" cy="7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信用是信用管理法律规范的立法依据</a:t>
              </a:r>
              <a:endParaRPr lang="zh-CN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 Box 22"/>
            <p:cNvSpPr txBox="true"/>
            <p:nvPr/>
          </p:nvSpPr>
          <p:spPr>
            <a:xfrm>
              <a:off x="11325" y="4108"/>
              <a:ext cx="1588" cy="6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en-US" sz="32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道德</a:t>
              </a:r>
              <a:endParaRPr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43" y="5993"/>
              <a:ext cx="3542" cy="4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法律是信用的</a:t>
              </a:r>
              <a:r>
                <a:rPr lang="zh-CN" altLang="zh-CN" sz="20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保证</a:t>
              </a:r>
              <a:endParaRPr lang="zh-CN" altLang="zh-CN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58" y="6838"/>
              <a:ext cx="3747" cy="4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信用是法律的</a:t>
              </a:r>
              <a:r>
                <a:rPr lang="zh-CN" altLang="zh-CN" sz="20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补充</a:t>
              </a:r>
              <a:r>
                <a:rPr lang="zh-CN" altLang="zh-CN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endParaRPr lang="zh-CN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265" y="7633"/>
              <a:ext cx="3600" cy="7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广义信用的“诚信”内涵具有道德属性</a:t>
              </a:r>
              <a:endParaRPr lang="zh-CN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0345" y="5823"/>
              <a:ext cx="3810" cy="7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履约意愿</a:t>
              </a:r>
              <a:r>
                <a:rPr lang="zh-CN" altLang="zh-CN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属于道德和伦理的范畴</a:t>
              </a:r>
              <a:endParaRPr lang="zh-CN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8"/>
            <p:cNvSpPr/>
            <p:nvPr/>
          </p:nvSpPr>
          <p:spPr bwMode="auto">
            <a:xfrm rot="9957534" flipH="true" flipV="true">
              <a:off x="4108" y="3840"/>
              <a:ext cx="2645" cy="1423"/>
            </a:xfrm>
            <a:custGeom>
              <a:avLst/>
              <a:gdLst/>
              <a:ahLst/>
              <a:cxnLst>
                <a:cxn ang="0">
                  <a:pos x="571" y="696"/>
                </a:cxn>
                <a:cxn ang="0">
                  <a:pos x="331" y="818"/>
                </a:cxn>
                <a:cxn ang="0">
                  <a:pos x="1052" y="818"/>
                </a:cxn>
                <a:cxn ang="0">
                  <a:pos x="1415" y="232"/>
                </a:cxn>
                <a:cxn ang="0">
                  <a:pos x="1178" y="344"/>
                </a:cxn>
                <a:cxn ang="0">
                  <a:pos x="1082" y="162"/>
                </a:cxn>
                <a:cxn ang="0">
                  <a:pos x="1082" y="162"/>
                </a:cxn>
                <a:cxn ang="0">
                  <a:pos x="1072" y="147"/>
                </a:cxn>
                <a:cxn ang="0">
                  <a:pos x="1062" y="131"/>
                </a:cxn>
                <a:cxn ang="0">
                  <a:pos x="1048" y="116"/>
                </a:cxn>
                <a:cxn ang="0">
                  <a:pos x="1034" y="100"/>
                </a:cxn>
                <a:cxn ang="0">
                  <a:pos x="1018" y="85"/>
                </a:cxn>
                <a:cxn ang="0">
                  <a:pos x="1001" y="71"/>
                </a:cxn>
                <a:cxn ang="0">
                  <a:pos x="981" y="57"/>
                </a:cxn>
                <a:cxn ang="0">
                  <a:pos x="961" y="43"/>
                </a:cxn>
                <a:cxn ang="0">
                  <a:pos x="938" y="32"/>
                </a:cxn>
                <a:cxn ang="0">
                  <a:pos x="915" y="23"/>
                </a:cxn>
                <a:cxn ang="0">
                  <a:pos x="889" y="14"/>
                </a:cxn>
                <a:cxn ang="0">
                  <a:pos x="864" y="7"/>
                </a:cxn>
                <a:cxn ang="0">
                  <a:pos x="836" y="2"/>
                </a:cxn>
                <a:cxn ang="0">
                  <a:pos x="808" y="0"/>
                </a:cxn>
                <a:cxn ang="0">
                  <a:pos x="779" y="0"/>
                </a:cxn>
                <a:cxn ang="0">
                  <a:pos x="748" y="2"/>
                </a:cxn>
                <a:cxn ang="0">
                  <a:pos x="0" y="107"/>
                </a:cxn>
                <a:cxn ang="0">
                  <a:pos x="0" y="107"/>
                </a:cxn>
                <a:cxn ang="0">
                  <a:pos x="29" y="103"/>
                </a:cxn>
                <a:cxn ang="0">
                  <a:pos x="58" y="103"/>
                </a:cxn>
                <a:cxn ang="0">
                  <a:pos x="84" y="104"/>
                </a:cxn>
                <a:cxn ang="0">
                  <a:pos x="111" y="107"/>
                </a:cxn>
                <a:cxn ang="0">
                  <a:pos x="137" y="111"/>
                </a:cxn>
                <a:cxn ang="0">
                  <a:pos x="161" y="118"/>
                </a:cxn>
                <a:cxn ang="0">
                  <a:pos x="185" y="126"/>
                </a:cxn>
                <a:cxn ang="0">
                  <a:pos x="209" y="137"/>
                </a:cxn>
                <a:cxn ang="0">
                  <a:pos x="229" y="148"/>
                </a:cxn>
                <a:cxn ang="0">
                  <a:pos x="250" y="161"/>
                </a:cxn>
                <a:cxn ang="0">
                  <a:pos x="270" y="175"/>
                </a:cxn>
                <a:cxn ang="0">
                  <a:pos x="287" y="190"/>
                </a:cxn>
                <a:cxn ang="0">
                  <a:pos x="303" y="207"/>
                </a:cxn>
                <a:cxn ang="0">
                  <a:pos x="318" y="224"/>
                </a:cxn>
                <a:cxn ang="0">
                  <a:pos x="331" y="243"/>
                </a:cxn>
                <a:cxn ang="0">
                  <a:pos x="342" y="262"/>
                </a:cxn>
                <a:cxn ang="0">
                  <a:pos x="571" y="696"/>
                </a:cxn>
              </a:cxnLst>
              <a:rect l="0" t="0" r="r" b="b"/>
              <a:pathLst>
                <a:path w="1415" h="818">
                  <a:moveTo>
                    <a:pt x="571" y="696"/>
                  </a:moveTo>
                  <a:lnTo>
                    <a:pt x="331" y="818"/>
                  </a:lnTo>
                  <a:lnTo>
                    <a:pt x="1052" y="818"/>
                  </a:lnTo>
                  <a:lnTo>
                    <a:pt x="1415" y="232"/>
                  </a:lnTo>
                  <a:lnTo>
                    <a:pt x="1178" y="344"/>
                  </a:lnTo>
                  <a:lnTo>
                    <a:pt x="1082" y="162"/>
                  </a:lnTo>
                  <a:lnTo>
                    <a:pt x="1082" y="162"/>
                  </a:lnTo>
                  <a:lnTo>
                    <a:pt x="1072" y="147"/>
                  </a:lnTo>
                  <a:lnTo>
                    <a:pt x="1062" y="131"/>
                  </a:lnTo>
                  <a:lnTo>
                    <a:pt x="1048" y="116"/>
                  </a:lnTo>
                  <a:lnTo>
                    <a:pt x="1034" y="100"/>
                  </a:lnTo>
                  <a:lnTo>
                    <a:pt x="1018" y="85"/>
                  </a:lnTo>
                  <a:lnTo>
                    <a:pt x="1001" y="71"/>
                  </a:lnTo>
                  <a:lnTo>
                    <a:pt x="981" y="57"/>
                  </a:lnTo>
                  <a:lnTo>
                    <a:pt x="961" y="43"/>
                  </a:lnTo>
                  <a:lnTo>
                    <a:pt x="938" y="32"/>
                  </a:lnTo>
                  <a:lnTo>
                    <a:pt x="915" y="23"/>
                  </a:lnTo>
                  <a:lnTo>
                    <a:pt x="889" y="14"/>
                  </a:lnTo>
                  <a:lnTo>
                    <a:pt x="864" y="7"/>
                  </a:lnTo>
                  <a:lnTo>
                    <a:pt x="836" y="2"/>
                  </a:lnTo>
                  <a:lnTo>
                    <a:pt x="808" y="0"/>
                  </a:lnTo>
                  <a:lnTo>
                    <a:pt x="779" y="0"/>
                  </a:lnTo>
                  <a:lnTo>
                    <a:pt x="748" y="2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29" y="103"/>
                  </a:lnTo>
                  <a:lnTo>
                    <a:pt x="58" y="103"/>
                  </a:lnTo>
                  <a:lnTo>
                    <a:pt x="84" y="104"/>
                  </a:lnTo>
                  <a:lnTo>
                    <a:pt x="111" y="107"/>
                  </a:lnTo>
                  <a:lnTo>
                    <a:pt x="137" y="111"/>
                  </a:lnTo>
                  <a:lnTo>
                    <a:pt x="161" y="118"/>
                  </a:lnTo>
                  <a:lnTo>
                    <a:pt x="185" y="126"/>
                  </a:lnTo>
                  <a:lnTo>
                    <a:pt x="209" y="137"/>
                  </a:lnTo>
                  <a:lnTo>
                    <a:pt x="229" y="148"/>
                  </a:lnTo>
                  <a:lnTo>
                    <a:pt x="250" y="161"/>
                  </a:lnTo>
                  <a:lnTo>
                    <a:pt x="270" y="175"/>
                  </a:lnTo>
                  <a:lnTo>
                    <a:pt x="287" y="190"/>
                  </a:lnTo>
                  <a:lnTo>
                    <a:pt x="303" y="207"/>
                  </a:lnTo>
                  <a:lnTo>
                    <a:pt x="318" y="224"/>
                  </a:lnTo>
                  <a:lnTo>
                    <a:pt x="331" y="243"/>
                  </a:lnTo>
                  <a:lnTo>
                    <a:pt x="342" y="262"/>
                  </a:lnTo>
                  <a:lnTo>
                    <a:pt x="571" y="696"/>
                  </a:lnTo>
                </a:path>
              </a:pathLst>
            </a:custGeom>
            <a:gradFill rotWithShape="false">
              <a:gsLst>
                <a:gs pos="0">
                  <a:srgbClr val="CC9900">
                    <a:gamma/>
                    <a:tint val="12157"/>
                    <a:invGamma/>
                  </a:srgbClr>
                </a:gs>
                <a:gs pos="100000">
                  <a:srgbClr val="CC9900"/>
                </a:gs>
              </a:gsLst>
              <a:lin ang="5400000" scaled="true"/>
            </a:gradFill>
            <a:ln w="0">
              <a:noFill/>
              <a:prstDash val="solid"/>
              <a:round/>
            </a:ln>
            <a:effectLst>
              <a:outerShdw dist="28382" dir="1594878" algn="ctr" rotWithShape="0">
                <a:srgbClr val="996633"/>
              </a:outerShdw>
            </a:effec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Freeform 7"/>
            <p:cNvSpPr/>
            <p:nvPr/>
          </p:nvSpPr>
          <p:spPr bwMode="auto">
            <a:xfrm rot="11888053" flipV="true">
              <a:off x="8503" y="3623"/>
              <a:ext cx="2048" cy="1858"/>
            </a:xfrm>
            <a:custGeom>
              <a:avLst/>
              <a:gdLst/>
              <a:ahLst/>
              <a:cxnLst>
                <a:cxn ang="0">
                  <a:pos x="571" y="696"/>
                </a:cxn>
                <a:cxn ang="0">
                  <a:pos x="331" y="818"/>
                </a:cxn>
                <a:cxn ang="0">
                  <a:pos x="1052" y="818"/>
                </a:cxn>
                <a:cxn ang="0">
                  <a:pos x="1415" y="232"/>
                </a:cxn>
                <a:cxn ang="0">
                  <a:pos x="1178" y="344"/>
                </a:cxn>
                <a:cxn ang="0">
                  <a:pos x="1082" y="162"/>
                </a:cxn>
                <a:cxn ang="0">
                  <a:pos x="1082" y="162"/>
                </a:cxn>
                <a:cxn ang="0">
                  <a:pos x="1072" y="147"/>
                </a:cxn>
                <a:cxn ang="0">
                  <a:pos x="1062" y="131"/>
                </a:cxn>
                <a:cxn ang="0">
                  <a:pos x="1048" y="116"/>
                </a:cxn>
                <a:cxn ang="0">
                  <a:pos x="1034" y="100"/>
                </a:cxn>
                <a:cxn ang="0">
                  <a:pos x="1018" y="85"/>
                </a:cxn>
                <a:cxn ang="0">
                  <a:pos x="1001" y="71"/>
                </a:cxn>
                <a:cxn ang="0">
                  <a:pos x="981" y="57"/>
                </a:cxn>
                <a:cxn ang="0">
                  <a:pos x="961" y="43"/>
                </a:cxn>
                <a:cxn ang="0">
                  <a:pos x="938" y="32"/>
                </a:cxn>
                <a:cxn ang="0">
                  <a:pos x="915" y="23"/>
                </a:cxn>
                <a:cxn ang="0">
                  <a:pos x="889" y="14"/>
                </a:cxn>
                <a:cxn ang="0">
                  <a:pos x="864" y="7"/>
                </a:cxn>
                <a:cxn ang="0">
                  <a:pos x="836" y="2"/>
                </a:cxn>
                <a:cxn ang="0">
                  <a:pos x="808" y="0"/>
                </a:cxn>
                <a:cxn ang="0">
                  <a:pos x="779" y="0"/>
                </a:cxn>
                <a:cxn ang="0">
                  <a:pos x="748" y="2"/>
                </a:cxn>
                <a:cxn ang="0">
                  <a:pos x="0" y="107"/>
                </a:cxn>
                <a:cxn ang="0">
                  <a:pos x="0" y="107"/>
                </a:cxn>
                <a:cxn ang="0">
                  <a:pos x="29" y="103"/>
                </a:cxn>
                <a:cxn ang="0">
                  <a:pos x="58" y="103"/>
                </a:cxn>
                <a:cxn ang="0">
                  <a:pos x="84" y="104"/>
                </a:cxn>
                <a:cxn ang="0">
                  <a:pos x="111" y="107"/>
                </a:cxn>
                <a:cxn ang="0">
                  <a:pos x="137" y="111"/>
                </a:cxn>
                <a:cxn ang="0">
                  <a:pos x="161" y="118"/>
                </a:cxn>
                <a:cxn ang="0">
                  <a:pos x="185" y="126"/>
                </a:cxn>
                <a:cxn ang="0">
                  <a:pos x="209" y="137"/>
                </a:cxn>
                <a:cxn ang="0">
                  <a:pos x="229" y="148"/>
                </a:cxn>
                <a:cxn ang="0">
                  <a:pos x="250" y="161"/>
                </a:cxn>
                <a:cxn ang="0">
                  <a:pos x="270" y="175"/>
                </a:cxn>
                <a:cxn ang="0">
                  <a:pos x="287" y="190"/>
                </a:cxn>
                <a:cxn ang="0">
                  <a:pos x="303" y="207"/>
                </a:cxn>
                <a:cxn ang="0">
                  <a:pos x="318" y="224"/>
                </a:cxn>
                <a:cxn ang="0">
                  <a:pos x="331" y="243"/>
                </a:cxn>
                <a:cxn ang="0">
                  <a:pos x="342" y="262"/>
                </a:cxn>
                <a:cxn ang="0">
                  <a:pos x="571" y="696"/>
                </a:cxn>
              </a:cxnLst>
              <a:rect l="0" t="0" r="r" b="b"/>
              <a:pathLst>
                <a:path w="1415" h="818">
                  <a:moveTo>
                    <a:pt x="571" y="696"/>
                  </a:moveTo>
                  <a:lnTo>
                    <a:pt x="331" y="818"/>
                  </a:lnTo>
                  <a:lnTo>
                    <a:pt x="1052" y="818"/>
                  </a:lnTo>
                  <a:lnTo>
                    <a:pt x="1415" y="232"/>
                  </a:lnTo>
                  <a:lnTo>
                    <a:pt x="1178" y="344"/>
                  </a:lnTo>
                  <a:lnTo>
                    <a:pt x="1082" y="162"/>
                  </a:lnTo>
                  <a:lnTo>
                    <a:pt x="1082" y="162"/>
                  </a:lnTo>
                  <a:lnTo>
                    <a:pt x="1072" y="147"/>
                  </a:lnTo>
                  <a:lnTo>
                    <a:pt x="1062" y="131"/>
                  </a:lnTo>
                  <a:lnTo>
                    <a:pt x="1048" y="116"/>
                  </a:lnTo>
                  <a:lnTo>
                    <a:pt x="1034" y="100"/>
                  </a:lnTo>
                  <a:lnTo>
                    <a:pt x="1018" y="85"/>
                  </a:lnTo>
                  <a:lnTo>
                    <a:pt x="1001" y="71"/>
                  </a:lnTo>
                  <a:lnTo>
                    <a:pt x="981" y="57"/>
                  </a:lnTo>
                  <a:lnTo>
                    <a:pt x="961" y="43"/>
                  </a:lnTo>
                  <a:lnTo>
                    <a:pt x="938" y="32"/>
                  </a:lnTo>
                  <a:lnTo>
                    <a:pt x="915" y="23"/>
                  </a:lnTo>
                  <a:lnTo>
                    <a:pt x="889" y="14"/>
                  </a:lnTo>
                  <a:lnTo>
                    <a:pt x="864" y="7"/>
                  </a:lnTo>
                  <a:lnTo>
                    <a:pt x="836" y="2"/>
                  </a:lnTo>
                  <a:lnTo>
                    <a:pt x="808" y="0"/>
                  </a:lnTo>
                  <a:lnTo>
                    <a:pt x="779" y="0"/>
                  </a:lnTo>
                  <a:lnTo>
                    <a:pt x="748" y="2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29" y="103"/>
                  </a:lnTo>
                  <a:lnTo>
                    <a:pt x="58" y="103"/>
                  </a:lnTo>
                  <a:lnTo>
                    <a:pt x="84" y="104"/>
                  </a:lnTo>
                  <a:lnTo>
                    <a:pt x="111" y="107"/>
                  </a:lnTo>
                  <a:lnTo>
                    <a:pt x="137" y="111"/>
                  </a:lnTo>
                  <a:lnTo>
                    <a:pt x="161" y="118"/>
                  </a:lnTo>
                  <a:lnTo>
                    <a:pt x="185" y="126"/>
                  </a:lnTo>
                  <a:lnTo>
                    <a:pt x="209" y="137"/>
                  </a:lnTo>
                  <a:lnTo>
                    <a:pt x="229" y="148"/>
                  </a:lnTo>
                  <a:lnTo>
                    <a:pt x="250" y="161"/>
                  </a:lnTo>
                  <a:lnTo>
                    <a:pt x="270" y="175"/>
                  </a:lnTo>
                  <a:lnTo>
                    <a:pt x="287" y="190"/>
                  </a:lnTo>
                  <a:lnTo>
                    <a:pt x="303" y="207"/>
                  </a:lnTo>
                  <a:lnTo>
                    <a:pt x="318" y="224"/>
                  </a:lnTo>
                  <a:lnTo>
                    <a:pt x="331" y="243"/>
                  </a:lnTo>
                  <a:lnTo>
                    <a:pt x="342" y="262"/>
                  </a:lnTo>
                  <a:lnTo>
                    <a:pt x="571" y="696"/>
                  </a:lnTo>
                </a:path>
              </a:pathLst>
            </a:custGeom>
            <a:gradFill rotWithShape="false">
              <a:gsLst>
                <a:gs pos="0">
                  <a:srgbClr val="CC9900"/>
                </a:gs>
                <a:gs pos="100000">
                  <a:srgbClr val="CC9900">
                    <a:gamma/>
                    <a:tint val="12157"/>
                    <a:invGamma/>
                  </a:srgbClr>
                </a:gs>
              </a:gsLst>
              <a:lin ang="5400000" scaled="true"/>
            </a:gradFill>
            <a:ln w="0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38094" dir="21597834" algn="ctr" rotWithShape="0">
                <a:srgbClr val="996633"/>
              </a:outerShdw>
            </a:effec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8317230" y="3787140"/>
            <a:ext cx="253682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狭义信用与道德无关</a:t>
            </a:r>
            <a:endParaRPr lang="zh-CN" altLang="en-US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906905" y="5631815"/>
            <a:ext cx="8947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广义信用：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狭义信用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诚信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。狭义信用是指市场主体之间的交易关系和价值流动的特殊方式；诚信反映受信人的可信赖程度，与其道德水平和价值观有关；狭义的信用是纯粹的经济学概念，明确地属于经济学范畴。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emhhbmdqaWFuemhhbmcuZ2l0ZWUuaW8lMkZpbnRlcm5ldF9jcmVkaXQlMkYmdGV4dFR5cGU9dGV4dCZyb3VuZD0wJmdyYWRpZW50V2F5PTAmZnRDb2xvcj0lMjNhYmEwMDAmY29udGVudD0lRTglQUYlQkUlRTclQTglOEIlRTclQkQlOTElRTclQUIlOTkiLAogICAiTG9nbyIgOiAiIiwKICAgIk9yaWdpbmFsVXJsIiA6ICJodHRwOi8vd3d3LnRvcHNjYW4uY29tL3dwcy9pbmRleC5odG1sIgp9Cg=="/>
    </extobj>
    <extobj name="44B7C0F4-79DB-4F8B-9303-0E098D69D8BE-2">
      <extobjdata type="44B7C0F4-79DB-4F8B-9303-0E098D69D8BE" data="ewogICAiTGFzdFVybCIgOiAiaHR0cDovL3d3dy50b3BzY2FuLmNvbS93cHMvaW5kZXguaHRtbD90ZXh0PWh0dHBzJTNBJTJGJTJGemhhbmdqaWFuemhhbmcuZ2l0ZWUuaW8lMkZpbnRlcm5ldF9jcmVkaXQlMkYmdGV4dFR5cGU9dGV4dCZyb3VuZD0wJmdyYWRpZW50V2F5PTAmZnRDb2xvcj0lMjNhYmEwMDAmY29udGVudD0lRTglQUYlQkUlRTclQTglOEIlRTclQkQlOTElRTclQUIlOTkiLAogICAiTG9nbyIgOiAiIiwKICAgIk9yaWdpbmFsVXJsIiA6ICJodHRwOi8vd3d3LnRvcHNjYW4uY29tL3dwcy9pbmRleC5odG1sIgp9Cg=="/>
    </extobj>
    <extobj name="44B7C0F4-79DB-4F8B-9303-0E098D69D8BE-3">
      <extobjdata type="44B7C0F4-79DB-4F8B-9303-0E098D69D8BE" data="ewogICAiTGFzdFVybCIgOiAiaHR0cDovL3d3dy50b3BzY2FuLmNvbS93cHMvaW5kZXguaHRtbD90ZXh0PWh0dHBzJTNBJTJGJTJGd3d3LnByb2Nlc3Nvbi5jb20lMkZ2aWV3JTJGbGluayUyRjYwYzVhNTczNTY1M2JiN2EzMjQyMzQ1MCZ0ZXh0VHlwZT10ZXh0JnJvdW5kPTAmZ3JhZGllbnRXYXk9MCZmdENvbG9yPSUyM2FiYTAwMCZjb250ZW50PSVFNiU4MCU5RCVFNyVCQiVCNCVFNSVBRiVCQyVFNSU5QiVCRSIsCiAgICJMb2dvIiA6ICIiLAogICAiT3JpZ2luYWxVcmwiIDogImh0dHA6Ly93d3cudG9wc2Nhbi5jb20vd3BzL2luZGV4Lmh0bWw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3160</Words>
  <Application>WPS 演示</Application>
  <PresentationFormat>宽屏</PresentationFormat>
  <Paragraphs>265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经典综艺体简</vt:lpstr>
      <vt:lpstr>新宋体</vt:lpstr>
      <vt:lpstr>Arial Unicode MS</vt:lpstr>
      <vt:lpstr>等线 Light</vt:lpstr>
      <vt:lpstr>等线</vt:lpstr>
      <vt:lpstr>Office 主题​​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284</cp:revision>
  <dcterms:created xsi:type="dcterms:W3CDTF">2022-02-25T02:13:27Z</dcterms:created>
  <dcterms:modified xsi:type="dcterms:W3CDTF">2022-02-25T02:13:27Z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