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76" r:id="rId3"/>
    <p:sldId id="277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84" r:id="rId13"/>
    <p:sldId id="285" r:id="rId14"/>
    <p:sldId id="289" r:id="rId15"/>
    <p:sldId id="264" r:id="rId16"/>
    <p:sldId id="283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2F5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1.xml"/><Relationship Id="rId22" Type="http://schemas.openxmlformats.org/officeDocument/2006/relationships/customXmlProps" Target="../customXml/itemProps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第一章：信用管理概论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7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840" y="4352925"/>
            <a:ext cx="130492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2708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158" y="1177925"/>
            <a:ext cx="4664075" cy="479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9" name="文本框 2"/>
          <p:cNvSpPr txBox="true"/>
          <p:nvPr/>
        </p:nvSpPr>
        <p:spPr>
          <a:xfrm>
            <a:off x="1833245" y="1181100"/>
            <a:ext cx="38163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建立社会信用教育体系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2710" name="图片 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0" y="1978025"/>
            <a:ext cx="9445625" cy="1052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true"/>
          <p:nvPr/>
        </p:nvSpPr>
        <p:spPr>
          <a:xfrm>
            <a:off x="1816735" y="2061210"/>
            <a:ext cx="8559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BDD8F1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公民诚信道德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对于市场经济建设至关重要，要通过宣传、教育、典型示范来打造“诚信为荣，失信可耻”的社会氛围。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2712" name="图片 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190" y="3406775"/>
            <a:ext cx="9384665" cy="2826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true"/>
          <p:nvPr/>
        </p:nvSpPr>
        <p:spPr>
          <a:xfrm>
            <a:off x="1719580" y="3509963"/>
            <a:ext cx="89503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开展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信用教育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，可从以下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三方面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入手。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利用广播、电视、图书、报刊、网络等现代传播工具，大力开展宣传教育活动。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组织编写现代信用知识普及性教材，普及现代信用知识，开设面向政府、企业的多种类型的短期培训和在职教育。行业协会等中介组织可以组织信用服务行业从业人员的培训，提高信用服务从业人员的业务素质和水平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 在大学开设信用管理的研究生或本科专业，培养高层次的信用管理专门人才。</a:t>
            </a:r>
            <a:endParaRPr kumimoji="0" lang="zh-CN" altLang="en-US" sz="2000" kern="1200" cap="none" spc="0" normalizeH="0" baseline="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757" name="Rectangle 3"/>
          <p:cNvSpPr>
            <a:spLocks noGrp="true"/>
          </p:cNvSpPr>
          <p:nvPr/>
        </p:nvSpPr>
        <p:spPr>
          <a:xfrm>
            <a:off x="2047875" y="1640205"/>
            <a:ext cx="8229600" cy="1612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ClrTx/>
              <a:buNone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这是社会信用体系正常发挥作用的保障。对失信者和失信行为不能给予及时、有力的惩戒，就是对失信者的鼓励，对守信者的惩罚。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 eaLnBrk="1" hangingPunct="1">
              <a:spcBef>
                <a:spcPts val="0"/>
              </a:spcBef>
              <a:buClrTx/>
              <a:buNone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失信被执行人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是指未履行生效法律文书确定的义务并具有“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有履行能力而不履行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”、“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抗拒执行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”等法定情形，从而被人民法院依法纳入失信被执行人名单的人。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4758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580" y="3332480"/>
            <a:ext cx="4435475" cy="35217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9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45" y="1025843"/>
            <a:ext cx="4664075" cy="476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60" name="文本框 2"/>
          <p:cNvSpPr txBox="true"/>
          <p:nvPr/>
        </p:nvSpPr>
        <p:spPr>
          <a:xfrm>
            <a:off x="2047558" y="1025843"/>
            <a:ext cx="39608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建立失信惩戒机制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3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三、中国信用体系建设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757" name="Rectangle 3"/>
          <p:cNvSpPr>
            <a:spLocks noGrp="true"/>
          </p:cNvSpPr>
          <p:nvPr/>
        </p:nvSpPr>
        <p:spPr>
          <a:xfrm>
            <a:off x="1981200" y="864235"/>
            <a:ext cx="8229600" cy="15411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508000" algn="just" eaLnBrk="1" hangingPunct="1">
              <a:lnSpc>
                <a:spcPts val="2800"/>
              </a:lnSpc>
              <a:spcBef>
                <a:spcPts val="0"/>
              </a:spcBef>
              <a:buClrTx/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根据党中央、国务院关于加快社会信用体系建设、加快建设征信系统的重要战略部署，</a:t>
            </a:r>
            <a:r>
              <a:rPr 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中国</a:t>
            </a:r>
            <a:r>
              <a:rPr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人民银行</a:t>
            </a:r>
            <a:r>
              <a:rPr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组织商业银行于2004至2006年建成征信系统并实现全国联网运行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。涵盖全国、统一集中管理的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个人和企业信用信息基础数据库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由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中国人民银行征信中心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rPr>
              <a:t>负责建设、运行和维护。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85" y="2355215"/>
            <a:ext cx="3568065" cy="441896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3749040" y="3387090"/>
            <a:ext cx="490220" cy="21399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中国信用体系建设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3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805" name="Rectangle 3"/>
          <p:cNvSpPr>
            <a:spLocks noGrp="true"/>
          </p:cNvSpPr>
          <p:nvPr/>
        </p:nvSpPr>
        <p:spPr>
          <a:xfrm>
            <a:off x="1953260" y="1562100"/>
            <a:ext cx="4906645" cy="5861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信用危机毁掉了什么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6806" name="Picture 15" descr="三人-讨论"/>
          <p:cNvPicPr>
            <a:picLocks noChangeAspect="true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2800" y="2391410"/>
            <a:ext cx="3325813" cy="338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913" y="2492058"/>
            <a:ext cx="3657600" cy="346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928110"/>
            <a:ext cx="4276725" cy="212280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信用与信用管理概述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信用的经济学分析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社会信用体系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5682615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了解信用概念和信用发展历程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5682615" cy="64008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掌握信用分类形式，认识信用缺失的危害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5682615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重点掌握社会信用体系的架构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" y="0"/>
            <a:ext cx="12192636" cy="6858252"/>
            <a:chOff x="-636" y="-3810"/>
            <a:chExt cx="12192636" cy="6858252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636" y="-381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第三节 社会信用体系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495" name="AutoShape 7"/>
          <p:cNvSpPr/>
          <p:nvPr/>
        </p:nvSpPr>
        <p:spPr>
          <a:xfrm>
            <a:off x="3743325" y="3703320"/>
            <a:ext cx="5094605" cy="5505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false"/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1.3.2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社会信用体系建设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496" name="AutoShape 8"/>
          <p:cNvSpPr/>
          <p:nvPr/>
        </p:nvSpPr>
        <p:spPr>
          <a:xfrm>
            <a:off x="3590925" y="2703195"/>
            <a:ext cx="5254625" cy="45529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false"/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1.3.1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社会信用体系概述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3497" name="Group 9"/>
          <p:cNvGrpSpPr/>
          <p:nvPr/>
        </p:nvGrpSpPr>
        <p:grpSpPr>
          <a:xfrm rot="0">
            <a:off x="3346450" y="2717165"/>
            <a:ext cx="438785" cy="473710"/>
            <a:chOff x="2078" y="1484"/>
            <a:chExt cx="1859" cy="2008"/>
          </a:xfrm>
        </p:grpSpPr>
        <p:sp>
          <p:nvSpPr>
            <p:cNvPr id="63498" name="Oval 10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57150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499" name="Oval 11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492" name="Oval 12"/>
            <p:cNvSpPr>
              <a:spLocks noChangeArrowheads="true"/>
            </p:cNvSpPr>
            <p:nvPr/>
          </p:nvSpPr>
          <p:spPr bwMode="gray">
            <a:xfrm>
              <a:off x="2253" y="1484"/>
              <a:ext cx="1684" cy="2007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</p:spPr>
          <p:txBody>
            <a:bodyPr wrap="none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01" name="Oval 13"/>
            <p:cNvSpPr/>
            <p:nvPr/>
          </p:nvSpPr>
          <p:spPr>
            <a:xfrm>
              <a:off x="2254" y="1485"/>
              <a:ext cx="1683" cy="2007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wrap="none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494" name="Oval 14"/>
            <p:cNvSpPr>
              <a:spLocks noChangeArrowheads="true"/>
            </p:cNvSpPr>
            <p:nvPr/>
          </p:nvSpPr>
          <p:spPr bwMode="gray">
            <a:xfrm>
              <a:off x="2334" y="1508"/>
              <a:ext cx="1097" cy="1960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>
              <a:noFill/>
            </a:ln>
            <a:effectLst/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03" name="Oval 15"/>
            <p:cNvSpPr/>
            <p:nvPr/>
          </p:nvSpPr>
          <p:spPr>
            <a:xfrm>
              <a:off x="2337" y="1509"/>
              <a:ext cx="1096" cy="195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3504" name="Group 16"/>
          <p:cNvGrpSpPr/>
          <p:nvPr/>
        </p:nvGrpSpPr>
        <p:grpSpPr>
          <a:xfrm rot="0">
            <a:off x="3384550" y="3804285"/>
            <a:ext cx="438785" cy="473710"/>
            <a:chOff x="2078" y="1484"/>
            <a:chExt cx="1859" cy="2008"/>
          </a:xfrm>
        </p:grpSpPr>
        <p:sp>
          <p:nvSpPr>
            <p:cNvPr id="63505" name="Oval 17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57150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506" name="Oval 18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499" name="Oval 19"/>
            <p:cNvSpPr>
              <a:spLocks noChangeArrowheads="true"/>
            </p:cNvSpPr>
            <p:nvPr/>
          </p:nvSpPr>
          <p:spPr bwMode="gray">
            <a:xfrm>
              <a:off x="2253" y="1484"/>
              <a:ext cx="1684" cy="2007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true"/>
            </a:gradFill>
            <a:ln>
              <a:noFill/>
            </a:ln>
            <a:effectLst/>
          </p:spPr>
          <p:txBody>
            <a:bodyPr wrap="none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08" name="Oval 20"/>
            <p:cNvSpPr/>
            <p:nvPr/>
          </p:nvSpPr>
          <p:spPr>
            <a:xfrm>
              <a:off x="2254" y="1485"/>
              <a:ext cx="1683" cy="2007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wrap="none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4501" name="Oval 21"/>
            <p:cNvSpPr>
              <a:spLocks noChangeArrowheads="true"/>
            </p:cNvSpPr>
            <p:nvPr/>
          </p:nvSpPr>
          <p:spPr bwMode="gray">
            <a:xfrm>
              <a:off x="2334" y="1508"/>
              <a:ext cx="1097" cy="1960"/>
            </a:xfrm>
            <a:prstGeom prst="ellipse">
              <a:avLst/>
            </a:prstGeom>
            <a:gradFill rotWithShape="true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true"/>
            </a:gradFill>
            <a:ln>
              <a:noFill/>
            </a:ln>
            <a:effectLst/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510" name="Oval 22"/>
            <p:cNvSpPr/>
            <p:nvPr/>
          </p:nvSpPr>
          <p:spPr>
            <a:xfrm>
              <a:off x="2337" y="1509"/>
              <a:ext cx="1096" cy="195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true"/>
              <a:tileRect/>
            </a:gradFill>
            <a:ln w="38100">
              <a:noFill/>
            </a:ln>
          </p:spPr>
          <p:txBody>
            <a:bodyPr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06775" y="4829810"/>
            <a:ext cx="5453380" cy="575147"/>
            <a:chOff x="5450" y="7645"/>
            <a:chExt cx="8588" cy="906"/>
          </a:xfrm>
        </p:grpSpPr>
        <p:sp>
          <p:nvSpPr>
            <p:cNvPr id="3" name="AutoShape 7"/>
            <p:cNvSpPr/>
            <p:nvPr/>
          </p:nvSpPr>
          <p:spPr>
            <a:xfrm>
              <a:off x="6015" y="7645"/>
              <a:ext cx="8023" cy="867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eaLnBrk="0" hangingPunct="0">
                <a:buClrTx/>
                <a:buFontTx/>
              </a:pPr>
              <a:r>
                <a:rPr lang="en-US" altLang="zh-CN" sz="2400" b="1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1.3.3  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中国信用体系建设</a:t>
              </a:r>
              <a:endPara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" name="Group 16"/>
            <p:cNvGrpSpPr/>
            <p:nvPr/>
          </p:nvGrpSpPr>
          <p:grpSpPr>
            <a:xfrm rot="0">
              <a:off x="5450" y="7804"/>
              <a:ext cx="691" cy="747"/>
              <a:chOff x="2078" y="1484"/>
              <a:chExt cx="1859" cy="2010"/>
            </a:xfrm>
          </p:grpSpPr>
          <p:sp>
            <p:nvSpPr>
              <p:cNvPr id="5" name="Oval 17"/>
              <p:cNvSpPr/>
              <p:nvPr/>
            </p:nvSpPr>
            <p:spPr>
              <a:xfrm>
                <a:off x="2078" y="168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57150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Oval 18"/>
              <p:cNvSpPr/>
              <p:nvPr/>
            </p:nvSpPr>
            <p:spPr>
              <a:xfrm>
                <a:off x="2170" y="177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Oval 19"/>
              <p:cNvSpPr>
                <a:spLocks noChangeArrowheads="true"/>
              </p:cNvSpPr>
              <p:nvPr/>
            </p:nvSpPr>
            <p:spPr bwMode="gray">
              <a:xfrm>
                <a:off x="2253" y="1484"/>
                <a:ext cx="1684" cy="2007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true"/>
              </a:gradFill>
              <a:ln>
                <a:noFill/>
              </a:ln>
              <a:effectLst/>
            </p:spPr>
            <p:txBody>
              <a:bodyPr wrap="none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" name="Oval 20"/>
              <p:cNvSpPr/>
              <p:nvPr/>
            </p:nvSpPr>
            <p:spPr>
              <a:xfrm>
                <a:off x="2254" y="1485"/>
                <a:ext cx="1683" cy="200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Oval 21"/>
              <p:cNvSpPr>
                <a:spLocks noChangeArrowheads="true"/>
              </p:cNvSpPr>
              <p:nvPr/>
            </p:nvSpPr>
            <p:spPr bwMode="gray">
              <a:xfrm>
                <a:off x="2334" y="1508"/>
                <a:ext cx="1097" cy="1960"/>
              </a:xfrm>
              <a:prstGeom prst="ellipse">
                <a:avLst/>
              </a:prstGeom>
              <a:gradFill rotWithShape="true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true"/>
              </a:gradFill>
              <a:ln>
                <a:noFill/>
              </a:ln>
              <a:effectLst/>
            </p:spPr>
            <p:txBody>
              <a:bodyPr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Oval 22"/>
              <p:cNvSpPr/>
              <p:nvPr/>
            </p:nvSpPr>
            <p:spPr>
              <a:xfrm>
                <a:off x="2254" y="1536"/>
                <a:ext cx="1096" cy="195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false">
                <a:spAutoFit/>
              </a:bodyPr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一、社会信用体系概述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92530" y="1850390"/>
            <a:ext cx="10042525" cy="3747770"/>
            <a:chOff x="1878" y="2914"/>
            <a:chExt cx="15815" cy="5902"/>
          </a:xfrm>
        </p:grpSpPr>
        <p:sp>
          <p:nvSpPr>
            <p:cNvPr id="6" name="Rectangle 3"/>
            <p:cNvSpPr/>
            <p:nvPr/>
          </p:nvSpPr>
          <p:spPr>
            <a:xfrm>
              <a:off x="1878" y="2914"/>
              <a:ext cx="6239" cy="542"/>
            </a:xfrm>
            <a:prstGeom prst="rect">
              <a:avLst/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社会信用体系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795" y="2914"/>
              <a:ext cx="5898" cy="542"/>
            </a:xfrm>
            <a:prstGeom prst="rect">
              <a:avLst/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征信国家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AutoShape 11"/>
            <p:cNvSpPr/>
            <p:nvPr/>
          </p:nvSpPr>
          <p:spPr>
            <a:xfrm>
              <a:off x="9081" y="6765"/>
              <a:ext cx="2827" cy="929"/>
            </a:xfrm>
            <a:prstGeom prst="homePlate">
              <a:avLst>
                <a:gd name="adj" fmla="val 12991"/>
              </a:avLst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什么样才算征信国家？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AutoShape 13"/>
            <p:cNvSpPr/>
            <p:nvPr/>
          </p:nvSpPr>
          <p:spPr>
            <a:xfrm flipH="true">
              <a:off x="8117" y="4458"/>
              <a:ext cx="2827" cy="929"/>
            </a:xfrm>
            <a:prstGeom prst="homePlate">
              <a:avLst>
                <a:gd name="adj" fmla="val 12991"/>
              </a:avLst>
            </a:prstGeom>
            <a:solidFill>
              <a:srgbClr val="969696"/>
            </a:solidFill>
            <a:ln w="6350">
              <a:noFill/>
            </a:ln>
            <a:effectLst>
              <a:outerShdw dist="35921" dir="2699999" algn="ctr" rotWithShape="0">
                <a:srgbClr val="9999FF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什么是社会信用体系？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TextBox 20"/>
            <p:cNvSpPr txBox="true"/>
            <p:nvPr/>
          </p:nvSpPr>
          <p:spPr>
            <a:xfrm>
              <a:off x="1878" y="3673"/>
              <a:ext cx="6010" cy="40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社会信用体系是一种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保证经济良性运行的社会机制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。它以有关的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信用法律法规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为依据，以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信用专业机构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为主体，以合法有效的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信用信息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为基础，以解决市场参与者的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信息不对称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为目的，使守信者受到鼓励，失信者付出代价，保证市场经济的公平和效率。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TextBox 21"/>
            <p:cNvSpPr txBox="true"/>
            <p:nvPr/>
          </p:nvSpPr>
          <p:spPr>
            <a:xfrm>
              <a:off x="12333" y="3825"/>
              <a:ext cx="5330" cy="49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一个国家的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社会信用体系比较健全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公正、权威的信用产品和信用服务已在全国普及，信用交易已成为其市场经济的主要交易手段。信用管理行业的产品和服务深入到社会的方方面面，企业和个人的信用意识强烈，注重维护信用，有着明确的信用市场需求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一、社会信用体系概述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28165" y="1124585"/>
            <a:ext cx="8535670" cy="5023485"/>
            <a:chOff x="2518" y="2088"/>
            <a:chExt cx="13442" cy="7911"/>
          </a:xfrm>
        </p:grpSpPr>
        <p:sp>
          <p:nvSpPr>
            <p:cNvPr id="8" name="Rectangle 2"/>
            <p:cNvSpPr txBox="true">
              <a:spLocks noChangeArrowheads="true"/>
            </p:cNvSpPr>
            <p:nvPr/>
          </p:nvSpPr>
          <p:spPr bwMode="white">
            <a:xfrm>
              <a:off x="2518" y="2088"/>
              <a:ext cx="13443" cy="1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（一）社会信用体系的功能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endParaRPr>
            </a:p>
          </p:txBody>
        </p:sp>
        <p:grpSp>
          <p:nvGrpSpPr>
            <p:cNvPr id="2" name="Group 3"/>
            <p:cNvGrpSpPr/>
            <p:nvPr/>
          </p:nvGrpSpPr>
          <p:grpSpPr>
            <a:xfrm>
              <a:off x="4650" y="3213"/>
              <a:ext cx="9295" cy="6787"/>
              <a:chOff x="1176" y="1296"/>
              <a:chExt cx="3432" cy="2715"/>
            </a:xfrm>
          </p:grpSpPr>
          <p:sp>
            <p:nvSpPr>
              <p:cNvPr id="66568" name="Freeform 4"/>
              <p:cNvSpPr/>
              <p:nvPr/>
            </p:nvSpPr>
            <p:spPr>
              <a:xfrm rot="-794496">
                <a:off x="2989" y="1859"/>
                <a:ext cx="725" cy="20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0" y="79"/>
                  </a:cxn>
                  <a:cxn ang="0">
                    <a:pos x="553" y="182"/>
                  </a:cxn>
                  <a:cxn ang="0">
                    <a:pos x="828" y="305"/>
                  </a:cxn>
                  <a:cxn ang="0">
                    <a:pos x="1105" y="457"/>
                  </a:cxn>
                  <a:cxn ang="0">
                    <a:pos x="1366" y="626"/>
                  </a:cxn>
                  <a:cxn ang="0">
                    <a:pos x="1627" y="831"/>
                  </a:cxn>
                  <a:cxn ang="0">
                    <a:pos x="1885" y="1047"/>
                  </a:cxn>
                  <a:cxn ang="0">
                    <a:pos x="2126" y="1289"/>
                  </a:cxn>
                  <a:cxn ang="0">
                    <a:pos x="2355" y="1563"/>
                  </a:cxn>
                  <a:cxn ang="0">
                    <a:pos x="2581" y="1839"/>
                  </a:cxn>
                  <a:cxn ang="0">
                    <a:pos x="2781" y="2143"/>
                  </a:cxn>
                  <a:cxn ang="0">
                    <a:pos x="2966" y="2477"/>
                  </a:cxn>
                  <a:cxn ang="0">
                    <a:pos x="3133" y="2818"/>
                  </a:cxn>
                  <a:cxn ang="0">
                    <a:pos x="3286" y="3185"/>
                  </a:cxn>
                  <a:cxn ang="0">
                    <a:pos x="3403" y="3566"/>
                  </a:cxn>
                  <a:cxn ang="0">
                    <a:pos x="3503" y="3962"/>
                  </a:cxn>
                  <a:cxn ang="0">
                    <a:pos x="3581" y="4379"/>
                  </a:cxn>
                  <a:cxn ang="0">
                    <a:pos x="3627" y="4813"/>
                  </a:cxn>
                  <a:cxn ang="0">
                    <a:pos x="3649" y="5265"/>
                  </a:cxn>
                  <a:cxn ang="0">
                    <a:pos x="3628" y="5726"/>
                  </a:cxn>
                  <a:cxn ang="0">
                    <a:pos x="3587" y="6144"/>
                  </a:cxn>
                  <a:cxn ang="0">
                    <a:pos x="3516" y="6566"/>
                  </a:cxn>
                  <a:cxn ang="0">
                    <a:pos x="3422" y="6969"/>
                  </a:cxn>
                  <a:cxn ang="0">
                    <a:pos x="3298" y="7343"/>
                  </a:cxn>
                  <a:cxn ang="0">
                    <a:pos x="3168" y="7707"/>
                  </a:cxn>
                  <a:cxn ang="0">
                    <a:pos x="3005" y="8039"/>
                  </a:cxn>
                  <a:cxn ang="0">
                    <a:pos x="2823" y="8363"/>
                  </a:cxn>
                  <a:cxn ang="0">
                    <a:pos x="2634" y="8682"/>
                  </a:cxn>
                  <a:cxn ang="0">
                    <a:pos x="2416" y="8957"/>
                  </a:cxn>
                  <a:cxn ang="0">
                    <a:pos x="2186" y="9209"/>
                  </a:cxn>
                  <a:cxn ang="0">
                    <a:pos x="1946" y="9459"/>
                  </a:cxn>
                  <a:cxn ang="0">
                    <a:pos x="1691" y="9672"/>
                  </a:cxn>
                  <a:cxn ang="0">
                    <a:pos x="1432" y="9874"/>
                  </a:cxn>
                  <a:cxn ang="0">
                    <a:pos x="1156" y="10054"/>
                  </a:cxn>
                  <a:cxn ang="0">
                    <a:pos x="879" y="10207"/>
                  </a:cxn>
                  <a:cxn ang="0">
                    <a:pos x="586" y="10337"/>
                  </a:cxn>
                  <a:cxn ang="0">
                    <a:pos x="293" y="10448"/>
                  </a:cxn>
                  <a:cxn ang="0">
                    <a:pos x="0" y="10533"/>
                  </a:cxn>
                  <a:cxn ang="0">
                    <a:pos x="0" y="0"/>
                  </a:cxn>
                </a:cxnLst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true">
                <a:gsLst>
                  <a:gs pos="0">
                    <a:srgbClr val="FFFFFF"/>
                  </a:gs>
                  <a:gs pos="100000">
                    <a:srgbClr val="447EC4"/>
                  </a:gs>
                </a:gsLst>
                <a:lin ang="0" scaled="true"/>
                <a:tileRect/>
              </a:gradFill>
              <a:ln w="6350">
                <a:noFill/>
              </a:ln>
            </p:spPr>
            <p:txBody>
              <a:bodyPr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69" name="Freeform 5"/>
              <p:cNvSpPr/>
              <p:nvPr/>
            </p:nvSpPr>
            <p:spPr>
              <a:xfrm rot="5461794">
                <a:off x="1858" y="1576"/>
                <a:ext cx="725" cy="20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0" y="79"/>
                  </a:cxn>
                  <a:cxn ang="0">
                    <a:pos x="553" y="182"/>
                  </a:cxn>
                  <a:cxn ang="0">
                    <a:pos x="828" y="305"/>
                  </a:cxn>
                  <a:cxn ang="0">
                    <a:pos x="1105" y="457"/>
                  </a:cxn>
                  <a:cxn ang="0">
                    <a:pos x="1366" y="626"/>
                  </a:cxn>
                  <a:cxn ang="0">
                    <a:pos x="1627" y="831"/>
                  </a:cxn>
                  <a:cxn ang="0">
                    <a:pos x="1885" y="1047"/>
                  </a:cxn>
                  <a:cxn ang="0">
                    <a:pos x="2126" y="1289"/>
                  </a:cxn>
                  <a:cxn ang="0">
                    <a:pos x="2355" y="1563"/>
                  </a:cxn>
                  <a:cxn ang="0">
                    <a:pos x="2581" y="1839"/>
                  </a:cxn>
                  <a:cxn ang="0">
                    <a:pos x="2781" y="2143"/>
                  </a:cxn>
                  <a:cxn ang="0">
                    <a:pos x="2966" y="2477"/>
                  </a:cxn>
                  <a:cxn ang="0">
                    <a:pos x="3133" y="2818"/>
                  </a:cxn>
                  <a:cxn ang="0">
                    <a:pos x="3286" y="3185"/>
                  </a:cxn>
                  <a:cxn ang="0">
                    <a:pos x="3403" y="3566"/>
                  </a:cxn>
                  <a:cxn ang="0">
                    <a:pos x="3503" y="3962"/>
                  </a:cxn>
                  <a:cxn ang="0">
                    <a:pos x="3581" y="4379"/>
                  </a:cxn>
                  <a:cxn ang="0">
                    <a:pos x="3627" y="4813"/>
                  </a:cxn>
                  <a:cxn ang="0">
                    <a:pos x="3649" y="5265"/>
                  </a:cxn>
                  <a:cxn ang="0">
                    <a:pos x="3628" y="5726"/>
                  </a:cxn>
                  <a:cxn ang="0">
                    <a:pos x="3587" y="6144"/>
                  </a:cxn>
                  <a:cxn ang="0">
                    <a:pos x="3516" y="6566"/>
                  </a:cxn>
                  <a:cxn ang="0">
                    <a:pos x="3422" y="6969"/>
                  </a:cxn>
                  <a:cxn ang="0">
                    <a:pos x="3298" y="7343"/>
                  </a:cxn>
                  <a:cxn ang="0">
                    <a:pos x="3168" y="7707"/>
                  </a:cxn>
                  <a:cxn ang="0">
                    <a:pos x="3005" y="8039"/>
                  </a:cxn>
                  <a:cxn ang="0">
                    <a:pos x="2823" y="8363"/>
                  </a:cxn>
                  <a:cxn ang="0">
                    <a:pos x="2634" y="8682"/>
                  </a:cxn>
                  <a:cxn ang="0">
                    <a:pos x="2416" y="8957"/>
                  </a:cxn>
                  <a:cxn ang="0">
                    <a:pos x="2186" y="9209"/>
                  </a:cxn>
                  <a:cxn ang="0">
                    <a:pos x="1946" y="9459"/>
                  </a:cxn>
                  <a:cxn ang="0">
                    <a:pos x="1691" y="9672"/>
                  </a:cxn>
                  <a:cxn ang="0">
                    <a:pos x="1432" y="9874"/>
                  </a:cxn>
                  <a:cxn ang="0">
                    <a:pos x="1156" y="10054"/>
                  </a:cxn>
                  <a:cxn ang="0">
                    <a:pos x="879" y="10207"/>
                  </a:cxn>
                  <a:cxn ang="0">
                    <a:pos x="586" y="10337"/>
                  </a:cxn>
                  <a:cxn ang="0">
                    <a:pos x="293" y="10448"/>
                  </a:cxn>
                  <a:cxn ang="0">
                    <a:pos x="0" y="10533"/>
                  </a:cxn>
                  <a:cxn ang="0">
                    <a:pos x="0" y="0"/>
                  </a:cxn>
                </a:cxnLst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true">
                <a:gsLst>
                  <a:gs pos="0">
                    <a:srgbClr val="FFFFFF"/>
                  </a:gs>
                  <a:gs pos="100000">
                    <a:srgbClr val="2A684C"/>
                  </a:gs>
                </a:gsLst>
                <a:lin ang="0" scaled="true"/>
                <a:tileRect/>
              </a:gradFill>
              <a:ln w="6350">
                <a:noFill/>
              </a:ln>
            </p:spPr>
            <p:txBody>
              <a:bodyPr/>
              <a:p>
                <a:endParaRPr lang="zh-CN" altLang="en-US" sz="2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Freeform 6"/>
              <p:cNvSpPr/>
              <p:nvPr/>
            </p:nvSpPr>
            <p:spPr bwMode="gray">
              <a:xfrm rot="-7471624">
                <a:off x="3024" y="613"/>
                <a:ext cx="725" cy="2090"/>
              </a:xfrm>
              <a:custGeom>
                <a:avLst/>
                <a:gdLst>
                  <a:gd name="T0" fmla="*/ 0 w 646"/>
                  <a:gd name="T1" fmla="*/ 0 h 1861"/>
                  <a:gd name="T2" fmla="*/ 48 w 646"/>
                  <a:gd name="T3" fmla="*/ 14 h 1861"/>
                  <a:gd name="T4" fmla="*/ 98 w 646"/>
                  <a:gd name="T5" fmla="*/ 32 h 1861"/>
                  <a:gd name="T6" fmla="*/ 147 w 646"/>
                  <a:gd name="T7" fmla="*/ 54 h 1861"/>
                  <a:gd name="T8" fmla="*/ 195 w 646"/>
                  <a:gd name="T9" fmla="*/ 81 h 1861"/>
                  <a:gd name="T10" fmla="*/ 242 w 646"/>
                  <a:gd name="T11" fmla="*/ 111 h 1861"/>
                  <a:gd name="T12" fmla="*/ 288 w 646"/>
                  <a:gd name="T13" fmla="*/ 147 h 1861"/>
                  <a:gd name="T14" fmla="*/ 333 w 646"/>
                  <a:gd name="T15" fmla="*/ 185 h 1861"/>
                  <a:gd name="T16" fmla="*/ 377 w 646"/>
                  <a:gd name="T17" fmla="*/ 228 h 1861"/>
                  <a:gd name="T18" fmla="*/ 418 w 646"/>
                  <a:gd name="T19" fmla="*/ 275 h 1861"/>
                  <a:gd name="T20" fmla="*/ 457 w 646"/>
                  <a:gd name="T21" fmla="*/ 325 h 1861"/>
                  <a:gd name="T22" fmla="*/ 493 w 646"/>
                  <a:gd name="T23" fmla="*/ 379 h 1861"/>
                  <a:gd name="T24" fmla="*/ 526 w 646"/>
                  <a:gd name="T25" fmla="*/ 437 h 1861"/>
                  <a:gd name="T26" fmla="*/ 555 w 646"/>
                  <a:gd name="T27" fmla="*/ 497 h 1861"/>
                  <a:gd name="T28" fmla="*/ 582 w 646"/>
                  <a:gd name="T29" fmla="*/ 562 h 1861"/>
                  <a:gd name="T30" fmla="*/ 604 w 646"/>
                  <a:gd name="T31" fmla="*/ 630 h 1861"/>
                  <a:gd name="T32" fmla="*/ 621 w 646"/>
                  <a:gd name="T33" fmla="*/ 700 h 1861"/>
                  <a:gd name="T34" fmla="*/ 634 w 646"/>
                  <a:gd name="T35" fmla="*/ 774 h 1861"/>
                  <a:gd name="T36" fmla="*/ 642 w 646"/>
                  <a:gd name="T37" fmla="*/ 851 h 1861"/>
                  <a:gd name="T38" fmla="*/ 646 w 646"/>
                  <a:gd name="T39" fmla="*/ 930 h 1861"/>
                  <a:gd name="T40" fmla="*/ 643 w 646"/>
                  <a:gd name="T41" fmla="*/ 1011 h 1861"/>
                  <a:gd name="T42" fmla="*/ 636 w 646"/>
                  <a:gd name="T43" fmla="*/ 1086 h 1861"/>
                  <a:gd name="T44" fmla="*/ 623 w 646"/>
                  <a:gd name="T45" fmla="*/ 1160 h 1861"/>
                  <a:gd name="T46" fmla="*/ 607 w 646"/>
                  <a:gd name="T47" fmla="*/ 1230 h 1861"/>
                  <a:gd name="T48" fmla="*/ 585 w 646"/>
                  <a:gd name="T49" fmla="*/ 1297 h 1861"/>
                  <a:gd name="T50" fmla="*/ 561 w 646"/>
                  <a:gd name="T51" fmla="*/ 1361 h 1861"/>
                  <a:gd name="T52" fmla="*/ 533 w 646"/>
                  <a:gd name="T53" fmla="*/ 1421 h 1861"/>
                  <a:gd name="T54" fmla="*/ 500 w 646"/>
                  <a:gd name="T55" fmla="*/ 1478 h 1861"/>
                  <a:gd name="T56" fmla="*/ 466 w 646"/>
                  <a:gd name="T57" fmla="*/ 1532 h 1861"/>
                  <a:gd name="T58" fmla="*/ 428 w 646"/>
                  <a:gd name="T59" fmla="*/ 1582 h 1861"/>
                  <a:gd name="T60" fmla="*/ 388 w 646"/>
                  <a:gd name="T61" fmla="*/ 1627 h 1861"/>
                  <a:gd name="T62" fmla="*/ 345 w 646"/>
                  <a:gd name="T63" fmla="*/ 1670 h 1861"/>
                  <a:gd name="T64" fmla="*/ 301 w 646"/>
                  <a:gd name="T65" fmla="*/ 1709 h 1861"/>
                  <a:gd name="T66" fmla="*/ 254 w 646"/>
                  <a:gd name="T67" fmla="*/ 1744 h 1861"/>
                  <a:gd name="T68" fmla="*/ 205 w 646"/>
                  <a:gd name="T69" fmla="*/ 1776 h 1861"/>
                  <a:gd name="T70" fmla="*/ 156 w 646"/>
                  <a:gd name="T71" fmla="*/ 1803 h 1861"/>
                  <a:gd name="T72" fmla="*/ 104 w 646"/>
                  <a:gd name="T73" fmla="*/ 1826 h 1861"/>
                  <a:gd name="T74" fmla="*/ 53 w 646"/>
                  <a:gd name="T75" fmla="*/ 1846 h 1861"/>
                  <a:gd name="T76" fmla="*/ 0 w 646"/>
                  <a:gd name="T77" fmla="*/ 1861 h 1861"/>
                  <a:gd name="T78" fmla="*/ 0 w 646"/>
                  <a:gd name="T7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true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/>
                  </a:gs>
                </a:gsLst>
                <a:lin ang="0" scaled="true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8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66571" name="Group 7"/>
              <p:cNvGrpSpPr/>
              <p:nvPr/>
            </p:nvGrpSpPr>
            <p:grpSpPr>
              <a:xfrm>
                <a:off x="1177" y="1440"/>
                <a:ext cx="3335" cy="2571"/>
                <a:chOff x="768" y="1104"/>
                <a:chExt cx="3984" cy="3072"/>
              </a:xfrm>
            </p:grpSpPr>
            <p:sp>
              <p:nvSpPr>
                <p:cNvPr id="66572" name="Freeform 8"/>
                <p:cNvSpPr/>
                <p:nvPr/>
              </p:nvSpPr>
              <p:spPr>
                <a:xfrm>
                  <a:off x="2784" y="1680"/>
                  <a:ext cx="866" cy="2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57" y="1160"/>
                    </a:cxn>
                    <a:cxn ang="0">
                      <a:pos x="7936" y="2646"/>
                    </a:cxn>
                    <a:cxn ang="0">
                      <a:pos x="11947" y="4398"/>
                    </a:cxn>
                    <a:cxn ang="0">
                      <a:pos x="15802" y="6638"/>
                    </a:cxn>
                    <a:cxn ang="0">
                      <a:pos x="19600" y="9057"/>
                    </a:cxn>
                    <a:cxn ang="0">
                      <a:pos x="23330" y="11993"/>
                    </a:cxn>
                    <a:cxn ang="0">
                      <a:pos x="27011" y="15172"/>
                    </a:cxn>
                    <a:cxn ang="0">
                      <a:pos x="30562" y="18647"/>
                    </a:cxn>
                    <a:cxn ang="0">
                      <a:pos x="33913" y="22515"/>
                    </a:cxn>
                    <a:cxn ang="0">
                      <a:pos x="37111" y="26600"/>
                    </a:cxn>
                    <a:cxn ang="0">
                      <a:pos x="40030" y="30957"/>
                    </a:cxn>
                    <a:cxn ang="0">
                      <a:pos x="42658" y="35717"/>
                    </a:cxn>
                    <a:cxn ang="0">
                      <a:pos x="45027" y="40636"/>
                    </a:cxn>
                    <a:cxn ang="0">
                      <a:pos x="47218" y="45967"/>
                    </a:cxn>
                    <a:cxn ang="0">
                      <a:pos x="49054" y="51523"/>
                    </a:cxn>
                    <a:cxn ang="0">
                      <a:pos x="50346" y="57223"/>
                    </a:cxn>
                    <a:cxn ang="0">
                      <a:pos x="51428" y="63254"/>
                    </a:cxn>
                    <a:cxn ang="0">
                      <a:pos x="52109" y="69514"/>
                    </a:cxn>
                    <a:cxn ang="0">
                      <a:pos x="52404" y="75982"/>
                    </a:cxn>
                    <a:cxn ang="0">
                      <a:pos x="52221" y="82689"/>
                    </a:cxn>
                    <a:cxn ang="0">
                      <a:pos x="51614" y="88780"/>
                    </a:cxn>
                    <a:cxn ang="0">
                      <a:pos x="50534" y="94833"/>
                    </a:cxn>
                    <a:cxn ang="0">
                      <a:pos x="49272" y="100562"/>
                    </a:cxn>
                    <a:cxn ang="0">
                      <a:pos x="47457" y="106054"/>
                    </a:cxn>
                    <a:cxn ang="0">
                      <a:pos x="45513" y="111222"/>
                    </a:cxn>
                    <a:cxn ang="0">
                      <a:pos x="43241" y="116155"/>
                    </a:cxn>
                    <a:cxn ang="0">
                      <a:pos x="40557" y="120780"/>
                    </a:cxn>
                    <a:cxn ang="0">
                      <a:pos x="37818" y="125209"/>
                    </a:cxn>
                    <a:cxn ang="0">
                      <a:pos x="34728" y="129325"/>
                    </a:cxn>
                    <a:cxn ang="0">
                      <a:pos x="31449" y="133031"/>
                    </a:cxn>
                    <a:cxn ang="0">
                      <a:pos x="27964" y="136524"/>
                    </a:cxn>
                    <a:cxn ang="0">
                      <a:pos x="24496" y="139700"/>
                    </a:cxn>
                    <a:cxn ang="0">
                      <a:pos x="20650" y="142534"/>
                    </a:cxn>
                    <a:cxn ang="0">
                      <a:pos x="16681" y="145178"/>
                    </a:cxn>
                    <a:cxn ang="0">
                      <a:pos x="12640" y="147391"/>
                    </a:cxn>
                    <a:cxn ang="0">
                      <a:pos x="8403" y="149270"/>
                    </a:cxn>
                    <a:cxn ang="0">
                      <a:pos x="4275" y="150919"/>
                    </a:cxn>
                    <a:cxn ang="0">
                      <a:pos x="0" y="152135"/>
                    </a:cxn>
                    <a:cxn ang="0">
                      <a:pos x="0" y="0"/>
                    </a:cxn>
                  </a:cxnLst>
                  <a:pathLst>
                    <a:path w="646" h="1861">
                      <a:moveTo>
                        <a:pt x="0" y="0"/>
                      </a:moveTo>
                      <a:lnTo>
                        <a:pt x="48" y="14"/>
                      </a:lnTo>
                      <a:lnTo>
                        <a:pt x="98" y="32"/>
                      </a:lnTo>
                      <a:lnTo>
                        <a:pt x="147" y="54"/>
                      </a:lnTo>
                      <a:lnTo>
                        <a:pt x="195" y="81"/>
                      </a:lnTo>
                      <a:lnTo>
                        <a:pt x="242" y="111"/>
                      </a:lnTo>
                      <a:lnTo>
                        <a:pt x="288" y="147"/>
                      </a:lnTo>
                      <a:lnTo>
                        <a:pt x="333" y="185"/>
                      </a:lnTo>
                      <a:lnTo>
                        <a:pt x="377" y="228"/>
                      </a:lnTo>
                      <a:lnTo>
                        <a:pt x="418" y="275"/>
                      </a:lnTo>
                      <a:lnTo>
                        <a:pt x="457" y="325"/>
                      </a:lnTo>
                      <a:lnTo>
                        <a:pt x="493" y="379"/>
                      </a:lnTo>
                      <a:lnTo>
                        <a:pt x="526" y="437"/>
                      </a:lnTo>
                      <a:lnTo>
                        <a:pt x="555" y="497"/>
                      </a:lnTo>
                      <a:lnTo>
                        <a:pt x="582" y="562"/>
                      </a:lnTo>
                      <a:lnTo>
                        <a:pt x="604" y="630"/>
                      </a:lnTo>
                      <a:lnTo>
                        <a:pt x="621" y="700"/>
                      </a:lnTo>
                      <a:lnTo>
                        <a:pt x="634" y="774"/>
                      </a:lnTo>
                      <a:lnTo>
                        <a:pt x="642" y="851"/>
                      </a:lnTo>
                      <a:lnTo>
                        <a:pt x="646" y="930"/>
                      </a:lnTo>
                      <a:lnTo>
                        <a:pt x="643" y="1011"/>
                      </a:lnTo>
                      <a:lnTo>
                        <a:pt x="636" y="1086"/>
                      </a:lnTo>
                      <a:lnTo>
                        <a:pt x="623" y="1160"/>
                      </a:lnTo>
                      <a:lnTo>
                        <a:pt x="607" y="1230"/>
                      </a:lnTo>
                      <a:lnTo>
                        <a:pt x="585" y="1297"/>
                      </a:lnTo>
                      <a:lnTo>
                        <a:pt x="561" y="1361"/>
                      </a:lnTo>
                      <a:lnTo>
                        <a:pt x="533" y="1421"/>
                      </a:lnTo>
                      <a:lnTo>
                        <a:pt x="500" y="1478"/>
                      </a:lnTo>
                      <a:lnTo>
                        <a:pt x="466" y="1532"/>
                      </a:lnTo>
                      <a:lnTo>
                        <a:pt x="428" y="1582"/>
                      </a:lnTo>
                      <a:lnTo>
                        <a:pt x="388" y="1627"/>
                      </a:lnTo>
                      <a:lnTo>
                        <a:pt x="345" y="1670"/>
                      </a:lnTo>
                      <a:lnTo>
                        <a:pt x="301" y="1709"/>
                      </a:lnTo>
                      <a:lnTo>
                        <a:pt x="254" y="1744"/>
                      </a:lnTo>
                      <a:lnTo>
                        <a:pt x="205" y="1776"/>
                      </a:lnTo>
                      <a:lnTo>
                        <a:pt x="156" y="1803"/>
                      </a:lnTo>
                      <a:lnTo>
                        <a:pt x="104" y="1826"/>
                      </a:lnTo>
                      <a:lnTo>
                        <a:pt x="53" y="1846"/>
                      </a:lnTo>
                      <a:lnTo>
                        <a:pt x="0" y="1861"/>
                      </a:lnTo>
                      <a:lnTo>
                        <a:pt x="0" y="0"/>
                      </a:lnTo>
                    </a:path>
                  </a:pathLst>
                </a:custGeom>
                <a:gradFill rotWithShape="true">
                  <a:gsLst>
                    <a:gs pos="0">
                      <a:schemeClr val="bg1"/>
                    </a:gs>
                    <a:gs pos="100000">
                      <a:srgbClr val="CFDBDF"/>
                    </a:gs>
                  </a:gsLst>
                  <a:lin ang="0" scaled="true"/>
                  <a:tileRect/>
                </a:gradFill>
                <a:ln w="6350">
                  <a:noFill/>
                </a:ln>
              </p:spPr>
              <p:txBody>
                <a:bodyPr/>
                <a:p>
                  <a:endParaRPr lang="zh-CN" altLang="en-US" sz="24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6573" name="Freeform 9"/>
                <p:cNvSpPr/>
                <p:nvPr/>
              </p:nvSpPr>
              <p:spPr>
                <a:xfrm rot="6256290">
                  <a:off x="1583" y="1153"/>
                  <a:ext cx="866" cy="2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57" y="1160"/>
                    </a:cxn>
                    <a:cxn ang="0">
                      <a:pos x="7936" y="2646"/>
                    </a:cxn>
                    <a:cxn ang="0">
                      <a:pos x="11947" y="4398"/>
                    </a:cxn>
                    <a:cxn ang="0">
                      <a:pos x="15802" y="6638"/>
                    </a:cxn>
                    <a:cxn ang="0">
                      <a:pos x="19600" y="9057"/>
                    </a:cxn>
                    <a:cxn ang="0">
                      <a:pos x="23330" y="11993"/>
                    </a:cxn>
                    <a:cxn ang="0">
                      <a:pos x="27011" y="15172"/>
                    </a:cxn>
                    <a:cxn ang="0">
                      <a:pos x="30562" y="18647"/>
                    </a:cxn>
                    <a:cxn ang="0">
                      <a:pos x="33913" y="22515"/>
                    </a:cxn>
                    <a:cxn ang="0">
                      <a:pos x="37111" y="26600"/>
                    </a:cxn>
                    <a:cxn ang="0">
                      <a:pos x="40030" y="30957"/>
                    </a:cxn>
                    <a:cxn ang="0">
                      <a:pos x="42658" y="35717"/>
                    </a:cxn>
                    <a:cxn ang="0">
                      <a:pos x="45027" y="40636"/>
                    </a:cxn>
                    <a:cxn ang="0">
                      <a:pos x="47218" y="45967"/>
                    </a:cxn>
                    <a:cxn ang="0">
                      <a:pos x="49054" y="51523"/>
                    </a:cxn>
                    <a:cxn ang="0">
                      <a:pos x="50346" y="57223"/>
                    </a:cxn>
                    <a:cxn ang="0">
                      <a:pos x="51428" y="63254"/>
                    </a:cxn>
                    <a:cxn ang="0">
                      <a:pos x="52109" y="69514"/>
                    </a:cxn>
                    <a:cxn ang="0">
                      <a:pos x="52404" y="75982"/>
                    </a:cxn>
                    <a:cxn ang="0">
                      <a:pos x="52221" y="82689"/>
                    </a:cxn>
                    <a:cxn ang="0">
                      <a:pos x="51614" y="88780"/>
                    </a:cxn>
                    <a:cxn ang="0">
                      <a:pos x="50534" y="94833"/>
                    </a:cxn>
                    <a:cxn ang="0">
                      <a:pos x="49272" y="100562"/>
                    </a:cxn>
                    <a:cxn ang="0">
                      <a:pos x="47457" y="106054"/>
                    </a:cxn>
                    <a:cxn ang="0">
                      <a:pos x="45513" y="111222"/>
                    </a:cxn>
                    <a:cxn ang="0">
                      <a:pos x="43241" y="116155"/>
                    </a:cxn>
                    <a:cxn ang="0">
                      <a:pos x="40557" y="120780"/>
                    </a:cxn>
                    <a:cxn ang="0">
                      <a:pos x="37818" y="125209"/>
                    </a:cxn>
                    <a:cxn ang="0">
                      <a:pos x="34728" y="129325"/>
                    </a:cxn>
                    <a:cxn ang="0">
                      <a:pos x="31449" y="133031"/>
                    </a:cxn>
                    <a:cxn ang="0">
                      <a:pos x="27964" y="136524"/>
                    </a:cxn>
                    <a:cxn ang="0">
                      <a:pos x="24496" y="139700"/>
                    </a:cxn>
                    <a:cxn ang="0">
                      <a:pos x="20650" y="142534"/>
                    </a:cxn>
                    <a:cxn ang="0">
                      <a:pos x="16681" y="145178"/>
                    </a:cxn>
                    <a:cxn ang="0">
                      <a:pos x="12640" y="147391"/>
                    </a:cxn>
                    <a:cxn ang="0">
                      <a:pos x="8403" y="149270"/>
                    </a:cxn>
                    <a:cxn ang="0">
                      <a:pos x="4275" y="150919"/>
                    </a:cxn>
                    <a:cxn ang="0">
                      <a:pos x="0" y="152135"/>
                    </a:cxn>
                    <a:cxn ang="0">
                      <a:pos x="0" y="0"/>
                    </a:cxn>
                  </a:cxnLst>
                  <a:pathLst>
                    <a:path w="646" h="1861">
                      <a:moveTo>
                        <a:pt x="0" y="0"/>
                      </a:moveTo>
                      <a:lnTo>
                        <a:pt x="48" y="14"/>
                      </a:lnTo>
                      <a:lnTo>
                        <a:pt x="98" y="32"/>
                      </a:lnTo>
                      <a:lnTo>
                        <a:pt x="147" y="54"/>
                      </a:lnTo>
                      <a:lnTo>
                        <a:pt x="195" y="81"/>
                      </a:lnTo>
                      <a:lnTo>
                        <a:pt x="242" y="111"/>
                      </a:lnTo>
                      <a:lnTo>
                        <a:pt x="288" y="147"/>
                      </a:lnTo>
                      <a:lnTo>
                        <a:pt x="333" y="185"/>
                      </a:lnTo>
                      <a:lnTo>
                        <a:pt x="377" y="228"/>
                      </a:lnTo>
                      <a:lnTo>
                        <a:pt x="418" y="275"/>
                      </a:lnTo>
                      <a:lnTo>
                        <a:pt x="457" y="325"/>
                      </a:lnTo>
                      <a:lnTo>
                        <a:pt x="493" y="379"/>
                      </a:lnTo>
                      <a:lnTo>
                        <a:pt x="526" y="437"/>
                      </a:lnTo>
                      <a:lnTo>
                        <a:pt x="555" y="497"/>
                      </a:lnTo>
                      <a:lnTo>
                        <a:pt x="582" y="562"/>
                      </a:lnTo>
                      <a:lnTo>
                        <a:pt x="604" y="630"/>
                      </a:lnTo>
                      <a:lnTo>
                        <a:pt x="621" y="700"/>
                      </a:lnTo>
                      <a:lnTo>
                        <a:pt x="634" y="774"/>
                      </a:lnTo>
                      <a:lnTo>
                        <a:pt x="642" y="851"/>
                      </a:lnTo>
                      <a:lnTo>
                        <a:pt x="646" y="930"/>
                      </a:lnTo>
                      <a:lnTo>
                        <a:pt x="643" y="1011"/>
                      </a:lnTo>
                      <a:lnTo>
                        <a:pt x="636" y="1086"/>
                      </a:lnTo>
                      <a:lnTo>
                        <a:pt x="623" y="1160"/>
                      </a:lnTo>
                      <a:lnTo>
                        <a:pt x="607" y="1230"/>
                      </a:lnTo>
                      <a:lnTo>
                        <a:pt x="585" y="1297"/>
                      </a:lnTo>
                      <a:lnTo>
                        <a:pt x="561" y="1361"/>
                      </a:lnTo>
                      <a:lnTo>
                        <a:pt x="533" y="1421"/>
                      </a:lnTo>
                      <a:lnTo>
                        <a:pt x="500" y="1478"/>
                      </a:lnTo>
                      <a:lnTo>
                        <a:pt x="466" y="1532"/>
                      </a:lnTo>
                      <a:lnTo>
                        <a:pt x="428" y="1582"/>
                      </a:lnTo>
                      <a:lnTo>
                        <a:pt x="388" y="1627"/>
                      </a:lnTo>
                      <a:lnTo>
                        <a:pt x="345" y="1670"/>
                      </a:lnTo>
                      <a:lnTo>
                        <a:pt x="301" y="1709"/>
                      </a:lnTo>
                      <a:lnTo>
                        <a:pt x="254" y="1744"/>
                      </a:lnTo>
                      <a:lnTo>
                        <a:pt x="205" y="1776"/>
                      </a:lnTo>
                      <a:lnTo>
                        <a:pt x="156" y="1803"/>
                      </a:lnTo>
                      <a:lnTo>
                        <a:pt x="104" y="1826"/>
                      </a:lnTo>
                      <a:lnTo>
                        <a:pt x="53" y="1846"/>
                      </a:lnTo>
                      <a:lnTo>
                        <a:pt x="0" y="1861"/>
                      </a:lnTo>
                      <a:lnTo>
                        <a:pt x="0" y="0"/>
                      </a:lnTo>
                    </a:path>
                  </a:pathLst>
                </a:custGeom>
                <a:gradFill rotWithShape="true">
                  <a:gsLst>
                    <a:gs pos="0">
                      <a:schemeClr val="bg1"/>
                    </a:gs>
                    <a:gs pos="100000">
                      <a:srgbClr val="CFDBDF"/>
                    </a:gs>
                  </a:gsLst>
                  <a:lin ang="0" scaled="true"/>
                  <a:tileRect/>
                </a:gradFill>
                <a:ln w="6350">
                  <a:noFill/>
                </a:ln>
              </p:spPr>
              <p:txBody>
                <a:bodyPr/>
                <a:p>
                  <a:endParaRPr lang="zh-CN" altLang="en-US" sz="24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6574" name="Freeform 10"/>
                <p:cNvSpPr/>
                <p:nvPr/>
              </p:nvSpPr>
              <p:spPr>
                <a:xfrm rot="-6677128">
                  <a:off x="3071" y="289"/>
                  <a:ext cx="866" cy="24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57" y="1160"/>
                    </a:cxn>
                    <a:cxn ang="0">
                      <a:pos x="7936" y="2646"/>
                    </a:cxn>
                    <a:cxn ang="0">
                      <a:pos x="11947" y="4398"/>
                    </a:cxn>
                    <a:cxn ang="0">
                      <a:pos x="15802" y="6638"/>
                    </a:cxn>
                    <a:cxn ang="0">
                      <a:pos x="19600" y="9057"/>
                    </a:cxn>
                    <a:cxn ang="0">
                      <a:pos x="23330" y="11993"/>
                    </a:cxn>
                    <a:cxn ang="0">
                      <a:pos x="27011" y="15172"/>
                    </a:cxn>
                    <a:cxn ang="0">
                      <a:pos x="30562" y="18647"/>
                    </a:cxn>
                    <a:cxn ang="0">
                      <a:pos x="33913" y="22515"/>
                    </a:cxn>
                    <a:cxn ang="0">
                      <a:pos x="37111" y="26600"/>
                    </a:cxn>
                    <a:cxn ang="0">
                      <a:pos x="40030" y="30957"/>
                    </a:cxn>
                    <a:cxn ang="0">
                      <a:pos x="42658" y="35717"/>
                    </a:cxn>
                    <a:cxn ang="0">
                      <a:pos x="45027" y="40636"/>
                    </a:cxn>
                    <a:cxn ang="0">
                      <a:pos x="47218" y="45967"/>
                    </a:cxn>
                    <a:cxn ang="0">
                      <a:pos x="49054" y="51523"/>
                    </a:cxn>
                    <a:cxn ang="0">
                      <a:pos x="50346" y="57223"/>
                    </a:cxn>
                    <a:cxn ang="0">
                      <a:pos x="51428" y="63254"/>
                    </a:cxn>
                    <a:cxn ang="0">
                      <a:pos x="52109" y="69514"/>
                    </a:cxn>
                    <a:cxn ang="0">
                      <a:pos x="52404" y="75982"/>
                    </a:cxn>
                    <a:cxn ang="0">
                      <a:pos x="52221" y="82689"/>
                    </a:cxn>
                    <a:cxn ang="0">
                      <a:pos x="51614" y="88780"/>
                    </a:cxn>
                    <a:cxn ang="0">
                      <a:pos x="50534" y="94833"/>
                    </a:cxn>
                    <a:cxn ang="0">
                      <a:pos x="49272" y="100562"/>
                    </a:cxn>
                    <a:cxn ang="0">
                      <a:pos x="47457" y="106054"/>
                    </a:cxn>
                    <a:cxn ang="0">
                      <a:pos x="45513" y="111222"/>
                    </a:cxn>
                    <a:cxn ang="0">
                      <a:pos x="43241" y="116155"/>
                    </a:cxn>
                    <a:cxn ang="0">
                      <a:pos x="40557" y="120780"/>
                    </a:cxn>
                    <a:cxn ang="0">
                      <a:pos x="37818" y="125209"/>
                    </a:cxn>
                    <a:cxn ang="0">
                      <a:pos x="34728" y="129325"/>
                    </a:cxn>
                    <a:cxn ang="0">
                      <a:pos x="31449" y="133031"/>
                    </a:cxn>
                    <a:cxn ang="0">
                      <a:pos x="27964" y="136524"/>
                    </a:cxn>
                    <a:cxn ang="0">
                      <a:pos x="24496" y="139700"/>
                    </a:cxn>
                    <a:cxn ang="0">
                      <a:pos x="20650" y="142534"/>
                    </a:cxn>
                    <a:cxn ang="0">
                      <a:pos x="16681" y="145178"/>
                    </a:cxn>
                    <a:cxn ang="0">
                      <a:pos x="12640" y="147391"/>
                    </a:cxn>
                    <a:cxn ang="0">
                      <a:pos x="8403" y="149270"/>
                    </a:cxn>
                    <a:cxn ang="0">
                      <a:pos x="4275" y="150919"/>
                    </a:cxn>
                    <a:cxn ang="0">
                      <a:pos x="0" y="152135"/>
                    </a:cxn>
                    <a:cxn ang="0">
                      <a:pos x="0" y="0"/>
                    </a:cxn>
                  </a:cxnLst>
                  <a:pathLst>
                    <a:path w="646" h="1861">
                      <a:moveTo>
                        <a:pt x="0" y="0"/>
                      </a:moveTo>
                      <a:lnTo>
                        <a:pt x="48" y="14"/>
                      </a:lnTo>
                      <a:lnTo>
                        <a:pt x="98" y="32"/>
                      </a:lnTo>
                      <a:lnTo>
                        <a:pt x="147" y="54"/>
                      </a:lnTo>
                      <a:lnTo>
                        <a:pt x="195" y="81"/>
                      </a:lnTo>
                      <a:lnTo>
                        <a:pt x="242" y="111"/>
                      </a:lnTo>
                      <a:lnTo>
                        <a:pt x="288" y="147"/>
                      </a:lnTo>
                      <a:lnTo>
                        <a:pt x="333" y="185"/>
                      </a:lnTo>
                      <a:lnTo>
                        <a:pt x="377" y="228"/>
                      </a:lnTo>
                      <a:lnTo>
                        <a:pt x="418" y="275"/>
                      </a:lnTo>
                      <a:lnTo>
                        <a:pt x="457" y="325"/>
                      </a:lnTo>
                      <a:lnTo>
                        <a:pt x="493" y="379"/>
                      </a:lnTo>
                      <a:lnTo>
                        <a:pt x="526" y="437"/>
                      </a:lnTo>
                      <a:lnTo>
                        <a:pt x="555" y="497"/>
                      </a:lnTo>
                      <a:lnTo>
                        <a:pt x="582" y="562"/>
                      </a:lnTo>
                      <a:lnTo>
                        <a:pt x="604" y="630"/>
                      </a:lnTo>
                      <a:lnTo>
                        <a:pt x="621" y="700"/>
                      </a:lnTo>
                      <a:lnTo>
                        <a:pt x="634" y="774"/>
                      </a:lnTo>
                      <a:lnTo>
                        <a:pt x="642" y="851"/>
                      </a:lnTo>
                      <a:lnTo>
                        <a:pt x="646" y="930"/>
                      </a:lnTo>
                      <a:lnTo>
                        <a:pt x="643" y="1011"/>
                      </a:lnTo>
                      <a:lnTo>
                        <a:pt x="636" y="1086"/>
                      </a:lnTo>
                      <a:lnTo>
                        <a:pt x="623" y="1160"/>
                      </a:lnTo>
                      <a:lnTo>
                        <a:pt x="607" y="1230"/>
                      </a:lnTo>
                      <a:lnTo>
                        <a:pt x="585" y="1297"/>
                      </a:lnTo>
                      <a:lnTo>
                        <a:pt x="561" y="1361"/>
                      </a:lnTo>
                      <a:lnTo>
                        <a:pt x="533" y="1421"/>
                      </a:lnTo>
                      <a:lnTo>
                        <a:pt x="500" y="1478"/>
                      </a:lnTo>
                      <a:lnTo>
                        <a:pt x="466" y="1532"/>
                      </a:lnTo>
                      <a:lnTo>
                        <a:pt x="428" y="1582"/>
                      </a:lnTo>
                      <a:lnTo>
                        <a:pt x="388" y="1627"/>
                      </a:lnTo>
                      <a:lnTo>
                        <a:pt x="345" y="1670"/>
                      </a:lnTo>
                      <a:lnTo>
                        <a:pt x="301" y="1709"/>
                      </a:lnTo>
                      <a:lnTo>
                        <a:pt x="254" y="1744"/>
                      </a:lnTo>
                      <a:lnTo>
                        <a:pt x="205" y="1776"/>
                      </a:lnTo>
                      <a:lnTo>
                        <a:pt x="156" y="1803"/>
                      </a:lnTo>
                      <a:lnTo>
                        <a:pt x="104" y="1826"/>
                      </a:lnTo>
                      <a:lnTo>
                        <a:pt x="53" y="1846"/>
                      </a:lnTo>
                      <a:lnTo>
                        <a:pt x="0" y="1861"/>
                      </a:lnTo>
                      <a:lnTo>
                        <a:pt x="0" y="0"/>
                      </a:lnTo>
                    </a:path>
                  </a:pathLst>
                </a:custGeom>
                <a:gradFill rotWithShape="true">
                  <a:gsLst>
                    <a:gs pos="0">
                      <a:schemeClr val="bg1"/>
                    </a:gs>
                    <a:gs pos="100000">
                      <a:srgbClr val="CFDBDF"/>
                    </a:gs>
                  </a:gsLst>
                  <a:lin ang="0" scaled="true"/>
                  <a:tileRect/>
                </a:gradFill>
                <a:ln w="6350">
                  <a:noFill/>
                </a:ln>
              </p:spPr>
              <p:txBody>
                <a:bodyPr/>
                <a:p>
                  <a:endParaRPr lang="zh-CN" altLang="en-US" sz="240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66575" name="Oval 12"/>
              <p:cNvSpPr/>
              <p:nvPr/>
            </p:nvSpPr>
            <p:spPr>
              <a:xfrm>
                <a:off x="2543" y="1899"/>
                <a:ext cx="844" cy="843"/>
              </a:xfrm>
              <a:prstGeom prst="ellipse">
                <a:avLst/>
              </a:prstGeom>
              <a:solidFill>
                <a:srgbClr val="FFFF00"/>
              </a:solidFill>
              <a:ln w="254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endParaRPr lang="zh-CN" altLang="en-US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6" name="Text Box 14"/>
              <p:cNvSpPr txBox="true"/>
              <p:nvPr/>
            </p:nvSpPr>
            <p:spPr>
              <a:xfrm>
                <a:off x="2581" y="2012"/>
                <a:ext cx="774" cy="7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800" dirty="0">
                    <a:latin typeface="微软雅黑" panose="020B0503020204020204" charset="-122"/>
                    <a:ea typeface="微软雅黑" panose="020B0503020204020204" charset="-122"/>
                  </a:rPr>
                  <a:t>社会信用体系的功能</a:t>
                </a:r>
                <a:endParaRPr lang="zh-CN" altLang="en-US" sz="2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7" name="Text Box 15"/>
              <p:cNvSpPr txBox="true"/>
              <p:nvPr/>
            </p:nvSpPr>
            <p:spPr>
              <a:xfrm>
                <a:off x="1283" y="1737"/>
                <a:ext cx="1146" cy="6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r"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记忆</a:t>
                </a: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功能：</a:t>
                </a:r>
                <a:endParaRPr lang="en-US" altLang="zh-CN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能够保存失信者的纪录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8" name="Text Box 16"/>
              <p:cNvSpPr txBox="true"/>
              <p:nvPr/>
            </p:nvSpPr>
            <p:spPr>
              <a:xfrm>
                <a:off x="3247" y="1445"/>
                <a:ext cx="1361" cy="6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揭示</a:t>
                </a: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功能：能够扬善惩恶，提高经济效率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579" name="Text Box 17"/>
              <p:cNvSpPr txBox="true"/>
              <p:nvPr/>
            </p:nvSpPr>
            <p:spPr>
              <a:xfrm>
                <a:off x="2562" y="2982"/>
                <a:ext cx="1079" cy="6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预警</a:t>
                </a: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功能：</a:t>
                </a:r>
                <a:endParaRPr lang="en-US" altLang="zh-CN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eaLnBrk="0" hangingPunct="0"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</a:pP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能对失信行为进行防范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一、社会信用体系概述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21435" y="1236345"/>
            <a:ext cx="10111343" cy="5174466"/>
            <a:chOff x="2595" y="2185"/>
            <a:chExt cx="15549" cy="8149"/>
          </a:xfrm>
        </p:grpSpPr>
        <p:grpSp>
          <p:nvGrpSpPr>
            <p:cNvPr id="4" name="Group 19"/>
            <p:cNvGrpSpPr/>
            <p:nvPr/>
          </p:nvGrpSpPr>
          <p:grpSpPr bwMode="auto">
            <a:xfrm>
              <a:off x="2595" y="3486"/>
              <a:ext cx="7664" cy="6549"/>
              <a:chOff x="334" y="1092"/>
              <a:chExt cx="1964" cy="2046"/>
            </a:xfrm>
            <a:solidFill>
              <a:srgbClr val="FFFFFF"/>
            </a:solidFill>
          </p:grpSpPr>
          <p:sp>
            <p:nvSpPr>
              <p:cNvPr id="5" name="Rectangle 20"/>
              <p:cNvSpPr>
                <a:spLocks noChangeArrowheads="true"/>
              </p:cNvSpPr>
              <p:nvPr/>
            </p:nvSpPr>
            <p:spPr bwMode="auto">
              <a:xfrm>
                <a:off x="342" y="1092"/>
                <a:ext cx="1899" cy="2046"/>
              </a:xfrm>
              <a:prstGeom prst="rect">
                <a:avLst/>
              </a:prstGeom>
              <a:solidFill>
                <a:srgbClr val="77B7E7">
                  <a:lumMod val="40000"/>
                  <a:lumOff val="60000"/>
                </a:srgbClr>
              </a:solidFill>
              <a:ln w="9525">
                <a:solidFill>
                  <a:srgbClr val="17347D"/>
                </a:solidFill>
                <a:miter lim="800000"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6" name="Rectangle 21"/>
              <p:cNvSpPr>
                <a:spLocks noChangeArrowheads="true"/>
              </p:cNvSpPr>
              <p:nvPr/>
            </p:nvSpPr>
            <p:spPr bwMode="auto">
              <a:xfrm>
                <a:off x="334" y="1124"/>
                <a:ext cx="1964" cy="1962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、从纵向延伸的角度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社会信用体系能够正常运转，包括两个要素：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信用管理行业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和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信用法律体系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信用管理行业是“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硬件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”，包括：信用信息数据库和信用管理人员。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信用法律体系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信用法律法规是社会信用体系的“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软件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”，它为信用管理行业的商业行为提供“游戏规则”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7" name="Group 22"/>
            <p:cNvGrpSpPr/>
            <p:nvPr/>
          </p:nvGrpSpPr>
          <p:grpSpPr>
            <a:xfrm>
              <a:off x="10259" y="3083"/>
              <a:ext cx="7885" cy="7251"/>
              <a:chOff x="99" y="1222"/>
              <a:chExt cx="2474" cy="2452"/>
            </a:xfrm>
          </p:grpSpPr>
          <p:sp>
            <p:nvSpPr>
              <p:cNvPr id="8" name="Rectangle 23"/>
              <p:cNvSpPr/>
              <p:nvPr/>
            </p:nvSpPr>
            <p:spPr>
              <a:xfrm>
                <a:off x="99" y="1222"/>
                <a:ext cx="2474" cy="2452"/>
              </a:xfrm>
              <a:prstGeom prst="rect">
                <a:avLst/>
              </a:prstGeom>
              <a:solidFill>
                <a:srgbClr val="C9E2F5"/>
              </a:solidFill>
              <a:ln w="9525" cap="flat" cmpd="sng">
                <a:solidFill>
                  <a:srgbClr val="17347D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35921" dir="2699999" algn="ctr" rotWithShape="0">
                  <a:srgbClr val="DDDDDD"/>
                </a:outerShdw>
              </a:effectLst>
            </p:spPr>
            <p:txBody>
              <a:bodyPr wrap="none" anchor="ctr" anchorCtr="false"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9999FF"/>
                  </a:buClr>
                  <a:buFont typeface="Wingdings" panose="05000000000000000000" pitchFamily="2" charset="2"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Rectangle 24"/>
              <p:cNvSpPr>
                <a:spLocks noChangeArrowheads="true"/>
              </p:cNvSpPr>
              <p:nvPr/>
            </p:nvSpPr>
            <p:spPr bwMode="auto">
              <a:xfrm>
                <a:off x="185" y="1236"/>
                <a:ext cx="2306" cy="2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0" tIns="0" rIns="0" bIns="0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2</a:t>
                </a:r>
                <a:r>
                  <a:rPr kumimoji="0" lang="zh-CN" altLang="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、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从横向分割的角度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社会信用体系包括：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公共信用体系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、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企业信用体系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、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个人信用体系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。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公共信用体系就是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政府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信用体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系，影响社会全局的信用体系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企业信用体系的作用在于约束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企业，促进公平竞争。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个人信用体系是社会信用体系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</a:rPr>
                  <a:t>的基础，它为授信者提供信用信息；弥补公共信用体系和企业信用体系的疏漏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</p:grpSp>
        <p:sp>
          <p:nvSpPr>
            <p:cNvPr id="10" name="Rectangle 2"/>
            <p:cNvSpPr txBox="true">
              <a:spLocks noChangeArrowheads="true"/>
            </p:cNvSpPr>
            <p:nvPr/>
          </p:nvSpPr>
          <p:spPr bwMode="white">
            <a:xfrm>
              <a:off x="2595" y="2185"/>
              <a:ext cx="13443" cy="1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ctr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999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rPr>
                <a:t>（二）社会信用体系结构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631950" y="1392555"/>
            <a:ext cx="8545830" cy="4695190"/>
            <a:chOff x="2570" y="2193"/>
            <a:chExt cx="12188" cy="6940"/>
          </a:xfrm>
        </p:grpSpPr>
        <p:sp>
          <p:nvSpPr>
            <p:cNvPr id="5" name="Freeform 21"/>
            <p:cNvSpPr/>
            <p:nvPr/>
          </p:nvSpPr>
          <p:spPr>
            <a:xfrm>
              <a:off x="3555" y="3220"/>
              <a:ext cx="11203" cy="158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3B3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DDDDDD">
                  <a:alpha val="50000"/>
                </a:srgbClr>
              </a:outerShdw>
            </a:effectLst>
          </p:spPr>
          <p:txBody>
            <a:bodyPr/>
            <a:p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AutoShape 19"/>
            <p:cNvSpPr>
              <a:spLocks noChangeArrowheads="true"/>
            </p:cNvSpPr>
            <p:nvPr/>
          </p:nvSpPr>
          <p:spPr bwMode="auto">
            <a:xfrm>
              <a:off x="2693" y="2193"/>
              <a:ext cx="6690" cy="930"/>
            </a:xfrm>
            <a:prstGeom prst="homePlate">
              <a:avLst>
                <a:gd name="adj" fmla="val 25063"/>
              </a:avLst>
            </a:prstGeom>
            <a:solidFill>
              <a:srgbClr val="45AB7D"/>
            </a:solidFill>
            <a:ln>
              <a:noFill/>
            </a:ln>
            <a:effectLst>
              <a:prstShdw prst="shdw17" dist="17961" dir="2700000">
                <a:srgbClr val="45AB7D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TextBox 50"/>
            <p:cNvSpPr txBox="true"/>
            <p:nvPr/>
          </p:nvSpPr>
          <p:spPr>
            <a:xfrm>
              <a:off x="4093" y="3220"/>
              <a:ext cx="10575" cy="15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法制建设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是信用体系的重要组成部分，对信用体系建设起到规范、引导、保障、推进的作用。我国的社会信用体系建设一定要立法先行。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TextBox 51"/>
            <p:cNvSpPr txBox="true"/>
            <p:nvPr/>
          </p:nvSpPr>
          <p:spPr>
            <a:xfrm>
              <a:off x="2765" y="2385"/>
              <a:ext cx="11218" cy="4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 </a:t>
              </a: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建立完善的信用法律法规体系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3" name="AutoShape 19"/>
            <p:cNvSpPr>
              <a:spLocks noChangeArrowheads="true"/>
            </p:cNvSpPr>
            <p:nvPr/>
          </p:nvSpPr>
          <p:spPr bwMode="auto">
            <a:xfrm>
              <a:off x="2570" y="5001"/>
              <a:ext cx="6690" cy="930"/>
            </a:xfrm>
            <a:prstGeom prst="homePlate">
              <a:avLst>
                <a:gd name="adj" fmla="val 25063"/>
              </a:avLst>
            </a:prstGeom>
            <a:solidFill>
              <a:srgbClr val="45AB7D"/>
            </a:solidFill>
            <a:ln>
              <a:noFill/>
            </a:ln>
            <a:effectLst>
              <a:prstShdw prst="shdw17" dist="17961" dir="2700000">
                <a:srgbClr val="45AB7D">
                  <a:gamma/>
                  <a:shade val="60000"/>
                  <a:invGamma/>
                </a:srgbClr>
              </a:prstShdw>
            </a:effec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TextBox 51"/>
            <p:cNvSpPr txBox="true"/>
            <p:nvPr/>
          </p:nvSpPr>
          <p:spPr>
            <a:xfrm>
              <a:off x="2788" y="5163"/>
              <a:ext cx="11217" cy="4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rgbClr val="9999FF"/>
                </a:buClr>
                <a:buFont typeface="Wingdings" panose="05000000000000000000" pitchFamily="2" charset="2"/>
              </a:pPr>
              <a:r>
                <a:rPr lang="en-US" altLang="zh-CN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 </a:t>
              </a: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建立信用数据技术支撑体系 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Freeform 21"/>
            <p:cNvSpPr/>
            <p:nvPr/>
          </p:nvSpPr>
          <p:spPr>
            <a:xfrm>
              <a:off x="3725" y="6055"/>
              <a:ext cx="10990" cy="307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538" h="1080">
                  <a:moveTo>
                    <a:pt x="4538" y="0"/>
                  </a:moveTo>
                  <a:lnTo>
                    <a:pt x="0" y="0"/>
                  </a:lnTo>
                  <a:lnTo>
                    <a:pt x="105" y="541"/>
                  </a:lnTo>
                  <a:lnTo>
                    <a:pt x="0" y="1080"/>
                  </a:lnTo>
                  <a:lnTo>
                    <a:pt x="4538" y="1080"/>
                  </a:lnTo>
                  <a:lnTo>
                    <a:pt x="4538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B3B3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699999" algn="ctr" rotWithShape="0">
                <a:srgbClr val="DDDDDD">
                  <a:alpha val="50000"/>
                </a:srgbClr>
              </a:outerShdw>
            </a:effectLst>
          </p:spPr>
          <p:txBody>
            <a:bodyPr/>
            <a:p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true"/>
            <p:nvPr/>
          </p:nvSpPr>
          <p:spPr>
            <a:xfrm>
              <a:off x="4093" y="6465"/>
              <a:ext cx="10575" cy="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just" defTabSz="914400" eaLnBrk="0" fontAlgn="auto" hangingPunct="0">
                <a:buClrTx/>
                <a:buSzTx/>
                <a:buFontTx/>
                <a:buNone/>
                <a:defRPr/>
              </a:pPr>
              <a:r>
                <a:rPr kumimoji="0" lang="zh-CN" altLang="en-US" sz="2000" kern="1200" cap="none" spc="0" normalizeH="0" baseline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征信数据</a:t>
              </a:r>
              <a:r>
                <a:rPr kumimoji="0" lang="zh-CN" altLang="en-US" sz="2000" kern="1200" cap="none" spc="0" normalizeH="0" baseline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是开展征信服务的基础，是信用管理的基础，也是建立国家信用体系的基础。 建立</a:t>
              </a:r>
              <a:r>
                <a:rPr kumimoji="0" lang="zh-CN" altLang="en-US" sz="2000" kern="1200" cap="none" spc="0" normalizeH="0" baseline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全国统一的国家征信平台</a:t>
              </a:r>
              <a:r>
                <a:rPr kumimoji="0" lang="zh-CN" altLang="en-US" sz="2000" kern="1200" cap="none" spc="0" normalizeH="0" baseline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，专门从事信用数据的采集和发布，可以实现信用信息全国范围共享。只有建立了国家征信数据库，才能为政府、企业、社会提供可靠的信用依据，社会信用体系才有可靠的基础。</a:t>
              </a:r>
              <a:endParaRPr kumimoji="0" lang="zh-CN" altLang="en-US" sz="2000" kern="1200" cap="none" spc="0" normalizeH="0" baseline="0" noProof="0" dirty="0">
                <a:solidFill>
                  <a:srgbClr val="BDD8F1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AutoShape 19"/>
          <p:cNvSpPr>
            <a:spLocks noChangeArrowheads="true"/>
          </p:cNvSpPr>
          <p:nvPr/>
        </p:nvSpPr>
        <p:spPr bwMode="auto">
          <a:xfrm>
            <a:off x="2135188" y="1429545"/>
            <a:ext cx="4464050" cy="59054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6" name="文本框 9"/>
          <p:cNvSpPr txBox="true"/>
          <p:nvPr/>
        </p:nvSpPr>
        <p:spPr>
          <a:xfrm>
            <a:off x="2339975" y="1484313"/>
            <a:ext cx="37449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建立信用服务体系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1768475" y="2125663"/>
            <a:ext cx="8632825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defTabSz="914400" eaLnBrk="0" fontAlgn="auto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信用服务业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有智力密集、技术密集、专业化程度高、市场集中度高的特点，承担着信用信息收集、加工、处理和传递的功能，在防范信用风险、促进信用交易方面发挥着重要作用，应大力培育和发展一批具备较高执业资质和道德水准的独立、公正、市场化运作的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信用服务机构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kumimoji="0" lang="zh-CN" altLang="en-US" sz="2000" kern="1200" cap="none" spc="0" normalizeH="0" baseline="0" noProof="0" dirty="0">
                <a:solidFill>
                  <a:srgbClr val="BDD8F1">
                    <a:lumMod val="1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000" kern="1200" cap="none" spc="0" normalizeH="0" baseline="0" noProof="0" dirty="0">
              <a:solidFill>
                <a:srgbClr val="BDD8F1">
                  <a:lumMod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9"/>
          <p:cNvSpPr>
            <a:spLocks noChangeArrowheads="true"/>
          </p:cNvSpPr>
          <p:nvPr/>
        </p:nvSpPr>
        <p:spPr bwMode="auto">
          <a:xfrm>
            <a:off x="2135188" y="3740151"/>
            <a:ext cx="4248150" cy="59054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2339975" y="3787775"/>
            <a:ext cx="39004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建立信用产品市场体系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768475" y="4711700"/>
            <a:ext cx="84201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defTabSz="914400" eaLnBrk="0" fontAlgn="auto" hangingPunct="0"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kumimoji="0" lang="zh-CN" altLang="en-US" sz="2000" kern="1200" cap="none" spc="0" normalizeH="0" baseline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信用产品</a:t>
            </a:r>
            <a:r>
              <a:rPr kumimoji="0" lang="zh-CN" altLang="en-US" sz="2000" kern="1200" cap="none" spc="0" normalizeH="0" baseline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久不竭的需求，是支撑信用公司生产加工和销售信用产品的原动力，是巩固发展现代信用体系的深厚市场基础，也是信用产品不断创新的原因。因此，应通过政府立法、行业组织制定行规来引导全社会对信用服务的需求。</a:t>
            </a:r>
            <a:endParaRPr kumimoji="0" lang="zh-CN" altLang="en-US" sz="2000" kern="1200" cap="none" spc="0" normalizeH="0" baseline="0" noProof="0" dirty="0">
              <a:solidFill>
                <a:srgbClr val="BDD8F1">
                  <a:lumMod val="1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二、社会信用体系建设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AutoShape 11"/>
          <p:cNvSpPr>
            <a:spLocks noChangeArrowheads="true"/>
          </p:cNvSpPr>
          <p:nvPr/>
        </p:nvSpPr>
        <p:spPr bwMode="auto">
          <a:xfrm>
            <a:off x="2155825" y="4039713"/>
            <a:ext cx="4630738" cy="29463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71686" name="Freeform 13"/>
          <p:cNvSpPr/>
          <p:nvPr/>
        </p:nvSpPr>
        <p:spPr>
          <a:xfrm>
            <a:off x="1981200" y="4648200"/>
            <a:ext cx="9299575" cy="143827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rgbClr val="B3B3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DDDDDD">
                <a:alpha val="50000"/>
              </a:srgbClr>
            </a:outerShdw>
          </a:effectLst>
        </p:spPr>
        <p:txBody>
          <a:bodyPr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19"/>
          <p:cNvSpPr>
            <a:spLocks noChangeArrowheads="true"/>
          </p:cNvSpPr>
          <p:nvPr/>
        </p:nvSpPr>
        <p:spPr bwMode="auto">
          <a:xfrm>
            <a:off x="2155825" y="1569562"/>
            <a:ext cx="4732338" cy="294639"/>
          </a:xfrm>
          <a:prstGeom prst="homePlate">
            <a:avLst>
              <a:gd name="adj" fmla="val 25063"/>
            </a:avLst>
          </a:prstGeom>
          <a:solidFill>
            <a:srgbClr val="45AB7D"/>
          </a:solidFill>
          <a:ln>
            <a:noFill/>
          </a:ln>
          <a:effectLst>
            <a:prstShdw prst="shdw17" dist="17961" dir="2700000">
              <a:srgbClr val="45AB7D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1734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71688" name="Freeform 21"/>
          <p:cNvSpPr/>
          <p:nvPr/>
        </p:nvSpPr>
        <p:spPr>
          <a:xfrm>
            <a:off x="1981200" y="2025650"/>
            <a:ext cx="9196705" cy="191008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4538" h="1080">
                <a:moveTo>
                  <a:pt x="4538" y="0"/>
                </a:moveTo>
                <a:lnTo>
                  <a:pt x="0" y="0"/>
                </a:lnTo>
                <a:lnTo>
                  <a:pt x="105" y="541"/>
                </a:lnTo>
                <a:lnTo>
                  <a:pt x="0" y="1080"/>
                </a:lnTo>
                <a:lnTo>
                  <a:pt x="4538" y="1080"/>
                </a:lnTo>
                <a:lnTo>
                  <a:pt x="4538" y="0"/>
                </a:lnTo>
              </a:path>
            </a:pathLst>
          </a:custGeom>
          <a:solidFill>
            <a:srgbClr val="FFFFFF"/>
          </a:solidFill>
          <a:ln w="9525" cap="flat" cmpd="sng">
            <a:solidFill>
              <a:srgbClr val="B3B3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DDDDDD">
                <a:alpha val="50000"/>
              </a:srgbClr>
            </a:outerShdw>
          </a:effectLst>
        </p:spPr>
        <p:txBody>
          <a:bodyPr/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078" name="TextBox 14"/>
          <p:cNvSpPr txBox="true"/>
          <p:nvPr/>
        </p:nvSpPr>
        <p:spPr>
          <a:xfrm>
            <a:off x="2199005" y="2025333"/>
            <a:ext cx="8389938" cy="193802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just" fontAlgn="auto">
              <a:lnSpc>
                <a:spcPct val="100000"/>
              </a:lnSpc>
              <a:spcBef>
                <a:spcPts val="0"/>
              </a:spcBef>
              <a:buClr>
                <a:srgbClr val="9999FF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是国民经济的细胞和最重要的市场主体，企业信用是整个社会信用的基础。加强企业信用管理，可以大幅度减少因授信不当导致合约不能履行，增强信用风险的防范能力；可以加强受信企业自我信用控制能力，加强履约计划管理，防范出现偿债能力不足、无法按时履约等情况；可以形成对失信企业和机构的市场约束机制，使其失去扩大参与市场经济活动和交易的机会。</a:t>
            </a:r>
            <a:endParaRPr lang="zh-CN" altLang="en-US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690" name="TextBox 15"/>
          <p:cNvSpPr txBox="true"/>
          <p:nvPr/>
        </p:nvSpPr>
        <p:spPr>
          <a:xfrm>
            <a:off x="2198688" y="1539875"/>
            <a:ext cx="5453062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  <a:buClr>
                <a:srgbClr val="9999FF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建立健全企业信用管理体系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691" name="TextBox 16"/>
          <p:cNvSpPr txBox="true"/>
          <p:nvPr/>
        </p:nvSpPr>
        <p:spPr>
          <a:xfrm>
            <a:off x="2184400" y="4035425"/>
            <a:ext cx="6696075" cy="38608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  <a:buClr>
                <a:srgbClr val="9999FF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建立政府信用市场管理体系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8081" name="TextBox 17"/>
          <p:cNvSpPr txBox="true">
            <a:spLocks noChangeArrowheads="true"/>
          </p:cNvSpPr>
          <p:nvPr/>
        </p:nvSpPr>
        <p:spPr bwMode="auto">
          <a:xfrm>
            <a:off x="2198688" y="4859973"/>
            <a:ext cx="8256588" cy="13220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99FF"/>
              </a:buClr>
              <a:buFont typeface="Wingdings" panose="05000000000000000000" pitchFamily="2" charset="2"/>
              <a:buChar char="v"/>
              <a:defRPr sz="3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77B7E7"/>
              </a:buClr>
              <a:buFont typeface="Wingdings" panose="05000000000000000000" pitchFamily="2" charset="2"/>
              <a:buChar char="§"/>
              <a:defRPr sz="28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17347D"/>
              </a:buClr>
              <a:buChar char="•"/>
              <a:defRPr sz="24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99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DD8F1">
                    <a:lumMod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政府信用市场管理体系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是建设社会信用体系的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组织保证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。与社会信用体系建设关系最为密切的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行政执法和司法部门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主要包括：工商、税务、海关、外汇、质量技术监督、人事、社会保障等行政执法和管理部门，公用事业部门、公安、法院等司法部门，银行、保险等金融部门。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8" grpId="0"/>
      <p:bldP spid="8808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zVhNmE2MWVmYWQ0MThjOTA0ZjdjYi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wYzVhN2UxMGUzZTc0NjhmNGNmMzVhMS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2219</Words>
  <Application>WPS 演示</Application>
  <PresentationFormat>宽屏</PresentationFormat>
  <Paragraphs>138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Arial Unicode MS</vt:lpstr>
      <vt:lpstr>Arial Black</vt:lpstr>
      <vt:lpstr>Times New Roman</vt:lpstr>
      <vt:lpstr>Office 主题​​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49</cp:revision>
  <dcterms:created xsi:type="dcterms:W3CDTF">2022-03-03T13:01:36Z</dcterms:created>
  <dcterms:modified xsi:type="dcterms:W3CDTF">2022-03-03T13:01:36Z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