
<file path=[Content_Types].xml><?xml version="1.0" encoding="utf-8"?>
<Types xmlns="http://schemas.openxmlformats.org/package/2006/content-types">
  <Default Extension="xml" ContentType="application/xml"/>
  <Default Extension="jpeg" ContentType="image/jpeg"/>
  <Default Extension="vml" ContentType="application/vnd.openxmlformats-officedocument.vmlDrawing"/>
  <Default Extension="bin" ContentType="application/vnd.openxmlformats-officedocument.oleObject"/>
  <Default Extension="png" ContentType="image/png"/>
  <Default Extension="wdp" ContentType="image/vnd.ms-photo"/>
  <Default Extension="wmf" ContentType="image/x-wmf"/>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7"/>
  </p:handoutMasterIdLst>
  <p:sldIdLst>
    <p:sldId id="276" r:id="rId3"/>
    <p:sldId id="277" r:id="rId4"/>
    <p:sldId id="257" r:id="rId6"/>
    <p:sldId id="317" r:id="rId7"/>
    <p:sldId id="318" r:id="rId8"/>
    <p:sldId id="319" r:id="rId9"/>
    <p:sldId id="320" r:id="rId10"/>
    <p:sldId id="321" r:id="rId11"/>
    <p:sldId id="322" r:id="rId12"/>
    <p:sldId id="323" r:id="rId13"/>
    <p:sldId id="324" r:id="rId14"/>
    <p:sldId id="325" r:id="rId15"/>
    <p:sldId id="326" r:id="rId16"/>
    <p:sldId id="327" r:id="rId17"/>
    <p:sldId id="329" r:id="rId18"/>
    <p:sldId id="330" r:id="rId19"/>
    <p:sldId id="331" r:id="rId20"/>
    <p:sldId id="332" r:id="rId21"/>
    <p:sldId id="404" r:id="rId22"/>
    <p:sldId id="333" r:id="rId23"/>
    <p:sldId id="334" r:id="rId24"/>
    <p:sldId id="335" r:id="rId25"/>
    <p:sldId id="283" r:id="rId2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205"/>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2" Type="http://schemas.openxmlformats.org/officeDocument/2006/relationships/customXml" Target="../customXml/item1.xml"/><Relationship Id="rId31" Type="http://schemas.openxmlformats.org/officeDocument/2006/relationships/customXmlProps" Target="../customXml/itemProps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3.png"/><Relationship Id="rId2" Type="http://schemas.microsoft.com/office/2007/relationships/hdphoto" Target="../media/image2.wdp"/><Relationship Id="rId17" Type="http://schemas.openxmlformats.org/officeDocument/2006/relationships/notesSlide" Target="../notesSlides/notesSlide9.xml"/><Relationship Id="rId16" Type="http://schemas.openxmlformats.org/officeDocument/2006/relationships/slideLayout" Target="../slideLayouts/slideLayout7.xml"/><Relationship Id="rId15" Type="http://schemas.openxmlformats.org/officeDocument/2006/relationships/image" Target="../media/image22.png"/><Relationship Id="rId14" Type="http://schemas.openxmlformats.org/officeDocument/2006/relationships/image" Target="../media/image21.png"/><Relationship Id="rId13" Type="http://schemas.openxmlformats.org/officeDocument/2006/relationships/image" Target="../media/image20.png"/><Relationship Id="rId12" Type="http://schemas.openxmlformats.org/officeDocument/2006/relationships/image" Target="../media/image19.png"/><Relationship Id="rId11" Type="http://schemas.openxmlformats.org/officeDocument/2006/relationships/image" Target="../media/image18.png"/><Relationship Id="rId10" Type="http://schemas.openxmlformats.org/officeDocument/2006/relationships/image" Target="../media/image17.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vmlDrawing" Target="../drawings/vmlDrawing1.vml"/><Relationship Id="rId6" Type="http://schemas.openxmlformats.org/officeDocument/2006/relationships/slideLayout" Target="../slideLayouts/slideLayout7.xml"/><Relationship Id="rId5" Type="http://schemas.openxmlformats.org/officeDocument/2006/relationships/image" Target="../media/image23.wmf"/><Relationship Id="rId4" Type="http://schemas.openxmlformats.org/officeDocument/2006/relationships/oleObject" Target="../embeddings/oleObject1.bin"/><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8.png"/><Relationship Id="rId7" Type="http://schemas.openxmlformats.org/officeDocument/2006/relationships/image" Target="../media/image27.png"/><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3.png"/><Relationship Id="rId2" Type="http://schemas.microsoft.com/office/2007/relationships/hdphoto" Target="../media/image2.wdp"/><Relationship Id="rId10" Type="http://schemas.openxmlformats.org/officeDocument/2006/relationships/notesSlide" Target="../notesSlides/notesSlide1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image" Target="../media/image2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第二章：信用风险计量</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10065385" y="4352925"/>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9" name="44B7C0F4-79DB-4F8B-9303-0E098D69D8BE-1" descr="qt_temp"/>
          <p:cNvPicPr>
            <a:picLocks noChangeAspect="true"/>
          </p:cNvPicPr>
          <p:nvPr/>
        </p:nvPicPr>
        <p:blipFill>
          <a:blip r:embed="rId7"/>
          <a:stretch>
            <a:fillRect/>
          </a:stretch>
        </p:blipFill>
        <p:spPr>
          <a:xfrm>
            <a:off x="8131810" y="4352925"/>
            <a:ext cx="1329690" cy="12807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en-US" altLang="zh-CN" sz="3200" dirty="0">
                <a:solidFill>
                  <a:schemeClr val="bg1"/>
                </a:solidFill>
                <a:latin typeface="微软雅黑" panose="020B0503020204020204" charset="-122"/>
                <a:ea typeface="微软雅黑" panose="020B0503020204020204" charset="-122"/>
                <a:sym typeface="+mn-ea"/>
              </a:rPr>
              <a:t>1. Z评分模型</a:t>
            </a:r>
            <a:endParaRPr lang="en-US" altLang="zh-CN"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301750" y="809625"/>
            <a:ext cx="10057130" cy="5833110"/>
            <a:chOff x="-75" y="1700"/>
            <a:chExt cx="15838" cy="9186"/>
          </a:xfrm>
        </p:grpSpPr>
        <p:grpSp>
          <p:nvGrpSpPr>
            <p:cNvPr id="81925" name="Group 4"/>
            <p:cNvGrpSpPr/>
            <p:nvPr/>
          </p:nvGrpSpPr>
          <p:grpSpPr>
            <a:xfrm>
              <a:off x="0" y="1700"/>
              <a:ext cx="15025" cy="1640"/>
              <a:chOff x="0" y="0"/>
              <a:chExt cx="5791086" cy="636182"/>
            </a:xfrm>
          </p:grpSpPr>
          <p:pic>
            <p:nvPicPr>
              <p:cNvPr id="81926" name="Pentagon 4"/>
              <p:cNvPicPr/>
              <p:nvPr/>
            </p:nvPicPr>
            <p:blipFill>
              <a:blip r:embed="rId4"/>
              <a:stretch>
                <a:fillRect/>
              </a:stretch>
            </p:blipFill>
            <p:spPr>
              <a:xfrm>
                <a:off x="0" y="105418"/>
                <a:ext cx="1793947" cy="423409"/>
              </a:xfrm>
              <a:prstGeom prst="rect">
                <a:avLst/>
              </a:prstGeom>
              <a:noFill/>
              <a:ln w="9525">
                <a:noFill/>
              </a:ln>
            </p:spPr>
          </p:pic>
          <p:grpSp>
            <p:nvGrpSpPr>
              <p:cNvPr id="81927" name="Group 8"/>
              <p:cNvGrpSpPr/>
              <p:nvPr/>
            </p:nvGrpSpPr>
            <p:grpSpPr>
              <a:xfrm>
                <a:off x="1383176" y="128866"/>
                <a:ext cx="1743506" cy="411226"/>
                <a:chOff x="0" y="0"/>
                <a:chExt cx="1743456" cy="411480"/>
              </a:xfrm>
            </p:grpSpPr>
            <p:pic>
              <p:nvPicPr>
                <p:cNvPr id="81928" name="Chevron 6"/>
                <p:cNvPicPr/>
                <p:nvPr/>
              </p:nvPicPr>
              <p:blipFill>
                <a:blip r:embed="rId5"/>
                <a:stretch>
                  <a:fillRect/>
                </a:stretch>
              </p:blipFill>
              <p:spPr>
                <a:xfrm>
                  <a:off x="0" y="0"/>
                  <a:ext cx="1743456" cy="411480"/>
                </a:xfrm>
                <a:prstGeom prst="rect">
                  <a:avLst/>
                </a:prstGeom>
                <a:noFill/>
                <a:ln w="9525">
                  <a:noFill/>
                </a:ln>
              </p:spPr>
            </p:pic>
            <p:sp>
              <p:nvSpPr>
                <p:cNvPr id="81929" name="Text Box 10"/>
                <p:cNvSpPr txBox="true"/>
                <p:nvPr/>
              </p:nvSpPr>
              <p:spPr>
                <a:xfrm>
                  <a:off x="408679" y="21657"/>
                  <a:ext cx="933253" cy="312926"/>
                </a:xfrm>
                <a:prstGeom prst="rect">
                  <a:avLst/>
                </a:prstGeom>
                <a:noFill/>
                <a:ln w="9525">
                  <a:noFill/>
                </a:ln>
              </p:spPr>
              <p:txBody>
                <a:bodyPr anchor="ctr" anchorCtr="false"/>
                <a:p>
                  <a:pPr algn="ctr">
                    <a:buClrTx/>
                    <a:buFont typeface="Arial" panose="020B0604020202020204" pitchFamily="34" charset="0"/>
                  </a:pPr>
                  <a:r>
                    <a:rPr lang="en-US" altLang="zh-CN" b="1" dirty="0">
                      <a:solidFill>
                        <a:srgbClr val="FF0000"/>
                      </a:solidFill>
                      <a:latin typeface="Times New Roman" panose="02020603050405020304" charset="0"/>
                      <a:ea typeface="华文细黑" panose="02010600040101010101" pitchFamily="2" charset="-122"/>
                    </a:rPr>
                    <a:t>Z1</a:t>
                  </a:r>
                  <a:endParaRPr lang="en-US" altLang="zh-CN" b="1" dirty="0">
                    <a:solidFill>
                      <a:srgbClr val="FF0000"/>
                    </a:solidFill>
                    <a:latin typeface="Calibri" panose="020F0502020204030204" pitchFamily="34" charset="0"/>
                    <a:ea typeface="华文细黑" panose="02010600040101010101" pitchFamily="2" charset="-122"/>
                  </a:endParaRPr>
                </a:p>
              </p:txBody>
            </p:sp>
          </p:grpSp>
          <p:grpSp>
            <p:nvGrpSpPr>
              <p:cNvPr id="81930" name="Group 11"/>
              <p:cNvGrpSpPr/>
              <p:nvPr/>
            </p:nvGrpSpPr>
            <p:grpSpPr>
              <a:xfrm>
                <a:off x="2785297" y="29249"/>
                <a:ext cx="1743506" cy="606933"/>
                <a:chOff x="0" y="0"/>
                <a:chExt cx="1743456" cy="607309"/>
              </a:xfrm>
            </p:grpSpPr>
            <p:pic>
              <p:nvPicPr>
                <p:cNvPr id="81931" name="Chevron 6"/>
                <p:cNvPicPr/>
                <p:nvPr/>
              </p:nvPicPr>
              <p:blipFill>
                <a:blip r:embed="rId6"/>
                <a:stretch>
                  <a:fillRect/>
                </a:stretch>
              </p:blipFill>
              <p:spPr>
                <a:xfrm>
                  <a:off x="0" y="99679"/>
                  <a:ext cx="1743456" cy="411480"/>
                </a:xfrm>
                <a:prstGeom prst="rect">
                  <a:avLst/>
                </a:prstGeom>
                <a:noFill/>
                <a:ln w="9525">
                  <a:noFill/>
                </a:ln>
              </p:spPr>
            </p:pic>
            <p:sp>
              <p:nvSpPr>
                <p:cNvPr id="81932" name="Text Box 13"/>
                <p:cNvSpPr txBox="true"/>
                <p:nvPr/>
              </p:nvSpPr>
              <p:spPr>
                <a:xfrm>
                  <a:off x="385197" y="0"/>
                  <a:ext cx="933253" cy="607309"/>
                </a:xfrm>
                <a:prstGeom prst="rect">
                  <a:avLst/>
                </a:prstGeom>
                <a:noFill/>
                <a:ln w="9525">
                  <a:noFill/>
                </a:ln>
              </p:spPr>
              <p:txBody>
                <a:bodyPr anchor="ctr" anchorCtr="false"/>
                <a:p>
                  <a:pPr algn="ctr">
                    <a:buClrTx/>
                    <a:buFont typeface="Arial" panose="020B0604020202020204" pitchFamily="34" charset="0"/>
                  </a:pPr>
                  <a:r>
                    <a:rPr lang="en-US" altLang="zh-CN" b="1" dirty="0">
                      <a:solidFill>
                        <a:srgbClr val="FF0000"/>
                      </a:solidFill>
                      <a:latin typeface="Times New Roman" panose="02020603050405020304" charset="0"/>
                      <a:ea typeface="华文细黑" panose="02010600040101010101" pitchFamily="2" charset="-122"/>
                    </a:rPr>
                    <a:t>Z2</a:t>
                  </a:r>
                  <a:endParaRPr lang="en-US" altLang="zh-CN" b="1" dirty="0">
                    <a:solidFill>
                      <a:srgbClr val="FF0000"/>
                    </a:solidFill>
                    <a:latin typeface="Calibri" panose="020F0502020204030204" pitchFamily="34" charset="0"/>
                    <a:ea typeface="华文细黑" panose="02010600040101010101" pitchFamily="2" charset="-122"/>
                  </a:endParaRPr>
                </a:p>
              </p:txBody>
            </p:sp>
          </p:grpSp>
          <p:grpSp>
            <p:nvGrpSpPr>
              <p:cNvPr id="81933" name="Group 14"/>
              <p:cNvGrpSpPr/>
              <p:nvPr/>
            </p:nvGrpSpPr>
            <p:grpSpPr>
              <a:xfrm>
                <a:off x="4187417" y="0"/>
                <a:ext cx="1603669" cy="606934"/>
                <a:chOff x="0" y="0"/>
                <a:chExt cx="1603623" cy="607310"/>
              </a:xfrm>
            </p:grpSpPr>
            <p:pic>
              <p:nvPicPr>
                <p:cNvPr id="81934" name="Chevron 6"/>
                <p:cNvPicPr/>
                <p:nvPr/>
              </p:nvPicPr>
              <p:blipFill>
                <a:blip r:embed="rId5"/>
                <a:stretch>
                  <a:fillRect/>
                </a:stretch>
              </p:blipFill>
              <p:spPr>
                <a:xfrm>
                  <a:off x="0" y="128946"/>
                  <a:ext cx="1603623" cy="411480"/>
                </a:xfrm>
                <a:prstGeom prst="rect">
                  <a:avLst/>
                </a:prstGeom>
                <a:noFill/>
                <a:ln w="9525">
                  <a:noFill/>
                </a:ln>
              </p:spPr>
            </p:pic>
            <p:sp>
              <p:nvSpPr>
                <p:cNvPr id="81935" name="Text Box 16"/>
                <p:cNvSpPr txBox="true"/>
                <p:nvPr/>
              </p:nvSpPr>
              <p:spPr>
                <a:xfrm>
                  <a:off x="444223" y="0"/>
                  <a:ext cx="933253" cy="607310"/>
                </a:xfrm>
                <a:prstGeom prst="rect">
                  <a:avLst/>
                </a:prstGeom>
                <a:noFill/>
                <a:ln w="9525">
                  <a:noFill/>
                </a:ln>
              </p:spPr>
              <p:txBody>
                <a:bodyPr anchor="ctr" anchorCtr="false"/>
                <a:p>
                  <a:pPr algn="ctr">
                    <a:buClrTx/>
                    <a:buFont typeface="Arial" panose="020B0604020202020204" pitchFamily="34" charset="0"/>
                  </a:pPr>
                  <a:r>
                    <a:rPr lang="en-US" altLang="zh-CN" b="1" dirty="0">
                      <a:solidFill>
                        <a:srgbClr val="FF0000"/>
                      </a:solidFill>
                      <a:latin typeface="Times New Roman" panose="02020603050405020304" charset="0"/>
                      <a:ea typeface="华文细黑" panose="02010600040101010101" pitchFamily="2" charset="-122"/>
                    </a:rPr>
                    <a:t>Z3</a:t>
                  </a:r>
                  <a:endParaRPr lang="en-US" altLang="zh-CN" b="1" dirty="0">
                    <a:solidFill>
                      <a:srgbClr val="FF0000"/>
                    </a:solidFill>
                    <a:latin typeface="Calibri" panose="020F0502020204030204" pitchFamily="34" charset="0"/>
                    <a:ea typeface="华文细黑" panose="02010600040101010101" pitchFamily="2" charset="-122"/>
                  </a:endParaRPr>
                </a:p>
              </p:txBody>
            </p:sp>
          </p:grpSp>
        </p:grpSp>
        <p:grpSp>
          <p:nvGrpSpPr>
            <p:cNvPr id="81936" name="Group 23"/>
            <p:cNvGrpSpPr/>
            <p:nvPr/>
          </p:nvGrpSpPr>
          <p:grpSpPr>
            <a:xfrm>
              <a:off x="93" y="3330"/>
              <a:ext cx="3290" cy="6540"/>
              <a:chOff x="-2717" y="-3397"/>
              <a:chExt cx="1273354" cy="2536857"/>
            </a:xfrm>
          </p:grpSpPr>
          <p:grpSp>
            <p:nvGrpSpPr>
              <p:cNvPr id="81937" name="Rectangle 6"/>
              <p:cNvGrpSpPr/>
              <p:nvPr/>
            </p:nvGrpSpPr>
            <p:grpSpPr>
              <a:xfrm>
                <a:off x="-2717" y="-3397"/>
                <a:ext cx="1262249" cy="935024"/>
                <a:chOff x="0" y="0"/>
                <a:chExt cx="2078736" cy="1530095"/>
              </a:xfrm>
            </p:grpSpPr>
            <p:pic>
              <p:nvPicPr>
                <p:cNvPr id="81938" name="Rectangle 6"/>
                <p:cNvPicPr/>
                <p:nvPr/>
              </p:nvPicPr>
              <p:blipFill>
                <a:blip r:embed="rId7"/>
                <a:stretch>
                  <a:fillRect/>
                </a:stretch>
              </p:blipFill>
              <p:spPr>
                <a:xfrm>
                  <a:off x="0" y="0"/>
                  <a:ext cx="2078736" cy="1530095"/>
                </a:xfrm>
                <a:prstGeom prst="rect">
                  <a:avLst/>
                </a:prstGeom>
                <a:noFill/>
                <a:ln w="9525">
                  <a:noFill/>
                </a:ln>
              </p:spPr>
            </p:pic>
            <p:sp>
              <p:nvSpPr>
                <p:cNvPr id="81939" name="Text Box 23"/>
                <p:cNvSpPr txBox="true"/>
                <p:nvPr/>
              </p:nvSpPr>
              <p:spPr>
                <a:xfrm>
                  <a:off x="4475" y="5559"/>
                  <a:ext cx="2066208" cy="1495861"/>
                </a:xfrm>
                <a:prstGeom prst="rect">
                  <a:avLst/>
                </a:prstGeom>
                <a:noFill/>
                <a:ln w="9525">
                  <a:noFill/>
                </a:ln>
              </p:spPr>
              <p:txBody>
                <a:bodyPr anchor="ctr" anchorCtr="false"/>
                <a:p>
                  <a:pPr algn="ctr">
                    <a:buClrTx/>
                    <a:buFont typeface="Arial" panose="020B0604020202020204" pitchFamily="34" charset="0"/>
                  </a:pPr>
                  <a:endParaRPr lang="en-US" altLang="zh-CN" dirty="0">
                    <a:solidFill>
                      <a:srgbClr val="FFFFFF"/>
                    </a:solidFill>
                    <a:latin typeface="Calibri" panose="020F0502020204030204" pitchFamily="34" charset="0"/>
                  </a:endParaRPr>
                </a:p>
              </p:txBody>
            </p:sp>
          </p:grpSp>
          <p:grpSp>
            <p:nvGrpSpPr>
              <p:cNvPr id="81940" name="Rectangle 28"/>
              <p:cNvGrpSpPr/>
              <p:nvPr/>
            </p:nvGrpSpPr>
            <p:grpSpPr>
              <a:xfrm>
                <a:off x="8388" y="946527"/>
                <a:ext cx="1262249" cy="685436"/>
                <a:chOff x="0" y="0"/>
                <a:chExt cx="2078736" cy="1121664"/>
              </a:xfrm>
            </p:grpSpPr>
            <p:pic>
              <p:nvPicPr>
                <p:cNvPr id="81941" name="Rectangle 28"/>
                <p:cNvPicPr/>
                <p:nvPr/>
              </p:nvPicPr>
              <p:blipFill>
                <a:blip r:embed="rId8"/>
                <a:stretch>
                  <a:fillRect/>
                </a:stretch>
              </p:blipFill>
              <p:spPr>
                <a:xfrm>
                  <a:off x="0" y="0"/>
                  <a:ext cx="2078736" cy="1121664"/>
                </a:xfrm>
                <a:prstGeom prst="rect">
                  <a:avLst/>
                </a:prstGeom>
                <a:noFill/>
                <a:ln w="9525">
                  <a:noFill/>
                </a:ln>
              </p:spPr>
            </p:pic>
            <p:sp>
              <p:nvSpPr>
                <p:cNvPr id="81942" name="Text Box 26"/>
                <p:cNvSpPr txBox="true"/>
                <p:nvPr/>
              </p:nvSpPr>
              <p:spPr>
                <a:xfrm>
                  <a:off x="8741" y="6057"/>
                  <a:ext cx="2066208" cy="1082942"/>
                </a:xfrm>
                <a:prstGeom prst="rect">
                  <a:avLst/>
                </a:prstGeom>
                <a:noFill/>
                <a:ln w="9525">
                  <a:noFill/>
                </a:ln>
              </p:spPr>
              <p:txBody>
                <a:bodyPr anchor="ctr" anchorCtr="false"/>
                <a:p>
                  <a:pPr algn="ctr">
                    <a:buClrTx/>
                    <a:buFont typeface="Arial" panose="020B0604020202020204" pitchFamily="34" charset="0"/>
                  </a:pPr>
                  <a:endParaRPr lang="en-US" altLang="zh-CN" dirty="0">
                    <a:solidFill>
                      <a:srgbClr val="FFFFFF"/>
                    </a:solidFill>
                    <a:latin typeface="Calibri" panose="020F0502020204030204" pitchFamily="34" charset="0"/>
                  </a:endParaRPr>
                </a:p>
              </p:txBody>
            </p:sp>
          </p:grpSp>
          <p:grpSp>
            <p:nvGrpSpPr>
              <p:cNvPr id="81943" name="Rectangle 29"/>
              <p:cNvGrpSpPr/>
              <p:nvPr/>
            </p:nvGrpSpPr>
            <p:grpSpPr>
              <a:xfrm>
                <a:off x="-2717" y="1739994"/>
                <a:ext cx="1262249" cy="793466"/>
                <a:chOff x="0" y="0"/>
                <a:chExt cx="2078736" cy="1298448"/>
              </a:xfrm>
            </p:grpSpPr>
            <p:pic>
              <p:nvPicPr>
                <p:cNvPr id="81944" name="Rectangle 29"/>
                <p:cNvPicPr/>
                <p:nvPr/>
              </p:nvPicPr>
              <p:blipFill>
                <a:blip r:embed="rId9"/>
                <a:stretch>
                  <a:fillRect/>
                </a:stretch>
              </p:blipFill>
              <p:spPr>
                <a:xfrm>
                  <a:off x="0" y="0"/>
                  <a:ext cx="2078736" cy="1298448"/>
                </a:xfrm>
                <a:prstGeom prst="rect">
                  <a:avLst/>
                </a:prstGeom>
                <a:noFill/>
                <a:ln w="9525">
                  <a:noFill/>
                </a:ln>
              </p:spPr>
            </p:pic>
            <p:sp>
              <p:nvSpPr>
                <p:cNvPr id="81945" name="Text Box 29"/>
                <p:cNvSpPr txBox="true"/>
                <p:nvPr/>
              </p:nvSpPr>
              <p:spPr>
                <a:xfrm>
                  <a:off x="4475" y="5086"/>
                  <a:ext cx="2066208" cy="1264731"/>
                </a:xfrm>
                <a:prstGeom prst="rect">
                  <a:avLst/>
                </a:prstGeom>
                <a:noFill/>
                <a:ln w="9525">
                  <a:noFill/>
                </a:ln>
              </p:spPr>
              <p:txBody>
                <a:bodyPr anchor="ctr" anchorCtr="false"/>
                <a:p>
                  <a:pPr algn="ctr">
                    <a:buClrTx/>
                    <a:buFont typeface="Arial" panose="020B0604020202020204" pitchFamily="34" charset="0"/>
                  </a:pPr>
                  <a:endParaRPr lang="en-US" altLang="zh-CN" dirty="0">
                    <a:solidFill>
                      <a:srgbClr val="FFFFFF"/>
                    </a:solidFill>
                    <a:latin typeface="Calibri" panose="020F0502020204030204" pitchFamily="34" charset="0"/>
                  </a:endParaRPr>
                </a:p>
              </p:txBody>
            </p:sp>
          </p:grpSp>
        </p:grpSp>
        <p:grpSp>
          <p:nvGrpSpPr>
            <p:cNvPr id="81946" name="Group 31"/>
            <p:cNvGrpSpPr/>
            <p:nvPr/>
          </p:nvGrpSpPr>
          <p:grpSpPr>
            <a:xfrm>
              <a:off x="7248" y="3330"/>
              <a:ext cx="3515" cy="6540"/>
              <a:chOff x="-4171" y="-4035"/>
              <a:chExt cx="1354079" cy="2536859"/>
            </a:xfrm>
          </p:grpSpPr>
          <p:grpSp>
            <p:nvGrpSpPr>
              <p:cNvPr id="81947" name="Rectangle 24"/>
              <p:cNvGrpSpPr/>
              <p:nvPr/>
            </p:nvGrpSpPr>
            <p:grpSpPr>
              <a:xfrm>
                <a:off x="14328" y="-4035"/>
                <a:ext cx="1335580" cy="935024"/>
                <a:chOff x="0" y="0"/>
                <a:chExt cx="2200656" cy="1530096"/>
              </a:xfrm>
            </p:grpSpPr>
            <p:pic>
              <p:nvPicPr>
                <p:cNvPr id="81948" name="Rectangle 24"/>
                <p:cNvPicPr/>
                <p:nvPr/>
              </p:nvPicPr>
              <p:blipFill>
                <a:blip r:embed="rId10"/>
                <a:stretch>
                  <a:fillRect/>
                </a:stretch>
              </p:blipFill>
              <p:spPr>
                <a:xfrm>
                  <a:off x="0" y="0"/>
                  <a:ext cx="2200656" cy="1530096"/>
                </a:xfrm>
                <a:prstGeom prst="rect">
                  <a:avLst/>
                </a:prstGeom>
                <a:noFill/>
                <a:ln w="9525">
                  <a:noFill/>
                </a:ln>
              </p:spPr>
            </p:pic>
            <p:sp>
              <p:nvSpPr>
                <p:cNvPr id="81949" name="Text Box 43"/>
                <p:cNvSpPr txBox="true"/>
                <p:nvPr/>
              </p:nvSpPr>
              <p:spPr>
                <a:xfrm>
                  <a:off x="4365" y="6603"/>
                  <a:ext cx="2189137" cy="1495862"/>
                </a:xfrm>
                <a:prstGeom prst="rect">
                  <a:avLst/>
                </a:prstGeom>
                <a:noFill/>
                <a:ln w="9525">
                  <a:noFill/>
                </a:ln>
              </p:spPr>
              <p:txBody>
                <a:bodyPr anchor="ctr" anchorCtr="false"/>
                <a:p>
                  <a:pPr algn="ctr">
                    <a:buClrTx/>
                    <a:buFont typeface="Arial" panose="020B0604020202020204" pitchFamily="34" charset="0"/>
                  </a:pPr>
                  <a:endParaRPr lang="en-US" altLang="zh-CN" dirty="0">
                    <a:solidFill>
                      <a:srgbClr val="FFFFFF"/>
                    </a:solidFill>
                    <a:latin typeface="Calibri" panose="020F0502020204030204" pitchFamily="34" charset="0"/>
                  </a:endParaRPr>
                </a:p>
              </p:txBody>
            </p:sp>
          </p:grpSp>
          <p:grpSp>
            <p:nvGrpSpPr>
              <p:cNvPr id="81950" name="Rectangle 34"/>
              <p:cNvGrpSpPr/>
              <p:nvPr/>
            </p:nvGrpSpPr>
            <p:grpSpPr>
              <a:xfrm>
                <a:off x="6928" y="994317"/>
                <a:ext cx="1335580" cy="689161"/>
                <a:chOff x="0" y="0"/>
                <a:chExt cx="2200656" cy="1127760"/>
              </a:xfrm>
            </p:grpSpPr>
            <p:pic>
              <p:nvPicPr>
                <p:cNvPr id="81951" name="Rectangle 34"/>
                <p:cNvPicPr/>
                <p:nvPr/>
              </p:nvPicPr>
              <p:blipFill>
                <a:blip r:embed="rId11"/>
                <a:stretch>
                  <a:fillRect/>
                </a:stretch>
              </p:blipFill>
              <p:spPr>
                <a:xfrm>
                  <a:off x="0" y="0"/>
                  <a:ext cx="2200656" cy="1127760"/>
                </a:xfrm>
                <a:prstGeom prst="rect">
                  <a:avLst/>
                </a:prstGeom>
                <a:noFill/>
                <a:ln w="9525">
                  <a:noFill/>
                </a:ln>
              </p:spPr>
            </p:pic>
            <p:sp>
              <p:nvSpPr>
                <p:cNvPr id="81952" name="Text Box 46"/>
                <p:cNvSpPr txBox="true"/>
                <p:nvPr/>
              </p:nvSpPr>
              <p:spPr>
                <a:xfrm>
                  <a:off x="7089" y="3706"/>
                  <a:ext cx="2189135" cy="1092035"/>
                </a:xfrm>
                <a:prstGeom prst="rect">
                  <a:avLst/>
                </a:prstGeom>
                <a:noFill/>
                <a:ln w="9525">
                  <a:noFill/>
                </a:ln>
              </p:spPr>
              <p:txBody>
                <a:bodyPr anchor="ctr" anchorCtr="false"/>
                <a:p>
                  <a:pPr algn="ctr">
                    <a:buClrTx/>
                    <a:buFont typeface="Arial" panose="020B0604020202020204" pitchFamily="34" charset="0"/>
                  </a:pPr>
                  <a:endParaRPr lang="en-US" altLang="zh-CN" dirty="0">
                    <a:solidFill>
                      <a:srgbClr val="FFFFFF"/>
                    </a:solidFill>
                    <a:latin typeface="Calibri" panose="020F0502020204030204" pitchFamily="34" charset="0"/>
                  </a:endParaRPr>
                </a:p>
              </p:txBody>
            </p:sp>
          </p:grpSp>
          <p:grpSp>
            <p:nvGrpSpPr>
              <p:cNvPr id="81953" name="Rectangle 35"/>
              <p:cNvGrpSpPr/>
              <p:nvPr/>
            </p:nvGrpSpPr>
            <p:grpSpPr>
              <a:xfrm>
                <a:off x="-4171" y="1739357"/>
                <a:ext cx="1335580" cy="793467"/>
                <a:chOff x="0" y="0"/>
                <a:chExt cx="2200656" cy="1298448"/>
              </a:xfrm>
            </p:grpSpPr>
            <p:pic>
              <p:nvPicPr>
                <p:cNvPr id="81954" name="Rectangle 35"/>
                <p:cNvPicPr/>
                <p:nvPr/>
              </p:nvPicPr>
              <p:blipFill>
                <a:blip r:embed="rId12"/>
                <a:stretch>
                  <a:fillRect/>
                </a:stretch>
              </p:blipFill>
              <p:spPr>
                <a:xfrm>
                  <a:off x="0" y="0"/>
                  <a:ext cx="2200656" cy="1298448"/>
                </a:xfrm>
                <a:prstGeom prst="rect">
                  <a:avLst/>
                </a:prstGeom>
                <a:noFill/>
                <a:ln w="9525">
                  <a:noFill/>
                </a:ln>
              </p:spPr>
            </p:pic>
            <p:sp>
              <p:nvSpPr>
                <p:cNvPr id="81955" name="Text Box 49"/>
                <p:cNvSpPr txBox="true"/>
                <p:nvPr/>
              </p:nvSpPr>
              <p:spPr>
                <a:xfrm>
                  <a:off x="6872" y="5085"/>
                  <a:ext cx="2189135" cy="1264730"/>
                </a:xfrm>
                <a:prstGeom prst="rect">
                  <a:avLst/>
                </a:prstGeom>
                <a:noFill/>
                <a:ln w="9525">
                  <a:noFill/>
                </a:ln>
              </p:spPr>
              <p:txBody>
                <a:bodyPr anchor="ctr" anchorCtr="false"/>
                <a:p>
                  <a:pPr algn="ctr">
                    <a:buClrTx/>
                    <a:buFont typeface="Arial" panose="020B0604020202020204" pitchFamily="34" charset="0"/>
                  </a:pPr>
                  <a:endParaRPr lang="en-US" altLang="zh-CN" dirty="0">
                    <a:solidFill>
                      <a:srgbClr val="FFFFFF"/>
                    </a:solidFill>
                    <a:latin typeface="Calibri" panose="020F0502020204030204" pitchFamily="34" charset="0"/>
                  </a:endParaRPr>
                </a:p>
              </p:txBody>
            </p:sp>
          </p:grpSp>
        </p:grpSp>
        <p:grpSp>
          <p:nvGrpSpPr>
            <p:cNvPr id="81956" name="Group 35"/>
            <p:cNvGrpSpPr/>
            <p:nvPr/>
          </p:nvGrpSpPr>
          <p:grpSpPr>
            <a:xfrm>
              <a:off x="10838" y="3303"/>
              <a:ext cx="3523" cy="7171"/>
              <a:chOff x="-4537" y="-2670"/>
              <a:chExt cx="1357780" cy="2783251"/>
            </a:xfrm>
          </p:grpSpPr>
          <p:grpSp>
            <p:nvGrpSpPr>
              <p:cNvPr id="81957" name="Rectangle 25"/>
              <p:cNvGrpSpPr/>
              <p:nvPr/>
            </p:nvGrpSpPr>
            <p:grpSpPr>
              <a:xfrm>
                <a:off x="17661" y="-2670"/>
                <a:ext cx="1335582" cy="935024"/>
                <a:chOff x="0" y="0"/>
                <a:chExt cx="2200656" cy="1530096"/>
              </a:xfrm>
            </p:grpSpPr>
            <p:pic>
              <p:nvPicPr>
                <p:cNvPr id="81958" name="Rectangle 25"/>
                <p:cNvPicPr/>
                <p:nvPr/>
              </p:nvPicPr>
              <p:blipFill>
                <a:blip r:embed="rId13"/>
                <a:stretch>
                  <a:fillRect/>
                </a:stretch>
              </p:blipFill>
              <p:spPr>
                <a:xfrm>
                  <a:off x="0" y="0"/>
                  <a:ext cx="2200656" cy="1530096"/>
                </a:xfrm>
                <a:prstGeom prst="rect">
                  <a:avLst/>
                </a:prstGeom>
                <a:noFill/>
                <a:ln w="9525">
                  <a:noFill/>
                </a:ln>
              </p:spPr>
            </p:pic>
            <p:sp>
              <p:nvSpPr>
                <p:cNvPr id="81959" name="Text Box 53"/>
                <p:cNvSpPr txBox="true"/>
                <p:nvPr/>
              </p:nvSpPr>
              <p:spPr>
                <a:xfrm>
                  <a:off x="6174" y="4369"/>
                  <a:ext cx="2189136" cy="1495862"/>
                </a:xfrm>
                <a:prstGeom prst="rect">
                  <a:avLst/>
                </a:prstGeom>
                <a:noFill/>
                <a:ln w="9525">
                  <a:noFill/>
                </a:ln>
              </p:spPr>
              <p:txBody>
                <a:bodyPr anchor="ctr" anchorCtr="false"/>
                <a:p>
                  <a:pPr algn="ctr">
                    <a:buClrTx/>
                    <a:buFont typeface="Arial" panose="020B0604020202020204" pitchFamily="34" charset="0"/>
                  </a:pPr>
                  <a:endParaRPr lang="en-US" altLang="zh-CN" dirty="0">
                    <a:solidFill>
                      <a:srgbClr val="FFFFFF"/>
                    </a:solidFill>
                    <a:latin typeface="Calibri" panose="020F0502020204030204" pitchFamily="34" charset="0"/>
                  </a:endParaRPr>
                </a:p>
              </p:txBody>
            </p:sp>
          </p:grpSp>
          <p:grpSp>
            <p:nvGrpSpPr>
              <p:cNvPr id="81960" name="Rectangle 37"/>
              <p:cNvGrpSpPr/>
              <p:nvPr/>
            </p:nvGrpSpPr>
            <p:grpSpPr>
              <a:xfrm>
                <a:off x="2862" y="1006858"/>
                <a:ext cx="1335582" cy="681711"/>
                <a:chOff x="0" y="0"/>
                <a:chExt cx="2200656" cy="1115568"/>
              </a:xfrm>
            </p:grpSpPr>
            <p:pic>
              <p:nvPicPr>
                <p:cNvPr id="81961" name="Rectangle 37"/>
                <p:cNvPicPr/>
                <p:nvPr/>
              </p:nvPicPr>
              <p:blipFill>
                <a:blip r:embed="rId14"/>
                <a:stretch>
                  <a:fillRect/>
                </a:stretch>
              </p:blipFill>
              <p:spPr>
                <a:xfrm>
                  <a:off x="0" y="0"/>
                  <a:ext cx="2200656" cy="1115568"/>
                </a:xfrm>
                <a:prstGeom prst="rect">
                  <a:avLst/>
                </a:prstGeom>
                <a:noFill/>
                <a:ln w="9525">
                  <a:noFill/>
                </a:ln>
              </p:spPr>
            </p:pic>
            <p:sp>
              <p:nvSpPr>
                <p:cNvPr id="81962" name="Text Box 56"/>
                <p:cNvSpPr txBox="true"/>
                <p:nvPr/>
              </p:nvSpPr>
              <p:spPr>
                <a:xfrm>
                  <a:off x="4281" y="3706"/>
                  <a:ext cx="2189134" cy="1082941"/>
                </a:xfrm>
                <a:prstGeom prst="rect">
                  <a:avLst/>
                </a:prstGeom>
                <a:noFill/>
                <a:ln w="9525">
                  <a:noFill/>
                </a:ln>
              </p:spPr>
              <p:txBody>
                <a:bodyPr anchor="ctr" anchorCtr="false"/>
                <a:p>
                  <a:pPr algn="ctr">
                    <a:buClrTx/>
                    <a:buFont typeface="Arial" panose="020B0604020202020204" pitchFamily="34" charset="0"/>
                  </a:pPr>
                  <a:endParaRPr lang="en-US" altLang="zh-CN" dirty="0">
                    <a:solidFill>
                      <a:srgbClr val="FFFFFF"/>
                    </a:solidFill>
                    <a:latin typeface="Calibri" panose="020F0502020204030204" pitchFamily="34" charset="0"/>
                  </a:endParaRPr>
                </a:p>
              </p:txBody>
            </p:sp>
          </p:grpSp>
          <p:pic>
            <p:nvPicPr>
              <p:cNvPr id="81964" name="Rectangle 38"/>
              <p:cNvPicPr/>
              <p:nvPr/>
            </p:nvPicPr>
            <p:blipFill>
              <a:blip r:embed="rId15"/>
              <a:stretch>
                <a:fillRect/>
              </a:stretch>
            </p:blipFill>
            <p:spPr>
              <a:xfrm>
                <a:off x="-4537" y="1752047"/>
                <a:ext cx="1335739" cy="1028534"/>
              </a:xfrm>
              <a:prstGeom prst="rect">
                <a:avLst/>
              </a:prstGeom>
              <a:noFill/>
              <a:ln w="9525">
                <a:noFill/>
              </a:ln>
            </p:spPr>
          </p:pic>
        </p:grpSp>
        <p:sp>
          <p:nvSpPr>
            <p:cNvPr id="81966" name="Rectangle 36"/>
            <p:cNvSpPr/>
            <p:nvPr/>
          </p:nvSpPr>
          <p:spPr>
            <a:xfrm>
              <a:off x="158" y="3278"/>
              <a:ext cx="3202" cy="412"/>
            </a:xfrm>
            <a:prstGeom prst="rect">
              <a:avLst/>
            </a:prstGeom>
            <a:noFill/>
            <a:ln w="9525">
              <a:noFill/>
            </a:ln>
          </p:spPr>
          <p:txBody>
            <a:bodyPr anchor="t" anchorCtr="false">
              <a:spAutoFit/>
            </a:bodyPr>
            <a:p>
              <a:pPr defTabSz="802005">
                <a:spcBef>
                  <a:spcPct val="20000"/>
                </a:spcBef>
                <a:buClrTx/>
                <a:buFont typeface="Arial" panose="020B0604020202020204" pitchFamily="34" charset="0"/>
              </a:pPr>
              <a:endParaRPr lang="en-US" altLang="en-US" sz="1100" dirty="0">
                <a:latin typeface="Calibri" panose="020F0502020204030204" pitchFamily="34" charset="0"/>
                <a:ea typeface="Arial" panose="020B0604020202020204" pitchFamily="34" charset="0"/>
              </a:endParaRPr>
            </a:p>
          </p:txBody>
        </p:sp>
        <p:sp>
          <p:nvSpPr>
            <p:cNvPr id="68620" name="矩形 50"/>
            <p:cNvSpPr/>
            <p:nvPr/>
          </p:nvSpPr>
          <p:spPr>
            <a:xfrm>
              <a:off x="-75" y="3348"/>
              <a:ext cx="3373" cy="2082"/>
            </a:xfrm>
            <a:prstGeom prst="rect">
              <a:avLst/>
            </a:prstGeom>
            <a:noFill/>
            <a:ln w="9525">
              <a:noFill/>
            </a:ln>
          </p:spPr>
          <p:txBody>
            <a:bodyPr anchor="t" anchorCtr="false">
              <a:spAutoFit/>
            </a:bodyPr>
            <a:p>
              <a:pPr algn="just">
                <a:buClrTx/>
                <a:buFont typeface="Arial" panose="020B0604020202020204" pitchFamily="34" charset="0"/>
              </a:pPr>
              <a:r>
                <a:rPr lang="en-US" altLang="zh-CN" sz="2000" dirty="0">
                  <a:solidFill>
                    <a:srgbClr val="000000"/>
                  </a:solidFill>
                  <a:latin typeface="宋体" panose="02010600030101010101" pitchFamily="2" charset="-122"/>
                </a:rPr>
                <a:t>Z</a:t>
              </a:r>
              <a:r>
                <a:rPr lang="zh-CN" altLang="en-US" sz="2000" dirty="0">
                  <a:solidFill>
                    <a:srgbClr val="000000"/>
                  </a:solidFill>
                  <a:latin typeface="宋体" panose="02010600030101010101" pitchFamily="2" charset="-122"/>
                </a:rPr>
                <a:t>评分模型通过关键的财务比率来预测公司破产的可能性。</a:t>
              </a:r>
              <a:endParaRPr lang="zh-CN" altLang="en-US" sz="2000" dirty="0">
                <a:solidFill>
                  <a:srgbClr val="000000"/>
                </a:solidFill>
                <a:latin typeface="宋体" panose="02010600030101010101" pitchFamily="2" charset="-122"/>
              </a:endParaRPr>
            </a:p>
          </p:txBody>
        </p:sp>
        <p:sp>
          <p:nvSpPr>
            <p:cNvPr id="68621" name="矩形 51"/>
            <p:cNvSpPr/>
            <p:nvPr/>
          </p:nvSpPr>
          <p:spPr>
            <a:xfrm>
              <a:off x="-45" y="5828"/>
              <a:ext cx="3600" cy="1860"/>
            </a:xfrm>
            <a:prstGeom prst="rect">
              <a:avLst/>
            </a:prstGeom>
            <a:noFill/>
            <a:ln w="9525">
              <a:noFill/>
            </a:ln>
          </p:spPr>
          <p:txBody>
            <a:bodyPr anchor="t" anchorCtr="false">
              <a:spAutoFit/>
            </a:bodyPr>
            <a:p>
              <a:pPr>
                <a:lnSpc>
                  <a:spcPts val="1700"/>
                </a:lnSpc>
                <a:buClrTx/>
                <a:buFont typeface="Arial" panose="020B0604020202020204" pitchFamily="34" charset="0"/>
              </a:pPr>
              <a:r>
                <a:rPr lang="en-US" altLang="zh-CN" sz="1800" dirty="0">
                  <a:solidFill>
                    <a:srgbClr val="000000"/>
                  </a:solidFill>
                  <a:latin typeface="宋体" panose="02010600030101010101" pitchFamily="2" charset="-122"/>
                </a:rPr>
                <a:t>1968</a:t>
              </a:r>
              <a:r>
                <a:rPr lang="zh-CN" altLang="en-US" sz="1800" dirty="0">
                  <a:solidFill>
                    <a:srgbClr val="000000"/>
                  </a:solidFill>
                  <a:latin typeface="宋体" panose="02010600030101010101" pitchFamily="2" charset="-122"/>
                </a:rPr>
                <a:t>年，美国信用管理专家爱华</a:t>
              </a:r>
              <a:r>
                <a:rPr lang="en-US" altLang="zh-CN" sz="1800" dirty="0">
                  <a:solidFill>
                    <a:srgbClr val="000000"/>
                  </a:solidFill>
                  <a:latin typeface="宋体" panose="02010600030101010101" pitchFamily="2" charset="-122"/>
                </a:rPr>
                <a:t>·</a:t>
              </a:r>
              <a:r>
                <a:rPr lang="zh-CN" altLang="en-US" sz="1800" dirty="0">
                  <a:solidFill>
                    <a:srgbClr val="000000"/>
                  </a:solidFill>
                  <a:latin typeface="宋体" panose="02010600030101010101" pitchFamily="2" charset="-122"/>
                </a:rPr>
                <a:t>奥特曼提出</a:t>
              </a:r>
              <a:r>
                <a:rPr lang="en-US" altLang="zh-CN" sz="1800" dirty="0">
                  <a:solidFill>
                    <a:srgbClr val="000000"/>
                  </a:solidFill>
                  <a:latin typeface="宋体" panose="02010600030101010101" pitchFamily="2" charset="-122"/>
                </a:rPr>
                <a:t>4</a:t>
              </a:r>
              <a:r>
                <a:rPr lang="zh-CN" altLang="en-US" sz="1800" dirty="0">
                  <a:solidFill>
                    <a:srgbClr val="000000"/>
                  </a:solidFill>
                  <a:latin typeface="宋体" panose="02010600030101010101" pitchFamily="2" charset="-122"/>
                </a:rPr>
                <a:t>个变量的</a:t>
              </a:r>
              <a:r>
                <a:rPr lang="en-US" altLang="zh-CN" sz="1800" dirty="0">
                  <a:solidFill>
                    <a:srgbClr val="000000"/>
                  </a:solidFill>
                  <a:latin typeface="宋体" panose="02010600030101010101" pitchFamily="2" charset="-122"/>
                </a:rPr>
                <a:t>Z</a:t>
              </a:r>
              <a:r>
                <a:rPr lang="zh-CN" altLang="en-US" sz="1800" dirty="0">
                  <a:solidFill>
                    <a:srgbClr val="000000"/>
                  </a:solidFill>
                  <a:latin typeface="宋体" panose="02010600030101010101" pitchFamily="2" charset="-122"/>
                </a:rPr>
                <a:t>评分模型。形成了现在的</a:t>
              </a:r>
              <a:r>
                <a:rPr lang="en-US" altLang="zh-CN" sz="1800" dirty="0">
                  <a:solidFill>
                    <a:srgbClr val="000000"/>
                  </a:solidFill>
                  <a:latin typeface="宋体" panose="02010600030101010101" pitchFamily="2" charset="-122"/>
                </a:rPr>
                <a:t>5</a:t>
              </a:r>
              <a:r>
                <a:rPr lang="zh-CN" altLang="en-US" sz="1800" dirty="0">
                  <a:solidFill>
                    <a:srgbClr val="000000"/>
                  </a:solidFill>
                  <a:latin typeface="宋体" panose="02010600030101010101" pitchFamily="2" charset="-122"/>
                </a:rPr>
                <a:t>个变量模型</a:t>
              </a:r>
              <a:endParaRPr lang="zh-CN" altLang="en-US" sz="2000" dirty="0">
                <a:solidFill>
                  <a:srgbClr val="000000"/>
                </a:solidFill>
                <a:latin typeface="宋体" panose="02010600030101010101" pitchFamily="2" charset="-122"/>
              </a:endParaRPr>
            </a:p>
          </p:txBody>
        </p:sp>
        <p:sp>
          <p:nvSpPr>
            <p:cNvPr id="68622" name="矩形 52"/>
            <p:cNvSpPr/>
            <p:nvPr/>
          </p:nvSpPr>
          <p:spPr>
            <a:xfrm>
              <a:off x="-20" y="7798"/>
              <a:ext cx="3318" cy="2264"/>
            </a:xfrm>
            <a:prstGeom prst="rect">
              <a:avLst/>
            </a:prstGeom>
            <a:noFill/>
            <a:ln w="9525">
              <a:noFill/>
            </a:ln>
          </p:spPr>
          <p:txBody>
            <a:bodyPr anchor="t" anchorCtr="false">
              <a:spAutoFit/>
            </a:bodyPr>
            <a:p>
              <a:pPr algn="just">
                <a:lnSpc>
                  <a:spcPts val="2100"/>
                </a:lnSpc>
                <a:buClrTx/>
                <a:buFont typeface="Arial" panose="020B0604020202020204" pitchFamily="34" charset="0"/>
              </a:pPr>
              <a:r>
                <a:rPr lang="zh-CN" altLang="en-US" sz="1800" dirty="0">
                  <a:solidFill>
                    <a:srgbClr val="130401"/>
                  </a:solidFill>
                  <a:latin typeface="宋体" panose="02010600030101010101" pitchFamily="2" charset="-122"/>
                </a:rPr>
                <a:t>其中</a:t>
              </a:r>
              <a:r>
                <a:rPr lang="en-US" altLang="zh-CN" sz="1800" dirty="0">
                  <a:solidFill>
                    <a:srgbClr val="130401"/>
                  </a:solidFill>
                  <a:latin typeface="宋体" panose="02010600030101010101" pitchFamily="2" charset="-122"/>
                </a:rPr>
                <a:t> </a:t>
              </a:r>
              <a:r>
                <a:rPr lang="en-US" altLang="zh-CN" sz="1800" dirty="0">
                  <a:solidFill>
                    <a:srgbClr val="0000FF"/>
                  </a:solidFill>
                  <a:latin typeface="宋体" panose="02010600030101010101" pitchFamily="2" charset="-122"/>
                </a:rPr>
                <a:t>Z1 </a:t>
              </a:r>
              <a:r>
                <a:rPr lang="zh-CN" altLang="en-US" sz="1800" dirty="0">
                  <a:solidFill>
                    <a:srgbClr val="0000FF"/>
                  </a:solidFill>
                  <a:latin typeface="宋体" panose="02010600030101010101" pitchFamily="2" charset="-122"/>
                </a:rPr>
                <a:t>主要适用于上市公司，</a:t>
              </a:r>
              <a:r>
                <a:rPr lang="en-US" altLang="zh-CN" sz="1800" dirty="0">
                  <a:solidFill>
                    <a:srgbClr val="0000FF"/>
                  </a:solidFill>
                  <a:latin typeface="宋体" panose="02010600030101010101" pitchFamily="2" charset="-122"/>
                </a:rPr>
                <a:t> Z2 </a:t>
              </a:r>
              <a:r>
                <a:rPr lang="zh-CN" altLang="en-US" sz="1800" dirty="0">
                  <a:solidFill>
                    <a:srgbClr val="0000FF"/>
                  </a:solidFill>
                  <a:latin typeface="宋体" panose="02010600030101010101" pitchFamily="2" charset="-122"/>
                </a:rPr>
                <a:t>适用于非上市公司，</a:t>
              </a:r>
              <a:r>
                <a:rPr lang="en-US" altLang="zh-CN" sz="1800" dirty="0">
                  <a:solidFill>
                    <a:srgbClr val="0000FF"/>
                  </a:solidFill>
                  <a:latin typeface="宋体" panose="02010600030101010101" pitchFamily="2" charset="-122"/>
                </a:rPr>
                <a:t> Z3</a:t>
              </a:r>
              <a:r>
                <a:rPr lang="zh-CN" altLang="en-US" sz="1800" dirty="0">
                  <a:solidFill>
                    <a:srgbClr val="0000FF"/>
                  </a:solidFill>
                  <a:latin typeface="宋体" panose="02010600030101010101" pitchFamily="2" charset="-122"/>
                </a:rPr>
                <a:t>适用于非制造企业。</a:t>
              </a:r>
              <a:endParaRPr lang="zh-CN" altLang="en-US" sz="1800" dirty="0">
                <a:solidFill>
                  <a:srgbClr val="0000FF"/>
                </a:solidFill>
                <a:latin typeface="宋体" panose="02010600030101010101" pitchFamily="2" charset="-122"/>
              </a:endParaRPr>
            </a:p>
          </p:txBody>
        </p:sp>
        <p:sp>
          <p:nvSpPr>
            <p:cNvPr id="82958" name="矩形 53"/>
            <p:cNvSpPr/>
            <p:nvPr/>
          </p:nvSpPr>
          <p:spPr>
            <a:xfrm>
              <a:off x="3518" y="3368"/>
              <a:ext cx="3545" cy="1600"/>
            </a:xfrm>
            <a:prstGeom prst="rect">
              <a:avLst/>
            </a:prstGeom>
            <a:noFill/>
            <a:ln w="9525">
              <a:noFill/>
            </a:ln>
          </p:spPr>
          <p:txBody>
            <a:bodyPr anchor="t" anchorCtr="false">
              <a:spAutoFit/>
            </a:bodyPr>
            <a:p>
              <a:pPr>
                <a:buClrTx/>
                <a:buFont typeface="Arial" panose="020B0604020202020204" pitchFamily="34" charset="0"/>
              </a:pPr>
              <a:r>
                <a:rPr lang="en-US" altLang="zh-CN" sz="2000" b="1" dirty="0">
                  <a:solidFill>
                    <a:srgbClr val="0000FF"/>
                  </a:solidFill>
                  <a:latin typeface="宋体" panose="02010600030101010101" pitchFamily="2" charset="-122"/>
                </a:rPr>
                <a:t>Z1 =1.2X1+1.4X2+3.3X3+0.6X4+0.999X5 </a:t>
              </a:r>
              <a:endParaRPr lang="zh-CN" altLang="en-US" sz="2000" b="1" dirty="0">
                <a:solidFill>
                  <a:srgbClr val="0000FF"/>
                </a:solidFill>
                <a:latin typeface="宋体" panose="02010600030101010101" pitchFamily="2" charset="-122"/>
              </a:endParaRPr>
            </a:p>
          </p:txBody>
        </p:sp>
        <p:sp>
          <p:nvSpPr>
            <p:cNvPr id="82959" name="矩形 55"/>
            <p:cNvSpPr/>
            <p:nvPr/>
          </p:nvSpPr>
          <p:spPr>
            <a:xfrm>
              <a:off x="3388" y="7895"/>
              <a:ext cx="3770" cy="1680"/>
            </a:xfrm>
            <a:prstGeom prst="rect">
              <a:avLst/>
            </a:prstGeom>
            <a:noFill/>
            <a:ln w="9525">
              <a:noFill/>
            </a:ln>
          </p:spPr>
          <p:txBody>
            <a:bodyPr anchor="t" anchorCtr="false">
              <a:spAutoFit/>
            </a:bodyPr>
            <a:p>
              <a:pPr algn="just">
                <a:lnSpc>
                  <a:spcPts val="1900"/>
                </a:lnSpc>
                <a:buClrTx/>
                <a:buFont typeface="Arial" panose="020B0604020202020204" pitchFamily="34" charset="0"/>
              </a:pPr>
              <a:r>
                <a:rPr lang="en-US" altLang="zh-CN" sz="1600" b="1" dirty="0">
                  <a:solidFill>
                    <a:srgbClr val="000000"/>
                  </a:solidFill>
                  <a:latin typeface="宋体" panose="02010600030101010101" pitchFamily="2" charset="-122"/>
                </a:rPr>
                <a:t>X4</a:t>
              </a:r>
              <a:r>
                <a:rPr lang="zh-CN" altLang="en-US" sz="1600" dirty="0">
                  <a:solidFill>
                    <a:srgbClr val="000000"/>
                  </a:solidFill>
                  <a:latin typeface="宋体" panose="02010600030101010101" pitchFamily="2" charset="-122"/>
                </a:rPr>
                <a:t>＝权益市场值</a:t>
              </a:r>
              <a:r>
                <a:rPr lang="en-US" altLang="zh-CN" sz="1600" dirty="0">
                  <a:solidFill>
                    <a:srgbClr val="000000"/>
                  </a:solidFill>
                  <a:latin typeface="宋体" panose="02010600030101010101" pitchFamily="2" charset="-122"/>
                </a:rPr>
                <a:t>/</a:t>
              </a:r>
              <a:r>
                <a:rPr lang="zh-CN" altLang="en-US" sz="1600" dirty="0">
                  <a:solidFill>
                    <a:srgbClr val="000000"/>
                  </a:solidFill>
                  <a:latin typeface="宋体" panose="02010600030101010101" pitchFamily="2" charset="-122"/>
                </a:rPr>
                <a:t>负债总额，衡量资产的均衡性；</a:t>
              </a:r>
              <a:r>
                <a:rPr lang="en-US" altLang="zh-CN" sz="1600" b="1" dirty="0">
                  <a:solidFill>
                    <a:srgbClr val="000000"/>
                  </a:solidFill>
                  <a:latin typeface="宋体" panose="02010600030101010101" pitchFamily="2" charset="-122"/>
                </a:rPr>
                <a:t>X5</a:t>
              </a:r>
              <a:r>
                <a:rPr lang="zh-CN" altLang="en-US" sz="1600" dirty="0">
                  <a:solidFill>
                    <a:srgbClr val="000000"/>
                  </a:solidFill>
                  <a:latin typeface="宋体" panose="02010600030101010101" pitchFamily="2" charset="-122"/>
                </a:rPr>
                <a:t>＝销售收入</a:t>
              </a:r>
              <a:r>
                <a:rPr lang="en-US" altLang="zh-CN" sz="1600" dirty="0">
                  <a:solidFill>
                    <a:srgbClr val="000000"/>
                  </a:solidFill>
                  <a:latin typeface="宋体" panose="02010600030101010101" pitchFamily="2" charset="-122"/>
                </a:rPr>
                <a:t>/</a:t>
              </a:r>
              <a:r>
                <a:rPr lang="zh-CN" altLang="en-US" sz="1600" dirty="0">
                  <a:solidFill>
                    <a:srgbClr val="000000"/>
                  </a:solidFill>
                  <a:latin typeface="宋体" panose="02010600030101010101" pitchFamily="2" charset="-122"/>
                </a:rPr>
                <a:t>总资产，资金运营能力</a:t>
              </a:r>
              <a:endParaRPr lang="zh-CN" altLang="en-US" sz="1600" dirty="0">
                <a:solidFill>
                  <a:srgbClr val="000000"/>
                </a:solidFill>
                <a:latin typeface="宋体" panose="02010600030101010101" pitchFamily="2" charset="-122"/>
              </a:endParaRPr>
            </a:p>
          </p:txBody>
        </p:sp>
        <p:sp>
          <p:nvSpPr>
            <p:cNvPr id="82960" name="矩形 56"/>
            <p:cNvSpPr/>
            <p:nvPr/>
          </p:nvSpPr>
          <p:spPr>
            <a:xfrm>
              <a:off x="7288" y="3330"/>
              <a:ext cx="3595" cy="2105"/>
            </a:xfrm>
            <a:prstGeom prst="rect">
              <a:avLst/>
            </a:prstGeom>
            <a:noFill/>
            <a:ln w="9525">
              <a:noFill/>
            </a:ln>
          </p:spPr>
          <p:txBody>
            <a:bodyPr anchor="t" anchorCtr="false">
              <a:spAutoFit/>
            </a:bodyPr>
            <a:p>
              <a:pPr>
                <a:lnSpc>
                  <a:spcPts val="2500"/>
                </a:lnSpc>
                <a:buClrTx/>
                <a:buFont typeface="Arial" panose="020B0604020202020204" pitchFamily="34" charset="0"/>
              </a:pPr>
              <a:r>
                <a:rPr lang="en-US" altLang="zh-CN" sz="2000" b="1" dirty="0">
                  <a:solidFill>
                    <a:srgbClr val="0000FF"/>
                  </a:solidFill>
                  <a:latin typeface="宋体" panose="02010600030101010101" pitchFamily="2" charset="-122"/>
                </a:rPr>
                <a:t>Z2 </a:t>
              </a:r>
              <a:r>
                <a:rPr lang="zh-CN" altLang="en-US" sz="2000" b="1" dirty="0">
                  <a:solidFill>
                    <a:srgbClr val="0000FF"/>
                  </a:solidFill>
                  <a:latin typeface="宋体" panose="02010600030101010101" pitchFamily="2" charset="-122"/>
                </a:rPr>
                <a:t>＝</a:t>
              </a:r>
              <a:r>
                <a:rPr lang="en-US" altLang="zh-CN" sz="2000" b="1" dirty="0">
                  <a:solidFill>
                    <a:srgbClr val="0000FF"/>
                  </a:solidFill>
                  <a:latin typeface="宋体" panose="02010600030101010101" pitchFamily="2" charset="-122"/>
                </a:rPr>
                <a:t> 0.717Xl+0.847X2+3.107X3+0.420X4+0.998X5 </a:t>
              </a:r>
              <a:endParaRPr lang="zh-CN" altLang="en-US" sz="2000" b="1" dirty="0">
                <a:solidFill>
                  <a:srgbClr val="0000FF"/>
                </a:solidFill>
                <a:latin typeface="宋体" panose="02010600030101010101" pitchFamily="2" charset="-122"/>
              </a:endParaRPr>
            </a:p>
          </p:txBody>
        </p:sp>
        <p:sp>
          <p:nvSpPr>
            <p:cNvPr id="82961" name="矩形 57"/>
            <p:cNvSpPr/>
            <p:nvPr/>
          </p:nvSpPr>
          <p:spPr>
            <a:xfrm>
              <a:off x="7268" y="5788"/>
              <a:ext cx="3380" cy="1697"/>
            </a:xfrm>
            <a:prstGeom prst="rect">
              <a:avLst/>
            </a:prstGeom>
            <a:noFill/>
            <a:ln w="9525">
              <a:noFill/>
            </a:ln>
          </p:spPr>
          <p:txBody>
            <a:bodyPr anchor="t" anchorCtr="false">
              <a:spAutoFit/>
            </a:bodyPr>
            <a:p>
              <a:pPr algn="just">
                <a:buClrTx/>
                <a:buFont typeface="Arial" panose="020B0604020202020204" pitchFamily="34" charset="0"/>
              </a:pPr>
              <a:r>
                <a:rPr lang="en-US" altLang="zh-CN" sz="1600" b="1" dirty="0">
                  <a:solidFill>
                    <a:srgbClr val="000000"/>
                  </a:solidFill>
                  <a:latin typeface="宋体" panose="02010600030101010101" pitchFamily="2" charset="-122"/>
                </a:rPr>
                <a:t>X1</a:t>
              </a:r>
              <a:r>
                <a:rPr lang="zh-CN" altLang="en-US" sz="1600" dirty="0">
                  <a:solidFill>
                    <a:srgbClr val="000000"/>
                  </a:solidFill>
                  <a:latin typeface="宋体" panose="02010600030101010101" pitchFamily="2" charset="-122"/>
                </a:rPr>
                <a:t>＝（流动资产一流动负债）</a:t>
              </a:r>
              <a:r>
                <a:rPr lang="en-US" altLang="zh-CN" sz="1600" dirty="0">
                  <a:solidFill>
                    <a:srgbClr val="000000"/>
                  </a:solidFill>
                  <a:latin typeface="宋体" panose="02010600030101010101" pitchFamily="2" charset="-122"/>
                </a:rPr>
                <a:t>/</a:t>
              </a:r>
              <a:r>
                <a:rPr lang="zh-CN" altLang="en-US" sz="1600" dirty="0">
                  <a:solidFill>
                    <a:srgbClr val="000000"/>
                  </a:solidFill>
                  <a:latin typeface="宋体" panose="02010600030101010101" pitchFamily="2" charset="-122"/>
                </a:rPr>
                <a:t>资产总额；</a:t>
              </a:r>
              <a:r>
                <a:rPr lang="en-US" altLang="zh-CN" sz="1600" b="1" dirty="0">
                  <a:solidFill>
                    <a:srgbClr val="000000"/>
                  </a:solidFill>
                  <a:latin typeface="宋体" panose="02010600030101010101" pitchFamily="2" charset="-122"/>
                </a:rPr>
                <a:t>X2</a:t>
              </a:r>
              <a:r>
                <a:rPr lang="zh-CN" altLang="en-US" sz="1600" dirty="0">
                  <a:solidFill>
                    <a:srgbClr val="000000"/>
                  </a:solidFill>
                  <a:latin typeface="宋体" panose="02010600030101010101" pitchFamily="2" charset="-122"/>
                </a:rPr>
                <a:t>＝未分配利润</a:t>
              </a:r>
              <a:r>
                <a:rPr lang="en-US" altLang="zh-CN" sz="1600" dirty="0">
                  <a:solidFill>
                    <a:srgbClr val="000000"/>
                  </a:solidFill>
                  <a:latin typeface="宋体" panose="02010600030101010101" pitchFamily="2" charset="-122"/>
                </a:rPr>
                <a:t>/</a:t>
              </a:r>
              <a:r>
                <a:rPr lang="zh-CN" altLang="en-US" sz="1600" dirty="0">
                  <a:solidFill>
                    <a:srgbClr val="000000"/>
                  </a:solidFill>
                  <a:latin typeface="宋体" panose="02010600030101010101" pitchFamily="2" charset="-122"/>
                </a:rPr>
                <a:t>资产总额</a:t>
              </a:r>
              <a:endParaRPr lang="zh-CN" altLang="en-US" sz="1600" dirty="0">
                <a:solidFill>
                  <a:srgbClr val="000000"/>
                </a:solidFill>
                <a:latin typeface="宋体" panose="02010600030101010101" pitchFamily="2" charset="-122"/>
              </a:endParaRPr>
            </a:p>
          </p:txBody>
        </p:sp>
        <p:sp>
          <p:nvSpPr>
            <p:cNvPr id="82962" name="矩形 58"/>
            <p:cNvSpPr/>
            <p:nvPr/>
          </p:nvSpPr>
          <p:spPr>
            <a:xfrm>
              <a:off x="7235" y="7758"/>
              <a:ext cx="3553" cy="1961"/>
            </a:xfrm>
            <a:prstGeom prst="rect">
              <a:avLst/>
            </a:prstGeom>
            <a:noFill/>
            <a:ln w="9525">
              <a:noFill/>
            </a:ln>
          </p:spPr>
          <p:txBody>
            <a:bodyPr anchor="t" anchorCtr="false">
              <a:spAutoFit/>
            </a:bodyPr>
            <a:p>
              <a:pPr algn="just">
                <a:lnSpc>
                  <a:spcPts val="1800"/>
                </a:lnSpc>
                <a:buClrTx/>
                <a:buFont typeface="Arial" panose="020B0604020202020204" pitchFamily="34" charset="0"/>
              </a:pPr>
              <a:r>
                <a:rPr lang="en-US" altLang="zh-CN" sz="1600" b="1" dirty="0">
                  <a:solidFill>
                    <a:srgbClr val="000000"/>
                  </a:solidFill>
                  <a:latin typeface="宋体" panose="02010600030101010101" pitchFamily="2" charset="-122"/>
                </a:rPr>
                <a:t>X3</a:t>
              </a:r>
              <a:r>
                <a:rPr lang="zh-CN" altLang="en-US" sz="1600" dirty="0">
                  <a:solidFill>
                    <a:srgbClr val="000000"/>
                  </a:solidFill>
                  <a:latin typeface="宋体" panose="02010600030101010101" pitchFamily="2" charset="-122"/>
                </a:rPr>
                <a:t>＝（利润总额</a:t>
              </a:r>
              <a:r>
                <a:rPr lang="en-US" altLang="zh-CN" sz="1600" dirty="0">
                  <a:solidFill>
                    <a:srgbClr val="000000"/>
                  </a:solidFill>
                  <a:latin typeface="宋体" panose="02010600030101010101" pitchFamily="2" charset="-122"/>
                </a:rPr>
                <a:t> + </a:t>
              </a:r>
              <a:r>
                <a:rPr lang="zh-CN" altLang="en-US" sz="1600" dirty="0">
                  <a:solidFill>
                    <a:srgbClr val="000000"/>
                  </a:solidFill>
                  <a:latin typeface="宋体" panose="02010600030101010101" pitchFamily="2" charset="-122"/>
                </a:rPr>
                <a:t>利息支出）</a:t>
              </a:r>
              <a:r>
                <a:rPr lang="en-US" altLang="zh-CN" sz="1600" dirty="0">
                  <a:solidFill>
                    <a:srgbClr val="000000"/>
                  </a:solidFill>
                  <a:latin typeface="宋体" panose="02010600030101010101" pitchFamily="2" charset="-122"/>
                </a:rPr>
                <a:t>/</a:t>
              </a:r>
              <a:r>
                <a:rPr lang="zh-CN" altLang="en-US" sz="1600" dirty="0">
                  <a:solidFill>
                    <a:srgbClr val="000000"/>
                  </a:solidFill>
                  <a:latin typeface="宋体" panose="02010600030101010101" pitchFamily="2" charset="-122"/>
                </a:rPr>
                <a:t>资产总额；</a:t>
              </a:r>
              <a:r>
                <a:rPr lang="en-US" altLang="zh-CN" sz="1600" b="1" dirty="0">
                  <a:ln w="22225">
                    <a:solidFill>
                      <a:schemeClr val="accent2"/>
                    </a:solidFill>
                    <a:prstDash val="solid"/>
                  </a:ln>
                  <a:solidFill>
                    <a:schemeClr val="accent2">
                      <a:lumMod val="40000"/>
                      <a:lumOff val="60000"/>
                    </a:schemeClr>
                  </a:solidFill>
                  <a:effectLst/>
                  <a:latin typeface="宋体" panose="02010600030101010101" pitchFamily="2" charset="-122"/>
                </a:rPr>
                <a:t>X4</a:t>
              </a:r>
              <a:r>
                <a:rPr lang="zh-CN" altLang="en-US" sz="1600" dirty="0">
                  <a:ln w="22225">
                    <a:solidFill>
                      <a:schemeClr val="accent2"/>
                    </a:solidFill>
                    <a:prstDash val="solid"/>
                  </a:ln>
                  <a:solidFill>
                    <a:schemeClr val="accent2">
                      <a:lumMod val="40000"/>
                      <a:lumOff val="60000"/>
                    </a:schemeClr>
                  </a:solidFill>
                  <a:effectLst/>
                  <a:latin typeface="宋体" panose="02010600030101010101" pitchFamily="2" charset="-122"/>
                </a:rPr>
                <a:t>＝公司帐面价值</a:t>
              </a:r>
              <a:r>
                <a:rPr lang="en-US" altLang="zh-CN" sz="1600" dirty="0">
                  <a:ln w="22225">
                    <a:solidFill>
                      <a:schemeClr val="accent2"/>
                    </a:solidFill>
                    <a:prstDash val="solid"/>
                  </a:ln>
                  <a:solidFill>
                    <a:schemeClr val="accent2">
                      <a:lumMod val="40000"/>
                      <a:lumOff val="60000"/>
                    </a:schemeClr>
                  </a:solidFill>
                  <a:effectLst/>
                  <a:latin typeface="宋体" panose="02010600030101010101" pitchFamily="2" charset="-122"/>
                </a:rPr>
                <a:t>/</a:t>
              </a:r>
              <a:r>
                <a:rPr lang="zh-CN" altLang="en-US" sz="1600" dirty="0">
                  <a:ln w="22225">
                    <a:solidFill>
                      <a:schemeClr val="accent2"/>
                    </a:solidFill>
                    <a:prstDash val="solid"/>
                  </a:ln>
                  <a:solidFill>
                    <a:schemeClr val="accent2">
                      <a:lumMod val="40000"/>
                      <a:lumOff val="60000"/>
                    </a:schemeClr>
                  </a:solidFill>
                  <a:effectLst/>
                  <a:latin typeface="宋体" panose="02010600030101010101" pitchFamily="2" charset="-122"/>
                </a:rPr>
                <a:t>负债总额；</a:t>
              </a:r>
              <a:endParaRPr lang="zh-CN" altLang="en-US" sz="1600" dirty="0">
                <a:solidFill>
                  <a:srgbClr val="000000"/>
                </a:solidFill>
                <a:latin typeface="宋体" panose="02010600030101010101" pitchFamily="2" charset="-122"/>
              </a:endParaRPr>
            </a:p>
            <a:p>
              <a:pPr algn="just">
                <a:lnSpc>
                  <a:spcPts val="1800"/>
                </a:lnSpc>
                <a:buClrTx/>
                <a:buFont typeface="Arial" panose="020B0604020202020204" pitchFamily="34" charset="0"/>
              </a:pPr>
              <a:r>
                <a:rPr lang="en-US" altLang="zh-CN" sz="1600" b="1" dirty="0">
                  <a:solidFill>
                    <a:srgbClr val="000000"/>
                  </a:solidFill>
                  <a:latin typeface="宋体" panose="02010600030101010101" pitchFamily="2" charset="-122"/>
                </a:rPr>
                <a:t>X5</a:t>
              </a:r>
              <a:r>
                <a:rPr lang="zh-CN" altLang="en-US" sz="1600" dirty="0">
                  <a:solidFill>
                    <a:srgbClr val="000000"/>
                  </a:solidFill>
                  <a:latin typeface="宋体" panose="02010600030101010101" pitchFamily="2" charset="-122"/>
                </a:rPr>
                <a:t>＝销售收入</a:t>
              </a:r>
              <a:r>
                <a:rPr lang="en-US" altLang="zh-CN" sz="1600" dirty="0">
                  <a:solidFill>
                    <a:srgbClr val="000000"/>
                  </a:solidFill>
                  <a:latin typeface="宋体" panose="02010600030101010101" pitchFamily="2" charset="-122"/>
                </a:rPr>
                <a:t>/</a:t>
              </a:r>
              <a:r>
                <a:rPr lang="zh-CN" altLang="en-US" sz="1600" dirty="0">
                  <a:solidFill>
                    <a:srgbClr val="000000"/>
                  </a:solidFill>
                  <a:latin typeface="宋体" panose="02010600030101010101" pitchFamily="2" charset="-122"/>
                </a:rPr>
                <a:t>总资产</a:t>
              </a:r>
              <a:endParaRPr lang="zh-CN" altLang="en-US" sz="1600" dirty="0">
                <a:solidFill>
                  <a:srgbClr val="000000"/>
                </a:solidFill>
                <a:latin typeface="宋体" panose="02010600030101010101" pitchFamily="2" charset="-122"/>
              </a:endParaRPr>
            </a:p>
          </p:txBody>
        </p:sp>
        <p:sp>
          <p:nvSpPr>
            <p:cNvPr id="82963" name="矩形 59"/>
            <p:cNvSpPr/>
            <p:nvPr/>
          </p:nvSpPr>
          <p:spPr>
            <a:xfrm>
              <a:off x="11030" y="3393"/>
              <a:ext cx="3213" cy="1600"/>
            </a:xfrm>
            <a:prstGeom prst="rect">
              <a:avLst/>
            </a:prstGeom>
            <a:noFill/>
            <a:ln w="9525">
              <a:noFill/>
            </a:ln>
          </p:spPr>
          <p:txBody>
            <a:bodyPr anchor="t" anchorCtr="false">
              <a:spAutoFit/>
            </a:bodyPr>
            <a:p>
              <a:pPr>
                <a:buClrTx/>
                <a:buFont typeface="Arial" panose="020B0604020202020204" pitchFamily="34" charset="0"/>
              </a:pPr>
              <a:r>
                <a:rPr lang="en-US" altLang="zh-CN" sz="2000" b="1" dirty="0">
                  <a:solidFill>
                    <a:srgbClr val="0000FF"/>
                  </a:solidFill>
                  <a:latin typeface="宋体" panose="02010600030101010101" pitchFamily="2" charset="-122"/>
                </a:rPr>
                <a:t>Z3 </a:t>
              </a:r>
              <a:r>
                <a:rPr lang="zh-CN" altLang="en-US" sz="2000" b="1" dirty="0">
                  <a:solidFill>
                    <a:srgbClr val="0000FF"/>
                  </a:solidFill>
                  <a:latin typeface="宋体" panose="02010600030101010101" pitchFamily="2" charset="-122"/>
                </a:rPr>
                <a:t>＝</a:t>
              </a:r>
              <a:r>
                <a:rPr lang="en-US" altLang="zh-CN" sz="2000" b="1" dirty="0">
                  <a:solidFill>
                    <a:srgbClr val="0000FF"/>
                  </a:solidFill>
                  <a:latin typeface="宋体" panose="02010600030101010101" pitchFamily="2" charset="-122"/>
                </a:rPr>
                <a:t> 6.56X1+3.26X2+6.72X3+1.05X4 </a:t>
              </a:r>
              <a:endParaRPr lang="zh-CN" altLang="en-US" sz="2000" b="1" dirty="0">
                <a:solidFill>
                  <a:srgbClr val="0000FF"/>
                </a:solidFill>
                <a:latin typeface="宋体" panose="02010600030101010101" pitchFamily="2" charset="-122"/>
              </a:endParaRPr>
            </a:p>
          </p:txBody>
        </p:sp>
        <p:sp>
          <p:nvSpPr>
            <p:cNvPr id="82964" name="矩形 60"/>
            <p:cNvSpPr/>
            <p:nvPr/>
          </p:nvSpPr>
          <p:spPr>
            <a:xfrm>
              <a:off x="10850" y="5913"/>
              <a:ext cx="3503" cy="1597"/>
            </a:xfrm>
            <a:prstGeom prst="rect">
              <a:avLst/>
            </a:prstGeom>
            <a:noFill/>
            <a:ln w="9525">
              <a:noFill/>
            </a:ln>
          </p:spPr>
          <p:txBody>
            <a:bodyPr anchor="t" anchorCtr="false">
              <a:spAutoFit/>
            </a:bodyPr>
            <a:p>
              <a:pPr algn="just">
                <a:lnSpc>
                  <a:spcPts val="1800"/>
                </a:lnSpc>
                <a:buClrTx/>
                <a:buFont typeface="Arial" panose="020B0604020202020204" pitchFamily="34" charset="0"/>
              </a:pPr>
              <a:r>
                <a:rPr lang="en-US" altLang="zh-CN" sz="1600" b="1" dirty="0">
                  <a:solidFill>
                    <a:srgbClr val="000000"/>
                  </a:solidFill>
                  <a:latin typeface="宋体" panose="02010600030101010101" pitchFamily="2" charset="-122"/>
                </a:rPr>
                <a:t>X1</a:t>
              </a:r>
              <a:r>
                <a:rPr lang="en-US" altLang="zh-CN" sz="1600" dirty="0">
                  <a:solidFill>
                    <a:srgbClr val="000000"/>
                  </a:solidFill>
                  <a:latin typeface="宋体" panose="02010600030101010101" pitchFamily="2" charset="-122"/>
                </a:rPr>
                <a:t> </a:t>
              </a:r>
              <a:r>
                <a:rPr lang="zh-CN" altLang="en-US" sz="1600" dirty="0">
                  <a:solidFill>
                    <a:srgbClr val="000000"/>
                  </a:solidFill>
                  <a:latin typeface="宋体" panose="02010600030101010101" pitchFamily="2" charset="-122"/>
                </a:rPr>
                <a:t>＝（流动资产</a:t>
              </a:r>
              <a:r>
                <a:rPr lang="en-US" altLang="zh-CN" sz="1600" dirty="0">
                  <a:solidFill>
                    <a:srgbClr val="000000"/>
                  </a:solidFill>
                  <a:latin typeface="宋体" panose="02010600030101010101" pitchFamily="2" charset="-122"/>
                </a:rPr>
                <a:t> - </a:t>
              </a:r>
              <a:r>
                <a:rPr lang="zh-CN" altLang="en-US" sz="1600" dirty="0">
                  <a:solidFill>
                    <a:srgbClr val="000000"/>
                  </a:solidFill>
                  <a:latin typeface="宋体" panose="02010600030101010101" pitchFamily="2" charset="-122"/>
                </a:rPr>
                <a:t>流动负债）</a:t>
              </a:r>
              <a:r>
                <a:rPr lang="en-US" altLang="zh-CN" sz="1600" dirty="0">
                  <a:solidFill>
                    <a:srgbClr val="000000"/>
                  </a:solidFill>
                  <a:latin typeface="宋体" panose="02010600030101010101" pitchFamily="2" charset="-122"/>
                </a:rPr>
                <a:t>/</a:t>
              </a:r>
              <a:r>
                <a:rPr lang="zh-CN" altLang="en-US" sz="1600" dirty="0">
                  <a:solidFill>
                    <a:srgbClr val="000000"/>
                  </a:solidFill>
                  <a:latin typeface="宋体" panose="02010600030101010101" pitchFamily="2" charset="-122"/>
                </a:rPr>
                <a:t>资产总额；</a:t>
              </a:r>
              <a:r>
                <a:rPr lang="en-US" altLang="zh-CN" sz="1600" b="1" dirty="0">
                  <a:solidFill>
                    <a:srgbClr val="000000"/>
                  </a:solidFill>
                  <a:latin typeface="宋体" panose="02010600030101010101" pitchFamily="2" charset="-122"/>
                </a:rPr>
                <a:t>X2</a:t>
              </a:r>
              <a:r>
                <a:rPr lang="zh-CN" altLang="en-US" sz="1600" dirty="0">
                  <a:solidFill>
                    <a:srgbClr val="000000"/>
                  </a:solidFill>
                  <a:latin typeface="宋体" panose="02010600030101010101" pitchFamily="2" charset="-122"/>
                </a:rPr>
                <a:t>＝未分配利润</a:t>
              </a:r>
              <a:r>
                <a:rPr lang="en-US" altLang="zh-CN" sz="1600" dirty="0">
                  <a:solidFill>
                    <a:srgbClr val="000000"/>
                  </a:solidFill>
                  <a:latin typeface="宋体" panose="02010600030101010101" pitchFamily="2" charset="-122"/>
                </a:rPr>
                <a:t> / </a:t>
              </a:r>
              <a:r>
                <a:rPr lang="zh-CN" altLang="en-US" sz="1600" dirty="0">
                  <a:solidFill>
                    <a:srgbClr val="000000"/>
                  </a:solidFill>
                  <a:latin typeface="宋体" panose="02010600030101010101" pitchFamily="2" charset="-122"/>
                </a:rPr>
                <a:t>资产总额</a:t>
              </a:r>
              <a:endParaRPr lang="zh-CN" altLang="en-US" sz="1600" dirty="0">
                <a:solidFill>
                  <a:srgbClr val="000000"/>
                </a:solidFill>
                <a:latin typeface="宋体" panose="02010600030101010101" pitchFamily="2" charset="-122"/>
              </a:endParaRPr>
            </a:p>
          </p:txBody>
        </p:sp>
        <p:sp>
          <p:nvSpPr>
            <p:cNvPr id="82965" name="矩形 61"/>
            <p:cNvSpPr/>
            <p:nvPr/>
          </p:nvSpPr>
          <p:spPr>
            <a:xfrm>
              <a:off x="10906" y="7832"/>
              <a:ext cx="3480" cy="2688"/>
            </a:xfrm>
            <a:prstGeom prst="rect">
              <a:avLst/>
            </a:prstGeom>
            <a:noFill/>
            <a:ln w="9525">
              <a:noFill/>
            </a:ln>
          </p:spPr>
          <p:txBody>
            <a:bodyPr anchor="t" anchorCtr="false">
              <a:spAutoFit/>
            </a:bodyPr>
            <a:p>
              <a:pPr algn="just">
                <a:lnSpc>
                  <a:spcPts val="1800"/>
                </a:lnSpc>
                <a:buClrTx/>
                <a:buFont typeface="Arial" panose="020B0604020202020204" pitchFamily="34" charset="0"/>
              </a:pPr>
              <a:r>
                <a:rPr lang="en-US" altLang="zh-CN" sz="1600" b="1" dirty="0">
                  <a:solidFill>
                    <a:srgbClr val="000000"/>
                  </a:solidFill>
                  <a:latin typeface="宋体" panose="02010600030101010101" pitchFamily="2" charset="-122"/>
                </a:rPr>
                <a:t>X3</a:t>
              </a:r>
              <a:r>
                <a:rPr lang="zh-CN" altLang="en-US" sz="1600" dirty="0">
                  <a:solidFill>
                    <a:srgbClr val="000000"/>
                  </a:solidFill>
                  <a:latin typeface="宋体" panose="02010600030101010101" pitchFamily="2" charset="-122"/>
                </a:rPr>
                <a:t>＝（利润总额</a:t>
              </a:r>
              <a:r>
                <a:rPr lang="en-US" altLang="zh-CN" sz="1600" dirty="0">
                  <a:solidFill>
                    <a:srgbClr val="000000"/>
                  </a:solidFill>
                  <a:latin typeface="宋体" panose="02010600030101010101" pitchFamily="2" charset="-122"/>
                </a:rPr>
                <a:t> + </a:t>
              </a:r>
              <a:r>
                <a:rPr lang="zh-CN" altLang="en-US" sz="1600" dirty="0">
                  <a:solidFill>
                    <a:srgbClr val="000000"/>
                  </a:solidFill>
                  <a:latin typeface="宋体" panose="02010600030101010101" pitchFamily="2" charset="-122"/>
                </a:rPr>
                <a:t>折旧</a:t>
              </a:r>
              <a:r>
                <a:rPr lang="en-US" altLang="zh-CN" sz="1600" dirty="0">
                  <a:solidFill>
                    <a:srgbClr val="000000"/>
                  </a:solidFill>
                  <a:latin typeface="宋体" panose="02010600030101010101" pitchFamily="2" charset="-122"/>
                </a:rPr>
                <a:t> + </a:t>
              </a:r>
              <a:r>
                <a:rPr lang="zh-CN" altLang="en-US" sz="1600" dirty="0">
                  <a:solidFill>
                    <a:srgbClr val="000000"/>
                  </a:solidFill>
                  <a:latin typeface="宋体" panose="02010600030101010101" pitchFamily="2" charset="-122"/>
                </a:rPr>
                <a:t>摊销</a:t>
              </a:r>
              <a:r>
                <a:rPr lang="en-US" altLang="zh-CN" sz="1600" dirty="0">
                  <a:solidFill>
                    <a:srgbClr val="000000"/>
                  </a:solidFill>
                  <a:latin typeface="宋体" panose="02010600030101010101" pitchFamily="2" charset="-122"/>
                </a:rPr>
                <a:t> + </a:t>
              </a:r>
              <a:r>
                <a:rPr lang="zh-CN" altLang="en-US" sz="1600" dirty="0">
                  <a:solidFill>
                    <a:srgbClr val="000000"/>
                  </a:solidFill>
                  <a:latin typeface="宋体" panose="02010600030101010101" pitchFamily="2" charset="-122"/>
                </a:rPr>
                <a:t>利息支出）</a:t>
              </a:r>
              <a:r>
                <a:rPr lang="en-US" altLang="zh-CN" sz="1600" dirty="0">
                  <a:solidFill>
                    <a:srgbClr val="000000"/>
                  </a:solidFill>
                  <a:latin typeface="宋体" panose="02010600030101010101" pitchFamily="2" charset="-122"/>
                </a:rPr>
                <a:t>/</a:t>
              </a:r>
              <a:r>
                <a:rPr lang="zh-CN" altLang="en-US" sz="1600" dirty="0">
                  <a:solidFill>
                    <a:srgbClr val="000000"/>
                  </a:solidFill>
                  <a:latin typeface="宋体" panose="02010600030101010101" pitchFamily="2" charset="-122"/>
                </a:rPr>
                <a:t>资产总额；</a:t>
              </a:r>
              <a:endParaRPr lang="zh-CN" altLang="en-US" sz="1600" dirty="0">
                <a:solidFill>
                  <a:srgbClr val="000000"/>
                </a:solidFill>
                <a:latin typeface="宋体" panose="02010600030101010101" pitchFamily="2" charset="-122"/>
              </a:endParaRPr>
            </a:p>
            <a:p>
              <a:pPr algn="just">
                <a:lnSpc>
                  <a:spcPts val="1800"/>
                </a:lnSpc>
                <a:buClrTx/>
                <a:buFont typeface="Arial" panose="020B0604020202020204" pitchFamily="34" charset="0"/>
              </a:pPr>
              <a:r>
                <a:rPr lang="en-US" altLang="zh-CN" sz="1600" b="1" dirty="0">
                  <a:solidFill>
                    <a:srgbClr val="000000"/>
                  </a:solidFill>
                  <a:latin typeface="宋体" panose="02010600030101010101" pitchFamily="2" charset="-122"/>
                </a:rPr>
                <a:t>X4</a:t>
              </a:r>
              <a:r>
                <a:rPr lang="zh-CN" altLang="en-US" sz="1600" dirty="0">
                  <a:solidFill>
                    <a:srgbClr val="000000"/>
                  </a:solidFill>
                  <a:latin typeface="宋体" panose="02010600030101010101" pitchFamily="2" charset="-122"/>
                </a:rPr>
                <a:t>＝所有者权益</a:t>
              </a:r>
              <a:r>
                <a:rPr lang="en-US" altLang="zh-CN" sz="1600" dirty="0">
                  <a:solidFill>
                    <a:srgbClr val="000000"/>
                  </a:solidFill>
                  <a:latin typeface="宋体" panose="02010600030101010101" pitchFamily="2" charset="-122"/>
                </a:rPr>
                <a:t>/</a:t>
              </a:r>
              <a:r>
                <a:rPr lang="zh-CN" altLang="en-US" sz="1600" dirty="0">
                  <a:solidFill>
                    <a:srgbClr val="000000"/>
                  </a:solidFill>
                  <a:latin typeface="宋体" panose="02010600030101010101" pitchFamily="2" charset="-122"/>
                </a:rPr>
                <a:t>负债总额</a:t>
              </a:r>
              <a:endParaRPr lang="zh-CN" altLang="en-US" sz="1600" dirty="0">
                <a:solidFill>
                  <a:srgbClr val="000000"/>
                </a:solidFill>
                <a:latin typeface="宋体" panose="02010600030101010101" pitchFamily="2" charset="-122"/>
              </a:endParaRPr>
            </a:p>
            <a:p>
              <a:pPr algn="just">
                <a:lnSpc>
                  <a:spcPts val="1800"/>
                </a:lnSpc>
                <a:buClrTx/>
                <a:buFont typeface="Arial" panose="020B0604020202020204" pitchFamily="34" charset="0"/>
              </a:pPr>
              <a:r>
                <a:rPr lang="zh-CN" altLang="en-US" sz="1600" dirty="0">
                  <a:ln w="22225">
                    <a:solidFill>
                      <a:schemeClr val="accent2"/>
                    </a:solidFill>
                    <a:prstDash val="solid"/>
                  </a:ln>
                  <a:solidFill>
                    <a:schemeClr val="accent2">
                      <a:lumMod val="40000"/>
                      <a:lumOff val="60000"/>
                    </a:schemeClr>
                  </a:solidFill>
                  <a:effectLst/>
                  <a:latin typeface="宋体" panose="02010600030101010101" pitchFamily="2" charset="-122"/>
                </a:rPr>
                <a:t>删除销售的影响，即</a:t>
              </a:r>
              <a:r>
                <a:rPr lang="en-US" altLang="zh-CN" sz="1600" dirty="0">
                  <a:ln w="22225">
                    <a:solidFill>
                      <a:schemeClr val="accent2"/>
                    </a:solidFill>
                    <a:prstDash val="solid"/>
                  </a:ln>
                  <a:solidFill>
                    <a:schemeClr val="accent2">
                      <a:lumMod val="40000"/>
                      <a:lumOff val="60000"/>
                    </a:schemeClr>
                  </a:solidFill>
                  <a:effectLst/>
                  <a:latin typeface="宋体" panose="02010600030101010101" pitchFamily="2" charset="-122"/>
                </a:rPr>
                <a:t>X5</a:t>
              </a:r>
              <a:endParaRPr lang="zh-CN" altLang="en-US" sz="1600" dirty="0">
                <a:solidFill>
                  <a:srgbClr val="000000"/>
                </a:solidFill>
                <a:latin typeface="宋体" panose="02010600030101010101" pitchFamily="2" charset="-122"/>
              </a:endParaRPr>
            </a:p>
          </p:txBody>
        </p:sp>
        <p:sp>
          <p:nvSpPr>
            <p:cNvPr id="82966" name="矩形 54"/>
            <p:cNvSpPr/>
            <p:nvPr/>
          </p:nvSpPr>
          <p:spPr>
            <a:xfrm>
              <a:off x="3450" y="5558"/>
              <a:ext cx="3698" cy="2567"/>
            </a:xfrm>
            <a:prstGeom prst="rect">
              <a:avLst/>
            </a:prstGeom>
            <a:noFill/>
            <a:ln w="9525">
              <a:noFill/>
            </a:ln>
          </p:spPr>
          <p:txBody>
            <a:bodyPr anchor="t" anchorCtr="false">
              <a:spAutoFit/>
            </a:bodyPr>
            <a:p>
              <a:pPr algn="just">
                <a:lnSpc>
                  <a:spcPts val="1500"/>
                </a:lnSpc>
                <a:buClrTx/>
                <a:buFont typeface="Arial" panose="020B0604020202020204" pitchFamily="34" charset="0"/>
              </a:pPr>
              <a:r>
                <a:rPr lang="en-US" altLang="zh-CN" sz="1600" b="1" dirty="0">
                  <a:solidFill>
                    <a:srgbClr val="130401"/>
                  </a:solidFill>
                  <a:latin typeface="宋体" panose="02010600030101010101" pitchFamily="2" charset="-122"/>
                </a:rPr>
                <a:t>X1</a:t>
              </a:r>
              <a:r>
                <a:rPr lang="zh-CN" altLang="en-US" sz="1600" dirty="0">
                  <a:solidFill>
                    <a:srgbClr val="130401"/>
                  </a:solidFill>
                  <a:latin typeface="宋体" panose="02010600030101010101" pitchFamily="2" charset="-122"/>
                </a:rPr>
                <a:t>＝（流动资产</a:t>
              </a:r>
              <a:r>
                <a:rPr lang="en-US" altLang="zh-CN" sz="1600" dirty="0">
                  <a:solidFill>
                    <a:srgbClr val="130401"/>
                  </a:solidFill>
                  <a:latin typeface="宋体" panose="02010600030101010101" pitchFamily="2" charset="-122"/>
                </a:rPr>
                <a:t> - </a:t>
              </a:r>
              <a:r>
                <a:rPr lang="zh-CN" altLang="en-US" sz="1600" dirty="0">
                  <a:solidFill>
                    <a:srgbClr val="130401"/>
                  </a:solidFill>
                  <a:latin typeface="宋体" panose="02010600030101010101" pitchFamily="2" charset="-122"/>
                </a:rPr>
                <a:t>流动负债）</a:t>
              </a:r>
              <a:r>
                <a:rPr lang="en-US" altLang="zh-CN" sz="1600" dirty="0">
                  <a:solidFill>
                    <a:srgbClr val="130401"/>
                  </a:solidFill>
                  <a:latin typeface="宋体" panose="02010600030101010101" pitchFamily="2" charset="-122"/>
                </a:rPr>
                <a:t>/ </a:t>
              </a:r>
              <a:r>
                <a:rPr lang="zh-CN" altLang="en-US" sz="1600" dirty="0">
                  <a:solidFill>
                    <a:srgbClr val="130401"/>
                  </a:solidFill>
                  <a:latin typeface="宋体" panose="02010600030101010101" pitchFamily="2" charset="-122"/>
                </a:rPr>
                <a:t>资产总额，资产流动性；</a:t>
              </a:r>
              <a:endParaRPr lang="zh-CN" altLang="en-US" sz="1600" dirty="0">
                <a:solidFill>
                  <a:srgbClr val="130401"/>
                </a:solidFill>
                <a:latin typeface="宋体" panose="02010600030101010101" pitchFamily="2" charset="-122"/>
              </a:endParaRPr>
            </a:p>
            <a:p>
              <a:pPr algn="just">
                <a:lnSpc>
                  <a:spcPts val="1500"/>
                </a:lnSpc>
                <a:buClrTx/>
                <a:buFont typeface="Arial" panose="020B0604020202020204" pitchFamily="34" charset="0"/>
              </a:pPr>
              <a:r>
                <a:rPr lang="en-US" altLang="zh-CN" sz="1600" b="1" dirty="0">
                  <a:solidFill>
                    <a:srgbClr val="130401"/>
                  </a:solidFill>
                  <a:latin typeface="宋体" panose="02010600030101010101" pitchFamily="2" charset="-122"/>
                </a:rPr>
                <a:t>X2</a:t>
              </a:r>
              <a:r>
                <a:rPr lang="zh-CN" altLang="en-US" sz="1600" dirty="0">
                  <a:solidFill>
                    <a:srgbClr val="130401"/>
                  </a:solidFill>
                  <a:latin typeface="宋体" panose="02010600030101010101" pitchFamily="2" charset="-122"/>
                </a:rPr>
                <a:t>＝未分配利润</a:t>
              </a:r>
              <a:r>
                <a:rPr lang="en-US" altLang="zh-CN" sz="1600" dirty="0">
                  <a:solidFill>
                    <a:srgbClr val="130401"/>
                  </a:solidFill>
                  <a:latin typeface="宋体" panose="02010600030101010101" pitchFamily="2" charset="-122"/>
                </a:rPr>
                <a:t>/</a:t>
              </a:r>
              <a:r>
                <a:rPr lang="zh-CN" altLang="en-US" sz="1600" dirty="0">
                  <a:solidFill>
                    <a:srgbClr val="130401"/>
                  </a:solidFill>
                  <a:latin typeface="宋体" panose="02010600030101010101" pitchFamily="2" charset="-122"/>
                </a:rPr>
                <a:t>资产总额，持续发展；</a:t>
              </a:r>
              <a:endParaRPr lang="zh-CN" altLang="en-US" sz="1600" dirty="0">
                <a:solidFill>
                  <a:srgbClr val="130401"/>
                </a:solidFill>
                <a:latin typeface="宋体" panose="02010600030101010101" pitchFamily="2" charset="-122"/>
              </a:endParaRPr>
            </a:p>
            <a:p>
              <a:pPr algn="just">
                <a:lnSpc>
                  <a:spcPts val="1500"/>
                </a:lnSpc>
                <a:buClrTx/>
                <a:buFont typeface="Arial" panose="020B0604020202020204" pitchFamily="34" charset="0"/>
              </a:pPr>
              <a:r>
                <a:rPr lang="en-US" altLang="zh-CN" sz="1600" b="1" dirty="0">
                  <a:solidFill>
                    <a:srgbClr val="130401"/>
                  </a:solidFill>
                  <a:latin typeface="宋体" panose="02010600030101010101" pitchFamily="2" charset="-122"/>
                </a:rPr>
                <a:t>X3</a:t>
              </a:r>
              <a:r>
                <a:rPr lang="zh-CN" altLang="en-US" sz="1600" dirty="0">
                  <a:solidFill>
                    <a:srgbClr val="130401"/>
                  </a:solidFill>
                  <a:latin typeface="宋体" panose="02010600030101010101" pitchFamily="2" charset="-122"/>
                </a:rPr>
                <a:t>＝（利润总额</a:t>
              </a:r>
              <a:r>
                <a:rPr lang="en-US" altLang="zh-CN" sz="1600" dirty="0">
                  <a:solidFill>
                    <a:srgbClr val="130401"/>
                  </a:solidFill>
                  <a:latin typeface="宋体" panose="02010600030101010101" pitchFamily="2" charset="-122"/>
                </a:rPr>
                <a:t> + </a:t>
              </a:r>
              <a:r>
                <a:rPr lang="zh-CN" altLang="en-US" sz="1600" dirty="0">
                  <a:solidFill>
                    <a:srgbClr val="130401"/>
                  </a:solidFill>
                  <a:latin typeface="宋体" panose="02010600030101010101" pitchFamily="2" charset="-122"/>
                </a:rPr>
                <a:t>利息支出）</a:t>
              </a:r>
              <a:r>
                <a:rPr lang="en-US" altLang="zh-CN" sz="1600" dirty="0">
                  <a:solidFill>
                    <a:srgbClr val="130401"/>
                  </a:solidFill>
                  <a:latin typeface="宋体" panose="02010600030101010101" pitchFamily="2" charset="-122"/>
                </a:rPr>
                <a:t>/</a:t>
              </a:r>
              <a:r>
                <a:rPr lang="zh-CN" altLang="en-US" sz="1600" dirty="0">
                  <a:solidFill>
                    <a:srgbClr val="130401"/>
                  </a:solidFill>
                  <a:latin typeface="宋体" panose="02010600030101010101" pitchFamily="2" charset="-122"/>
                </a:rPr>
                <a:t>资产总额，盈利能力</a:t>
              </a:r>
              <a:endParaRPr lang="zh-CN" altLang="en-US" sz="1600" dirty="0">
                <a:solidFill>
                  <a:srgbClr val="130401"/>
                </a:solidFill>
                <a:latin typeface="宋体" panose="02010600030101010101" pitchFamily="2" charset="-122"/>
              </a:endParaRPr>
            </a:p>
          </p:txBody>
        </p:sp>
        <p:sp>
          <p:nvSpPr>
            <p:cNvPr id="73801" name="矩形 63"/>
            <p:cNvSpPr/>
            <p:nvPr/>
          </p:nvSpPr>
          <p:spPr>
            <a:xfrm>
              <a:off x="8899" y="10234"/>
              <a:ext cx="6864" cy="652"/>
            </a:xfrm>
            <a:prstGeom prst="rect">
              <a:avLst/>
            </a:prstGeom>
            <a:noFill/>
            <a:ln w="9525">
              <a:noFill/>
            </a:ln>
          </p:spPr>
          <p:txBody>
            <a:bodyPr wrap="square" anchor="t" anchorCtr="false">
              <a:spAutoFit/>
            </a:bodyPr>
            <a:p>
              <a:pPr>
                <a:lnSpc>
                  <a:spcPct val="150000"/>
                </a:lnSpc>
                <a:buClrTx/>
                <a:buFont typeface="Arial" panose="020B0604020202020204" pitchFamily="34" charset="0"/>
              </a:pPr>
              <a:r>
                <a:rPr lang="en-US" altLang="zh-CN" sz="1400" b="1" dirty="0">
                  <a:solidFill>
                    <a:srgbClr val="FF0000"/>
                  </a:solidFill>
                  <a:latin typeface="微软雅黑" panose="020B0503020204020204" charset="-122"/>
                  <a:ea typeface="微软雅黑" panose="020B0503020204020204" charset="-122"/>
                  <a:cs typeface="微软雅黑" panose="020B0503020204020204" charset="-122"/>
                </a:rPr>
                <a:t>Z3</a:t>
              </a:r>
              <a:r>
                <a:rPr lang="zh-CN" altLang="en-US" sz="1400" b="1" dirty="0">
                  <a:solidFill>
                    <a:srgbClr val="FF0000"/>
                  </a:solidFill>
                  <a:latin typeface="微软雅黑" panose="020B0503020204020204" charset="-122"/>
                  <a:ea typeface="微软雅黑" panose="020B0503020204020204" charset="-122"/>
                  <a:cs typeface="微软雅黑" panose="020B0503020204020204" charset="-122"/>
                </a:rPr>
                <a:t>小于</a:t>
              </a:r>
              <a:r>
                <a:rPr lang="en-US" altLang="zh-CN" sz="1400" b="1" dirty="0">
                  <a:solidFill>
                    <a:srgbClr val="FF0000"/>
                  </a:solidFill>
                  <a:latin typeface="微软雅黑" panose="020B0503020204020204" charset="-122"/>
                  <a:ea typeface="微软雅黑" panose="020B0503020204020204" charset="-122"/>
                  <a:cs typeface="微软雅黑" panose="020B0503020204020204" charset="-122"/>
                </a:rPr>
                <a:t>1.23 </a:t>
              </a:r>
              <a:r>
                <a:rPr lang="zh-CN" altLang="en-US" sz="1400" b="1" dirty="0">
                  <a:solidFill>
                    <a:srgbClr val="FF0000"/>
                  </a:solidFill>
                  <a:latin typeface="微软雅黑" panose="020B0503020204020204" charset="-122"/>
                  <a:ea typeface="微软雅黑" panose="020B0503020204020204" charset="-122"/>
                  <a:cs typeface="微软雅黑" panose="020B0503020204020204" charset="-122"/>
                </a:rPr>
                <a:t>，风险很大； </a:t>
              </a:r>
              <a:r>
                <a:rPr lang="en-US" altLang="zh-CN" sz="1400" b="1" dirty="0">
                  <a:solidFill>
                    <a:srgbClr val="FF0000"/>
                  </a:solidFill>
                  <a:latin typeface="微软雅黑" panose="020B0503020204020204" charset="-122"/>
                  <a:ea typeface="微软雅黑" panose="020B0503020204020204" charset="-122"/>
                  <a:cs typeface="微软雅黑" panose="020B0503020204020204" charset="-122"/>
                </a:rPr>
                <a:t>Z3</a:t>
              </a:r>
              <a:r>
                <a:rPr lang="zh-CN" altLang="en-US" sz="1400" b="1" dirty="0">
                  <a:solidFill>
                    <a:srgbClr val="FF0000"/>
                  </a:solidFill>
                  <a:latin typeface="微软雅黑" panose="020B0503020204020204" charset="-122"/>
                  <a:ea typeface="微软雅黑" panose="020B0503020204020204" charset="-122"/>
                  <a:cs typeface="微软雅黑" panose="020B0503020204020204" charset="-122"/>
                </a:rPr>
                <a:t>大于 </a:t>
              </a:r>
              <a:r>
                <a:rPr lang="en-US" altLang="zh-CN" sz="1400" b="1" dirty="0">
                  <a:solidFill>
                    <a:srgbClr val="FF0000"/>
                  </a:solidFill>
                  <a:latin typeface="微软雅黑" panose="020B0503020204020204" charset="-122"/>
                  <a:ea typeface="微软雅黑" panose="020B0503020204020204" charset="-122"/>
                  <a:cs typeface="微软雅黑" panose="020B0503020204020204" charset="-122"/>
                </a:rPr>
                <a:t>2.9 </a:t>
              </a:r>
              <a:r>
                <a:rPr lang="zh-CN" altLang="en-US" sz="1400" b="1" dirty="0">
                  <a:solidFill>
                    <a:srgbClr val="FF0000"/>
                  </a:solidFill>
                  <a:latin typeface="微软雅黑" panose="020B0503020204020204" charset="-122"/>
                  <a:ea typeface="微软雅黑" panose="020B0503020204020204" charset="-122"/>
                  <a:cs typeface="微软雅黑" panose="020B0503020204020204" charset="-122"/>
                </a:rPr>
                <a:t>风险较小。 </a:t>
              </a:r>
              <a:endParaRPr lang="zh-CN" altLang="en-US" sz="14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81980" name="矩形 48"/>
            <p:cNvSpPr/>
            <p:nvPr/>
          </p:nvSpPr>
          <p:spPr>
            <a:xfrm>
              <a:off x="-45" y="2198"/>
              <a:ext cx="4435" cy="727"/>
            </a:xfrm>
            <a:prstGeom prst="rect">
              <a:avLst/>
            </a:prstGeom>
            <a:noFill/>
            <a:ln w="9525">
              <a:noFill/>
            </a:ln>
          </p:spPr>
          <p:txBody>
            <a:bodyPr wrap="none" anchor="t" anchorCtr="false">
              <a:spAutoFit/>
            </a:bodyPr>
            <a:p>
              <a:pPr>
                <a:buClrTx/>
                <a:buFont typeface="Arial" panose="020B0604020202020204" pitchFamily="34" charset="0"/>
              </a:pPr>
              <a:r>
                <a:rPr lang="en-US" altLang="zh-CN" b="1" dirty="0">
                  <a:solidFill>
                    <a:srgbClr val="FF0000"/>
                  </a:solidFill>
                  <a:latin typeface="宋体" panose="02010600030101010101" pitchFamily="2" charset="-122"/>
                </a:rPr>
                <a:t>Z</a:t>
              </a:r>
              <a:r>
                <a:rPr lang="zh-CN" altLang="en-US" b="1" dirty="0">
                  <a:solidFill>
                    <a:srgbClr val="FF0000"/>
                  </a:solidFill>
                  <a:latin typeface="宋体" panose="02010600030101010101" pitchFamily="2" charset="-122"/>
                </a:rPr>
                <a:t>评分模型基本情况</a:t>
              </a:r>
              <a:endParaRPr lang="zh-CN" altLang="en-US" dirty="0">
                <a:solidFill>
                  <a:srgbClr val="FF0000"/>
                </a:solidFill>
                <a:latin typeface="宋体" panose="02010600030101010101" pitchFamily="2" charset="-122"/>
              </a:endParaRPr>
            </a:p>
          </p:txBody>
        </p:sp>
      </p:grpSp>
      <p:sp>
        <p:nvSpPr>
          <p:cNvPr id="3" name="矩形 63"/>
          <p:cNvSpPr/>
          <p:nvPr/>
        </p:nvSpPr>
        <p:spPr>
          <a:xfrm>
            <a:off x="2458720" y="6228715"/>
            <a:ext cx="4358640" cy="414020"/>
          </a:xfrm>
          <a:prstGeom prst="rect">
            <a:avLst/>
          </a:prstGeom>
          <a:noFill/>
          <a:ln w="9525">
            <a:noFill/>
          </a:ln>
        </p:spPr>
        <p:txBody>
          <a:bodyPr wrap="square" anchor="t" anchorCtr="false">
            <a:spAutoFit/>
          </a:bodyPr>
          <a:p>
            <a:pPr>
              <a:lnSpc>
                <a:spcPct val="150000"/>
              </a:lnSpc>
              <a:buClrTx/>
              <a:buFont typeface="Arial" panose="020B0604020202020204" pitchFamily="34" charset="0"/>
            </a:pPr>
            <a:r>
              <a:rPr lang="en-US" altLang="zh-CN" sz="1400" b="1" dirty="0">
                <a:solidFill>
                  <a:srgbClr val="FF0000"/>
                </a:solidFill>
                <a:latin typeface="微软雅黑" panose="020B0503020204020204" charset="-122"/>
                <a:ea typeface="微软雅黑" panose="020B0503020204020204" charset="-122"/>
                <a:cs typeface="微软雅黑" panose="020B0503020204020204" charset="-122"/>
              </a:rPr>
              <a:t>Z1</a:t>
            </a:r>
            <a:r>
              <a:rPr lang="zh-CN" altLang="en-US" sz="1400" b="1" dirty="0">
                <a:solidFill>
                  <a:srgbClr val="FF0000"/>
                </a:solidFill>
                <a:latin typeface="微软雅黑" panose="020B0503020204020204" charset="-122"/>
                <a:ea typeface="微软雅黑" panose="020B0503020204020204" charset="-122"/>
                <a:cs typeface="微软雅黑" panose="020B0503020204020204" charset="-122"/>
              </a:rPr>
              <a:t>小于</a:t>
            </a:r>
            <a:r>
              <a:rPr lang="en-US" altLang="zh-CN" sz="1400" b="1" dirty="0">
                <a:solidFill>
                  <a:srgbClr val="FF0000"/>
                </a:solidFill>
                <a:latin typeface="微软雅黑" panose="020B0503020204020204" charset="-122"/>
                <a:ea typeface="微软雅黑" panose="020B0503020204020204" charset="-122"/>
                <a:cs typeface="微软雅黑" panose="020B0503020204020204" charset="-122"/>
              </a:rPr>
              <a:t>1.8 </a:t>
            </a:r>
            <a:r>
              <a:rPr lang="zh-CN" altLang="en-US" sz="1400" b="1" dirty="0">
                <a:solidFill>
                  <a:srgbClr val="FF0000"/>
                </a:solidFill>
                <a:latin typeface="微软雅黑" panose="020B0503020204020204" charset="-122"/>
                <a:ea typeface="微软雅黑" panose="020B0503020204020204" charset="-122"/>
                <a:cs typeface="微软雅黑" panose="020B0503020204020204" charset="-122"/>
              </a:rPr>
              <a:t>，风险很大； </a:t>
            </a:r>
            <a:r>
              <a:rPr lang="en-US" altLang="zh-CN" sz="1400" b="1" dirty="0">
                <a:solidFill>
                  <a:srgbClr val="FF0000"/>
                </a:solidFill>
                <a:latin typeface="微软雅黑" panose="020B0503020204020204" charset="-122"/>
                <a:ea typeface="微软雅黑" panose="020B0503020204020204" charset="-122"/>
                <a:cs typeface="微软雅黑" panose="020B0503020204020204" charset="-122"/>
              </a:rPr>
              <a:t>Z1</a:t>
            </a:r>
            <a:r>
              <a:rPr lang="zh-CN" altLang="en-US" sz="1400" b="1" dirty="0">
                <a:solidFill>
                  <a:srgbClr val="FF0000"/>
                </a:solidFill>
                <a:latin typeface="微软雅黑" panose="020B0503020204020204" charset="-122"/>
                <a:ea typeface="微软雅黑" panose="020B0503020204020204" charset="-122"/>
                <a:cs typeface="微软雅黑" panose="020B0503020204020204" charset="-122"/>
              </a:rPr>
              <a:t>大于 </a:t>
            </a:r>
            <a:r>
              <a:rPr lang="en-US" altLang="zh-CN" sz="1400" b="1" dirty="0">
                <a:solidFill>
                  <a:srgbClr val="FF0000"/>
                </a:solidFill>
                <a:latin typeface="微软雅黑" panose="020B0503020204020204" charset="-122"/>
                <a:ea typeface="微软雅黑" panose="020B0503020204020204" charset="-122"/>
                <a:cs typeface="微软雅黑" panose="020B0503020204020204" charset="-122"/>
              </a:rPr>
              <a:t>2.99</a:t>
            </a:r>
            <a:r>
              <a:rPr lang="zh-CN" altLang="en-US" sz="1400" b="1" dirty="0">
                <a:solidFill>
                  <a:srgbClr val="FF0000"/>
                </a:solidFill>
                <a:latin typeface="微软雅黑" panose="020B0503020204020204" charset="-122"/>
                <a:ea typeface="微软雅黑" panose="020B0503020204020204" charset="-122"/>
                <a:cs typeface="微软雅黑" panose="020B0503020204020204" charset="-122"/>
              </a:rPr>
              <a:t>风险较小。 </a:t>
            </a:r>
            <a:endParaRPr lang="zh-CN" altLang="en-US" sz="1400"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en-US" altLang="zh-CN" sz="3200" dirty="0">
                <a:solidFill>
                  <a:schemeClr val="bg1"/>
                </a:solidFill>
                <a:latin typeface="微软雅黑" panose="020B0503020204020204" charset="-122"/>
                <a:ea typeface="微软雅黑" panose="020B0503020204020204" charset="-122"/>
                <a:sym typeface="+mn-ea"/>
              </a:rPr>
              <a:t>1. Z评分模型</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83974" name="矩形 6"/>
          <p:cNvSpPr/>
          <p:nvPr/>
        </p:nvSpPr>
        <p:spPr>
          <a:xfrm>
            <a:off x="1991678" y="1283018"/>
            <a:ext cx="8207375" cy="2399665"/>
          </a:xfrm>
          <a:prstGeom prst="rect">
            <a:avLst/>
          </a:prstGeom>
          <a:noFill/>
          <a:ln w="9525">
            <a:noFill/>
          </a:ln>
        </p:spPr>
        <p:txBody>
          <a:bodyPr anchor="t" anchorCtr="false">
            <a:spAutoFit/>
          </a:bodyPr>
          <a:p>
            <a:pPr marL="342900" indent="-342900">
              <a:lnSpc>
                <a:spcPts val="3000"/>
              </a:lnSpc>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可以在</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年前预测企业破产可能性；</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ts val="3000"/>
              </a:lnSpc>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企业在逐渐走向破产的过程中，分值在不断降低；</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ts val="3000"/>
              </a:lnSpc>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企业破产前</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年，观察的变量通常会出现重大变化；</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ts val="3000"/>
              </a:lnSpc>
              <a:buClrTx/>
              <a:buFont typeface="Wingdings" panose="05000000000000000000" pitchFamily="2" charset="2"/>
              <a:buChar char="u"/>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Z</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评分既可以作为预测性指标，也可以作为监测性指标。</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ts val="3000"/>
              </a:lnSpc>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预测企业破产的准确率高达</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97</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％，且通常企业破产发生在第一次评分结果出现负值后的三年内。 </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graphicFrame>
        <p:nvGraphicFramePr>
          <p:cNvPr id="74759" name="Group 7"/>
          <p:cNvGraphicFramePr>
            <a:graphicFrameLocks noGrp="true"/>
          </p:cNvGraphicFramePr>
          <p:nvPr/>
        </p:nvGraphicFramePr>
        <p:xfrm>
          <a:off x="2839085" y="4498975"/>
          <a:ext cx="6513830" cy="1640840"/>
        </p:xfrm>
        <a:graphic>
          <a:graphicData uri="http://schemas.openxmlformats.org/drawingml/2006/table">
            <a:tbl>
              <a:tblPr/>
              <a:tblGrid>
                <a:gridCol w="1715770"/>
                <a:gridCol w="2075180"/>
                <a:gridCol w="1497330"/>
                <a:gridCol w="1225550"/>
              </a:tblGrid>
              <a:tr h="41021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Z</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评分</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42" marR="91442" marT="45664" marB="456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商业失败可能性</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42" marR="91442" marT="45664" marB="456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样本公司</a:t>
                      </a: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Z</a:t>
                      </a: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评分中位值</a:t>
                      </a:r>
                      <a:endPar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42" marR="91442" marT="45664" marB="456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r h="41021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1.1</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以下</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42" marR="91442" marT="45664" marB="456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高</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42" marR="91442" marT="45664" marB="456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破产企业</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42" marR="91442" marT="45664" marB="456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-4.06</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42" marR="91442" marT="45664" marB="456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021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1.2</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2.5</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42" marR="91442" marT="45664" marB="456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可能</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42" marR="91442" marT="45664" marB="456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非破产企业</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42" marR="91442" marT="45664" marB="456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7.70</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42" marR="91442" marT="45664" marB="456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021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2.6</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以上</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42" marR="91442" marT="45664" marB="456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低</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42" marR="91442" marT="45664" marB="456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42" marR="91442" marT="45664" marB="456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endParaRPr>
                    </a:p>
                  </a:txBody>
                  <a:tcPr marL="91442" marR="91442" marT="45664" marB="456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4001" name="Rectangle 4"/>
          <p:cNvSpPr/>
          <p:nvPr/>
        </p:nvSpPr>
        <p:spPr>
          <a:xfrm>
            <a:off x="4017010" y="3976688"/>
            <a:ext cx="4157980" cy="398780"/>
          </a:xfrm>
          <a:prstGeom prst="rect">
            <a:avLst/>
          </a:prstGeom>
          <a:noFill/>
          <a:ln w="9525">
            <a:noFill/>
          </a:ln>
        </p:spPr>
        <p:txBody>
          <a:bodyPr wrap="none" anchor="ctr" anchorCtr="false">
            <a:spAutoFit/>
          </a:bodyPr>
          <a:p>
            <a:pPr>
              <a:buClrTx/>
              <a:buFont typeface="Arial" panose="020B0604020202020204" pitchFamily="34" charset="0"/>
            </a:pPr>
            <a:r>
              <a:rPr lang="en-US" altLang="zh-CN" sz="2000" b="1" dirty="0">
                <a:solidFill>
                  <a:srgbClr val="FF0000"/>
                </a:solidFill>
                <a:latin typeface="微软雅黑" panose="020B0503020204020204" charset="-122"/>
                <a:ea typeface="微软雅黑" panose="020B0503020204020204" charset="-122"/>
                <a:cs typeface="微软雅黑" panose="020B0503020204020204" charset="-122"/>
              </a:rPr>
              <a:t>Z</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评分结论说明及样本公司中位值表</a:t>
            </a:r>
            <a:endParaRPr lang="zh-CN" altLang="en-US" sz="36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82945" name="标题 1"/>
          <p:cNvSpPr>
            <a:spLocks noGrp="true"/>
          </p:cNvSpPr>
          <p:nvPr/>
        </p:nvSpPr>
        <p:spPr>
          <a:xfrm>
            <a:off x="2106295" y="790575"/>
            <a:ext cx="2595880" cy="563245"/>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kern="1200">
                <a:solidFill>
                  <a:srgbClr val="FFFFFF"/>
                </a:solidFill>
                <a:latin typeface="黑体" panose="02010609060101010101" pitchFamily="49" charset="-122"/>
                <a:ea typeface="黑体" panose="02010609060101010101" pitchFamily="49" charset="-122"/>
                <a:cs typeface="+mn-ea"/>
              </a:defRPr>
            </a:lvl1pPr>
            <a:lvl2pPr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5pPr>
            <a:lvl6pPr marL="457200"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6pPr>
            <a:lvl7pPr marL="914400"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7pPr>
            <a:lvl8pPr marL="1371600"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8pPr>
            <a:lvl9pPr marL="1828800"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9pPr>
          </a:lstStyle>
          <a:p>
            <a:r>
              <a:rPr lang="en-US" altLang="zh-CN" sz="2000" dirty="0">
                <a:solidFill>
                  <a:schemeClr val="tx1"/>
                </a:solidFill>
                <a:latin typeface="微软雅黑" panose="020B0503020204020204" charset="-122"/>
                <a:ea typeface="微软雅黑" panose="020B0503020204020204" charset="-122"/>
                <a:cs typeface="微软雅黑" panose="020B0503020204020204" charset="-122"/>
                <a:sym typeface="+mn-ea"/>
              </a:rPr>
              <a:t>Z</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sym typeface="+mn-ea"/>
              </a:rPr>
              <a:t>评分模型的特点</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3974">
                                            <p:txEl>
                                              <p:charRg st="0" end="17"/>
                                            </p:txEl>
                                          </p:spTgt>
                                        </p:tgtEl>
                                        <p:attrNameLst>
                                          <p:attrName>style.visibility</p:attrName>
                                        </p:attrNameLst>
                                      </p:cBhvr>
                                      <p:to>
                                        <p:strVal val="visible"/>
                                      </p:to>
                                    </p:set>
                                    <p:animEffect transition="in" filter="fade">
                                      <p:cBhvr>
                                        <p:cTn id="7" dur="500"/>
                                        <p:tgtEl>
                                          <p:spTgt spid="83974">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3974">
                                            <p:txEl>
                                              <p:charRg st="17" end="40"/>
                                            </p:txEl>
                                          </p:spTgt>
                                        </p:tgtEl>
                                        <p:attrNameLst>
                                          <p:attrName>style.visibility</p:attrName>
                                        </p:attrNameLst>
                                      </p:cBhvr>
                                      <p:to>
                                        <p:strVal val="visible"/>
                                      </p:to>
                                    </p:set>
                                    <p:animEffect transition="in" filter="fade">
                                      <p:cBhvr>
                                        <p:cTn id="12" dur="500"/>
                                        <p:tgtEl>
                                          <p:spTgt spid="83974">
                                            <p:txEl>
                                              <p:charRg st="17" end="4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3974">
                                            <p:txEl>
                                              <p:charRg st="40" end="66"/>
                                            </p:txEl>
                                          </p:spTgt>
                                        </p:tgtEl>
                                        <p:attrNameLst>
                                          <p:attrName>style.visibility</p:attrName>
                                        </p:attrNameLst>
                                      </p:cBhvr>
                                      <p:to>
                                        <p:strVal val="visible"/>
                                      </p:to>
                                    </p:set>
                                    <p:animEffect transition="in" filter="fade">
                                      <p:cBhvr>
                                        <p:cTn id="17" dur="500"/>
                                        <p:tgtEl>
                                          <p:spTgt spid="83974">
                                            <p:txEl>
                                              <p:charRg st="40" end="6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3974">
                                            <p:txEl>
                                              <p:charRg st="66" end="92"/>
                                            </p:txEl>
                                          </p:spTgt>
                                        </p:tgtEl>
                                        <p:attrNameLst>
                                          <p:attrName>style.visibility</p:attrName>
                                        </p:attrNameLst>
                                      </p:cBhvr>
                                      <p:to>
                                        <p:strVal val="visible"/>
                                      </p:to>
                                    </p:set>
                                    <p:animEffect transition="in" filter="fade">
                                      <p:cBhvr>
                                        <p:cTn id="22" dur="500"/>
                                        <p:tgtEl>
                                          <p:spTgt spid="83974">
                                            <p:txEl>
                                              <p:charRg st="66" end="9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3974">
                                            <p:txEl>
                                              <p:charRg st="92" end="137"/>
                                            </p:txEl>
                                          </p:spTgt>
                                        </p:tgtEl>
                                        <p:attrNameLst>
                                          <p:attrName>style.visibility</p:attrName>
                                        </p:attrNameLst>
                                      </p:cBhvr>
                                      <p:to>
                                        <p:strVal val="visible"/>
                                      </p:to>
                                    </p:set>
                                    <p:animEffect transition="in" filter="fade">
                                      <p:cBhvr>
                                        <p:cTn id="27" dur="500"/>
                                        <p:tgtEl>
                                          <p:spTgt spid="83974">
                                            <p:txEl>
                                              <p:charRg st="92" end="137"/>
                                            </p:txEl>
                                          </p:spTgt>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84001"/>
                                        </p:tgtEl>
                                        <p:attrNameLst>
                                          <p:attrName>style.visibility</p:attrName>
                                        </p:attrNameLst>
                                      </p:cBhvr>
                                      <p:to>
                                        <p:strVal val="visible"/>
                                      </p:to>
                                    </p:set>
                                    <p:animEffect transition="in" filter="fade">
                                      <p:cBhvr>
                                        <p:cTn id="31" dur="500"/>
                                        <p:tgtEl>
                                          <p:spTgt spid="84001"/>
                                        </p:tgtEl>
                                      </p:cBhvr>
                                    </p:animEffect>
                                  </p:childTnLst>
                                </p:cTn>
                              </p:par>
                            </p:childTnLst>
                          </p:cTn>
                        </p:par>
                        <p:par>
                          <p:cTn id="32" fill="hold">
                            <p:stCondLst>
                              <p:cond delay="1000"/>
                            </p:stCondLst>
                            <p:childTnLst>
                              <p:par>
                                <p:cTn id="33" presetID="2" presetClass="entr" presetSubtype="4" fill="hold" nodeType="afterEffect">
                                  <p:stCondLst>
                                    <p:cond delay="0"/>
                                  </p:stCondLst>
                                  <p:childTnLst>
                                    <p:set>
                                      <p:cBhvr>
                                        <p:cTn id="34" dur="1" fill="hold">
                                          <p:stCondLst>
                                            <p:cond delay="0"/>
                                          </p:stCondLst>
                                        </p:cTn>
                                        <p:tgtEl>
                                          <p:spTgt spid="74759"/>
                                        </p:tgtEl>
                                        <p:attrNameLst>
                                          <p:attrName>style.visibility</p:attrName>
                                        </p:attrNameLst>
                                      </p:cBhvr>
                                      <p:to>
                                        <p:strVal val="visible"/>
                                      </p:to>
                                    </p:set>
                                    <p:anim calcmode="lin" valueType="num">
                                      <p:cBhvr additive="base">
                                        <p:cTn id="35" dur="500" fill="hold"/>
                                        <p:tgtEl>
                                          <p:spTgt spid="74759"/>
                                        </p:tgtEl>
                                        <p:attrNameLst>
                                          <p:attrName>ppt_x</p:attrName>
                                        </p:attrNameLst>
                                      </p:cBhvr>
                                      <p:tavLst>
                                        <p:tav tm="0">
                                          <p:val>
                                            <p:strVal val="#ppt_x"/>
                                          </p:val>
                                        </p:tav>
                                        <p:tav tm="100000">
                                          <p:val>
                                            <p:strVal val="#ppt_x"/>
                                          </p:val>
                                        </p:tav>
                                      </p:tavLst>
                                    </p:anim>
                                    <p:anim calcmode="lin" valueType="num">
                                      <p:cBhvr additive="base">
                                        <p:cTn id="36" dur="500" fill="hold"/>
                                        <p:tgtEl>
                                          <p:spTgt spid="747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4" grpId="0" build="p"/>
      <p:bldP spid="8400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en-US" altLang="zh-CN" sz="3200" dirty="0">
                <a:solidFill>
                  <a:schemeClr val="bg1"/>
                </a:solidFill>
                <a:latin typeface="微软雅黑" panose="020B0503020204020204" charset="-122"/>
                <a:ea typeface="微软雅黑" panose="020B0503020204020204" charset="-122"/>
                <a:sym typeface="+mn-ea"/>
              </a:rPr>
              <a:t>2. ZETA评分模型</a:t>
            </a:r>
            <a:endParaRPr lang="en-US" altLang="zh-CN"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362711" y="1013460"/>
            <a:ext cx="9341484" cy="5613400"/>
            <a:chOff x="-528" y="2230"/>
            <a:chExt cx="14711" cy="8227"/>
          </a:xfrm>
        </p:grpSpPr>
        <p:grpSp>
          <p:nvGrpSpPr>
            <p:cNvPr id="83973" name="Group 4"/>
            <p:cNvGrpSpPr/>
            <p:nvPr/>
          </p:nvGrpSpPr>
          <p:grpSpPr>
            <a:xfrm>
              <a:off x="-528" y="2230"/>
              <a:ext cx="14711" cy="8227"/>
              <a:chOff x="-421587" y="18075"/>
              <a:chExt cx="6440266" cy="3792925"/>
            </a:xfrm>
          </p:grpSpPr>
          <p:sp>
            <p:nvSpPr>
              <p:cNvPr id="83974" name="Rounded Rectangle 5"/>
              <p:cNvSpPr/>
              <p:nvPr/>
            </p:nvSpPr>
            <p:spPr>
              <a:xfrm>
                <a:off x="237718" y="18075"/>
                <a:ext cx="5105896" cy="1535793"/>
              </a:xfrm>
              <a:prstGeom prst="roundRect">
                <a:avLst>
                  <a:gd name="adj" fmla="val 10995"/>
                </a:avLst>
              </a:prstGeom>
              <a:noFill/>
              <a:ln w="9525" cap="flat" cmpd="sng">
                <a:solidFill>
                  <a:srgbClr val="262626"/>
                </a:solidFill>
                <a:prstDash val="solid"/>
                <a:round/>
                <a:headEnd type="none" w="med" len="med"/>
                <a:tailEnd type="none" w="med" len="med"/>
              </a:ln>
              <a:effectLst>
                <a:outerShdw dist="23000" dir="5400000" algn="ctr" rotWithShape="0">
                  <a:srgbClr val="000000">
                    <a:alpha val="31998"/>
                  </a:srgbClr>
                </a:outerShdw>
              </a:effectLst>
            </p:spPr>
            <p:txBody>
              <a:bodyPr anchor="ctr" anchorCtr="false"/>
              <a:p>
                <a:pPr>
                  <a:lnSpc>
                    <a:spcPct val="150000"/>
                  </a:lnSpc>
                  <a:buClrTx/>
                  <a:buFont typeface="Arial" panose="020B0604020202020204" pitchFamily="34" charset="0"/>
                </a:pPr>
                <a:endParaRPr lang="en-US" altLang="en-US" sz="1600" dirty="0">
                  <a:solidFill>
                    <a:schemeClr val="bg1"/>
                  </a:solidFill>
                  <a:latin typeface="微软雅黑" panose="020B0503020204020204" charset="-122"/>
                  <a:ea typeface="微软雅黑" panose="020B0503020204020204" charset="-122"/>
                </a:endParaRPr>
              </a:p>
            </p:txBody>
          </p:sp>
          <p:sp>
            <p:nvSpPr>
              <p:cNvPr id="85005" name="Rounded Rectangle 8"/>
              <p:cNvSpPr>
                <a:spLocks noChangeArrowheads="true"/>
              </p:cNvSpPr>
              <p:nvPr/>
            </p:nvSpPr>
            <p:spPr bwMode="auto">
              <a:xfrm>
                <a:off x="-421587" y="2174121"/>
                <a:ext cx="2048838" cy="1636879"/>
              </a:xfrm>
              <a:prstGeom prst="roundRect">
                <a:avLst>
                  <a:gd name="adj" fmla="val 10995"/>
                </a:avLst>
              </a:prstGeom>
              <a:solidFill>
                <a:schemeClr val="accent2">
                  <a:lumMod val="20000"/>
                  <a:lumOff val="80000"/>
                </a:schemeClr>
              </a:solidFill>
              <a:ln w="9525">
                <a:solidFill>
                  <a:srgbClr val="262626"/>
                </a:solidFill>
                <a:round/>
              </a:ln>
              <a:effectLst>
                <a:outerShdw dist="23000" dir="5400000" algn="ctr" rotWithShape="0">
                  <a:srgbClr val="000000">
                    <a:alpha val="31998"/>
                  </a:srgbClr>
                </a:outerShdw>
              </a:effectLst>
            </p:spPr>
            <p:txBody>
              <a:bodyPr anchor="ctr"/>
              <a:lstStyle>
                <a:lvl1pPr defTabSz="802005">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defTabSz="802005">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defTabSz="802005">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defTabSz="802005">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02005">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83976" name="Rounded Rectangle 10"/>
              <p:cNvSpPr/>
              <p:nvPr/>
            </p:nvSpPr>
            <p:spPr>
              <a:xfrm>
                <a:off x="3970236" y="2221203"/>
                <a:ext cx="2048443" cy="1342083"/>
              </a:xfrm>
              <a:prstGeom prst="roundRect">
                <a:avLst>
                  <a:gd name="adj" fmla="val 10995"/>
                </a:avLst>
              </a:prstGeom>
              <a:gradFill rotWithShape="true">
                <a:gsLst>
                  <a:gs pos="0">
                    <a:srgbClr val="A6F77D"/>
                  </a:gs>
                  <a:gs pos="100000">
                    <a:srgbClr val="72D816"/>
                  </a:gs>
                </a:gsLst>
                <a:lin ang="5400000" scaled="true"/>
                <a:tileRect/>
              </a:gradFill>
              <a:ln w="9525" cap="flat" cmpd="sng">
                <a:solidFill>
                  <a:srgbClr val="4F950F"/>
                </a:solidFill>
                <a:prstDash val="solid"/>
                <a:round/>
                <a:headEnd type="none" w="med" len="med"/>
                <a:tailEnd type="none" w="med" len="med"/>
              </a:ln>
            </p:spPr>
            <p:txBody>
              <a:bodyPr anchor="ctr" anchorCtr="false"/>
              <a:p>
                <a:pPr defTabSz="802005">
                  <a:spcBef>
                    <a:spcPct val="20000"/>
                  </a:spcBef>
                  <a:buClrTx/>
                  <a:buFont typeface="Arial" panose="020B0604020202020204" pitchFamily="34" charset="0"/>
                </a:pPr>
                <a:endParaRPr lang="en-US" altLang="en-US" dirty="0">
                  <a:latin typeface="微软雅黑" panose="020B0503020204020204" charset="-122"/>
                  <a:ea typeface="微软雅黑" panose="020B0503020204020204" charset="-122"/>
                </a:endParaRPr>
              </a:p>
            </p:txBody>
          </p:sp>
        </p:grpSp>
        <p:sp>
          <p:nvSpPr>
            <p:cNvPr id="83977" name="矩形 19"/>
            <p:cNvSpPr/>
            <p:nvPr/>
          </p:nvSpPr>
          <p:spPr>
            <a:xfrm>
              <a:off x="1798" y="2370"/>
              <a:ext cx="10023" cy="2840"/>
            </a:xfrm>
            <a:prstGeom prst="rect">
              <a:avLst/>
            </a:prstGeom>
            <a:noFill/>
            <a:ln w="9525">
              <a:noFill/>
            </a:ln>
          </p:spPr>
          <p:txBody>
            <a:bodyPr anchor="t" anchorCtr="false">
              <a:spAutoFit/>
            </a:bodyPr>
            <a:p>
              <a:pPr indent="0" fontAlgn="auto">
                <a:lnSpc>
                  <a:spcPct val="120000"/>
                </a:lnSpc>
                <a:buClrTx/>
                <a:buFont typeface="Wingdings" panose="05000000000000000000" pitchFamily="2" charset="2"/>
                <a:buChar char="u"/>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1977</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年，对</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Z</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计分模型扩展，建立了“</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ZETA”</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计分模型。</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indent="0" fontAlgn="auto">
                <a:lnSpc>
                  <a:spcPct val="120000"/>
                </a:lnSpc>
                <a:buClrTx/>
                <a:buFont typeface="Wingdings" panose="05000000000000000000" pitchFamily="2" charset="2"/>
                <a:buChar char="u"/>
              </a:pPr>
              <a:r>
                <a:rPr lang="zh-CN" altLang="en-US" sz="2000" u="sng" dirty="0">
                  <a:solidFill>
                    <a:srgbClr val="130401"/>
                  </a:solidFill>
                  <a:latin typeface="微软雅黑" panose="020B0503020204020204" charset="-122"/>
                  <a:ea typeface="微软雅黑" panose="020B0503020204020204" charset="-122"/>
                  <a:cs typeface="微软雅黑" panose="020B0503020204020204" charset="-122"/>
                </a:rPr>
                <a:t>变量增加到</a:t>
              </a:r>
              <a:r>
                <a:rPr lang="en-US" altLang="zh-CN" sz="2000" u="sng" dirty="0">
                  <a:solidFill>
                    <a:srgbClr val="130401"/>
                  </a:solidFill>
                  <a:latin typeface="微软雅黑" panose="020B0503020204020204" charset="-122"/>
                  <a:ea typeface="微软雅黑" panose="020B0503020204020204" charset="-122"/>
                  <a:cs typeface="微软雅黑" panose="020B0503020204020204" charset="-122"/>
                </a:rPr>
                <a:t>7</a:t>
              </a:r>
              <a:r>
                <a:rPr lang="zh-CN" altLang="en-US" sz="2000" u="sng" dirty="0">
                  <a:solidFill>
                    <a:srgbClr val="130401"/>
                  </a:solidFill>
                  <a:latin typeface="微软雅黑" panose="020B0503020204020204" charset="-122"/>
                  <a:ea typeface="微软雅黑" panose="020B0503020204020204" charset="-122"/>
                  <a:cs typeface="微软雅黑" panose="020B0503020204020204" charset="-122"/>
                </a:rPr>
                <a:t>个</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a:p>
              <a:pPr indent="0" fontAlgn="auto">
                <a:lnSpc>
                  <a:spcPct val="120000"/>
                </a:lnSpc>
                <a:buClrTx/>
                <a:buFont typeface="Wingdings" panose="05000000000000000000" pitchFamily="2" charset="2"/>
                <a:buChar char="u"/>
              </a:pPr>
              <a:r>
                <a:rPr lang="zh-CN" altLang="en-US" sz="2000" u="sng" dirty="0">
                  <a:solidFill>
                    <a:srgbClr val="130401"/>
                  </a:solidFill>
                  <a:latin typeface="微软雅黑" panose="020B0503020204020204" charset="-122"/>
                  <a:ea typeface="微软雅黑" panose="020B0503020204020204" charset="-122"/>
                  <a:cs typeface="微软雅黑" panose="020B0503020204020204" charset="-122"/>
                </a:rPr>
                <a:t>有更高的预测能力</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，在破产前</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5</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年有效地识别出将要破产的公司，破产前</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年的预测准确度大于</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90</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a:t>
              </a:r>
              <a:endParaRPr lang="en-US" altLang="en-US" sz="2000" dirty="0">
                <a:solidFill>
                  <a:srgbClr val="130401"/>
                </a:solidFill>
                <a:latin typeface="微软雅黑" panose="020B0503020204020204" charset="-122"/>
                <a:ea typeface="微软雅黑" panose="020B0503020204020204" charset="-122"/>
                <a:cs typeface="微软雅黑" panose="020B0503020204020204" charset="-122"/>
              </a:endParaRPr>
            </a:p>
          </p:txBody>
        </p:sp>
        <p:graphicFrame>
          <p:nvGraphicFramePr>
            <p:cNvPr id="85000" name="Object 11"/>
            <p:cNvGraphicFramePr>
              <a:graphicFrameLocks noChangeAspect="true"/>
            </p:cNvGraphicFramePr>
            <p:nvPr/>
          </p:nvGraphicFramePr>
          <p:xfrm>
            <a:off x="9576" y="7052"/>
            <a:ext cx="4535" cy="2867"/>
          </p:xfrm>
          <a:graphic>
            <a:graphicData uri="http://schemas.openxmlformats.org/presentationml/2006/ole">
              <mc:AlternateContent xmlns:mc="http://schemas.openxmlformats.org/markup-compatibility/2006">
                <mc:Choice xmlns:v="urn:schemas-microsoft-com:vml" Requires="v">
                  <p:oleObj spid="_x0000_s3076" name="" r:id="rId4" imgW="1626235" imgH="876935" progId="Equation.3">
                    <p:embed/>
                  </p:oleObj>
                </mc:Choice>
                <mc:Fallback>
                  <p:oleObj name="" r:id="rId4" imgW="1626235" imgH="876935" progId="Equation.3">
                    <p:embed/>
                    <p:pic>
                      <p:nvPicPr>
                        <p:cNvPr id="0" name="图片 3075"/>
                        <p:cNvPicPr/>
                        <p:nvPr/>
                      </p:nvPicPr>
                      <p:blipFill>
                        <a:blip r:embed="rId5"/>
                        <a:stretch>
                          <a:fillRect/>
                        </a:stretch>
                      </p:blipFill>
                      <p:spPr>
                        <a:xfrm>
                          <a:off x="9576" y="7052"/>
                          <a:ext cx="4535" cy="2867"/>
                        </a:xfrm>
                        <a:prstGeom prst="rect">
                          <a:avLst/>
                        </a:prstGeom>
                        <a:noFill/>
                        <a:ln w="38100">
                          <a:noFill/>
                          <a:miter/>
                        </a:ln>
                      </p:spPr>
                    </p:pic>
                  </p:oleObj>
                </mc:Fallback>
              </mc:AlternateContent>
            </a:graphicData>
          </a:graphic>
        </p:graphicFrame>
        <p:sp>
          <p:nvSpPr>
            <p:cNvPr id="85001" name="矩形 21"/>
            <p:cNvSpPr/>
            <p:nvPr/>
          </p:nvSpPr>
          <p:spPr>
            <a:xfrm>
              <a:off x="-236" y="6906"/>
              <a:ext cx="4688" cy="3541"/>
            </a:xfrm>
            <a:prstGeom prst="rect">
              <a:avLst/>
            </a:prstGeom>
            <a:noFill/>
            <a:ln w="9525">
              <a:noFill/>
            </a:ln>
          </p:spPr>
          <p:txBody>
            <a:bodyPr anchor="t" anchorCtr="false">
              <a:spAutoFit/>
            </a:bodyPr>
            <a:p>
              <a:pPr fontAlgn="auto">
                <a:lnSpc>
                  <a:spcPct val="1200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X1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表示资产报酬率</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ct val="1200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X2</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代表收入的稳定性</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ct val="1200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X</a:t>
              </a:r>
              <a:r>
                <a:rPr lang="en-US" altLang="zh-CN"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3</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表示债务偿还</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ct val="1200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X</a:t>
              </a:r>
              <a:r>
                <a:rPr lang="en-US" altLang="zh-CN"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4</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表示积累盈余</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ct val="1200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X</a:t>
              </a:r>
              <a:r>
                <a:rPr lang="en-US" altLang="zh-CN"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5</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表示流动比率</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ct val="1200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X</a:t>
              </a:r>
              <a:r>
                <a:rPr lang="en-US" altLang="zh-CN"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6</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表示资本化率</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ct val="1200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X</a:t>
              </a:r>
              <a:r>
                <a:rPr lang="en-US" altLang="zh-CN"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7</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表示规模</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3981" name="上凸弯带形 24"/>
            <p:cNvSpPr/>
            <p:nvPr/>
          </p:nvSpPr>
          <p:spPr>
            <a:xfrm>
              <a:off x="5046" y="5651"/>
              <a:ext cx="3592" cy="4370"/>
            </a:xfrm>
            <a:prstGeom prst="ellipseRibbon2">
              <a:avLst>
                <a:gd name="adj1" fmla="val 25000"/>
                <a:gd name="adj2" fmla="val 50000"/>
                <a:gd name="adj3" fmla="val 12500"/>
              </a:avLst>
            </a:prstGeom>
            <a:gradFill rotWithShape="false">
              <a:gsLst>
                <a:gs pos="0">
                  <a:srgbClr val="8488C4">
                    <a:alpha val="100000"/>
                  </a:srgbClr>
                </a:gs>
                <a:gs pos="53000">
                  <a:srgbClr val="D4DEFF">
                    <a:alpha val="100000"/>
                  </a:srgbClr>
                </a:gs>
                <a:gs pos="83000">
                  <a:srgbClr val="D4DEFF">
                    <a:alpha val="100000"/>
                  </a:srgbClr>
                </a:gs>
                <a:gs pos="100000">
                  <a:srgbClr val="96AB94">
                    <a:alpha val="100000"/>
                  </a:srgbClr>
                </a:gs>
              </a:gsLst>
              <a:lin ang="5400000"/>
              <a:tileRect/>
            </a:gra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en-US" altLang="zh-CN" sz="3200" dirty="0">
                <a:solidFill>
                  <a:schemeClr val="bg1"/>
                </a:solidFill>
                <a:latin typeface="微软雅黑" panose="020B0503020204020204" charset="-122"/>
                <a:ea typeface="微软雅黑" panose="020B0503020204020204" charset="-122"/>
                <a:sym typeface="+mn-ea"/>
              </a:rPr>
              <a:t>2. ZETA评分模型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391285" y="1545590"/>
            <a:ext cx="9409430" cy="4838700"/>
            <a:chOff x="-55" y="2655"/>
            <a:chExt cx="14818" cy="7620"/>
          </a:xfrm>
        </p:grpSpPr>
        <p:grpSp>
          <p:nvGrpSpPr>
            <p:cNvPr id="84996" name="组合 6"/>
            <p:cNvGrpSpPr/>
            <p:nvPr/>
          </p:nvGrpSpPr>
          <p:grpSpPr>
            <a:xfrm>
              <a:off x="2960" y="2655"/>
              <a:ext cx="7360" cy="7620"/>
              <a:chOff x="0" y="0"/>
              <a:chExt cx="4151293" cy="5005388"/>
            </a:xfrm>
          </p:grpSpPr>
          <p:sp>
            <p:nvSpPr>
              <p:cNvPr id="84997" name="Oval 2"/>
              <p:cNvSpPr/>
              <p:nvPr/>
            </p:nvSpPr>
            <p:spPr>
              <a:xfrm>
                <a:off x="331768" y="714375"/>
                <a:ext cx="2743200" cy="2743200"/>
              </a:xfrm>
              <a:prstGeom prst="ellipse">
                <a:avLst/>
              </a:prstGeom>
              <a:solidFill>
                <a:schemeClr val="bg1">
                  <a:alpha val="79999"/>
                </a:scheme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4998" name="Oval 3"/>
              <p:cNvSpPr/>
              <p:nvPr/>
            </p:nvSpPr>
            <p:spPr>
              <a:xfrm>
                <a:off x="1474768" y="1228725"/>
                <a:ext cx="1619250" cy="1619250"/>
              </a:xfrm>
              <a:prstGeom prst="ellipse">
                <a:avLst/>
              </a:prstGeom>
              <a:solidFill>
                <a:srgbClr val="00B050">
                  <a:alpha val="50195"/>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4999" name="Line 4"/>
              <p:cNvSpPr/>
              <p:nvPr/>
            </p:nvSpPr>
            <p:spPr>
              <a:xfrm>
                <a:off x="910746" y="1450604"/>
                <a:ext cx="1326021" cy="635371"/>
              </a:xfrm>
              <a:prstGeom prst="line">
                <a:avLst/>
              </a:prstGeom>
              <a:ln w="12700" cap="flat" cmpd="sng">
                <a:solidFill>
                  <a:schemeClr val="tx1"/>
                </a:solidFill>
                <a:prstDash val="solid"/>
                <a:round/>
                <a:headEnd type="none" w="med" len="med"/>
                <a:tailEnd type="none" w="med" len="med"/>
              </a:ln>
            </p:spPr>
          </p:sp>
          <p:sp>
            <p:nvSpPr>
              <p:cNvPr id="85000" name="Line 6"/>
              <p:cNvSpPr/>
              <p:nvPr/>
            </p:nvSpPr>
            <p:spPr>
              <a:xfrm flipH="true">
                <a:off x="1646218" y="2390775"/>
                <a:ext cx="819150" cy="1409700"/>
              </a:xfrm>
              <a:prstGeom prst="line">
                <a:avLst/>
              </a:prstGeom>
              <a:ln w="12700" cap="flat" cmpd="sng">
                <a:solidFill>
                  <a:schemeClr val="tx1"/>
                </a:solidFill>
                <a:prstDash val="solid"/>
                <a:round/>
                <a:headEnd type="none" w="med" len="med"/>
                <a:tailEnd type="none" w="med" len="med"/>
              </a:ln>
            </p:spPr>
          </p:sp>
          <p:sp>
            <p:nvSpPr>
              <p:cNvPr id="85001" name="Line 7"/>
              <p:cNvSpPr/>
              <p:nvPr/>
            </p:nvSpPr>
            <p:spPr>
              <a:xfrm>
                <a:off x="2846368" y="2314575"/>
                <a:ext cx="228600" cy="152400"/>
              </a:xfrm>
              <a:prstGeom prst="line">
                <a:avLst/>
              </a:prstGeom>
              <a:ln w="12700" cap="flat" cmpd="sng">
                <a:solidFill>
                  <a:schemeClr val="tx1"/>
                </a:solidFill>
                <a:prstDash val="solid"/>
                <a:round/>
                <a:headEnd type="none" w="med" len="med"/>
                <a:tailEnd type="none" w="med" len="med"/>
              </a:ln>
            </p:spPr>
          </p:sp>
          <p:sp>
            <p:nvSpPr>
              <p:cNvPr id="85002" name="Line 8"/>
              <p:cNvSpPr/>
              <p:nvPr/>
            </p:nvSpPr>
            <p:spPr>
              <a:xfrm flipV="true">
                <a:off x="2846368" y="1019175"/>
                <a:ext cx="533400" cy="838200"/>
              </a:xfrm>
              <a:prstGeom prst="line">
                <a:avLst/>
              </a:prstGeom>
              <a:ln w="12700" cap="flat" cmpd="sng">
                <a:solidFill>
                  <a:schemeClr val="tx1"/>
                </a:solidFill>
                <a:prstDash val="solid"/>
                <a:round/>
                <a:headEnd type="none" w="med" len="med"/>
                <a:tailEnd type="none" w="med" len="med"/>
              </a:ln>
            </p:spPr>
          </p:sp>
          <p:sp>
            <p:nvSpPr>
              <p:cNvPr id="85003" name="Oval 9"/>
              <p:cNvSpPr/>
              <p:nvPr/>
            </p:nvSpPr>
            <p:spPr>
              <a:xfrm>
                <a:off x="2112943" y="1619250"/>
                <a:ext cx="895350" cy="895350"/>
              </a:xfrm>
              <a:prstGeom prst="ellipse">
                <a:avLst/>
              </a:prstGeom>
              <a:solidFill>
                <a:srgbClr val="C0C0C0">
                  <a:alpha val="50195"/>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85004" name="Group 40"/>
              <p:cNvGrpSpPr/>
              <p:nvPr/>
            </p:nvGrpSpPr>
            <p:grpSpPr>
              <a:xfrm>
                <a:off x="0" y="572616"/>
                <a:ext cx="1146175" cy="1384300"/>
                <a:chOff x="0" y="0"/>
                <a:chExt cx="722" cy="872"/>
              </a:xfrm>
            </p:grpSpPr>
            <p:sp>
              <p:nvSpPr>
                <p:cNvPr id="85005" name="Oval 41"/>
                <p:cNvSpPr/>
                <p:nvPr/>
              </p:nvSpPr>
              <p:spPr>
                <a:xfrm>
                  <a:off x="0" y="0"/>
                  <a:ext cx="722" cy="727"/>
                </a:xfrm>
                <a:prstGeom prst="ellipse">
                  <a:avLst/>
                </a:prstGeom>
                <a:solidFill>
                  <a:srgbClr val="EAEAEA">
                    <a:alpha val="50195"/>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85006" name="Group 42"/>
                <p:cNvGrpSpPr/>
                <p:nvPr/>
              </p:nvGrpSpPr>
              <p:grpSpPr>
                <a:xfrm>
                  <a:off x="22" y="23"/>
                  <a:ext cx="680" cy="849"/>
                  <a:chOff x="0" y="0"/>
                  <a:chExt cx="931" cy="1163"/>
                </a:xfrm>
              </p:grpSpPr>
              <p:pic>
                <p:nvPicPr>
                  <p:cNvPr id="85007" name="Picture 43" descr="circuler_1"/>
                  <p:cNvPicPr>
                    <a:picLocks noChangeAspect="true"/>
                  </p:cNvPicPr>
                  <p:nvPr/>
                </p:nvPicPr>
                <p:blipFill>
                  <a:blip r:embed="rId4"/>
                  <a:stretch>
                    <a:fillRect/>
                  </a:stretch>
                </p:blipFill>
                <p:spPr>
                  <a:xfrm>
                    <a:off x="0" y="0"/>
                    <a:ext cx="925" cy="935"/>
                  </a:xfrm>
                  <a:prstGeom prst="rect">
                    <a:avLst/>
                  </a:prstGeom>
                  <a:noFill/>
                  <a:ln w="9525">
                    <a:noFill/>
                  </a:ln>
                </p:spPr>
              </p:pic>
              <p:sp>
                <p:nvSpPr>
                  <p:cNvPr id="85008" name="Oval 44"/>
                  <p:cNvSpPr/>
                  <p:nvPr/>
                </p:nvSpPr>
                <p:spPr>
                  <a:xfrm>
                    <a:off x="0" y="0"/>
                    <a:ext cx="931" cy="937"/>
                  </a:xfrm>
                  <a:prstGeom prst="ellipse">
                    <a:avLst/>
                  </a:prstGeom>
                  <a:solidFill>
                    <a:schemeClr val="tx2">
                      <a:alpha val="50195"/>
                    </a:scheme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pic>
                <p:nvPicPr>
                  <p:cNvPr id="85009" name="Picture 45" descr="light_shadow1"/>
                  <p:cNvPicPr>
                    <a:picLocks noChangeAspect="true"/>
                  </p:cNvPicPr>
                  <p:nvPr/>
                </p:nvPicPr>
                <p:blipFill>
                  <a:blip r:embed="rId5"/>
                  <a:srcRect t="14285"/>
                  <a:stretch>
                    <a:fillRect/>
                  </a:stretch>
                </p:blipFill>
                <p:spPr>
                  <a:xfrm>
                    <a:off x="9" y="39"/>
                    <a:ext cx="682" cy="585"/>
                  </a:xfrm>
                  <a:prstGeom prst="rect">
                    <a:avLst/>
                  </a:prstGeom>
                  <a:noFill/>
                  <a:ln w="9525">
                    <a:noFill/>
                  </a:ln>
                </p:spPr>
              </p:pic>
              <p:grpSp>
                <p:nvGrpSpPr>
                  <p:cNvPr id="85010" name="Group 46"/>
                  <p:cNvGrpSpPr/>
                  <p:nvPr/>
                </p:nvGrpSpPr>
                <p:grpSpPr>
                  <a:xfrm rot="-3733502" flipH="true" flipV="true">
                    <a:off x="281" y="654"/>
                    <a:ext cx="820" cy="198"/>
                    <a:chOff x="0" y="0"/>
                    <a:chExt cx="893" cy="246"/>
                  </a:xfrm>
                </p:grpSpPr>
                <p:grpSp>
                  <p:nvGrpSpPr>
                    <p:cNvPr id="85011" name="Group 47"/>
                    <p:cNvGrpSpPr/>
                    <p:nvPr/>
                  </p:nvGrpSpPr>
                  <p:grpSpPr>
                    <a:xfrm>
                      <a:off x="0" y="0"/>
                      <a:ext cx="743" cy="185"/>
                      <a:chOff x="0" y="0"/>
                      <a:chExt cx="1118" cy="279"/>
                    </a:xfrm>
                  </p:grpSpPr>
                  <p:sp>
                    <p:nvSpPr>
                      <p:cNvPr id="85012" name="AutoShape 48"/>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13" name="AutoShape 49"/>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14" name="AutoShape 50"/>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15" name="AutoShape 51"/>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85016" name="Group 52"/>
                    <p:cNvGrpSpPr/>
                    <p:nvPr/>
                  </p:nvGrpSpPr>
                  <p:grpSpPr>
                    <a:xfrm rot="1353540">
                      <a:off x="150" y="60"/>
                      <a:ext cx="743" cy="186"/>
                      <a:chOff x="0" y="0"/>
                      <a:chExt cx="1118" cy="279"/>
                    </a:xfrm>
                  </p:grpSpPr>
                  <p:sp>
                    <p:nvSpPr>
                      <p:cNvPr id="85017" name="AutoShape 53"/>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18" name="AutoShape 54"/>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19" name="AutoShape 55"/>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20" name="AutoShape 56"/>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grpSp>
            <p:grpSp>
              <p:nvGrpSpPr>
                <p:cNvPr id="85021" name="Group 57"/>
                <p:cNvGrpSpPr/>
                <p:nvPr/>
              </p:nvGrpSpPr>
              <p:grpSpPr>
                <a:xfrm rot="-3733502" flipH="true" flipV="true">
                  <a:off x="294" y="492"/>
                  <a:ext cx="527" cy="128"/>
                  <a:chOff x="0" y="0"/>
                  <a:chExt cx="893" cy="246"/>
                </a:xfrm>
              </p:grpSpPr>
              <p:grpSp>
                <p:nvGrpSpPr>
                  <p:cNvPr id="85022" name="Group 58"/>
                  <p:cNvGrpSpPr/>
                  <p:nvPr/>
                </p:nvGrpSpPr>
                <p:grpSpPr>
                  <a:xfrm>
                    <a:off x="0" y="0"/>
                    <a:ext cx="743" cy="185"/>
                    <a:chOff x="0" y="0"/>
                    <a:chExt cx="1118" cy="279"/>
                  </a:xfrm>
                </p:grpSpPr>
                <p:sp>
                  <p:nvSpPr>
                    <p:cNvPr id="85023" name="AutoShape 59"/>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24" name="AutoShape 60"/>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25" name="AutoShape 61"/>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26" name="AutoShape 62"/>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85027" name="Group 63"/>
                  <p:cNvGrpSpPr/>
                  <p:nvPr/>
                </p:nvGrpSpPr>
                <p:grpSpPr>
                  <a:xfrm rot="1353540">
                    <a:off x="150" y="60"/>
                    <a:ext cx="743" cy="186"/>
                    <a:chOff x="0" y="0"/>
                    <a:chExt cx="1118" cy="279"/>
                  </a:xfrm>
                </p:grpSpPr>
                <p:sp>
                  <p:nvSpPr>
                    <p:cNvPr id="85028" name="AutoShape 64"/>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29" name="AutoShape 65"/>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30" name="AutoShape 66"/>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31" name="AutoShape 67"/>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grpSp>
          <p:grpSp>
            <p:nvGrpSpPr>
              <p:cNvPr id="85032" name="Group 69"/>
              <p:cNvGrpSpPr/>
              <p:nvPr/>
            </p:nvGrpSpPr>
            <p:grpSpPr>
              <a:xfrm>
                <a:off x="760393" y="3621088"/>
                <a:ext cx="1146175" cy="1384300"/>
                <a:chOff x="0" y="0"/>
                <a:chExt cx="722" cy="872"/>
              </a:xfrm>
            </p:grpSpPr>
            <p:sp>
              <p:nvSpPr>
                <p:cNvPr id="85033" name="Oval 70"/>
                <p:cNvSpPr/>
                <p:nvPr/>
              </p:nvSpPr>
              <p:spPr>
                <a:xfrm>
                  <a:off x="0" y="0"/>
                  <a:ext cx="722" cy="727"/>
                </a:xfrm>
                <a:prstGeom prst="ellipse">
                  <a:avLst/>
                </a:prstGeom>
                <a:solidFill>
                  <a:srgbClr val="EAEAEA">
                    <a:alpha val="50195"/>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85034" name="Group 71"/>
                <p:cNvGrpSpPr/>
                <p:nvPr/>
              </p:nvGrpSpPr>
              <p:grpSpPr>
                <a:xfrm>
                  <a:off x="22" y="23"/>
                  <a:ext cx="680" cy="849"/>
                  <a:chOff x="0" y="0"/>
                  <a:chExt cx="931" cy="1163"/>
                </a:xfrm>
              </p:grpSpPr>
              <p:pic>
                <p:nvPicPr>
                  <p:cNvPr id="85035" name="Picture 72" descr="circuler_1"/>
                  <p:cNvPicPr>
                    <a:picLocks noChangeAspect="true"/>
                  </p:cNvPicPr>
                  <p:nvPr/>
                </p:nvPicPr>
                <p:blipFill>
                  <a:blip r:embed="rId4"/>
                  <a:stretch>
                    <a:fillRect/>
                  </a:stretch>
                </p:blipFill>
                <p:spPr>
                  <a:xfrm>
                    <a:off x="0" y="0"/>
                    <a:ext cx="925" cy="935"/>
                  </a:xfrm>
                  <a:prstGeom prst="rect">
                    <a:avLst/>
                  </a:prstGeom>
                  <a:noFill/>
                  <a:ln w="9525">
                    <a:noFill/>
                  </a:ln>
                </p:spPr>
              </p:pic>
              <p:sp>
                <p:nvSpPr>
                  <p:cNvPr id="85036" name="Oval 73"/>
                  <p:cNvSpPr/>
                  <p:nvPr/>
                </p:nvSpPr>
                <p:spPr>
                  <a:xfrm>
                    <a:off x="0" y="0"/>
                    <a:ext cx="931" cy="937"/>
                  </a:xfrm>
                  <a:prstGeom prst="ellipse">
                    <a:avLst/>
                  </a:prstGeom>
                  <a:solidFill>
                    <a:schemeClr val="tx1">
                      <a:alpha val="50195"/>
                    </a:scheme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pic>
                <p:nvPicPr>
                  <p:cNvPr id="85037" name="Picture 74" descr="light_shadow1"/>
                  <p:cNvPicPr>
                    <a:picLocks noChangeAspect="true"/>
                  </p:cNvPicPr>
                  <p:nvPr/>
                </p:nvPicPr>
                <p:blipFill>
                  <a:blip r:embed="rId5"/>
                  <a:srcRect t="14285"/>
                  <a:stretch>
                    <a:fillRect/>
                  </a:stretch>
                </p:blipFill>
                <p:spPr>
                  <a:xfrm>
                    <a:off x="9" y="39"/>
                    <a:ext cx="682" cy="585"/>
                  </a:xfrm>
                  <a:prstGeom prst="rect">
                    <a:avLst/>
                  </a:prstGeom>
                  <a:noFill/>
                  <a:ln w="9525">
                    <a:noFill/>
                  </a:ln>
                </p:spPr>
              </p:pic>
              <p:grpSp>
                <p:nvGrpSpPr>
                  <p:cNvPr id="85038" name="Group 75"/>
                  <p:cNvGrpSpPr/>
                  <p:nvPr/>
                </p:nvGrpSpPr>
                <p:grpSpPr>
                  <a:xfrm rot="-3733502" flipH="true" flipV="true">
                    <a:off x="281" y="654"/>
                    <a:ext cx="820" cy="198"/>
                    <a:chOff x="0" y="0"/>
                    <a:chExt cx="893" cy="246"/>
                  </a:xfrm>
                </p:grpSpPr>
                <p:grpSp>
                  <p:nvGrpSpPr>
                    <p:cNvPr id="85039" name="Group 76"/>
                    <p:cNvGrpSpPr/>
                    <p:nvPr/>
                  </p:nvGrpSpPr>
                  <p:grpSpPr>
                    <a:xfrm>
                      <a:off x="0" y="0"/>
                      <a:ext cx="743" cy="185"/>
                      <a:chOff x="0" y="0"/>
                      <a:chExt cx="1118" cy="279"/>
                    </a:xfrm>
                  </p:grpSpPr>
                  <p:sp>
                    <p:nvSpPr>
                      <p:cNvPr id="85040" name="AutoShape 77"/>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41" name="AutoShape 78"/>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42" name="AutoShape 79"/>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43" name="AutoShape 80"/>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85044" name="Group 81"/>
                    <p:cNvGrpSpPr/>
                    <p:nvPr/>
                  </p:nvGrpSpPr>
                  <p:grpSpPr>
                    <a:xfrm rot="1353540">
                      <a:off x="150" y="60"/>
                      <a:ext cx="743" cy="186"/>
                      <a:chOff x="0" y="0"/>
                      <a:chExt cx="1118" cy="279"/>
                    </a:xfrm>
                  </p:grpSpPr>
                  <p:sp>
                    <p:nvSpPr>
                      <p:cNvPr id="85045" name="AutoShape 82"/>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46" name="AutoShape 83"/>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47" name="AutoShape 84"/>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48" name="AutoShape 85"/>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grpSp>
            <p:grpSp>
              <p:nvGrpSpPr>
                <p:cNvPr id="85049" name="Group 86"/>
                <p:cNvGrpSpPr/>
                <p:nvPr/>
              </p:nvGrpSpPr>
              <p:grpSpPr>
                <a:xfrm rot="-3733502" flipH="true" flipV="true">
                  <a:off x="294" y="492"/>
                  <a:ext cx="527" cy="128"/>
                  <a:chOff x="0" y="0"/>
                  <a:chExt cx="893" cy="246"/>
                </a:xfrm>
              </p:grpSpPr>
              <p:grpSp>
                <p:nvGrpSpPr>
                  <p:cNvPr id="85050" name="Group 87"/>
                  <p:cNvGrpSpPr/>
                  <p:nvPr/>
                </p:nvGrpSpPr>
                <p:grpSpPr>
                  <a:xfrm>
                    <a:off x="0" y="0"/>
                    <a:ext cx="743" cy="185"/>
                    <a:chOff x="0" y="0"/>
                    <a:chExt cx="1118" cy="279"/>
                  </a:xfrm>
                </p:grpSpPr>
                <p:sp>
                  <p:nvSpPr>
                    <p:cNvPr id="85051" name="AutoShape 88"/>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52" name="AutoShape 89"/>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53" name="AutoShape 90"/>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54" name="AutoShape 91"/>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85055" name="Group 92"/>
                  <p:cNvGrpSpPr/>
                  <p:nvPr/>
                </p:nvGrpSpPr>
                <p:grpSpPr>
                  <a:xfrm rot="1353540">
                    <a:off x="150" y="60"/>
                    <a:ext cx="743" cy="186"/>
                    <a:chOff x="0" y="0"/>
                    <a:chExt cx="1118" cy="279"/>
                  </a:xfrm>
                </p:grpSpPr>
                <p:sp>
                  <p:nvSpPr>
                    <p:cNvPr id="85056" name="AutoShape 93"/>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57" name="AutoShape 94"/>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58" name="AutoShape 95"/>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59" name="AutoShape 96"/>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grpSp>
          <p:grpSp>
            <p:nvGrpSpPr>
              <p:cNvPr id="85060" name="Group 98"/>
              <p:cNvGrpSpPr/>
              <p:nvPr/>
            </p:nvGrpSpPr>
            <p:grpSpPr>
              <a:xfrm>
                <a:off x="3005118" y="2162175"/>
                <a:ext cx="1146175" cy="1384300"/>
                <a:chOff x="0" y="0"/>
                <a:chExt cx="722" cy="872"/>
              </a:xfrm>
            </p:grpSpPr>
            <p:sp>
              <p:nvSpPr>
                <p:cNvPr id="85061" name="Oval 99"/>
                <p:cNvSpPr/>
                <p:nvPr/>
              </p:nvSpPr>
              <p:spPr>
                <a:xfrm>
                  <a:off x="0" y="0"/>
                  <a:ext cx="722" cy="727"/>
                </a:xfrm>
                <a:prstGeom prst="ellipse">
                  <a:avLst/>
                </a:prstGeom>
                <a:solidFill>
                  <a:srgbClr val="EAEAEA">
                    <a:alpha val="50195"/>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85062" name="Group 100"/>
                <p:cNvGrpSpPr/>
                <p:nvPr/>
              </p:nvGrpSpPr>
              <p:grpSpPr>
                <a:xfrm>
                  <a:off x="22" y="23"/>
                  <a:ext cx="680" cy="849"/>
                  <a:chOff x="0" y="0"/>
                  <a:chExt cx="931" cy="1163"/>
                </a:xfrm>
              </p:grpSpPr>
              <p:pic>
                <p:nvPicPr>
                  <p:cNvPr id="85063" name="Picture 101" descr="circuler_1"/>
                  <p:cNvPicPr>
                    <a:picLocks noChangeAspect="true"/>
                  </p:cNvPicPr>
                  <p:nvPr/>
                </p:nvPicPr>
                <p:blipFill>
                  <a:blip r:embed="rId4"/>
                  <a:stretch>
                    <a:fillRect/>
                  </a:stretch>
                </p:blipFill>
                <p:spPr>
                  <a:xfrm>
                    <a:off x="0" y="0"/>
                    <a:ext cx="925" cy="935"/>
                  </a:xfrm>
                  <a:prstGeom prst="rect">
                    <a:avLst/>
                  </a:prstGeom>
                  <a:noFill/>
                  <a:ln w="9525">
                    <a:noFill/>
                  </a:ln>
                </p:spPr>
              </p:pic>
              <p:sp>
                <p:nvSpPr>
                  <p:cNvPr id="85064" name="Oval 102"/>
                  <p:cNvSpPr/>
                  <p:nvPr/>
                </p:nvSpPr>
                <p:spPr>
                  <a:xfrm>
                    <a:off x="0" y="0"/>
                    <a:ext cx="931" cy="937"/>
                  </a:xfrm>
                  <a:prstGeom prst="ellipse">
                    <a:avLst/>
                  </a:prstGeom>
                  <a:solidFill>
                    <a:schemeClr val="bg2">
                      <a:alpha val="50195"/>
                    </a:scheme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pic>
                <p:nvPicPr>
                  <p:cNvPr id="85065" name="Picture 103" descr="light_shadow1"/>
                  <p:cNvPicPr>
                    <a:picLocks noChangeAspect="true"/>
                  </p:cNvPicPr>
                  <p:nvPr/>
                </p:nvPicPr>
                <p:blipFill>
                  <a:blip r:embed="rId5"/>
                  <a:srcRect t="14285"/>
                  <a:stretch>
                    <a:fillRect/>
                  </a:stretch>
                </p:blipFill>
                <p:spPr>
                  <a:xfrm>
                    <a:off x="9" y="39"/>
                    <a:ext cx="682" cy="585"/>
                  </a:xfrm>
                  <a:prstGeom prst="rect">
                    <a:avLst/>
                  </a:prstGeom>
                  <a:noFill/>
                  <a:ln w="9525">
                    <a:noFill/>
                  </a:ln>
                </p:spPr>
              </p:pic>
              <p:grpSp>
                <p:nvGrpSpPr>
                  <p:cNvPr id="85066" name="Group 104"/>
                  <p:cNvGrpSpPr/>
                  <p:nvPr/>
                </p:nvGrpSpPr>
                <p:grpSpPr>
                  <a:xfrm rot="-3733502" flipH="true" flipV="true">
                    <a:off x="281" y="654"/>
                    <a:ext cx="820" cy="198"/>
                    <a:chOff x="0" y="0"/>
                    <a:chExt cx="893" cy="246"/>
                  </a:xfrm>
                </p:grpSpPr>
                <p:grpSp>
                  <p:nvGrpSpPr>
                    <p:cNvPr id="85067" name="Group 105"/>
                    <p:cNvGrpSpPr/>
                    <p:nvPr/>
                  </p:nvGrpSpPr>
                  <p:grpSpPr>
                    <a:xfrm>
                      <a:off x="0" y="0"/>
                      <a:ext cx="743" cy="185"/>
                      <a:chOff x="0" y="0"/>
                      <a:chExt cx="1118" cy="279"/>
                    </a:xfrm>
                  </p:grpSpPr>
                  <p:sp>
                    <p:nvSpPr>
                      <p:cNvPr id="85068" name="AutoShape 106"/>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69" name="AutoShape 107"/>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70" name="AutoShape 108"/>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71" name="AutoShape 109"/>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85072" name="Group 110"/>
                    <p:cNvGrpSpPr/>
                    <p:nvPr/>
                  </p:nvGrpSpPr>
                  <p:grpSpPr>
                    <a:xfrm rot="1353540">
                      <a:off x="150" y="60"/>
                      <a:ext cx="743" cy="186"/>
                      <a:chOff x="0" y="0"/>
                      <a:chExt cx="1118" cy="279"/>
                    </a:xfrm>
                  </p:grpSpPr>
                  <p:sp>
                    <p:nvSpPr>
                      <p:cNvPr id="85073" name="AutoShape 111"/>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74" name="AutoShape 112"/>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75" name="AutoShape 113"/>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76" name="AutoShape 114"/>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grpSp>
            <p:grpSp>
              <p:nvGrpSpPr>
                <p:cNvPr id="85077" name="Group 115"/>
                <p:cNvGrpSpPr/>
                <p:nvPr/>
              </p:nvGrpSpPr>
              <p:grpSpPr>
                <a:xfrm rot="-3733502" flipH="true" flipV="true">
                  <a:off x="294" y="492"/>
                  <a:ext cx="527" cy="128"/>
                  <a:chOff x="0" y="0"/>
                  <a:chExt cx="893" cy="246"/>
                </a:xfrm>
              </p:grpSpPr>
              <p:grpSp>
                <p:nvGrpSpPr>
                  <p:cNvPr id="85078" name="Group 116"/>
                  <p:cNvGrpSpPr/>
                  <p:nvPr/>
                </p:nvGrpSpPr>
                <p:grpSpPr>
                  <a:xfrm>
                    <a:off x="0" y="0"/>
                    <a:ext cx="743" cy="185"/>
                    <a:chOff x="0" y="0"/>
                    <a:chExt cx="1118" cy="279"/>
                  </a:xfrm>
                </p:grpSpPr>
                <p:sp>
                  <p:nvSpPr>
                    <p:cNvPr id="85079" name="AutoShape 117"/>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80" name="AutoShape 118"/>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81" name="AutoShape 119"/>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82" name="AutoShape 120"/>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85083" name="Group 121"/>
                  <p:cNvGrpSpPr/>
                  <p:nvPr/>
                </p:nvGrpSpPr>
                <p:grpSpPr>
                  <a:xfrm rot="1353540">
                    <a:off x="150" y="60"/>
                    <a:ext cx="743" cy="186"/>
                    <a:chOff x="0" y="0"/>
                    <a:chExt cx="1118" cy="279"/>
                  </a:xfrm>
                </p:grpSpPr>
                <p:sp>
                  <p:nvSpPr>
                    <p:cNvPr id="85084" name="AutoShape 122"/>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85" name="AutoShape 123"/>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86" name="AutoShape 124"/>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87" name="AutoShape 125"/>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grpSp>
          <p:grpSp>
            <p:nvGrpSpPr>
              <p:cNvPr id="85088" name="Group 127"/>
              <p:cNvGrpSpPr/>
              <p:nvPr/>
            </p:nvGrpSpPr>
            <p:grpSpPr>
              <a:xfrm>
                <a:off x="2998768" y="0"/>
                <a:ext cx="1146175" cy="1384300"/>
                <a:chOff x="0" y="0"/>
                <a:chExt cx="722" cy="872"/>
              </a:xfrm>
            </p:grpSpPr>
            <p:sp>
              <p:nvSpPr>
                <p:cNvPr id="85089" name="Oval 128"/>
                <p:cNvSpPr/>
                <p:nvPr/>
              </p:nvSpPr>
              <p:spPr>
                <a:xfrm>
                  <a:off x="0" y="0"/>
                  <a:ext cx="722" cy="727"/>
                </a:xfrm>
                <a:prstGeom prst="ellipse">
                  <a:avLst/>
                </a:prstGeom>
                <a:solidFill>
                  <a:srgbClr val="EAEAEA">
                    <a:alpha val="50195"/>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85090" name="Group 129"/>
                <p:cNvGrpSpPr/>
                <p:nvPr/>
              </p:nvGrpSpPr>
              <p:grpSpPr>
                <a:xfrm>
                  <a:off x="22" y="23"/>
                  <a:ext cx="680" cy="849"/>
                  <a:chOff x="0" y="0"/>
                  <a:chExt cx="931" cy="1163"/>
                </a:xfrm>
              </p:grpSpPr>
              <p:pic>
                <p:nvPicPr>
                  <p:cNvPr id="85091" name="Picture 130" descr="circuler_1"/>
                  <p:cNvPicPr>
                    <a:picLocks noChangeAspect="true"/>
                  </p:cNvPicPr>
                  <p:nvPr/>
                </p:nvPicPr>
                <p:blipFill>
                  <a:blip r:embed="rId4"/>
                  <a:stretch>
                    <a:fillRect/>
                  </a:stretch>
                </p:blipFill>
                <p:spPr>
                  <a:xfrm>
                    <a:off x="0" y="0"/>
                    <a:ext cx="925" cy="935"/>
                  </a:xfrm>
                  <a:prstGeom prst="rect">
                    <a:avLst/>
                  </a:prstGeom>
                  <a:noFill/>
                  <a:ln w="9525">
                    <a:noFill/>
                  </a:ln>
                </p:spPr>
              </p:pic>
              <p:sp>
                <p:nvSpPr>
                  <p:cNvPr id="85092" name="Oval 131"/>
                  <p:cNvSpPr/>
                  <p:nvPr/>
                </p:nvSpPr>
                <p:spPr>
                  <a:xfrm>
                    <a:off x="0" y="0"/>
                    <a:ext cx="931" cy="937"/>
                  </a:xfrm>
                  <a:prstGeom prst="ellipse">
                    <a:avLst/>
                  </a:prstGeom>
                  <a:gradFill rotWithShape="false">
                    <a:gsLst>
                      <a:gs pos="0">
                        <a:srgbClr val="FFEFD1">
                          <a:alpha val="100000"/>
                        </a:srgbClr>
                      </a:gs>
                      <a:gs pos="64999">
                        <a:srgbClr val="F0EBD5">
                          <a:alpha val="100000"/>
                        </a:srgbClr>
                      </a:gs>
                      <a:gs pos="100000">
                        <a:srgbClr val="D1C39F">
                          <a:alpha val="100000"/>
                        </a:srgbClr>
                      </a:gs>
                    </a:gsLst>
                    <a:lin ang="5400000"/>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pic>
                <p:nvPicPr>
                  <p:cNvPr id="85093" name="Picture 132" descr="light_shadow1"/>
                  <p:cNvPicPr>
                    <a:picLocks noChangeAspect="true"/>
                  </p:cNvPicPr>
                  <p:nvPr/>
                </p:nvPicPr>
                <p:blipFill>
                  <a:blip r:embed="rId5"/>
                  <a:srcRect t="14285"/>
                  <a:stretch>
                    <a:fillRect/>
                  </a:stretch>
                </p:blipFill>
                <p:spPr>
                  <a:xfrm>
                    <a:off x="9" y="39"/>
                    <a:ext cx="682" cy="585"/>
                  </a:xfrm>
                  <a:prstGeom prst="rect">
                    <a:avLst/>
                  </a:prstGeom>
                  <a:noFill/>
                  <a:ln w="9525">
                    <a:noFill/>
                  </a:ln>
                </p:spPr>
              </p:pic>
              <p:grpSp>
                <p:nvGrpSpPr>
                  <p:cNvPr id="85094" name="Group 133"/>
                  <p:cNvGrpSpPr/>
                  <p:nvPr/>
                </p:nvGrpSpPr>
                <p:grpSpPr>
                  <a:xfrm rot="-3733502" flipH="true" flipV="true">
                    <a:off x="281" y="654"/>
                    <a:ext cx="820" cy="198"/>
                    <a:chOff x="0" y="0"/>
                    <a:chExt cx="893" cy="246"/>
                  </a:xfrm>
                </p:grpSpPr>
                <p:grpSp>
                  <p:nvGrpSpPr>
                    <p:cNvPr id="85095" name="Group 134"/>
                    <p:cNvGrpSpPr/>
                    <p:nvPr/>
                  </p:nvGrpSpPr>
                  <p:grpSpPr>
                    <a:xfrm>
                      <a:off x="0" y="0"/>
                      <a:ext cx="743" cy="185"/>
                      <a:chOff x="0" y="0"/>
                      <a:chExt cx="1118" cy="279"/>
                    </a:xfrm>
                  </p:grpSpPr>
                  <p:sp>
                    <p:nvSpPr>
                      <p:cNvPr id="85096" name="AutoShape 135"/>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97" name="AutoShape 136"/>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98" name="AutoShape 137"/>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99" name="AutoShape 138"/>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85100" name="Group 139"/>
                    <p:cNvGrpSpPr/>
                    <p:nvPr/>
                  </p:nvGrpSpPr>
                  <p:grpSpPr>
                    <a:xfrm rot="1353540">
                      <a:off x="150" y="60"/>
                      <a:ext cx="743" cy="186"/>
                      <a:chOff x="0" y="0"/>
                      <a:chExt cx="1118" cy="279"/>
                    </a:xfrm>
                  </p:grpSpPr>
                  <p:sp>
                    <p:nvSpPr>
                      <p:cNvPr id="85101" name="AutoShape 140"/>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102" name="AutoShape 141"/>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103" name="AutoShape 142"/>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104" name="AutoShape 143"/>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grpSp>
            <p:grpSp>
              <p:nvGrpSpPr>
                <p:cNvPr id="85105" name="Group 144"/>
                <p:cNvGrpSpPr/>
                <p:nvPr/>
              </p:nvGrpSpPr>
              <p:grpSpPr>
                <a:xfrm rot="-3733502" flipH="true" flipV="true">
                  <a:off x="294" y="492"/>
                  <a:ext cx="527" cy="128"/>
                  <a:chOff x="0" y="0"/>
                  <a:chExt cx="893" cy="246"/>
                </a:xfrm>
              </p:grpSpPr>
              <p:grpSp>
                <p:nvGrpSpPr>
                  <p:cNvPr id="85106" name="Group 145"/>
                  <p:cNvGrpSpPr/>
                  <p:nvPr/>
                </p:nvGrpSpPr>
                <p:grpSpPr>
                  <a:xfrm>
                    <a:off x="0" y="0"/>
                    <a:ext cx="743" cy="185"/>
                    <a:chOff x="0" y="0"/>
                    <a:chExt cx="1118" cy="279"/>
                  </a:xfrm>
                </p:grpSpPr>
                <p:sp>
                  <p:nvSpPr>
                    <p:cNvPr id="85107" name="AutoShape 146"/>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108" name="AutoShape 147"/>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109" name="AutoShape 148"/>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110" name="AutoShape 149"/>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85111" name="Group 150"/>
                  <p:cNvGrpSpPr/>
                  <p:nvPr/>
                </p:nvGrpSpPr>
                <p:grpSpPr>
                  <a:xfrm rot="1353540">
                    <a:off x="150" y="60"/>
                    <a:ext cx="743" cy="186"/>
                    <a:chOff x="0" y="0"/>
                    <a:chExt cx="1118" cy="279"/>
                  </a:xfrm>
                </p:grpSpPr>
                <p:sp>
                  <p:nvSpPr>
                    <p:cNvPr id="85112" name="AutoShape 151"/>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113" name="AutoShape 152"/>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114" name="AutoShape 153"/>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115" name="AutoShape 154"/>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grpSp>
          <p:grpSp>
            <p:nvGrpSpPr>
              <p:cNvPr id="85116" name="Group 156"/>
              <p:cNvGrpSpPr/>
              <p:nvPr/>
            </p:nvGrpSpPr>
            <p:grpSpPr>
              <a:xfrm rot="4976862" flipH="true">
                <a:off x="2300268" y="1793875"/>
                <a:ext cx="673100" cy="647700"/>
                <a:chOff x="0" y="0"/>
                <a:chExt cx="204" cy="196"/>
              </a:xfrm>
            </p:grpSpPr>
            <p:pic>
              <p:nvPicPr>
                <p:cNvPr id="85117" name="Picture 157" descr="circuler_1"/>
                <p:cNvPicPr>
                  <a:picLocks noChangeAspect="true"/>
                </p:cNvPicPr>
                <p:nvPr/>
              </p:nvPicPr>
              <p:blipFill>
                <a:blip r:embed="rId6"/>
                <a:stretch>
                  <a:fillRect/>
                </a:stretch>
              </p:blipFill>
              <p:spPr>
                <a:xfrm flipH="true">
                  <a:off x="17" y="13"/>
                  <a:ext cx="174" cy="172"/>
                </a:xfrm>
                <a:prstGeom prst="rect">
                  <a:avLst/>
                </a:prstGeom>
                <a:noFill/>
                <a:ln w="9525">
                  <a:noFill/>
                </a:ln>
              </p:spPr>
            </p:pic>
            <p:grpSp>
              <p:nvGrpSpPr>
                <p:cNvPr id="85118" name="Oval 158"/>
                <p:cNvGrpSpPr/>
                <p:nvPr/>
              </p:nvGrpSpPr>
              <p:grpSpPr>
                <a:xfrm rot="4976862" flipH="true">
                  <a:off x="19" y="12"/>
                  <a:ext cx="172" cy="174"/>
                  <a:chOff x="0" y="0"/>
                  <a:chExt cx="640080" cy="573024"/>
                </a:xfrm>
              </p:grpSpPr>
              <p:pic>
                <p:nvPicPr>
                  <p:cNvPr id="85119" name="Oval 158"/>
                  <p:cNvPicPr/>
                  <p:nvPr/>
                </p:nvPicPr>
                <p:blipFill>
                  <a:blip r:embed="rId7"/>
                  <a:stretch>
                    <a:fillRect/>
                  </a:stretch>
                </p:blipFill>
                <p:spPr>
                  <a:xfrm>
                    <a:off x="0" y="0"/>
                    <a:ext cx="640080" cy="573024"/>
                  </a:xfrm>
                  <a:prstGeom prst="rect">
                    <a:avLst/>
                  </a:prstGeom>
                  <a:noFill/>
                  <a:ln w="9525">
                    <a:noFill/>
                  </a:ln>
                </p:spPr>
              </p:pic>
              <p:sp>
                <p:nvSpPr>
                  <p:cNvPr id="85120" name="Text Box 129"/>
                  <p:cNvSpPr txBox="true"/>
                  <p:nvPr/>
                </p:nvSpPr>
                <p:spPr>
                  <a:xfrm rot="4976862">
                    <a:off x="119312" y="62337"/>
                    <a:ext cx="401964" cy="451557"/>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85121" name="Group 159"/>
                <p:cNvGrpSpPr/>
                <p:nvPr/>
              </p:nvGrpSpPr>
              <p:grpSpPr>
                <a:xfrm rot="1297425" flipV="true">
                  <a:off x="27" y="147"/>
                  <a:ext cx="151" cy="37"/>
                  <a:chOff x="0" y="0"/>
                  <a:chExt cx="893" cy="246"/>
                </a:xfrm>
              </p:grpSpPr>
              <p:grpSp>
                <p:nvGrpSpPr>
                  <p:cNvPr id="85122" name="Group 160"/>
                  <p:cNvGrpSpPr/>
                  <p:nvPr/>
                </p:nvGrpSpPr>
                <p:grpSpPr>
                  <a:xfrm>
                    <a:off x="0" y="0"/>
                    <a:ext cx="743" cy="185"/>
                    <a:chOff x="0" y="0"/>
                    <a:chExt cx="1118" cy="279"/>
                  </a:xfrm>
                </p:grpSpPr>
                <p:sp>
                  <p:nvSpPr>
                    <p:cNvPr id="85123" name="AutoShape 161"/>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124" name="AutoShape 162"/>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125" name="AutoShape 163"/>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126" name="AutoShape 164"/>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85127" name="Group 165"/>
                  <p:cNvGrpSpPr/>
                  <p:nvPr/>
                </p:nvGrpSpPr>
                <p:grpSpPr>
                  <a:xfrm rot="1353540">
                    <a:off x="150" y="60"/>
                    <a:ext cx="743" cy="186"/>
                    <a:chOff x="0" y="0"/>
                    <a:chExt cx="1118" cy="279"/>
                  </a:xfrm>
                </p:grpSpPr>
                <p:sp>
                  <p:nvSpPr>
                    <p:cNvPr id="85128" name="AutoShape 166"/>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129" name="AutoShape 167"/>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130" name="AutoShape 168"/>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131" name="AutoShape 169"/>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sp>
              <p:nvSpPr>
                <p:cNvPr id="85132" name="Arc 170"/>
                <p:cNvSpPr/>
                <p:nvPr/>
              </p:nvSpPr>
              <p:spPr>
                <a:xfrm rot="3847716">
                  <a:off x="4" y="-4"/>
                  <a:ext cx="196" cy="204"/>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43200" h="43155" fill="none">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false">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lnTo>
                        <a:pt x="3603" y="33544"/>
                      </a:lnTo>
                      <a:close/>
                    </a:path>
                  </a:pathLst>
                </a:custGeom>
                <a:noFill/>
                <a:ln w="12700" cap="flat" cmpd="sng">
                  <a:solidFill>
                    <a:srgbClr val="000000"/>
                  </a:solidFill>
                  <a:prstDash val="sysDot"/>
                  <a:round/>
                  <a:headEnd type="none" w="med" len="med"/>
                  <a:tailEnd type="triangle" w="sm" len="sm"/>
                </a:ln>
              </p:spPr>
              <p:txBody>
                <a:bodyPr/>
                <a:p>
                  <a:endParaRPr lang="zh-CN" altLang="en-US">
                    <a:latin typeface="微软雅黑" panose="020B0503020204020204" charset="-122"/>
                    <a:ea typeface="微软雅黑" panose="020B0503020204020204" charset="-122"/>
                  </a:endParaRPr>
                </a:p>
              </p:txBody>
            </p:sp>
            <p:pic>
              <p:nvPicPr>
                <p:cNvPr id="85133" name="Picture 171" descr="light_shadow1"/>
                <p:cNvPicPr>
                  <a:picLocks noChangeAspect="true"/>
                </p:cNvPicPr>
                <p:nvPr/>
              </p:nvPicPr>
              <p:blipFill>
                <a:blip r:embed="rId8"/>
                <a:srcRect t="23740"/>
                <a:stretch>
                  <a:fillRect/>
                </a:stretch>
              </p:blipFill>
              <p:spPr>
                <a:xfrm rot="2569845" flipH="true">
                  <a:off x="71" y="28"/>
                  <a:ext cx="129" cy="84"/>
                </a:xfrm>
                <a:prstGeom prst="rect">
                  <a:avLst/>
                </a:prstGeom>
                <a:noFill/>
                <a:ln w="9525">
                  <a:noFill/>
                </a:ln>
              </p:spPr>
            </p:pic>
          </p:grpSp>
        </p:grpSp>
        <p:sp>
          <p:nvSpPr>
            <p:cNvPr id="85134" name="矩形 146"/>
            <p:cNvSpPr/>
            <p:nvPr/>
          </p:nvSpPr>
          <p:spPr>
            <a:xfrm>
              <a:off x="5810" y="5295"/>
              <a:ext cx="2563" cy="1005"/>
            </a:xfrm>
            <a:prstGeom prst="rect">
              <a:avLst/>
            </a:prstGeom>
            <a:noFill/>
            <a:ln w="9525">
              <a:noFill/>
            </a:ln>
          </p:spPr>
          <p:txBody>
            <a:bodyPr wrap="none" anchor="t" anchorCtr="false">
              <a:spAutoFit/>
            </a:bodyPr>
            <a:p>
              <a:pPr>
                <a:lnSpc>
                  <a:spcPct val="150000"/>
                </a:lnSpc>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rPr>
                <a:t>应用领域</a:t>
              </a:r>
              <a:endParaRPr lang="zh-CN" altLang="en-US" sz="2800" b="1" dirty="0">
                <a:solidFill>
                  <a:srgbClr val="000000"/>
                </a:solidFill>
                <a:latin typeface="微软雅黑" panose="020B0503020204020204" charset="-122"/>
                <a:ea typeface="微软雅黑" panose="020B0503020204020204" charset="-122"/>
              </a:endParaRPr>
            </a:p>
          </p:txBody>
        </p:sp>
        <p:sp>
          <p:nvSpPr>
            <p:cNvPr id="85135" name="矩形 147"/>
            <p:cNvSpPr/>
            <p:nvPr/>
          </p:nvSpPr>
          <p:spPr>
            <a:xfrm>
              <a:off x="2378" y="4005"/>
              <a:ext cx="2815" cy="1020"/>
            </a:xfrm>
            <a:prstGeom prst="rect">
              <a:avLst/>
            </a:prstGeom>
            <a:noFill/>
            <a:ln w="9525">
              <a:noFill/>
            </a:ln>
          </p:spPr>
          <p:txBody>
            <a:bodyPr wrap="none" anchor="t" anchorCtr="false">
              <a:spAutoFit/>
            </a:bodyPr>
            <a:p>
              <a:pPr marL="361950" indent="0">
                <a:lnSpc>
                  <a:spcPct val="150000"/>
                </a:lnSpc>
                <a:buClr>
                  <a:schemeClr val="tx1"/>
                </a:buClr>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信用政策</a:t>
              </a:r>
              <a:endParaRPr lang="zh-CN" altLang="en-US" b="1" dirty="0">
                <a:solidFill>
                  <a:srgbClr val="000000"/>
                </a:solidFill>
                <a:latin typeface="微软雅黑" panose="020B0503020204020204" charset="-122"/>
                <a:ea typeface="微软雅黑" panose="020B0503020204020204" charset="-122"/>
              </a:endParaRPr>
            </a:p>
          </p:txBody>
        </p:sp>
        <p:sp>
          <p:nvSpPr>
            <p:cNvPr id="85136" name="矩形 148"/>
            <p:cNvSpPr/>
            <p:nvPr/>
          </p:nvSpPr>
          <p:spPr>
            <a:xfrm>
              <a:off x="7695" y="3115"/>
              <a:ext cx="2815" cy="1020"/>
            </a:xfrm>
            <a:prstGeom prst="rect">
              <a:avLst/>
            </a:prstGeom>
            <a:noFill/>
            <a:ln w="9525">
              <a:noFill/>
            </a:ln>
          </p:spPr>
          <p:txBody>
            <a:bodyPr wrap="none" anchor="t" anchorCtr="false">
              <a:spAutoFit/>
            </a:bodyPr>
            <a:p>
              <a:pPr marL="361950" indent="0">
                <a:lnSpc>
                  <a:spcPct val="150000"/>
                </a:lnSpc>
                <a:buClr>
                  <a:schemeClr val="tx1"/>
                </a:buClr>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信用评审</a:t>
              </a:r>
              <a:endParaRPr lang="zh-CN" altLang="en-US" b="1" dirty="0">
                <a:solidFill>
                  <a:srgbClr val="000000"/>
                </a:solidFill>
                <a:latin typeface="微软雅黑" panose="020B0503020204020204" charset="-122"/>
                <a:ea typeface="微软雅黑" panose="020B0503020204020204" charset="-122"/>
              </a:endParaRPr>
            </a:p>
          </p:txBody>
        </p:sp>
        <p:sp>
          <p:nvSpPr>
            <p:cNvPr id="85137" name="矩形 149"/>
            <p:cNvSpPr/>
            <p:nvPr/>
          </p:nvSpPr>
          <p:spPr>
            <a:xfrm>
              <a:off x="4188" y="8825"/>
              <a:ext cx="1840" cy="1018"/>
            </a:xfrm>
            <a:prstGeom prst="rect">
              <a:avLst/>
            </a:prstGeom>
            <a:noFill/>
            <a:ln w="9525">
              <a:noFill/>
            </a:ln>
          </p:spPr>
          <p:txBody>
            <a:bodyPr wrap="none" anchor="t" anchorCtr="false">
              <a:spAutoFit/>
            </a:bodyPr>
            <a:p>
              <a:pPr marL="361950" indent="0">
                <a:lnSpc>
                  <a:spcPct val="150000"/>
                </a:lnSpc>
                <a:buClr>
                  <a:schemeClr val="tx1"/>
                </a:buClr>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放贷</a:t>
              </a:r>
              <a:endParaRPr lang="zh-CN" altLang="en-US" b="1" dirty="0">
                <a:solidFill>
                  <a:srgbClr val="000000"/>
                </a:solidFill>
                <a:latin typeface="微软雅黑" panose="020B0503020204020204" charset="-122"/>
                <a:ea typeface="微软雅黑" panose="020B0503020204020204" charset="-122"/>
              </a:endParaRPr>
            </a:p>
          </p:txBody>
        </p:sp>
        <p:sp>
          <p:nvSpPr>
            <p:cNvPr id="85138" name="矩形 150"/>
            <p:cNvSpPr/>
            <p:nvPr/>
          </p:nvSpPr>
          <p:spPr>
            <a:xfrm>
              <a:off x="7853" y="6500"/>
              <a:ext cx="2327" cy="1020"/>
            </a:xfrm>
            <a:prstGeom prst="rect">
              <a:avLst/>
            </a:prstGeom>
            <a:noFill/>
            <a:ln w="9525">
              <a:noFill/>
            </a:ln>
          </p:spPr>
          <p:txBody>
            <a:bodyPr wrap="none" anchor="t" anchorCtr="false">
              <a:spAutoFit/>
            </a:bodyPr>
            <a:p>
              <a:pPr marL="361950" indent="0">
                <a:lnSpc>
                  <a:spcPct val="150000"/>
                </a:lnSpc>
                <a:buClr>
                  <a:schemeClr val="tx1"/>
                </a:buClr>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证券化</a:t>
              </a:r>
              <a:endParaRPr lang="zh-CN" altLang="en-US" b="1" dirty="0">
                <a:solidFill>
                  <a:srgbClr val="000000"/>
                </a:solidFill>
                <a:latin typeface="微软雅黑" panose="020B0503020204020204" charset="-122"/>
                <a:ea typeface="微软雅黑" panose="020B0503020204020204" charset="-122"/>
              </a:endParaRPr>
            </a:p>
          </p:txBody>
        </p:sp>
        <p:sp>
          <p:nvSpPr>
            <p:cNvPr id="71691" name="AutoShape 175"/>
            <p:cNvSpPr/>
            <p:nvPr/>
          </p:nvSpPr>
          <p:spPr>
            <a:xfrm>
              <a:off x="-55" y="4645"/>
              <a:ext cx="2915" cy="685"/>
            </a:xfrm>
            <a:prstGeom prst="accentCallout2">
              <a:avLst>
                <a:gd name="adj1" fmla="val 26278"/>
                <a:gd name="adj2" fmla="val 104782"/>
                <a:gd name="adj3" fmla="val 21898"/>
                <a:gd name="adj4" fmla="val 158060"/>
                <a:gd name="adj5" fmla="val -35769"/>
                <a:gd name="adj6" fmla="val 134463"/>
              </a:avLst>
            </a:prstGeom>
            <a:noFill/>
            <a:ln w="9525" cap="flat" cmpd="sng">
              <a:solidFill>
                <a:schemeClr val="accent2"/>
              </a:solidFill>
              <a:prstDash val="solid"/>
              <a:miter/>
              <a:headEnd type="none" w="med" len="med"/>
              <a:tailEnd type="diamond" w="med" len="med"/>
            </a:ln>
          </p:spPr>
          <p:txBody>
            <a:bodyPr anchor="ctr" anchorCtr="false"/>
            <a:p>
              <a:pPr algn="just">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ZETA</a:t>
              </a:r>
              <a:r>
                <a:rPr lang="zh-CN" altLang="en-US" dirty="0">
                  <a:latin typeface="微软雅黑" panose="020B0503020204020204" charset="-122"/>
                  <a:ea typeface="微软雅黑" panose="020B0503020204020204" charset="-122"/>
                  <a:cs typeface="微软雅黑" panose="020B0503020204020204" charset="-122"/>
                </a:rPr>
                <a:t>等价评级提供了处理不同区域、规模、所有权的客观且一致的方法，可分析异常现象以验证已给定的登记是否合适。</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71692" name="AutoShape 176"/>
            <p:cNvSpPr/>
            <p:nvPr/>
          </p:nvSpPr>
          <p:spPr>
            <a:xfrm>
              <a:off x="-40" y="8625"/>
              <a:ext cx="3710" cy="618"/>
            </a:xfrm>
            <a:prstGeom prst="accentCallout2">
              <a:avLst>
                <a:gd name="adj1" fmla="val 29148"/>
                <a:gd name="adj2" fmla="val 105046"/>
                <a:gd name="adj3" fmla="val 145745"/>
                <a:gd name="adj4" fmla="val 150329"/>
                <a:gd name="adj5" fmla="val 151009"/>
                <a:gd name="adj6" fmla="val 148412"/>
              </a:avLst>
            </a:prstGeom>
            <a:noFill/>
            <a:ln w="9525" cap="flat" cmpd="sng">
              <a:solidFill>
                <a:schemeClr val="accent1"/>
              </a:solidFill>
              <a:prstDash val="solid"/>
              <a:miter/>
              <a:headEnd type="none" w="med" len="med"/>
              <a:tailEnd type="diamond" w="med" len="med"/>
            </a:ln>
          </p:spPr>
          <p:txBody>
            <a:bodyPr anchor="ctr" anchorCtr="false"/>
            <a:p>
              <a:pPr eaLnBrk="0" hangingPunct="0">
                <a:buClrTx/>
                <a:buFont typeface="Arial" panose="020B0604020202020204" pitchFamily="34" charset="0"/>
              </a:pPr>
              <a:r>
                <a:rPr lang="zh-CN" altLang="en-US" dirty="0">
                  <a:solidFill>
                    <a:srgbClr val="C00000"/>
                  </a:solidFill>
                  <a:latin typeface="微软雅黑" panose="020B0503020204020204" charset="-122"/>
                  <a:ea typeface="微软雅黑" panose="020B0503020204020204" charset="-122"/>
                </a:rPr>
                <a:t>通过利用分值与违约率之间的一致关系，可以在定价模型中考虑目标信用利差和意外损失。</a:t>
              </a:r>
              <a:endParaRPr lang="zh-CN" altLang="en-US" dirty="0">
                <a:solidFill>
                  <a:srgbClr val="C00000"/>
                </a:solidFill>
                <a:latin typeface="微软雅黑" panose="020B0503020204020204" charset="-122"/>
                <a:ea typeface="微软雅黑" panose="020B0503020204020204" charset="-122"/>
              </a:endParaRPr>
            </a:p>
          </p:txBody>
        </p:sp>
        <p:sp>
          <p:nvSpPr>
            <p:cNvPr id="71693" name="AutoShape 173"/>
            <p:cNvSpPr/>
            <p:nvPr/>
          </p:nvSpPr>
          <p:spPr>
            <a:xfrm>
              <a:off x="11005" y="6510"/>
              <a:ext cx="3758" cy="1350"/>
            </a:xfrm>
            <a:prstGeom prst="accentCallout2">
              <a:avLst>
                <a:gd name="adj1" fmla="val 29148"/>
                <a:gd name="adj2" fmla="val -5046"/>
                <a:gd name="adj3" fmla="val 29148"/>
                <a:gd name="adj4" fmla="val -5046"/>
                <a:gd name="adj5" fmla="val 39208"/>
                <a:gd name="adj6" fmla="val -30699"/>
              </a:avLst>
            </a:prstGeom>
            <a:noFill/>
            <a:ln w="9525" cap="flat" cmpd="sng">
              <a:solidFill>
                <a:schemeClr val="bg2"/>
              </a:solidFill>
              <a:prstDash val="solid"/>
              <a:miter/>
              <a:headEnd type="none" w="med" len="med"/>
              <a:tailEnd type="diamond" w="med" len="med"/>
            </a:ln>
          </p:spPr>
          <p:txBody>
            <a:bodyPr anchor="ctr" anchorCtr="false"/>
            <a:p>
              <a:pPr algn="just" eaLnBrk="0" hangingPunct="0">
                <a:buClrTx/>
                <a:buFont typeface="Arial" panose="020B0604020202020204" pitchFamily="34" charset="0"/>
              </a:pPr>
              <a:r>
                <a:rPr lang="zh-CN" altLang="en-US" dirty="0">
                  <a:solidFill>
                    <a:srgbClr val="C00000"/>
                  </a:solidFill>
                  <a:latin typeface="微软雅黑" panose="020B0503020204020204" charset="-122"/>
                  <a:ea typeface="微软雅黑" panose="020B0503020204020204" charset="-122"/>
                </a:rPr>
                <a:t>能够促进商业信贷的分层和结构化以实现证券化。</a:t>
              </a:r>
              <a:endParaRPr lang="zh-CN" altLang="en-US" dirty="0">
                <a:solidFill>
                  <a:srgbClr val="C00000"/>
                </a:solidFill>
                <a:latin typeface="微软雅黑" panose="020B0503020204020204" charset="-122"/>
                <a:ea typeface="微软雅黑" panose="020B0503020204020204" charset="-122"/>
              </a:endParaRPr>
            </a:p>
            <a:p>
              <a:pPr algn="just" eaLnBrk="0" hangingPunct="0">
                <a:buClrTx/>
                <a:buFont typeface="Arial" panose="020B0604020202020204" pitchFamily="34" charset="0"/>
              </a:pPr>
              <a:endParaRPr lang="zh-CN" altLang="en-US" dirty="0">
                <a:solidFill>
                  <a:srgbClr val="C00000"/>
                </a:solidFill>
                <a:latin typeface="微软雅黑" panose="020B0503020204020204" charset="-122"/>
                <a:ea typeface="微软雅黑" panose="020B0503020204020204" charset="-122"/>
              </a:endParaRPr>
            </a:p>
          </p:txBody>
        </p:sp>
        <p:sp>
          <p:nvSpPr>
            <p:cNvPr id="71694" name="AutoShape 172"/>
            <p:cNvSpPr/>
            <p:nvPr/>
          </p:nvSpPr>
          <p:spPr>
            <a:xfrm>
              <a:off x="11053" y="3143"/>
              <a:ext cx="3177" cy="1552"/>
            </a:xfrm>
            <a:prstGeom prst="accentCallout2">
              <a:avLst>
                <a:gd name="adj1" fmla="val 31167"/>
                <a:gd name="adj2" fmla="val -5046"/>
                <a:gd name="adj3" fmla="val 31167"/>
                <a:gd name="adj4" fmla="val -38907"/>
                <a:gd name="adj5" fmla="val 35833"/>
                <a:gd name="adj6" fmla="val -38259"/>
              </a:avLst>
            </a:prstGeom>
            <a:noFill/>
            <a:ln w="9525" cap="flat" cmpd="sng">
              <a:solidFill>
                <a:schemeClr val="folHlink"/>
              </a:solidFill>
              <a:prstDash val="solid"/>
              <a:miter/>
              <a:headEnd type="none" w="med" len="med"/>
              <a:tailEnd type="diamond" w="med" len="med"/>
            </a:ln>
          </p:spPr>
          <p:txBody>
            <a:bodyPr anchor="ctr" anchorCtr="false"/>
            <a:p>
              <a:pPr>
                <a:buClrTx/>
                <a:buFont typeface="Arial" panose="020B0604020202020204" pitchFamily="34" charset="0"/>
              </a:pPr>
              <a:r>
                <a:rPr lang="zh-CN" altLang="en-US" dirty="0">
                  <a:latin typeface="微软雅黑" panose="020B0503020204020204" charset="-122"/>
                  <a:ea typeface="微软雅黑" panose="020B0503020204020204" charset="-122"/>
                </a:rPr>
                <a:t>能够为金融机构提供关于借款者信用质量的预先警告</a:t>
              </a:r>
              <a:endParaRPr lang="zh-CN" altLang="en-US" dirty="0">
                <a:latin typeface="微软雅黑" panose="020B0503020204020204" charset="-122"/>
                <a:ea typeface="微软雅黑" panose="020B0503020204020204" charset="-122"/>
              </a:endParaRPr>
            </a:p>
          </p:txBody>
        </p:sp>
      </p:grpSp>
      <p:sp>
        <p:nvSpPr>
          <p:cNvPr id="82945" name="标题 1"/>
          <p:cNvSpPr>
            <a:spLocks noGrp="true"/>
          </p:cNvSpPr>
          <p:nvPr/>
        </p:nvSpPr>
        <p:spPr>
          <a:xfrm>
            <a:off x="2228215" y="791210"/>
            <a:ext cx="3595370" cy="563245"/>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kern="1200">
                <a:solidFill>
                  <a:srgbClr val="FFFFFF"/>
                </a:solidFill>
                <a:latin typeface="黑体" panose="02010609060101010101" pitchFamily="49" charset="-122"/>
                <a:ea typeface="黑体" panose="02010609060101010101" pitchFamily="49" charset="-122"/>
                <a:cs typeface="+mn-ea"/>
              </a:defRPr>
            </a:lvl1pPr>
            <a:lvl2pPr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5pPr>
            <a:lvl6pPr marL="457200"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6pPr>
            <a:lvl7pPr marL="914400"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7pPr>
            <a:lvl8pPr marL="1371600"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8pPr>
            <a:lvl9pPr marL="1828800"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9pPr>
          </a:lstStyle>
          <a:p>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ZETA评分模型</a:t>
            </a:r>
            <a:r>
              <a:rPr lang="zh-CN" sz="2000" dirty="0">
                <a:solidFill>
                  <a:schemeClr val="tx1"/>
                </a:solidFill>
                <a:latin typeface="微软雅黑" panose="020B0503020204020204" charset="-122"/>
                <a:ea typeface="微软雅黑" panose="020B0503020204020204" charset="-122"/>
                <a:cs typeface="微软雅黑" panose="020B0503020204020204" charset="-122"/>
                <a:sym typeface="+mn-ea"/>
              </a:rPr>
              <a:t>应用领域</a:t>
            </a:r>
            <a:endParaRPr lang="zh-CN" sz="2000" dirty="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en-US" altLang="zh-CN" sz="3200" dirty="0">
                <a:solidFill>
                  <a:schemeClr val="bg1"/>
                </a:solidFill>
                <a:latin typeface="微软雅黑" panose="020B0503020204020204" charset="-122"/>
                <a:ea typeface="微软雅黑" panose="020B0503020204020204" charset="-122"/>
                <a:sym typeface="+mn-ea"/>
              </a:rPr>
              <a:t>2. ZETA评分模型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4" name="组合 33"/>
          <p:cNvGrpSpPr/>
          <p:nvPr/>
        </p:nvGrpSpPr>
        <p:grpSpPr>
          <a:xfrm>
            <a:off x="1703705" y="1571625"/>
            <a:ext cx="8784590" cy="4860290"/>
            <a:chOff x="283" y="2553"/>
            <a:chExt cx="13834" cy="7654"/>
          </a:xfrm>
        </p:grpSpPr>
        <p:sp>
          <p:nvSpPr>
            <p:cNvPr id="2"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AutoShape 6"/>
            <p:cNvSpPr/>
            <p:nvPr/>
          </p:nvSpPr>
          <p:spPr>
            <a:xfrm>
              <a:off x="933" y="2553"/>
              <a:ext cx="12165" cy="7382"/>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4" name="Group 27"/>
            <p:cNvGrpSpPr/>
            <p:nvPr/>
          </p:nvGrpSpPr>
          <p:grpSpPr>
            <a:xfrm>
              <a:off x="283" y="2955"/>
              <a:ext cx="13835" cy="6225"/>
              <a:chOff x="0" y="0"/>
              <a:chExt cx="3436" cy="918"/>
            </a:xfrm>
          </p:grpSpPr>
          <p:sp>
            <p:nvSpPr>
              <p:cNvPr id="5" name="Line 28"/>
              <p:cNvSpPr/>
              <p:nvPr/>
            </p:nvSpPr>
            <p:spPr>
              <a:xfrm>
                <a:off x="255" y="0"/>
                <a:ext cx="2926" cy="0"/>
              </a:xfrm>
              <a:prstGeom prst="line">
                <a:avLst/>
              </a:prstGeom>
              <a:ln w="12700" cap="flat" cmpd="sng">
                <a:solidFill>
                  <a:schemeClr val="bg1"/>
                </a:solidFill>
                <a:prstDash val="solid"/>
                <a:round/>
                <a:headEnd type="none" w="med" len="med"/>
                <a:tailEnd type="none" w="med" len="med"/>
              </a:ln>
            </p:spPr>
          </p:sp>
          <p:sp>
            <p:nvSpPr>
              <p:cNvPr id="6" name="Line 29"/>
              <p:cNvSpPr/>
              <p:nvPr/>
            </p:nvSpPr>
            <p:spPr>
              <a:xfrm>
                <a:off x="198" y="48"/>
                <a:ext cx="3055" cy="0"/>
              </a:xfrm>
              <a:prstGeom prst="line">
                <a:avLst/>
              </a:prstGeom>
              <a:ln w="12700" cap="flat" cmpd="sng">
                <a:solidFill>
                  <a:schemeClr val="bg1"/>
                </a:solidFill>
                <a:prstDash val="solid"/>
                <a:round/>
                <a:headEnd type="none" w="med" len="med"/>
                <a:tailEnd type="none" w="med" len="med"/>
              </a:ln>
            </p:spPr>
          </p:sp>
          <p:sp>
            <p:nvSpPr>
              <p:cNvPr id="7" name="Line 30"/>
              <p:cNvSpPr/>
              <p:nvPr/>
            </p:nvSpPr>
            <p:spPr>
              <a:xfrm>
                <a:off x="150" y="96"/>
                <a:ext cx="3148" cy="0"/>
              </a:xfrm>
              <a:prstGeom prst="line">
                <a:avLst/>
              </a:prstGeom>
              <a:ln w="12700" cap="flat" cmpd="sng">
                <a:solidFill>
                  <a:schemeClr val="bg1"/>
                </a:solidFill>
                <a:prstDash val="solid"/>
                <a:round/>
                <a:headEnd type="none" w="med" len="med"/>
                <a:tailEnd type="none" w="med" len="med"/>
              </a:ln>
            </p:spPr>
          </p:sp>
          <p:sp>
            <p:nvSpPr>
              <p:cNvPr id="8" name="Line 31"/>
              <p:cNvSpPr/>
              <p:nvPr/>
            </p:nvSpPr>
            <p:spPr>
              <a:xfrm>
                <a:off x="108" y="144"/>
                <a:ext cx="3226" cy="0"/>
              </a:xfrm>
              <a:prstGeom prst="line">
                <a:avLst/>
              </a:prstGeom>
              <a:ln w="12700" cap="flat" cmpd="sng">
                <a:solidFill>
                  <a:schemeClr val="bg1"/>
                </a:solidFill>
                <a:prstDash val="solid"/>
                <a:round/>
                <a:headEnd type="none" w="med" len="med"/>
                <a:tailEnd type="none" w="med" len="med"/>
              </a:ln>
            </p:spPr>
          </p:sp>
          <p:sp>
            <p:nvSpPr>
              <p:cNvPr id="9" name="Line 32"/>
              <p:cNvSpPr/>
              <p:nvPr/>
            </p:nvSpPr>
            <p:spPr>
              <a:xfrm>
                <a:off x="78" y="192"/>
                <a:ext cx="3280" cy="0"/>
              </a:xfrm>
              <a:prstGeom prst="line">
                <a:avLst/>
              </a:prstGeom>
              <a:ln w="12700" cap="flat" cmpd="sng">
                <a:solidFill>
                  <a:schemeClr val="bg1"/>
                </a:solidFill>
                <a:prstDash val="solid"/>
                <a:round/>
                <a:headEnd type="none" w="med" len="med"/>
                <a:tailEnd type="none" w="med" len="med"/>
              </a:ln>
            </p:spPr>
          </p:sp>
          <p:sp>
            <p:nvSpPr>
              <p:cNvPr id="10" name="Line 33"/>
              <p:cNvSpPr/>
              <p:nvPr/>
            </p:nvSpPr>
            <p:spPr>
              <a:xfrm>
                <a:off x="48" y="240"/>
                <a:ext cx="3337" cy="0"/>
              </a:xfrm>
              <a:prstGeom prst="line">
                <a:avLst/>
              </a:prstGeom>
              <a:ln w="12700" cap="flat" cmpd="sng">
                <a:solidFill>
                  <a:schemeClr val="bg1"/>
                </a:solidFill>
                <a:prstDash val="solid"/>
                <a:round/>
                <a:headEnd type="none" w="med" len="med"/>
                <a:tailEnd type="none" w="med" len="med"/>
              </a:ln>
            </p:spPr>
          </p:sp>
          <p:sp>
            <p:nvSpPr>
              <p:cNvPr id="11" name="Line 34"/>
              <p:cNvSpPr/>
              <p:nvPr/>
            </p:nvSpPr>
            <p:spPr>
              <a:xfrm>
                <a:off x="30" y="288"/>
                <a:ext cx="3373" cy="0"/>
              </a:xfrm>
              <a:prstGeom prst="line">
                <a:avLst/>
              </a:prstGeom>
              <a:ln w="12700" cap="flat" cmpd="sng">
                <a:solidFill>
                  <a:schemeClr val="bg1"/>
                </a:solidFill>
                <a:prstDash val="solid"/>
                <a:round/>
                <a:headEnd type="none" w="med" len="med"/>
                <a:tailEnd type="none" w="med" len="med"/>
              </a:ln>
            </p:spPr>
          </p:sp>
          <p:sp>
            <p:nvSpPr>
              <p:cNvPr id="13" name="Line 35"/>
              <p:cNvSpPr/>
              <p:nvPr/>
            </p:nvSpPr>
            <p:spPr>
              <a:xfrm>
                <a:off x="18" y="336"/>
                <a:ext cx="3403" cy="0"/>
              </a:xfrm>
              <a:prstGeom prst="line">
                <a:avLst/>
              </a:prstGeom>
              <a:ln w="12700" cap="flat" cmpd="sng">
                <a:solidFill>
                  <a:schemeClr val="bg1"/>
                </a:solidFill>
                <a:prstDash val="solid"/>
                <a:round/>
                <a:headEnd type="none" w="med" len="med"/>
                <a:tailEnd type="none" w="med" len="med"/>
              </a:ln>
            </p:spPr>
          </p:sp>
          <p:sp>
            <p:nvSpPr>
              <p:cNvPr id="15" name="Line 36"/>
              <p:cNvSpPr/>
              <p:nvPr/>
            </p:nvSpPr>
            <p:spPr>
              <a:xfrm>
                <a:off x="12" y="384"/>
                <a:ext cx="3418" cy="0"/>
              </a:xfrm>
              <a:prstGeom prst="line">
                <a:avLst/>
              </a:prstGeom>
              <a:ln w="12700" cap="flat" cmpd="sng">
                <a:solidFill>
                  <a:schemeClr val="bg1"/>
                </a:solidFill>
                <a:prstDash val="solid"/>
                <a:round/>
                <a:headEnd type="none" w="med" len="med"/>
                <a:tailEnd type="none" w="med" len="med"/>
              </a:ln>
            </p:spPr>
          </p:sp>
          <p:sp>
            <p:nvSpPr>
              <p:cNvPr id="16" name="Line 37"/>
              <p:cNvSpPr/>
              <p:nvPr/>
            </p:nvSpPr>
            <p:spPr>
              <a:xfrm>
                <a:off x="0" y="432"/>
                <a:ext cx="3436" cy="0"/>
              </a:xfrm>
              <a:prstGeom prst="line">
                <a:avLst/>
              </a:prstGeom>
              <a:ln w="12700" cap="flat" cmpd="sng">
                <a:solidFill>
                  <a:schemeClr val="bg1"/>
                </a:solidFill>
                <a:prstDash val="solid"/>
                <a:round/>
                <a:headEnd type="none" w="med" len="med"/>
                <a:tailEnd type="none" w="med" len="med"/>
              </a:ln>
            </p:spPr>
          </p:sp>
          <p:sp>
            <p:nvSpPr>
              <p:cNvPr id="17" name="Line 38"/>
              <p:cNvSpPr/>
              <p:nvPr/>
            </p:nvSpPr>
            <p:spPr>
              <a:xfrm>
                <a:off x="3" y="480"/>
                <a:ext cx="3433" cy="0"/>
              </a:xfrm>
              <a:prstGeom prst="line">
                <a:avLst/>
              </a:prstGeom>
              <a:ln w="12700" cap="flat" cmpd="sng">
                <a:solidFill>
                  <a:schemeClr val="bg1"/>
                </a:solidFill>
                <a:prstDash val="solid"/>
                <a:round/>
                <a:headEnd type="none" w="med" len="med"/>
                <a:tailEnd type="none" w="med" len="med"/>
              </a:ln>
            </p:spPr>
          </p:sp>
          <p:sp>
            <p:nvSpPr>
              <p:cNvPr id="23" name="Line 39"/>
              <p:cNvSpPr/>
              <p:nvPr/>
            </p:nvSpPr>
            <p:spPr>
              <a:xfrm>
                <a:off x="9" y="528"/>
                <a:ext cx="3418" cy="0"/>
              </a:xfrm>
              <a:prstGeom prst="line">
                <a:avLst/>
              </a:prstGeom>
              <a:ln w="12700" cap="flat" cmpd="sng">
                <a:solidFill>
                  <a:schemeClr val="bg1"/>
                </a:solidFill>
                <a:prstDash val="solid"/>
                <a:round/>
                <a:headEnd type="none" w="med" len="med"/>
                <a:tailEnd type="none" w="med" len="med"/>
              </a:ln>
            </p:spPr>
          </p:sp>
          <p:sp>
            <p:nvSpPr>
              <p:cNvPr id="24" name="Line 40"/>
              <p:cNvSpPr/>
              <p:nvPr/>
            </p:nvSpPr>
            <p:spPr>
              <a:xfrm>
                <a:off x="18" y="576"/>
                <a:ext cx="3406" cy="0"/>
              </a:xfrm>
              <a:prstGeom prst="line">
                <a:avLst/>
              </a:prstGeom>
              <a:ln w="12700" cap="flat" cmpd="sng">
                <a:solidFill>
                  <a:schemeClr val="bg1"/>
                </a:solidFill>
                <a:prstDash val="solid"/>
                <a:round/>
                <a:headEnd type="none" w="med" len="med"/>
                <a:tailEnd type="none" w="med" len="med"/>
              </a:ln>
            </p:spPr>
          </p:sp>
          <p:sp>
            <p:nvSpPr>
              <p:cNvPr id="26" name="Line 41"/>
              <p:cNvSpPr/>
              <p:nvPr/>
            </p:nvSpPr>
            <p:spPr>
              <a:xfrm>
                <a:off x="30" y="630"/>
                <a:ext cx="3373" cy="0"/>
              </a:xfrm>
              <a:prstGeom prst="line">
                <a:avLst/>
              </a:prstGeom>
              <a:ln w="12700" cap="flat" cmpd="sng">
                <a:solidFill>
                  <a:schemeClr val="bg1"/>
                </a:solidFill>
                <a:prstDash val="solid"/>
                <a:round/>
                <a:headEnd type="none" w="med" len="med"/>
                <a:tailEnd type="none" w="med" len="med"/>
              </a:ln>
            </p:spPr>
          </p:sp>
          <p:sp>
            <p:nvSpPr>
              <p:cNvPr id="27" name="Line 42"/>
              <p:cNvSpPr/>
              <p:nvPr/>
            </p:nvSpPr>
            <p:spPr>
              <a:xfrm>
                <a:off x="51" y="678"/>
                <a:ext cx="3343" cy="0"/>
              </a:xfrm>
              <a:prstGeom prst="line">
                <a:avLst/>
              </a:prstGeom>
              <a:ln w="12700" cap="flat" cmpd="sng">
                <a:solidFill>
                  <a:schemeClr val="bg1"/>
                </a:solidFill>
                <a:prstDash val="solid"/>
                <a:round/>
                <a:headEnd type="none" w="med" len="med"/>
                <a:tailEnd type="none" w="med" len="med"/>
              </a:ln>
            </p:spPr>
          </p:sp>
          <p:sp>
            <p:nvSpPr>
              <p:cNvPr id="28" name="Line 43"/>
              <p:cNvSpPr/>
              <p:nvPr/>
            </p:nvSpPr>
            <p:spPr>
              <a:xfrm>
                <a:off x="72" y="726"/>
                <a:ext cx="3295" cy="0"/>
              </a:xfrm>
              <a:prstGeom prst="line">
                <a:avLst/>
              </a:prstGeom>
              <a:ln w="12700" cap="flat" cmpd="sng">
                <a:solidFill>
                  <a:schemeClr val="bg1"/>
                </a:solidFill>
                <a:prstDash val="solid"/>
                <a:round/>
                <a:headEnd type="none" w="med" len="med"/>
                <a:tailEnd type="none" w="med" len="med"/>
              </a:ln>
            </p:spPr>
          </p:sp>
          <p:sp>
            <p:nvSpPr>
              <p:cNvPr id="29" name="Line 44"/>
              <p:cNvSpPr/>
              <p:nvPr/>
            </p:nvSpPr>
            <p:spPr>
              <a:xfrm>
                <a:off x="102" y="774"/>
                <a:ext cx="3235" cy="0"/>
              </a:xfrm>
              <a:prstGeom prst="line">
                <a:avLst/>
              </a:prstGeom>
              <a:ln w="12700" cap="flat" cmpd="sng">
                <a:solidFill>
                  <a:schemeClr val="bg1"/>
                </a:solidFill>
                <a:prstDash val="solid"/>
                <a:round/>
                <a:headEnd type="none" w="med" len="med"/>
                <a:tailEnd type="none" w="med" len="med"/>
              </a:ln>
            </p:spPr>
          </p:sp>
          <p:sp>
            <p:nvSpPr>
              <p:cNvPr id="30" name="Line 45"/>
              <p:cNvSpPr/>
              <p:nvPr/>
            </p:nvSpPr>
            <p:spPr>
              <a:xfrm>
                <a:off x="141" y="822"/>
                <a:ext cx="3154" cy="0"/>
              </a:xfrm>
              <a:prstGeom prst="line">
                <a:avLst/>
              </a:prstGeom>
              <a:ln w="12700" cap="flat" cmpd="sng">
                <a:solidFill>
                  <a:schemeClr val="bg1"/>
                </a:solidFill>
                <a:prstDash val="solid"/>
                <a:round/>
                <a:headEnd type="none" w="med" len="med"/>
                <a:tailEnd type="none" w="med" len="med"/>
              </a:ln>
            </p:spPr>
          </p:sp>
          <p:sp>
            <p:nvSpPr>
              <p:cNvPr id="31" name="Line 46"/>
              <p:cNvSpPr/>
              <p:nvPr/>
            </p:nvSpPr>
            <p:spPr>
              <a:xfrm>
                <a:off x="189" y="870"/>
                <a:ext cx="3061" cy="0"/>
              </a:xfrm>
              <a:prstGeom prst="line">
                <a:avLst/>
              </a:prstGeom>
              <a:ln w="12700" cap="flat" cmpd="sng">
                <a:solidFill>
                  <a:schemeClr val="bg1"/>
                </a:solidFill>
                <a:prstDash val="solid"/>
                <a:round/>
                <a:headEnd type="none" w="med" len="med"/>
                <a:tailEnd type="none" w="med" len="med"/>
              </a:ln>
            </p:spPr>
          </p:sp>
          <p:sp>
            <p:nvSpPr>
              <p:cNvPr id="32" name="Line 47"/>
              <p:cNvSpPr/>
              <p:nvPr/>
            </p:nvSpPr>
            <p:spPr>
              <a:xfrm>
                <a:off x="246" y="918"/>
                <a:ext cx="2950" cy="0"/>
              </a:xfrm>
              <a:prstGeom prst="line">
                <a:avLst/>
              </a:prstGeom>
              <a:ln w="12700" cap="flat" cmpd="sng">
                <a:solidFill>
                  <a:schemeClr val="bg1"/>
                </a:solidFill>
                <a:prstDash val="solid"/>
                <a:round/>
                <a:headEnd type="none" w="med" len="med"/>
                <a:tailEnd type="none" w="med" len="med"/>
              </a:ln>
            </p:spPr>
          </p:sp>
        </p:grpSp>
        <p:sp>
          <p:nvSpPr>
            <p:cNvPr id="33" name="AutoShape 48"/>
            <p:cNvSpPr/>
            <p:nvPr/>
          </p:nvSpPr>
          <p:spPr>
            <a:xfrm>
              <a:off x="913" y="2700"/>
              <a:ext cx="11905" cy="7003"/>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7050" name="Rectangle 51"/>
            <p:cNvSpPr/>
            <p:nvPr/>
          </p:nvSpPr>
          <p:spPr>
            <a:xfrm>
              <a:off x="1388" y="3495"/>
              <a:ext cx="11417" cy="6713"/>
            </a:xfrm>
            <a:prstGeom prst="rect">
              <a:avLst/>
            </a:prstGeom>
            <a:noFill/>
            <a:ln w="9525">
              <a:noFill/>
            </a:ln>
          </p:spPr>
          <p:txBody>
            <a:bodyPr lIns="10800" tIns="10800" rIns="18000" bIns="10800" anchor="t" anchorCtr="false"/>
            <a:p>
              <a:pPr algn="ctr">
                <a:lnSpc>
                  <a:spcPct val="150000"/>
                </a:lnSpc>
                <a:buClrTx/>
                <a:buFont typeface="Arial" panose="020B0604020202020204" pitchFamily="34" charset="0"/>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缺  陷</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a:p>
              <a:pPr>
                <a:lnSpc>
                  <a:spcPct val="150000"/>
                </a:lnSpc>
                <a:buClr>
                  <a:schemeClr val="tx1"/>
                </a:buClr>
                <a:buFont typeface="Wingdings" panose="05000000000000000000" pitchFamily="2" charset="2"/>
                <a:buChar char="Ø"/>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依赖于财务报表的帐面数据，削弱可靠性和及时性；</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
                  <a:schemeClr val="tx1"/>
                </a:buClr>
                <a:buFont typeface="Wingdings" panose="05000000000000000000" pitchFamily="2" charset="2"/>
                <a:buChar char="Ø"/>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缺乏对违约和违约风险的系统认识，理论基础比较薄弱；</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
                  <a:schemeClr val="tx1"/>
                </a:buClr>
                <a:buFont typeface="Wingdings" panose="05000000000000000000" pitchFamily="2" charset="2"/>
                <a:buChar char="Ø"/>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都假设在解释变量中存在着线性关系，有悖于现实；</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
                  <a:schemeClr val="tx1"/>
                </a:buClr>
                <a:buFont typeface="Wingdings" panose="05000000000000000000" pitchFamily="2" charset="2"/>
                <a:buChar char="Ø"/>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都无法计量企业的表外信用风险（不在资产负债表内反映的或有负债）；</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
                  <a:schemeClr val="tx1"/>
                </a:buClr>
                <a:buFont typeface="Wingdings" panose="05000000000000000000" pitchFamily="2" charset="2"/>
                <a:buChar char="Ø"/>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对某些特定行业的企业如公用企业、财务公司、新公司以及资源企业也不适用，因而它们的使用范围受到较大限制。</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grpSp>
      <p:sp>
        <p:nvSpPr>
          <p:cNvPr id="82945" name="标题 1"/>
          <p:cNvSpPr>
            <a:spLocks noGrp="true"/>
          </p:cNvSpPr>
          <p:nvPr/>
        </p:nvSpPr>
        <p:spPr>
          <a:xfrm>
            <a:off x="2209800" y="864235"/>
            <a:ext cx="4577715" cy="563245"/>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kern="1200">
                <a:solidFill>
                  <a:srgbClr val="FFFFFF"/>
                </a:solidFill>
                <a:latin typeface="黑体" panose="02010609060101010101" pitchFamily="49" charset="-122"/>
                <a:ea typeface="黑体" panose="02010609060101010101" pitchFamily="49" charset="-122"/>
                <a:cs typeface="+mn-ea"/>
              </a:defRPr>
            </a:lvl1pPr>
            <a:lvl2pPr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5pPr>
            <a:lvl6pPr marL="457200"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6pPr>
            <a:lvl7pPr marL="914400"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7pPr>
            <a:lvl8pPr marL="1371600"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8pPr>
            <a:lvl9pPr marL="1828800"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9pPr>
          </a:lstStyle>
          <a:p>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Z评分模型和ZETA评分模型评价</a:t>
            </a:r>
            <a:endParaRPr sz="2000" dirty="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en-US" altLang="zh-CN" sz="3200" dirty="0">
                <a:solidFill>
                  <a:schemeClr val="bg1"/>
                </a:solidFill>
                <a:latin typeface="微软雅黑" panose="020B0503020204020204" charset="-122"/>
                <a:ea typeface="微软雅黑" panose="020B0503020204020204" charset="-122"/>
                <a:sym typeface="+mn-ea"/>
              </a:rPr>
              <a:t>3. 巴萨利模型</a:t>
            </a:r>
            <a:endParaRPr lang="en-US" altLang="zh-CN" sz="3200" dirty="0">
              <a:solidFill>
                <a:schemeClr val="bg1"/>
              </a:solidFill>
              <a:latin typeface="微软雅黑" panose="020B0503020204020204" charset="-122"/>
              <a:ea typeface="微软雅黑" panose="020B0503020204020204" charset="-122"/>
              <a:sym typeface="+mn-ea"/>
            </a:endParaRPr>
          </a:p>
        </p:txBody>
      </p:sp>
      <p:grpSp>
        <p:nvGrpSpPr>
          <p:cNvPr id="60" name="组合 59"/>
          <p:cNvGrpSpPr/>
          <p:nvPr/>
        </p:nvGrpSpPr>
        <p:grpSpPr>
          <a:xfrm>
            <a:off x="1586230" y="1008380"/>
            <a:ext cx="9277350" cy="5328920"/>
            <a:chOff x="143" y="1815"/>
            <a:chExt cx="14610" cy="8392"/>
          </a:xfrm>
        </p:grpSpPr>
        <p:grpSp>
          <p:nvGrpSpPr>
            <p:cNvPr id="33" name="组合 6"/>
            <p:cNvGrpSpPr/>
            <p:nvPr/>
          </p:nvGrpSpPr>
          <p:grpSpPr>
            <a:xfrm>
              <a:off x="250" y="1815"/>
              <a:ext cx="14093" cy="8392"/>
              <a:chOff x="0" y="0"/>
              <a:chExt cx="6588107" cy="4912009"/>
            </a:xfrm>
          </p:grpSpPr>
          <p:grpSp>
            <p:nvGrpSpPr>
              <p:cNvPr id="34" name="Group 4605"/>
              <p:cNvGrpSpPr/>
              <p:nvPr/>
            </p:nvGrpSpPr>
            <p:grpSpPr>
              <a:xfrm>
                <a:off x="1944670" y="954088"/>
                <a:ext cx="2732087" cy="1200150"/>
                <a:chOff x="0" y="0"/>
                <a:chExt cx="2170" cy="952"/>
              </a:xfrm>
            </p:grpSpPr>
            <p:sp>
              <p:nvSpPr>
                <p:cNvPr id="35" name="Line 33"/>
                <p:cNvSpPr/>
                <p:nvPr/>
              </p:nvSpPr>
              <p:spPr>
                <a:xfrm flipH="true">
                  <a:off x="0" y="213"/>
                  <a:ext cx="311" cy="0"/>
                </a:xfrm>
                <a:prstGeom prst="line">
                  <a:avLst/>
                </a:prstGeom>
                <a:ln w="50800" cap="flat" cmpd="sng">
                  <a:solidFill>
                    <a:schemeClr val="bg2">
                      <a:alpha val="78822"/>
                    </a:schemeClr>
                  </a:solidFill>
                  <a:prstDash val="solid"/>
                  <a:round/>
                  <a:headEnd type="none" w="med" len="med"/>
                  <a:tailEnd type="none" w="med" len="med"/>
                </a:ln>
              </p:spPr>
            </p:sp>
            <p:sp>
              <p:nvSpPr>
                <p:cNvPr id="36" name="Arc 32"/>
                <p:cNvSpPr/>
                <p:nvPr/>
              </p:nvSpPr>
              <p:spPr>
                <a:xfrm rot="5400000">
                  <a:off x="677" y="-382"/>
                  <a:ext cx="818" cy="1582"/>
                </a:xfrm>
                <a:custGeom>
                  <a:avLst/>
                  <a:gdLst/>
                  <a:ahLst/>
                  <a:cxnLst>
                    <a:cxn ang="0">
                      <a:pos x="0" y="0"/>
                    </a:cxn>
                    <a:cxn ang="0">
                      <a:pos x="0" y="0"/>
                    </a:cxn>
                    <a:cxn ang="0">
                      <a:pos x="0" y="0"/>
                    </a:cxn>
                    <a:cxn ang="0">
                      <a:pos x="0" y="0"/>
                    </a:cxn>
                    <a:cxn ang="0">
                      <a:pos x="0" y="0"/>
                    </a:cxn>
                    <a:cxn ang="0">
                      <a:pos x="0" y="0"/>
                    </a:cxn>
                    <a:cxn ang="0">
                      <a:pos x="0" y="0"/>
                    </a:cxn>
                    <a:cxn ang="0">
                      <a:pos x="0" y="0"/>
                    </a:cxn>
                  </a:cxnLst>
                  <a:pathLst>
                    <a:path w="21600" h="41807" fill="none">
                      <a:moveTo>
                        <a:pt x="5419" y="-1"/>
                      </a:moveTo>
                      <a:cubicBezTo>
                        <a:pt x="14946" y="2469"/>
                        <a:pt x="21600" y="11066"/>
                        <a:pt x="21600" y="20909"/>
                      </a:cubicBezTo>
                      <a:cubicBezTo>
                        <a:pt x="21600" y="30734"/>
                        <a:pt x="14968" y="39322"/>
                        <a:pt x="5462" y="41807"/>
                      </a:cubicBezTo>
                    </a:path>
                    <a:path w="21600" h="41807" stroke="false">
                      <a:moveTo>
                        <a:pt x="5419" y="-1"/>
                      </a:moveTo>
                      <a:cubicBezTo>
                        <a:pt x="14946" y="2469"/>
                        <a:pt x="21600" y="11066"/>
                        <a:pt x="21600" y="20909"/>
                      </a:cubicBezTo>
                      <a:cubicBezTo>
                        <a:pt x="21600" y="30734"/>
                        <a:pt x="14968" y="39322"/>
                        <a:pt x="5462" y="41807"/>
                      </a:cubicBezTo>
                      <a:lnTo>
                        <a:pt x="0" y="20909"/>
                      </a:lnTo>
                      <a:lnTo>
                        <a:pt x="5419" y="-1"/>
                      </a:lnTo>
                      <a:close/>
                    </a:path>
                  </a:pathLst>
                </a:custGeom>
                <a:noFill/>
                <a:ln w="50800" cap="flat" cmpd="sng">
                  <a:solidFill>
                    <a:schemeClr val="bg2">
                      <a:alpha val="78822"/>
                    </a:schemeClr>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37" name="Line 33"/>
                <p:cNvSpPr/>
                <p:nvPr/>
              </p:nvSpPr>
              <p:spPr>
                <a:xfrm>
                  <a:off x="1106" y="823"/>
                  <a:ext cx="0" cy="129"/>
                </a:xfrm>
                <a:prstGeom prst="line">
                  <a:avLst/>
                </a:prstGeom>
                <a:ln w="50800" cap="flat" cmpd="sng">
                  <a:solidFill>
                    <a:schemeClr val="bg2">
                      <a:alpha val="78822"/>
                    </a:schemeClr>
                  </a:solidFill>
                  <a:prstDash val="solid"/>
                  <a:round/>
                  <a:headEnd type="none" w="med" len="med"/>
                  <a:tailEnd type="none" w="med" len="med"/>
                </a:ln>
              </p:spPr>
            </p:sp>
            <p:sp>
              <p:nvSpPr>
                <p:cNvPr id="38" name="Line 33"/>
                <p:cNvSpPr/>
                <p:nvPr/>
              </p:nvSpPr>
              <p:spPr>
                <a:xfrm flipH="true">
                  <a:off x="1859" y="213"/>
                  <a:ext cx="311" cy="0"/>
                </a:xfrm>
                <a:prstGeom prst="line">
                  <a:avLst/>
                </a:prstGeom>
                <a:ln w="50800" cap="flat" cmpd="sng">
                  <a:solidFill>
                    <a:schemeClr val="bg2">
                      <a:alpha val="78822"/>
                    </a:schemeClr>
                  </a:solidFill>
                  <a:prstDash val="solid"/>
                  <a:round/>
                  <a:headEnd type="none" w="med" len="med"/>
                  <a:tailEnd type="none" w="med" len="med"/>
                </a:ln>
              </p:spPr>
            </p:sp>
          </p:grpSp>
          <p:sp>
            <p:nvSpPr>
              <p:cNvPr id="39" name="AutoShape 17"/>
              <p:cNvSpPr>
                <a:spLocks noChangeAspect="true"/>
              </p:cNvSpPr>
              <p:nvPr/>
            </p:nvSpPr>
            <p:spPr>
              <a:xfrm>
                <a:off x="8536" y="1190625"/>
                <a:ext cx="1998662" cy="2760663"/>
              </a:xfrm>
              <a:prstGeom prst="roundRect">
                <a:avLst>
                  <a:gd name="adj" fmla="val 3843"/>
                </a:avLst>
              </a:prstGeom>
              <a:gradFill rotWithShape="true">
                <a:gsLst>
                  <a:gs pos="0">
                    <a:srgbClr val="92D050"/>
                  </a:gs>
                  <a:gs pos="100000">
                    <a:srgbClr val="24370F"/>
                  </a:gs>
                </a:gsLst>
                <a:path path="shape">
                  <a:fillToRect l="50000" t="50000" r="50000" b="50000"/>
                </a:path>
                <a:tileRect/>
              </a:gradFill>
              <a:ln w="9525">
                <a:noFill/>
              </a:ln>
            </p:spPr>
            <p:txBody>
              <a:bodyPr wrap="none" anchor="ctr" anchorCtr="false"/>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0" name="AutoShape 18"/>
              <p:cNvSpPr/>
              <p:nvPr/>
            </p:nvSpPr>
            <p:spPr>
              <a:xfrm>
                <a:off x="8536" y="1531937"/>
                <a:ext cx="1998662" cy="2349137"/>
              </a:xfrm>
              <a:prstGeom prst="roundRect">
                <a:avLst>
                  <a:gd name="adj" fmla="val 2074"/>
                </a:avLst>
              </a:prstGeom>
              <a:solidFill>
                <a:schemeClr val="bg1">
                  <a:alpha val="74901"/>
                </a:schemeClr>
              </a:solidFill>
              <a:ln w="9525">
                <a:noFill/>
              </a:ln>
            </p:spPr>
            <p:txBody>
              <a:bodyPr anchor="ctr" anchorCtr="false"/>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1" name="AutoShape 34"/>
              <p:cNvSpPr>
                <a:spLocks noChangeAspect="true"/>
              </p:cNvSpPr>
              <p:nvPr/>
            </p:nvSpPr>
            <p:spPr>
              <a:xfrm>
                <a:off x="4589445" y="1011238"/>
                <a:ext cx="1998662" cy="2413000"/>
              </a:xfrm>
              <a:prstGeom prst="roundRect">
                <a:avLst>
                  <a:gd name="adj" fmla="val 3843"/>
                </a:avLst>
              </a:prstGeom>
              <a:gradFill rotWithShape="true">
                <a:gsLst>
                  <a:gs pos="0">
                    <a:srgbClr val="00B0F0"/>
                  </a:gs>
                  <a:gs pos="100000">
                    <a:srgbClr val="002E3E"/>
                  </a:gs>
                </a:gsLst>
                <a:path path="shape">
                  <a:fillToRect l="50000" t="50000" r="50000" b="50000"/>
                </a:path>
                <a:tileRect/>
              </a:gradFill>
              <a:ln w="9525">
                <a:noFill/>
              </a:ln>
            </p:spPr>
            <p:txBody>
              <a:bodyPr wrap="none" anchor="ctr" anchorCtr="false"/>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2" name="AutoShape 35"/>
              <p:cNvSpPr/>
              <p:nvPr/>
            </p:nvSpPr>
            <p:spPr>
              <a:xfrm>
                <a:off x="4605321" y="1364715"/>
                <a:ext cx="1955800" cy="1974592"/>
              </a:xfrm>
              <a:prstGeom prst="roundRect">
                <a:avLst>
                  <a:gd name="adj" fmla="val 2074"/>
                </a:avLst>
              </a:prstGeom>
              <a:solidFill>
                <a:schemeClr val="bg1">
                  <a:alpha val="74901"/>
                </a:schemeClr>
              </a:solidFill>
              <a:ln w="9525">
                <a:noFill/>
              </a:ln>
            </p:spPr>
            <p:txBody>
              <a:bodyPr anchor="ctr" anchorCtr="false"/>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3" name="AutoShape 48"/>
              <p:cNvSpPr/>
              <p:nvPr/>
            </p:nvSpPr>
            <p:spPr>
              <a:xfrm>
                <a:off x="2317735" y="2133493"/>
                <a:ext cx="1998450" cy="2778516"/>
              </a:xfrm>
              <a:prstGeom prst="roundRect">
                <a:avLst>
                  <a:gd name="adj" fmla="val 3843"/>
                </a:avLst>
              </a:prstGeom>
              <a:gradFill rotWithShape="true">
                <a:gsLst>
                  <a:gs pos="0">
                    <a:srgbClr val="FFC000"/>
                  </a:gs>
                  <a:gs pos="100000">
                    <a:srgbClr val="362900"/>
                  </a:gs>
                </a:gsLst>
                <a:path path="shape">
                  <a:fillToRect l="50000" t="50000" r="50000" b="50000"/>
                </a:path>
                <a:tileRect/>
              </a:gradFill>
              <a:ln w="9525">
                <a:noFill/>
              </a:ln>
            </p:spPr>
            <p:txBody>
              <a:bodyPr wrap="none" anchor="ctr" anchorCtr="false"/>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4" name="AutoShape 49"/>
              <p:cNvSpPr/>
              <p:nvPr/>
            </p:nvSpPr>
            <p:spPr>
              <a:xfrm>
                <a:off x="2272857" y="2508098"/>
                <a:ext cx="2128875" cy="2403911"/>
              </a:xfrm>
              <a:prstGeom prst="roundRect">
                <a:avLst>
                  <a:gd name="adj" fmla="val 2074"/>
                </a:avLst>
              </a:prstGeom>
              <a:solidFill>
                <a:schemeClr val="bg1">
                  <a:alpha val="74901"/>
                </a:schemeClr>
              </a:solidFill>
              <a:ln w="9525">
                <a:noFill/>
              </a:ln>
            </p:spPr>
            <p:txBody>
              <a:bodyPr anchor="ctr" anchorCtr="false"/>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5" name="AutoShape 36"/>
              <p:cNvSpPr/>
              <p:nvPr/>
            </p:nvSpPr>
            <p:spPr>
              <a:xfrm>
                <a:off x="4616432" y="1023938"/>
                <a:ext cx="1944688" cy="496887"/>
              </a:xfrm>
              <a:prstGeom prst="roundRect">
                <a:avLst>
                  <a:gd name="adj" fmla="val 16667"/>
                </a:avLst>
              </a:prstGeom>
              <a:gradFill rotWithShape="true">
                <a:gsLst>
                  <a:gs pos="0">
                    <a:schemeClr val="bg1">
                      <a:alpha val="50000"/>
                    </a:schemeClr>
                  </a:gs>
                  <a:gs pos="100000">
                    <a:srgbClr val="FFFFFF">
                      <a:alpha val="0"/>
                    </a:srgbClr>
                  </a:gs>
                </a:gsLst>
                <a:lin ang="5400000" scaled="true"/>
                <a:tileRect/>
              </a:gradFill>
              <a:ln w="9525">
                <a:noFill/>
              </a:ln>
            </p:spPr>
            <p:txBody>
              <a:bodyPr anchor="ctr" anchorCtr="false"/>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6" name="Text Box 4642"/>
              <p:cNvSpPr txBox="true"/>
              <p:nvPr/>
            </p:nvSpPr>
            <p:spPr>
              <a:xfrm>
                <a:off x="0" y="1150155"/>
                <a:ext cx="1948266" cy="425821"/>
              </a:xfrm>
              <a:prstGeom prst="rect">
                <a:avLst/>
              </a:prstGeom>
              <a:noFill/>
              <a:ln w="9525">
                <a:noFill/>
              </a:ln>
              <a:effectLst>
                <a:prstShdw prst="shdw17" dist="17961" dir="13499999">
                  <a:srgbClr val="476E8B"/>
                </a:prstShdw>
              </a:effectLst>
            </p:spPr>
            <p:txBody>
              <a:bodyPr wrap="none" anchor="t" anchorCtr="false">
                <a:spAutoFit/>
              </a:bodyPr>
              <a:p>
                <a:pPr algn="ctr">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历史、发展、应用</a:t>
                </a:r>
                <a:endParaRPr lang="zh-CN" altLang="en-US" dirty="0">
                  <a:solidFill>
                    <a:schemeClr val="bg1"/>
                  </a:solidFill>
                  <a:latin typeface="微软雅黑" panose="020B0503020204020204" charset="-122"/>
                  <a:ea typeface="微软雅黑" panose="020B0503020204020204" charset="-122"/>
                </a:endParaRPr>
              </a:p>
            </p:txBody>
          </p:sp>
          <p:sp>
            <p:nvSpPr>
              <p:cNvPr id="47" name="Text Box 4643"/>
              <p:cNvSpPr txBox="true"/>
              <p:nvPr/>
            </p:nvSpPr>
            <p:spPr>
              <a:xfrm>
                <a:off x="4615298" y="1006751"/>
                <a:ext cx="1948265" cy="425821"/>
              </a:xfrm>
              <a:prstGeom prst="rect">
                <a:avLst/>
              </a:prstGeom>
              <a:noFill/>
              <a:ln w="9525">
                <a:noFill/>
              </a:ln>
              <a:effectLst>
                <a:prstShdw prst="shdw17" dist="17961" dir="13499999">
                  <a:srgbClr val="476E8B"/>
                </a:prstShdw>
              </a:effectLst>
            </p:spPr>
            <p:txBody>
              <a:bodyPr wrap="none" anchor="t" anchorCtr="false">
                <a:spAutoFit/>
              </a:bodyPr>
              <a:p>
                <a:pPr algn="ctr">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变量值度量的指标</a:t>
                </a:r>
                <a:endParaRPr lang="zh-CN" altLang="en-US" dirty="0">
                  <a:solidFill>
                    <a:schemeClr val="bg1"/>
                  </a:solidFill>
                  <a:latin typeface="微软雅黑" panose="020B0503020204020204" charset="-122"/>
                  <a:ea typeface="微软雅黑" panose="020B0503020204020204" charset="-122"/>
                </a:endParaRPr>
              </a:p>
            </p:txBody>
          </p:sp>
          <p:sp>
            <p:nvSpPr>
              <p:cNvPr id="48" name="AutoShape 36"/>
              <p:cNvSpPr/>
              <p:nvPr/>
            </p:nvSpPr>
            <p:spPr>
              <a:xfrm>
                <a:off x="2344848" y="2146370"/>
                <a:ext cx="2116253" cy="286807"/>
              </a:xfrm>
              <a:prstGeom prst="roundRect">
                <a:avLst>
                  <a:gd name="adj" fmla="val 16667"/>
                </a:avLst>
              </a:prstGeom>
              <a:gradFill rotWithShape="true">
                <a:gsLst>
                  <a:gs pos="0">
                    <a:schemeClr val="bg1">
                      <a:alpha val="50000"/>
                    </a:schemeClr>
                  </a:gs>
                  <a:gs pos="100000">
                    <a:srgbClr val="FFFFFF">
                      <a:alpha val="0"/>
                    </a:srgbClr>
                  </a:gs>
                </a:gsLst>
                <a:lin ang="5400000" scaled="true"/>
                <a:tileRect/>
              </a:gradFill>
              <a:ln w="9525">
                <a:noFill/>
              </a:ln>
            </p:spPr>
            <p:txBody>
              <a:bodyPr anchor="ctr" anchorCtr="false"/>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9" name="Text Box 4645"/>
              <p:cNvSpPr txBox="true"/>
              <p:nvPr/>
            </p:nvSpPr>
            <p:spPr>
              <a:xfrm>
                <a:off x="2796761" y="2107153"/>
                <a:ext cx="1042503" cy="425821"/>
              </a:xfrm>
              <a:prstGeom prst="rect">
                <a:avLst/>
              </a:prstGeom>
              <a:noFill/>
              <a:ln w="9525">
                <a:noFill/>
              </a:ln>
              <a:effectLst>
                <a:prstShdw prst="shdw17" dist="17961" dir="13499999">
                  <a:srgbClr val="476E8B"/>
                </a:prstShdw>
              </a:effectLst>
            </p:spPr>
            <p:txBody>
              <a:bodyPr wrap="none" anchor="t" anchorCtr="false">
                <a:spAutoFit/>
              </a:bodyPr>
              <a:p>
                <a:pPr algn="ctr">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变量意义</a:t>
                </a:r>
                <a:endParaRPr lang="zh-CN" altLang="en-US" dirty="0">
                  <a:solidFill>
                    <a:schemeClr val="bg1"/>
                  </a:solidFill>
                  <a:latin typeface="微软雅黑" panose="020B0503020204020204" charset="-122"/>
                  <a:ea typeface="微软雅黑" panose="020B0503020204020204" charset="-122"/>
                </a:endParaRPr>
              </a:p>
            </p:txBody>
          </p:sp>
          <p:sp>
            <p:nvSpPr>
              <p:cNvPr id="50" name="Text Box 18"/>
              <p:cNvSpPr txBox="true"/>
              <p:nvPr/>
            </p:nvSpPr>
            <p:spPr>
              <a:xfrm>
                <a:off x="8536" y="1795463"/>
                <a:ext cx="1697038" cy="312158"/>
              </a:xfrm>
              <a:prstGeom prst="rect">
                <a:avLst/>
              </a:prstGeom>
              <a:noFill/>
              <a:ln w="9525">
                <a:noFill/>
              </a:ln>
            </p:spPr>
            <p:txBody>
              <a:bodyPr anchor="t" anchorCtr="false">
                <a:spAutoFit/>
              </a:bodyPr>
              <a:p>
                <a:pPr algn="ctr">
                  <a:spcBef>
                    <a:spcPct val="50000"/>
                  </a:spcBef>
                  <a:buClrTx/>
                  <a:buFont typeface="Arial" panose="020B0604020202020204" pitchFamily="34" charset="0"/>
                </a:pPr>
                <a:endParaRPr lang="zh-CN" altLang="en-US" sz="1600" dirty="0">
                  <a:solidFill>
                    <a:schemeClr val="tx2"/>
                  </a:solidFill>
                  <a:latin typeface="微软雅黑" panose="020B0503020204020204" charset="-122"/>
                  <a:ea typeface="微软雅黑" panose="020B0503020204020204" charset="-122"/>
                </a:endParaRPr>
              </a:p>
            </p:txBody>
          </p:sp>
          <p:grpSp>
            <p:nvGrpSpPr>
              <p:cNvPr id="51" name="组合 87"/>
              <p:cNvGrpSpPr/>
              <p:nvPr/>
            </p:nvGrpSpPr>
            <p:grpSpPr>
              <a:xfrm>
                <a:off x="2570145" y="41275"/>
                <a:ext cx="1511300" cy="1490663"/>
                <a:chOff x="0" y="0"/>
                <a:chExt cx="1511300" cy="1490663"/>
              </a:xfrm>
            </p:grpSpPr>
            <p:sp>
              <p:nvSpPr>
                <p:cNvPr id="52" name="Oval 5"/>
                <p:cNvSpPr/>
                <p:nvPr/>
              </p:nvSpPr>
              <p:spPr>
                <a:xfrm>
                  <a:off x="41275" y="65088"/>
                  <a:ext cx="1439863" cy="1425575"/>
                </a:xfrm>
                <a:prstGeom prst="ellipse">
                  <a:avLst/>
                </a:prstGeom>
                <a:gradFill rotWithShape="true">
                  <a:gsLst>
                    <a:gs pos="0">
                      <a:srgbClr val="FF0000"/>
                    </a:gs>
                    <a:gs pos="100000">
                      <a:srgbClr val="7A0000"/>
                    </a:gs>
                  </a:gsLst>
                  <a:lin ang="5400000" scaled="true"/>
                  <a:tileRect/>
                </a:gradFill>
                <a:ln w="38100" cap="flat" cmpd="sng">
                  <a:solidFill>
                    <a:srgbClr val="F8F8F8">
                      <a:alpha val="78822"/>
                    </a:srgbClr>
                  </a:solidFill>
                  <a:prstDash val="solid"/>
                  <a:round/>
                  <a:headEnd type="none" w="med" len="med"/>
                  <a:tailEnd type="none" w="med" len="med"/>
                </a:ln>
              </p:spPr>
              <p:txBody>
                <a:bodyPr wrap="none" anchor="ctr" anchorCtr="false"/>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pic>
              <p:nvPicPr>
                <p:cNvPr id="53" name="Picture 6" descr="cir_lighteffect0"/>
                <p:cNvPicPr>
                  <a:picLocks noChangeAspect="true"/>
                </p:cNvPicPr>
                <p:nvPr/>
              </p:nvPicPr>
              <p:blipFill>
                <a:blip r:embed="rId4">
                  <a:lum bright="17999" contrast="-12000"/>
                </a:blip>
                <a:stretch>
                  <a:fillRect/>
                </a:stretch>
              </p:blipFill>
              <p:spPr>
                <a:xfrm>
                  <a:off x="0" y="0"/>
                  <a:ext cx="1511300" cy="1295400"/>
                </a:xfrm>
                <a:prstGeom prst="rect">
                  <a:avLst/>
                </a:prstGeom>
                <a:noFill/>
                <a:ln w="9525">
                  <a:noFill/>
                </a:ln>
              </p:spPr>
            </p:pic>
          </p:grpSp>
          <p:sp>
            <p:nvSpPr>
              <p:cNvPr id="54" name="Text Box 4646"/>
              <p:cNvSpPr txBox="true"/>
              <p:nvPr/>
            </p:nvSpPr>
            <p:spPr>
              <a:xfrm>
                <a:off x="2617946" y="575078"/>
                <a:ext cx="1533368" cy="481426"/>
              </a:xfrm>
              <a:prstGeom prst="rect">
                <a:avLst/>
              </a:prstGeom>
              <a:noFill/>
              <a:ln w="9525">
                <a:noFill/>
              </a:ln>
              <a:effectLst>
                <a:prstShdw prst="shdw17" dist="17961" dir="13499999">
                  <a:srgbClr val="476E8B"/>
                </a:prstShdw>
              </a:effectLst>
            </p:spPr>
            <p:txBody>
              <a:bodyPr anchor="t" anchorCtr="false">
                <a:spAutoFit/>
              </a:bodyPr>
              <a:p>
                <a:pPr algn="ctr">
                  <a:buClrTx/>
                  <a:buFont typeface="Arial" panose="020B0604020202020204" pitchFamily="34" charset="0"/>
                </a:pPr>
                <a:r>
                  <a:rPr lang="zh-CN" altLang="en-US" sz="2800" b="1" dirty="0">
                    <a:solidFill>
                      <a:schemeClr val="bg1"/>
                    </a:solidFill>
                    <a:latin typeface="微软雅黑" panose="020B0503020204020204" charset="-122"/>
                    <a:ea typeface="微软雅黑" panose="020B0503020204020204" charset="-122"/>
                  </a:rPr>
                  <a:t>巴萨利模型</a:t>
                </a:r>
                <a:endParaRPr lang="zh-CN" altLang="en-US" sz="2800" b="1" dirty="0">
                  <a:solidFill>
                    <a:schemeClr val="bg1"/>
                  </a:solidFill>
                  <a:latin typeface="微软雅黑" panose="020B0503020204020204" charset="-122"/>
                  <a:ea typeface="微软雅黑" panose="020B0503020204020204" charset="-122"/>
                </a:endParaRPr>
              </a:p>
            </p:txBody>
          </p:sp>
          <p:sp>
            <p:nvSpPr>
              <p:cNvPr id="55" name="Oval 8"/>
              <p:cNvSpPr/>
              <p:nvPr/>
            </p:nvSpPr>
            <p:spPr>
              <a:xfrm>
                <a:off x="2501882" y="0"/>
                <a:ext cx="1649413" cy="1647825"/>
              </a:xfrm>
              <a:prstGeom prst="ellipse">
                <a:avLst/>
              </a:prstGeom>
              <a:noFill/>
              <a:ln w="127000" cap="flat" cmpd="sng">
                <a:solidFill>
                  <a:schemeClr val="bg2">
                    <a:alpha val="78822"/>
                  </a:schemeClr>
                </a:solidFill>
                <a:prstDash val="solid"/>
                <a:round/>
                <a:headEnd type="none" w="med" len="med"/>
                <a:tailEnd type="none" w="med" len="med"/>
              </a:ln>
            </p:spPr>
            <p:txBody>
              <a:bodyPr wrap="none" anchor="ctr" anchorCtr="false"/>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56" name="矩形 39"/>
            <p:cNvSpPr/>
            <p:nvPr/>
          </p:nvSpPr>
          <p:spPr>
            <a:xfrm>
              <a:off x="143" y="4433"/>
              <a:ext cx="4382" cy="3633"/>
            </a:xfrm>
            <a:prstGeom prst="rect">
              <a:avLst/>
            </a:prstGeom>
            <a:noFill/>
            <a:ln w="9525">
              <a:noFill/>
            </a:ln>
          </p:spPr>
          <p:txBody>
            <a:bodyPr anchor="t" anchorCtr="false">
              <a:spAutoFit/>
            </a:bodyPr>
            <a:p>
              <a:pPr algn="just">
                <a:buClrTx/>
                <a:buFont typeface="Arial" panose="020B0604020202020204" pitchFamily="34" charset="0"/>
              </a:pPr>
              <a:r>
                <a:rPr lang="zh-CN" altLang="en-US" dirty="0">
                  <a:latin typeface="微软雅黑" panose="020B0503020204020204" charset="-122"/>
                  <a:ea typeface="微软雅黑" panose="020B0503020204020204" charset="-122"/>
                  <a:cs typeface="微软雅黑" panose="020B0503020204020204" charset="-122"/>
                </a:rPr>
                <a:t>巴萨利模型是由亚历山大·巴萨利建立的，使用范围比较宽，被广泛应用于美国金融机构的客户分析中。</a:t>
              </a:r>
              <a:endParaRPr lang="en-US" altLang="zh-CN" dirty="0">
                <a:latin typeface="微软雅黑" panose="020B0503020204020204" charset="-122"/>
                <a:ea typeface="微软雅黑" panose="020B0503020204020204" charset="-122"/>
                <a:cs typeface="微软雅黑" panose="020B0503020204020204" charset="-122"/>
              </a:endParaRPr>
            </a:p>
            <a:p>
              <a:pPr algn="just">
                <a:buClrTx/>
                <a:buFont typeface="Arial" panose="020B0604020202020204" pitchFamily="34" charset="0"/>
              </a:pPr>
              <a:r>
                <a:rPr lang="zh-CN" altLang="en-US" dirty="0">
                  <a:latin typeface="微软雅黑" panose="020B0503020204020204" charset="-122"/>
                  <a:ea typeface="微软雅黑" panose="020B0503020204020204" charset="-122"/>
                  <a:cs typeface="微软雅黑" panose="020B0503020204020204" charset="-122"/>
                </a:rPr>
                <a:t>巴萨利模型：</a:t>
              </a:r>
              <a:endParaRPr lang="en-US" altLang="zh-CN" sz="2000" b="1"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endParaRPr lang="en-US" altLang="zh-CN" b="1" dirty="0">
                <a:solidFill>
                  <a:srgbClr val="FF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Z=X1+X2+X3+X4+X5 </a:t>
              </a:r>
              <a:endParaRPr lang="zh-CN" altLang="en-US"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57" name="矩形 40"/>
            <p:cNvSpPr/>
            <p:nvPr/>
          </p:nvSpPr>
          <p:spPr>
            <a:xfrm>
              <a:off x="5208" y="6100"/>
              <a:ext cx="4151" cy="3779"/>
            </a:xfrm>
            <a:prstGeom prst="rect">
              <a:avLst/>
            </a:prstGeom>
            <a:noFill/>
            <a:ln w="9525">
              <a:noFill/>
            </a:ln>
          </p:spPr>
          <p:txBody>
            <a:bodyPr wrap="square" anchor="t" anchorCtr="false">
              <a:spAutoFit/>
            </a:bodyPr>
            <a:p>
              <a:pPr marL="0" lvl="1" indent="0" algn="l" rtl="0" fontAlgn="base">
                <a:lnSpc>
                  <a:spcPct val="100000"/>
                </a:lnSpc>
                <a:spcBef>
                  <a:spcPct val="0"/>
                </a:spcBef>
                <a:spcAft>
                  <a:spcPct val="0"/>
                </a:spcAft>
                <a:buClr>
                  <a:srgbClr val="FF0000"/>
                </a:buClr>
                <a:buFont typeface="Arial" panose="020B0604020202020204" pitchFamily="34" charset="0"/>
                <a:buNone/>
              </a:pP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X</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1</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500" dirty="0">
                  <a:solidFill>
                    <a:srgbClr val="000000"/>
                  </a:solidFill>
                  <a:latin typeface="微软雅黑" panose="020B0503020204020204" charset="-122"/>
                  <a:ea typeface="微软雅黑" panose="020B0503020204020204" charset="-122"/>
                  <a:cs typeface="微软雅黑" panose="020B0503020204020204" charset="-122"/>
                </a:rPr>
                <a:t>＝（利润总额 </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500" dirty="0">
                  <a:solidFill>
                    <a:srgbClr val="000000"/>
                  </a:solidFill>
                  <a:latin typeface="微软雅黑" panose="020B0503020204020204" charset="-122"/>
                  <a:ea typeface="微软雅黑" panose="020B0503020204020204" charset="-122"/>
                  <a:cs typeface="微软雅黑" panose="020B0503020204020204" charset="-122"/>
                </a:rPr>
                <a:t>折旧 </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500" dirty="0">
                  <a:solidFill>
                    <a:srgbClr val="000000"/>
                  </a:solidFill>
                  <a:latin typeface="微软雅黑" panose="020B0503020204020204" charset="-122"/>
                  <a:ea typeface="微软雅黑" panose="020B0503020204020204" charset="-122"/>
                  <a:cs typeface="微软雅黑" panose="020B0503020204020204" charset="-122"/>
                </a:rPr>
                <a:t>摊销 </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500" dirty="0">
                  <a:solidFill>
                    <a:srgbClr val="000000"/>
                  </a:solidFill>
                  <a:latin typeface="微软雅黑" panose="020B0503020204020204" charset="-122"/>
                  <a:ea typeface="微软雅黑" panose="020B0503020204020204" charset="-122"/>
                  <a:cs typeface="微软雅黑" panose="020B0503020204020204" charset="-122"/>
                </a:rPr>
                <a:t>利息支出） </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500" dirty="0">
                  <a:solidFill>
                    <a:srgbClr val="000000"/>
                  </a:solidFill>
                  <a:latin typeface="微软雅黑" panose="020B0503020204020204" charset="-122"/>
                  <a:ea typeface="微软雅黑" panose="020B0503020204020204" charset="-122"/>
                  <a:cs typeface="微软雅黑" panose="020B0503020204020204" charset="-122"/>
                </a:rPr>
                <a:t>流动负债；</a:t>
              </a:r>
              <a:endParaRPr lang="zh-CN" altLang="en-US" sz="15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l" rtl="0" fontAlgn="base">
                <a:lnSpc>
                  <a:spcPct val="100000"/>
                </a:lnSpc>
                <a:spcBef>
                  <a:spcPct val="0"/>
                </a:spcBef>
                <a:spcAft>
                  <a:spcPct val="0"/>
                </a:spcAft>
                <a:buClr>
                  <a:srgbClr val="FF0000"/>
                </a:buClr>
                <a:buFont typeface="Arial" panose="020B0604020202020204" pitchFamily="34" charset="0"/>
                <a:buNone/>
              </a:pP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X2 </a:t>
              </a:r>
              <a:r>
                <a:rPr lang="zh-CN" altLang="en-US" sz="1500" dirty="0">
                  <a:solidFill>
                    <a:srgbClr val="000000"/>
                  </a:solidFill>
                  <a:latin typeface="微软雅黑" panose="020B0503020204020204" charset="-122"/>
                  <a:ea typeface="微软雅黑" panose="020B0503020204020204" charset="-122"/>
                  <a:cs typeface="微软雅黑" panose="020B0503020204020204" charset="-122"/>
                </a:rPr>
                <a:t>＝利润总额 </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500" dirty="0">
                  <a:solidFill>
                    <a:srgbClr val="000000"/>
                  </a:solidFill>
                  <a:latin typeface="微软雅黑" panose="020B0503020204020204" charset="-122"/>
                  <a:ea typeface="微软雅黑" panose="020B0503020204020204" charset="-122"/>
                  <a:cs typeface="微软雅黑" panose="020B0503020204020204" charset="-122"/>
                </a:rPr>
                <a:t>（流动资产 </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500" dirty="0">
                  <a:solidFill>
                    <a:srgbClr val="000000"/>
                  </a:solidFill>
                  <a:latin typeface="微软雅黑" panose="020B0503020204020204" charset="-122"/>
                  <a:ea typeface="微软雅黑" panose="020B0503020204020204" charset="-122"/>
                  <a:cs typeface="微软雅黑" panose="020B0503020204020204" charset="-122"/>
                </a:rPr>
                <a:t>流动负债）</a:t>
              </a:r>
              <a:endParaRPr lang="zh-CN" altLang="en-US" sz="15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l" rtl="0" fontAlgn="base">
                <a:lnSpc>
                  <a:spcPct val="100000"/>
                </a:lnSpc>
                <a:spcBef>
                  <a:spcPct val="0"/>
                </a:spcBef>
                <a:spcAft>
                  <a:spcPct val="0"/>
                </a:spcAft>
                <a:buClr>
                  <a:srgbClr val="FF0000"/>
                </a:buClr>
                <a:buFont typeface="Arial" panose="020B0604020202020204" pitchFamily="34" charset="0"/>
                <a:buNone/>
              </a:pP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X</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3</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500" dirty="0">
                  <a:solidFill>
                    <a:srgbClr val="000000"/>
                  </a:solidFill>
                  <a:latin typeface="微软雅黑" panose="020B0503020204020204" charset="-122"/>
                  <a:ea typeface="微软雅黑" panose="020B0503020204020204" charset="-122"/>
                  <a:cs typeface="微软雅黑" panose="020B0503020204020204" charset="-122"/>
                </a:rPr>
                <a:t>＝所有者权益 </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500" dirty="0">
                  <a:solidFill>
                    <a:srgbClr val="000000"/>
                  </a:solidFill>
                  <a:latin typeface="微软雅黑" panose="020B0503020204020204" charset="-122"/>
                  <a:ea typeface="微软雅黑" panose="020B0503020204020204" charset="-122"/>
                  <a:cs typeface="微软雅黑" panose="020B0503020204020204" charset="-122"/>
                </a:rPr>
                <a:t>流动负债</a:t>
              </a:r>
              <a:endParaRPr lang="zh-CN" altLang="en-US" sz="15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l" rtl="0" fontAlgn="base">
                <a:lnSpc>
                  <a:spcPct val="100000"/>
                </a:lnSpc>
                <a:spcBef>
                  <a:spcPct val="0"/>
                </a:spcBef>
                <a:spcAft>
                  <a:spcPct val="0"/>
                </a:spcAft>
                <a:buClr>
                  <a:srgbClr val="FF0000"/>
                </a:buClr>
                <a:buFont typeface="Arial" panose="020B0604020202020204" pitchFamily="34" charset="0"/>
                <a:buNone/>
              </a:pP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X</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4</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500" dirty="0">
                  <a:solidFill>
                    <a:srgbClr val="000000"/>
                  </a:solidFill>
                  <a:latin typeface="微软雅黑" panose="020B0503020204020204" charset="-122"/>
                  <a:ea typeface="微软雅黑" panose="020B0503020204020204" charset="-122"/>
                  <a:cs typeface="微软雅黑" panose="020B0503020204020204" charset="-122"/>
                </a:rPr>
                <a:t>＝有形资产净值 </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500" dirty="0">
                  <a:solidFill>
                    <a:srgbClr val="000000"/>
                  </a:solidFill>
                  <a:latin typeface="微软雅黑" panose="020B0503020204020204" charset="-122"/>
                  <a:ea typeface="微软雅黑" panose="020B0503020204020204" charset="-122"/>
                  <a:cs typeface="微软雅黑" panose="020B0503020204020204" charset="-122"/>
                </a:rPr>
                <a:t>负债总额</a:t>
              </a:r>
              <a:endParaRPr lang="zh-CN" altLang="en-US" sz="15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l" rtl="0" fontAlgn="base">
                <a:lnSpc>
                  <a:spcPct val="100000"/>
                </a:lnSpc>
                <a:spcBef>
                  <a:spcPct val="0"/>
                </a:spcBef>
                <a:spcAft>
                  <a:spcPct val="0"/>
                </a:spcAft>
                <a:buClr>
                  <a:srgbClr val="FF0000"/>
                </a:buClr>
                <a:buFont typeface="Arial" panose="020B0604020202020204" pitchFamily="34" charset="0"/>
                <a:buNone/>
              </a:pP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X</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5</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500" dirty="0">
                  <a:solidFill>
                    <a:srgbClr val="000000"/>
                  </a:solidFill>
                  <a:latin typeface="微软雅黑" panose="020B0503020204020204" charset="-122"/>
                  <a:ea typeface="微软雅黑" panose="020B0503020204020204" charset="-122"/>
                  <a:cs typeface="微软雅黑" panose="020B0503020204020204" charset="-122"/>
                </a:rPr>
                <a:t>＝（流动资产 </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500" dirty="0">
                  <a:solidFill>
                    <a:srgbClr val="000000"/>
                  </a:solidFill>
                  <a:latin typeface="微软雅黑" panose="020B0503020204020204" charset="-122"/>
                  <a:ea typeface="微软雅黑" panose="020B0503020204020204" charset="-122"/>
                  <a:cs typeface="微软雅黑" panose="020B0503020204020204" charset="-122"/>
                </a:rPr>
                <a:t>流动负债） </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500" dirty="0">
                  <a:solidFill>
                    <a:srgbClr val="000000"/>
                  </a:solidFill>
                  <a:latin typeface="微软雅黑" panose="020B0503020204020204" charset="-122"/>
                  <a:ea typeface="微软雅黑" panose="020B0503020204020204" charset="-122"/>
                  <a:cs typeface="微软雅黑" panose="020B0503020204020204" charset="-122"/>
                </a:rPr>
                <a:t>总资产，</a:t>
              </a:r>
              <a:endParaRPr lang="zh-CN" altLang="en-US" sz="15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8" name="矩形 41"/>
            <p:cNvSpPr/>
            <p:nvPr/>
          </p:nvSpPr>
          <p:spPr>
            <a:xfrm>
              <a:off x="10170" y="4218"/>
              <a:ext cx="4230" cy="3375"/>
            </a:xfrm>
            <a:prstGeom prst="rect">
              <a:avLst/>
            </a:prstGeom>
            <a:noFill/>
            <a:ln w="9525">
              <a:noFill/>
            </a:ln>
          </p:spPr>
          <p:txBody>
            <a:bodyPr anchor="t" anchorCtr="false">
              <a:spAutoFit/>
            </a:bodyPr>
            <a:p>
              <a:pPr>
                <a:lnSpc>
                  <a:spcPts val="2000"/>
                </a:lnSpc>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X1 </a:t>
              </a:r>
              <a:r>
                <a:rPr lang="zh-CN" altLang="en-US" dirty="0">
                  <a:latin typeface="微软雅黑" panose="020B0503020204020204" charset="-122"/>
                  <a:ea typeface="微软雅黑" panose="020B0503020204020204" charset="-122"/>
                  <a:cs typeface="微软雅黑" panose="020B0503020204020204" charset="-122"/>
                </a:rPr>
                <a:t>度量公司业绩；</a:t>
              </a:r>
              <a:endParaRPr lang="zh-CN" altLang="en-US" dirty="0">
                <a:latin typeface="微软雅黑" panose="020B0503020204020204" charset="-122"/>
                <a:ea typeface="微软雅黑" panose="020B0503020204020204" charset="-122"/>
                <a:cs typeface="微软雅黑" panose="020B0503020204020204" charset="-122"/>
              </a:endParaRPr>
            </a:p>
            <a:p>
              <a:pPr>
                <a:lnSpc>
                  <a:spcPts val="2000"/>
                </a:lnSpc>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X2 </a:t>
              </a:r>
              <a:r>
                <a:rPr lang="zh-CN" altLang="en-US" dirty="0">
                  <a:latin typeface="微软雅黑" panose="020B0503020204020204" charset="-122"/>
                  <a:ea typeface="微软雅黑" panose="020B0503020204020204" charset="-122"/>
                  <a:cs typeface="微软雅黑" panose="020B0503020204020204" charset="-122"/>
                </a:rPr>
                <a:t>度量营运资本回报率；</a:t>
              </a:r>
              <a:r>
                <a:rPr lang="en-US" altLang="zh-CN" dirty="0">
                  <a:latin typeface="微软雅黑" panose="020B0503020204020204" charset="-122"/>
                  <a:ea typeface="微软雅黑" panose="020B0503020204020204" charset="-122"/>
                  <a:cs typeface="微软雅黑" panose="020B0503020204020204" charset="-122"/>
                </a:rPr>
                <a:t>X3 </a:t>
              </a:r>
              <a:r>
                <a:rPr lang="zh-CN" altLang="en-US" dirty="0">
                  <a:latin typeface="微软雅黑" panose="020B0503020204020204" charset="-122"/>
                  <a:ea typeface="微软雅黑" panose="020B0503020204020204" charset="-122"/>
                  <a:cs typeface="微软雅黑" panose="020B0503020204020204" charset="-122"/>
                </a:rPr>
                <a:t>度量股东权益对流动负债的保障程度；</a:t>
              </a:r>
              <a:endParaRPr lang="zh-CN" altLang="en-US" dirty="0">
                <a:latin typeface="微软雅黑" panose="020B0503020204020204" charset="-122"/>
                <a:ea typeface="微软雅黑" panose="020B0503020204020204" charset="-122"/>
                <a:cs typeface="微软雅黑" panose="020B0503020204020204" charset="-122"/>
              </a:endParaRPr>
            </a:p>
            <a:p>
              <a:pPr>
                <a:lnSpc>
                  <a:spcPts val="2000"/>
                </a:lnSpc>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X4 </a:t>
              </a:r>
              <a:r>
                <a:rPr lang="zh-CN" altLang="en-US" dirty="0">
                  <a:latin typeface="微软雅黑" panose="020B0503020204020204" charset="-122"/>
                  <a:ea typeface="微软雅黑" panose="020B0503020204020204" charset="-122"/>
                  <a:cs typeface="微软雅黑" panose="020B0503020204020204" charset="-122"/>
                </a:rPr>
                <a:t>度量扣除无形资产后的净资产对债务的保障程度；</a:t>
              </a:r>
              <a:endParaRPr lang="zh-CN" altLang="en-US" dirty="0">
                <a:latin typeface="微软雅黑" panose="020B0503020204020204" charset="-122"/>
                <a:ea typeface="微软雅黑" panose="020B0503020204020204" charset="-122"/>
                <a:cs typeface="微软雅黑" panose="020B0503020204020204" charset="-122"/>
              </a:endParaRPr>
            </a:p>
            <a:p>
              <a:pPr>
                <a:lnSpc>
                  <a:spcPts val="2000"/>
                </a:lnSpc>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X5 </a:t>
              </a:r>
              <a:r>
                <a:rPr lang="zh-CN" altLang="en-US" dirty="0">
                  <a:latin typeface="微软雅黑" panose="020B0503020204020204" charset="-122"/>
                  <a:ea typeface="微软雅黑" panose="020B0503020204020204" charset="-122"/>
                  <a:cs typeface="微软雅黑" panose="020B0503020204020204" charset="-122"/>
                </a:rPr>
                <a:t>度量流动性。</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73738" name="矩形 42"/>
            <p:cNvSpPr/>
            <p:nvPr/>
          </p:nvSpPr>
          <p:spPr>
            <a:xfrm>
              <a:off x="9818" y="7991"/>
              <a:ext cx="4935" cy="1888"/>
            </a:xfrm>
            <a:prstGeom prst="rect">
              <a:avLst/>
            </a:prstGeom>
            <a:noFill/>
            <a:ln w="9525">
              <a:noFill/>
            </a:ln>
          </p:spPr>
          <p:txBody>
            <a:bodyPr anchor="t" anchorCtr="false">
              <a:spAutoFit/>
            </a:bodyPr>
            <a:p>
              <a:pPr algn="just">
                <a:buClrTx/>
                <a:buFont typeface="Arial" panose="020B0604020202020204" pitchFamily="34" charset="0"/>
              </a:pPr>
              <a:r>
                <a:rPr lang="en-US" altLang="zh-CN" dirty="0">
                  <a:solidFill>
                    <a:srgbClr val="FF0000"/>
                  </a:solidFill>
                  <a:latin typeface="微软雅黑" panose="020B0503020204020204" charset="-122"/>
                  <a:ea typeface="微软雅黑" panose="020B0503020204020204" charset="-122"/>
                  <a:cs typeface="微软雅黑" panose="020B0503020204020204" charset="-122"/>
                </a:rPr>
                <a:t>Z</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值越高，说明企业的运营状况良好，实力强；如果</a:t>
              </a:r>
              <a:r>
                <a:rPr lang="en-US" altLang="zh-CN" dirty="0">
                  <a:solidFill>
                    <a:srgbClr val="FF0000"/>
                  </a:solidFill>
                  <a:latin typeface="微软雅黑" panose="020B0503020204020204" charset="-122"/>
                  <a:ea typeface="微软雅黑" panose="020B0503020204020204" charset="-122"/>
                  <a:cs typeface="微软雅黑" panose="020B0503020204020204" charset="-122"/>
                </a:rPr>
                <a:t>Z</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值小，或者出现负值。则说明企业的状况差，前景不妙。</a:t>
              </a:r>
              <a:endParaRPr lang="zh-CN" altLang="en-US"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59" name="矩形 43"/>
            <p:cNvSpPr>
              <a:spLocks noChangeArrowheads="true"/>
            </p:cNvSpPr>
            <p:nvPr/>
          </p:nvSpPr>
          <p:spPr bwMode="auto">
            <a:xfrm>
              <a:off x="143" y="2183"/>
              <a:ext cx="5640" cy="1452"/>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i="0" u="none" strike="noStrike" kern="1200" cap="none" spc="0" normalizeH="0" baseline="0" noProof="0" dirty="0">
                  <a:ln>
                    <a:noFill/>
                  </a:ln>
                  <a:solidFill>
                    <a:schemeClr val="accent6">
                      <a:lumMod val="75000"/>
                    </a:schemeClr>
                  </a:solidFill>
                  <a:effectLst/>
                  <a:uLnTx/>
                  <a:uFillTx/>
                  <a:latin typeface="微软雅黑" panose="020B0503020204020204" charset="-122"/>
                  <a:ea typeface="微软雅黑" panose="020B0503020204020204" charset="-122"/>
                  <a:cs typeface="微软雅黑" panose="020B0503020204020204" charset="-122"/>
                </a:rPr>
                <a:t>巴萨利模型的准确率可达到</a:t>
              </a:r>
              <a:r>
                <a:rPr kumimoji="0" lang="en-US" altLang="zh-CN" sz="1800" i="0" u="none" strike="noStrike" kern="1200" cap="none" spc="0" normalizeH="0" baseline="0" noProof="0" dirty="0">
                  <a:ln>
                    <a:noFill/>
                  </a:ln>
                  <a:solidFill>
                    <a:schemeClr val="accent6">
                      <a:lumMod val="75000"/>
                    </a:schemeClr>
                  </a:solidFill>
                  <a:effectLst/>
                  <a:uLnTx/>
                  <a:uFillTx/>
                  <a:latin typeface="微软雅黑" panose="020B0503020204020204" charset="-122"/>
                  <a:ea typeface="微软雅黑" panose="020B0503020204020204" charset="-122"/>
                  <a:cs typeface="微软雅黑" panose="020B0503020204020204" charset="-122"/>
                </a:rPr>
                <a:t>95</a:t>
              </a:r>
              <a:r>
                <a:rPr kumimoji="0" lang="zh-CN" altLang="en-US" sz="1800" i="0" u="none" strike="noStrike" kern="1200" cap="none" spc="0" normalizeH="0" baseline="0" noProof="0" dirty="0">
                  <a:ln>
                    <a:noFill/>
                  </a:ln>
                  <a:solidFill>
                    <a:schemeClr val="accent6">
                      <a:lumMod val="75000"/>
                    </a:schemeClr>
                  </a:solidFill>
                  <a:effectLst/>
                  <a:uLnTx/>
                  <a:uFillTx/>
                  <a:latin typeface="微软雅黑" panose="020B0503020204020204" charset="-122"/>
                  <a:ea typeface="微软雅黑" panose="020B0503020204020204" charset="-122"/>
                  <a:cs typeface="微软雅黑" panose="020B0503020204020204" charset="-122"/>
                </a:rPr>
                <a:t>％，最大的优点是易于计算，还可度量实力大小，广泛用于各种行业。</a:t>
              </a:r>
              <a:endParaRPr kumimoji="0" lang="zh-CN" altLang="en-US" sz="1800" i="0" u="none" strike="noStrike" kern="1200" cap="none" spc="0" normalizeH="0" baseline="0" noProof="0" dirty="0">
                <a:ln>
                  <a:noFill/>
                </a:ln>
                <a:solidFill>
                  <a:schemeClr val="accent6">
                    <a:lumMod val="75000"/>
                  </a:schemeClr>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en-US" altLang="zh-CN" sz="3200" dirty="0">
                <a:solidFill>
                  <a:schemeClr val="bg1"/>
                </a:solidFill>
                <a:latin typeface="微软雅黑" panose="020B0503020204020204" charset="-122"/>
                <a:ea typeface="微软雅黑" panose="020B0503020204020204" charset="-122"/>
                <a:sym typeface="+mn-ea"/>
              </a:rPr>
              <a:t>4. </a:t>
            </a:r>
            <a:r>
              <a:rPr lang="zh-CN" altLang="en-US" sz="3200" dirty="0">
                <a:solidFill>
                  <a:schemeClr val="bg1"/>
                </a:solidFill>
                <a:latin typeface="微软雅黑" panose="020B0503020204020204" charset="-122"/>
                <a:ea typeface="微软雅黑" panose="020B0503020204020204" charset="-122"/>
                <a:sym typeface="+mn-ea"/>
              </a:rPr>
              <a:t>营运资产分析模型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60195" y="1351915"/>
            <a:ext cx="9072245" cy="4687570"/>
            <a:chOff x="283" y="2553"/>
            <a:chExt cx="14287" cy="7382"/>
          </a:xfrm>
        </p:grpSpPr>
        <p:sp>
          <p:nvSpPr>
            <p:cNvPr id="79878"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9094" name="AutoShape 6"/>
            <p:cNvSpPr/>
            <p:nvPr/>
          </p:nvSpPr>
          <p:spPr>
            <a:xfrm>
              <a:off x="933" y="2553"/>
              <a:ext cx="12165" cy="7382"/>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89095" name="Group 27"/>
            <p:cNvGrpSpPr/>
            <p:nvPr/>
          </p:nvGrpSpPr>
          <p:grpSpPr>
            <a:xfrm>
              <a:off x="283" y="2955"/>
              <a:ext cx="14287" cy="6225"/>
              <a:chOff x="0" y="0"/>
              <a:chExt cx="3436" cy="918"/>
            </a:xfrm>
          </p:grpSpPr>
          <p:sp>
            <p:nvSpPr>
              <p:cNvPr id="89096" name="Line 28"/>
              <p:cNvSpPr/>
              <p:nvPr/>
            </p:nvSpPr>
            <p:spPr>
              <a:xfrm>
                <a:off x="255" y="0"/>
                <a:ext cx="2926" cy="0"/>
              </a:xfrm>
              <a:prstGeom prst="line">
                <a:avLst/>
              </a:prstGeom>
              <a:ln w="12700" cap="flat" cmpd="sng">
                <a:solidFill>
                  <a:schemeClr val="bg1"/>
                </a:solidFill>
                <a:prstDash val="solid"/>
                <a:round/>
                <a:headEnd type="none" w="med" len="med"/>
                <a:tailEnd type="none" w="med" len="med"/>
              </a:ln>
            </p:spPr>
          </p:sp>
          <p:sp>
            <p:nvSpPr>
              <p:cNvPr id="89097" name="Line 29"/>
              <p:cNvSpPr/>
              <p:nvPr/>
            </p:nvSpPr>
            <p:spPr>
              <a:xfrm>
                <a:off x="198" y="48"/>
                <a:ext cx="3055" cy="0"/>
              </a:xfrm>
              <a:prstGeom prst="line">
                <a:avLst/>
              </a:prstGeom>
              <a:ln w="12700" cap="flat" cmpd="sng">
                <a:solidFill>
                  <a:schemeClr val="bg1"/>
                </a:solidFill>
                <a:prstDash val="solid"/>
                <a:round/>
                <a:headEnd type="none" w="med" len="med"/>
                <a:tailEnd type="none" w="med" len="med"/>
              </a:ln>
            </p:spPr>
          </p:sp>
          <p:sp>
            <p:nvSpPr>
              <p:cNvPr id="89098" name="Line 30"/>
              <p:cNvSpPr/>
              <p:nvPr/>
            </p:nvSpPr>
            <p:spPr>
              <a:xfrm>
                <a:off x="150" y="96"/>
                <a:ext cx="3148" cy="0"/>
              </a:xfrm>
              <a:prstGeom prst="line">
                <a:avLst/>
              </a:prstGeom>
              <a:ln w="12700" cap="flat" cmpd="sng">
                <a:solidFill>
                  <a:schemeClr val="bg1"/>
                </a:solidFill>
                <a:prstDash val="solid"/>
                <a:round/>
                <a:headEnd type="none" w="med" len="med"/>
                <a:tailEnd type="none" w="med" len="med"/>
              </a:ln>
            </p:spPr>
          </p:sp>
          <p:sp>
            <p:nvSpPr>
              <p:cNvPr id="89099" name="Line 31"/>
              <p:cNvSpPr/>
              <p:nvPr/>
            </p:nvSpPr>
            <p:spPr>
              <a:xfrm>
                <a:off x="108" y="144"/>
                <a:ext cx="3226" cy="0"/>
              </a:xfrm>
              <a:prstGeom prst="line">
                <a:avLst/>
              </a:prstGeom>
              <a:ln w="12700" cap="flat" cmpd="sng">
                <a:solidFill>
                  <a:schemeClr val="bg1"/>
                </a:solidFill>
                <a:prstDash val="solid"/>
                <a:round/>
                <a:headEnd type="none" w="med" len="med"/>
                <a:tailEnd type="none" w="med" len="med"/>
              </a:ln>
            </p:spPr>
          </p:sp>
          <p:sp>
            <p:nvSpPr>
              <p:cNvPr id="89100" name="Line 32"/>
              <p:cNvSpPr/>
              <p:nvPr/>
            </p:nvSpPr>
            <p:spPr>
              <a:xfrm>
                <a:off x="78" y="192"/>
                <a:ext cx="3280" cy="0"/>
              </a:xfrm>
              <a:prstGeom prst="line">
                <a:avLst/>
              </a:prstGeom>
              <a:ln w="12700" cap="flat" cmpd="sng">
                <a:solidFill>
                  <a:schemeClr val="bg1"/>
                </a:solidFill>
                <a:prstDash val="solid"/>
                <a:round/>
                <a:headEnd type="none" w="med" len="med"/>
                <a:tailEnd type="none" w="med" len="med"/>
              </a:ln>
            </p:spPr>
          </p:sp>
          <p:sp>
            <p:nvSpPr>
              <p:cNvPr id="89101" name="Line 33"/>
              <p:cNvSpPr/>
              <p:nvPr/>
            </p:nvSpPr>
            <p:spPr>
              <a:xfrm>
                <a:off x="48" y="240"/>
                <a:ext cx="3337" cy="0"/>
              </a:xfrm>
              <a:prstGeom prst="line">
                <a:avLst/>
              </a:prstGeom>
              <a:ln w="12700" cap="flat" cmpd="sng">
                <a:solidFill>
                  <a:schemeClr val="bg1"/>
                </a:solidFill>
                <a:prstDash val="solid"/>
                <a:round/>
                <a:headEnd type="none" w="med" len="med"/>
                <a:tailEnd type="none" w="med" len="med"/>
              </a:ln>
            </p:spPr>
          </p:sp>
          <p:sp>
            <p:nvSpPr>
              <p:cNvPr id="89102" name="Line 34"/>
              <p:cNvSpPr/>
              <p:nvPr/>
            </p:nvSpPr>
            <p:spPr>
              <a:xfrm>
                <a:off x="30" y="288"/>
                <a:ext cx="3373" cy="0"/>
              </a:xfrm>
              <a:prstGeom prst="line">
                <a:avLst/>
              </a:prstGeom>
              <a:ln w="12700" cap="flat" cmpd="sng">
                <a:solidFill>
                  <a:schemeClr val="bg1"/>
                </a:solidFill>
                <a:prstDash val="solid"/>
                <a:round/>
                <a:headEnd type="none" w="med" len="med"/>
                <a:tailEnd type="none" w="med" len="med"/>
              </a:ln>
            </p:spPr>
          </p:sp>
          <p:sp>
            <p:nvSpPr>
              <p:cNvPr id="89103" name="Line 35"/>
              <p:cNvSpPr/>
              <p:nvPr/>
            </p:nvSpPr>
            <p:spPr>
              <a:xfrm>
                <a:off x="18" y="336"/>
                <a:ext cx="3403" cy="0"/>
              </a:xfrm>
              <a:prstGeom prst="line">
                <a:avLst/>
              </a:prstGeom>
              <a:ln w="12700" cap="flat" cmpd="sng">
                <a:solidFill>
                  <a:schemeClr val="bg1"/>
                </a:solidFill>
                <a:prstDash val="solid"/>
                <a:round/>
                <a:headEnd type="none" w="med" len="med"/>
                <a:tailEnd type="none" w="med" len="med"/>
              </a:ln>
            </p:spPr>
          </p:sp>
          <p:sp>
            <p:nvSpPr>
              <p:cNvPr id="89104" name="Line 36"/>
              <p:cNvSpPr/>
              <p:nvPr/>
            </p:nvSpPr>
            <p:spPr>
              <a:xfrm>
                <a:off x="12" y="384"/>
                <a:ext cx="3418" cy="0"/>
              </a:xfrm>
              <a:prstGeom prst="line">
                <a:avLst/>
              </a:prstGeom>
              <a:ln w="12700" cap="flat" cmpd="sng">
                <a:solidFill>
                  <a:schemeClr val="bg1"/>
                </a:solidFill>
                <a:prstDash val="solid"/>
                <a:round/>
                <a:headEnd type="none" w="med" len="med"/>
                <a:tailEnd type="none" w="med" len="med"/>
              </a:ln>
            </p:spPr>
          </p:sp>
          <p:sp>
            <p:nvSpPr>
              <p:cNvPr id="89105" name="Line 37"/>
              <p:cNvSpPr/>
              <p:nvPr/>
            </p:nvSpPr>
            <p:spPr>
              <a:xfrm>
                <a:off x="0" y="432"/>
                <a:ext cx="3436" cy="0"/>
              </a:xfrm>
              <a:prstGeom prst="line">
                <a:avLst/>
              </a:prstGeom>
              <a:ln w="12700" cap="flat" cmpd="sng">
                <a:solidFill>
                  <a:schemeClr val="bg1"/>
                </a:solidFill>
                <a:prstDash val="solid"/>
                <a:round/>
                <a:headEnd type="none" w="med" len="med"/>
                <a:tailEnd type="none" w="med" len="med"/>
              </a:ln>
            </p:spPr>
          </p:sp>
          <p:sp>
            <p:nvSpPr>
              <p:cNvPr id="89106" name="Line 38"/>
              <p:cNvSpPr/>
              <p:nvPr/>
            </p:nvSpPr>
            <p:spPr>
              <a:xfrm>
                <a:off x="3" y="480"/>
                <a:ext cx="3433" cy="0"/>
              </a:xfrm>
              <a:prstGeom prst="line">
                <a:avLst/>
              </a:prstGeom>
              <a:ln w="12700" cap="flat" cmpd="sng">
                <a:solidFill>
                  <a:schemeClr val="bg1"/>
                </a:solidFill>
                <a:prstDash val="solid"/>
                <a:round/>
                <a:headEnd type="none" w="med" len="med"/>
                <a:tailEnd type="none" w="med" len="med"/>
              </a:ln>
            </p:spPr>
          </p:sp>
          <p:sp>
            <p:nvSpPr>
              <p:cNvPr id="89107" name="Line 39"/>
              <p:cNvSpPr/>
              <p:nvPr/>
            </p:nvSpPr>
            <p:spPr>
              <a:xfrm>
                <a:off x="9" y="528"/>
                <a:ext cx="3418" cy="0"/>
              </a:xfrm>
              <a:prstGeom prst="line">
                <a:avLst/>
              </a:prstGeom>
              <a:ln w="12700" cap="flat" cmpd="sng">
                <a:solidFill>
                  <a:schemeClr val="bg1"/>
                </a:solidFill>
                <a:prstDash val="solid"/>
                <a:round/>
                <a:headEnd type="none" w="med" len="med"/>
                <a:tailEnd type="none" w="med" len="med"/>
              </a:ln>
            </p:spPr>
          </p:sp>
          <p:sp>
            <p:nvSpPr>
              <p:cNvPr id="89108" name="Line 40"/>
              <p:cNvSpPr/>
              <p:nvPr/>
            </p:nvSpPr>
            <p:spPr>
              <a:xfrm>
                <a:off x="18" y="576"/>
                <a:ext cx="3406" cy="0"/>
              </a:xfrm>
              <a:prstGeom prst="line">
                <a:avLst/>
              </a:prstGeom>
              <a:ln w="12700" cap="flat" cmpd="sng">
                <a:solidFill>
                  <a:schemeClr val="bg1"/>
                </a:solidFill>
                <a:prstDash val="solid"/>
                <a:round/>
                <a:headEnd type="none" w="med" len="med"/>
                <a:tailEnd type="none" w="med" len="med"/>
              </a:ln>
            </p:spPr>
          </p:sp>
          <p:sp>
            <p:nvSpPr>
              <p:cNvPr id="89109" name="Line 41"/>
              <p:cNvSpPr/>
              <p:nvPr/>
            </p:nvSpPr>
            <p:spPr>
              <a:xfrm>
                <a:off x="30" y="630"/>
                <a:ext cx="3373" cy="0"/>
              </a:xfrm>
              <a:prstGeom prst="line">
                <a:avLst/>
              </a:prstGeom>
              <a:ln w="12700" cap="flat" cmpd="sng">
                <a:solidFill>
                  <a:schemeClr val="bg1"/>
                </a:solidFill>
                <a:prstDash val="solid"/>
                <a:round/>
                <a:headEnd type="none" w="med" len="med"/>
                <a:tailEnd type="none" w="med" len="med"/>
              </a:ln>
            </p:spPr>
          </p:sp>
          <p:sp>
            <p:nvSpPr>
              <p:cNvPr id="89110" name="Line 42"/>
              <p:cNvSpPr/>
              <p:nvPr/>
            </p:nvSpPr>
            <p:spPr>
              <a:xfrm>
                <a:off x="51" y="678"/>
                <a:ext cx="3343" cy="0"/>
              </a:xfrm>
              <a:prstGeom prst="line">
                <a:avLst/>
              </a:prstGeom>
              <a:ln w="12700" cap="flat" cmpd="sng">
                <a:solidFill>
                  <a:schemeClr val="bg1"/>
                </a:solidFill>
                <a:prstDash val="solid"/>
                <a:round/>
                <a:headEnd type="none" w="med" len="med"/>
                <a:tailEnd type="none" w="med" len="med"/>
              </a:ln>
            </p:spPr>
          </p:sp>
          <p:sp>
            <p:nvSpPr>
              <p:cNvPr id="89111" name="Line 43"/>
              <p:cNvSpPr/>
              <p:nvPr/>
            </p:nvSpPr>
            <p:spPr>
              <a:xfrm>
                <a:off x="72" y="726"/>
                <a:ext cx="3295" cy="0"/>
              </a:xfrm>
              <a:prstGeom prst="line">
                <a:avLst/>
              </a:prstGeom>
              <a:ln w="12700" cap="flat" cmpd="sng">
                <a:solidFill>
                  <a:schemeClr val="bg1"/>
                </a:solidFill>
                <a:prstDash val="solid"/>
                <a:round/>
                <a:headEnd type="none" w="med" len="med"/>
                <a:tailEnd type="none" w="med" len="med"/>
              </a:ln>
            </p:spPr>
          </p:sp>
          <p:sp>
            <p:nvSpPr>
              <p:cNvPr id="89112" name="Line 44"/>
              <p:cNvSpPr/>
              <p:nvPr/>
            </p:nvSpPr>
            <p:spPr>
              <a:xfrm>
                <a:off x="102" y="774"/>
                <a:ext cx="3235" cy="0"/>
              </a:xfrm>
              <a:prstGeom prst="line">
                <a:avLst/>
              </a:prstGeom>
              <a:ln w="12700" cap="flat" cmpd="sng">
                <a:solidFill>
                  <a:schemeClr val="bg1"/>
                </a:solidFill>
                <a:prstDash val="solid"/>
                <a:round/>
                <a:headEnd type="none" w="med" len="med"/>
                <a:tailEnd type="none" w="med" len="med"/>
              </a:ln>
            </p:spPr>
          </p:sp>
          <p:sp>
            <p:nvSpPr>
              <p:cNvPr id="89113" name="Line 45"/>
              <p:cNvSpPr/>
              <p:nvPr/>
            </p:nvSpPr>
            <p:spPr>
              <a:xfrm>
                <a:off x="141" y="822"/>
                <a:ext cx="3154" cy="0"/>
              </a:xfrm>
              <a:prstGeom prst="line">
                <a:avLst/>
              </a:prstGeom>
              <a:ln w="12700" cap="flat" cmpd="sng">
                <a:solidFill>
                  <a:schemeClr val="bg1"/>
                </a:solidFill>
                <a:prstDash val="solid"/>
                <a:round/>
                <a:headEnd type="none" w="med" len="med"/>
                <a:tailEnd type="none" w="med" len="med"/>
              </a:ln>
            </p:spPr>
          </p:sp>
          <p:sp>
            <p:nvSpPr>
              <p:cNvPr id="89114" name="Line 46"/>
              <p:cNvSpPr/>
              <p:nvPr/>
            </p:nvSpPr>
            <p:spPr>
              <a:xfrm>
                <a:off x="189" y="870"/>
                <a:ext cx="3061" cy="0"/>
              </a:xfrm>
              <a:prstGeom prst="line">
                <a:avLst/>
              </a:prstGeom>
              <a:ln w="12700" cap="flat" cmpd="sng">
                <a:solidFill>
                  <a:schemeClr val="bg1"/>
                </a:solidFill>
                <a:prstDash val="solid"/>
                <a:round/>
                <a:headEnd type="none" w="med" len="med"/>
                <a:tailEnd type="none" w="med" len="med"/>
              </a:ln>
            </p:spPr>
          </p:sp>
          <p:sp>
            <p:nvSpPr>
              <p:cNvPr id="89115" name="Line 47"/>
              <p:cNvSpPr/>
              <p:nvPr/>
            </p:nvSpPr>
            <p:spPr>
              <a:xfrm>
                <a:off x="246" y="918"/>
                <a:ext cx="2950" cy="0"/>
              </a:xfrm>
              <a:prstGeom prst="line">
                <a:avLst/>
              </a:prstGeom>
              <a:ln w="12700" cap="flat" cmpd="sng">
                <a:solidFill>
                  <a:schemeClr val="bg1"/>
                </a:solidFill>
                <a:prstDash val="solid"/>
                <a:round/>
                <a:headEnd type="none" w="med" len="med"/>
                <a:tailEnd type="none" w="med" len="med"/>
              </a:ln>
            </p:spPr>
          </p:sp>
        </p:grpSp>
        <p:sp>
          <p:nvSpPr>
            <p:cNvPr id="89116" name="AutoShape 48"/>
            <p:cNvSpPr/>
            <p:nvPr/>
          </p:nvSpPr>
          <p:spPr>
            <a:xfrm>
              <a:off x="1033" y="2678"/>
              <a:ext cx="11905" cy="7002"/>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0122" name="Rectangle 51"/>
            <p:cNvSpPr/>
            <p:nvPr/>
          </p:nvSpPr>
          <p:spPr>
            <a:xfrm>
              <a:off x="1453" y="2790"/>
              <a:ext cx="11485" cy="7139"/>
            </a:xfrm>
            <a:prstGeom prst="rect">
              <a:avLst/>
            </a:prstGeom>
            <a:noFill/>
            <a:ln w="9525">
              <a:noFill/>
            </a:ln>
          </p:spPr>
          <p:txBody>
            <a:bodyPr lIns="10800" tIns="10800" rIns="18000" bIns="10800" anchor="t" anchorCtr="false"/>
            <a:p>
              <a:pPr>
                <a:lnSpc>
                  <a:spcPct val="120000"/>
                </a:lnSpc>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营运资产分析模型是一种</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管理模型</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，通过对一些财务指标的分析，可以用于计算对客户的信用额度（信用限额）。</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该模型首先需要分别计算</a:t>
              </a:r>
              <a:r>
                <a:rPr lang="zh-CN" altLang="en-US" sz="2000" b="1" dirty="0">
                  <a:solidFill>
                    <a:srgbClr val="0000FF"/>
                  </a:solidFill>
                  <a:latin typeface="微软雅黑" panose="020B0503020204020204" charset="-122"/>
                  <a:ea typeface="微软雅黑" panose="020B0503020204020204" charset="-122"/>
                  <a:cs typeface="微软雅黑" panose="020B0503020204020204" charset="-122"/>
                </a:rPr>
                <a:t>营运资产</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和</a:t>
              </a:r>
              <a:r>
                <a:rPr lang="zh-CN" altLang="en-US" sz="2000" b="1" dirty="0">
                  <a:solidFill>
                    <a:srgbClr val="0000FF"/>
                  </a:solidFill>
                  <a:latin typeface="微软雅黑" panose="020B0503020204020204" charset="-122"/>
                  <a:ea typeface="微软雅黑" panose="020B0503020204020204" charset="-122"/>
                  <a:cs typeface="微软雅黑" panose="020B0503020204020204" charset="-122"/>
                </a:rPr>
                <a:t>资产负债比率</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）营运资产计算：营运资产＝（营运资本＋净资产）</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mn-ea"/>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营运资本</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en-US" altLang="en-US"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流动资产</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流动负债</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mn-ea"/>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净资产</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资产总额-负债总额</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资产负债比率计算：</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Z</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X1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X</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r>
                <a:rPr lang="en-US" altLang="en-US" sz="2000"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X</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r>
                <a:rPr lang="en-US"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X</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4</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a:lnSpc>
                  <a:spcPct val="12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X</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1</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流动资产</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流动负债；</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X</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2</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（流动资产－存货）</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流动负债；</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X</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3</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流动负债</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净资产；</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X</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4</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负债总额</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净资产；其中，</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X1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X2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度量企业</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的资产流动性；</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X</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3</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X</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4</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度量企业的资本结构。</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pPr>
              <a:r>
                <a:rPr lang="zh-CN" altLang="en-US" sz="2000" b="1" dirty="0">
                  <a:solidFill>
                    <a:srgbClr val="130401"/>
                  </a:solidFill>
                  <a:latin typeface="微软雅黑" panose="020B0503020204020204" charset="-122"/>
                  <a:ea typeface="微软雅黑" panose="020B0503020204020204" charset="-122"/>
                  <a:cs typeface="微软雅黑" panose="020B0503020204020204" charset="-122"/>
                </a:rPr>
                <a:t>评估值综合考虑了</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rPr>
                <a:t>资产流动性和负债水平</a:t>
              </a:r>
              <a:r>
                <a:rPr lang="zh-CN" altLang="en-US" sz="2000" b="1" dirty="0">
                  <a:solidFill>
                    <a:srgbClr val="130401"/>
                  </a:solidFill>
                  <a:latin typeface="微软雅黑" panose="020B0503020204020204" charset="-122"/>
                  <a:ea typeface="微软雅黑" panose="020B0503020204020204" charset="-122"/>
                  <a:cs typeface="微软雅黑" panose="020B0503020204020204" charset="-122"/>
                </a:rPr>
                <a:t>两个最能反映企业偿债能力的因素。</a:t>
              </a:r>
              <a:endParaRPr lang="zh-CN" altLang="en-US" sz="2000" b="1" dirty="0">
                <a:solidFill>
                  <a:srgbClr val="130401"/>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pP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rPr>
                <a:t>评估值越大，表示企业的财务状况越好，风险越小。</a:t>
              </a:r>
              <a:endParaRPr lang="zh-CN" altLang="en-US" sz="2000" b="1" dirty="0">
                <a:solidFill>
                  <a:srgbClr val="C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en-US" altLang="zh-CN" sz="3200" dirty="0">
                <a:solidFill>
                  <a:schemeClr val="bg1"/>
                </a:solidFill>
                <a:latin typeface="微软雅黑" panose="020B0503020204020204" charset="-122"/>
                <a:ea typeface="微软雅黑" panose="020B0503020204020204" charset="-122"/>
                <a:sym typeface="+mn-ea"/>
              </a:rPr>
              <a:t>4. </a:t>
            </a:r>
            <a:r>
              <a:rPr lang="zh-CN" altLang="en-US" sz="3200" dirty="0">
                <a:solidFill>
                  <a:schemeClr val="bg1"/>
                </a:solidFill>
                <a:latin typeface="微软雅黑" panose="020B0503020204020204" charset="-122"/>
                <a:ea typeface="微软雅黑" panose="020B0503020204020204" charset="-122"/>
                <a:sym typeface="+mn-ea"/>
              </a:rPr>
              <a:t>营运资产分析模型</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90117" name="Rectangle 3"/>
          <p:cNvSpPr/>
          <p:nvPr/>
        </p:nvSpPr>
        <p:spPr>
          <a:xfrm>
            <a:off x="2076450" y="1179513"/>
            <a:ext cx="3840480" cy="337185"/>
          </a:xfrm>
          <a:prstGeom prst="rect">
            <a:avLst/>
          </a:prstGeom>
          <a:noFill/>
          <a:ln w="9525">
            <a:noFill/>
          </a:ln>
        </p:spPr>
        <p:txBody>
          <a:bodyPr wrap="none" anchor="ctr" anchorCtr="false">
            <a:spAutoFit/>
          </a:bodyPr>
          <a:p>
            <a:pPr algn="ct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不同评估值对应的营运资产比例和风险表</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graphicFrame>
        <p:nvGraphicFramePr>
          <p:cNvPr id="80903" name="Group 7"/>
          <p:cNvGraphicFramePr>
            <a:graphicFrameLocks noGrp="true"/>
          </p:cNvGraphicFramePr>
          <p:nvPr/>
        </p:nvGraphicFramePr>
        <p:xfrm>
          <a:off x="1847850" y="1640205"/>
          <a:ext cx="4100195" cy="4608830"/>
        </p:xfrm>
        <a:graphic>
          <a:graphicData uri="http://schemas.openxmlformats.org/drawingml/2006/table">
            <a:tbl>
              <a:tblPr/>
              <a:tblGrid>
                <a:gridCol w="2194560"/>
                <a:gridCol w="863600"/>
                <a:gridCol w="1042035"/>
              </a:tblGrid>
              <a:tr h="91440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评估值 </a:t>
                      </a:r>
                      <a:endParaRPr kumimoji="0" lang="zh-CN" altLang="en-US" sz="1800" b="1"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Z=X</a:t>
                      </a:r>
                      <a:r>
                        <a:rPr kumimoji="0" lang="en-US" altLang="zh-CN" sz="1800" b="1" i="0" u="none" strike="noStrike" cap="none" normalizeH="0" baseline="-25000" dirty="0">
                          <a:ln>
                            <a:noFill/>
                          </a:ln>
                          <a:solidFill>
                            <a:srgbClr val="000000"/>
                          </a:solidFill>
                          <a:effectLst/>
                          <a:latin typeface="微软雅黑" panose="020B0503020204020204" charset="-122"/>
                          <a:ea typeface="微软雅黑" panose="020B0503020204020204" charset="-122"/>
                          <a:cs typeface="微软雅黑" panose="020B0503020204020204" charset="-122"/>
                        </a:rPr>
                        <a:t>1</a:t>
                      </a:r>
                      <a:r>
                        <a:rPr kumimoji="0" lang="en-US" altLang="zh-CN" sz="1800" b="1"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+X</a:t>
                      </a:r>
                      <a:r>
                        <a:rPr kumimoji="0" lang="en-US" altLang="zh-CN" sz="1800" b="1" i="0" u="none" strike="noStrike" cap="none" normalizeH="0" baseline="-25000" dirty="0">
                          <a:ln>
                            <a:noFill/>
                          </a:ln>
                          <a:solidFill>
                            <a:srgbClr val="000000"/>
                          </a:solidFill>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2</a:t>
                      </a:r>
                      <a:r>
                        <a:rPr kumimoji="0" lang="en-US" altLang="zh-CN" sz="1800" b="1"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a:t>
                      </a:r>
                      <a:r>
                        <a:rPr kumimoji="0" lang="en-US" altLang="zh-CN" sz="1800" b="1"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X</a:t>
                      </a:r>
                      <a:r>
                        <a:rPr kumimoji="0" lang="en-US" altLang="zh-CN" sz="1800" b="1" i="0" u="none" strike="noStrike" cap="none" normalizeH="0" baseline="-25000" dirty="0">
                          <a:ln>
                            <a:noFill/>
                          </a:ln>
                          <a:solidFill>
                            <a:srgbClr val="000000"/>
                          </a:solidFill>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3</a:t>
                      </a:r>
                      <a:r>
                        <a:rPr kumimoji="0" lang="en-US" altLang="zh-CN" sz="1800" b="1"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+X</a:t>
                      </a:r>
                      <a:r>
                        <a:rPr kumimoji="0" lang="en-US" altLang="zh-CN" sz="1800" b="1" i="0" u="none" strike="noStrike" cap="none" normalizeH="0" baseline="-25000" dirty="0">
                          <a:ln>
                            <a:noFill/>
                          </a:ln>
                          <a:solidFill>
                            <a:srgbClr val="000000"/>
                          </a:solidFill>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4</a:t>
                      </a:r>
                      <a:endParaRPr kumimoji="0" lang="en-US" altLang="zh-CN" sz="1800" b="1" i="0" u="none" strike="noStrike" cap="none" normalizeH="0" baseline="-25000" dirty="0">
                        <a:ln>
                          <a:noFill/>
                        </a:ln>
                        <a:solidFill>
                          <a:srgbClr val="000000"/>
                        </a:solidFill>
                        <a:effectLst/>
                        <a:latin typeface="微软雅黑" panose="020B0503020204020204" charset="-122"/>
                        <a:ea typeface="微软雅黑" panose="020B0503020204020204" charset="-122"/>
                        <a:cs typeface="微软雅黑" panose="020B0503020204020204" charset="-122"/>
                        <a:sym typeface="Arial" panose="020B0604020202020204" pitchFamily="34" charset="0"/>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rPr>
                        <a:t>风险程度</a:t>
                      </a:r>
                      <a:endPar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rPr>
                        <a:t>营运资产比例（％）</a:t>
                      </a:r>
                      <a:endPar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66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4.6</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rPr>
                        <a:t>高</a:t>
                      </a:r>
                      <a:endPar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00"/>
                          </a:solidFill>
                          <a:effectLst/>
                          <a:latin typeface="微软雅黑" panose="020B0503020204020204" charset="-122"/>
                          <a:ea typeface="微软雅黑" panose="020B0503020204020204" charset="-122"/>
                        </a:rPr>
                        <a:t>0</a:t>
                      </a:r>
                      <a:endParaRPr kumimoji="0" lang="en-US" altLang="zh-CN" sz="1800" b="1" i="0" u="none" strike="noStrike" cap="none" normalizeH="0" baseline="0" dirty="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66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4.59</a:t>
                      </a: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3.9</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rPr>
                        <a:t>高</a:t>
                      </a:r>
                      <a:endPar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rPr>
                        <a:t>2.5</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3.89</a:t>
                      </a: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3.2</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rPr>
                        <a:t>高</a:t>
                      </a:r>
                      <a:endPar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rPr>
                        <a:t>5.0</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66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3.19</a:t>
                      </a: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2.5</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rPr>
                        <a:t>高</a:t>
                      </a:r>
                      <a:endPar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rPr>
                        <a:t>7.5</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2.49</a:t>
                      </a: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1.8</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rPr>
                        <a:t>高</a:t>
                      </a:r>
                      <a:endPar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rPr>
                        <a:t>10.0</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66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1.79</a:t>
                      </a: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1.1</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rPr>
                        <a:t>有限</a:t>
                      </a:r>
                      <a:endPar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rPr>
                        <a:t>12.5</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66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1.09</a:t>
                      </a: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0.4</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rPr>
                        <a:t>有限</a:t>
                      </a:r>
                      <a:endPar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rPr>
                        <a:t>15.0</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66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0.39</a:t>
                      </a: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0.3</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rPr>
                        <a:t>有限</a:t>
                      </a:r>
                      <a:endPar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rPr>
                        <a:t>17.5</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0.31</a:t>
                      </a: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1.0</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rPr>
                        <a:t>有限</a:t>
                      </a:r>
                      <a:endPar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rPr>
                        <a:t>20.0</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26">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rPr>
                        <a:t>&gt;=1.0</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rPr>
                        <a:t>低</a:t>
                      </a:r>
                      <a:endPar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00"/>
                          </a:solidFill>
                          <a:effectLst/>
                          <a:latin typeface="微软雅黑" panose="020B0503020204020204" charset="-122"/>
                          <a:ea typeface="微软雅黑" panose="020B0503020204020204" charset="-122"/>
                        </a:rPr>
                        <a:t>25</a:t>
                      </a:r>
                      <a:endParaRPr kumimoji="0" lang="en-US" altLang="zh-CN" sz="1800" b="1" i="0" u="none" strike="noStrike" cap="none" normalizeH="0" baseline="0" dirty="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80954" name="Group 58"/>
          <p:cNvGraphicFramePr>
            <a:graphicFrameLocks noGrp="true"/>
          </p:cNvGraphicFramePr>
          <p:nvPr/>
        </p:nvGraphicFramePr>
        <p:xfrm>
          <a:off x="6544310" y="1692593"/>
          <a:ext cx="4267200" cy="1558925"/>
        </p:xfrm>
        <a:graphic>
          <a:graphicData uri="http://schemas.openxmlformats.org/drawingml/2006/table">
            <a:tbl>
              <a:tblPr/>
              <a:tblGrid>
                <a:gridCol w="811213"/>
                <a:gridCol w="935037"/>
                <a:gridCol w="1152525"/>
                <a:gridCol w="1368425"/>
              </a:tblGrid>
              <a:tr h="523875">
                <a:tc>
                  <a:txBody>
                    <a:bodyPr/>
                    <a:p>
                      <a:pPr marL="0" marR="0" lvl="0" indent="0" algn="ctr" defTabSz="914400" rtl="0" eaLnBrk="1" fontAlgn="base" latinLnBrk="0" hangingPunct="1">
                        <a:lnSpc>
                          <a:spcPts val="1700"/>
                        </a:lnSpc>
                        <a:spcBef>
                          <a:spcPct val="20000"/>
                        </a:spcBef>
                        <a:spcAft>
                          <a:spcPct val="0"/>
                        </a:spcAft>
                        <a:buClr>
                          <a:schemeClr val="hlink"/>
                        </a:buClr>
                        <a:buSzTx/>
                        <a:buFont typeface="Wingdings" panose="05000000000000000000" pitchFamily="2" charset="2"/>
                        <a:buNone/>
                      </a:pPr>
                      <a:endParaRPr kumimoji="0" lang="zh-CN" altLang="zh-CN"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38" marR="91438"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ts val="1700"/>
                        </a:lnSpc>
                        <a:spcBef>
                          <a:spcPct val="20000"/>
                        </a:spcBef>
                        <a:spcAft>
                          <a:spcPct val="0"/>
                        </a:spcAft>
                        <a:buClr>
                          <a:schemeClr val="hlink"/>
                        </a:buClr>
                        <a:buSzTx/>
                        <a:buFont typeface="Wingdings" panose="05000000000000000000" pitchFamily="2" charset="2"/>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评估值</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38" marR="91438"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ts val="17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营运资产</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38" marR="91438"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ts val="17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信用额度</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38" marR="91438"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企业</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38" marR="91438"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1</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38" marR="91438"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100000</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38" marR="91438"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25000</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38" marR="91438"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125">
                <a:tc>
                  <a:txBody>
                    <a:bodyPr/>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B</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企业</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38" marR="91438"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ts val="17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2.3</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38" marR="91438"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100000</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38" marR="91438"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10000</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38" marR="91438"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1950">
                <a:tc>
                  <a:txBody>
                    <a:bodyPr/>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C</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企业</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38" marR="91438"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-4.7</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38" marR="91438"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100000</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38" marR="91438"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0</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38" marR="91438"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0195" name="矩形 1"/>
          <p:cNvSpPr/>
          <p:nvPr/>
        </p:nvSpPr>
        <p:spPr>
          <a:xfrm>
            <a:off x="6688773" y="3694430"/>
            <a:ext cx="4122737" cy="2553335"/>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营运资产分析模型最大的贡献在于提供了一个计算赊销额度的思路：对不同风险下的评估值，给出一个比例，按照这个比例和营运资产确定赊销额度。</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评估值小且营运风险大的企业，应授予较低的信用额度</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90196" name="矩形 2"/>
          <p:cNvSpPr/>
          <p:nvPr/>
        </p:nvSpPr>
        <p:spPr>
          <a:xfrm>
            <a:off x="6418898" y="1163955"/>
            <a:ext cx="4337050" cy="337185"/>
          </a:xfrm>
          <a:prstGeom prst="rect">
            <a:avLst/>
          </a:prstGeom>
          <a:noFill/>
          <a:ln w="9525">
            <a:noFill/>
          </a:ln>
        </p:spPr>
        <p:txBody>
          <a:bodyPr anchor="t" anchorCtr="false">
            <a:spAutoFit/>
          </a:bodyPr>
          <a:p>
            <a:pPr algn="ct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不同评估值下的信用额度表</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en-US" altLang="zh-CN" sz="3200" dirty="0">
                <a:solidFill>
                  <a:schemeClr val="bg1"/>
                </a:solidFill>
                <a:latin typeface="微软雅黑" panose="020B0503020204020204" charset="-122"/>
                <a:ea typeface="微软雅黑" panose="020B0503020204020204" charset="-122"/>
                <a:sym typeface="+mn-ea"/>
              </a:rPr>
              <a:t>5. </a:t>
            </a:r>
            <a:r>
              <a:rPr lang="zh-CN" altLang="en-US" sz="3200" dirty="0">
                <a:solidFill>
                  <a:schemeClr val="bg1"/>
                </a:solidFill>
                <a:latin typeface="微软雅黑" panose="020B0503020204020204" charset="-122"/>
                <a:ea typeface="微软雅黑" panose="020B0503020204020204" charset="-122"/>
                <a:sym typeface="+mn-ea"/>
              </a:rPr>
              <a:t>特征分析模型</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91141" name="Rectangle 51"/>
          <p:cNvSpPr/>
          <p:nvPr/>
        </p:nvSpPr>
        <p:spPr>
          <a:xfrm>
            <a:off x="1671320" y="1485265"/>
            <a:ext cx="9159875" cy="995045"/>
          </a:xfrm>
          <a:prstGeom prst="rect">
            <a:avLst/>
          </a:prstGeom>
          <a:solidFill>
            <a:schemeClr val="bg1"/>
          </a:solidFill>
          <a:ln w="3175" cap="flat" cmpd="sng">
            <a:noFill/>
            <a:prstDash val="solid"/>
            <a:miter/>
            <a:headEnd type="none" w="med" len="med"/>
            <a:tailEnd type="none" w="med" len="med"/>
          </a:ln>
        </p:spPr>
        <p:txBody>
          <a:bodyPr lIns="10800" tIns="10800" rIns="18000" bIns="10800" anchor="t" anchorCtr="false"/>
          <a:p>
            <a:pPr>
              <a:buClrTx/>
              <a:buFont typeface="Arial" panose="020B0604020202020204" pitchFamily="34" charset="0"/>
            </a:pPr>
            <a:r>
              <a:rPr lang="zh-CN" altLang="en-US" dirty="0">
                <a:solidFill>
                  <a:srgbClr val="130401"/>
                </a:solidFill>
                <a:latin typeface="微软雅黑" panose="020B0503020204020204" charset="-122"/>
                <a:ea typeface="微软雅黑" panose="020B0503020204020204" charset="-122"/>
                <a:cs typeface="微软雅黑" panose="020B0503020204020204" charset="-122"/>
              </a:rPr>
              <a:t>采用特征分析技术，将影响企业信用价值的重要</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财务</a:t>
            </a:r>
            <a:r>
              <a:rPr lang="zh-CN" altLang="en-US" dirty="0">
                <a:solidFill>
                  <a:srgbClr val="130401"/>
                </a:solidFill>
                <a:latin typeface="微软雅黑" panose="020B0503020204020204" charset="-122"/>
                <a:ea typeface="微软雅黑" panose="020B0503020204020204" charset="-122"/>
                <a:cs typeface="微软雅黑" panose="020B0503020204020204" charset="-122"/>
              </a:rPr>
              <a:t>和</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非财务因素</a:t>
            </a:r>
            <a:r>
              <a:rPr lang="zh-CN" altLang="en-US" dirty="0">
                <a:solidFill>
                  <a:srgbClr val="130401"/>
                </a:solidFill>
                <a:latin typeface="微软雅黑" panose="020B0503020204020204" charset="-122"/>
                <a:ea typeface="微软雅黑" panose="020B0503020204020204" charset="-122"/>
                <a:cs typeface="微软雅黑" panose="020B0503020204020204" charset="-122"/>
              </a:rPr>
              <a:t>进行分类归纳分析，并进行综合评分。在描写企业的种种因素中选择出对信用价值分析意义最大、直接与客户信用状况相关的</a:t>
            </a:r>
            <a:r>
              <a:rPr lang="en-US" altLang="zh-CN" u="sng" dirty="0">
                <a:solidFill>
                  <a:srgbClr val="FF0000"/>
                </a:solidFill>
                <a:latin typeface="微软雅黑" panose="020B0503020204020204" charset="-122"/>
                <a:ea typeface="微软雅黑" panose="020B0503020204020204" charset="-122"/>
                <a:cs typeface="微软雅黑" panose="020B0503020204020204" charset="-122"/>
              </a:rPr>
              <a:t>18</a:t>
            </a:r>
            <a:r>
              <a:rPr lang="zh-CN" altLang="en-US" u="sng" dirty="0">
                <a:solidFill>
                  <a:srgbClr val="FF0000"/>
                </a:solidFill>
                <a:latin typeface="微软雅黑" panose="020B0503020204020204" charset="-122"/>
                <a:ea typeface="微软雅黑" panose="020B0503020204020204" charset="-122"/>
                <a:cs typeface="微软雅黑" panose="020B0503020204020204" charset="-122"/>
              </a:rPr>
              <a:t>个因素，分为</a:t>
            </a:r>
            <a:r>
              <a:rPr lang="en-US" altLang="zh-CN" u="sng" dirty="0">
                <a:solidFill>
                  <a:srgbClr val="FF0000"/>
                </a:solidFill>
                <a:latin typeface="微软雅黑" panose="020B0503020204020204" charset="-122"/>
                <a:ea typeface="微软雅黑" panose="020B0503020204020204" charset="-122"/>
                <a:cs typeface="微软雅黑" panose="020B0503020204020204" charset="-122"/>
              </a:rPr>
              <a:t>3</a:t>
            </a:r>
            <a:r>
              <a:rPr lang="zh-CN" altLang="en-US" u="sng" dirty="0">
                <a:solidFill>
                  <a:srgbClr val="FF0000"/>
                </a:solidFill>
                <a:latin typeface="微软雅黑" panose="020B0503020204020204" charset="-122"/>
                <a:ea typeface="微软雅黑" panose="020B0503020204020204" charset="-122"/>
                <a:cs typeface="微软雅黑" panose="020B0503020204020204" charset="-122"/>
              </a:rPr>
              <a:t>组，形成</a:t>
            </a:r>
            <a:r>
              <a:rPr lang="en-US" altLang="zh-CN" u="sng" dirty="0">
                <a:solidFill>
                  <a:srgbClr val="FF0000"/>
                </a:solidFill>
                <a:latin typeface="微软雅黑" panose="020B0503020204020204" charset="-122"/>
                <a:ea typeface="微软雅黑" panose="020B0503020204020204" charset="-122"/>
                <a:cs typeface="微软雅黑" panose="020B0503020204020204" charset="-122"/>
              </a:rPr>
              <a:t>3</a:t>
            </a:r>
            <a:r>
              <a:rPr lang="zh-CN" altLang="en-US" u="sng" dirty="0">
                <a:solidFill>
                  <a:srgbClr val="FF0000"/>
                </a:solidFill>
                <a:latin typeface="微软雅黑" panose="020B0503020204020204" charset="-122"/>
                <a:ea typeface="微软雅黑" panose="020B0503020204020204" charset="-122"/>
                <a:cs typeface="微软雅黑" panose="020B0503020204020204" charset="-122"/>
              </a:rPr>
              <a:t>类特征</a:t>
            </a:r>
            <a:r>
              <a:rPr lang="zh-CN" altLang="en-US" dirty="0">
                <a:solidFill>
                  <a:srgbClr val="130401"/>
                </a:solidFill>
                <a:latin typeface="微软雅黑" panose="020B0503020204020204" charset="-122"/>
                <a:ea typeface="微软雅黑" panose="020B0503020204020204" charset="-122"/>
                <a:cs typeface="微软雅黑" panose="020B0503020204020204" charset="-122"/>
              </a:rPr>
              <a:t>，对各个因素分配权重，进行分析。</a:t>
            </a:r>
            <a:endParaRPr lang="zh-CN" altLang="en-US"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92167" name="Rectangle 3"/>
          <p:cNvSpPr/>
          <p:nvPr/>
        </p:nvSpPr>
        <p:spPr>
          <a:xfrm>
            <a:off x="5018405" y="2819718"/>
            <a:ext cx="2465070" cy="337185"/>
          </a:xfrm>
          <a:prstGeom prst="rect">
            <a:avLst/>
          </a:prstGeom>
          <a:noFill/>
          <a:ln w="9525">
            <a:noFill/>
          </a:ln>
        </p:spPr>
        <p:txBody>
          <a:bodyPr wrap="none" anchor="ctr" anchorCtr="false">
            <a:spAutoFit/>
          </a:bodyPr>
          <a:p>
            <a:pP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影响企业资信的</a:t>
            </a:r>
            <a:r>
              <a:rPr lang="en-US" altLang="zh-CN" sz="1600" b="1" dirty="0">
                <a:solidFill>
                  <a:srgbClr val="000000"/>
                </a:solidFill>
                <a:latin typeface="微软雅黑" panose="020B0503020204020204" charset="-122"/>
                <a:ea typeface="微软雅黑" panose="020B0503020204020204" charset="-122"/>
                <a:cs typeface="微软雅黑" panose="020B0503020204020204" charset="-122"/>
              </a:rPr>
              <a:t>18</a:t>
            </a: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个因素</a:t>
            </a:r>
            <a:endParaRPr lang="zh-CN" altLang="en-US" sz="1600" b="1" dirty="0">
              <a:solidFill>
                <a:srgbClr val="000000"/>
              </a:solidFill>
              <a:latin typeface="微软雅黑" panose="020B0503020204020204" charset="-122"/>
              <a:ea typeface="微软雅黑" panose="020B0503020204020204" charset="-122"/>
              <a:cs typeface="微软雅黑" panose="020B0503020204020204" charset="-122"/>
            </a:endParaRPr>
          </a:p>
        </p:txBody>
      </p:sp>
      <p:graphicFrame>
        <p:nvGraphicFramePr>
          <p:cNvPr id="81928" name="Group 8"/>
          <p:cNvGraphicFramePr>
            <a:graphicFrameLocks noGrp="true"/>
          </p:cNvGraphicFramePr>
          <p:nvPr/>
        </p:nvGraphicFramePr>
        <p:xfrm>
          <a:off x="2909253" y="3404553"/>
          <a:ext cx="6683375" cy="2773365"/>
        </p:xfrm>
        <a:graphic>
          <a:graphicData uri="http://schemas.openxmlformats.org/drawingml/2006/table">
            <a:tbl>
              <a:tblPr/>
              <a:tblGrid>
                <a:gridCol w="1534448"/>
                <a:gridCol w="2528998"/>
                <a:gridCol w="2619929"/>
              </a:tblGrid>
              <a:tr h="39619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C00000"/>
                          </a:solidFill>
                          <a:effectLst/>
                          <a:latin typeface="微软雅黑" panose="020B0503020204020204" charset="-122"/>
                          <a:ea typeface="微软雅黑" panose="020B0503020204020204" charset="-122"/>
                        </a:rPr>
                        <a:t>客户特征</a:t>
                      </a:r>
                      <a:endParaRPr kumimoji="0" lang="zh-CN" altLang="en-US" sz="1800" b="1" i="0" u="none" strike="noStrike" cap="none" normalizeH="0" baseline="0" dirty="0">
                        <a:ln>
                          <a:noFill/>
                        </a:ln>
                        <a:solidFill>
                          <a:srgbClr val="C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C00000"/>
                          </a:solidFill>
                          <a:effectLst/>
                          <a:latin typeface="微软雅黑" panose="020B0503020204020204" charset="-122"/>
                          <a:ea typeface="微软雅黑" panose="020B0503020204020204" charset="-122"/>
                        </a:rPr>
                        <a:t>优先特征</a:t>
                      </a:r>
                      <a:endParaRPr kumimoji="0" lang="zh-CN" altLang="en-US" sz="1800" b="1" i="0" u="none" strike="noStrike" cap="none" normalizeH="0" baseline="0" dirty="0">
                        <a:ln>
                          <a:noFill/>
                        </a:ln>
                        <a:solidFill>
                          <a:srgbClr val="C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C00000"/>
                          </a:solidFill>
                          <a:effectLst/>
                          <a:latin typeface="微软雅黑" panose="020B0503020204020204" charset="-122"/>
                          <a:ea typeface="微软雅黑" panose="020B0503020204020204" charset="-122"/>
                        </a:rPr>
                        <a:t>信用特征</a:t>
                      </a:r>
                      <a:endParaRPr kumimoji="0" lang="zh-CN" altLang="en-US" sz="1800" b="1" i="0" u="none" strike="noStrike" cap="none" normalizeH="0" baseline="0" dirty="0">
                        <a:ln>
                          <a:noFill/>
                        </a:ln>
                        <a:solidFill>
                          <a:srgbClr val="C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外表印象</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交易盈利率</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rPr>
                        <a:t>付款记录</a:t>
                      </a:r>
                      <a:endPar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产品概要</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产品质量</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资信证明</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产品需求</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对市场吸引力影响</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资本和利润增长率</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竞争实力</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对市场竞争力影响</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资产负债表状况</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最终顾客</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付款担保</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资本结构比率</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rPr>
                        <a:t>管理能力</a:t>
                      </a:r>
                      <a:endPar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rPr>
                        <a:t>替代能力</a:t>
                      </a:r>
                      <a:endPar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rPr>
                        <a:t>资本总额</a:t>
                      </a:r>
                      <a:endPar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67"/>
                                        </p:tgtEl>
                                        <p:attrNameLst>
                                          <p:attrName>style.visibility</p:attrName>
                                        </p:attrNameLst>
                                      </p:cBhvr>
                                      <p:to>
                                        <p:strVal val="visible"/>
                                      </p:to>
                                    </p:set>
                                    <p:animEffect transition="in" filter="fade">
                                      <p:cBhvr>
                                        <p:cTn id="7" dur="500"/>
                                        <p:tgtEl>
                                          <p:spTgt spid="921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28"/>
                                        </p:tgtEl>
                                        <p:attrNameLst>
                                          <p:attrName>style.visibility</p:attrName>
                                        </p:attrNameLst>
                                      </p:cBhvr>
                                      <p:to>
                                        <p:strVal val="visible"/>
                                      </p:to>
                                    </p:set>
                                    <p:animEffect transition="in" filter="fade">
                                      <p:cBhvr>
                                        <p:cTn id="12" dur="500"/>
                                        <p:tgtEl>
                                          <p:spTgt spid="81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en-US" altLang="zh-CN" sz="3200" dirty="0">
                <a:solidFill>
                  <a:schemeClr val="bg1"/>
                </a:solidFill>
                <a:latin typeface="微软雅黑" panose="020B0503020204020204" charset="-122"/>
                <a:ea typeface="微软雅黑" panose="020B0503020204020204" charset="-122"/>
                <a:sym typeface="+mn-ea"/>
              </a:rPr>
              <a:t>5. </a:t>
            </a:r>
            <a:r>
              <a:rPr lang="zh-CN" altLang="en-US" sz="3200" dirty="0">
                <a:solidFill>
                  <a:schemeClr val="bg1"/>
                </a:solidFill>
                <a:latin typeface="微软雅黑" panose="020B0503020204020204" charset="-122"/>
                <a:ea typeface="微软雅黑" panose="020B0503020204020204" charset="-122"/>
                <a:sym typeface="+mn-ea"/>
              </a:rPr>
              <a:t>特征分析模型</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91141" name="Rectangle 51"/>
          <p:cNvSpPr/>
          <p:nvPr/>
        </p:nvSpPr>
        <p:spPr>
          <a:xfrm>
            <a:off x="1671320" y="1485265"/>
            <a:ext cx="9159875" cy="3086100"/>
          </a:xfrm>
          <a:prstGeom prst="rect">
            <a:avLst/>
          </a:prstGeom>
          <a:solidFill>
            <a:schemeClr val="bg1"/>
          </a:solidFill>
          <a:ln w="3175" cap="flat" cmpd="sng">
            <a:noFill/>
            <a:prstDash val="solid"/>
            <a:miter/>
            <a:headEnd type="none" w="med" len="med"/>
            <a:tailEnd type="none" w="med" len="med"/>
          </a:ln>
        </p:spPr>
        <p:txBody>
          <a:bodyPr lIns="10800" tIns="10800" rIns="18000" bIns="10800" anchor="t" anchorCtr="false"/>
          <a:p>
            <a:pPr fontAlgn="auto">
              <a:spcAft>
                <a:spcPts val="600"/>
              </a:spcAft>
              <a:buClrTx/>
              <a:buFont typeface="Arial" panose="020B0604020202020204" pitchFamily="34" charset="0"/>
            </a:pPr>
            <a:r>
              <a:rPr lang="zh-CN" dirty="0">
                <a:solidFill>
                  <a:srgbClr val="130401"/>
                </a:solidFill>
                <a:latin typeface="微软雅黑" panose="020B0503020204020204" charset="-122"/>
                <a:ea typeface="微软雅黑" panose="020B0503020204020204" charset="-122"/>
                <a:cs typeface="微软雅黑" panose="020B0503020204020204" charset="-122"/>
              </a:rPr>
              <a:t>特征分析模型建立在信用分析的经验基础上。对每一个项目，公司制定一个衡量标准，分为好、中、差三个层次，每个层次对应不同的分值。</a:t>
            </a:r>
            <a:endParaRPr lang="zh-CN" dirty="0">
              <a:solidFill>
                <a:srgbClr val="130401"/>
              </a:solidFill>
              <a:latin typeface="微软雅黑" panose="020B0503020204020204" charset="-122"/>
              <a:ea typeface="微软雅黑" panose="020B0503020204020204" charset="-122"/>
              <a:cs typeface="微软雅黑" panose="020B0503020204020204" charset="-122"/>
            </a:endParaRPr>
          </a:p>
          <a:p>
            <a:pPr fontAlgn="auto">
              <a:spcAft>
                <a:spcPts val="600"/>
              </a:spcAft>
              <a:buClrTx/>
              <a:buFont typeface="Arial" panose="020B0604020202020204" pitchFamily="34" charset="0"/>
            </a:pPr>
            <a:r>
              <a:rPr lang="zh-CN" dirty="0">
                <a:solidFill>
                  <a:srgbClr val="130401"/>
                </a:solidFill>
                <a:latin typeface="微软雅黑" panose="020B0503020204020204" charset="-122"/>
                <a:ea typeface="微软雅黑" panose="020B0503020204020204" charset="-122"/>
                <a:cs typeface="微软雅黑" panose="020B0503020204020204" charset="-122"/>
              </a:rPr>
              <a:t>以产品质量为例，衡量标准层次与对应分值如下：</a:t>
            </a:r>
            <a:endParaRPr lang="zh-CN" dirty="0">
              <a:solidFill>
                <a:srgbClr val="130401"/>
              </a:solidFill>
              <a:latin typeface="微软雅黑" panose="020B0503020204020204" charset="-122"/>
              <a:ea typeface="微软雅黑" panose="020B0503020204020204" charset="-122"/>
              <a:cs typeface="微软雅黑" panose="020B0503020204020204" charset="-122"/>
            </a:endParaRPr>
          </a:p>
          <a:p>
            <a:pPr fontAlgn="auto">
              <a:spcAft>
                <a:spcPts val="600"/>
              </a:spcAft>
              <a:buClrTx/>
              <a:buFont typeface="Arial" panose="020B0604020202020204" pitchFamily="34" charset="0"/>
            </a:pPr>
            <a:endParaRPr lang="zh-CN" dirty="0">
              <a:solidFill>
                <a:srgbClr val="130401"/>
              </a:solidFill>
              <a:latin typeface="微软雅黑" panose="020B0503020204020204" charset="-122"/>
              <a:ea typeface="微软雅黑" panose="020B0503020204020204" charset="-122"/>
              <a:cs typeface="微软雅黑" panose="020B0503020204020204" charset="-122"/>
            </a:endParaRPr>
          </a:p>
          <a:p>
            <a:pPr marL="285750" indent="-285750" fontAlgn="auto">
              <a:spcAft>
                <a:spcPts val="600"/>
              </a:spcAft>
              <a:buClrTx/>
              <a:buFont typeface="Wingdings" panose="05000000000000000000" charset="0"/>
              <a:buChar char=""/>
            </a:pPr>
            <a:r>
              <a:rPr lang="zh-CN" dirty="0">
                <a:solidFill>
                  <a:srgbClr val="130401"/>
                </a:solidFill>
                <a:latin typeface="微软雅黑" panose="020B0503020204020204" charset="-122"/>
                <a:ea typeface="微软雅黑" panose="020B0503020204020204" charset="-122"/>
                <a:cs typeface="微软雅黑" panose="020B0503020204020204" charset="-122"/>
              </a:rPr>
              <a:t>好（</a:t>
            </a:r>
            <a:r>
              <a:rPr lang="en-US" altLang="zh-CN" dirty="0">
                <a:solidFill>
                  <a:srgbClr val="130401"/>
                </a:solidFill>
                <a:latin typeface="微软雅黑" panose="020B0503020204020204" charset="-122"/>
                <a:ea typeface="微软雅黑" panose="020B0503020204020204" charset="-122"/>
                <a:cs typeface="微软雅黑" panose="020B0503020204020204" charset="-122"/>
              </a:rPr>
              <a:t>8-10</a:t>
            </a:r>
            <a:r>
              <a:rPr lang="zh-CN" dirty="0">
                <a:solidFill>
                  <a:srgbClr val="130401"/>
                </a:solidFill>
                <a:latin typeface="微软雅黑" panose="020B0503020204020204" charset="-122"/>
                <a:ea typeface="微软雅黑" panose="020B0503020204020204" charset="-122"/>
                <a:cs typeface="微软雅黑" panose="020B0503020204020204" charset="-122"/>
              </a:rPr>
              <a:t>）：产品质量好，富有特色；</a:t>
            </a:r>
            <a:endParaRPr lang="zh-CN" dirty="0">
              <a:solidFill>
                <a:srgbClr val="130401"/>
              </a:solidFill>
              <a:latin typeface="微软雅黑" panose="020B0503020204020204" charset="-122"/>
              <a:ea typeface="微软雅黑" panose="020B0503020204020204" charset="-122"/>
              <a:cs typeface="微软雅黑" panose="020B0503020204020204" charset="-122"/>
            </a:endParaRPr>
          </a:p>
          <a:p>
            <a:pPr marL="285750" indent="-285750" fontAlgn="auto">
              <a:spcAft>
                <a:spcPts val="600"/>
              </a:spcAft>
              <a:buClrTx/>
              <a:buFont typeface="Wingdings" panose="05000000000000000000" charset="0"/>
              <a:buChar char=""/>
            </a:pPr>
            <a:r>
              <a:rPr lang="zh-CN" dirty="0">
                <a:solidFill>
                  <a:srgbClr val="130401"/>
                </a:solidFill>
                <a:latin typeface="微软雅黑" panose="020B0503020204020204" charset="-122"/>
                <a:ea typeface="微软雅黑" panose="020B0503020204020204" charset="-122"/>
                <a:cs typeface="微软雅黑" panose="020B0503020204020204" charset="-122"/>
              </a:rPr>
              <a:t>中（</a:t>
            </a:r>
            <a:r>
              <a:rPr lang="en-US" altLang="zh-CN" dirty="0">
                <a:solidFill>
                  <a:srgbClr val="130401"/>
                </a:solidFill>
                <a:latin typeface="微软雅黑" panose="020B0503020204020204" charset="-122"/>
                <a:ea typeface="微软雅黑" panose="020B0503020204020204" charset="-122"/>
                <a:cs typeface="微软雅黑" panose="020B0503020204020204" charset="-122"/>
              </a:rPr>
              <a:t>4-7</a:t>
            </a:r>
            <a:r>
              <a:rPr lang="zh-CN" dirty="0">
                <a:solidFill>
                  <a:srgbClr val="130401"/>
                </a:solidFill>
                <a:latin typeface="微软雅黑" panose="020B0503020204020204" charset="-122"/>
                <a:ea typeface="微软雅黑" panose="020B0503020204020204" charset="-122"/>
                <a:cs typeface="微软雅黑" panose="020B0503020204020204" charset="-122"/>
              </a:rPr>
              <a:t>）：质量中等，属于大众消费品；</a:t>
            </a:r>
            <a:endParaRPr lang="zh-CN" dirty="0">
              <a:solidFill>
                <a:srgbClr val="130401"/>
              </a:solidFill>
              <a:latin typeface="微软雅黑" panose="020B0503020204020204" charset="-122"/>
              <a:ea typeface="微软雅黑" panose="020B0503020204020204" charset="-122"/>
              <a:cs typeface="微软雅黑" panose="020B0503020204020204" charset="-122"/>
            </a:endParaRPr>
          </a:p>
          <a:p>
            <a:pPr marL="285750" indent="-285750" fontAlgn="auto">
              <a:spcAft>
                <a:spcPts val="600"/>
              </a:spcAft>
              <a:buClrTx/>
              <a:buFont typeface="Wingdings" panose="05000000000000000000" charset="0"/>
              <a:buChar char=""/>
            </a:pPr>
            <a:r>
              <a:rPr lang="zh-CN" dirty="0">
                <a:solidFill>
                  <a:srgbClr val="130401"/>
                </a:solidFill>
                <a:latin typeface="微软雅黑" panose="020B0503020204020204" charset="-122"/>
                <a:ea typeface="微软雅黑" panose="020B0503020204020204" charset="-122"/>
                <a:cs typeface="微软雅黑" panose="020B0503020204020204" charset="-122"/>
              </a:rPr>
              <a:t>差（</a:t>
            </a:r>
            <a:r>
              <a:rPr lang="en-US" altLang="zh-CN" dirty="0">
                <a:solidFill>
                  <a:srgbClr val="130401"/>
                </a:solidFill>
                <a:latin typeface="微软雅黑" panose="020B0503020204020204" charset="-122"/>
                <a:ea typeface="微软雅黑" panose="020B0503020204020204" charset="-122"/>
                <a:cs typeface="微软雅黑" panose="020B0503020204020204" charset="-122"/>
              </a:rPr>
              <a:t>1-3</a:t>
            </a:r>
            <a:r>
              <a:rPr lang="zh-CN" dirty="0">
                <a:solidFill>
                  <a:srgbClr val="130401"/>
                </a:solidFill>
                <a:latin typeface="微软雅黑" panose="020B0503020204020204" charset="-122"/>
                <a:ea typeface="微软雅黑" panose="020B0503020204020204" charset="-122"/>
                <a:cs typeface="微软雅黑" panose="020B0503020204020204" charset="-122"/>
              </a:rPr>
              <a:t>）：质量很差，劣等产品；</a:t>
            </a:r>
            <a:endParaRPr lang="zh-CN" dirty="0">
              <a:solidFill>
                <a:srgbClr val="130401"/>
              </a:solidFill>
              <a:latin typeface="微软雅黑" panose="020B0503020204020204" charset="-122"/>
              <a:ea typeface="微软雅黑" panose="020B0503020204020204" charset="-122"/>
              <a:cs typeface="微软雅黑" panose="020B0503020204020204" charset="-122"/>
            </a:endParaRPr>
          </a:p>
          <a:p>
            <a:pPr marL="285750" indent="-285750" fontAlgn="auto">
              <a:spcAft>
                <a:spcPts val="600"/>
              </a:spcAft>
              <a:buClrTx/>
              <a:buFont typeface="Wingdings" panose="05000000000000000000" charset="0"/>
              <a:buChar char=""/>
            </a:pPr>
            <a:r>
              <a:rPr lang="zh-CN" dirty="0">
                <a:solidFill>
                  <a:srgbClr val="130401"/>
                </a:solidFill>
                <a:latin typeface="微软雅黑" panose="020B0503020204020204" charset="-122"/>
                <a:ea typeface="微软雅黑" panose="020B0503020204020204" charset="-122"/>
                <a:cs typeface="微软雅黑" panose="020B0503020204020204" charset="-122"/>
              </a:rPr>
              <a:t>缺乏某项信息时，赋值为</a:t>
            </a:r>
            <a:r>
              <a:rPr lang="en-US" altLang="zh-CN" dirty="0">
                <a:solidFill>
                  <a:srgbClr val="130401"/>
                </a:solidFill>
                <a:latin typeface="微软雅黑" panose="020B0503020204020204" charset="-122"/>
                <a:ea typeface="微软雅黑" panose="020B0503020204020204" charset="-122"/>
                <a:cs typeface="微软雅黑" panose="020B0503020204020204" charset="-122"/>
              </a:rPr>
              <a:t>0</a:t>
            </a:r>
            <a:r>
              <a:rPr lang="zh-CN" altLang="en-US" dirty="0">
                <a:solidFill>
                  <a:srgbClr val="130401"/>
                </a:solidFill>
                <a:latin typeface="微软雅黑" panose="020B0503020204020204" charset="-122"/>
                <a:ea typeface="微软雅黑" panose="020B0503020204020204" charset="-122"/>
                <a:cs typeface="微软雅黑" panose="020B0503020204020204" charset="-122"/>
              </a:rPr>
              <a:t>。</a:t>
            </a:r>
            <a:endParaRPr lang="zh-CN" altLang="en-US"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928110"/>
            <a:ext cx="4276725" cy="212280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信用评级</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征信概述</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第三节  信用风险计量模型</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了解征信的渠道和征信调查方法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了解信用评级程序、标准，了解信用评级机构运作流程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掌握信用风险计量技术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en-US" altLang="zh-CN" sz="3200" dirty="0">
                <a:solidFill>
                  <a:schemeClr val="bg1"/>
                </a:solidFill>
                <a:latin typeface="微软雅黑" panose="020B0503020204020204" charset="-122"/>
                <a:ea typeface="微软雅黑" panose="020B0503020204020204" charset="-122"/>
                <a:sym typeface="+mn-ea"/>
              </a:rPr>
              <a:t>5. </a:t>
            </a:r>
            <a:r>
              <a:rPr lang="zh-CN" altLang="en-US" sz="3200" dirty="0">
                <a:solidFill>
                  <a:schemeClr val="bg1"/>
                </a:solidFill>
                <a:latin typeface="微软雅黑" panose="020B0503020204020204" charset="-122"/>
                <a:ea typeface="微软雅黑" panose="020B0503020204020204" charset="-122"/>
                <a:sym typeface="+mn-ea"/>
              </a:rPr>
              <a:t>特征分析模型</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93189" name="Rectangle 3"/>
          <p:cNvSpPr/>
          <p:nvPr/>
        </p:nvSpPr>
        <p:spPr>
          <a:xfrm>
            <a:off x="4961890" y="3030221"/>
            <a:ext cx="2824480" cy="337185"/>
          </a:xfrm>
          <a:prstGeom prst="rect">
            <a:avLst/>
          </a:prstGeom>
          <a:noFill/>
          <a:ln w="9525">
            <a:noFill/>
          </a:ln>
        </p:spPr>
        <p:txBody>
          <a:bodyPr wrap="none" anchor="ctr" anchorCtr="false">
            <a:spAutoFit/>
          </a:bodyPr>
          <a:p>
            <a:pP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特征分析模型最终百分率分类</a:t>
            </a:r>
            <a:endParaRPr lang="zh-CN" altLang="en-US" sz="1600" b="1" dirty="0">
              <a:solidFill>
                <a:srgbClr val="000000"/>
              </a:solidFill>
              <a:latin typeface="微软雅黑" panose="020B0503020204020204" charset="-122"/>
              <a:ea typeface="微软雅黑" panose="020B0503020204020204" charset="-122"/>
              <a:cs typeface="微软雅黑" panose="020B0503020204020204" charset="-122"/>
            </a:endParaRPr>
          </a:p>
        </p:txBody>
      </p:sp>
      <p:graphicFrame>
        <p:nvGraphicFramePr>
          <p:cNvPr id="82951" name="Group 7"/>
          <p:cNvGraphicFramePr>
            <a:graphicFrameLocks noGrp="true"/>
          </p:cNvGraphicFramePr>
          <p:nvPr/>
        </p:nvGraphicFramePr>
        <p:xfrm>
          <a:off x="2026603" y="3489008"/>
          <a:ext cx="8137525" cy="2928938"/>
        </p:xfrm>
        <a:graphic>
          <a:graphicData uri="http://schemas.openxmlformats.org/drawingml/2006/table">
            <a:tbl>
              <a:tblPr/>
              <a:tblGrid>
                <a:gridCol w="1481137"/>
                <a:gridCol w="6656388"/>
              </a:tblGrid>
              <a:tr h="365777">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百分率％</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类      别</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135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0</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20</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收集的信用特征不完全，信用风险不明朗，或者存在严重的信用风险，故，不应该进行赊销交易。</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1443">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21</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45</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交易的风险较高，交易的吸引力低。建议尽量不赊销交易，即使进行也不要突破信用额度，并时刻监控。</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137">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46</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65</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风险不明显，具有交易价值，很有可能发展为未来的长期客户，可适当超出原有信用额度。</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137">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66</a:t>
                      </a: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以上</a:t>
                      </a:r>
                      <a:endPar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rPr>
                        <a:t>交易风险小，为很有吸引力大客户，具有良好的长期交易前景，可给予较高的信用额度。</a:t>
                      </a:r>
                      <a:endPar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3210" name="矩形 7"/>
          <p:cNvSpPr/>
          <p:nvPr/>
        </p:nvSpPr>
        <p:spPr>
          <a:xfrm>
            <a:off x="2027238" y="1105853"/>
            <a:ext cx="8137525" cy="1830070"/>
          </a:xfrm>
          <a:prstGeom prst="rect">
            <a:avLst/>
          </a:prstGeom>
          <a:noFill/>
          <a:ln w="9525">
            <a:noFill/>
          </a:ln>
        </p:spPr>
        <p:txBody>
          <a:bodyPr anchor="t" anchorCtr="false">
            <a:spAutoFit/>
          </a:bodyPr>
          <a:p>
            <a:pPr fontAlgn="auto">
              <a:spcAft>
                <a:spcPts val="600"/>
              </a:spcAft>
              <a:buClrTx/>
              <a:buFont typeface="Wingdings" panose="05000000000000000000" pitchFamily="2" charset="2"/>
            </a:pPr>
            <a:r>
              <a:rPr lang="en-US" altLang="zh-CN" sz="2200" b="1" dirty="0">
                <a:solidFill>
                  <a:srgbClr val="000000"/>
                </a:solidFill>
                <a:latin typeface="微软雅黑" panose="020B0503020204020204" charset="-122"/>
                <a:ea typeface="微软雅黑" panose="020B0503020204020204" charset="-122"/>
                <a:cs typeface="微软雅黑" panose="020B0503020204020204" charset="-122"/>
              </a:rPr>
              <a:t>18</a:t>
            </a:r>
            <a:r>
              <a:rPr lang="zh-CN" altLang="en-US" sz="2200" b="1" dirty="0">
                <a:solidFill>
                  <a:srgbClr val="000000"/>
                </a:solidFill>
                <a:latin typeface="微软雅黑" panose="020B0503020204020204" charset="-122"/>
                <a:ea typeface="微软雅黑" panose="020B0503020204020204" charset="-122"/>
                <a:cs typeface="微软雅黑" panose="020B0503020204020204" charset="-122"/>
              </a:rPr>
              <a:t>个因素权数之和为</a:t>
            </a:r>
            <a:r>
              <a:rPr lang="en-US" altLang="zh-CN" sz="2200" b="1" dirty="0">
                <a:solidFill>
                  <a:srgbClr val="000000"/>
                </a:solidFill>
                <a:latin typeface="微软雅黑" panose="020B0503020204020204" charset="-122"/>
                <a:ea typeface="微软雅黑" panose="020B0503020204020204" charset="-122"/>
                <a:cs typeface="微软雅黑" panose="020B0503020204020204" charset="-122"/>
              </a:rPr>
              <a:t>100</a:t>
            </a:r>
            <a:r>
              <a:rPr lang="zh-CN" altLang="en-US" sz="2200" b="1" dirty="0">
                <a:solidFill>
                  <a:srgbClr val="000000"/>
                </a:solidFill>
                <a:latin typeface="微软雅黑" panose="020B0503020204020204" charset="-122"/>
                <a:ea typeface="微软雅黑" panose="020B0503020204020204" charset="-122"/>
                <a:cs typeface="微软雅黑" panose="020B0503020204020204" charset="-122"/>
              </a:rPr>
              <a:t>。计算分三步：</a:t>
            </a:r>
            <a:endParaRPr lang="en-US" altLang="zh-CN" sz="2200" b="1" dirty="0">
              <a:solidFill>
                <a:srgbClr val="000000"/>
              </a:solidFill>
              <a:latin typeface="微软雅黑" panose="020B0503020204020204" charset="-122"/>
              <a:ea typeface="微软雅黑" panose="020B0503020204020204" charset="-122"/>
              <a:cs typeface="微软雅黑" panose="020B0503020204020204" charset="-122"/>
            </a:endParaRPr>
          </a:p>
          <a:p>
            <a:pPr algn="just" fontAlgn="auto">
              <a:spcAft>
                <a:spcPts val="600"/>
              </a:spcAft>
              <a:buClrTx/>
              <a:buFont typeface="Wingdings" panose="05000000000000000000" pitchFamily="2" charset="2"/>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）对每一项进行打分，最高分值为</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10</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gn="just" fontAlgn="auto">
              <a:spcAft>
                <a:spcPts val="600"/>
              </a:spcAft>
              <a:buClrTx/>
              <a:buFont typeface="Wingdings" panose="05000000000000000000" pitchFamily="2" charset="2"/>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）用权数乘以</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10</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，得出最大可能评分值；</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gn="just" fontAlgn="auto">
              <a:spcAft>
                <a:spcPts val="600"/>
              </a:spcAft>
              <a:buClrTx/>
              <a:buFont typeface="Wingdings" panose="05000000000000000000" pitchFamily="2" charset="2"/>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）用每一项权数乘以实得分数并加总得出</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加权平均分</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，并以此与加总的</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最大可能评分值</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相比，得出对应的百分率。  </a:t>
            </a:r>
            <a:r>
              <a:rPr lang="zh-CN" altLang="en-US" sz="2200"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2200"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210"/>
                                        </p:tgtEl>
                                        <p:attrNameLst>
                                          <p:attrName>style.visibility</p:attrName>
                                        </p:attrNameLst>
                                      </p:cBhvr>
                                      <p:to>
                                        <p:strVal val="visible"/>
                                      </p:to>
                                    </p:set>
                                    <p:animEffect transition="in" filter="fade">
                                      <p:cBhvr>
                                        <p:cTn id="7" dur="500"/>
                                        <p:tgtEl>
                                          <p:spTgt spid="932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189"/>
                                        </p:tgtEl>
                                        <p:attrNameLst>
                                          <p:attrName>style.visibility</p:attrName>
                                        </p:attrNameLst>
                                      </p:cBhvr>
                                      <p:to>
                                        <p:strVal val="visible"/>
                                      </p:to>
                                    </p:set>
                                    <p:animEffect transition="in" filter="fade">
                                      <p:cBhvr>
                                        <p:cTn id="12" dur="500"/>
                                        <p:tgtEl>
                                          <p:spTgt spid="9318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82951"/>
                                        </p:tgtEl>
                                        <p:attrNameLst>
                                          <p:attrName>style.visibility</p:attrName>
                                        </p:attrNameLst>
                                      </p:cBhvr>
                                      <p:to>
                                        <p:strVal val="visible"/>
                                      </p:to>
                                    </p:set>
                                    <p:animEffect transition="in" filter="fade">
                                      <p:cBhvr>
                                        <p:cTn id="17" dur="1000"/>
                                        <p:tgtEl>
                                          <p:spTgt spid="82951"/>
                                        </p:tgtEl>
                                      </p:cBhvr>
                                    </p:animEffect>
                                    <p:anim calcmode="lin" valueType="num">
                                      <p:cBhvr>
                                        <p:cTn id="18" dur="1000" fill="hold"/>
                                        <p:tgtEl>
                                          <p:spTgt spid="82951"/>
                                        </p:tgtEl>
                                        <p:attrNameLst>
                                          <p:attrName>ppt_x</p:attrName>
                                        </p:attrNameLst>
                                      </p:cBhvr>
                                      <p:tavLst>
                                        <p:tav tm="0">
                                          <p:val>
                                            <p:strVal val="#ppt_x"/>
                                          </p:val>
                                        </p:tav>
                                        <p:tav tm="100000">
                                          <p:val>
                                            <p:strVal val="#ppt_x"/>
                                          </p:val>
                                        </p:tav>
                                      </p:tavLst>
                                    </p:anim>
                                    <p:anim calcmode="lin" valueType="num">
                                      <p:cBhvr>
                                        <p:cTn id="19" dur="1000" fill="hold"/>
                                        <p:tgtEl>
                                          <p:spTgt spid="829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p:bldP spid="932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635"/>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en-US" altLang="zh-CN" sz="3200" dirty="0">
                <a:solidFill>
                  <a:schemeClr val="bg1"/>
                </a:solidFill>
                <a:latin typeface="微软雅黑" panose="020B0503020204020204" charset="-122"/>
                <a:ea typeface="微软雅黑" panose="020B0503020204020204" charset="-122"/>
                <a:sym typeface="+mn-ea"/>
              </a:rPr>
              <a:t>5. </a:t>
            </a:r>
            <a:r>
              <a:rPr lang="zh-CN" altLang="en-US" sz="3200" dirty="0">
                <a:solidFill>
                  <a:schemeClr val="bg1"/>
                </a:solidFill>
                <a:latin typeface="微软雅黑" panose="020B0503020204020204" charset="-122"/>
                <a:ea typeface="微软雅黑" panose="020B0503020204020204" charset="-122"/>
                <a:sym typeface="+mn-ea"/>
              </a:rPr>
              <a:t>特征分析模型</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93188" name="Rectangle 3"/>
          <p:cNvSpPr>
            <a:spLocks noGrp="true"/>
          </p:cNvSpPr>
          <p:nvPr/>
        </p:nvSpPr>
        <p:spPr>
          <a:xfrm>
            <a:off x="1980883" y="1307783"/>
            <a:ext cx="8229600" cy="1722437"/>
          </a:xfrm>
          <a:prstGeom prst="rect">
            <a:avLst/>
          </a:prstGeom>
          <a:noFill/>
          <a:ln w="12700">
            <a:noFill/>
          </a:ln>
        </p:spPr>
        <p:txBody>
          <a:bodyPr vert="horz" wrap="square" lIns="10800" tIns="10800" rIns="18000" bIns="1080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120000"/>
              </a:lnSpc>
              <a:spcBef>
                <a:spcPct val="0"/>
              </a:spcBef>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特征分析模型可以用于调整赊销额度：</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spcBef>
                <a:spcPct val="0"/>
              </a:spcBef>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根据模型得出的最终百分率，将客户分为</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D</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C</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45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B</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46</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65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66</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以上）四个信用等级，对</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营运资产分析模型</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得出的赊销额度进行调整。</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93189" name="Rectangle 4"/>
          <p:cNvSpPr/>
          <p:nvPr/>
        </p:nvSpPr>
        <p:spPr>
          <a:xfrm>
            <a:off x="5436235" y="3260090"/>
            <a:ext cx="1871345" cy="337185"/>
          </a:xfrm>
          <a:prstGeom prst="rect">
            <a:avLst/>
          </a:prstGeom>
          <a:noFill/>
          <a:ln w="9525">
            <a:noFill/>
          </a:ln>
        </p:spPr>
        <p:txBody>
          <a:bodyPr wrap="square" anchor="ctr" anchorCtr="false">
            <a:spAutoFit/>
          </a:bodyPr>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赊销额度调整额表</a:t>
            </a:r>
            <a:endParaRPr lang="zh-CN" altLang="en-US" sz="1600" b="1" dirty="0">
              <a:solidFill>
                <a:srgbClr val="000000"/>
              </a:solidFill>
              <a:latin typeface="微软雅黑" panose="020B0503020204020204" charset="-122"/>
              <a:ea typeface="微软雅黑" panose="020B0503020204020204" charset="-122"/>
              <a:cs typeface="微软雅黑" panose="020B0503020204020204" charset="-122"/>
            </a:endParaRPr>
          </a:p>
        </p:txBody>
      </p:sp>
      <p:graphicFrame>
        <p:nvGraphicFramePr>
          <p:cNvPr id="83976" name="Group 8"/>
          <p:cNvGraphicFramePr>
            <a:graphicFrameLocks noGrp="true"/>
          </p:cNvGraphicFramePr>
          <p:nvPr/>
        </p:nvGraphicFramePr>
        <p:xfrm>
          <a:off x="2138998" y="3771265"/>
          <a:ext cx="7649845" cy="1978219"/>
        </p:xfrm>
        <a:graphic>
          <a:graphicData uri="http://schemas.openxmlformats.org/drawingml/2006/table">
            <a:tbl>
              <a:tblPr/>
              <a:tblGrid>
                <a:gridCol w="2036914"/>
                <a:gridCol w="5612765"/>
              </a:tblGrid>
              <a:tr h="396093">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rPr>
                        <a:t>最终百分率</a:t>
                      </a:r>
                      <a:endPar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38" marR="91438" marT="45667" marB="456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rPr>
                        <a:t>可超出赊销额度（营运模型结果）的数量</a:t>
                      </a:r>
                      <a:endPar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38" marR="91438" marT="45667" marB="456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0</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20</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38" marR="91438" marT="45667" marB="456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0</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38" marR="91438" marT="45667" marB="456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093">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21</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45</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38" marR="91438" marT="45667" marB="456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赊销额度</a:t>
                      </a: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×21</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％～赊销额度</a:t>
                      </a: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×45</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38" marR="91438" marT="45667" marB="456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37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46</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65</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38" marR="91438" marT="45667" marB="456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赊销额度</a:t>
                      </a: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46</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0.5</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）～赊销额度</a:t>
                      </a: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65</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0.5</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38" marR="91438" marT="45667" marB="456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093">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66</a:t>
                      </a: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以上</a:t>
                      </a:r>
                      <a:endPar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38" marR="91438" marT="45667" marB="456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赊销额度</a:t>
                      </a: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66</a:t>
                      </a: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1.0</a:t>
                      </a: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）以上</a:t>
                      </a:r>
                      <a:endPar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38" marR="91438" marT="45667" marB="456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en-US" altLang="zh-CN" sz="3200" dirty="0">
                <a:solidFill>
                  <a:schemeClr val="bg1"/>
                </a:solidFill>
                <a:latin typeface="微软雅黑" panose="020B0503020204020204" charset="-122"/>
                <a:ea typeface="微软雅黑" panose="020B0503020204020204" charset="-122"/>
                <a:sym typeface="+mn-ea"/>
              </a:rPr>
              <a:t>5. </a:t>
            </a:r>
            <a:r>
              <a:rPr lang="zh-CN" altLang="en-US" sz="3200" dirty="0">
                <a:solidFill>
                  <a:schemeClr val="bg1"/>
                </a:solidFill>
                <a:latin typeface="微软雅黑" panose="020B0503020204020204" charset="-122"/>
                <a:ea typeface="微软雅黑" panose="020B0503020204020204" charset="-122"/>
                <a:sym typeface="+mn-ea"/>
              </a:rPr>
              <a:t>特征分析模型</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95237" name="Rectangle 3"/>
          <p:cNvSpPr>
            <a:spLocks noGrp="true"/>
          </p:cNvSpPr>
          <p:nvPr/>
        </p:nvSpPr>
        <p:spPr>
          <a:xfrm>
            <a:off x="1980883" y="1664653"/>
            <a:ext cx="8229600" cy="3527425"/>
          </a:xfrm>
          <a:prstGeom prst="rect">
            <a:avLst/>
          </a:prstGeom>
          <a:noFill/>
          <a:ln w="12700">
            <a:noFill/>
          </a:ln>
        </p:spPr>
        <p:txBody>
          <a:bodyPr vert="horz" wrap="square" lIns="10800" tIns="10800" rIns="18000" bIns="1080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120000"/>
              </a:lnSpc>
              <a:spcBef>
                <a:spcPct val="0"/>
              </a:spcBef>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例：</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某公司经过特征分析模型最终百分率为</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46</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％，根据营运资产分析模型得出对其赊销额度为</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10000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元，则根据特征分析模型调整后的赊销额度为：</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indent="0" algn="ctr" eaLnBrk="1" hangingPunct="1">
              <a:lnSpc>
                <a:spcPct val="120000"/>
              </a:lnSpc>
              <a:spcBef>
                <a:spcPct val="0"/>
              </a:spcBef>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10000×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46</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0.5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10000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19600</a:t>
            </a:r>
            <a:endParaRPr lang="en-US" altLang="zh-CN" sz="2400" b="1" dirty="0">
              <a:solidFill>
                <a:srgbClr val="000000"/>
              </a:solidFill>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spcBef>
                <a:spcPct val="0"/>
              </a:spcBef>
              <a:buNone/>
            </a:pPr>
            <a:endParaRPr lang="en-US" altLang="zh-CN" sz="2400" b="1" dirty="0">
              <a:solidFill>
                <a:srgbClr val="000000"/>
              </a:solidFill>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spcBef>
                <a:spcPct val="0"/>
              </a:spcBef>
              <a:buNone/>
            </a:pP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说明：</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特征分析模型实践应用中，会涉及到权重的选择问题。总有一些因素因其重要性而赋予较高的权重，主要有：付款担保、付款记录、资本结构、管理能力等。</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237">
                                            <p:txEl>
                                              <p:charRg st="72" end="103"/>
                                            </p:txEl>
                                          </p:spTgt>
                                        </p:tgtEl>
                                        <p:attrNameLst>
                                          <p:attrName>style.visibility</p:attrName>
                                        </p:attrNameLst>
                                      </p:cBhvr>
                                      <p:to>
                                        <p:strVal val="visible"/>
                                      </p:to>
                                    </p:set>
                                    <p:animEffect transition="in" filter="fade">
                                      <p:cBhvr>
                                        <p:cTn id="7" dur="500"/>
                                        <p:tgtEl>
                                          <p:spTgt spid="95237">
                                            <p:txEl>
                                              <p:charRg st="72" end="10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5237">
                                            <p:txEl>
                                              <p:charRg st="104" end="177"/>
                                            </p:txEl>
                                          </p:spTgt>
                                        </p:tgtEl>
                                        <p:attrNameLst>
                                          <p:attrName>style.visibility</p:attrName>
                                        </p:attrNameLst>
                                      </p:cBhvr>
                                      <p:to>
                                        <p:strVal val="visible"/>
                                      </p:to>
                                    </p:set>
                                    <p:anim calcmode="lin" valueType="num">
                                      <p:cBhvr additive="base">
                                        <p:cTn id="12" dur="500" fill="hold"/>
                                        <p:tgtEl>
                                          <p:spTgt spid="95237">
                                            <p:txEl>
                                              <p:charRg st="104" end="177"/>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5237">
                                            <p:txEl>
                                              <p:charRg st="104" end="17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第三节 信用评级</a:t>
            </a:r>
            <a:endParaRPr lang="zh-CN" altLang="en-US" sz="3200" dirty="0">
              <a:solidFill>
                <a:schemeClr val="bg1"/>
              </a:solidFill>
              <a:latin typeface="微软雅黑" panose="020B0503020204020204" charset="-122"/>
              <a:ea typeface="微软雅黑" panose="020B0503020204020204" charset="-122"/>
            </a:endParaRPr>
          </a:p>
        </p:txBody>
      </p:sp>
      <p:grpSp>
        <p:nvGrpSpPr>
          <p:cNvPr id="29" name="组合 28"/>
          <p:cNvGrpSpPr/>
          <p:nvPr/>
        </p:nvGrpSpPr>
        <p:grpSpPr>
          <a:xfrm>
            <a:off x="3179445" y="2490470"/>
            <a:ext cx="5676265" cy="1430020"/>
            <a:chOff x="1965" y="2428"/>
            <a:chExt cx="8370" cy="1882"/>
          </a:xfrm>
        </p:grpSpPr>
        <p:sp>
          <p:nvSpPr>
            <p:cNvPr id="2" name="AutoShape 7"/>
            <p:cNvSpPr/>
            <p:nvPr/>
          </p:nvSpPr>
          <p:spPr>
            <a:xfrm>
              <a:off x="3375" y="3510"/>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二、现代信用风险计量模型（略）</a:t>
              </a:r>
              <a:endParaRPr lang="zh-CN" altLang="en-US" b="1" dirty="0">
                <a:latin typeface="微软雅黑" panose="020B0503020204020204" charset="-122"/>
                <a:ea typeface="微软雅黑" panose="020B0503020204020204" charset="-122"/>
              </a:endParaRPr>
            </a:p>
          </p:txBody>
        </p:sp>
        <p:sp>
          <p:nvSpPr>
            <p:cNvPr id="7" name="AutoShape 8"/>
            <p:cNvSpPr/>
            <p:nvPr/>
          </p:nvSpPr>
          <p:spPr>
            <a:xfrm>
              <a:off x="2880" y="242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一、古典信用风险计量模型</a:t>
              </a:r>
              <a:r>
                <a:rPr lang="zh-CN" altLang="en-US" dirty="0">
                  <a:latin typeface="微软雅黑" panose="020B0503020204020204" charset="-122"/>
                  <a:ea typeface="微软雅黑" panose="020B0503020204020204" charset="-122"/>
                  <a:cs typeface="微软雅黑" panose="020B0503020204020204" charset="-122"/>
                </a:rPr>
                <a:t> </a:t>
              </a:r>
              <a:endParaRPr lang="zh-CN" altLang="en-US" dirty="0">
                <a:latin typeface="微软雅黑" panose="020B0503020204020204" charset="-122"/>
                <a:ea typeface="微软雅黑" panose="020B0503020204020204" charset="-122"/>
                <a:cs typeface="微软雅黑" panose="020B0503020204020204" charset="-122"/>
              </a:endParaRPr>
            </a:p>
          </p:txBody>
        </p:sp>
        <p:grpSp>
          <p:nvGrpSpPr>
            <p:cNvPr id="8" name="Group 9"/>
            <p:cNvGrpSpPr/>
            <p:nvPr/>
          </p:nvGrpSpPr>
          <p:grpSpPr>
            <a:xfrm>
              <a:off x="1965" y="2628"/>
              <a:ext cx="600" cy="600"/>
              <a:chOff x="0" y="0"/>
              <a:chExt cx="1615" cy="1615"/>
            </a:xfrm>
          </p:grpSpPr>
          <p:sp>
            <p:nvSpPr>
              <p:cNvPr id="9"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0"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 name="Oval 12"/>
              <p:cNvSpPr>
                <a:spLocks noChangeArrowheads="true"/>
              </p:cNvSpPr>
              <p:nvPr/>
            </p:nvSpPr>
            <p:spPr bwMode="auto">
              <a:xfrm>
                <a:off x="175" y="175"/>
                <a:ext cx="1265" cy="1265"/>
              </a:xfrm>
              <a:prstGeom prst="ellipse">
                <a:avLst/>
              </a:prstGeom>
              <a:gradFill rotWithShape="true">
                <a:gsLst>
                  <a:gs pos="0">
                    <a:schemeClr val="hlink"/>
                  </a:gs>
                  <a:gs pos="50000">
                    <a:srgbClr val="FFFFFF"/>
                  </a:gs>
                  <a:gs pos="100000">
                    <a:schemeClr val="hlink"/>
                  </a:gs>
                </a:gsLst>
                <a:lin ang="18900000" scaled="true"/>
              </a:gradFill>
              <a:ln>
                <a:noFill/>
              </a:ln>
            </p:spPr>
            <p:txBody>
              <a:bodyPr wrap="square"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 name="Oval 14"/>
              <p:cNvSpPr>
                <a:spLocks noChangeArrowheads="true"/>
              </p:cNvSpPr>
              <p:nvPr/>
            </p:nvSpPr>
            <p:spPr bwMode="auto">
              <a:xfrm>
                <a:off x="256" y="256"/>
                <a:ext cx="1097" cy="1104"/>
              </a:xfrm>
              <a:prstGeom prst="ellipse">
                <a:avLst/>
              </a:prstGeom>
              <a:gradFill rotWithShape="true">
                <a:gsLst>
                  <a:gs pos="0">
                    <a:schemeClr val="hlink"/>
                  </a:gs>
                  <a:gs pos="50000">
                    <a:srgbClr val="53538A"/>
                  </a:gs>
                  <a:gs pos="100000">
                    <a:schemeClr val="hlink"/>
                  </a:gs>
                </a:gsLst>
                <a:lin ang="2700000" scaled="true"/>
              </a:gradFill>
              <a:ln>
                <a:noFill/>
              </a:ln>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7" name="Group 16"/>
            <p:cNvGrpSpPr/>
            <p:nvPr/>
          </p:nvGrpSpPr>
          <p:grpSpPr>
            <a:xfrm>
              <a:off x="2555" y="3613"/>
              <a:ext cx="600" cy="600"/>
              <a:chOff x="0" y="0"/>
              <a:chExt cx="1615" cy="1615"/>
            </a:xfrm>
          </p:grpSpPr>
          <p:sp>
            <p:nvSpPr>
              <p:cNvPr id="23"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4"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 name="Oval 19"/>
              <p:cNvSpPr>
                <a:spLocks noChangeArrowheads="true"/>
              </p:cNvSpPr>
              <p:nvPr/>
            </p:nvSpPr>
            <p:spPr bwMode="auto">
              <a:xfrm>
                <a:off x="175" y="175"/>
                <a:ext cx="1265" cy="1265"/>
              </a:xfrm>
              <a:prstGeom prst="ellipse">
                <a:avLst/>
              </a:prstGeom>
              <a:gradFill rotWithShape="true">
                <a:gsLst>
                  <a:gs pos="0">
                    <a:schemeClr val="hlink"/>
                  </a:gs>
                  <a:gs pos="50000">
                    <a:srgbClr val="FFFFFF"/>
                  </a:gs>
                  <a:gs pos="100000">
                    <a:schemeClr val="hlink"/>
                  </a:gs>
                </a:gsLst>
                <a:lin ang="18900000" scaled="true"/>
              </a:gradFill>
              <a:ln>
                <a:noFill/>
              </a:ln>
            </p:spPr>
            <p:txBody>
              <a:bodyPr wrap="square"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 name="Oval 21"/>
              <p:cNvSpPr>
                <a:spLocks noChangeArrowheads="true"/>
              </p:cNvSpPr>
              <p:nvPr/>
            </p:nvSpPr>
            <p:spPr bwMode="auto">
              <a:xfrm>
                <a:off x="256" y="256"/>
                <a:ext cx="1097" cy="1104"/>
              </a:xfrm>
              <a:prstGeom prst="ellipse">
                <a:avLst/>
              </a:prstGeom>
              <a:gradFill rotWithShape="true">
                <a:gsLst>
                  <a:gs pos="0">
                    <a:schemeClr val="hlink"/>
                  </a:gs>
                  <a:gs pos="50000">
                    <a:srgbClr val="53538A"/>
                  </a:gs>
                  <a:gs pos="100000">
                    <a:schemeClr val="hlink"/>
                  </a:gs>
                </a:gsLst>
                <a:lin ang="2700000" scaled="true"/>
              </a:gradFill>
              <a:ln>
                <a:noFill/>
              </a:ln>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240"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信用风险计量的发展历程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 name="组合 7"/>
          <p:cNvGrpSpPr/>
          <p:nvPr/>
        </p:nvGrpSpPr>
        <p:grpSpPr>
          <a:xfrm>
            <a:off x="1753870" y="1918653"/>
            <a:ext cx="8718233" cy="2447607"/>
            <a:chOff x="208" y="2308"/>
            <a:chExt cx="13730" cy="3854"/>
          </a:xfrm>
        </p:grpSpPr>
        <p:sp>
          <p:nvSpPr>
            <p:cNvPr id="3" name="Rectangle 4"/>
            <p:cNvSpPr/>
            <p:nvPr/>
          </p:nvSpPr>
          <p:spPr>
            <a:xfrm>
              <a:off x="495" y="2308"/>
              <a:ext cx="4465" cy="997"/>
            </a:xfrm>
            <a:prstGeom prst="rect">
              <a:avLst/>
            </a:prstGeom>
            <a:solidFill>
              <a:srgbClr val="B3B3FF"/>
            </a:solidFill>
            <a:ln w="9525">
              <a:noFill/>
            </a:ln>
            <a:effectLst>
              <a:prstShdw prst="shdw17" dist="17961" dir="2699999">
                <a:srgbClr val="6B6B99"/>
              </a:prst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 name="Text Box 5"/>
            <p:cNvSpPr txBox="true"/>
            <p:nvPr/>
          </p:nvSpPr>
          <p:spPr>
            <a:xfrm>
              <a:off x="675" y="2516"/>
              <a:ext cx="3810" cy="581"/>
            </a:xfrm>
            <a:prstGeom prst="rect">
              <a:avLst/>
            </a:prstGeom>
            <a:noFill/>
            <a:ln w="9525">
              <a:noFill/>
            </a:ln>
          </p:spPr>
          <p:txBody>
            <a:bodyPr lIns="0" tIns="0" rIns="0" bIns="0" anchor="ctr" anchorCtr="false">
              <a:spAutoFit/>
            </a:bodyPr>
            <a:p>
              <a:pPr algn="ctr">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发展历程</a:t>
              </a:r>
              <a:endParaRPr lang="zh-CN" altLang="en-US" sz="2400" b="1" dirty="0">
                <a:solidFill>
                  <a:srgbClr val="000000"/>
                </a:solidFill>
                <a:latin typeface="微软雅黑" panose="020B0503020204020204" charset="-122"/>
                <a:ea typeface="微软雅黑" panose="020B0503020204020204" charset="-122"/>
              </a:endParaRPr>
            </a:p>
          </p:txBody>
        </p:sp>
        <p:sp>
          <p:nvSpPr>
            <p:cNvPr id="5" name="Rectangle 7"/>
            <p:cNvSpPr/>
            <p:nvPr/>
          </p:nvSpPr>
          <p:spPr>
            <a:xfrm>
              <a:off x="5278" y="3400"/>
              <a:ext cx="3925" cy="390"/>
            </a:xfrm>
            <a:prstGeom prst="rect">
              <a:avLst/>
            </a:prstGeom>
            <a:noFill/>
            <a:ln w="9525">
              <a:noFill/>
            </a:ln>
          </p:spPr>
          <p:txBody>
            <a:bodyPr lIns="0" tIns="0" rIns="0" bIns="0" anchor="t" anchorCtr="false">
              <a:spAutoFit/>
            </a:bodyPr>
            <a:p>
              <a:pPr marL="0" lvl="1" indent="0" algn="l" defTabSz="330200" rtl="0" eaLnBrk="1" fontAlgn="base" hangingPunct="1">
                <a:spcBef>
                  <a:spcPct val="50000"/>
                </a:spcBef>
                <a:spcAft>
                  <a:spcPct val="10000"/>
                </a:spcAft>
                <a:buClr>
                  <a:schemeClr val="tx1"/>
                </a:buClr>
                <a:buSzPct val="75000"/>
                <a:buFont typeface="Arial" panose="020B0604020202020204" pitchFamily="34" charset="0"/>
                <a:buNone/>
                <a:tabLst>
                  <a:tab pos="8521700" algn="r"/>
                </a:tabLst>
              </a:pPr>
              <a:endParaRPr lang="zh-CN" altLang="en-US" sz="1400" dirty="0">
                <a:solidFill>
                  <a:schemeClr val="tx1"/>
                </a:solidFill>
                <a:latin typeface="微软雅黑" panose="020B0503020204020204" charset="-122"/>
                <a:ea typeface="微软雅黑" panose="020B0503020204020204" charset="-122"/>
              </a:endParaRPr>
            </a:p>
          </p:txBody>
        </p:sp>
        <p:sp>
          <p:nvSpPr>
            <p:cNvPr id="6" name="Rectangle 11"/>
            <p:cNvSpPr/>
            <p:nvPr/>
          </p:nvSpPr>
          <p:spPr>
            <a:xfrm>
              <a:off x="10013" y="3400"/>
              <a:ext cx="3925" cy="390"/>
            </a:xfrm>
            <a:prstGeom prst="rect">
              <a:avLst/>
            </a:prstGeom>
            <a:noFill/>
            <a:ln w="9525">
              <a:noFill/>
            </a:ln>
          </p:spPr>
          <p:txBody>
            <a:bodyPr lIns="0" tIns="0" rIns="0" bIns="0" anchor="t" anchorCtr="false">
              <a:spAutoFit/>
            </a:bodyPr>
            <a:p>
              <a:pPr marL="0" lvl="1" indent="0" algn="l" defTabSz="330200" rtl="0" eaLnBrk="1" fontAlgn="base" hangingPunct="1">
                <a:spcBef>
                  <a:spcPct val="50000"/>
                </a:spcBef>
                <a:spcAft>
                  <a:spcPct val="10000"/>
                </a:spcAft>
                <a:buClr>
                  <a:schemeClr val="tx1"/>
                </a:buClr>
                <a:buSzPct val="75000"/>
                <a:buFont typeface="Arial" panose="020B0604020202020204" pitchFamily="34" charset="0"/>
                <a:buNone/>
                <a:tabLst>
                  <a:tab pos="8521700" algn="r"/>
                </a:tabLst>
              </a:pPr>
              <a:endParaRPr lang="zh-CN" altLang="en-US" sz="1400" dirty="0">
                <a:solidFill>
                  <a:schemeClr val="tx1"/>
                </a:solidFill>
                <a:latin typeface="微软雅黑" panose="020B0503020204020204" charset="-122"/>
                <a:ea typeface="微软雅黑" panose="020B0503020204020204" charset="-122"/>
              </a:endParaRPr>
            </a:p>
          </p:txBody>
        </p:sp>
        <p:sp>
          <p:nvSpPr>
            <p:cNvPr id="7" name="矩形 20"/>
            <p:cNvSpPr/>
            <p:nvPr/>
          </p:nvSpPr>
          <p:spPr>
            <a:xfrm>
              <a:off x="208" y="4564"/>
              <a:ext cx="13675" cy="1598"/>
            </a:xfrm>
            <a:prstGeom prst="rect">
              <a:avLst/>
            </a:prstGeom>
            <a:noFill/>
            <a:ln w="9525">
              <a:noFill/>
            </a:ln>
          </p:spPr>
          <p:txBody>
            <a:bodyPr anchor="t" anchorCtr="false">
              <a:spAutoFit/>
            </a:bodyPr>
            <a:p>
              <a:pPr algn="just">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在</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世纪</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70</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年代以前，信用风险计量主要借助于受评对象各种报表提供的静态财务数据，并结合定性分析来评价其信用质量。</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世纪</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80</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年代以来，现代信用风险计量模型开始出现并应用。</a:t>
              </a:r>
              <a:r>
                <a:rPr lang="en-US" altLang="zh-CN" dirty="0">
                  <a:solidFill>
                    <a:srgbClr val="130401"/>
                  </a:solidFill>
                  <a:latin typeface="微软雅黑" panose="020B0503020204020204" charset="-122"/>
                  <a:ea typeface="微软雅黑" panose="020B0503020204020204" charset="-122"/>
                  <a:cs typeface="微软雅黑" panose="020B0503020204020204" charset="-122"/>
                </a:rPr>
                <a:t>  </a:t>
              </a:r>
              <a:endParaRPr lang="zh-CN" altLang="en-US" dirty="0">
                <a:solidFill>
                  <a:srgbClr val="13040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一、古典信用风险计量模型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42135" y="1440815"/>
            <a:ext cx="8616315" cy="4521200"/>
            <a:chOff x="720" y="1978"/>
            <a:chExt cx="13398" cy="7119"/>
          </a:xfrm>
        </p:grpSpPr>
        <p:sp>
          <p:nvSpPr>
            <p:cNvPr id="76804" name="Rectangle 7"/>
            <p:cNvSpPr/>
            <p:nvPr/>
          </p:nvSpPr>
          <p:spPr>
            <a:xfrm>
              <a:off x="5278" y="3400"/>
              <a:ext cx="3925" cy="339"/>
            </a:xfrm>
            <a:prstGeom prst="rect">
              <a:avLst/>
            </a:prstGeom>
            <a:noFill/>
            <a:ln w="9525">
              <a:noFill/>
            </a:ln>
          </p:spPr>
          <p:txBody>
            <a:bodyPr lIns="0" tIns="0" rIns="0" bIns="0" anchor="t" anchorCtr="false">
              <a:spAutoFit/>
            </a:bodyPr>
            <a:p>
              <a:pPr marL="0" lvl="1" indent="0" algn="l" defTabSz="330200" rtl="0" eaLnBrk="1" fontAlgn="base" hangingPunct="1">
                <a:spcBef>
                  <a:spcPct val="50000"/>
                </a:spcBef>
                <a:spcAft>
                  <a:spcPct val="10000"/>
                </a:spcAft>
                <a:buClr>
                  <a:schemeClr val="tx1"/>
                </a:buClr>
                <a:buSzPct val="75000"/>
                <a:buFont typeface="Arial" panose="020B0604020202020204" pitchFamily="34" charset="0"/>
                <a:buNone/>
                <a:tabLst>
                  <a:tab pos="8521700" algn="r"/>
                </a:tabLst>
              </a:pPr>
              <a:endParaRPr lang="zh-CN" altLang="en-US" sz="1400" dirty="0">
                <a:solidFill>
                  <a:schemeClr val="tx1"/>
                </a:solidFill>
                <a:latin typeface="微软雅黑" panose="020B0503020204020204" charset="-122"/>
                <a:ea typeface="微软雅黑" panose="020B0503020204020204" charset="-122"/>
              </a:endParaRPr>
            </a:p>
          </p:txBody>
        </p:sp>
        <p:sp>
          <p:nvSpPr>
            <p:cNvPr id="76805" name="Rectangle 8"/>
            <p:cNvSpPr/>
            <p:nvPr/>
          </p:nvSpPr>
          <p:spPr>
            <a:xfrm>
              <a:off x="5033" y="1978"/>
              <a:ext cx="4462" cy="997"/>
            </a:xfrm>
            <a:prstGeom prst="rect">
              <a:avLst/>
            </a:prstGeom>
            <a:solidFill>
              <a:srgbClr val="B3B3FF"/>
            </a:solidFill>
            <a:ln w="9525">
              <a:noFill/>
            </a:ln>
            <a:effectLst>
              <a:prstShdw prst="shdw17" dist="17961" dir="2699999">
                <a:srgbClr val="6B6B99"/>
              </a:prst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3503" name="Text Box 9"/>
            <p:cNvSpPr txBox="true"/>
            <p:nvPr/>
          </p:nvSpPr>
          <p:spPr>
            <a:xfrm>
              <a:off x="5333" y="2276"/>
              <a:ext cx="3815" cy="436"/>
            </a:xfrm>
            <a:prstGeom prst="rect">
              <a:avLst/>
            </a:prstGeom>
            <a:noFill/>
            <a:ln w="9525">
              <a:noFill/>
            </a:ln>
          </p:spPr>
          <p:txBody>
            <a:bodyPr lIns="0" tIns="0" rIns="0" bIns="0" anchor="ctr" anchorCtr="false">
              <a:spAutoFit/>
            </a:bodyPr>
            <a:p>
              <a:pPr algn="ctr">
                <a:buClrTx/>
                <a:buFont typeface="Arial" panose="020B0604020202020204" pitchFamily="34" charset="0"/>
              </a:pPr>
              <a:r>
                <a:rPr lang="zh-CN" altLang="en-US" b="1" dirty="0">
                  <a:latin typeface="微软雅黑" panose="020B0503020204020204" charset="-122"/>
                  <a:ea typeface="微软雅黑" panose="020B0503020204020204" charset="-122"/>
                </a:rPr>
                <a:t>古典模型</a:t>
              </a:r>
              <a:endParaRPr lang="zh-CN" altLang="en-US" b="1" dirty="0">
                <a:latin typeface="微软雅黑" panose="020B0503020204020204" charset="-122"/>
                <a:ea typeface="微软雅黑" panose="020B0503020204020204" charset="-122"/>
              </a:endParaRPr>
            </a:p>
          </p:txBody>
        </p:sp>
        <p:sp>
          <p:nvSpPr>
            <p:cNvPr id="76807" name="Rectangle 11"/>
            <p:cNvSpPr/>
            <p:nvPr/>
          </p:nvSpPr>
          <p:spPr>
            <a:xfrm>
              <a:off x="10013" y="3400"/>
              <a:ext cx="3925" cy="390"/>
            </a:xfrm>
            <a:prstGeom prst="rect">
              <a:avLst/>
            </a:prstGeom>
            <a:noFill/>
            <a:ln w="9525">
              <a:noFill/>
            </a:ln>
          </p:spPr>
          <p:txBody>
            <a:bodyPr lIns="0" tIns="0" rIns="0" bIns="0" anchor="t" anchorCtr="false">
              <a:spAutoFit/>
            </a:bodyPr>
            <a:p>
              <a:pPr marL="0" lvl="1" indent="0" algn="l" defTabSz="330200" rtl="0" eaLnBrk="1" fontAlgn="base" hangingPunct="1">
                <a:spcBef>
                  <a:spcPct val="50000"/>
                </a:spcBef>
                <a:spcAft>
                  <a:spcPct val="10000"/>
                </a:spcAft>
                <a:buClr>
                  <a:schemeClr val="tx1"/>
                </a:buClr>
                <a:buSzPct val="75000"/>
                <a:buFont typeface="Arial" panose="020B0604020202020204" pitchFamily="34" charset="0"/>
                <a:buNone/>
                <a:tabLst>
                  <a:tab pos="8521700" algn="r"/>
                </a:tabLst>
              </a:pPr>
              <a:endParaRPr lang="zh-CN" altLang="en-US" sz="1400" dirty="0">
                <a:solidFill>
                  <a:schemeClr val="tx1"/>
                </a:solidFill>
                <a:latin typeface="微软雅黑" panose="020B0503020204020204" charset="-122"/>
                <a:ea typeface="微软雅黑" panose="020B0503020204020204" charset="-122"/>
              </a:endParaRPr>
            </a:p>
          </p:txBody>
        </p:sp>
        <p:sp>
          <p:nvSpPr>
            <p:cNvPr id="63496" name="矩形 21"/>
            <p:cNvSpPr/>
            <p:nvPr/>
          </p:nvSpPr>
          <p:spPr>
            <a:xfrm>
              <a:off x="720" y="3138"/>
              <a:ext cx="13398" cy="5959"/>
            </a:xfrm>
            <a:prstGeom prst="rect">
              <a:avLst/>
            </a:prstGeom>
            <a:noFill/>
            <a:ln w="9525">
              <a:noFill/>
            </a:ln>
          </p:spPr>
          <p:txBody>
            <a:bodyPr anchor="t" anchorCtr="false">
              <a:spAutoFit/>
            </a:bodyPr>
            <a:p>
              <a:pPr>
                <a:lnSpc>
                  <a:spcPct val="150000"/>
                </a:lnSpc>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（一）</a:t>
              </a:r>
              <a:r>
                <a:rPr lang="zh-CN" altLang="en-US" sz="2000" b="1" dirty="0">
                  <a:latin typeface="微软雅黑" panose="020B0503020204020204" charset="-122"/>
                  <a:ea typeface="微软雅黑" panose="020B0503020204020204" charset="-122"/>
                  <a:cs typeface="微软雅黑" panose="020B0503020204020204" charset="-122"/>
                </a:rPr>
                <a:t>信用评级方法</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是将信用状况按标准分成等级，分别适用不同的信用政策。例：银行采用贷款评级法，将银行贷款分成若干级</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 赋予不同损失准备金率，计算损失准备金，得出银行需准备的用于防范风险的资本。</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Wingdings" panose="05000000000000000000" pitchFamily="2" charset="2"/>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（二）</a:t>
              </a:r>
              <a:r>
                <a:rPr lang="zh-CN" altLang="en-US" sz="2000" b="1" dirty="0">
                  <a:latin typeface="微软雅黑" panose="020B0503020204020204" charset="-122"/>
                  <a:ea typeface="微软雅黑" panose="020B0503020204020204" charset="-122"/>
                  <a:cs typeface="微软雅黑" panose="020B0503020204020204" charset="-122"/>
                </a:rPr>
                <a:t>专家法</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是通过专家打分，对决定信用状况的主要因素进行评分，作为授予企业信用额度或贷款额度的依据，常见的专家法是</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5C</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法。</a:t>
              </a:r>
              <a:endParaRPr lang="zh-CN" altLang="en-US" sz="2000" dirty="0">
                <a:solidFill>
                  <a:srgbClr val="FF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（三）</a:t>
              </a:r>
              <a:r>
                <a:rPr lang="zh-CN" altLang="en-US" sz="2000" b="1" dirty="0">
                  <a:latin typeface="微软雅黑" panose="020B0503020204020204" charset="-122"/>
                  <a:ea typeface="微软雅黑" panose="020B0503020204020204" charset="-122"/>
                  <a:cs typeface="微软雅黑" panose="020B0503020204020204" charset="-122"/>
                </a:rPr>
                <a:t>信用评分方法</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是通过对影响信用的不同因素确定不同的分值和权重，汇总计算出对应的信用评分，作为给予企业信用额度或贷款额度的依据</a:t>
              </a:r>
              <a:r>
                <a:rPr lang="zh-CN" sz="2000" dirty="0">
                  <a:solidFill>
                    <a:srgbClr val="130401"/>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常见的评分方法有</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Z</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评分模型和</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ZETA</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模型</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等。</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03705" y="1336040"/>
            <a:ext cx="8785225" cy="4687570"/>
            <a:chOff x="283" y="2553"/>
            <a:chExt cx="13835" cy="7382"/>
          </a:xfrm>
        </p:grpSpPr>
        <p:sp>
          <p:nvSpPr>
            <p:cNvPr id="69638"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77830" name="AutoShape 6"/>
            <p:cNvSpPr/>
            <p:nvPr/>
          </p:nvSpPr>
          <p:spPr>
            <a:xfrm>
              <a:off x="933" y="2553"/>
              <a:ext cx="12165" cy="7382"/>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宋体" panose="02010600030101010101" pitchFamily="2" charset="-122"/>
              </a:endParaRPr>
            </a:p>
          </p:txBody>
        </p:sp>
        <p:grpSp>
          <p:nvGrpSpPr>
            <p:cNvPr id="77831" name="Group 27"/>
            <p:cNvGrpSpPr/>
            <p:nvPr/>
          </p:nvGrpSpPr>
          <p:grpSpPr>
            <a:xfrm>
              <a:off x="283" y="2955"/>
              <a:ext cx="13835" cy="6225"/>
              <a:chOff x="0" y="0"/>
              <a:chExt cx="3436" cy="918"/>
            </a:xfrm>
          </p:grpSpPr>
          <p:sp>
            <p:nvSpPr>
              <p:cNvPr id="77832" name="Line 28"/>
              <p:cNvSpPr/>
              <p:nvPr/>
            </p:nvSpPr>
            <p:spPr>
              <a:xfrm>
                <a:off x="255" y="0"/>
                <a:ext cx="2926" cy="0"/>
              </a:xfrm>
              <a:prstGeom prst="line">
                <a:avLst/>
              </a:prstGeom>
              <a:ln w="12700" cap="flat" cmpd="sng">
                <a:solidFill>
                  <a:schemeClr val="bg1"/>
                </a:solidFill>
                <a:prstDash val="solid"/>
                <a:round/>
                <a:headEnd type="none" w="med" len="med"/>
                <a:tailEnd type="none" w="med" len="med"/>
              </a:ln>
            </p:spPr>
          </p:sp>
          <p:sp>
            <p:nvSpPr>
              <p:cNvPr id="77833" name="Line 29"/>
              <p:cNvSpPr/>
              <p:nvPr/>
            </p:nvSpPr>
            <p:spPr>
              <a:xfrm>
                <a:off x="198" y="48"/>
                <a:ext cx="3055" cy="0"/>
              </a:xfrm>
              <a:prstGeom prst="line">
                <a:avLst/>
              </a:prstGeom>
              <a:ln w="12700" cap="flat" cmpd="sng">
                <a:solidFill>
                  <a:schemeClr val="bg1"/>
                </a:solidFill>
                <a:prstDash val="solid"/>
                <a:round/>
                <a:headEnd type="none" w="med" len="med"/>
                <a:tailEnd type="none" w="med" len="med"/>
              </a:ln>
            </p:spPr>
          </p:sp>
          <p:sp>
            <p:nvSpPr>
              <p:cNvPr id="77834" name="Line 30"/>
              <p:cNvSpPr/>
              <p:nvPr/>
            </p:nvSpPr>
            <p:spPr>
              <a:xfrm>
                <a:off x="150" y="96"/>
                <a:ext cx="3148" cy="0"/>
              </a:xfrm>
              <a:prstGeom prst="line">
                <a:avLst/>
              </a:prstGeom>
              <a:ln w="12700" cap="flat" cmpd="sng">
                <a:solidFill>
                  <a:schemeClr val="bg1"/>
                </a:solidFill>
                <a:prstDash val="solid"/>
                <a:round/>
                <a:headEnd type="none" w="med" len="med"/>
                <a:tailEnd type="none" w="med" len="med"/>
              </a:ln>
            </p:spPr>
          </p:sp>
          <p:sp>
            <p:nvSpPr>
              <p:cNvPr id="77835" name="Line 31"/>
              <p:cNvSpPr/>
              <p:nvPr/>
            </p:nvSpPr>
            <p:spPr>
              <a:xfrm>
                <a:off x="108" y="144"/>
                <a:ext cx="3226" cy="0"/>
              </a:xfrm>
              <a:prstGeom prst="line">
                <a:avLst/>
              </a:prstGeom>
              <a:ln w="12700" cap="flat" cmpd="sng">
                <a:solidFill>
                  <a:schemeClr val="bg1"/>
                </a:solidFill>
                <a:prstDash val="solid"/>
                <a:round/>
                <a:headEnd type="none" w="med" len="med"/>
                <a:tailEnd type="none" w="med" len="med"/>
              </a:ln>
            </p:spPr>
          </p:sp>
          <p:sp>
            <p:nvSpPr>
              <p:cNvPr id="77836" name="Line 32"/>
              <p:cNvSpPr/>
              <p:nvPr/>
            </p:nvSpPr>
            <p:spPr>
              <a:xfrm>
                <a:off x="78" y="192"/>
                <a:ext cx="3280" cy="0"/>
              </a:xfrm>
              <a:prstGeom prst="line">
                <a:avLst/>
              </a:prstGeom>
              <a:ln w="12700" cap="flat" cmpd="sng">
                <a:solidFill>
                  <a:schemeClr val="bg1"/>
                </a:solidFill>
                <a:prstDash val="solid"/>
                <a:round/>
                <a:headEnd type="none" w="med" len="med"/>
                <a:tailEnd type="none" w="med" len="med"/>
              </a:ln>
            </p:spPr>
          </p:sp>
          <p:sp>
            <p:nvSpPr>
              <p:cNvPr id="77837" name="Line 33"/>
              <p:cNvSpPr/>
              <p:nvPr/>
            </p:nvSpPr>
            <p:spPr>
              <a:xfrm>
                <a:off x="48" y="240"/>
                <a:ext cx="3337" cy="0"/>
              </a:xfrm>
              <a:prstGeom prst="line">
                <a:avLst/>
              </a:prstGeom>
              <a:ln w="12700" cap="flat" cmpd="sng">
                <a:solidFill>
                  <a:schemeClr val="bg1"/>
                </a:solidFill>
                <a:prstDash val="solid"/>
                <a:round/>
                <a:headEnd type="none" w="med" len="med"/>
                <a:tailEnd type="none" w="med" len="med"/>
              </a:ln>
            </p:spPr>
          </p:sp>
          <p:sp>
            <p:nvSpPr>
              <p:cNvPr id="77838" name="Line 34"/>
              <p:cNvSpPr/>
              <p:nvPr/>
            </p:nvSpPr>
            <p:spPr>
              <a:xfrm>
                <a:off x="30" y="288"/>
                <a:ext cx="3373" cy="0"/>
              </a:xfrm>
              <a:prstGeom prst="line">
                <a:avLst/>
              </a:prstGeom>
              <a:ln w="12700" cap="flat" cmpd="sng">
                <a:solidFill>
                  <a:schemeClr val="bg1"/>
                </a:solidFill>
                <a:prstDash val="solid"/>
                <a:round/>
                <a:headEnd type="none" w="med" len="med"/>
                <a:tailEnd type="none" w="med" len="med"/>
              </a:ln>
            </p:spPr>
          </p:sp>
          <p:sp>
            <p:nvSpPr>
              <p:cNvPr id="77839" name="Line 35"/>
              <p:cNvSpPr/>
              <p:nvPr/>
            </p:nvSpPr>
            <p:spPr>
              <a:xfrm>
                <a:off x="18" y="336"/>
                <a:ext cx="3403" cy="0"/>
              </a:xfrm>
              <a:prstGeom prst="line">
                <a:avLst/>
              </a:prstGeom>
              <a:ln w="12700" cap="flat" cmpd="sng">
                <a:solidFill>
                  <a:schemeClr val="bg1"/>
                </a:solidFill>
                <a:prstDash val="solid"/>
                <a:round/>
                <a:headEnd type="none" w="med" len="med"/>
                <a:tailEnd type="none" w="med" len="med"/>
              </a:ln>
            </p:spPr>
          </p:sp>
          <p:sp>
            <p:nvSpPr>
              <p:cNvPr id="77840" name="Line 36"/>
              <p:cNvSpPr/>
              <p:nvPr/>
            </p:nvSpPr>
            <p:spPr>
              <a:xfrm>
                <a:off x="12" y="384"/>
                <a:ext cx="3418" cy="0"/>
              </a:xfrm>
              <a:prstGeom prst="line">
                <a:avLst/>
              </a:prstGeom>
              <a:ln w="12700" cap="flat" cmpd="sng">
                <a:solidFill>
                  <a:schemeClr val="bg1"/>
                </a:solidFill>
                <a:prstDash val="solid"/>
                <a:round/>
                <a:headEnd type="none" w="med" len="med"/>
                <a:tailEnd type="none" w="med" len="med"/>
              </a:ln>
            </p:spPr>
          </p:sp>
          <p:sp>
            <p:nvSpPr>
              <p:cNvPr id="77841" name="Line 37"/>
              <p:cNvSpPr/>
              <p:nvPr/>
            </p:nvSpPr>
            <p:spPr>
              <a:xfrm>
                <a:off x="0" y="432"/>
                <a:ext cx="3436" cy="0"/>
              </a:xfrm>
              <a:prstGeom prst="line">
                <a:avLst/>
              </a:prstGeom>
              <a:ln w="12700" cap="flat" cmpd="sng">
                <a:solidFill>
                  <a:schemeClr val="bg1"/>
                </a:solidFill>
                <a:prstDash val="solid"/>
                <a:round/>
                <a:headEnd type="none" w="med" len="med"/>
                <a:tailEnd type="none" w="med" len="med"/>
              </a:ln>
            </p:spPr>
          </p:sp>
          <p:sp>
            <p:nvSpPr>
              <p:cNvPr id="77842" name="Line 38"/>
              <p:cNvSpPr/>
              <p:nvPr/>
            </p:nvSpPr>
            <p:spPr>
              <a:xfrm>
                <a:off x="3" y="480"/>
                <a:ext cx="3433" cy="0"/>
              </a:xfrm>
              <a:prstGeom prst="line">
                <a:avLst/>
              </a:prstGeom>
              <a:ln w="12700" cap="flat" cmpd="sng">
                <a:solidFill>
                  <a:schemeClr val="bg1"/>
                </a:solidFill>
                <a:prstDash val="solid"/>
                <a:round/>
                <a:headEnd type="none" w="med" len="med"/>
                <a:tailEnd type="none" w="med" len="med"/>
              </a:ln>
            </p:spPr>
          </p:sp>
          <p:sp>
            <p:nvSpPr>
              <p:cNvPr id="77843" name="Line 39"/>
              <p:cNvSpPr/>
              <p:nvPr/>
            </p:nvSpPr>
            <p:spPr>
              <a:xfrm>
                <a:off x="9" y="528"/>
                <a:ext cx="3418" cy="0"/>
              </a:xfrm>
              <a:prstGeom prst="line">
                <a:avLst/>
              </a:prstGeom>
              <a:ln w="12700" cap="flat" cmpd="sng">
                <a:solidFill>
                  <a:schemeClr val="bg1"/>
                </a:solidFill>
                <a:prstDash val="solid"/>
                <a:round/>
                <a:headEnd type="none" w="med" len="med"/>
                <a:tailEnd type="none" w="med" len="med"/>
              </a:ln>
            </p:spPr>
          </p:sp>
          <p:sp>
            <p:nvSpPr>
              <p:cNvPr id="77844" name="Line 40"/>
              <p:cNvSpPr/>
              <p:nvPr/>
            </p:nvSpPr>
            <p:spPr>
              <a:xfrm>
                <a:off x="18" y="576"/>
                <a:ext cx="3406" cy="0"/>
              </a:xfrm>
              <a:prstGeom prst="line">
                <a:avLst/>
              </a:prstGeom>
              <a:ln w="12700" cap="flat" cmpd="sng">
                <a:solidFill>
                  <a:schemeClr val="bg1"/>
                </a:solidFill>
                <a:prstDash val="solid"/>
                <a:round/>
                <a:headEnd type="none" w="med" len="med"/>
                <a:tailEnd type="none" w="med" len="med"/>
              </a:ln>
            </p:spPr>
          </p:sp>
          <p:sp>
            <p:nvSpPr>
              <p:cNvPr id="77845" name="Line 41"/>
              <p:cNvSpPr/>
              <p:nvPr/>
            </p:nvSpPr>
            <p:spPr>
              <a:xfrm>
                <a:off x="30" y="630"/>
                <a:ext cx="3373" cy="0"/>
              </a:xfrm>
              <a:prstGeom prst="line">
                <a:avLst/>
              </a:prstGeom>
              <a:ln w="12700" cap="flat" cmpd="sng">
                <a:solidFill>
                  <a:schemeClr val="bg1"/>
                </a:solidFill>
                <a:prstDash val="solid"/>
                <a:round/>
                <a:headEnd type="none" w="med" len="med"/>
                <a:tailEnd type="none" w="med" len="med"/>
              </a:ln>
            </p:spPr>
          </p:sp>
          <p:sp>
            <p:nvSpPr>
              <p:cNvPr id="77846" name="Line 42"/>
              <p:cNvSpPr/>
              <p:nvPr/>
            </p:nvSpPr>
            <p:spPr>
              <a:xfrm>
                <a:off x="51" y="678"/>
                <a:ext cx="3343" cy="0"/>
              </a:xfrm>
              <a:prstGeom prst="line">
                <a:avLst/>
              </a:prstGeom>
              <a:ln w="12700" cap="flat" cmpd="sng">
                <a:solidFill>
                  <a:schemeClr val="bg1"/>
                </a:solidFill>
                <a:prstDash val="solid"/>
                <a:round/>
                <a:headEnd type="none" w="med" len="med"/>
                <a:tailEnd type="none" w="med" len="med"/>
              </a:ln>
            </p:spPr>
          </p:sp>
          <p:sp>
            <p:nvSpPr>
              <p:cNvPr id="77847" name="Line 43"/>
              <p:cNvSpPr/>
              <p:nvPr/>
            </p:nvSpPr>
            <p:spPr>
              <a:xfrm>
                <a:off x="72" y="726"/>
                <a:ext cx="3295" cy="0"/>
              </a:xfrm>
              <a:prstGeom prst="line">
                <a:avLst/>
              </a:prstGeom>
              <a:ln w="12700" cap="flat" cmpd="sng">
                <a:solidFill>
                  <a:schemeClr val="bg1"/>
                </a:solidFill>
                <a:prstDash val="solid"/>
                <a:round/>
                <a:headEnd type="none" w="med" len="med"/>
                <a:tailEnd type="none" w="med" len="med"/>
              </a:ln>
            </p:spPr>
          </p:sp>
          <p:sp>
            <p:nvSpPr>
              <p:cNvPr id="77848" name="Line 44"/>
              <p:cNvSpPr/>
              <p:nvPr/>
            </p:nvSpPr>
            <p:spPr>
              <a:xfrm>
                <a:off x="102" y="774"/>
                <a:ext cx="3235" cy="0"/>
              </a:xfrm>
              <a:prstGeom prst="line">
                <a:avLst/>
              </a:prstGeom>
              <a:ln w="12700" cap="flat" cmpd="sng">
                <a:solidFill>
                  <a:schemeClr val="bg1"/>
                </a:solidFill>
                <a:prstDash val="solid"/>
                <a:round/>
                <a:headEnd type="none" w="med" len="med"/>
                <a:tailEnd type="none" w="med" len="med"/>
              </a:ln>
            </p:spPr>
          </p:sp>
          <p:sp>
            <p:nvSpPr>
              <p:cNvPr id="77849" name="Line 45"/>
              <p:cNvSpPr/>
              <p:nvPr/>
            </p:nvSpPr>
            <p:spPr>
              <a:xfrm>
                <a:off x="141" y="822"/>
                <a:ext cx="3154" cy="0"/>
              </a:xfrm>
              <a:prstGeom prst="line">
                <a:avLst/>
              </a:prstGeom>
              <a:ln w="12700" cap="flat" cmpd="sng">
                <a:solidFill>
                  <a:schemeClr val="bg1"/>
                </a:solidFill>
                <a:prstDash val="solid"/>
                <a:round/>
                <a:headEnd type="none" w="med" len="med"/>
                <a:tailEnd type="none" w="med" len="med"/>
              </a:ln>
            </p:spPr>
          </p:sp>
          <p:sp>
            <p:nvSpPr>
              <p:cNvPr id="77850" name="Line 46"/>
              <p:cNvSpPr/>
              <p:nvPr/>
            </p:nvSpPr>
            <p:spPr>
              <a:xfrm>
                <a:off x="189" y="870"/>
                <a:ext cx="3061" cy="0"/>
              </a:xfrm>
              <a:prstGeom prst="line">
                <a:avLst/>
              </a:prstGeom>
              <a:ln w="12700" cap="flat" cmpd="sng">
                <a:solidFill>
                  <a:schemeClr val="bg1"/>
                </a:solidFill>
                <a:prstDash val="solid"/>
                <a:round/>
                <a:headEnd type="none" w="med" len="med"/>
                <a:tailEnd type="none" w="med" len="med"/>
              </a:ln>
            </p:spPr>
          </p:sp>
          <p:sp>
            <p:nvSpPr>
              <p:cNvPr id="77851" name="Line 47"/>
              <p:cNvSpPr/>
              <p:nvPr/>
            </p:nvSpPr>
            <p:spPr>
              <a:xfrm>
                <a:off x="246" y="918"/>
                <a:ext cx="2950" cy="0"/>
              </a:xfrm>
              <a:prstGeom prst="line">
                <a:avLst/>
              </a:prstGeom>
              <a:ln w="12700" cap="flat" cmpd="sng">
                <a:solidFill>
                  <a:schemeClr val="bg1"/>
                </a:solidFill>
                <a:prstDash val="solid"/>
                <a:round/>
                <a:headEnd type="none" w="med" len="med"/>
                <a:tailEnd type="none" w="med" len="med"/>
              </a:ln>
            </p:spPr>
          </p:sp>
        </p:grpSp>
        <p:sp>
          <p:nvSpPr>
            <p:cNvPr id="77852" name="AutoShape 48"/>
            <p:cNvSpPr/>
            <p:nvPr/>
          </p:nvSpPr>
          <p:spPr>
            <a:xfrm>
              <a:off x="1033" y="2678"/>
              <a:ext cx="11905" cy="7002"/>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宋体" panose="02010600030101010101" pitchFamily="2" charset="-122"/>
              </a:endParaRPr>
            </a:p>
          </p:txBody>
        </p:sp>
        <p:sp>
          <p:nvSpPr>
            <p:cNvPr id="78858" name="Rectangle 51"/>
            <p:cNvSpPr/>
            <p:nvPr/>
          </p:nvSpPr>
          <p:spPr>
            <a:xfrm>
              <a:off x="1355" y="2781"/>
              <a:ext cx="11485" cy="6858"/>
            </a:xfrm>
            <a:prstGeom prst="rect">
              <a:avLst/>
            </a:prstGeom>
            <a:noFill/>
            <a:ln w="9525">
              <a:noFill/>
            </a:ln>
          </p:spPr>
          <p:txBody>
            <a:bodyPr lIns="10800" tIns="10800" rIns="18000" bIns="10800" anchor="t" anchorCtr="false"/>
            <a:p>
              <a:pPr indent="0" fontAlgn="auto">
                <a:lnSpc>
                  <a:spcPct val="120000"/>
                </a:lnSpc>
                <a:spcAft>
                  <a:spcPts val="600"/>
                </a:spcAft>
                <a:buClrTx/>
                <a:buFont typeface="黑体" panose="02010609060101010101" pitchFamily="49" charset="-122"/>
                <a:buAutoNum type="arabicPeriod"/>
              </a:pPr>
              <a:r>
                <a:rPr lang="zh-CN" altLang="en-US" sz="2000" b="1" dirty="0">
                  <a:solidFill>
                    <a:srgbClr val="000000"/>
                  </a:solidFill>
                  <a:latin typeface="宋体" panose="02010600030101010101" pitchFamily="2" charset="-122"/>
                </a:rPr>
                <a:t>信用评级法：</a:t>
              </a:r>
              <a:r>
                <a:rPr lang="zh-CN" altLang="en-US" sz="2000" dirty="0">
                  <a:solidFill>
                    <a:srgbClr val="000000"/>
                  </a:solidFill>
                  <a:latin typeface="宋体" panose="02010600030101010101" pitchFamily="2" charset="-122"/>
                </a:rPr>
                <a:t>按确定的评分标准，对评估对象的信用状况进行评价，并确定对应的信用等级。</a:t>
              </a:r>
              <a:endParaRPr lang="zh-CN" altLang="en-US" sz="2000" dirty="0">
                <a:solidFill>
                  <a:srgbClr val="000000"/>
                </a:solidFill>
                <a:latin typeface="宋体" panose="02010600030101010101" pitchFamily="2" charset="-122"/>
              </a:endParaRPr>
            </a:p>
            <a:p>
              <a:pPr indent="0" fontAlgn="auto">
                <a:lnSpc>
                  <a:spcPct val="120000"/>
                </a:lnSpc>
                <a:spcAft>
                  <a:spcPts val="600"/>
                </a:spcAft>
                <a:buClrTx/>
                <a:buFont typeface="黑体" panose="02010609060101010101" pitchFamily="49" charset="-122"/>
                <a:buNone/>
              </a:pPr>
              <a:r>
                <a:rPr lang="en-US" altLang="zh-CN" sz="2000" dirty="0">
                  <a:solidFill>
                    <a:srgbClr val="FF0000"/>
                  </a:solidFill>
                  <a:latin typeface="宋体" panose="02010600030101010101" pitchFamily="2" charset="-122"/>
                </a:rPr>
                <a:t>    </a:t>
              </a:r>
              <a:r>
                <a:rPr lang="zh-CN" altLang="en-US" sz="2000" dirty="0">
                  <a:solidFill>
                    <a:srgbClr val="FF0000"/>
                  </a:solidFill>
                  <a:latin typeface="宋体" panose="02010600030101010101" pitchFamily="2" charset="-122"/>
                </a:rPr>
                <a:t>贷款内部评级分级模型</a:t>
              </a:r>
              <a:r>
                <a:rPr lang="zh-CN" altLang="en-US" sz="2000" dirty="0">
                  <a:solidFill>
                    <a:srgbClr val="000000"/>
                  </a:solidFill>
                  <a:latin typeface="宋体" panose="02010600030101010101" pitchFamily="2" charset="-122"/>
                </a:rPr>
                <a:t>由美国货币管理署</a:t>
              </a:r>
              <a:r>
                <a:rPr lang="en-US" altLang="zh-CN" sz="2000" dirty="0">
                  <a:solidFill>
                    <a:srgbClr val="000000"/>
                  </a:solidFill>
                  <a:latin typeface="宋体" panose="02010600030101010101" pitchFamily="2" charset="-122"/>
                </a:rPr>
                <a:t>(OCC)</a:t>
              </a:r>
              <a:r>
                <a:rPr lang="zh-CN" altLang="en-US" sz="2000" dirty="0">
                  <a:solidFill>
                    <a:srgbClr val="000000"/>
                  </a:solidFill>
                  <a:latin typeface="宋体" panose="02010600030101010101" pitchFamily="2" charset="-122"/>
                </a:rPr>
                <a:t>最早开发。</a:t>
              </a:r>
              <a:r>
                <a:rPr lang="en-US" altLang="zh-CN" sz="2000" dirty="0">
                  <a:solidFill>
                    <a:srgbClr val="000000"/>
                  </a:solidFill>
                  <a:latin typeface="宋体" panose="02010600030101010101" pitchFamily="2" charset="-122"/>
                </a:rPr>
                <a:t>OOC</a:t>
              </a:r>
              <a:r>
                <a:rPr lang="zh-CN" altLang="en-US" sz="2000" dirty="0">
                  <a:solidFill>
                    <a:srgbClr val="000000"/>
                  </a:solidFill>
                  <a:latin typeface="宋体" panose="02010600030101010101" pitchFamily="2" charset="-122"/>
                </a:rPr>
                <a:t>最早将贷款分为</a:t>
              </a:r>
              <a:r>
                <a:rPr lang="en-US" altLang="zh-CN" sz="2000" dirty="0">
                  <a:solidFill>
                    <a:srgbClr val="000000"/>
                  </a:solidFill>
                  <a:latin typeface="宋体" panose="02010600030101010101" pitchFamily="2" charset="-122"/>
                </a:rPr>
                <a:t>5</a:t>
              </a:r>
              <a:r>
                <a:rPr lang="zh-CN" altLang="en-US" sz="2000" dirty="0">
                  <a:solidFill>
                    <a:srgbClr val="000000"/>
                  </a:solidFill>
                  <a:latin typeface="宋体" panose="02010600030101010101" pitchFamily="2" charset="-122"/>
                </a:rPr>
                <a:t>级，不同级别所要求的损失准备金不同。</a:t>
              </a:r>
              <a:r>
                <a:rPr lang="en-US" altLang="zh-CN" sz="2000" dirty="0">
                  <a:solidFill>
                    <a:srgbClr val="000000"/>
                  </a:solidFill>
                  <a:latin typeface="宋体" panose="02010600030101010101" pitchFamily="2" charset="-122"/>
                </a:rPr>
                <a:t>5</a:t>
              </a:r>
              <a:r>
                <a:rPr lang="zh-CN" altLang="en-US" sz="2000" dirty="0">
                  <a:solidFill>
                    <a:srgbClr val="000000"/>
                  </a:solidFill>
                  <a:latin typeface="宋体" panose="02010600030101010101" pitchFamily="2" charset="-122"/>
                </a:rPr>
                <a:t>级包括：正常贷款，要求</a:t>
              </a:r>
              <a:r>
                <a:rPr lang="en-US" altLang="zh-CN" sz="2000" dirty="0">
                  <a:solidFill>
                    <a:srgbClr val="000000"/>
                  </a:solidFill>
                  <a:latin typeface="宋体" panose="02010600030101010101" pitchFamily="2" charset="-122"/>
                </a:rPr>
                <a:t>0%</a:t>
              </a:r>
              <a:r>
                <a:rPr lang="zh-CN" altLang="en-US" sz="2000" dirty="0">
                  <a:solidFill>
                    <a:srgbClr val="000000"/>
                  </a:solidFill>
                  <a:latin typeface="宋体" panose="02010600030101010101" pitchFamily="2" charset="-122"/>
                </a:rPr>
                <a:t>的损失准备金；关注贷款，</a:t>
              </a:r>
              <a:r>
                <a:rPr lang="en-US" altLang="zh-CN" sz="2000" dirty="0">
                  <a:solidFill>
                    <a:srgbClr val="000000"/>
                  </a:solidFill>
                  <a:latin typeface="宋体" panose="02010600030101010101" pitchFamily="2" charset="-122"/>
                </a:rPr>
                <a:t>0%</a:t>
              </a:r>
              <a:r>
                <a:rPr lang="zh-CN" altLang="en-US" sz="2000" dirty="0">
                  <a:solidFill>
                    <a:srgbClr val="000000"/>
                  </a:solidFill>
                  <a:latin typeface="宋体" panose="02010600030101010101" pitchFamily="2" charset="-122"/>
                </a:rPr>
                <a:t>的损失准备金，但保持密切关注；次级贷款，</a:t>
              </a:r>
              <a:r>
                <a:rPr lang="en-US" altLang="zh-CN" sz="2000" dirty="0">
                  <a:solidFill>
                    <a:srgbClr val="000000"/>
                  </a:solidFill>
                  <a:latin typeface="宋体" panose="02010600030101010101" pitchFamily="2" charset="-122"/>
                </a:rPr>
                <a:t>20%</a:t>
              </a:r>
              <a:r>
                <a:rPr lang="zh-CN" altLang="en-US" sz="2000" dirty="0">
                  <a:solidFill>
                    <a:srgbClr val="000000"/>
                  </a:solidFill>
                  <a:latin typeface="宋体" panose="02010600030101010101" pitchFamily="2" charset="-122"/>
                </a:rPr>
                <a:t>的贷款准备金；可疑贷款，</a:t>
              </a:r>
              <a:r>
                <a:rPr lang="en-US" altLang="zh-CN" sz="2000" dirty="0">
                  <a:solidFill>
                    <a:srgbClr val="000000"/>
                  </a:solidFill>
                  <a:latin typeface="宋体" panose="02010600030101010101" pitchFamily="2" charset="-122"/>
                </a:rPr>
                <a:t>50%</a:t>
              </a:r>
              <a:r>
                <a:rPr lang="zh-CN" altLang="en-US" sz="2000" dirty="0">
                  <a:solidFill>
                    <a:srgbClr val="000000"/>
                  </a:solidFill>
                  <a:latin typeface="宋体" panose="02010600030101010101" pitchFamily="2" charset="-122"/>
                </a:rPr>
                <a:t>的损失准备金；损失贷款，要求</a:t>
              </a:r>
              <a:r>
                <a:rPr lang="en-US" altLang="zh-CN" sz="2000" dirty="0">
                  <a:solidFill>
                    <a:srgbClr val="000000"/>
                  </a:solidFill>
                  <a:latin typeface="宋体" panose="02010600030101010101" pitchFamily="2" charset="-122"/>
                </a:rPr>
                <a:t>100%</a:t>
              </a:r>
              <a:r>
                <a:rPr lang="zh-CN" altLang="en-US" sz="2000" dirty="0">
                  <a:solidFill>
                    <a:srgbClr val="000000"/>
                  </a:solidFill>
                  <a:latin typeface="宋体" panose="02010600030101010101" pitchFamily="2" charset="-122"/>
                </a:rPr>
                <a:t>的损失准备金。</a:t>
              </a:r>
              <a:r>
                <a:rPr lang="zh-CN" altLang="en-US" sz="2000" b="1" dirty="0">
                  <a:solidFill>
                    <a:srgbClr val="000000"/>
                  </a:solidFill>
                  <a:latin typeface="宋体" panose="02010600030101010101" pitchFamily="2" charset="-122"/>
                </a:rPr>
                <a:t>这种评级方法也是目前中国银行业广泛推行的贷款分类方法。</a:t>
              </a:r>
              <a:endParaRPr lang="zh-CN" altLang="en-US" sz="2000" dirty="0">
                <a:solidFill>
                  <a:srgbClr val="000000"/>
                </a:solidFill>
                <a:latin typeface="宋体" panose="02010600030101010101" pitchFamily="2" charset="-122"/>
              </a:endParaRPr>
            </a:p>
            <a:p>
              <a:pPr indent="0" fontAlgn="auto">
                <a:lnSpc>
                  <a:spcPct val="120000"/>
                </a:lnSpc>
                <a:spcAft>
                  <a:spcPts val="600"/>
                </a:spcAft>
                <a:buClrTx/>
                <a:buFont typeface="黑体" panose="02010609060101010101" pitchFamily="49" charset="-122"/>
                <a:buNone/>
              </a:pPr>
              <a:r>
                <a:rPr lang="en-US" altLang="zh-CN" sz="2000" dirty="0">
                  <a:solidFill>
                    <a:srgbClr val="000000"/>
                  </a:solidFill>
                  <a:latin typeface="宋体" panose="02010600030101010101" pitchFamily="2" charset="-122"/>
                </a:rPr>
                <a:t>    </a:t>
              </a:r>
              <a:r>
                <a:rPr lang="zh-CN" altLang="en-US" sz="2000" dirty="0">
                  <a:solidFill>
                    <a:srgbClr val="000000"/>
                  </a:solidFill>
                  <a:latin typeface="宋体" panose="02010600030101010101" pitchFamily="2" charset="-122"/>
                </a:rPr>
                <a:t>银行在</a:t>
              </a:r>
              <a:r>
                <a:rPr lang="en-US" altLang="zh-CN" sz="2000" dirty="0">
                  <a:solidFill>
                    <a:srgbClr val="000000"/>
                  </a:solidFill>
                  <a:latin typeface="宋体" panose="02010600030101010101" pitchFamily="2" charset="-122"/>
                </a:rPr>
                <a:t>OCC</a:t>
              </a:r>
              <a:r>
                <a:rPr lang="zh-CN" altLang="en-US" sz="2000" dirty="0">
                  <a:solidFill>
                    <a:srgbClr val="000000"/>
                  </a:solidFill>
                  <a:latin typeface="宋体" panose="02010600030101010101" pitchFamily="2" charset="-122"/>
                </a:rPr>
                <a:t>评级的基础上，开发出内部评级方法，更细致地进一步划分贷款的评级类别。美国银行一般把贷款级别分成</a:t>
              </a:r>
              <a:r>
                <a:rPr lang="en-US" altLang="zh-CN" sz="2000" dirty="0">
                  <a:solidFill>
                    <a:srgbClr val="000000"/>
                  </a:solidFill>
                  <a:latin typeface="宋体" panose="02010600030101010101" pitchFamily="2" charset="-122"/>
                </a:rPr>
                <a:t>1-10</a:t>
              </a:r>
              <a:r>
                <a:rPr lang="zh-CN" altLang="en-US" sz="2000" dirty="0">
                  <a:solidFill>
                    <a:srgbClr val="000000"/>
                  </a:solidFill>
                  <a:latin typeface="宋体" panose="02010600030101010101" pitchFamily="2" charset="-122"/>
                </a:rPr>
                <a:t>个级别。</a:t>
              </a:r>
              <a:endParaRPr lang="zh-CN" altLang="en-US" sz="2000" dirty="0">
                <a:solidFill>
                  <a:srgbClr val="000000"/>
                </a:solidFill>
                <a:latin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（二）专家法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30998" y="1258253"/>
            <a:ext cx="8929687" cy="4951403"/>
            <a:chOff x="213" y="2273"/>
            <a:chExt cx="14062" cy="7797"/>
          </a:xfrm>
        </p:grpSpPr>
        <p:grpSp>
          <p:nvGrpSpPr>
            <p:cNvPr id="78852" name="组合 6"/>
            <p:cNvGrpSpPr/>
            <p:nvPr/>
          </p:nvGrpSpPr>
          <p:grpSpPr>
            <a:xfrm>
              <a:off x="213" y="2273"/>
              <a:ext cx="14062" cy="7797"/>
              <a:chOff x="0" y="0"/>
              <a:chExt cx="8401349" cy="4123906"/>
            </a:xfrm>
          </p:grpSpPr>
          <p:sp>
            <p:nvSpPr>
              <p:cNvPr id="78853" name="AutoShape 3"/>
              <p:cNvSpPr/>
              <p:nvPr/>
            </p:nvSpPr>
            <p:spPr>
              <a:xfrm>
                <a:off x="5067529" y="1385468"/>
                <a:ext cx="1620838" cy="2738438"/>
              </a:xfrm>
              <a:prstGeom prst="roundRect">
                <a:avLst>
                  <a:gd name="adj" fmla="val 13745"/>
                </a:avLst>
              </a:prstGeom>
              <a:noFill/>
              <a:ln w="38100" cap="flat" cmpd="sng">
                <a:solidFill>
                  <a:srgbClr val="0061B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8854" name="AutoShape 4"/>
              <p:cNvSpPr/>
              <p:nvPr/>
            </p:nvSpPr>
            <p:spPr>
              <a:xfrm>
                <a:off x="3389312" y="1385468"/>
                <a:ext cx="1611313" cy="2738438"/>
              </a:xfrm>
              <a:prstGeom prst="roundRect">
                <a:avLst>
                  <a:gd name="adj" fmla="val 13745"/>
                </a:avLst>
              </a:prstGeom>
              <a:noFill/>
              <a:ln w="38100" cap="flat" cmpd="sng">
                <a:solidFill>
                  <a:srgbClr val="0061B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8855" name="AutoShape 5"/>
              <p:cNvSpPr/>
              <p:nvPr/>
            </p:nvSpPr>
            <p:spPr>
              <a:xfrm>
                <a:off x="1706562" y="1385468"/>
                <a:ext cx="1563688" cy="2738438"/>
              </a:xfrm>
              <a:prstGeom prst="roundRect">
                <a:avLst>
                  <a:gd name="adj" fmla="val 13745"/>
                </a:avLst>
              </a:prstGeom>
              <a:noFill/>
              <a:ln w="38100" cap="flat" cmpd="sng">
                <a:solidFill>
                  <a:srgbClr val="0061B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8856" name="AutoShape 6"/>
              <p:cNvSpPr/>
              <p:nvPr/>
            </p:nvSpPr>
            <p:spPr>
              <a:xfrm>
                <a:off x="0" y="1385468"/>
                <a:ext cx="1620837" cy="2738438"/>
              </a:xfrm>
              <a:prstGeom prst="roundRect">
                <a:avLst>
                  <a:gd name="adj" fmla="val 13745"/>
                </a:avLst>
              </a:prstGeom>
              <a:noFill/>
              <a:ln w="38100" cap="flat" cmpd="sng">
                <a:solidFill>
                  <a:srgbClr val="0061B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78857" name="Group 8"/>
              <p:cNvGrpSpPr/>
              <p:nvPr/>
            </p:nvGrpSpPr>
            <p:grpSpPr>
              <a:xfrm>
                <a:off x="220662" y="0"/>
                <a:ext cx="5895975" cy="945731"/>
                <a:chOff x="0" y="0"/>
                <a:chExt cx="4080" cy="727"/>
              </a:xfrm>
            </p:grpSpPr>
            <p:sp>
              <p:nvSpPr>
                <p:cNvPr id="78858" name="Rectangle 8"/>
                <p:cNvSpPr/>
                <p:nvPr/>
              </p:nvSpPr>
              <p:spPr>
                <a:xfrm rot="3419336">
                  <a:off x="0" y="55"/>
                  <a:ext cx="672" cy="672"/>
                </a:xfrm>
                <a:prstGeom prst="rect">
                  <a:avLst/>
                </a:prstGeom>
                <a:solidFill>
                  <a:srgbClr val="C40505"/>
                </a:solidFill>
                <a:ln w="9525"/>
                <a:scene3d>
                  <a:camera prst="legacyPerspectiveFront">
                    <a:rot lat="0" lon="1500000" rev="0"/>
                  </a:camera>
                  <a:lightRig rig="legacyFlat4" dir="b"/>
                </a:scene3d>
                <a:sp3d extrusionH="887400" prstMaterial="legacyMatte">
                  <a:bevelT w="13500" h="13500" prst="angle"/>
                  <a:bevelB w="13500" h="13500" prst="angle"/>
                  <a:extrusionClr>
                    <a:srgbClr val="C40505"/>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78859" name="Group 10"/>
                <p:cNvGrpSpPr/>
                <p:nvPr/>
              </p:nvGrpSpPr>
              <p:grpSpPr>
                <a:xfrm>
                  <a:off x="668" y="151"/>
                  <a:ext cx="623" cy="96"/>
                  <a:chOff x="0" y="0"/>
                  <a:chExt cx="468" cy="244"/>
                </a:xfrm>
              </p:grpSpPr>
              <p:sp>
                <p:nvSpPr>
                  <p:cNvPr id="78860" name="Oval 10"/>
                  <p:cNvSpPr/>
                  <p:nvPr/>
                </p:nvSpPr>
                <p:spPr>
                  <a:xfrm>
                    <a:off x="0" y="0"/>
                    <a:ext cx="79" cy="242"/>
                  </a:xfrm>
                  <a:prstGeom prst="ellipse">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8861" name="Rectangle 11"/>
                  <p:cNvSpPr/>
                  <p:nvPr/>
                </p:nvSpPr>
                <p:spPr>
                  <a:xfrm>
                    <a:off x="45" y="3"/>
                    <a:ext cx="388" cy="242"/>
                  </a:xfrm>
                  <a:prstGeom prst="rect">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8862" name="Oval 12"/>
                  <p:cNvSpPr/>
                  <p:nvPr/>
                </p:nvSpPr>
                <p:spPr>
                  <a:xfrm>
                    <a:off x="397" y="3"/>
                    <a:ext cx="71" cy="236"/>
                  </a:xfrm>
                  <a:prstGeom prst="ellipse">
                    <a:avLst/>
                  </a:prstGeom>
                  <a:gradFill rotWithShape="false">
                    <a:gsLst>
                      <a:gs pos="0">
                        <a:srgbClr val="767676"/>
                      </a:gs>
                      <a:gs pos="50000">
                        <a:srgbClr val="FFFFFF"/>
                      </a:gs>
                      <a:gs pos="100000">
                        <a:srgbClr val="767676"/>
                      </a:gs>
                    </a:gsLst>
                    <a:lin ang="5400000" scaled="true"/>
                    <a:tileRect/>
                  </a:gradFill>
                  <a:ln w="12700"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8863" name="Oval 13"/>
                  <p:cNvSpPr/>
                  <p:nvPr/>
                </p:nvSpPr>
                <p:spPr>
                  <a:xfrm>
                    <a:off x="435" y="81"/>
                    <a:ext cx="20" cy="68"/>
                  </a:xfrm>
                  <a:prstGeom prst="ellipse">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78864" name="Rectangle 14"/>
                <p:cNvSpPr/>
                <p:nvPr/>
              </p:nvSpPr>
              <p:spPr>
                <a:xfrm rot="3419336">
                  <a:off x="1148" y="5"/>
                  <a:ext cx="671" cy="670"/>
                </a:xfrm>
                <a:prstGeom prst="rect">
                  <a:avLst/>
                </a:prstGeom>
                <a:solidFill>
                  <a:srgbClr val="FEA501"/>
                </a:solidFill>
                <a:ln w="9525"/>
                <a:scene3d>
                  <a:camera prst="legacyPerspectiveFront">
                    <a:rot lat="0" lon="1500000" rev="0"/>
                  </a:camera>
                  <a:lightRig rig="legacyFlat4" dir="b"/>
                </a:scene3d>
                <a:sp3d extrusionH="887400" prstMaterial="legacyMatte">
                  <a:bevelT w="13500" h="13500" prst="angle"/>
                  <a:bevelB w="13500" h="13500" prst="angle"/>
                  <a:extrusionClr>
                    <a:srgbClr val="FEA501"/>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78865" name="Group 16"/>
                <p:cNvGrpSpPr/>
                <p:nvPr/>
              </p:nvGrpSpPr>
              <p:grpSpPr>
                <a:xfrm>
                  <a:off x="1820" y="151"/>
                  <a:ext cx="623" cy="96"/>
                  <a:chOff x="0" y="0"/>
                  <a:chExt cx="468" cy="244"/>
                </a:xfrm>
              </p:grpSpPr>
              <p:sp>
                <p:nvSpPr>
                  <p:cNvPr id="78866" name="Oval 16"/>
                  <p:cNvSpPr/>
                  <p:nvPr/>
                </p:nvSpPr>
                <p:spPr>
                  <a:xfrm>
                    <a:off x="0" y="0"/>
                    <a:ext cx="79" cy="242"/>
                  </a:xfrm>
                  <a:prstGeom prst="ellipse">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8867" name="Rectangle 17"/>
                  <p:cNvSpPr/>
                  <p:nvPr/>
                </p:nvSpPr>
                <p:spPr>
                  <a:xfrm>
                    <a:off x="46" y="3"/>
                    <a:ext cx="388" cy="242"/>
                  </a:xfrm>
                  <a:prstGeom prst="rect">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8868" name="Oval 18"/>
                  <p:cNvSpPr/>
                  <p:nvPr/>
                </p:nvSpPr>
                <p:spPr>
                  <a:xfrm>
                    <a:off x="397" y="3"/>
                    <a:ext cx="71" cy="236"/>
                  </a:xfrm>
                  <a:prstGeom prst="ellipse">
                    <a:avLst/>
                  </a:prstGeom>
                  <a:gradFill rotWithShape="false">
                    <a:gsLst>
                      <a:gs pos="0">
                        <a:srgbClr val="767676"/>
                      </a:gs>
                      <a:gs pos="50000">
                        <a:srgbClr val="FFFFFF"/>
                      </a:gs>
                      <a:gs pos="100000">
                        <a:srgbClr val="767676"/>
                      </a:gs>
                    </a:gsLst>
                    <a:lin ang="5400000" scaled="true"/>
                    <a:tileRect/>
                  </a:gradFill>
                  <a:ln w="12700"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8869" name="Oval 19"/>
                  <p:cNvSpPr/>
                  <p:nvPr/>
                </p:nvSpPr>
                <p:spPr>
                  <a:xfrm>
                    <a:off x="435" y="81"/>
                    <a:ext cx="20" cy="68"/>
                  </a:xfrm>
                  <a:prstGeom prst="ellipse">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78870" name="Rectangle 20"/>
                <p:cNvSpPr/>
                <p:nvPr/>
              </p:nvSpPr>
              <p:spPr>
                <a:xfrm rot="3419336">
                  <a:off x="2288" y="0"/>
                  <a:ext cx="671" cy="670"/>
                </a:xfrm>
                <a:prstGeom prst="rect">
                  <a:avLst/>
                </a:prstGeom>
                <a:solidFill>
                  <a:srgbClr val="C40505"/>
                </a:solidFill>
                <a:ln w="9525"/>
                <a:scene3d>
                  <a:camera prst="legacyPerspectiveFront">
                    <a:rot lat="0" lon="1500000" rev="0"/>
                  </a:camera>
                  <a:lightRig rig="legacyFlat4" dir="b"/>
                </a:scene3d>
                <a:sp3d extrusionH="887400" prstMaterial="legacyMatte">
                  <a:bevelT w="13500" h="13500" prst="angle"/>
                  <a:bevelB w="13500" h="13500" prst="angle"/>
                  <a:extrusionClr>
                    <a:srgbClr val="C40505"/>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78871" name="Group 22"/>
                <p:cNvGrpSpPr/>
                <p:nvPr/>
              </p:nvGrpSpPr>
              <p:grpSpPr>
                <a:xfrm>
                  <a:off x="2981" y="151"/>
                  <a:ext cx="817" cy="96"/>
                  <a:chOff x="0" y="0"/>
                  <a:chExt cx="468" cy="244"/>
                </a:xfrm>
              </p:grpSpPr>
              <p:sp>
                <p:nvSpPr>
                  <p:cNvPr id="78872" name="Oval 22"/>
                  <p:cNvSpPr/>
                  <p:nvPr/>
                </p:nvSpPr>
                <p:spPr>
                  <a:xfrm>
                    <a:off x="0" y="0"/>
                    <a:ext cx="79" cy="242"/>
                  </a:xfrm>
                  <a:prstGeom prst="ellipse">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8873" name="Rectangle 23"/>
                  <p:cNvSpPr/>
                  <p:nvPr/>
                </p:nvSpPr>
                <p:spPr>
                  <a:xfrm>
                    <a:off x="45" y="3"/>
                    <a:ext cx="388" cy="242"/>
                  </a:xfrm>
                  <a:prstGeom prst="rect">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8874" name="Oval 24"/>
                  <p:cNvSpPr/>
                  <p:nvPr/>
                </p:nvSpPr>
                <p:spPr>
                  <a:xfrm>
                    <a:off x="397" y="3"/>
                    <a:ext cx="71" cy="236"/>
                  </a:xfrm>
                  <a:prstGeom prst="ellipse">
                    <a:avLst/>
                  </a:prstGeom>
                  <a:gradFill rotWithShape="false">
                    <a:gsLst>
                      <a:gs pos="0">
                        <a:srgbClr val="767676"/>
                      </a:gs>
                      <a:gs pos="50000">
                        <a:srgbClr val="FFFFFF"/>
                      </a:gs>
                      <a:gs pos="100000">
                        <a:srgbClr val="767676"/>
                      </a:gs>
                    </a:gsLst>
                    <a:lin ang="5400000" scaled="true"/>
                    <a:tileRect/>
                  </a:gradFill>
                  <a:ln w="12700"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8875" name="Oval 25"/>
                  <p:cNvSpPr/>
                  <p:nvPr/>
                </p:nvSpPr>
                <p:spPr>
                  <a:xfrm>
                    <a:off x="435" y="81"/>
                    <a:ext cx="20" cy="68"/>
                  </a:xfrm>
                  <a:prstGeom prst="ellipse">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78876" name="Rectangle 26"/>
                <p:cNvSpPr/>
                <p:nvPr/>
              </p:nvSpPr>
              <p:spPr>
                <a:xfrm rot="3419336">
                  <a:off x="3408" y="7"/>
                  <a:ext cx="672" cy="672"/>
                </a:xfrm>
                <a:prstGeom prst="rect">
                  <a:avLst/>
                </a:prstGeom>
                <a:solidFill>
                  <a:srgbClr val="FEA501"/>
                </a:solidFill>
                <a:ln w="9525"/>
                <a:scene3d>
                  <a:camera prst="legacyPerspectiveFront">
                    <a:rot lat="0" lon="1500000" rev="0"/>
                  </a:camera>
                  <a:lightRig rig="legacyFlat4" dir="b"/>
                </a:scene3d>
                <a:sp3d extrusionH="887400" prstMaterial="legacyMatte">
                  <a:bevelT w="13500" h="13500" prst="angle"/>
                  <a:bevelB w="13500" h="13500" prst="angle"/>
                  <a:extrusionClr>
                    <a:srgbClr val="FEA501"/>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78877" name="Rectangle 27"/>
              <p:cNvSpPr/>
              <p:nvPr/>
            </p:nvSpPr>
            <p:spPr>
              <a:xfrm>
                <a:off x="259600" y="247717"/>
                <a:ext cx="926384" cy="430615"/>
              </a:xfrm>
              <a:prstGeom prst="rect">
                <a:avLst/>
              </a:prstGeom>
              <a:noFill/>
              <a:ln w="9525">
                <a:noFill/>
              </a:ln>
            </p:spPr>
            <p:txBody>
              <a:bodyPr wrap="none" anchor="t" anchorCtr="false">
                <a:spAutoFit/>
              </a:bodyPr>
              <a:p>
                <a:pPr>
                  <a:buClrTx/>
                  <a:buFont typeface="Arial" panose="020B0604020202020204" pitchFamily="34" charset="0"/>
                </a:pPr>
                <a:r>
                  <a:rPr lang="en-US" altLang="zh-CN" sz="2800" b="1" dirty="0">
                    <a:solidFill>
                      <a:schemeClr val="bg1"/>
                    </a:solidFill>
                    <a:latin typeface="微软雅黑" panose="020B0503020204020204" charset="-122"/>
                    <a:ea typeface="微软雅黑" panose="020B0503020204020204" charset="-122"/>
                    <a:cs typeface="微软雅黑" panose="020B0503020204020204" charset="-122"/>
                  </a:rPr>
                  <a:t>5C</a:t>
                </a:r>
                <a:r>
                  <a:rPr lang="zh-CN" altLang="en-US" sz="2800" b="1" dirty="0">
                    <a:solidFill>
                      <a:schemeClr val="bg1"/>
                    </a:solidFill>
                    <a:latin typeface="微软雅黑" panose="020B0503020204020204" charset="-122"/>
                    <a:ea typeface="微软雅黑" panose="020B0503020204020204" charset="-122"/>
                    <a:cs typeface="微软雅黑" panose="020B0503020204020204" charset="-122"/>
                  </a:rPr>
                  <a:t>法</a:t>
                </a:r>
                <a:endParaRPr lang="zh-CN" altLang="en-US" sz="28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8878" name="Rectangle 28"/>
              <p:cNvSpPr/>
              <p:nvPr/>
            </p:nvSpPr>
            <p:spPr>
              <a:xfrm>
                <a:off x="1906818" y="236303"/>
                <a:ext cx="1019897" cy="430615"/>
              </a:xfrm>
              <a:prstGeom prst="rect">
                <a:avLst/>
              </a:prstGeom>
              <a:noFill/>
              <a:ln w="9525">
                <a:noFill/>
              </a:ln>
            </p:spPr>
            <p:txBody>
              <a:bodyPr wrap="none" anchor="t" anchorCtr="false">
                <a:spAutoFit/>
              </a:bodyPr>
              <a:p>
                <a:pPr>
                  <a:buClrTx/>
                  <a:buFont typeface="Arial" panose="020B0604020202020204" pitchFamily="34" charset="0"/>
                </a:pPr>
                <a:r>
                  <a:rPr lang="en-US" altLang="zh-CN" sz="2800" b="1" dirty="0">
                    <a:solidFill>
                      <a:schemeClr val="bg1"/>
                    </a:solidFill>
                    <a:latin typeface="微软雅黑" panose="020B0503020204020204" charset="-122"/>
                    <a:ea typeface="微软雅黑" panose="020B0503020204020204" charset="-122"/>
                    <a:cs typeface="微软雅黑" panose="020B0503020204020204" charset="-122"/>
                  </a:rPr>
                  <a:t>5W</a:t>
                </a:r>
                <a:r>
                  <a:rPr lang="zh-CN" altLang="en-US" sz="2800" b="1" dirty="0">
                    <a:solidFill>
                      <a:schemeClr val="bg1"/>
                    </a:solidFill>
                    <a:latin typeface="微软雅黑" panose="020B0503020204020204" charset="-122"/>
                    <a:ea typeface="微软雅黑" panose="020B0503020204020204" charset="-122"/>
                    <a:cs typeface="微软雅黑" panose="020B0503020204020204" charset="-122"/>
                  </a:rPr>
                  <a:t>法</a:t>
                </a:r>
                <a:endParaRPr lang="zh-CN" altLang="en-US" sz="28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8879" name="Rectangle 29"/>
              <p:cNvSpPr/>
              <p:nvPr/>
            </p:nvSpPr>
            <p:spPr>
              <a:xfrm>
                <a:off x="3577589" y="176420"/>
                <a:ext cx="961073" cy="460801"/>
              </a:xfrm>
              <a:prstGeom prst="rect">
                <a:avLst/>
              </a:prstGeom>
              <a:noFill/>
              <a:ln w="9525">
                <a:noFill/>
              </a:ln>
            </p:spPr>
            <p:txBody>
              <a:bodyPr wrap="none" anchor="t" anchorCtr="false">
                <a:spAutoFit/>
              </a:bodyPr>
              <a:p>
                <a:pPr>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800" b="1" dirty="0">
                    <a:solidFill>
                      <a:schemeClr val="bg1"/>
                    </a:solidFill>
                    <a:latin typeface="微软雅黑" panose="020B0503020204020204" charset="-122"/>
                    <a:ea typeface="微软雅黑" panose="020B0503020204020204" charset="-122"/>
                    <a:cs typeface="微软雅黑" panose="020B0503020204020204" charset="-122"/>
                  </a:rPr>
                  <a:t>5P</a:t>
                </a:r>
                <a:r>
                  <a:rPr lang="zh-CN" altLang="en-US" sz="2800" b="1" dirty="0">
                    <a:solidFill>
                      <a:schemeClr val="bg1"/>
                    </a:solidFill>
                    <a:latin typeface="微软雅黑" panose="020B0503020204020204" charset="-122"/>
                    <a:ea typeface="微软雅黑" panose="020B0503020204020204" charset="-122"/>
                    <a:cs typeface="微软雅黑" panose="020B0503020204020204" charset="-122"/>
                  </a:rPr>
                  <a:t>法</a:t>
                </a:r>
                <a:endParaRPr lang="zh-CN" altLang="en-US" sz="28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8880" name="Rectangle 30"/>
              <p:cNvSpPr/>
              <p:nvPr/>
            </p:nvSpPr>
            <p:spPr>
              <a:xfrm>
                <a:off x="5244421" y="176420"/>
                <a:ext cx="1056095" cy="464389"/>
              </a:xfrm>
              <a:prstGeom prst="rect">
                <a:avLst/>
              </a:prstGeom>
              <a:noFill/>
              <a:ln w="9525">
                <a:noFill/>
              </a:ln>
            </p:spPr>
            <p:txBody>
              <a:bodyPr wrap="none" anchor="t" anchorCtr="false">
                <a:spAutoFit/>
              </a:bodyPr>
              <a:p>
                <a:pPr>
                  <a:lnSpc>
                    <a:spcPct val="120000"/>
                  </a:lnSpc>
                  <a:buClrTx/>
                  <a:buFont typeface="Arial" panose="020B0604020202020204" pitchFamily="34" charset="0"/>
                </a:pPr>
                <a:r>
                  <a:rPr lang="en-US" altLang="zh-CN" sz="2800" b="1" dirty="0">
                    <a:solidFill>
                      <a:schemeClr val="bg1"/>
                    </a:solidFill>
                    <a:latin typeface="微软雅黑" panose="020B0503020204020204" charset="-122"/>
                    <a:ea typeface="微软雅黑" panose="020B0503020204020204" charset="-122"/>
                  </a:rPr>
                  <a:t>LAPP</a:t>
                </a:r>
                <a:endParaRPr lang="en-US" altLang="zh-CN" sz="2800" b="1" dirty="0">
                  <a:solidFill>
                    <a:schemeClr val="bg1"/>
                  </a:solidFill>
                  <a:latin typeface="微软雅黑" panose="020B0503020204020204" charset="-122"/>
                  <a:ea typeface="微软雅黑" panose="020B0503020204020204" charset="-122"/>
                </a:endParaRPr>
              </a:p>
            </p:txBody>
          </p:sp>
          <p:sp>
            <p:nvSpPr>
              <p:cNvPr id="78881" name="Rectangle 26"/>
              <p:cNvSpPr/>
              <p:nvPr/>
            </p:nvSpPr>
            <p:spPr>
              <a:xfrm rot="3419336">
                <a:off x="6727593" y="-40686"/>
                <a:ext cx="874183" cy="971102"/>
              </a:xfrm>
              <a:prstGeom prst="rect">
                <a:avLst/>
              </a:prstGeom>
              <a:solidFill>
                <a:srgbClr val="FEA501"/>
              </a:solidFill>
              <a:ln w="9525"/>
              <a:scene3d>
                <a:camera prst="legacyPerspectiveFront">
                  <a:rot lat="0" lon="1500000" rev="0"/>
                </a:camera>
                <a:lightRig rig="legacyFlat4" dir="b"/>
              </a:scene3d>
              <a:sp3d extrusionH="887400" prstMaterial="legacyMatte">
                <a:bevelT w="13500" h="13500" prst="angle"/>
                <a:bevelB w="13500" h="13500" prst="angle"/>
                <a:extrusionClr>
                  <a:srgbClr val="FEA501"/>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8882" name="Rectangle 30"/>
              <p:cNvSpPr/>
              <p:nvPr/>
            </p:nvSpPr>
            <p:spPr>
              <a:xfrm>
                <a:off x="6504888" y="176420"/>
                <a:ext cx="1782120" cy="464389"/>
              </a:xfrm>
              <a:prstGeom prst="rect">
                <a:avLst/>
              </a:prstGeom>
              <a:noFill/>
              <a:ln w="9525">
                <a:noFill/>
              </a:ln>
            </p:spPr>
            <p:txBody>
              <a:bodyPr wrap="none" anchor="t" anchorCtr="false">
                <a:spAutoFit/>
              </a:bodyPr>
              <a:p>
                <a:pPr>
                  <a:lnSpc>
                    <a:spcPct val="120000"/>
                  </a:lnSpc>
                  <a:buClrTx/>
                  <a:buFont typeface="Arial" panose="020B0604020202020204" pitchFamily="34" charset="0"/>
                </a:pPr>
                <a:r>
                  <a:rPr lang="en-US" altLang="zh-CN" sz="2800" b="1" dirty="0">
                    <a:latin typeface="微软雅黑" panose="020B0503020204020204" charset="-122"/>
                    <a:ea typeface="微软雅黑" panose="020B0503020204020204" charset="-122"/>
                  </a:rPr>
                  <a:t>CAMPARI</a:t>
                </a:r>
                <a:endParaRPr lang="en-US" altLang="zh-CN" sz="2800" b="1" dirty="0">
                  <a:latin typeface="微软雅黑" panose="020B0503020204020204" charset="-122"/>
                  <a:ea typeface="微软雅黑" panose="020B0503020204020204" charset="-122"/>
                </a:endParaRPr>
              </a:p>
            </p:txBody>
          </p:sp>
          <p:sp>
            <p:nvSpPr>
              <p:cNvPr id="78883" name="Rectangle 23"/>
              <p:cNvSpPr/>
              <p:nvPr/>
            </p:nvSpPr>
            <p:spPr>
              <a:xfrm>
                <a:off x="6185865" y="179515"/>
                <a:ext cx="978821" cy="123859"/>
              </a:xfrm>
              <a:prstGeom prst="rect">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8884" name="AutoShape 3"/>
              <p:cNvSpPr/>
              <p:nvPr/>
            </p:nvSpPr>
            <p:spPr>
              <a:xfrm>
                <a:off x="6780511" y="1337032"/>
                <a:ext cx="1620838" cy="2738438"/>
              </a:xfrm>
              <a:prstGeom prst="roundRect">
                <a:avLst>
                  <a:gd name="adj" fmla="val 13745"/>
                </a:avLst>
              </a:prstGeom>
              <a:noFill/>
              <a:ln w="38100" cap="flat" cmpd="sng">
                <a:solidFill>
                  <a:srgbClr val="0061B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79879" name="矩形 44"/>
            <p:cNvSpPr/>
            <p:nvPr/>
          </p:nvSpPr>
          <p:spPr>
            <a:xfrm>
              <a:off x="5886" y="5140"/>
              <a:ext cx="2615" cy="2688"/>
            </a:xfrm>
            <a:prstGeom prst="rect">
              <a:avLst/>
            </a:prstGeom>
            <a:noFill/>
            <a:ln w="9525">
              <a:noFill/>
            </a:ln>
          </p:spPr>
          <p:txBody>
            <a:bodyPr anchor="t" anchorCtr="false">
              <a:spAutoFit/>
            </a:bodyPr>
            <a:p>
              <a:pPr algn="just">
                <a:lnSpc>
                  <a:spcPts val="21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考核指标：</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lgn="just">
                <a:lnSpc>
                  <a:spcPts val="21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、个人因素</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gn="just">
                <a:lnSpc>
                  <a:spcPts val="21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、前景</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lgn="just">
                <a:lnSpc>
                  <a:spcPts val="21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、保障</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lgn="just">
                <a:lnSpc>
                  <a:spcPts val="21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、偿还</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lgn="just">
                <a:lnSpc>
                  <a:spcPts val="21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、借款目的。</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79880" name="矩形 45"/>
            <p:cNvSpPr/>
            <p:nvPr/>
          </p:nvSpPr>
          <p:spPr>
            <a:xfrm>
              <a:off x="3143" y="5140"/>
              <a:ext cx="2543" cy="2761"/>
            </a:xfrm>
            <a:prstGeom prst="rect">
              <a:avLst/>
            </a:prstGeom>
            <a:noFill/>
            <a:ln w="9525">
              <a:noFill/>
            </a:ln>
          </p:spPr>
          <p:txBody>
            <a:bodyPr anchor="t" anchorCtr="false">
              <a:spAutoFit/>
            </a:bodyPr>
            <a:p>
              <a:pPr algn="just">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考核指标：</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lgn="just">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、借款人</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lgn="just">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、如何还款；</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、担保物</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lgn="just">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、还款期限</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lgn="just">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、借款用途。</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79881" name="矩形 46"/>
            <p:cNvSpPr/>
            <p:nvPr/>
          </p:nvSpPr>
          <p:spPr>
            <a:xfrm>
              <a:off x="263" y="4892"/>
              <a:ext cx="2763" cy="4991"/>
            </a:xfrm>
            <a:prstGeom prst="rect">
              <a:avLst/>
            </a:prstGeom>
            <a:noFill/>
            <a:ln w="9525">
              <a:noFill/>
            </a:ln>
          </p:spPr>
          <p:txBody>
            <a:bodyPr wrap="square" anchor="t" anchorCtr="false">
              <a:spAutoFit/>
            </a:bodyPr>
            <a:p>
              <a:pPr>
                <a:lnSpc>
                  <a:spcPts val="20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衡量客户信用主要考核指标：借款人的</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道德品质</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偿负能力</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资本实力</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抵押担保</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和经营条件或</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商业周期</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。如在这</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个方面达到了一定的水准，可认为客户是一个优质客户。</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79882" name="矩形 47"/>
            <p:cNvSpPr/>
            <p:nvPr/>
          </p:nvSpPr>
          <p:spPr>
            <a:xfrm>
              <a:off x="8695" y="5140"/>
              <a:ext cx="2830" cy="3536"/>
            </a:xfrm>
            <a:prstGeom prst="rect">
              <a:avLst/>
            </a:prstGeom>
            <a:noFill/>
            <a:ln w="9525">
              <a:noFill/>
            </a:ln>
          </p:spPr>
          <p:txBody>
            <a:bodyPr anchor="t" anchorCtr="false">
              <a:spAutoFit/>
            </a:bodyPr>
            <a:p>
              <a:pPr algn="just">
                <a:lnSpc>
                  <a:spcPts val="21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考核指标：</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lgn="just">
                <a:lnSpc>
                  <a:spcPts val="21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、借款人资产的流动性</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lgn="just">
                <a:lnSpc>
                  <a:spcPts val="21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、业务活动能力</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lgn="just">
                <a:lnSpc>
                  <a:spcPts val="21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、获利能力、</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、业务发展能力。</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79883" name="矩形 48"/>
            <p:cNvSpPr/>
            <p:nvPr/>
          </p:nvSpPr>
          <p:spPr>
            <a:xfrm>
              <a:off x="11563" y="5003"/>
              <a:ext cx="2712" cy="4506"/>
            </a:xfrm>
            <a:prstGeom prst="rect">
              <a:avLst/>
            </a:prstGeom>
            <a:noFill/>
            <a:ln w="9525">
              <a:noFill/>
            </a:ln>
          </p:spPr>
          <p:txBody>
            <a:bodyPr anchor="t" anchorCtr="false">
              <a:spAutoFit/>
            </a:bodyPr>
            <a:p>
              <a:pPr algn="just">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考核指标：借款人品质、借款人偿债能力、银行从贷款中获得的利润、借款目的、贷款金额、贷款偿还方式的安排、需要提供的贷款抵押</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（二）专家法-缺点</a:t>
            </a:r>
            <a:endParaRPr lang="en-US" altLang="zh-CN"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81200" y="1316990"/>
            <a:ext cx="8229600" cy="4987290"/>
            <a:chOff x="1045" y="2880"/>
            <a:chExt cx="12960" cy="7854"/>
          </a:xfrm>
        </p:grpSpPr>
        <p:sp>
          <p:nvSpPr>
            <p:cNvPr id="80902" name="Rectangle 3"/>
            <p:cNvSpPr>
              <a:spLocks noGrp="true"/>
            </p:cNvSpPr>
            <p:nvPr/>
          </p:nvSpPr>
          <p:spPr>
            <a:xfrm>
              <a:off x="1045" y="9852"/>
              <a:ext cx="12960" cy="882"/>
            </a:xfrm>
            <a:prstGeom prst="rect">
              <a:avLst/>
            </a:prstGeom>
            <a:noFill/>
            <a:ln w="12700">
              <a:noFill/>
            </a:ln>
          </p:spPr>
          <p:txBody>
            <a:bodyPr vert="horz" wrap="square" lIns="10800" tIns="10800" rIns="18000" bIns="1080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120000"/>
                </a:lnSpc>
                <a:spcBef>
                  <a:spcPct val="0"/>
                </a:spcBef>
                <a:buNone/>
              </a:pPr>
              <a:r>
                <a:rPr lang="zh-CN" altLang="en-US" sz="2000" b="1" dirty="0">
                  <a:latin typeface="微软雅黑" panose="020B0503020204020204" charset="-122"/>
                  <a:ea typeface="微软雅黑" panose="020B0503020204020204" charset="-122"/>
                  <a:cs typeface="微软雅黑" panose="020B0503020204020204" charset="-122"/>
                </a:rPr>
                <a:t>该方法因人为因素较多，逐渐让位于以模型为基础的信用评估方法。 </a:t>
              </a:r>
              <a:endParaRPr lang="zh-CN" altLang="en-US" sz="2000" b="1" dirty="0">
                <a:latin typeface="微软雅黑" panose="020B0503020204020204" charset="-122"/>
                <a:ea typeface="微软雅黑" panose="020B0503020204020204" charset="-122"/>
                <a:cs typeface="微软雅黑" panose="020B0503020204020204" charset="-122"/>
              </a:endParaRPr>
            </a:p>
          </p:txBody>
        </p:sp>
        <p:sp>
          <p:nvSpPr>
            <p:cNvPr id="80904" name="AutoShape 2"/>
            <p:cNvSpPr/>
            <p:nvPr/>
          </p:nvSpPr>
          <p:spPr>
            <a:xfrm>
              <a:off x="5863" y="5760"/>
              <a:ext cx="2897" cy="3600"/>
            </a:xfrm>
            <a:prstGeom prst="roundRect">
              <a:avLst>
                <a:gd name="adj" fmla="val 13745"/>
              </a:avLst>
            </a:prstGeom>
            <a:noFill/>
            <a:ln w="38100" cap="flat" cmpd="sng">
              <a:solidFill>
                <a:schemeClr val="tx1"/>
              </a:solidFill>
              <a:prstDash val="solid"/>
              <a:round/>
              <a:headEnd type="none" w="med" len="med"/>
              <a:tailEnd type="none" w="med" len="med"/>
            </a:ln>
          </p:spPr>
          <p:txBody>
            <a:bodyPr anchor="ctr" anchorCtr="false"/>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需要大量的经过长期训练的专业信用分析人员</a:t>
              </a:r>
              <a:endParaRPr lang="zh-CN" altLang="en-US" b="1" dirty="0">
                <a:solidFill>
                  <a:srgbClr val="000000"/>
                </a:solidFill>
                <a:latin typeface="微软雅黑" panose="020B0503020204020204" charset="-122"/>
                <a:ea typeface="微软雅黑" panose="020B0503020204020204" charset="-122"/>
              </a:endParaRPr>
            </a:p>
          </p:txBody>
        </p:sp>
        <p:sp>
          <p:nvSpPr>
            <p:cNvPr id="80905" name="AutoShape 3"/>
            <p:cNvSpPr/>
            <p:nvPr/>
          </p:nvSpPr>
          <p:spPr>
            <a:xfrm>
              <a:off x="1920" y="5760"/>
              <a:ext cx="3125" cy="3600"/>
            </a:xfrm>
            <a:prstGeom prst="roundRect">
              <a:avLst>
                <a:gd name="adj" fmla="val 13745"/>
              </a:avLst>
            </a:prstGeom>
            <a:noFill/>
            <a:ln w="38100" cap="flat" cmpd="sng">
              <a:solidFill>
                <a:schemeClr val="tx1"/>
              </a:solidFill>
              <a:prstDash val="solid"/>
              <a:round/>
              <a:headEnd type="none" w="med" len="med"/>
              <a:tailEnd type="none" w="med" len="med"/>
            </a:ln>
          </p:spPr>
          <p:txBody>
            <a:bodyPr anchor="ctr" anchorCtr="false"/>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耗时费力，标准难统一，造成信用评估的主观性、随意性和不一致性</a:t>
              </a:r>
              <a:endParaRPr lang="zh-CN" altLang="en-US" b="1" dirty="0">
                <a:solidFill>
                  <a:srgbClr val="000000"/>
                </a:solidFill>
                <a:latin typeface="微软雅黑" panose="020B0503020204020204" charset="-122"/>
                <a:ea typeface="微软雅黑" panose="020B0503020204020204" charset="-122"/>
              </a:endParaRPr>
            </a:p>
          </p:txBody>
        </p:sp>
        <p:sp>
          <p:nvSpPr>
            <p:cNvPr id="80906" name="AutoShape 4"/>
            <p:cNvSpPr/>
            <p:nvPr/>
          </p:nvSpPr>
          <p:spPr>
            <a:xfrm>
              <a:off x="9695" y="5760"/>
              <a:ext cx="3063" cy="3600"/>
            </a:xfrm>
            <a:prstGeom prst="roundRect">
              <a:avLst>
                <a:gd name="adj" fmla="val 13745"/>
              </a:avLst>
            </a:prstGeom>
            <a:noFill/>
            <a:ln w="38100" cap="flat" cmpd="sng">
              <a:solidFill>
                <a:schemeClr val="tx1"/>
              </a:solidFill>
              <a:prstDash val="solid"/>
              <a:round/>
              <a:headEnd type="none" w="med" len="med"/>
              <a:tailEnd type="none" w="med" len="med"/>
            </a:ln>
          </p:spPr>
          <p:txBody>
            <a:bodyPr anchor="ctr" anchorCtr="false"/>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财务比例分析属于单变量的测定法，对不同财务比例的重要性不能进行合理的权重设计。</a:t>
              </a:r>
              <a:endParaRPr lang="zh-CN" altLang="en-US" b="1" dirty="0">
                <a:solidFill>
                  <a:srgbClr val="000000"/>
                </a:solidFill>
                <a:latin typeface="微软雅黑" panose="020B0503020204020204" charset="-122"/>
                <a:ea typeface="微软雅黑" panose="020B0503020204020204" charset="-122"/>
              </a:endParaRPr>
            </a:p>
          </p:txBody>
        </p:sp>
        <p:sp>
          <p:nvSpPr>
            <p:cNvPr id="71691" name="Oval 8"/>
            <p:cNvSpPr>
              <a:spLocks noChangeArrowheads="true"/>
            </p:cNvSpPr>
            <p:nvPr/>
          </p:nvSpPr>
          <p:spPr bwMode="auto">
            <a:xfrm>
              <a:off x="9798" y="2888"/>
              <a:ext cx="2683" cy="2658"/>
            </a:xfrm>
            <a:prstGeom prst="ellipse">
              <a:avLst/>
            </a:prstGeom>
            <a:gradFill rotWithShape="true">
              <a:gsLst>
                <a:gs pos="0">
                  <a:schemeClr val="hlink"/>
                </a:gs>
                <a:gs pos="50000">
                  <a:srgbClr val="FFFFFF"/>
                </a:gs>
                <a:gs pos="100000">
                  <a:schemeClr val="hlink"/>
                </a:gs>
              </a:gsLst>
              <a:lin ang="18900000" scaled="true"/>
            </a:gradFill>
            <a:ln>
              <a:noFill/>
            </a:ln>
          </p:spPr>
          <p:txBody>
            <a:bodyPr wrap="none"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9882" name="Oval 9"/>
            <p:cNvSpPr/>
            <p:nvPr/>
          </p:nvSpPr>
          <p:spPr>
            <a:xfrm>
              <a:off x="9998" y="3088"/>
              <a:ext cx="2682" cy="2657"/>
            </a:xfrm>
            <a:prstGeom prst="ellipse">
              <a:avLst/>
            </a:prstGeom>
            <a:gradFill rotWithShape="true">
              <a:gsLst>
                <a:gs pos="0">
                  <a:schemeClr val="hlink">
                    <a:alpha val="31998"/>
                  </a:schemeClr>
                </a:gs>
                <a:gs pos="100000">
                  <a:srgbClr val="000000">
                    <a:alpha val="89998"/>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1693" name="Oval 10"/>
            <p:cNvSpPr>
              <a:spLocks noChangeArrowheads="true"/>
            </p:cNvSpPr>
            <p:nvPr/>
          </p:nvSpPr>
          <p:spPr bwMode="auto">
            <a:xfrm>
              <a:off x="9973" y="3063"/>
              <a:ext cx="2333" cy="2310"/>
            </a:xfrm>
            <a:prstGeom prst="ellipse">
              <a:avLst/>
            </a:prstGeom>
            <a:gradFill rotWithShape="true">
              <a:gsLst>
                <a:gs pos="0">
                  <a:schemeClr val="hlink"/>
                </a:gs>
                <a:gs pos="50000">
                  <a:srgbClr val="53538A"/>
                </a:gs>
                <a:gs pos="100000">
                  <a:schemeClr val="hlink"/>
                </a:gs>
              </a:gsLst>
              <a:lin ang="2700000" scaled="true"/>
            </a:gradFill>
            <a:ln>
              <a:noFill/>
            </a:ln>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9884" name="Oval 11"/>
            <p:cNvSpPr/>
            <p:nvPr/>
          </p:nvSpPr>
          <p:spPr>
            <a:xfrm>
              <a:off x="10013" y="3075"/>
              <a:ext cx="2332" cy="2310"/>
            </a:xfrm>
            <a:prstGeom prst="ellipse">
              <a:avLst/>
            </a:prstGeom>
            <a:gradFill rotWithShape="true">
              <a:gsLst>
                <a:gs pos="0">
                  <a:srgbClr val="6161A2"/>
                </a:gs>
                <a:gs pos="100000">
                  <a:schemeClr val="hlink">
                    <a:alpha val="0"/>
                  </a:scheme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9885" name="Oval 12"/>
            <p:cNvSpPr/>
            <p:nvPr/>
          </p:nvSpPr>
          <p:spPr>
            <a:xfrm>
              <a:off x="10098" y="3175"/>
              <a:ext cx="2102" cy="2080"/>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1696" name="Oval 13"/>
            <p:cNvSpPr>
              <a:spLocks noChangeArrowheads="true"/>
            </p:cNvSpPr>
            <p:nvPr/>
          </p:nvSpPr>
          <p:spPr bwMode="auto">
            <a:xfrm>
              <a:off x="2040" y="2880"/>
              <a:ext cx="2683" cy="2658"/>
            </a:xfrm>
            <a:prstGeom prst="ellipse">
              <a:avLst/>
            </a:prstGeom>
            <a:gradFill rotWithShape="true">
              <a:gsLst>
                <a:gs pos="0">
                  <a:schemeClr val="folHlink"/>
                </a:gs>
                <a:gs pos="50000">
                  <a:srgbClr val="FFFFFF"/>
                </a:gs>
                <a:gs pos="100000">
                  <a:schemeClr val="folHlink"/>
                </a:gs>
              </a:gsLst>
              <a:lin ang="18900000" scaled="true"/>
            </a:gradFill>
            <a:ln>
              <a:noFill/>
            </a:ln>
          </p:spPr>
          <p:txBody>
            <a:bodyPr wrap="none"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0913" name="Oval 14"/>
            <p:cNvSpPr/>
            <p:nvPr/>
          </p:nvSpPr>
          <p:spPr>
            <a:xfrm>
              <a:off x="2240" y="3080"/>
              <a:ext cx="2683" cy="2658"/>
            </a:xfrm>
            <a:prstGeom prst="ellipse">
              <a:avLst/>
            </a:prstGeom>
            <a:gradFill rotWithShape="true">
              <a:gsLst>
                <a:gs pos="0">
                  <a:schemeClr val="folHlink">
                    <a:alpha val="31998"/>
                  </a:schemeClr>
                </a:gs>
                <a:gs pos="100000">
                  <a:srgbClr val="000000">
                    <a:alpha val="89998"/>
                  </a:srgbClr>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1698" name="Oval 15"/>
            <p:cNvSpPr>
              <a:spLocks noChangeArrowheads="true"/>
            </p:cNvSpPr>
            <p:nvPr/>
          </p:nvSpPr>
          <p:spPr bwMode="auto">
            <a:xfrm>
              <a:off x="2215" y="3053"/>
              <a:ext cx="2333" cy="2310"/>
            </a:xfrm>
            <a:prstGeom prst="ellipse">
              <a:avLst/>
            </a:prstGeom>
            <a:gradFill rotWithShape="true">
              <a:gsLst>
                <a:gs pos="0">
                  <a:schemeClr val="folHlink"/>
                </a:gs>
                <a:gs pos="50000">
                  <a:srgbClr val="515151"/>
                </a:gs>
                <a:gs pos="100000">
                  <a:schemeClr val="folHlink"/>
                </a:gs>
              </a:gsLst>
              <a:lin ang="2700000" scaled="true"/>
            </a:gradFill>
            <a:ln>
              <a:noFill/>
            </a:ln>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9889" name="Oval 16"/>
            <p:cNvSpPr/>
            <p:nvPr/>
          </p:nvSpPr>
          <p:spPr>
            <a:xfrm>
              <a:off x="2205" y="3040"/>
              <a:ext cx="2333" cy="2310"/>
            </a:xfrm>
            <a:prstGeom prst="ellipse">
              <a:avLst/>
            </a:prstGeom>
            <a:gradFill rotWithShape="true">
              <a:gsLst>
                <a:gs pos="0">
                  <a:srgbClr val="5F5F5F"/>
                </a:gs>
                <a:gs pos="100000">
                  <a:schemeClr val="folHlink">
                    <a:alpha val="0"/>
                  </a:scheme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9890" name="Oval 17"/>
            <p:cNvSpPr/>
            <p:nvPr/>
          </p:nvSpPr>
          <p:spPr>
            <a:xfrm>
              <a:off x="2333" y="3170"/>
              <a:ext cx="2100" cy="2080"/>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79891" name="Group 18"/>
            <p:cNvGrpSpPr/>
            <p:nvPr/>
          </p:nvGrpSpPr>
          <p:grpSpPr>
            <a:xfrm>
              <a:off x="2365" y="3200"/>
              <a:ext cx="2033" cy="2013"/>
              <a:chOff x="0" y="0"/>
              <a:chExt cx="1252" cy="1252"/>
            </a:xfrm>
          </p:grpSpPr>
          <p:sp>
            <p:nvSpPr>
              <p:cNvPr id="79892" name="Oval 19"/>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9893" name="Oval 20"/>
              <p:cNvSpPr/>
              <p:nvPr/>
            </p:nvSpPr>
            <p:spPr>
              <a:xfrm>
                <a:off x="16" y="7"/>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9894" name="Oval 21"/>
              <p:cNvSpPr/>
              <p:nvPr/>
            </p:nvSpPr>
            <p:spPr>
              <a:xfrm>
                <a:off x="29" y="19"/>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9895" name="Oval 22"/>
              <p:cNvSpPr/>
              <p:nvPr/>
            </p:nvSpPr>
            <p:spPr>
              <a:xfrm>
                <a:off x="97" y="51"/>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71706" name="Oval 23"/>
            <p:cNvSpPr>
              <a:spLocks noChangeArrowheads="true"/>
            </p:cNvSpPr>
            <p:nvPr/>
          </p:nvSpPr>
          <p:spPr bwMode="auto">
            <a:xfrm>
              <a:off x="5920" y="2888"/>
              <a:ext cx="2683" cy="2658"/>
            </a:xfrm>
            <a:prstGeom prst="ellipse">
              <a:avLst/>
            </a:prstGeom>
            <a:gradFill rotWithShape="true">
              <a:gsLst>
                <a:gs pos="0">
                  <a:schemeClr val="accent1"/>
                </a:gs>
                <a:gs pos="50000">
                  <a:srgbClr val="FFFFFF"/>
                </a:gs>
                <a:gs pos="100000">
                  <a:schemeClr val="accent1"/>
                </a:gs>
              </a:gsLst>
              <a:lin ang="18900000" scaled="true"/>
            </a:gradFill>
            <a:ln>
              <a:noFill/>
            </a:ln>
          </p:spPr>
          <p:txBody>
            <a:bodyPr wrap="none"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9897" name="Oval 24"/>
            <p:cNvSpPr/>
            <p:nvPr/>
          </p:nvSpPr>
          <p:spPr>
            <a:xfrm>
              <a:off x="6120" y="3088"/>
              <a:ext cx="2683" cy="2657"/>
            </a:xfrm>
            <a:prstGeom prst="ellipse">
              <a:avLst/>
            </a:prstGeom>
            <a:gradFill rotWithShape="true">
              <a:gsLst>
                <a:gs pos="0">
                  <a:schemeClr val="accent1">
                    <a:alpha val="31998"/>
                  </a:schemeClr>
                </a:gs>
                <a:gs pos="100000">
                  <a:srgbClr val="37556B"/>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1708" name="Oval 25"/>
            <p:cNvSpPr>
              <a:spLocks noChangeArrowheads="true"/>
            </p:cNvSpPr>
            <p:nvPr/>
          </p:nvSpPr>
          <p:spPr bwMode="auto">
            <a:xfrm>
              <a:off x="6095" y="3063"/>
              <a:ext cx="2333" cy="2310"/>
            </a:xfrm>
            <a:prstGeom prst="ellipse">
              <a:avLst/>
            </a:prstGeom>
            <a:gradFill rotWithShape="true">
              <a:gsLst>
                <a:gs pos="0">
                  <a:schemeClr val="accent1"/>
                </a:gs>
                <a:gs pos="50000">
                  <a:srgbClr val="40637D"/>
                </a:gs>
                <a:gs pos="100000">
                  <a:schemeClr val="accent1"/>
                </a:gs>
              </a:gsLst>
              <a:lin ang="2700000" scaled="true"/>
            </a:gradFill>
            <a:ln>
              <a:noFill/>
            </a:ln>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9899" name="Oval 26"/>
            <p:cNvSpPr/>
            <p:nvPr/>
          </p:nvSpPr>
          <p:spPr>
            <a:xfrm>
              <a:off x="6098" y="3065"/>
              <a:ext cx="2332" cy="2310"/>
            </a:xfrm>
            <a:prstGeom prst="ellipse">
              <a:avLst/>
            </a:prstGeom>
            <a:gradFill rotWithShape="true">
              <a:gsLst>
                <a:gs pos="0">
                  <a:srgbClr val="4C7493"/>
                </a:gs>
                <a:gs pos="100000">
                  <a:schemeClr val="accent1">
                    <a:alpha val="0"/>
                  </a:scheme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9900" name="Oval 27"/>
            <p:cNvSpPr/>
            <p:nvPr/>
          </p:nvSpPr>
          <p:spPr>
            <a:xfrm>
              <a:off x="6210" y="3175"/>
              <a:ext cx="2100" cy="2080"/>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79901" name="Group 28"/>
            <p:cNvGrpSpPr/>
            <p:nvPr/>
          </p:nvGrpSpPr>
          <p:grpSpPr>
            <a:xfrm>
              <a:off x="6265" y="3243"/>
              <a:ext cx="2033" cy="2015"/>
              <a:chOff x="0" y="0"/>
              <a:chExt cx="1252" cy="1252"/>
            </a:xfrm>
          </p:grpSpPr>
          <p:sp>
            <p:nvSpPr>
              <p:cNvPr id="79902" name="Oval 29"/>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9903" name="Oval 30"/>
              <p:cNvSpPr/>
              <p:nvPr/>
            </p:nvSpPr>
            <p:spPr>
              <a:xfrm>
                <a:off x="16" y="7"/>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9904" name="Oval 31"/>
              <p:cNvSpPr/>
              <p:nvPr/>
            </p:nvSpPr>
            <p:spPr>
              <a:xfrm>
                <a:off x="29" y="19"/>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9905" name="Oval 32"/>
              <p:cNvSpPr/>
              <p:nvPr/>
            </p:nvSpPr>
            <p:spPr>
              <a:xfrm>
                <a:off x="97" y="51"/>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79906" name="Group 33"/>
            <p:cNvGrpSpPr/>
            <p:nvPr/>
          </p:nvGrpSpPr>
          <p:grpSpPr>
            <a:xfrm>
              <a:off x="10135" y="3200"/>
              <a:ext cx="2035" cy="2013"/>
              <a:chOff x="0" y="0"/>
              <a:chExt cx="1252" cy="1252"/>
            </a:xfrm>
          </p:grpSpPr>
          <p:sp>
            <p:nvSpPr>
              <p:cNvPr id="79907" name="Oval 34"/>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9908" name="Oval 35"/>
              <p:cNvSpPr/>
              <p:nvPr/>
            </p:nvSpPr>
            <p:spPr>
              <a:xfrm>
                <a:off x="16" y="7"/>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9909" name="Oval 36"/>
              <p:cNvSpPr/>
              <p:nvPr/>
            </p:nvSpPr>
            <p:spPr>
              <a:xfrm>
                <a:off x="29" y="19"/>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9910" name="Oval 37"/>
              <p:cNvSpPr/>
              <p:nvPr/>
            </p:nvSpPr>
            <p:spPr>
              <a:xfrm>
                <a:off x="97" y="51"/>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80925" name="Text Box 38"/>
            <p:cNvSpPr txBox="true"/>
            <p:nvPr/>
          </p:nvSpPr>
          <p:spPr>
            <a:xfrm>
              <a:off x="2699" y="3887"/>
              <a:ext cx="1368" cy="580"/>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效率低</a:t>
              </a:r>
              <a:endParaRPr lang="zh-CN" altLang="en-US" b="1" dirty="0">
                <a:solidFill>
                  <a:srgbClr val="000000"/>
                </a:solidFill>
                <a:latin typeface="微软雅黑" panose="020B0503020204020204" charset="-122"/>
                <a:ea typeface="微软雅黑" panose="020B0503020204020204" charset="-122"/>
              </a:endParaRPr>
            </a:p>
          </p:txBody>
        </p:sp>
        <p:sp>
          <p:nvSpPr>
            <p:cNvPr id="80926" name="Text Box 39"/>
            <p:cNvSpPr txBox="true"/>
            <p:nvPr/>
          </p:nvSpPr>
          <p:spPr>
            <a:xfrm>
              <a:off x="6628" y="3961"/>
              <a:ext cx="1368" cy="580"/>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成本高</a:t>
              </a:r>
              <a:endParaRPr lang="zh-CN" altLang="en-US" b="1" dirty="0">
                <a:solidFill>
                  <a:srgbClr val="000000"/>
                </a:solidFill>
                <a:latin typeface="微软雅黑" panose="020B0503020204020204" charset="-122"/>
                <a:ea typeface="微软雅黑" panose="020B0503020204020204" charset="-122"/>
              </a:endParaRPr>
            </a:p>
          </p:txBody>
        </p:sp>
        <p:sp>
          <p:nvSpPr>
            <p:cNvPr id="80927" name="Text Box 40"/>
            <p:cNvSpPr txBox="true"/>
            <p:nvPr/>
          </p:nvSpPr>
          <p:spPr>
            <a:xfrm>
              <a:off x="10495" y="3858"/>
              <a:ext cx="1368" cy="580"/>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不合理</a:t>
              </a:r>
              <a:endParaRPr lang="zh-CN" altLang="en-US"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（三）信用评分法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3158490" y="1507808"/>
            <a:ext cx="5832475" cy="4464050"/>
            <a:chOff x="2730" y="2633"/>
            <a:chExt cx="9185" cy="7030"/>
          </a:xfrm>
        </p:grpSpPr>
        <p:grpSp>
          <p:nvGrpSpPr>
            <p:cNvPr id="80900" name="组合 6"/>
            <p:cNvGrpSpPr/>
            <p:nvPr/>
          </p:nvGrpSpPr>
          <p:grpSpPr>
            <a:xfrm>
              <a:off x="2730" y="2633"/>
              <a:ext cx="9185" cy="7030"/>
              <a:chOff x="0" y="0"/>
              <a:chExt cx="4661804" cy="3743006"/>
            </a:xfrm>
          </p:grpSpPr>
          <p:grpSp>
            <p:nvGrpSpPr>
              <p:cNvPr id="80901" name="Group 4"/>
              <p:cNvGrpSpPr/>
              <p:nvPr/>
            </p:nvGrpSpPr>
            <p:grpSpPr>
              <a:xfrm rot="-1834427" flipH="true">
                <a:off x="2953029" y="2006217"/>
                <a:ext cx="1624402" cy="1536192"/>
                <a:chOff x="0" y="0"/>
                <a:chExt cx="1096429" cy="1037010"/>
              </a:xfrm>
            </p:grpSpPr>
            <p:grpSp>
              <p:nvGrpSpPr>
                <p:cNvPr id="80902" name="Group 5"/>
                <p:cNvGrpSpPr/>
                <p:nvPr/>
              </p:nvGrpSpPr>
              <p:grpSpPr>
                <a:xfrm rot="-1834427" flipH="true">
                  <a:off x="0" y="0"/>
                  <a:ext cx="1096429" cy="1037010"/>
                  <a:chOff x="0" y="0"/>
                  <a:chExt cx="1624402" cy="1536192"/>
                </a:xfrm>
              </p:grpSpPr>
              <p:pic>
                <p:nvPicPr>
                  <p:cNvPr id="80903" name="Ellipse 44"/>
                  <p:cNvPicPr/>
                  <p:nvPr/>
                </p:nvPicPr>
                <p:blipFill>
                  <a:blip r:embed="rId4"/>
                  <a:stretch>
                    <a:fillRect/>
                  </a:stretch>
                </p:blipFill>
                <p:spPr>
                  <a:xfrm>
                    <a:off x="88210" y="0"/>
                    <a:ext cx="1536192" cy="1536192"/>
                  </a:xfrm>
                  <a:prstGeom prst="rect">
                    <a:avLst/>
                  </a:prstGeom>
                  <a:noFill/>
                  <a:ln w="9525">
                    <a:noFill/>
                  </a:ln>
                </p:spPr>
              </p:pic>
              <p:sp>
                <p:nvSpPr>
                  <p:cNvPr id="80904" name="Text Box 7"/>
                  <p:cNvSpPr txBox="true"/>
                  <p:nvPr/>
                </p:nvSpPr>
                <p:spPr>
                  <a:xfrm rot="-1286525">
                    <a:off x="0" y="227118"/>
                    <a:ext cx="1070458" cy="1070895"/>
                  </a:xfrm>
                  <a:prstGeom prst="rect">
                    <a:avLst/>
                  </a:prstGeom>
                  <a:noFill/>
                  <a:ln w="9525">
                    <a:noFill/>
                  </a:ln>
                </p:spPr>
                <p:txBody>
                  <a:bodyPr anchor="ctr" anchorCtr="false"/>
                  <a:p>
                    <a:pPr algn="ctr">
                      <a:buClrTx/>
                      <a:buFont typeface="Arial" panose="020B0604020202020204" pitchFamily="34" charset="0"/>
                    </a:pPr>
                    <a:endParaRPr lang="da-DK" altLang="en-US" u="sng" dirty="0">
                      <a:solidFill>
                        <a:srgbClr val="FFFFFF"/>
                      </a:solidFill>
                      <a:latin typeface="微软雅黑" panose="020B0503020204020204" charset="-122"/>
                      <a:ea typeface="微软雅黑" panose="020B0503020204020204" charset="-122"/>
                    </a:endParaRPr>
                  </a:p>
                </p:txBody>
              </p:sp>
            </p:grpSp>
            <p:sp>
              <p:nvSpPr>
                <p:cNvPr id="80905" name="Text Box 10"/>
                <p:cNvSpPr txBox="true"/>
                <p:nvPr/>
              </p:nvSpPr>
              <p:spPr>
                <a:xfrm rot="-5047902" flipH="true">
                  <a:off x="634759" y="691996"/>
                  <a:ext cx="60313" cy="325896"/>
                </a:xfrm>
                <a:prstGeom prst="rect">
                  <a:avLst/>
                </a:prstGeom>
                <a:noFill/>
                <a:ln w="9525">
                  <a:noFill/>
                </a:ln>
              </p:spPr>
              <p:txBody>
                <a:bodyPr anchor="ctr" anchorCtr="false"/>
                <a:p>
                  <a:pPr algn="ctr">
                    <a:buClrTx/>
                    <a:buFont typeface="Arial" panose="020B0604020202020204" pitchFamily="34" charset="0"/>
                  </a:pPr>
                  <a:endParaRPr lang="da-DK" altLang="en-US" u="sng" dirty="0">
                    <a:solidFill>
                      <a:srgbClr val="FFFFFF"/>
                    </a:solidFill>
                    <a:latin typeface="微软雅黑" panose="020B0503020204020204" charset="-122"/>
                    <a:ea typeface="微软雅黑" panose="020B0503020204020204" charset="-122"/>
                  </a:endParaRPr>
                </a:p>
              </p:txBody>
            </p:sp>
          </p:grpSp>
          <p:sp>
            <p:nvSpPr>
              <p:cNvPr id="80906" name="Right Arrow 58"/>
              <p:cNvSpPr/>
              <p:nvPr/>
            </p:nvSpPr>
            <p:spPr>
              <a:xfrm rot="6325967">
                <a:off x="765404" y="1683653"/>
                <a:ext cx="373062" cy="358775"/>
              </a:xfrm>
              <a:prstGeom prst="rightArrow">
                <a:avLst>
                  <a:gd name="adj1" fmla="val 50000"/>
                  <a:gd name="adj2" fmla="val 49993"/>
                </a:avLst>
              </a:prstGeom>
              <a:gradFill rotWithShape="true">
                <a:gsLst>
                  <a:gs pos="0">
                    <a:srgbClr val="7F7F7F"/>
                  </a:gs>
                  <a:gs pos="100000">
                    <a:srgbClr val="262626"/>
                  </a:gs>
                </a:gsLst>
                <a:lin ang="5400000"/>
                <a:tileRect/>
              </a:gradFill>
              <a:ln w="9525">
                <a:noFill/>
              </a:ln>
              <a:effectLst>
                <a:outerShdw dist="23000" dir="5400000" algn="ctr" rotWithShape="0">
                  <a:srgbClr val="808080">
                    <a:alpha val="31998"/>
                  </a:srgbClr>
                </a:outerShdw>
              </a:effectLst>
            </p:spPr>
            <p:txBody>
              <a:bodyPr anchor="ctr" anchorCtr="false"/>
              <a:p>
                <a:pPr algn="ctr">
                  <a:buClrTx/>
                  <a:buFont typeface="Arial" panose="020B0604020202020204" pitchFamily="34" charset="0"/>
                </a:pPr>
                <a:endParaRPr lang="en-US" altLang="zh-CN" dirty="0">
                  <a:solidFill>
                    <a:srgbClr val="FFFFFF"/>
                  </a:solidFill>
                  <a:latin typeface="微软雅黑" panose="020B0503020204020204" charset="-122"/>
                  <a:ea typeface="微软雅黑" panose="020B0503020204020204" charset="-122"/>
                </a:endParaRPr>
              </a:p>
            </p:txBody>
          </p:sp>
          <p:grpSp>
            <p:nvGrpSpPr>
              <p:cNvPr id="80907" name="Group 17"/>
              <p:cNvGrpSpPr/>
              <p:nvPr/>
            </p:nvGrpSpPr>
            <p:grpSpPr>
              <a:xfrm rot="-1834427" flipH="true">
                <a:off x="0" y="2065323"/>
                <a:ext cx="1858563" cy="1677683"/>
                <a:chOff x="0" y="0"/>
                <a:chExt cx="1254481" cy="1132524"/>
              </a:xfrm>
            </p:grpSpPr>
            <p:grpSp>
              <p:nvGrpSpPr>
                <p:cNvPr id="80908" name="Group 18"/>
                <p:cNvGrpSpPr/>
                <p:nvPr/>
              </p:nvGrpSpPr>
              <p:grpSpPr>
                <a:xfrm rot="-1834427" flipH="true">
                  <a:off x="0" y="0"/>
                  <a:ext cx="1254481" cy="1041125"/>
                  <a:chOff x="0" y="0"/>
                  <a:chExt cx="1858564" cy="1542288"/>
                </a:xfrm>
              </p:grpSpPr>
              <p:pic>
                <p:nvPicPr>
                  <p:cNvPr id="80909" name="Ellipse 44"/>
                  <p:cNvPicPr/>
                  <p:nvPr/>
                </p:nvPicPr>
                <p:blipFill>
                  <a:blip r:embed="rId5"/>
                  <a:stretch>
                    <a:fillRect/>
                  </a:stretch>
                </p:blipFill>
                <p:spPr>
                  <a:xfrm>
                    <a:off x="0" y="0"/>
                    <a:ext cx="1536192" cy="1542288"/>
                  </a:xfrm>
                  <a:prstGeom prst="rect">
                    <a:avLst/>
                  </a:prstGeom>
                  <a:noFill/>
                  <a:ln w="9525">
                    <a:noFill/>
                  </a:ln>
                </p:spPr>
              </p:pic>
              <p:sp>
                <p:nvSpPr>
                  <p:cNvPr id="80910" name="Text Box 20"/>
                  <p:cNvSpPr txBox="true"/>
                  <p:nvPr/>
                </p:nvSpPr>
                <p:spPr>
                  <a:xfrm rot="-1286525">
                    <a:off x="788105" y="255944"/>
                    <a:ext cx="1070459" cy="1070895"/>
                  </a:xfrm>
                  <a:prstGeom prst="rect">
                    <a:avLst/>
                  </a:prstGeom>
                  <a:noFill/>
                  <a:ln w="9525">
                    <a:noFill/>
                  </a:ln>
                </p:spPr>
                <p:txBody>
                  <a:bodyPr anchor="ctr" anchorCtr="false"/>
                  <a:p>
                    <a:pPr algn="ctr">
                      <a:buClrTx/>
                      <a:buFont typeface="Arial" panose="020B0604020202020204" pitchFamily="34" charset="0"/>
                    </a:pPr>
                    <a:endParaRPr lang="da-DK" altLang="en-US" u="sng" dirty="0">
                      <a:solidFill>
                        <a:srgbClr val="FFFFFF"/>
                      </a:solidFill>
                      <a:latin typeface="微软雅黑" panose="020B0503020204020204" charset="-122"/>
                      <a:ea typeface="微软雅黑" panose="020B0503020204020204" charset="-122"/>
                    </a:endParaRPr>
                  </a:p>
                </p:txBody>
              </p:sp>
            </p:grpSp>
            <p:sp>
              <p:nvSpPr>
                <p:cNvPr id="80911" name="Text Box 23"/>
                <p:cNvSpPr txBox="true"/>
                <p:nvPr/>
              </p:nvSpPr>
              <p:spPr>
                <a:xfrm rot="-5047902" flipH="true">
                  <a:off x="332682" y="939417"/>
                  <a:ext cx="60313" cy="325896"/>
                </a:xfrm>
                <a:prstGeom prst="rect">
                  <a:avLst/>
                </a:prstGeom>
                <a:noFill/>
                <a:ln w="9525">
                  <a:noFill/>
                </a:ln>
              </p:spPr>
              <p:txBody>
                <a:bodyPr anchor="ctr" anchorCtr="false"/>
                <a:p>
                  <a:pPr algn="ctr">
                    <a:buClrTx/>
                    <a:buFont typeface="Arial" panose="020B0604020202020204" pitchFamily="34" charset="0"/>
                  </a:pPr>
                  <a:endParaRPr lang="da-DK" altLang="en-US" u="sng" dirty="0">
                    <a:solidFill>
                      <a:srgbClr val="FFFFFF"/>
                    </a:solidFill>
                    <a:latin typeface="微软雅黑" panose="020B0503020204020204" charset="-122"/>
                    <a:ea typeface="微软雅黑" panose="020B0503020204020204" charset="-122"/>
                  </a:endParaRPr>
                </a:p>
              </p:txBody>
            </p:sp>
          </p:grpSp>
          <p:sp>
            <p:nvSpPr>
              <p:cNvPr id="80912" name="Right Arrow 71"/>
              <p:cNvSpPr/>
              <p:nvPr/>
            </p:nvSpPr>
            <p:spPr>
              <a:xfrm rot="4565513">
                <a:off x="3375792" y="1636798"/>
                <a:ext cx="373062" cy="358775"/>
              </a:xfrm>
              <a:prstGeom prst="rightArrow">
                <a:avLst>
                  <a:gd name="adj1" fmla="val 50000"/>
                  <a:gd name="adj2" fmla="val 49993"/>
                </a:avLst>
              </a:prstGeom>
              <a:gradFill rotWithShape="true">
                <a:gsLst>
                  <a:gs pos="0">
                    <a:srgbClr val="7F7F7F"/>
                  </a:gs>
                  <a:gs pos="100000">
                    <a:srgbClr val="262626"/>
                  </a:gs>
                </a:gsLst>
                <a:lin ang="5400000"/>
                <a:tileRect/>
              </a:gradFill>
              <a:ln w="9525">
                <a:noFill/>
              </a:ln>
              <a:effectLst>
                <a:outerShdw dist="23000" dir="5400000" algn="ctr" rotWithShape="0">
                  <a:srgbClr val="808080">
                    <a:alpha val="31998"/>
                  </a:srgbClr>
                </a:outerShdw>
              </a:effectLst>
            </p:spPr>
            <p:txBody>
              <a:bodyPr anchor="ctr" anchorCtr="false"/>
              <a:p>
                <a:pPr algn="ctr">
                  <a:buClrTx/>
                  <a:buFont typeface="Arial" panose="020B0604020202020204" pitchFamily="34" charset="0"/>
                </a:pPr>
                <a:endParaRPr lang="en-US" altLang="zh-CN" dirty="0">
                  <a:solidFill>
                    <a:srgbClr val="FFFFFF"/>
                  </a:solidFill>
                  <a:latin typeface="微软雅黑" panose="020B0503020204020204" charset="-122"/>
                  <a:ea typeface="微软雅黑" panose="020B0503020204020204" charset="-122"/>
                </a:endParaRPr>
              </a:p>
            </p:txBody>
          </p:sp>
          <p:pic>
            <p:nvPicPr>
              <p:cNvPr id="80913" name="Rectangle 74"/>
              <p:cNvPicPr/>
              <p:nvPr/>
            </p:nvPicPr>
            <p:blipFill>
              <a:blip r:embed="rId6"/>
              <a:stretch>
                <a:fillRect/>
              </a:stretch>
            </p:blipFill>
            <p:spPr>
              <a:xfrm>
                <a:off x="85014" y="0"/>
                <a:ext cx="4493045" cy="1669915"/>
              </a:xfrm>
              <a:prstGeom prst="rect">
                <a:avLst/>
              </a:prstGeom>
              <a:gradFill rotWithShape="false">
                <a:gsLst>
                  <a:gs pos="0">
                    <a:srgbClr val="A3D4FF">
                      <a:alpha val="100000"/>
                    </a:srgbClr>
                  </a:gs>
                  <a:gs pos="50000">
                    <a:srgbClr val="C6E3FF">
                      <a:alpha val="100000"/>
                    </a:srgbClr>
                  </a:gs>
                  <a:gs pos="100000">
                    <a:srgbClr val="E3F0FF">
                      <a:alpha val="100000"/>
                    </a:srgbClr>
                  </a:gs>
                </a:gsLst>
                <a:lin ang="5400000"/>
                <a:tileRect/>
              </a:gradFill>
              <a:ln w="9525">
                <a:noFill/>
              </a:ln>
            </p:spPr>
          </p:pic>
          <p:sp>
            <p:nvSpPr>
              <p:cNvPr id="81934" name="TextBox 78"/>
              <p:cNvSpPr txBox="true">
                <a:spLocks noChangeArrowheads="true"/>
              </p:cNvSpPr>
              <p:nvPr/>
            </p:nvSpPr>
            <p:spPr bwMode="auto">
              <a:xfrm>
                <a:off x="85014" y="23959"/>
                <a:ext cx="4576790" cy="1581859"/>
              </a:xfrm>
              <a:prstGeom prst="rect">
                <a:avLst/>
              </a:prstGeom>
              <a:solidFill>
                <a:srgbClr val="FFFFFF"/>
              </a:solid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28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信用评分法：</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将反映信用状况的若干指标赋予一定权重，通过某些特定方法得到能够反映信用状况的信用综合分值或违约概率值，并将其与基准值相比来确定信用等级。主要有两个模型：</a:t>
                </a:r>
                <a:endPar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sp>
          <p:nvSpPr>
            <p:cNvPr id="81927" name="矩形 30"/>
            <p:cNvSpPr/>
            <p:nvPr/>
          </p:nvSpPr>
          <p:spPr>
            <a:xfrm>
              <a:off x="3063" y="7578"/>
              <a:ext cx="2143" cy="798"/>
            </a:xfrm>
            <a:prstGeom prst="rect">
              <a:avLst/>
            </a:prstGeom>
            <a:noFill/>
            <a:ln w="9525">
              <a:noFill/>
            </a:ln>
          </p:spPr>
          <p:txBody>
            <a:bodyPr wrap="square" anchor="t" anchorCtr="false">
              <a:spAutoFit/>
            </a:bodyPr>
            <a:p>
              <a:pPr>
                <a:lnSpc>
                  <a:spcPct val="150000"/>
                </a:lnSpc>
                <a:buClrTx/>
                <a:buFont typeface="Arial" panose="020B0604020202020204" pitchFamily="34" charset="0"/>
              </a:pPr>
              <a:r>
                <a:rPr lang="en-US" altLang="zh-CN" b="1" dirty="0">
                  <a:solidFill>
                    <a:srgbClr val="000000"/>
                  </a:solidFill>
                  <a:latin typeface="微软雅黑" panose="020B0503020204020204" charset="-122"/>
                  <a:ea typeface="微软雅黑" panose="020B0503020204020204" charset="-122"/>
                  <a:cs typeface="微软雅黑" panose="020B0503020204020204" charset="-122"/>
                </a:rPr>
                <a:t>Z</a:t>
              </a: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评分模型</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1928" name="矩形 31"/>
            <p:cNvSpPr/>
            <p:nvPr/>
          </p:nvSpPr>
          <p:spPr>
            <a:xfrm>
              <a:off x="8866" y="7325"/>
              <a:ext cx="2799" cy="798"/>
            </a:xfrm>
            <a:prstGeom prst="rect">
              <a:avLst/>
            </a:prstGeom>
            <a:noFill/>
            <a:ln w="9525">
              <a:noFill/>
            </a:ln>
          </p:spPr>
          <p:txBody>
            <a:bodyPr wrap="square" anchor="t" anchorCtr="false">
              <a:spAutoFit/>
            </a:bodyPr>
            <a:p>
              <a:pPr>
                <a:lnSpc>
                  <a:spcPct val="150000"/>
                </a:lnSpc>
                <a:buClrTx/>
                <a:buFont typeface="Arial" panose="020B0604020202020204" pitchFamily="34" charset="0"/>
              </a:pPr>
              <a:r>
                <a:rPr lang="en-US" altLang="zh-CN" b="1" dirty="0">
                  <a:solidFill>
                    <a:srgbClr val="000000"/>
                  </a:solidFill>
                  <a:latin typeface="微软雅黑" panose="020B0503020204020204" charset="-122"/>
                  <a:ea typeface="微软雅黑" panose="020B0503020204020204" charset="-122"/>
                  <a:cs typeface="微软雅黑" panose="020B0503020204020204" charset="-122"/>
                </a:rPr>
                <a:t>ZETA</a:t>
              </a: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评分模型</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NWJmMDNiNjM3Njg5NzAwNzc5ZWU4MiUzRnB3JTNEY3JlZGl0JTIzbWFwJnRleHRUeXBlPXRleHQmcm91bmQ9MCZncmFkaWVudFdheT0wJmZ0Q29sb3I9JTIzYWJhMDAwJmNvbnRlbnQ9JUU2JTgwJTlEJUU3JUJCJUI0JUU1JUFGJUJDJUU1JTlCJUJFIiwKICAgIkxvZ28iIDogIiIsCiAgICJPcmlnaW5hbFVybCIgOiAiaHR0cDovL3d3dy50b3BzY2FuLmNvbS93cHMvaW5kZXguaHRtbCIKfQo="/>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4953</Words>
  <Application>WPS 演示</Application>
  <PresentationFormat>宽屏</PresentationFormat>
  <Paragraphs>510</Paragraphs>
  <Slides>23</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8" baseType="lpstr">
      <vt:lpstr>Arial</vt:lpstr>
      <vt:lpstr>宋体</vt:lpstr>
      <vt:lpstr>Wingdings</vt:lpstr>
      <vt:lpstr>微软雅黑</vt:lpstr>
      <vt:lpstr>经典综艺体简</vt:lpstr>
      <vt:lpstr>新宋体</vt:lpstr>
      <vt:lpstr>黑体</vt:lpstr>
      <vt:lpstr>Times New Roman</vt:lpstr>
      <vt:lpstr>华文细黑</vt:lpstr>
      <vt:lpstr>Calibri</vt:lpstr>
      <vt:lpstr>Wingdings</vt:lpstr>
      <vt:lpstr>Arial Unicode MS</vt:lpstr>
      <vt:lpstr>Arial Black</vt:lpstr>
      <vt:lpstr>Office 主题​​</vt:lpstr>
      <vt:lpstr>Equation.3</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119</cp:revision>
  <dcterms:created xsi:type="dcterms:W3CDTF">2022-03-03T15:00:37Z</dcterms:created>
  <dcterms:modified xsi:type="dcterms:W3CDTF">2022-03-03T15:00:37Z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