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wdp" ContentType="image/vnd.ms-photo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handoutMasterIdLst>
    <p:handoutMasterId r:id="rId24"/>
  </p:handoutMasterIdLst>
  <p:sldIdLst>
    <p:sldId id="4940" r:id="rId3"/>
    <p:sldId id="4941" r:id="rId4"/>
    <p:sldId id="5073" r:id="rId5"/>
    <p:sldId id="5092" r:id="rId7"/>
    <p:sldId id="5076" r:id="rId8"/>
    <p:sldId id="4840" r:id="rId9"/>
    <p:sldId id="5077" r:id="rId10"/>
    <p:sldId id="5078" r:id="rId11"/>
    <p:sldId id="5079" r:id="rId12"/>
    <p:sldId id="5080" r:id="rId13"/>
    <p:sldId id="5081" r:id="rId14"/>
    <p:sldId id="5082" r:id="rId15"/>
    <p:sldId id="5083" r:id="rId16"/>
    <p:sldId id="5084" r:id="rId17"/>
    <p:sldId id="5085" r:id="rId18"/>
    <p:sldId id="5086" r:id="rId19"/>
    <p:sldId id="5087" r:id="rId20"/>
    <p:sldId id="5088" r:id="rId21"/>
    <p:sldId id="5089" r:id="rId22"/>
    <p:sldId id="4842" r:id="rId23"/>
  </p:sldIdLst>
  <p:sldSz cx="12192000" cy="6858000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Century Gothic" panose="020B0502020202020204" pitchFamily="34" charset="0"/>
      <p:regular r:id="rId34"/>
      <p:bold r:id="rId35"/>
      <p:italic r:id="rId36"/>
      <p:boldItalic r:id="rId37"/>
    </p:embeddedFont>
    <p:embeddedFont>
      <p:font typeface="等线" panose="02010600030101010101" pitchFamily="2" charset="-122"/>
      <p:regular r:id="rId38"/>
      <p:bold r:id="rId39"/>
    </p:embeddedFont>
    <p:embeddedFont>
      <p:font typeface="等线 Light" panose="02010600030101010101" pitchFamily="2" charset="-122"/>
      <p:regular r:id="rId40"/>
    </p:embeddedFont>
    <p:embeddedFont>
      <p:font typeface="方正清刻本悦宋简体" panose="02000000000000000000" pitchFamily="2" charset="-122"/>
      <p:regular r:id="rId41"/>
    </p:embeddedFont>
    <p:embeddedFont>
      <p:font typeface="微软雅黑" panose="020B0503020204020204" pitchFamily="34" charset="-122"/>
      <p:regular r:id="rId42"/>
      <p:bold r:id="rId43"/>
    </p:embeddedFont>
    <p:embeddedFont>
      <p:font typeface="钟齐志莽行书" panose="02010600030101010101" pitchFamily="2" charset="-122"/>
      <p:regular r:id="rId4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1F23"/>
    <a:srgbClr val="E5C193"/>
    <a:srgbClr val="2A3D54"/>
    <a:srgbClr val="2B4059"/>
    <a:srgbClr val="D2AB74"/>
    <a:srgbClr val="D3B58D"/>
    <a:srgbClr val="6FB6E1"/>
    <a:srgbClr val="BDC4CC"/>
    <a:srgbClr val="67A4B7"/>
    <a:srgbClr val="3070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4" Type="http://schemas.openxmlformats.org/officeDocument/2006/relationships/font" Target="fonts/font15.fntdata"/><Relationship Id="rId43" Type="http://schemas.openxmlformats.org/officeDocument/2006/relationships/font" Target="fonts/font14.fntdata"/><Relationship Id="rId42" Type="http://schemas.openxmlformats.org/officeDocument/2006/relationships/font" Target="fonts/font13.fntdata"/><Relationship Id="rId41" Type="http://schemas.openxmlformats.org/officeDocument/2006/relationships/font" Target="fonts/font12.fntdata"/><Relationship Id="rId40" Type="http://schemas.openxmlformats.org/officeDocument/2006/relationships/font" Target="fonts/font11.fntdata"/><Relationship Id="rId4" Type="http://schemas.openxmlformats.org/officeDocument/2006/relationships/slide" Target="slides/slide2.xml"/><Relationship Id="rId39" Type="http://schemas.openxmlformats.org/officeDocument/2006/relationships/font" Target="fonts/font10.fntdata"/><Relationship Id="rId38" Type="http://schemas.openxmlformats.org/officeDocument/2006/relationships/font" Target="fonts/font9.fntdata"/><Relationship Id="rId37" Type="http://schemas.openxmlformats.org/officeDocument/2006/relationships/font" Target="fonts/font8.fntdata"/><Relationship Id="rId36" Type="http://schemas.openxmlformats.org/officeDocument/2006/relationships/font" Target="fonts/font7.fntdata"/><Relationship Id="rId35" Type="http://schemas.openxmlformats.org/officeDocument/2006/relationships/font" Target="fonts/font6.fntdata"/><Relationship Id="rId34" Type="http://schemas.openxmlformats.org/officeDocument/2006/relationships/font" Target="fonts/font5.fntdata"/><Relationship Id="rId33" Type="http://schemas.openxmlformats.org/officeDocument/2006/relationships/font" Target="fonts/font4.fntdata"/><Relationship Id="rId32" Type="http://schemas.openxmlformats.org/officeDocument/2006/relationships/font" Target="fonts/font3.fntdata"/><Relationship Id="rId31" Type="http://schemas.openxmlformats.org/officeDocument/2006/relationships/font" Target="fonts/font2.fntdata"/><Relationship Id="rId30" Type="http://schemas.openxmlformats.org/officeDocument/2006/relationships/font" Target="fonts/font1.fntdata"/><Relationship Id="rId3" Type="http://schemas.openxmlformats.org/officeDocument/2006/relationships/slide" Target="slides/slide1.xml"/><Relationship Id="rId29" Type="http://schemas.openxmlformats.org/officeDocument/2006/relationships/customXml" Target="../customXml/item1.xml"/><Relationship Id="rId28" Type="http://schemas.openxmlformats.org/officeDocument/2006/relationships/customXmlProps" Target="../customXml/itemProps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63C05-1326-4D9D-A0D6-800553264E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21408-DEC9-42BE-906F-8A6C8677869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B3D72F79-8D12-4E95-BD8F-1E4847E72B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B3D72F79-8D12-4E95-BD8F-1E4847E72B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 hasCustomPrompt="true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 hasCustomPrompt="true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false" advTm="0"/>
    </mc:Choice>
    <mc:Fallback>
      <p:transition spd="slow" advClick="false"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 hasCustomPrompt="true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 hasCustomPrompt="true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sz="half" idx="1" hasCustomPrompt="true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 hasCustomPrompt="true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 hasCustomPrompt="true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 hasCustomPrompt="true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 hasCustomPrompt="true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 hasCustomPrompt="true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 hasCustomPrompt="true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 hasCustomPrompt="true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 hasCustomPrompt="true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3.bin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1.bin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0" name="图片 9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8" name="图片 3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6300"/>
            <a:ext cx="121920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1203579" y="3315274"/>
            <a:ext cx="20345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INTERNET CREDIT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true"/>
          <p:nvPr/>
        </p:nvSpPr>
        <p:spPr>
          <a:xfrm>
            <a:off x="4704715" y="2212975"/>
            <a:ext cx="62426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zh-CN" altLang="en-US" sz="4400" spc="300" dirty="0">
                <a:solidFill>
                  <a:srgbClr val="C31F2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导言：信用的力量</a:t>
            </a:r>
            <a:endParaRPr lang="zh-CN" altLang="en-US" sz="4400" spc="300" dirty="0">
              <a:solidFill>
                <a:srgbClr val="C31F2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综艺体简" panose="02010609000101010101" pitchFamily="49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42082" y="79375"/>
            <a:ext cx="3352802" cy="838200"/>
          </a:xfrm>
          <a:prstGeom prst="rect">
            <a:avLst/>
          </a:prstGeom>
        </p:spPr>
      </p:pic>
      <p:pic>
        <p:nvPicPr>
          <p:cNvPr id="3" name="44B7C0F4-79DB-4F8B-9303-0E098D69D8BE-1" descr="/tmp/qt_temp.XV2261qt_temp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9342120" y="4352290"/>
            <a:ext cx="1305560" cy="13055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1630045" y="2007235"/>
            <a:ext cx="1180465" cy="118046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一、守信的力量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60" name="文本框 2"/>
          <p:cNvSpPr txBox="true"/>
          <p:nvPr/>
        </p:nvSpPr>
        <p:spPr>
          <a:xfrm>
            <a:off x="1169670" y="1055370"/>
            <a:ext cx="5761038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（一）诚信是中华民族的传统美德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01" name="Rectangle 3"/>
          <p:cNvSpPr>
            <a:spLocks noGrp="true"/>
          </p:cNvSpPr>
          <p:nvPr/>
        </p:nvSpPr>
        <p:spPr>
          <a:xfrm>
            <a:off x="1668463" y="1923098"/>
            <a:ext cx="8856662" cy="2009775"/>
          </a:xfrm>
          <a:prstGeom prst="rect">
            <a:avLst/>
          </a:prstGeom>
          <a:noFill/>
          <a:ln w="28575">
            <a:solidFill>
              <a:schemeClr val="accent2">
                <a:alpha val="100000"/>
              </a:schemeClr>
            </a:solidFill>
            <a:miter lim="800000"/>
          </a:ln>
        </p:spPr>
        <p:txBody>
          <a:bodyPr vert="horz" wrap="square" lIns="91440" tIns="45720" rIns="91440" bIns="45720" anchor="t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专栏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0-1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不信者，吾亦信之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508000" algn="just" eaLnBrk="1" hangingPunct="1"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508000" algn="just" eaLnBrk="1" hangingPunct="1"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唐太宗李世民认为“奸民”会为逃避兵役而谎报年龄，下令年龄不满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18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岁，但体格健壮的男子也要应征入伍。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508000" algn="just" eaLnBrk="1" hangingPunct="1"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魏征说：陛下心里先失去诚信，所以才会疑心人民诈欺。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508000" algn="just" eaLnBrk="1" hangingPunct="1"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李世民深以为然，立即收回成命。 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9703" name="Rectangle 5"/>
          <p:cNvSpPr/>
          <p:nvPr/>
        </p:nvSpPr>
        <p:spPr>
          <a:xfrm>
            <a:off x="1668463" y="4279265"/>
            <a:ext cx="8856662" cy="2232025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专栏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0-2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己所不欲，勿施于人（陈策追骡）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-508000" eaLnBrk="1" hangingPunct="1"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None/>
              <a:extLst>
                <a:ext uri="{35155182-B16C-46BC-9424-99874614C6A1}">
                  <wpsdc:indentchars xmlns:wpsdc="http://www.wps.cn/officeDocument/2017/drawingmlCustomData" val="-200" checksum="653400869"/>
                </a:ext>
              </a:extLst>
            </a:pP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-508000" eaLnBrk="1" hangingPunct="1"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None/>
              <a:extLst>
                <a:ext uri="{35155182-B16C-46BC-9424-99874614C6A1}">
                  <wpsdc:indentchars xmlns:wpsdc="http://www.wps.cn/officeDocument/2017/drawingmlCustomData" val="-200" checksum="653400869"/>
                </a:ext>
              </a:extLst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陈策买到一头不能加鞍驼东西的骡子，不忍心把它转售给别人。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-508000" eaLnBrk="1" hangingPunct="1"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None/>
              <a:extLst>
                <a:ext uri="{35155182-B16C-46BC-9424-99874614C6A1}">
                  <wpsdc:indentchars xmlns:wpsdc="http://www.wps.cn/officeDocument/2017/drawingmlCustomData" val="-200" checksum="653400869"/>
                </a:ext>
              </a:extLst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陈策的儿子磨破了骡子的脊背，成功地将它卖给过路人。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-508000" eaLnBrk="1" hangingPunct="1"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None/>
              <a:extLst>
                <a:ext uri="{35155182-B16C-46BC-9424-99874614C6A1}">
                  <wpsdc:indentchars xmlns:wpsdc="http://www.wps.cn/officeDocument/2017/drawingmlCustomData" val="-200" checksum="653400869"/>
                </a:ext>
              </a:extLst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陈策闻听后，追上买者实情相告，并现场示范。买者非常感谢。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-508000" eaLnBrk="1" hangingPunct="1"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None/>
              <a:extLst>
                <a:ext uri="{35155182-B16C-46BC-9424-99874614C6A1}">
                  <wpsdc:indentchars xmlns:wpsdc="http://www.wps.cn/officeDocument/2017/drawingmlCustomData" val="-200" checksum="653400869"/>
                </a:ext>
              </a:extLst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市民百姓对“信”信奉到这种程度，确实是宋朝人的骄傲。 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一、守信的力量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60" name="文本框 2"/>
          <p:cNvSpPr txBox="true"/>
          <p:nvPr/>
        </p:nvSpPr>
        <p:spPr>
          <a:xfrm>
            <a:off x="1169670" y="1055370"/>
            <a:ext cx="64408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（二）诚信行为可以提高企业竞争力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49" name="Rectangle 3"/>
          <p:cNvSpPr>
            <a:spLocks noGrp="true"/>
          </p:cNvSpPr>
          <p:nvPr/>
        </p:nvSpPr>
        <p:spPr>
          <a:xfrm>
            <a:off x="2015490" y="1697990"/>
            <a:ext cx="8547735" cy="47650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t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企业家的生命，企业最为宝贵的无形资产。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晋商的信用：票号、钱庄的发展（近代银行的雏形）</a:t>
            </a:r>
            <a:endParaRPr lang="zh-CN" altLang="en-US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诚信是优秀管理者必备的素质（放权下属，高效管理）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，小到管理小组，大到掌舵企业</a:t>
            </a:r>
            <a:endParaRPr lang="zh-CN" altLang="en-US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提高企业竞争力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赊销可以节约资金、加快资金周转。</a:t>
            </a:r>
            <a:endParaRPr lang="zh-CN" altLang="en-US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企业赊销比例不同，占用资金的比例悬殊。</a:t>
            </a:r>
            <a:endParaRPr lang="zh-CN" altLang="en-US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为何中国企业不偏好赊销行为？非不为也，实不能也</a:t>
            </a:r>
            <a:endParaRPr lang="zh-CN" altLang="en-US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一、守信的力量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774440" y="836295"/>
            <a:ext cx="4582795" cy="5313045"/>
            <a:chOff x="5548" y="1278"/>
            <a:chExt cx="8278" cy="9185"/>
          </a:xfrm>
        </p:grpSpPr>
        <p:graphicFrame>
          <p:nvGraphicFramePr>
            <p:cNvPr id="33794" name="Object 2"/>
            <p:cNvGraphicFramePr>
              <a:graphicFrameLocks noChangeAspect="true"/>
            </p:cNvGraphicFramePr>
            <p:nvPr/>
          </p:nvGraphicFramePr>
          <p:xfrm>
            <a:off x="6908" y="2751"/>
            <a:ext cx="5670" cy="7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4" imgW="2794000" imgH="4113530" progId="MS_ClipArt_Gallery.2">
                    <p:embed/>
                  </p:oleObj>
                </mc:Choice>
                <mc:Fallback>
                  <p:oleObj name="" r:id="rId4" imgW="2794000" imgH="4113530" progId="MS_ClipArt_Gallery.2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908" y="2751"/>
                          <a:ext cx="5670" cy="77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795" name="Rectangle 3"/>
            <p:cNvSpPr>
              <a:spLocks noGrp="true"/>
            </p:cNvSpPr>
            <p:nvPr/>
          </p:nvSpPr>
          <p:spPr>
            <a:xfrm>
              <a:off x="6681" y="1278"/>
              <a:ext cx="6010" cy="1203"/>
            </a:xfrm>
            <a:prstGeom prst="rect">
              <a:avLst/>
            </a:prstGeom>
            <a:solidFill>
              <a:srgbClr val="FF3300">
                <a:alpha val="100000"/>
              </a:srgbClr>
            </a:solidFill>
            <a:ln w="9525">
              <a:noFill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vert="horz" wrap="square" lIns="91440" tIns="45720" rIns="91440" bIns="45720" anchor="ctr" anchorCtr="false"/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000" b="1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同仁堂药店</a:t>
              </a:r>
              <a:endParaRPr lang="zh-CN" altLang="en-US" sz="40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33796" name="Rectangle 4"/>
            <p:cNvSpPr>
              <a:spLocks noGrp="true"/>
            </p:cNvSpPr>
            <p:nvPr/>
          </p:nvSpPr>
          <p:spPr>
            <a:xfrm>
              <a:off x="5548" y="2411"/>
              <a:ext cx="908" cy="7597"/>
            </a:xfrm>
            <a:prstGeom prst="rect">
              <a:avLst/>
            </a:prstGeom>
            <a:solidFill>
              <a:srgbClr val="FF3300">
                <a:alpha val="100000"/>
              </a:srgbClr>
            </a:solidFill>
            <a:ln w="9525">
              <a:noFill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vert="eaVert" wrap="square" lIns="91440" tIns="45720" rIns="91440" bIns="45720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algn="dist" eaLnBrk="1" hangingPunct="1">
                <a:buNone/>
              </a:pPr>
              <a:r>
                <a:rPr lang="zh-CN" altLang="en-US" sz="2400" b="1" dirty="0">
                  <a:ea typeface="隶书" panose="02010509060101010101" pitchFamily="49" charset="-122"/>
                </a:rPr>
                <a:t>品味虽贵，必不敢减物力</a:t>
              </a:r>
              <a:endParaRPr lang="zh-CN" altLang="en-US" sz="2400" b="1" dirty="0">
                <a:ea typeface="隶书" panose="02010509060101010101" pitchFamily="49" charset="-122"/>
              </a:endParaRPr>
            </a:p>
          </p:txBody>
        </p:sp>
        <p:sp>
          <p:nvSpPr>
            <p:cNvPr id="33797" name="Rectangle 5"/>
            <p:cNvSpPr/>
            <p:nvPr/>
          </p:nvSpPr>
          <p:spPr>
            <a:xfrm>
              <a:off x="12918" y="2526"/>
              <a:ext cx="908" cy="7597"/>
            </a:xfrm>
            <a:prstGeom prst="rect">
              <a:avLst/>
            </a:prstGeom>
            <a:solidFill>
              <a:srgbClr val="FF3300"/>
            </a:solidFill>
            <a:ln w="9525">
              <a:noFill/>
            </a:ln>
            <a:effectLst>
              <a:outerShdw dist="107763" dir="18900000" algn="ctr" rotWithShape="0">
                <a:srgbClr val="808080">
                  <a:alpha val="50000"/>
                </a:srgbClr>
              </a:outerShdw>
            </a:effectLst>
          </p:spPr>
          <p:txBody>
            <a:bodyPr vert="eaVert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 algn="dist" eaLnBrk="1" hangingPunct="1">
                <a:buNone/>
              </a:pPr>
              <a:r>
                <a:rPr lang="zh-CN" altLang="en-US" sz="2400" b="1" dirty="0">
                  <a:ea typeface="隶书" panose="02010509060101010101" pitchFamily="49" charset="-122"/>
                </a:rPr>
                <a:t>炮制虽繁，必不敢省人工</a:t>
              </a:r>
              <a:endParaRPr lang="zh-CN" altLang="en-US" sz="2400" b="1" dirty="0">
                <a:ea typeface="隶书" panose="02010509060101010101" pitchFamily="49" charset="-122"/>
              </a:endParaRPr>
            </a:p>
          </p:txBody>
        </p:sp>
      </p:grpSp>
      <p:sp>
        <p:nvSpPr>
          <p:cNvPr id="33798" name="Rectangle 6"/>
          <p:cNvSpPr/>
          <p:nvPr/>
        </p:nvSpPr>
        <p:spPr>
          <a:xfrm>
            <a:off x="1214120" y="6268720"/>
            <a:ext cx="9763125" cy="368300"/>
          </a:xfrm>
          <a:prstGeom prst="rect">
            <a:avLst/>
          </a:prstGeom>
          <a:solidFill>
            <a:srgbClr val="FCFAC8"/>
          </a:solidFill>
          <a:ln w="381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ctr" anchorCtr="fals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正是靠着这份承诺，同仁堂历经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300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年风雨而不倒，从一家普通的家族药铺发展为国药第一品牌。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一、守信的力量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845" name="Rectangle 22"/>
          <p:cNvSpPr>
            <a:spLocks noGrp="true"/>
          </p:cNvSpPr>
          <p:nvPr/>
        </p:nvSpPr>
        <p:spPr>
          <a:xfrm>
            <a:off x="1929448" y="828358"/>
            <a:ext cx="7800975" cy="56356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false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赊销与风险（</a:t>
            </a:r>
            <a:r>
              <a:rPr lang="zh-TW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能否不</a:t>
            </a:r>
            <a:r>
              <a:rPr lang="zh-CN" altLang="zh-TW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赊销</a:t>
            </a:r>
            <a:r>
              <a:rPr lang="zh-TW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？）</a:t>
            </a:r>
            <a:endParaRPr lang="zh-TW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48194" name="Group 34"/>
          <p:cNvGraphicFramePr>
            <a:graphicFrameLocks noGrp="true"/>
          </p:cNvGraphicFramePr>
          <p:nvPr/>
        </p:nvGraphicFramePr>
        <p:xfrm>
          <a:off x="2625725" y="1567180"/>
          <a:ext cx="6941820" cy="1388745"/>
        </p:xfrm>
        <a:graphic>
          <a:graphicData uri="http://schemas.openxmlformats.org/drawingml/2006/table">
            <a:tbl>
              <a:tblPr/>
              <a:tblGrid>
                <a:gridCol w="1301750"/>
                <a:gridCol w="3210560"/>
                <a:gridCol w="2429510"/>
              </a:tblGrid>
              <a:tr h="4629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国家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使用赊销比率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占用资金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9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美国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90%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10%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9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中国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10%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90%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1882775" y="2405380"/>
            <a:ext cx="7956550" cy="4724400"/>
            <a:chOff x="2788" y="3895"/>
            <a:chExt cx="12530" cy="7440"/>
          </a:xfrm>
        </p:grpSpPr>
        <p:sp>
          <p:nvSpPr>
            <p:cNvPr id="35864" name="Rectangle 26"/>
            <p:cNvSpPr/>
            <p:nvPr/>
          </p:nvSpPr>
          <p:spPr>
            <a:xfrm>
              <a:off x="2788" y="3895"/>
              <a:ext cx="12360" cy="7440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lIns="91440" tIns="45720" rIns="91440" bIns="45720" anchor="t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zh-TW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	</a:t>
              </a:r>
              <a:endPara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endPara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endPara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endPara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endPara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endPara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endPara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endPara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endPara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endPara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endPara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endPara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zh-TW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          </a:t>
              </a:r>
              <a:r>
                <a:rPr lang="zh-TW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</a:t>
              </a:r>
              <a:r>
                <a:rPr lang="en-US" altLang="zh-TW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      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销售额</a:t>
              </a:r>
              <a:r>
                <a:rPr lang="zh-TW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   </a:t>
              </a:r>
              <a:r>
                <a:rPr lang="en-US" altLang="zh-TW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   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利润率</a:t>
              </a:r>
              <a:r>
                <a:rPr lang="zh-TW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  </a:t>
              </a:r>
              <a:r>
                <a:rPr lang="en-US" altLang="zh-TW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    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流动现金</a:t>
              </a:r>
              <a:r>
                <a:rPr lang="zh-TW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</a:t>
              </a:r>
              <a:r>
                <a:rPr lang="en-US" altLang="zh-TW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   </a:t>
              </a:r>
              <a:r>
                <a:rPr lang="zh-TW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客户数目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4544" y="5098"/>
              <a:ext cx="774" cy="5143"/>
              <a:chOff x="13944" y="4977"/>
              <a:chExt cx="774" cy="5143"/>
            </a:xfrm>
          </p:grpSpPr>
          <p:sp>
            <p:nvSpPr>
              <p:cNvPr id="35865" name="Text Box 28"/>
              <p:cNvSpPr txBox="true"/>
              <p:nvPr/>
            </p:nvSpPr>
            <p:spPr>
              <a:xfrm>
                <a:off x="13994" y="7900"/>
                <a:ext cx="724" cy="222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vert="eaVert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不使用赊销</a:t>
                </a:r>
                <a:endPara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866" name="Rectangle 29"/>
              <p:cNvSpPr/>
              <p:nvPr/>
            </p:nvSpPr>
            <p:spPr>
              <a:xfrm>
                <a:off x="13948" y="4977"/>
                <a:ext cx="600" cy="350"/>
              </a:xfrm>
              <a:prstGeom prst="rect">
                <a:avLst/>
              </a:prstGeom>
              <a:solidFill>
                <a:srgbClr val="FF33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80000"/>
                  </a:lnSpc>
                  <a:buClr>
                    <a:schemeClr val="hlink"/>
                  </a:buClr>
                  <a:buFont typeface="Wingdings" panose="05000000000000000000" pitchFamily="2" charset="2"/>
                  <a:buNone/>
                </a:pPr>
                <a:endPara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867" name="Text Box 30"/>
              <p:cNvSpPr txBox="true"/>
              <p:nvPr/>
            </p:nvSpPr>
            <p:spPr>
              <a:xfrm>
                <a:off x="13944" y="5455"/>
                <a:ext cx="724" cy="21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vert="eaVert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使用赊销</a:t>
                </a:r>
                <a:endPara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868" name="Rectangle 31"/>
              <p:cNvSpPr/>
              <p:nvPr/>
            </p:nvSpPr>
            <p:spPr>
              <a:xfrm>
                <a:off x="13948" y="7437"/>
                <a:ext cx="600" cy="350"/>
              </a:xfrm>
              <a:prstGeom prst="rect">
                <a:avLst/>
              </a:prstGeom>
              <a:solidFill>
                <a:srgbClr val="0000FF"/>
              </a:solidFill>
              <a:ln w="9525" cap="flat" cmpd="sng">
                <a:solidFill>
                  <a:schemeClr val="accent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80000"/>
                  </a:lnSpc>
                  <a:buClr>
                    <a:schemeClr val="hlink"/>
                  </a:buClr>
                  <a:buFont typeface="Wingdings" panose="05000000000000000000" pitchFamily="2" charset="2"/>
                  <a:buNone/>
                </a:pPr>
                <a:endPara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aphicFrame>
          <p:nvGraphicFramePr>
            <p:cNvPr id="35869" name="Object 32"/>
            <p:cNvGraphicFramePr>
              <a:graphicFrameLocks noChangeAspect="true"/>
            </p:cNvGraphicFramePr>
            <p:nvPr/>
          </p:nvGraphicFramePr>
          <p:xfrm>
            <a:off x="3958" y="4575"/>
            <a:ext cx="10590" cy="58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4" imgW="5763895" imgH="3494405" progId="MSGraph.Chart.8">
                    <p:embed/>
                  </p:oleObj>
                </mc:Choice>
                <mc:Fallback>
                  <p:oleObj name="" r:id="rId4" imgW="5763895" imgH="3494405" progId="MSGraph.Chart.8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958" y="4575"/>
                          <a:ext cx="10590" cy="58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一、守信的力量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894" name="Rectangle 3"/>
          <p:cNvSpPr>
            <a:spLocks noGrp="true"/>
          </p:cNvSpPr>
          <p:nvPr/>
        </p:nvSpPr>
        <p:spPr>
          <a:xfrm>
            <a:off x="1692275" y="1630680"/>
            <a:ext cx="8806815" cy="43395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t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做生意不是赌博，而是要合理控制（风险）！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据统计：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eaLnBrk="1" hangingPunct="1">
              <a:spcBef>
                <a:spcPts val="600"/>
              </a:spcBef>
            </a:pP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70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％的企业承认中国加入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WTO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后，更广泛地采用信用销售；</a:t>
            </a:r>
            <a:endParaRPr lang="zh-CN" altLang="en-US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eaLnBrk="1" hangingPunct="1">
              <a:spcBef>
                <a:spcPts val="600"/>
              </a:spcBef>
            </a:pP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但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67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％的公司却没有建立信用管理部门；</a:t>
            </a:r>
            <a:endParaRPr lang="zh-CN" altLang="en-US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eaLnBrk="1" hangingPunct="1">
              <a:spcBef>
                <a:spcPts val="600"/>
              </a:spcBef>
            </a:pP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31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％的公司没有对客户详细的信用审核；</a:t>
            </a:r>
            <a:endParaRPr lang="zh-CN" altLang="en-US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eaLnBrk="1" hangingPunct="1">
              <a:spcBef>
                <a:spcPts val="600"/>
              </a:spcBef>
            </a:pP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56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％的公司未曾使用第三方的调查信息；</a:t>
            </a:r>
            <a:endParaRPr lang="zh-CN" altLang="en-US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eaLnBrk="1" hangingPunct="1">
              <a:spcBef>
                <a:spcPts val="600"/>
              </a:spcBef>
            </a:pP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全面进行信用管理的企业仅占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％。</a:t>
            </a:r>
            <a:endParaRPr lang="zh-CN" altLang="en-US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spcBef>
                <a:spcPts val="12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社会急需大量高素质的信用管理人才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二、失信的代价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日期占位符 3"/>
          <p:cNvSpPr txBox="true">
            <a:spLocks noGrp="true"/>
          </p:cNvSpPr>
          <p:nvPr/>
        </p:nvSpPr>
        <p:spPr bwMode="auto">
          <a:xfrm>
            <a:off x="2066925" y="6239510"/>
            <a:ext cx="2072640" cy="3079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fld id="{B99D7053-6E6A-4CA7-ADC9-3A0930C52ECF}" type="datetime1">
              <a:rPr kumimoji="0" lang="zh-CN" altLang="en-US" sz="12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zh-CN" altLang="en-US" sz="1200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942" name="AutoShape 3"/>
          <p:cNvSpPr/>
          <p:nvPr/>
        </p:nvSpPr>
        <p:spPr>
          <a:xfrm rot="1670855">
            <a:off x="5436870" y="4977130"/>
            <a:ext cx="2727960" cy="402590"/>
          </a:xfrm>
          <a:prstGeom prst="rightArrow">
            <a:avLst>
              <a:gd name="adj1" fmla="val 50000"/>
              <a:gd name="adj2" fmla="val 167518"/>
            </a:avLst>
          </a:prstGeom>
          <a:solidFill>
            <a:srgbClr val="FFFF99"/>
          </a:solidFill>
          <a:ln w="9525" cap="flat" cmpd="sng">
            <a:solidFill>
              <a:srgbClr val="009999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8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43" name="AutoShape 4"/>
          <p:cNvSpPr/>
          <p:nvPr/>
        </p:nvSpPr>
        <p:spPr>
          <a:xfrm>
            <a:off x="5574030" y="3603625"/>
            <a:ext cx="743585" cy="277495"/>
          </a:xfrm>
          <a:prstGeom prst="rightArrow">
            <a:avLst>
              <a:gd name="adj1" fmla="val 50000"/>
              <a:gd name="adj2" fmla="val 66208"/>
            </a:avLst>
          </a:prstGeom>
          <a:solidFill>
            <a:srgbClr val="FFFF99"/>
          </a:solidFill>
          <a:ln w="9525" cap="flat" cmpd="sng">
            <a:solidFill>
              <a:srgbClr val="009999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8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44" name="AutoShape 5"/>
          <p:cNvSpPr/>
          <p:nvPr/>
        </p:nvSpPr>
        <p:spPr>
          <a:xfrm rot="19755937" flipV="true">
            <a:off x="5384165" y="2115185"/>
            <a:ext cx="2799080" cy="320040"/>
          </a:xfrm>
          <a:prstGeom prst="rightArrow">
            <a:avLst>
              <a:gd name="adj1" fmla="val 50000"/>
              <a:gd name="adj2" fmla="val 216071"/>
            </a:avLst>
          </a:prstGeom>
          <a:solidFill>
            <a:srgbClr val="FFFF99"/>
          </a:solidFill>
          <a:ln w="9525" cap="flat" cmpd="sng">
            <a:solidFill>
              <a:srgbClr val="009999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8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45" name="Rectangle 6"/>
          <p:cNvSpPr/>
          <p:nvPr/>
        </p:nvSpPr>
        <p:spPr>
          <a:xfrm>
            <a:off x="1707515" y="852805"/>
            <a:ext cx="632333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信用已经成为市场经济最为稀缺的资源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5255" name="Oval 7"/>
          <p:cNvSpPr>
            <a:spLocks noChangeArrowheads="true"/>
          </p:cNvSpPr>
          <p:nvPr/>
        </p:nvSpPr>
        <p:spPr bwMode="gray">
          <a:xfrm>
            <a:off x="8092440" y="975995"/>
            <a:ext cx="2099310" cy="2075180"/>
          </a:xfrm>
          <a:prstGeom prst="ellipse">
            <a:avLst/>
          </a:prstGeom>
          <a:gradFill rotWithShape="true">
            <a:gsLst>
              <a:gs pos="0">
                <a:schemeClr val="folHlink">
                  <a:gamma/>
                  <a:tint val="0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0"/>
                  <a:invGamma/>
                </a:schemeClr>
              </a:gs>
            </a:gsLst>
            <a:lin ang="2700000" scaled="true"/>
          </a:gradFill>
          <a:ln w="38100" algn="ctr">
            <a:noFill/>
            <a:round/>
          </a:ln>
          <a:effectLst/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65256" name="Oval 8"/>
          <p:cNvSpPr>
            <a:spLocks noChangeArrowheads="true"/>
          </p:cNvSpPr>
          <p:nvPr/>
        </p:nvSpPr>
        <p:spPr bwMode="gray">
          <a:xfrm>
            <a:off x="8216265" y="1098550"/>
            <a:ext cx="2099310" cy="2075180"/>
          </a:xfrm>
          <a:prstGeom prst="ellipse">
            <a:avLst/>
          </a:prstGeom>
          <a:gradFill rotWithShape="true">
            <a:gsLst>
              <a:gs pos="0">
                <a:schemeClr val="folHlink">
                  <a:alpha val="32001"/>
                </a:schemeClr>
              </a:gs>
              <a:gs pos="100000">
                <a:schemeClr val="folHlink">
                  <a:gamma/>
                  <a:shade val="0"/>
                  <a:invGamma/>
                  <a:alpha val="89999"/>
                </a:schemeClr>
              </a:gs>
            </a:gsLst>
            <a:lin ang="2700000" scaled="true"/>
          </a:gradFill>
          <a:ln w="38100" algn="ctr">
            <a:noFill/>
            <a:round/>
          </a:ln>
          <a:effectLst/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9948" name="Group 9"/>
          <p:cNvGrpSpPr/>
          <p:nvPr/>
        </p:nvGrpSpPr>
        <p:grpSpPr>
          <a:xfrm rot="0">
            <a:off x="8232775" y="1115060"/>
            <a:ext cx="1824990" cy="1803400"/>
            <a:chOff x="3606" y="709"/>
            <a:chExt cx="1183" cy="1183"/>
          </a:xfrm>
        </p:grpSpPr>
        <p:sp>
          <p:nvSpPr>
            <p:cNvPr id="565258" name="Oval 10"/>
            <p:cNvSpPr>
              <a:spLocks noChangeArrowheads="true"/>
            </p:cNvSpPr>
            <p:nvPr/>
          </p:nvSpPr>
          <p:spPr bwMode="gray">
            <a:xfrm>
              <a:off x="3606" y="709"/>
              <a:ext cx="1183" cy="1183"/>
            </a:xfrm>
            <a:prstGeom prst="ellipse">
              <a:avLst/>
            </a:prstGeom>
            <a:gradFill rotWithShape="true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true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5259" name="Oval 11"/>
            <p:cNvSpPr>
              <a:spLocks noChangeArrowheads="true"/>
            </p:cNvSpPr>
            <p:nvPr/>
          </p:nvSpPr>
          <p:spPr bwMode="gray">
            <a:xfrm>
              <a:off x="3606" y="709"/>
              <a:ext cx="1183" cy="1183"/>
            </a:xfrm>
            <a:prstGeom prst="ellipse">
              <a:avLst/>
            </a:prstGeom>
            <a:gradFill rotWithShape="true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true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9981" name="Oval 12"/>
            <p:cNvSpPr/>
            <p:nvPr/>
          </p:nvSpPr>
          <p:spPr>
            <a:xfrm>
              <a:off x="3651" y="799"/>
              <a:ext cx="1065" cy="1065"/>
            </a:xfrm>
            <a:prstGeom prst="ellipse">
              <a:avLst/>
            </a:prstGeom>
            <a:solidFill>
              <a:srgbClr val="333333"/>
            </a:solidFill>
            <a:ln w="38100">
              <a:noFill/>
            </a:ln>
          </p:spPr>
          <p:txBody>
            <a:bodyPr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80000"/>
                </a:lnSpc>
                <a:buClr>
                  <a:schemeClr val="hlink"/>
                </a:buClr>
                <a:buFont typeface="Wingdings" panose="05000000000000000000" pitchFamily="2" charset="2"/>
                <a:buNone/>
              </a:pPr>
              <a:endPara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9982" name="Group 13"/>
            <p:cNvGrpSpPr/>
            <p:nvPr/>
          </p:nvGrpSpPr>
          <p:grpSpPr>
            <a:xfrm>
              <a:off x="3696" y="799"/>
              <a:ext cx="1031" cy="1031"/>
              <a:chOff x="4166" y="1706"/>
              <a:chExt cx="1252" cy="1252"/>
            </a:xfrm>
          </p:grpSpPr>
          <p:sp>
            <p:nvSpPr>
              <p:cNvPr id="39984" name="Oval 14"/>
              <p:cNvSpPr/>
              <p:nvPr/>
            </p:nvSpPr>
            <p:spPr>
              <a:xfrm>
                <a:off x="4166" y="1706"/>
                <a:ext cx="1252" cy="1252"/>
              </a:xfrm>
              <a:prstGeom prst="ellipse">
                <a:avLst/>
              </a:prstGeom>
              <a:gradFill rotWithShape="true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80000"/>
                  </a:lnSpc>
                  <a:buClr>
                    <a:schemeClr val="hlink"/>
                  </a:buClr>
                  <a:buFont typeface="Wingdings" panose="05000000000000000000" pitchFamily="2" charset="2"/>
                  <a:buNone/>
                </a:pPr>
                <a:endParaRPr lang="zh-CN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985" name="Oval 15"/>
              <p:cNvSpPr/>
              <p:nvPr/>
            </p:nvSpPr>
            <p:spPr>
              <a:xfrm>
                <a:off x="4182" y="1713"/>
                <a:ext cx="1222" cy="1221"/>
              </a:xfrm>
              <a:prstGeom prst="ellipse">
                <a:avLst/>
              </a:prstGeom>
              <a:gradFill rotWithShape="true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80000"/>
                  </a:lnSpc>
                  <a:buClr>
                    <a:schemeClr val="hlink"/>
                  </a:buClr>
                  <a:buFont typeface="Wingdings" panose="05000000000000000000" pitchFamily="2" charset="2"/>
                  <a:buNone/>
                </a:pPr>
                <a:endParaRPr lang="zh-CN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986" name="Oval 16"/>
              <p:cNvSpPr/>
              <p:nvPr/>
            </p:nvSpPr>
            <p:spPr>
              <a:xfrm>
                <a:off x="4195" y="1725"/>
                <a:ext cx="1162" cy="1141"/>
              </a:xfrm>
              <a:prstGeom prst="ellipse">
                <a:avLst/>
              </a:prstGeom>
              <a:gradFill rotWithShape="true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80000"/>
                  </a:lnSpc>
                  <a:buClr>
                    <a:schemeClr val="hlink"/>
                  </a:buClr>
                  <a:buFont typeface="Wingdings" panose="05000000000000000000" pitchFamily="2" charset="2"/>
                  <a:buNone/>
                </a:pPr>
                <a:endParaRPr lang="zh-CN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987" name="Oval 17"/>
              <p:cNvSpPr/>
              <p:nvPr/>
            </p:nvSpPr>
            <p:spPr>
              <a:xfrm>
                <a:off x="4263" y="1757"/>
                <a:ext cx="1033" cy="926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80000"/>
                  </a:lnSpc>
                  <a:buClr>
                    <a:schemeClr val="hlink"/>
                  </a:buClr>
                  <a:buFont typeface="Wingdings" panose="05000000000000000000" pitchFamily="2" charset="2"/>
                  <a:buNone/>
                </a:pPr>
                <a:endParaRPr lang="zh-CN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9983" name="Text Box 18"/>
            <p:cNvSpPr txBox="true"/>
            <p:nvPr/>
          </p:nvSpPr>
          <p:spPr>
            <a:xfrm>
              <a:off x="3833" y="890"/>
              <a:ext cx="817" cy="90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政府</a:t>
              </a:r>
              <a:endPara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信用</a:t>
              </a:r>
              <a:endPara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危机</a:t>
              </a:r>
              <a:endPara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9949" name="Line 19"/>
          <p:cNvSpPr/>
          <p:nvPr/>
        </p:nvSpPr>
        <p:spPr>
          <a:xfrm flipV="true">
            <a:off x="5297805" y="3515360"/>
            <a:ext cx="0" cy="73025"/>
          </a:xfrm>
          <a:prstGeom prst="line">
            <a:avLst/>
          </a:prstGeom>
          <a:ln w="0">
            <a:noFill/>
          </a:ln>
        </p:spPr>
      </p:sp>
      <p:sp>
        <p:nvSpPr>
          <p:cNvPr id="565268" name="Oval 20"/>
          <p:cNvSpPr>
            <a:spLocks noChangeArrowheads="true"/>
          </p:cNvSpPr>
          <p:nvPr/>
        </p:nvSpPr>
        <p:spPr bwMode="gray">
          <a:xfrm>
            <a:off x="6205220" y="2774315"/>
            <a:ext cx="2099310" cy="2075180"/>
          </a:xfrm>
          <a:prstGeom prst="ellipse">
            <a:avLst/>
          </a:prstGeom>
          <a:gradFill rotWithShape="true">
            <a:gsLst>
              <a:gs pos="0">
                <a:schemeClr val="accent1">
                  <a:gamma/>
                  <a:tint val="0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2700000" scaled="true"/>
          </a:gradFill>
          <a:ln w="38100" algn="ctr">
            <a:noFill/>
            <a:round/>
          </a:ln>
          <a:effectLst/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65269" name="Oval 21"/>
          <p:cNvSpPr>
            <a:spLocks noChangeArrowheads="true"/>
          </p:cNvSpPr>
          <p:nvPr/>
        </p:nvSpPr>
        <p:spPr bwMode="gray">
          <a:xfrm>
            <a:off x="6328410" y="2896235"/>
            <a:ext cx="2099310" cy="2075180"/>
          </a:xfrm>
          <a:prstGeom prst="ellipse">
            <a:avLst/>
          </a:prstGeom>
          <a:gradFill rotWithShape="true">
            <a:gsLst>
              <a:gs pos="0">
                <a:schemeClr val="accent1">
                  <a:alpha val="32001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true"/>
          </a:gradFill>
          <a:ln w="38100" algn="ctr">
            <a:noFill/>
            <a:round/>
          </a:ln>
          <a:effectLst/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65270" name="Oval 22"/>
          <p:cNvSpPr>
            <a:spLocks noChangeArrowheads="true"/>
          </p:cNvSpPr>
          <p:nvPr/>
        </p:nvSpPr>
        <p:spPr bwMode="gray">
          <a:xfrm>
            <a:off x="6341745" y="2909570"/>
            <a:ext cx="1824990" cy="1804035"/>
          </a:xfrm>
          <a:prstGeom prst="ellipse">
            <a:avLst/>
          </a:prstGeom>
          <a:gradFill rotWithShape="true">
            <a:gsLst>
              <a:gs pos="0">
                <a:schemeClr val="accent1">
                  <a:gamma/>
                  <a:shade val="54118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54118"/>
                  <a:invGamma/>
                </a:schemeClr>
              </a:gs>
            </a:gsLst>
            <a:lin ang="18900000" scaled="true"/>
          </a:gradFill>
          <a:ln w="38100" algn="ctr">
            <a:noFill/>
            <a:round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65271" name="Oval 23"/>
          <p:cNvSpPr>
            <a:spLocks noChangeArrowheads="true"/>
          </p:cNvSpPr>
          <p:nvPr/>
        </p:nvSpPr>
        <p:spPr bwMode="gray">
          <a:xfrm>
            <a:off x="6343650" y="2912745"/>
            <a:ext cx="1824990" cy="1804035"/>
          </a:xfrm>
          <a:prstGeom prst="ellipse">
            <a:avLst/>
          </a:prstGeom>
          <a:gradFill rotWithShape="true">
            <a:gsLst>
              <a:gs pos="0">
                <a:schemeClr val="accent1">
                  <a:gamma/>
                  <a:shade val="63529"/>
                  <a:invGamma/>
                </a:schemeClr>
              </a:gs>
              <a:gs pos="100000">
                <a:schemeClr val="accent1">
                  <a:alpha val="0"/>
                </a:schemeClr>
              </a:gs>
            </a:gsLst>
            <a:lin ang="2700000" scaled="true"/>
          </a:gradFill>
          <a:ln w="38100" algn="ctr">
            <a:noFill/>
            <a:round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954" name="Oval 24"/>
          <p:cNvSpPr/>
          <p:nvPr/>
        </p:nvSpPr>
        <p:spPr>
          <a:xfrm>
            <a:off x="6433185" y="2999740"/>
            <a:ext cx="1642110" cy="1623695"/>
          </a:xfrm>
          <a:prstGeom prst="ellipse">
            <a:avLst/>
          </a:prstGeom>
          <a:solidFill>
            <a:srgbClr val="333333"/>
          </a:solidFill>
          <a:ln w="38100">
            <a:noFill/>
          </a:ln>
        </p:spPr>
        <p:txBody>
          <a:bodyPr anchor="ctr" anchorCtr="fals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8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955" name="Group 25"/>
          <p:cNvGrpSpPr/>
          <p:nvPr/>
        </p:nvGrpSpPr>
        <p:grpSpPr>
          <a:xfrm rot="0">
            <a:off x="6459220" y="3018155"/>
            <a:ext cx="1590675" cy="1571625"/>
            <a:chOff x="4166" y="1706"/>
            <a:chExt cx="1252" cy="1252"/>
          </a:xfrm>
        </p:grpSpPr>
        <p:sp>
          <p:nvSpPr>
            <p:cNvPr id="39975" name="Oval 26"/>
            <p:cNvSpPr/>
            <p:nvPr/>
          </p:nvSpPr>
          <p:spPr>
            <a:xfrm>
              <a:off x="4166" y="1706"/>
              <a:ext cx="1252" cy="1252"/>
            </a:xfrm>
            <a:prstGeom prst="ellipse">
              <a:avLst/>
            </a:prstGeom>
            <a:gradFill rotWithShape="true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true"/>
              <a:tileRect/>
            </a:gradFill>
            <a:ln w="9525">
              <a:noFill/>
            </a:ln>
          </p:spPr>
          <p:txBody>
            <a:bodyPr vert="eaVert"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80000"/>
                </a:lnSpc>
                <a:buClr>
                  <a:schemeClr val="hlink"/>
                </a:buClr>
                <a:buFont typeface="Wingdings" panose="05000000000000000000" pitchFamily="2" charset="2"/>
                <a:buNone/>
              </a:pPr>
              <a:endPara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976" name="Oval 27"/>
            <p:cNvSpPr/>
            <p:nvPr/>
          </p:nvSpPr>
          <p:spPr>
            <a:xfrm>
              <a:off x="4182" y="1713"/>
              <a:ext cx="1222" cy="1221"/>
            </a:xfrm>
            <a:prstGeom prst="ellipse">
              <a:avLst/>
            </a:prstGeom>
            <a:gradFill rotWithShape="true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true"/>
              <a:tileRect/>
            </a:gradFill>
            <a:ln w="9525">
              <a:noFill/>
            </a:ln>
          </p:spPr>
          <p:txBody>
            <a:bodyPr vert="eaVert"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80000"/>
                </a:lnSpc>
                <a:buClr>
                  <a:schemeClr val="hlink"/>
                </a:buClr>
                <a:buFont typeface="Wingdings" panose="05000000000000000000" pitchFamily="2" charset="2"/>
                <a:buNone/>
              </a:pPr>
              <a:endPara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977" name="Oval 28"/>
            <p:cNvSpPr/>
            <p:nvPr/>
          </p:nvSpPr>
          <p:spPr>
            <a:xfrm>
              <a:off x="4195" y="1725"/>
              <a:ext cx="1162" cy="1141"/>
            </a:xfrm>
            <a:prstGeom prst="ellipse">
              <a:avLst/>
            </a:prstGeom>
            <a:gradFill rotWithShape="true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true"/>
              <a:tileRect/>
            </a:gradFill>
            <a:ln w="9525">
              <a:noFill/>
            </a:ln>
          </p:spPr>
          <p:txBody>
            <a:bodyPr vert="eaVert"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80000"/>
                </a:lnSpc>
                <a:buClr>
                  <a:schemeClr val="hlink"/>
                </a:buClr>
                <a:buFont typeface="Wingdings" panose="05000000000000000000" pitchFamily="2" charset="2"/>
                <a:buNone/>
              </a:pPr>
              <a:endPara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978" name="Oval 29"/>
            <p:cNvSpPr/>
            <p:nvPr/>
          </p:nvSpPr>
          <p:spPr>
            <a:xfrm>
              <a:off x="4263" y="1757"/>
              <a:ext cx="1033" cy="926"/>
            </a:xfrm>
            <a:prstGeom prst="ellipse">
              <a:avLst/>
            </a:prstGeom>
            <a:gradFill rotWithShape="true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true"/>
              <a:tileRect/>
            </a:gradFill>
            <a:ln w="9525">
              <a:noFill/>
            </a:ln>
          </p:spPr>
          <p:txBody>
            <a:bodyPr vert="eaVert"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80000"/>
                </a:lnSpc>
                <a:buClr>
                  <a:schemeClr val="hlink"/>
                </a:buClr>
                <a:buFont typeface="Wingdings" panose="05000000000000000000" pitchFamily="2" charset="2"/>
                <a:buNone/>
              </a:pPr>
              <a:endPara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9956" name="Text Box 30"/>
          <p:cNvSpPr txBox="true"/>
          <p:nvPr/>
        </p:nvSpPr>
        <p:spPr>
          <a:xfrm>
            <a:off x="6833870" y="3188970"/>
            <a:ext cx="87312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信用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危机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5279" name="Oval 31"/>
          <p:cNvSpPr>
            <a:spLocks noChangeArrowheads="true"/>
          </p:cNvSpPr>
          <p:nvPr/>
        </p:nvSpPr>
        <p:spPr bwMode="gray">
          <a:xfrm>
            <a:off x="8163560" y="4545965"/>
            <a:ext cx="2099310" cy="2075180"/>
          </a:xfrm>
          <a:prstGeom prst="ellipse">
            <a:avLst/>
          </a:prstGeom>
          <a:gradFill rotWithShape="true">
            <a:gsLst>
              <a:gs pos="0">
                <a:schemeClr val="hlink">
                  <a:gamma/>
                  <a:tint val="0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2700000" scaled="true"/>
          </a:gradFill>
          <a:ln w="38100" algn="ctr">
            <a:noFill/>
            <a:round/>
          </a:ln>
          <a:effectLst/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65280" name="Oval 32"/>
          <p:cNvSpPr>
            <a:spLocks noChangeArrowheads="true"/>
          </p:cNvSpPr>
          <p:nvPr/>
        </p:nvSpPr>
        <p:spPr bwMode="gray">
          <a:xfrm>
            <a:off x="8286750" y="4667885"/>
            <a:ext cx="2099310" cy="2075180"/>
          </a:xfrm>
          <a:prstGeom prst="ellipse">
            <a:avLst/>
          </a:prstGeom>
          <a:gradFill rotWithShape="true">
            <a:gsLst>
              <a:gs pos="0">
                <a:schemeClr val="hlink">
                  <a:alpha val="32001"/>
                </a:schemeClr>
              </a:gs>
              <a:gs pos="100000">
                <a:schemeClr val="hlink">
                  <a:gamma/>
                  <a:shade val="0"/>
                  <a:invGamma/>
                  <a:alpha val="89999"/>
                </a:schemeClr>
              </a:gs>
            </a:gsLst>
            <a:lin ang="2700000" scaled="true"/>
          </a:gradFill>
          <a:ln w="38100" algn="ctr">
            <a:noFill/>
            <a:round/>
          </a:ln>
          <a:effectLst/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65281" name="Oval 33"/>
          <p:cNvSpPr>
            <a:spLocks noChangeArrowheads="true"/>
          </p:cNvSpPr>
          <p:nvPr/>
        </p:nvSpPr>
        <p:spPr bwMode="gray">
          <a:xfrm>
            <a:off x="8300720" y="4681220"/>
            <a:ext cx="1824990" cy="1804035"/>
          </a:xfrm>
          <a:prstGeom prst="ellipse">
            <a:avLst/>
          </a:prstGeom>
          <a:gradFill rotWithShape="true">
            <a:gsLst>
              <a:gs pos="0">
                <a:schemeClr val="hlink">
                  <a:gamma/>
                  <a:shade val="54118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54118"/>
                  <a:invGamma/>
                </a:schemeClr>
              </a:gs>
            </a:gsLst>
            <a:lin ang="18900000" scaled="true"/>
          </a:gradFill>
          <a:ln w="38100" algn="ctr">
            <a:noFill/>
            <a:round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65282" name="Oval 34"/>
          <p:cNvSpPr>
            <a:spLocks noChangeArrowheads="true"/>
          </p:cNvSpPr>
          <p:nvPr/>
        </p:nvSpPr>
        <p:spPr bwMode="gray">
          <a:xfrm>
            <a:off x="8331200" y="4692015"/>
            <a:ext cx="1824990" cy="1804035"/>
          </a:xfrm>
          <a:prstGeom prst="ellipse">
            <a:avLst/>
          </a:prstGeom>
          <a:gradFill rotWithShape="true">
            <a:gsLst>
              <a:gs pos="0">
                <a:schemeClr val="hlink">
                  <a:gamma/>
                  <a:shade val="63529"/>
                  <a:invGamma/>
                </a:schemeClr>
              </a:gs>
              <a:gs pos="100000">
                <a:schemeClr val="hlink">
                  <a:alpha val="0"/>
                </a:schemeClr>
              </a:gs>
            </a:gsLst>
            <a:lin ang="2700000" scaled="true"/>
          </a:gradFill>
          <a:ln w="38100" algn="ctr">
            <a:noFill/>
            <a:round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961" name="Oval 35"/>
          <p:cNvSpPr/>
          <p:nvPr/>
        </p:nvSpPr>
        <p:spPr>
          <a:xfrm>
            <a:off x="8399145" y="4771390"/>
            <a:ext cx="1642745" cy="1623695"/>
          </a:xfrm>
          <a:prstGeom prst="ellipse">
            <a:avLst/>
          </a:prstGeom>
          <a:solidFill>
            <a:srgbClr val="333333"/>
          </a:solidFill>
          <a:ln w="38100">
            <a:noFill/>
          </a:ln>
        </p:spPr>
        <p:txBody>
          <a:bodyPr anchor="ctr" anchorCtr="fals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8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962" name="Group 36"/>
          <p:cNvGrpSpPr/>
          <p:nvPr/>
        </p:nvGrpSpPr>
        <p:grpSpPr>
          <a:xfrm rot="0">
            <a:off x="8428990" y="4789805"/>
            <a:ext cx="1590040" cy="1571625"/>
            <a:chOff x="4166" y="1706"/>
            <a:chExt cx="1252" cy="1252"/>
          </a:xfrm>
        </p:grpSpPr>
        <p:sp>
          <p:nvSpPr>
            <p:cNvPr id="39971" name="Oval 37"/>
            <p:cNvSpPr/>
            <p:nvPr/>
          </p:nvSpPr>
          <p:spPr>
            <a:xfrm>
              <a:off x="4166" y="1706"/>
              <a:ext cx="1252" cy="1252"/>
            </a:xfrm>
            <a:prstGeom prst="ellipse">
              <a:avLst/>
            </a:prstGeom>
            <a:gradFill rotWithShape="true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true"/>
              <a:tileRect/>
            </a:gradFill>
            <a:ln w="9525">
              <a:noFill/>
            </a:ln>
          </p:spPr>
          <p:txBody>
            <a:bodyPr vert="eaVert"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80000"/>
                </a:lnSpc>
                <a:buClr>
                  <a:schemeClr val="hlink"/>
                </a:buClr>
                <a:buFont typeface="Wingdings" panose="05000000000000000000" pitchFamily="2" charset="2"/>
                <a:buNone/>
              </a:pPr>
              <a:endPara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972" name="Oval 38"/>
            <p:cNvSpPr/>
            <p:nvPr/>
          </p:nvSpPr>
          <p:spPr>
            <a:xfrm>
              <a:off x="4182" y="1713"/>
              <a:ext cx="1222" cy="1221"/>
            </a:xfrm>
            <a:prstGeom prst="ellipse">
              <a:avLst/>
            </a:prstGeom>
            <a:gradFill rotWithShape="true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true"/>
              <a:tileRect/>
            </a:gradFill>
            <a:ln w="9525">
              <a:noFill/>
            </a:ln>
          </p:spPr>
          <p:txBody>
            <a:bodyPr vert="eaVert"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80000"/>
                </a:lnSpc>
                <a:buClr>
                  <a:schemeClr val="hlink"/>
                </a:buClr>
                <a:buFont typeface="Wingdings" panose="05000000000000000000" pitchFamily="2" charset="2"/>
                <a:buNone/>
              </a:pPr>
              <a:endPara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973" name="Oval 39"/>
            <p:cNvSpPr/>
            <p:nvPr/>
          </p:nvSpPr>
          <p:spPr>
            <a:xfrm>
              <a:off x="4195" y="1725"/>
              <a:ext cx="1162" cy="1141"/>
            </a:xfrm>
            <a:prstGeom prst="ellipse">
              <a:avLst/>
            </a:prstGeom>
            <a:gradFill rotWithShape="true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true"/>
              <a:tileRect/>
            </a:gradFill>
            <a:ln w="9525">
              <a:noFill/>
            </a:ln>
          </p:spPr>
          <p:txBody>
            <a:bodyPr vert="eaVert"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80000"/>
                </a:lnSpc>
                <a:buClr>
                  <a:schemeClr val="hlink"/>
                </a:buClr>
                <a:buFont typeface="Wingdings" panose="05000000000000000000" pitchFamily="2" charset="2"/>
                <a:buNone/>
              </a:pPr>
              <a:endPara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974" name="Oval 40"/>
            <p:cNvSpPr/>
            <p:nvPr/>
          </p:nvSpPr>
          <p:spPr>
            <a:xfrm>
              <a:off x="4263" y="1757"/>
              <a:ext cx="1033" cy="926"/>
            </a:xfrm>
            <a:prstGeom prst="ellipse">
              <a:avLst/>
            </a:prstGeom>
            <a:gradFill rotWithShape="true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true"/>
              <a:tileRect/>
            </a:gradFill>
            <a:ln w="9525">
              <a:noFill/>
            </a:ln>
          </p:spPr>
          <p:txBody>
            <a:bodyPr vert="eaVert"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80000"/>
                </a:lnSpc>
                <a:buClr>
                  <a:schemeClr val="hlink"/>
                </a:buClr>
                <a:buFont typeface="Wingdings" panose="05000000000000000000" pitchFamily="2" charset="2"/>
                <a:buNone/>
              </a:pPr>
              <a:endPara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9963" name="Text Box 41"/>
          <p:cNvSpPr txBox="true"/>
          <p:nvPr/>
        </p:nvSpPr>
        <p:spPr>
          <a:xfrm>
            <a:off x="8743315" y="4937125"/>
            <a:ext cx="87312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信用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危机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64" name="Text Box 42"/>
          <p:cNvSpPr txBox="true"/>
          <p:nvPr/>
        </p:nvSpPr>
        <p:spPr>
          <a:xfrm>
            <a:off x="4791075" y="2427605"/>
            <a:ext cx="736600" cy="2489835"/>
          </a:xfrm>
          <a:prstGeom prst="rect">
            <a:avLst/>
          </a:prstGeom>
          <a:solidFill>
            <a:srgbClr val="FFFF00">
              <a:alpha val="58823"/>
            </a:srgbClr>
          </a:solidFill>
          <a:ln w="952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信用危机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65" name="Rectangle 43"/>
          <p:cNvSpPr/>
          <p:nvPr/>
        </p:nvSpPr>
        <p:spPr>
          <a:xfrm>
            <a:off x="8792210" y="3393440"/>
            <a:ext cx="1363345" cy="1078230"/>
          </a:xfrm>
          <a:prstGeom prst="rect">
            <a:avLst/>
          </a:prstGeom>
          <a:noFill/>
          <a:ln w="9525" cap="flat" cmpd="sng">
            <a:solidFill>
              <a:srgbClr val="13040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algn="ctr" eaLnBrk="1" hangingPunct="1">
              <a:lnSpc>
                <a:spcPct val="8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信用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algn="ctr" eaLnBrk="1" hangingPunct="1">
              <a:lnSpc>
                <a:spcPct val="8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溃败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216535" y="2133600"/>
            <a:ext cx="4574540" cy="32175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二、失信的代价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06" name="Rectangle 3"/>
          <p:cNvSpPr>
            <a:spLocks noGrp="true" noChangeArrowheads="true"/>
          </p:cNvSpPr>
          <p:nvPr/>
        </p:nvSpPr>
        <p:spPr>
          <a:xfrm>
            <a:off x="1313815" y="1165860"/>
            <a:ext cx="9564370" cy="48799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l" defTabSz="914400" rtl="0" ea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Tx/>
              <a:buFont typeface="+mj-lt"/>
              <a:buNone/>
              <a:defRPr/>
            </a:pPr>
            <a:r>
              <a:rPr kumimoji="0" lang="zh-CN" altLang="en-US" sz="2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（一）</a:t>
            </a:r>
            <a:r>
              <a:rPr kumimoji="0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0" lang="zh-CN" altLang="en-US" sz="2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信任危机毁掉了行业的发展</a:t>
            </a:r>
            <a:endParaRPr kumimoji="0" lang="zh-CN" altLang="en-US" sz="28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90600" marR="0" lvl="1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以保健品行业为例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Tx/>
              <a:buFont typeface="+mj-lt"/>
              <a:buNone/>
              <a:defRPr/>
            </a:pPr>
            <a:r>
              <a:rPr kumimoji="0" lang="zh-CN" altLang="en-US" sz="2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（二）</a:t>
            </a:r>
            <a:r>
              <a:rPr kumimoji="0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0" lang="zh-CN" altLang="en-US" sz="2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信用危机导致市场交易成本上升，资源配置效率下降</a:t>
            </a:r>
            <a:endParaRPr kumimoji="0" lang="zh-CN" altLang="en-US" sz="28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1680" marR="0" lvl="1" indent="-284480" algn="l" defTabSz="914400" rtl="0" ea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许多企业陷入了相互拖欠的泥潭，形成三（多）角债；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"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中关村流传这样的话：“发起来的老板是骗来的，倒闭的老板们是被骗的。”这就是对中国高科技企业的真实写照（现今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AI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行业、直播行业亦有众多案例，如贾跃亭、瑞幸咖啡、不良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MCN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）。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"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信用功能的发挥受到很大限制，大大提高了市场交易成本，降低了交易效率和经济活力（互联网行业引领的移动支付促进了个人信用交易发展）。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二、失信的代价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037" name="Rectangle 3"/>
          <p:cNvSpPr>
            <a:spLocks noGrp="true"/>
          </p:cNvSpPr>
          <p:nvPr/>
        </p:nvSpPr>
        <p:spPr>
          <a:xfrm>
            <a:off x="1603375" y="989330"/>
            <a:ext cx="9018905" cy="560959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（三）信用危机降低了企业竞争力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90600" lvl="1" indent="-533400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kern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西方企业把信用赊销当作主要的销售手段和竞争手段，而我国企业由于惧怕被拖欠，采用赊销的比例相对低。</a:t>
            </a:r>
            <a:endParaRPr lang="zh-CN" altLang="en-US" sz="2400" kern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90600" lvl="1" indent="-533400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kern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美国的企业坏帐率是0.25%-0.5%，我国企业平均坏帐率是5%-10%，相差10倍到20倍；美国企业的账款拖欠期平均是7天，我国平均是90多天。</a:t>
            </a:r>
            <a:endParaRPr lang="zh-CN" altLang="en-US" sz="2400" kern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90600" lvl="1" indent="-533400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kern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我国企业管理费用、财务费用和销售费用占销售收入的14%。而美国只有2%-3%。信用危机导致市场交易成本上升，资源配置效率下降。</a:t>
            </a:r>
            <a:endParaRPr lang="zh-CN" altLang="en-US" sz="2400" kern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（四）信用危机影响地方经济发展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90600" lvl="1" indent="-533400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东南沿海个别地区（如潮汕、莆田），曾经因大量的骗税、制假、售假行为成为信用缺失的“重灾区”。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（五）毁掉了政府机构和中介机构的公信力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二、失信的代价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6088" name="Picture 1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433445" y="1415415"/>
            <a:ext cx="5324475" cy="3731260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46089" name="Rectangle 4"/>
          <p:cNvSpPr/>
          <p:nvPr/>
        </p:nvSpPr>
        <p:spPr>
          <a:xfrm>
            <a:off x="1524000" y="5748973"/>
            <a:ext cx="9144000" cy="579437"/>
          </a:xfrm>
          <a:prstGeom prst="rect">
            <a:avLst/>
          </a:prstGeom>
          <a:solidFill>
            <a:srgbClr val="00FFFF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人无信不立，业无信难兴，政无信必颓</a:t>
            </a:r>
            <a:endParaRPr lang="zh-CN" altLang="en-US" b="1" dirty="0">
              <a:solidFill>
                <a:srgbClr val="FF0000"/>
              </a:solidFill>
              <a:latin typeface="Times New Roman" panose="0202060305040502030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-635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134" name="Rectangle 3"/>
          <p:cNvSpPr>
            <a:spLocks noGrp="true"/>
          </p:cNvSpPr>
          <p:nvPr/>
        </p:nvSpPr>
        <p:spPr>
          <a:xfrm>
            <a:off x="1381125" y="2395220"/>
            <a:ext cx="9429750" cy="20681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t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诚信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诚实守信，社会交往与经济活动中的道德规范和行为准则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/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/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信用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诚信精神与原则的应用，是为个人、企业、政府积累的重要社会资本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 rot="10800000">
            <a:off x="0" y="765937"/>
            <a:ext cx="49911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0" name="文本框 29"/>
          <p:cNvSpPr txBox="true"/>
          <p:nvPr/>
        </p:nvSpPr>
        <p:spPr>
          <a:xfrm>
            <a:off x="4678791" y="623320"/>
            <a:ext cx="283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zh-CN" altLang="en-US" sz="5400" spc="300" dirty="0">
                <a:solidFill>
                  <a:srgbClr val="C31F2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目 录</a:t>
            </a:r>
            <a:endParaRPr lang="en-US" altLang="zh-CN" sz="5400" spc="300" dirty="0">
              <a:solidFill>
                <a:srgbClr val="C31F2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综艺体简" panose="02010609000101010101" pitchFamily="49" charset="-122"/>
            </a:endParaRPr>
          </a:p>
        </p:txBody>
      </p:sp>
      <p:pic>
        <p:nvPicPr>
          <p:cNvPr id="12" name="图片 1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 rot="10800000">
            <a:off x="7200900" y="765937"/>
            <a:ext cx="4991100" cy="638095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3" name="组合 2"/>
          <p:cNvGrpSpPr/>
          <p:nvPr/>
        </p:nvGrpSpPr>
        <p:grpSpPr>
          <a:xfrm>
            <a:off x="2314367" y="3865330"/>
            <a:ext cx="2275545" cy="739775"/>
            <a:chOff x="1835667" y="2950930"/>
            <a:chExt cx="2275545" cy="739775"/>
          </a:xfrm>
        </p:grpSpPr>
        <p:sp>
          <p:nvSpPr>
            <p:cNvPr id="16" name="文本框 15"/>
            <p:cNvSpPr txBox="true"/>
            <p:nvPr/>
          </p:nvSpPr>
          <p:spPr>
            <a:xfrm>
              <a:off x="1835667" y="2950930"/>
              <a:ext cx="783590" cy="739775"/>
            </a:xfrm>
            <a:prstGeom prst="rect">
              <a:avLst/>
            </a:prstGeom>
            <a:noFill/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defRPr/>
              </a:pPr>
              <a:r>
                <a:rPr lang="en-US" altLang="zh-CN" sz="422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03</a:t>
              </a:r>
              <a:endParaRPr lang="en-US" altLang="zh-CN" sz="422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7" name="文本框 16"/>
            <p:cNvSpPr txBox="true"/>
            <p:nvPr/>
          </p:nvSpPr>
          <p:spPr>
            <a:xfrm>
              <a:off x="2588482" y="3113889"/>
              <a:ext cx="1522730" cy="415290"/>
            </a:xfrm>
            <a:prstGeom prst="rect">
              <a:avLst/>
            </a:prstGeom>
            <a:noFill/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r>
                <a:rPr lang="zh-CN" altLang="en-US" sz="211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失信的代价</a:t>
              </a:r>
              <a:endParaRPr lang="zh-CN" altLang="en-US" sz="211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-2" y="6763642"/>
            <a:ext cx="12192002" cy="101605"/>
            <a:chOff x="-2" y="6635760"/>
            <a:chExt cx="12192002" cy="237107"/>
          </a:xfrm>
        </p:grpSpPr>
        <p:pic>
          <p:nvPicPr>
            <p:cNvPr id="29" name="图片 28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635760"/>
              <a:ext cx="6484035" cy="222240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650627"/>
              <a:ext cx="4702465" cy="222240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grpSp>
        <p:nvGrpSpPr>
          <p:cNvPr id="35" name="组合 34"/>
          <p:cNvGrpSpPr/>
          <p:nvPr/>
        </p:nvGrpSpPr>
        <p:grpSpPr>
          <a:xfrm>
            <a:off x="2314367" y="2724870"/>
            <a:ext cx="2007575" cy="739775"/>
            <a:chOff x="1835667" y="2950930"/>
            <a:chExt cx="2007575" cy="739775"/>
          </a:xfrm>
        </p:grpSpPr>
        <p:sp>
          <p:nvSpPr>
            <p:cNvPr id="36" name="文本框 35"/>
            <p:cNvSpPr txBox="true"/>
            <p:nvPr/>
          </p:nvSpPr>
          <p:spPr>
            <a:xfrm>
              <a:off x="1835667" y="2950930"/>
              <a:ext cx="783590" cy="739775"/>
            </a:xfrm>
            <a:prstGeom prst="rect">
              <a:avLst/>
            </a:prstGeom>
            <a:noFill/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r">
                <a:defRPr/>
              </a:pPr>
              <a:r>
                <a:rPr lang="en-US" altLang="zh-CN" sz="422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01</a:t>
              </a:r>
              <a:endParaRPr lang="en-US" altLang="zh-CN" sz="422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7" name="文本框 36"/>
            <p:cNvSpPr txBox="true"/>
            <p:nvPr/>
          </p:nvSpPr>
          <p:spPr>
            <a:xfrm>
              <a:off x="2588482" y="3113889"/>
              <a:ext cx="1254760" cy="415290"/>
            </a:xfrm>
            <a:prstGeom prst="rect">
              <a:avLst/>
            </a:prstGeom>
            <a:noFill/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>
                <a:defRPr/>
              </a:pPr>
              <a:r>
                <a:rPr lang="zh-CN" altLang="en-US" sz="211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课程介绍</a:t>
              </a:r>
              <a:endParaRPr lang="zh-CN" altLang="en-US" sz="211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7737267" y="2724870"/>
            <a:ext cx="2275545" cy="739775"/>
            <a:chOff x="1835667" y="2950930"/>
            <a:chExt cx="2275545" cy="739775"/>
          </a:xfrm>
        </p:grpSpPr>
        <p:sp>
          <p:nvSpPr>
            <p:cNvPr id="42" name="文本框 41"/>
            <p:cNvSpPr txBox="true"/>
            <p:nvPr/>
          </p:nvSpPr>
          <p:spPr>
            <a:xfrm>
              <a:off x="1835667" y="2950930"/>
              <a:ext cx="783590" cy="739775"/>
            </a:xfrm>
            <a:prstGeom prst="rect">
              <a:avLst/>
            </a:prstGeom>
            <a:noFill/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defRPr/>
              </a:pPr>
              <a:r>
                <a:rPr lang="en-US" altLang="zh-CN" sz="422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02</a:t>
              </a:r>
              <a:endParaRPr lang="en-US" altLang="zh-CN" sz="422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3" name="文本框 42"/>
            <p:cNvSpPr txBox="true"/>
            <p:nvPr/>
          </p:nvSpPr>
          <p:spPr>
            <a:xfrm>
              <a:off x="2588482" y="3113889"/>
              <a:ext cx="1522730" cy="415290"/>
            </a:xfrm>
            <a:prstGeom prst="rect">
              <a:avLst/>
            </a:prstGeom>
            <a:noFill/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r>
                <a:rPr lang="zh-CN" altLang="en-US" sz="211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守信的力量</a:t>
              </a:r>
              <a:endParaRPr lang="zh-CN" altLang="en-US" sz="211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0" name="图片 9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8" name="图片 3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6300"/>
            <a:ext cx="121920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0" name="文本框 29"/>
          <p:cNvSpPr txBox="true"/>
          <p:nvPr/>
        </p:nvSpPr>
        <p:spPr>
          <a:xfrm>
            <a:off x="5116195" y="2244090"/>
            <a:ext cx="39573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7200" spc="300" dirty="0">
                <a:solidFill>
                  <a:srgbClr val="C31F2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谢</a:t>
            </a:r>
            <a:r>
              <a:rPr lang="en-US" altLang="zh-CN" sz="7200" spc="300" dirty="0">
                <a:solidFill>
                  <a:srgbClr val="C31F2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    </a:t>
            </a:r>
            <a:r>
              <a:rPr lang="zh-CN" altLang="en-US" sz="7200" spc="300" dirty="0">
                <a:solidFill>
                  <a:srgbClr val="C31F2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谢</a:t>
            </a:r>
            <a:endParaRPr lang="en-US" altLang="zh-CN" sz="7200" spc="300" dirty="0">
              <a:solidFill>
                <a:srgbClr val="C31F2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综艺体简" panose="02010609000101010101" pitchFamily="49" charset="-122"/>
            </a:endParaRPr>
          </a:p>
        </p:txBody>
      </p:sp>
      <p:pic>
        <p:nvPicPr>
          <p:cNvPr id="8" name="图片 7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73832" y="2540"/>
            <a:ext cx="3352802" cy="838200"/>
          </a:xfrm>
          <a:prstGeom prst="rect">
            <a:avLst/>
          </a:prstGeom>
        </p:spPr>
      </p:pic>
      <p:sp>
        <p:nvSpPr>
          <p:cNvPr id="14" name="文本框 13"/>
          <p:cNvSpPr txBox="true"/>
          <p:nvPr/>
        </p:nvSpPr>
        <p:spPr>
          <a:xfrm>
            <a:off x="1203579" y="3315274"/>
            <a:ext cx="20345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INTERNET CREDIT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1630045" y="2007235"/>
            <a:ext cx="1180465" cy="1180465"/>
          </a:xfrm>
          <a:prstGeom prst="rect">
            <a:avLst/>
          </a:prstGeom>
        </p:spPr>
      </p:pic>
      <p:pic>
        <p:nvPicPr>
          <p:cNvPr id="9" name="44B7C0F4-79DB-4F8B-9303-0E098D69D8BE-2" descr="/tmp/qt_temp.XV2261qt_temp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9342120" y="4352290"/>
            <a:ext cx="1305560" cy="13055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-2" y="-6950"/>
            <a:ext cx="12192002" cy="6864950"/>
            <a:chOff x="-2" y="2575"/>
            <a:chExt cx="12192002" cy="6864950"/>
          </a:xfrm>
        </p:grpSpPr>
        <p:pic>
          <p:nvPicPr>
            <p:cNvPr id="39" name="图片 3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9525"/>
              <a:ext cx="12192001" cy="6858000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6" name="图片 45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7" name="图片 46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6555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8" name="图片 4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6555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95796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教学目的</a:t>
            </a:r>
            <a:endParaRPr 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206115" y="1818640"/>
            <a:ext cx="5779135" cy="3838575"/>
            <a:chOff x="2880" y="3018"/>
            <a:chExt cx="8520" cy="5331"/>
          </a:xfrm>
        </p:grpSpPr>
        <p:grpSp>
          <p:nvGrpSpPr>
            <p:cNvPr id="6" name="Group 3"/>
            <p:cNvGrpSpPr/>
            <p:nvPr/>
          </p:nvGrpSpPr>
          <p:grpSpPr>
            <a:xfrm>
              <a:off x="2880" y="3018"/>
              <a:ext cx="8520" cy="1047"/>
              <a:chOff x="1152" y="1275"/>
              <a:chExt cx="3408" cy="419"/>
            </a:xfrm>
          </p:grpSpPr>
          <p:grpSp>
            <p:nvGrpSpPr>
              <p:cNvPr id="7" name="Group 4"/>
              <p:cNvGrpSpPr/>
              <p:nvPr/>
            </p:nvGrpSpPr>
            <p:grpSpPr>
              <a:xfrm>
                <a:off x="1152" y="1275"/>
                <a:ext cx="480" cy="419"/>
                <a:chOff x="1110" y="2656"/>
                <a:chExt cx="1549" cy="1351"/>
              </a:xfrm>
            </p:grpSpPr>
            <p:sp>
              <p:nvSpPr>
                <p:cNvPr id="8" name="AutoShape 5"/>
                <p:cNvSpPr>
                  <a:spLocks noChangeArrowheads="true"/>
                </p:cNvSpPr>
                <p:nvPr/>
              </p:nvSpPr>
              <p:spPr bwMode="gray">
                <a:xfrm>
                  <a:off x="1123" y="2679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5" name="AutoShape 6"/>
                <p:cNvSpPr>
                  <a:spLocks noChangeArrowheads="true"/>
                </p:cNvSpPr>
                <p:nvPr/>
              </p:nvSpPr>
              <p:spPr bwMode="gray">
                <a:xfrm>
                  <a:off x="1110" y="2656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gradFill rotWithShape="true">
                  <a:gsLst>
                    <a:gs pos="0">
                      <a:srgbClr val="E6E6E6"/>
                    </a:gs>
                    <a:gs pos="7500">
                      <a:srgbClr val="7D8496"/>
                    </a:gs>
                    <a:gs pos="26500">
                      <a:srgbClr val="E6E6E6"/>
                    </a:gs>
                    <a:gs pos="34000">
                      <a:srgbClr val="7D8496"/>
                    </a:gs>
                    <a:gs pos="46500">
                      <a:srgbClr val="E6E6E6"/>
                    </a:gs>
                    <a:gs pos="50000">
                      <a:srgbClr val="FFFFFF"/>
                    </a:gs>
                    <a:gs pos="53500">
                      <a:srgbClr val="E6E6E6"/>
                    </a:gs>
                    <a:gs pos="66000">
                      <a:srgbClr val="7D8496"/>
                    </a:gs>
                    <a:gs pos="73500">
                      <a:srgbClr val="E6E6E6"/>
                    </a:gs>
                    <a:gs pos="92500">
                      <a:srgbClr val="7D8496"/>
                    </a:gs>
                    <a:gs pos="100000">
                      <a:srgbClr val="E6E6E6"/>
                    </a:gs>
                  </a:gsLst>
                  <a:lin ang="2700000" scaled="true"/>
                </a:gradFill>
                <a:ln w="9525">
                  <a:solidFill>
                    <a:srgbClr val="C0C0C0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6" name="AutoShape 7"/>
                <p:cNvSpPr>
                  <a:spLocks noChangeArrowheads="true"/>
                </p:cNvSpPr>
                <p:nvPr/>
              </p:nvSpPr>
              <p:spPr bwMode="gray">
                <a:xfrm>
                  <a:off x="1200" y="2737"/>
                  <a:ext cx="1349" cy="1167"/>
                </a:xfrm>
                <a:prstGeom prst="hexagon">
                  <a:avLst>
                    <a:gd name="adj" fmla="val 28896"/>
                    <a:gd name="vf" fmla="val 115470"/>
                  </a:avLst>
                </a:prstGeom>
                <a:gradFill rotWithShape="true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2700000" scaled="true"/>
                </a:gra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9" name="Line 8"/>
              <p:cNvSpPr>
                <a:spLocks noChangeShapeType="true"/>
              </p:cNvSpPr>
              <p:nvPr/>
            </p:nvSpPr>
            <p:spPr bwMode="auto">
              <a:xfrm>
                <a:off x="1536" y="1646"/>
                <a:ext cx="30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tailEnd type="oval" w="med" len="med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Text Box 9"/>
              <p:cNvSpPr txBox="true">
                <a:spLocks noChangeArrowheads="true"/>
              </p:cNvSpPr>
              <p:nvPr/>
            </p:nvSpPr>
            <p:spPr bwMode="auto">
              <a:xfrm>
                <a:off x="2183" y="1358"/>
                <a:ext cx="1473" cy="242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marR="0" defTabSz="9144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en-US" sz="2800" kern="1200" cap="none" spc="0" normalizeH="0" baseline="0" noProof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端正信用观念</a:t>
                </a:r>
                <a:endParaRPr kumimoji="0" lang="en-US" altLang="zh-CN" sz="2800" kern="1200" cap="none" spc="0" normalizeH="0" baseline="0" noProof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4" name="Text Box 10"/>
              <p:cNvSpPr txBox="true"/>
              <p:nvPr/>
            </p:nvSpPr>
            <p:spPr>
              <a:xfrm>
                <a:off x="1307" y="1385"/>
                <a:ext cx="214" cy="21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lnSpc>
                    <a:spcPct val="80000"/>
                  </a:lnSpc>
                  <a:buClr>
                    <a:schemeClr val="hlink"/>
                  </a:buClr>
                  <a:buFont typeface="Wingdings" panose="05000000000000000000" pitchFamily="2" charset="2"/>
                  <a:buNone/>
                </a:pPr>
                <a:r>
                  <a:rPr lang="en-US" altLang="zh-CN" sz="2400" b="1" dirty="0">
                    <a:solidFill>
                      <a:schemeClr val="bg1"/>
                    </a:solidFill>
                    <a:latin typeface="宋体" panose="02010600030101010101" pitchFamily="2" charset="-122"/>
                  </a:rPr>
                  <a:t>1</a:t>
                </a:r>
                <a:endParaRPr lang="en-US" altLang="zh-CN" sz="2400" b="1" dirty="0">
                  <a:solidFill>
                    <a:schemeClr val="bg1"/>
                  </a:solidFill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27" name="Group 11"/>
            <p:cNvGrpSpPr/>
            <p:nvPr/>
          </p:nvGrpSpPr>
          <p:grpSpPr>
            <a:xfrm>
              <a:off x="2880" y="4458"/>
              <a:ext cx="8520" cy="1047"/>
              <a:chOff x="1152" y="1851"/>
              <a:chExt cx="3408" cy="419"/>
            </a:xfrm>
          </p:grpSpPr>
          <p:grpSp>
            <p:nvGrpSpPr>
              <p:cNvPr id="32" name="Group 12"/>
              <p:cNvGrpSpPr/>
              <p:nvPr/>
            </p:nvGrpSpPr>
            <p:grpSpPr>
              <a:xfrm>
                <a:off x="1152" y="1851"/>
                <a:ext cx="480" cy="419"/>
                <a:chOff x="3174" y="2656"/>
                <a:chExt cx="1549" cy="1351"/>
              </a:xfrm>
            </p:grpSpPr>
            <p:sp>
              <p:nvSpPr>
                <p:cNvPr id="35" name="AutoShape 13"/>
                <p:cNvSpPr>
                  <a:spLocks noChangeArrowheads="true"/>
                </p:cNvSpPr>
                <p:nvPr/>
              </p:nvSpPr>
              <p:spPr bwMode="gray">
                <a:xfrm>
                  <a:off x="3187" y="2679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0" name="AutoShape 14"/>
                <p:cNvSpPr>
                  <a:spLocks noChangeArrowheads="true"/>
                </p:cNvSpPr>
                <p:nvPr/>
              </p:nvSpPr>
              <p:spPr bwMode="gray">
                <a:xfrm>
                  <a:off x="3174" y="2656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gradFill rotWithShape="true">
                  <a:gsLst>
                    <a:gs pos="0">
                      <a:srgbClr val="E6E6E6"/>
                    </a:gs>
                    <a:gs pos="7500">
                      <a:srgbClr val="7D8496"/>
                    </a:gs>
                    <a:gs pos="26500">
                      <a:srgbClr val="E6E6E6"/>
                    </a:gs>
                    <a:gs pos="34000">
                      <a:srgbClr val="7D8496"/>
                    </a:gs>
                    <a:gs pos="46500">
                      <a:srgbClr val="E6E6E6"/>
                    </a:gs>
                    <a:gs pos="50000">
                      <a:srgbClr val="FFFFFF"/>
                    </a:gs>
                    <a:gs pos="53500">
                      <a:srgbClr val="E6E6E6"/>
                    </a:gs>
                    <a:gs pos="66000">
                      <a:srgbClr val="7D8496"/>
                    </a:gs>
                    <a:gs pos="73500">
                      <a:srgbClr val="E6E6E6"/>
                    </a:gs>
                    <a:gs pos="92500">
                      <a:srgbClr val="7D8496"/>
                    </a:gs>
                    <a:gs pos="100000">
                      <a:srgbClr val="E6E6E6"/>
                    </a:gs>
                  </a:gsLst>
                  <a:lin ang="2700000" scaled="true"/>
                </a:gradFill>
                <a:ln w="9525">
                  <a:solidFill>
                    <a:srgbClr val="C0C0C0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1" name="AutoShape 15"/>
                <p:cNvSpPr>
                  <a:spLocks noChangeArrowheads="true"/>
                </p:cNvSpPr>
                <p:nvPr/>
              </p:nvSpPr>
              <p:spPr bwMode="gray">
                <a:xfrm>
                  <a:off x="3264" y="2737"/>
                  <a:ext cx="1349" cy="1167"/>
                </a:xfrm>
                <a:prstGeom prst="hexagon">
                  <a:avLst>
                    <a:gd name="adj" fmla="val 28896"/>
                    <a:gd name="vf" fmla="val 115470"/>
                  </a:avLst>
                </a:prstGeom>
                <a:gradFill rotWithShape="true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true"/>
                </a:gra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43" name="Line 16"/>
              <p:cNvSpPr>
                <a:spLocks noChangeShapeType="true"/>
              </p:cNvSpPr>
              <p:nvPr/>
            </p:nvSpPr>
            <p:spPr bwMode="auto">
              <a:xfrm>
                <a:off x="1536" y="2222"/>
                <a:ext cx="30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tailEnd type="oval" w="med" len="med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" name="Text Box 17"/>
              <p:cNvSpPr txBox="true">
                <a:spLocks noChangeArrowheads="true"/>
              </p:cNvSpPr>
              <p:nvPr/>
            </p:nvSpPr>
            <p:spPr bwMode="auto">
              <a:xfrm>
                <a:off x="2162" y="1934"/>
                <a:ext cx="1473" cy="242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marR="0" defTabSz="9144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en-US" sz="2800" kern="1200" cap="none" spc="0" normalizeH="0" baseline="0" noProof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培育信用文化</a:t>
                </a:r>
                <a:endParaRPr kumimoji="0" lang="en-US" altLang="zh-CN" sz="2800" kern="1200" cap="none" spc="0" normalizeH="0" baseline="0" noProof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9" name="Text Box 18"/>
              <p:cNvSpPr txBox="true"/>
              <p:nvPr/>
            </p:nvSpPr>
            <p:spPr>
              <a:xfrm>
                <a:off x="1303" y="1961"/>
                <a:ext cx="214" cy="21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lnSpc>
                    <a:spcPct val="80000"/>
                  </a:lnSpc>
                  <a:buClr>
                    <a:schemeClr val="hlink"/>
                  </a:buClr>
                  <a:buFont typeface="Wingdings" panose="05000000000000000000" pitchFamily="2" charset="2"/>
                  <a:buNone/>
                </a:pPr>
                <a:r>
                  <a:rPr lang="en-US" altLang="zh-CN" sz="2400" b="1" dirty="0">
                    <a:solidFill>
                      <a:schemeClr val="bg1"/>
                    </a:solidFill>
                    <a:latin typeface="宋体" panose="02010600030101010101" pitchFamily="2" charset="-122"/>
                  </a:rPr>
                  <a:t>2</a:t>
                </a:r>
                <a:endParaRPr lang="en-US" altLang="zh-CN" sz="2400" b="1" dirty="0">
                  <a:solidFill>
                    <a:schemeClr val="bg1"/>
                  </a:solidFill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50" name="Group 19"/>
            <p:cNvGrpSpPr/>
            <p:nvPr/>
          </p:nvGrpSpPr>
          <p:grpSpPr>
            <a:xfrm>
              <a:off x="2880" y="5863"/>
              <a:ext cx="8520" cy="1047"/>
              <a:chOff x="1152" y="2413"/>
              <a:chExt cx="3408" cy="419"/>
            </a:xfrm>
          </p:grpSpPr>
          <p:grpSp>
            <p:nvGrpSpPr>
              <p:cNvPr id="52" name="Group 20"/>
              <p:cNvGrpSpPr/>
              <p:nvPr/>
            </p:nvGrpSpPr>
            <p:grpSpPr>
              <a:xfrm>
                <a:off x="1152" y="2413"/>
                <a:ext cx="480" cy="419"/>
                <a:chOff x="1110" y="2656"/>
                <a:chExt cx="1549" cy="1351"/>
              </a:xfrm>
            </p:grpSpPr>
            <p:sp>
              <p:nvSpPr>
                <p:cNvPr id="53" name="AutoShape 21"/>
                <p:cNvSpPr>
                  <a:spLocks noChangeArrowheads="true"/>
                </p:cNvSpPr>
                <p:nvPr/>
              </p:nvSpPr>
              <p:spPr bwMode="gray">
                <a:xfrm>
                  <a:off x="1123" y="2679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4" name="AutoShape 22"/>
                <p:cNvSpPr>
                  <a:spLocks noChangeArrowheads="true"/>
                </p:cNvSpPr>
                <p:nvPr/>
              </p:nvSpPr>
              <p:spPr bwMode="gray">
                <a:xfrm>
                  <a:off x="1110" y="2656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gradFill rotWithShape="true">
                  <a:gsLst>
                    <a:gs pos="0">
                      <a:srgbClr val="E6E6E6"/>
                    </a:gs>
                    <a:gs pos="7500">
                      <a:srgbClr val="7D8496"/>
                    </a:gs>
                    <a:gs pos="26500">
                      <a:srgbClr val="E6E6E6"/>
                    </a:gs>
                    <a:gs pos="34000">
                      <a:srgbClr val="7D8496"/>
                    </a:gs>
                    <a:gs pos="46500">
                      <a:srgbClr val="E6E6E6"/>
                    </a:gs>
                    <a:gs pos="50000">
                      <a:srgbClr val="FFFFFF"/>
                    </a:gs>
                    <a:gs pos="53500">
                      <a:srgbClr val="E6E6E6"/>
                    </a:gs>
                    <a:gs pos="66000">
                      <a:srgbClr val="7D8496"/>
                    </a:gs>
                    <a:gs pos="73500">
                      <a:srgbClr val="E6E6E6"/>
                    </a:gs>
                    <a:gs pos="92500">
                      <a:srgbClr val="7D8496"/>
                    </a:gs>
                    <a:gs pos="100000">
                      <a:srgbClr val="E6E6E6"/>
                    </a:gs>
                  </a:gsLst>
                  <a:lin ang="2700000" scaled="true"/>
                </a:gradFill>
                <a:ln w="9525">
                  <a:solidFill>
                    <a:srgbClr val="C0C0C0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6" name="AutoShape 23"/>
                <p:cNvSpPr>
                  <a:spLocks noChangeArrowheads="true"/>
                </p:cNvSpPr>
                <p:nvPr/>
              </p:nvSpPr>
              <p:spPr bwMode="gray">
                <a:xfrm>
                  <a:off x="1200" y="2737"/>
                  <a:ext cx="1349" cy="1167"/>
                </a:xfrm>
                <a:prstGeom prst="hexagon">
                  <a:avLst>
                    <a:gd name="adj" fmla="val 28896"/>
                    <a:gd name="vf" fmla="val 115470"/>
                  </a:avLst>
                </a:prstGeom>
                <a:gradFill rotWithShape="true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2700000" scaled="true"/>
                </a:gra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57" name="Line 24"/>
              <p:cNvSpPr>
                <a:spLocks noChangeShapeType="true"/>
              </p:cNvSpPr>
              <p:nvPr/>
            </p:nvSpPr>
            <p:spPr bwMode="auto">
              <a:xfrm>
                <a:off x="1536" y="2797"/>
                <a:ext cx="30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tailEnd type="oval" w="med" len="med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" name="Text Box 25"/>
              <p:cNvSpPr txBox="true">
                <a:spLocks noChangeArrowheads="true"/>
              </p:cNvSpPr>
              <p:nvPr/>
            </p:nvSpPr>
            <p:spPr bwMode="auto">
              <a:xfrm>
                <a:off x="2162" y="2505"/>
                <a:ext cx="1473" cy="242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marR="0" defTabSz="9144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en-US" sz="2800" kern="1200" cap="none" spc="0" normalizeH="0" baseline="0" noProof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强化信用教育</a:t>
                </a:r>
                <a:endParaRPr kumimoji="0" lang="en-US" altLang="zh-CN" sz="2800" b="1" kern="1200" cap="none" spc="0" normalizeH="0" baseline="0" noProof="0" dirty="0">
                  <a:latin typeface="+mn-lt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9" name="Text Box 26"/>
              <p:cNvSpPr txBox="true"/>
              <p:nvPr/>
            </p:nvSpPr>
            <p:spPr>
              <a:xfrm>
                <a:off x="1298" y="2536"/>
                <a:ext cx="214" cy="21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lnSpc>
                    <a:spcPct val="80000"/>
                  </a:lnSpc>
                  <a:buClr>
                    <a:schemeClr val="hlink"/>
                  </a:buClr>
                  <a:buFont typeface="Wingdings" panose="05000000000000000000" pitchFamily="2" charset="2"/>
                  <a:buNone/>
                </a:pPr>
                <a:r>
                  <a:rPr lang="en-US" altLang="zh-CN" sz="2400" b="1" dirty="0">
                    <a:solidFill>
                      <a:schemeClr val="bg1"/>
                    </a:solidFill>
                    <a:latin typeface="宋体" panose="02010600030101010101" pitchFamily="2" charset="-122"/>
                  </a:rPr>
                  <a:t>3</a:t>
                </a:r>
                <a:endParaRPr lang="en-US" altLang="zh-CN" sz="2400" b="1" dirty="0">
                  <a:solidFill>
                    <a:schemeClr val="bg1"/>
                  </a:solidFill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60" name="Group 27"/>
            <p:cNvGrpSpPr/>
            <p:nvPr/>
          </p:nvGrpSpPr>
          <p:grpSpPr>
            <a:xfrm>
              <a:off x="2880" y="7303"/>
              <a:ext cx="8520" cy="1047"/>
              <a:chOff x="1152" y="2989"/>
              <a:chExt cx="3408" cy="419"/>
            </a:xfrm>
          </p:grpSpPr>
          <p:grpSp>
            <p:nvGrpSpPr>
              <p:cNvPr id="61" name="Group 28"/>
              <p:cNvGrpSpPr/>
              <p:nvPr/>
            </p:nvGrpSpPr>
            <p:grpSpPr>
              <a:xfrm>
                <a:off x="1152" y="2989"/>
                <a:ext cx="480" cy="419"/>
                <a:chOff x="3174" y="2656"/>
                <a:chExt cx="1549" cy="1351"/>
              </a:xfrm>
            </p:grpSpPr>
            <p:sp>
              <p:nvSpPr>
                <p:cNvPr id="62" name="AutoShape 29"/>
                <p:cNvSpPr>
                  <a:spLocks noChangeArrowheads="true"/>
                </p:cNvSpPr>
                <p:nvPr/>
              </p:nvSpPr>
              <p:spPr bwMode="gray">
                <a:xfrm>
                  <a:off x="3187" y="2679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3" name="AutoShape 30"/>
                <p:cNvSpPr>
                  <a:spLocks noChangeArrowheads="true"/>
                </p:cNvSpPr>
                <p:nvPr/>
              </p:nvSpPr>
              <p:spPr bwMode="gray">
                <a:xfrm>
                  <a:off x="3174" y="2656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gradFill rotWithShape="true">
                  <a:gsLst>
                    <a:gs pos="0">
                      <a:srgbClr val="E6E6E6"/>
                    </a:gs>
                    <a:gs pos="7500">
                      <a:srgbClr val="7D8496"/>
                    </a:gs>
                    <a:gs pos="26500">
                      <a:srgbClr val="E6E6E6"/>
                    </a:gs>
                    <a:gs pos="34000">
                      <a:srgbClr val="7D8496"/>
                    </a:gs>
                    <a:gs pos="46500">
                      <a:srgbClr val="E6E6E6"/>
                    </a:gs>
                    <a:gs pos="50000">
                      <a:srgbClr val="FFFFFF"/>
                    </a:gs>
                    <a:gs pos="53500">
                      <a:srgbClr val="E6E6E6"/>
                    </a:gs>
                    <a:gs pos="66000">
                      <a:srgbClr val="7D8496"/>
                    </a:gs>
                    <a:gs pos="73500">
                      <a:srgbClr val="E6E6E6"/>
                    </a:gs>
                    <a:gs pos="92500">
                      <a:srgbClr val="7D8496"/>
                    </a:gs>
                    <a:gs pos="100000">
                      <a:srgbClr val="E6E6E6"/>
                    </a:gs>
                  </a:gsLst>
                  <a:lin ang="2700000" scaled="true"/>
                </a:gradFill>
                <a:ln w="9525">
                  <a:solidFill>
                    <a:srgbClr val="C0C0C0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4" name="AutoShape 31"/>
                <p:cNvSpPr>
                  <a:spLocks noChangeArrowheads="true"/>
                </p:cNvSpPr>
                <p:nvPr/>
              </p:nvSpPr>
              <p:spPr bwMode="gray">
                <a:xfrm>
                  <a:off x="3264" y="2737"/>
                  <a:ext cx="1349" cy="1167"/>
                </a:xfrm>
                <a:prstGeom prst="hexagon">
                  <a:avLst>
                    <a:gd name="adj" fmla="val 28896"/>
                    <a:gd name="vf" fmla="val 115470"/>
                  </a:avLst>
                </a:prstGeom>
                <a:gradFill rotWithShape="true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true"/>
                </a:gra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65" name="Line 32"/>
              <p:cNvSpPr>
                <a:spLocks noChangeShapeType="true"/>
              </p:cNvSpPr>
              <p:nvPr/>
            </p:nvSpPr>
            <p:spPr bwMode="auto">
              <a:xfrm>
                <a:off x="1536" y="3360"/>
                <a:ext cx="30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tailEnd type="oval" w="med" len="med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Text Box 33"/>
              <p:cNvSpPr txBox="true">
                <a:spLocks noChangeArrowheads="true"/>
              </p:cNvSpPr>
              <p:nvPr/>
            </p:nvSpPr>
            <p:spPr bwMode="auto">
              <a:xfrm>
                <a:off x="1952" y="3074"/>
                <a:ext cx="1934" cy="242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marR="0" defTabSz="91440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en-US" sz="2800" kern="1200" cap="none" spc="0" normalizeH="0" baseline="0" noProof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加速信用人才培养</a:t>
                </a:r>
                <a:endParaRPr kumimoji="0" lang="zh-CN" altLang="en-US" sz="2800" kern="1200" cap="none" spc="0" normalizeH="0" baseline="0" noProof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7" name="Text Box 34"/>
              <p:cNvSpPr txBox="true"/>
              <p:nvPr/>
            </p:nvSpPr>
            <p:spPr>
              <a:xfrm>
                <a:off x="1299" y="3107"/>
                <a:ext cx="214" cy="21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lnSpc>
                    <a:spcPct val="80000"/>
                  </a:lnSpc>
                  <a:buClr>
                    <a:schemeClr val="hlink"/>
                  </a:buClr>
                  <a:buFont typeface="Wingdings" panose="05000000000000000000" pitchFamily="2" charset="2"/>
                  <a:buNone/>
                </a:pPr>
                <a:r>
                  <a:rPr lang="en-US" altLang="zh-CN" sz="2400" b="1" dirty="0">
                    <a:solidFill>
                      <a:schemeClr val="bg1"/>
                    </a:solidFill>
                    <a:latin typeface="宋体" panose="02010600030101010101" pitchFamily="2" charset="-122"/>
                  </a:rPr>
                  <a:t>4</a:t>
                </a:r>
                <a:endParaRPr lang="en-US" altLang="zh-CN" sz="2400" b="1" dirty="0">
                  <a:solidFill>
                    <a:schemeClr val="bg1"/>
                  </a:solidFill>
                  <a:latin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false" advTm="0"/>
    </mc:Choice>
    <mc:Fallback>
      <p:transition advClick="false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47345" y="1259205"/>
            <a:ext cx="11475720" cy="4680585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true"/>
          <p:nvPr/>
        </p:nvSpPr>
        <p:spPr>
          <a:xfrm>
            <a:off x="1955165" y="1585595"/>
            <a:ext cx="8616950" cy="45751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8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根据教学大纲要求，本课程的考核办法为：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algn="ctr" fontAlgn="auto">
              <a:lnSpc>
                <a:spcPct val="180000"/>
              </a:lnSpc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总评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=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期末成绩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×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b="1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50   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% +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平时成绩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×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b="1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50  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%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80000"/>
              </a:lnSpc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期末考核方法：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论文报告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80000"/>
              </a:lnSpc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平时成绩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由</a:t>
            </a:r>
            <a:r>
              <a:rPr lang="en-US" altLang="zh-CN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en-US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en-US" altLang="zh-CN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项构成，具体如下：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8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en-US" altLang="zh-CN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zh-CN" altLang="en-US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小组汇报</a:t>
            </a:r>
            <a:r>
              <a:rPr lang="en-US" altLang="zh-CN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，占比</a:t>
            </a:r>
            <a:r>
              <a:rPr lang="en-US" altLang="zh-CN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en-US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2</a:t>
            </a:r>
            <a:r>
              <a:rPr lang="en-US" altLang="zh-CN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 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%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8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r>
              <a:rPr lang="en-US" altLang="zh-CN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r>
              <a:rPr lang="zh-CN" altLang="en-US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考勤</a:t>
            </a:r>
            <a:r>
              <a:rPr lang="en-US" altLang="zh-CN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en-US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，占比</a:t>
            </a:r>
            <a:r>
              <a:rPr lang="en-US" altLang="zh-CN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en-US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1</a:t>
            </a:r>
            <a:r>
              <a:rPr lang="en-US" altLang="zh-CN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0</a:t>
            </a:r>
            <a:r>
              <a:rPr lang="en-US" altLang="en-US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%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fontAlgn="auto">
              <a:lnSpc>
                <a:spcPct val="18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r>
              <a:rPr lang="en-US" altLang="zh-CN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r>
              <a:rPr lang="zh-CN" altLang="en-US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课堂表现</a:t>
            </a:r>
            <a:r>
              <a:rPr lang="en-US" altLang="zh-CN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，占比</a:t>
            </a:r>
            <a:r>
              <a:rPr lang="en-US" altLang="zh-CN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en-US" altLang="en-US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5 </a:t>
            </a:r>
            <a:r>
              <a:rPr lang="en-US" altLang="zh-CN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%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fontAlgn="auto">
              <a:lnSpc>
                <a:spcPct val="18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r>
              <a:rPr lang="en-US" altLang="zh-CN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r>
              <a:rPr lang="zh-CN" altLang="en-US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作业</a:t>
            </a:r>
            <a:r>
              <a:rPr lang="en-US" altLang="zh-CN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，占比</a:t>
            </a:r>
            <a:r>
              <a:rPr lang="en-US" altLang="zh-CN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en-US" altLang="en-US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15 </a:t>
            </a:r>
            <a:r>
              <a:rPr lang="en-US" altLang="zh-CN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%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fontAlgn="auto">
              <a:lnSpc>
                <a:spcPct val="180000"/>
              </a:lnSpc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教学方式：</a:t>
            </a:r>
            <a:r>
              <a:rPr lang="zh-CN" altLang="en-US" dirty="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讲授</a:t>
            </a:r>
            <a:r>
              <a:rPr lang="en-US" altLang="zh-CN" dirty="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+ </a:t>
            </a:r>
            <a:r>
              <a:rPr lang="zh-CN" altLang="en-US" dirty="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案例</a:t>
            </a:r>
            <a:r>
              <a:rPr lang="en-US" altLang="zh-CN" dirty="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+ </a:t>
            </a:r>
            <a:r>
              <a:rPr lang="zh-CN" altLang="en-US" dirty="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研讨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流程图: 手动输入 3"/>
          <p:cNvSpPr/>
          <p:nvPr/>
        </p:nvSpPr>
        <p:spPr>
          <a:xfrm rot="5400000">
            <a:off x="1247775" y="-941070"/>
            <a:ext cx="822960" cy="3316605"/>
          </a:xfrm>
          <a:prstGeom prst="flowChartManualInpu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true"/>
          <p:nvPr/>
        </p:nvSpPr>
        <p:spPr>
          <a:xfrm>
            <a:off x="347980" y="492760"/>
            <a:ext cx="252095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500" b="1" spc="30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课程考核说明</a:t>
            </a:r>
            <a:endParaRPr lang="zh-CN" altLang="en-US" sz="2500" b="1" spc="300">
              <a:solidFill>
                <a:schemeClr val="bg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cut/>
      </p:transition>
    </mc:Choice>
    <mc:Fallback>
      <p:transition spd="med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-2" y="-6950"/>
            <a:ext cx="12192002" cy="6864950"/>
            <a:chOff x="-2" y="2575"/>
            <a:chExt cx="12192002" cy="6864950"/>
          </a:xfrm>
        </p:grpSpPr>
        <p:pic>
          <p:nvPicPr>
            <p:cNvPr id="39" name="图片 3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9525"/>
              <a:ext cx="12192001" cy="6858000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6" name="图片 45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7" name="图片 46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6555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8" name="图片 4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6555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95796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报告安排</a:t>
            </a:r>
            <a:endParaRPr 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64678" y="1109980"/>
            <a:ext cx="8461375" cy="5256213"/>
            <a:chOff x="538" y="1260"/>
            <a:chExt cx="13325" cy="8278"/>
          </a:xfrm>
        </p:grpSpPr>
        <p:sp>
          <p:nvSpPr>
            <p:cNvPr id="2" name="Rectangle 13"/>
            <p:cNvSpPr/>
            <p:nvPr/>
          </p:nvSpPr>
          <p:spPr>
            <a:xfrm>
              <a:off x="538" y="1260"/>
              <a:ext cx="13325" cy="8278"/>
            </a:xfrm>
            <a:prstGeom prst="rect">
              <a:avLst/>
            </a:prstGeom>
            <a:solidFill>
              <a:srgbClr val="FFFF99"/>
            </a:solidFill>
            <a:ln w="28575" cap="flat" cmpd="sng">
              <a:solidFill>
                <a:srgbClr val="8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15" name="Text Box 10"/>
            <p:cNvSpPr txBox="true"/>
            <p:nvPr/>
          </p:nvSpPr>
          <p:spPr>
            <a:xfrm>
              <a:off x="850" y="1545"/>
              <a:ext cx="2784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Clr>
                  <a:srgbClr val="FF3300"/>
                </a:buClr>
                <a:buFont typeface="Wingdings" panose="05000000000000000000" pitchFamily="2" charset="2"/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1. </a:t>
              </a: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随机分组</a:t>
              </a:r>
              <a:endPara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7416" name="Text Box 16"/>
            <p:cNvSpPr txBox="true"/>
            <p:nvPr/>
          </p:nvSpPr>
          <p:spPr>
            <a:xfrm>
              <a:off x="850" y="2429"/>
              <a:ext cx="1124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Clr>
                  <a:srgbClr val="FF3300"/>
                </a:buClr>
                <a:buFont typeface="Wingdings" panose="05000000000000000000" pitchFamily="2" charset="2"/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2. </a:t>
              </a: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题目在给定的范围内自定，合作撰写研究报告</a:t>
              </a:r>
              <a:r>
                <a:rPr lang="en-US" altLang="zh-CN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</a:t>
              </a: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篇</a:t>
              </a:r>
              <a:endPara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7417" name="Text Box 22"/>
            <p:cNvSpPr txBox="true"/>
            <p:nvPr/>
          </p:nvSpPr>
          <p:spPr>
            <a:xfrm>
              <a:off x="850" y="3364"/>
              <a:ext cx="12360" cy="223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buClr>
                  <a:srgbClr val="FF3300"/>
                </a:buClr>
                <a:buFont typeface="Wingdings" panose="05000000000000000000" pitchFamily="2" charset="2"/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3. </a:t>
              </a: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字数</a:t>
              </a:r>
              <a:r>
                <a:rPr lang="en-US" altLang="zh-CN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&gt;5000</a:t>
              </a: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，每位同学撰写不得低于</a:t>
              </a:r>
              <a:r>
                <a:rPr lang="en-US" altLang="zh-CN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1000</a:t>
              </a: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字；要求文字规范，数据准确，图文并茂；小组指定组长</a:t>
              </a:r>
              <a:r>
                <a:rPr lang="en-US" altLang="zh-CN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</a:t>
              </a: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名，负责统稿和润色</a:t>
              </a:r>
              <a:endPara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7418" name="Text Box 28"/>
            <p:cNvSpPr txBox="true"/>
            <p:nvPr/>
          </p:nvSpPr>
          <p:spPr>
            <a:xfrm>
              <a:off x="850" y="5701"/>
              <a:ext cx="11659" cy="8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buClr>
                  <a:srgbClr val="FF3300"/>
                </a:buClr>
                <a:buFont typeface="Wingdings" panose="05000000000000000000" pitchFamily="2" charset="2"/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4. </a:t>
              </a: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考试时同步提交</a:t>
              </a:r>
              <a:r>
                <a:rPr lang="en-US" altLang="zh-CN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word</a:t>
              </a: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和</a:t>
              </a:r>
              <a:r>
                <a:rPr lang="en-US" altLang="zh-CN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ppt</a:t>
              </a: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文档（明确说明分工）</a:t>
              </a:r>
              <a:endPara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7419" name="Text Box 28"/>
            <p:cNvSpPr txBox="true"/>
            <p:nvPr/>
          </p:nvSpPr>
          <p:spPr>
            <a:xfrm>
              <a:off x="850" y="6688"/>
              <a:ext cx="11518" cy="8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buClr>
                  <a:srgbClr val="FF3300"/>
                </a:buClr>
                <a:buFont typeface="Wingdings" panose="05000000000000000000" pitchFamily="2" charset="2"/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5. </a:t>
              </a: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课程结束时或学期中集中安排论文汇报</a:t>
              </a:r>
              <a:endPara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7420" name="Text Box 28"/>
            <p:cNvSpPr txBox="true"/>
            <p:nvPr/>
          </p:nvSpPr>
          <p:spPr>
            <a:xfrm>
              <a:off x="850" y="7659"/>
              <a:ext cx="12025" cy="84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buClr>
                  <a:srgbClr val="FF3300"/>
                </a:buClr>
                <a:buFont typeface="Wingdings" panose="05000000000000000000" pitchFamily="2" charset="2"/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6. </a:t>
              </a: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每组派</a:t>
              </a:r>
              <a:r>
                <a:rPr lang="en-US" altLang="zh-CN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</a:t>
              </a: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名代表作主题发言，其他成员可作补充</a:t>
              </a:r>
              <a:endPara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7421" name="Text Box 28"/>
            <p:cNvSpPr txBox="true"/>
            <p:nvPr/>
          </p:nvSpPr>
          <p:spPr>
            <a:xfrm>
              <a:off x="850" y="8631"/>
              <a:ext cx="12530" cy="84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buClr>
                  <a:srgbClr val="FF3300"/>
                </a:buClr>
                <a:buFont typeface="Wingdings" panose="05000000000000000000" pitchFamily="2" charset="2"/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7. </a:t>
              </a: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综合每组研究水平和陈述表现确定小组每位成员的成绩</a:t>
              </a:r>
              <a:endPara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false" advTm="0"/>
    </mc:Choice>
    <mc:Fallback>
      <p:transition advClick="false"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信用的力量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Object 4"/>
          <p:cNvGraphicFramePr>
            <a:graphicFrameLocks noChangeAspect="true"/>
          </p:cNvGraphicFramePr>
          <p:nvPr/>
        </p:nvGraphicFramePr>
        <p:xfrm>
          <a:off x="3412173" y="1858645"/>
          <a:ext cx="5368925" cy="362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4" imgW="7425055" imgH="5403850" progId="Photoshop.Image.8">
                  <p:embed/>
                </p:oleObj>
              </mc:Choice>
              <mc:Fallback>
                <p:oleObj name="" r:id="rId4" imgW="7425055" imgH="5403850" progId="Photoshop.Image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rcRect l="6544" t="11987" b="29437"/>
                      <a:stretch>
                        <a:fillRect/>
                      </a:stretch>
                    </p:blipFill>
                    <p:spPr>
                      <a:xfrm>
                        <a:off x="3412173" y="1858645"/>
                        <a:ext cx="5368925" cy="3624263"/>
                      </a:xfrm>
                      <a:prstGeom prst="rect">
                        <a:avLst/>
                      </a:prstGeom>
                      <a:solidFill>
                        <a:srgbClr val="C0C0C0">
                          <a:alpha val="100000"/>
                        </a:srgbClr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true"/>
          <p:nvPr/>
        </p:nvSpPr>
        <p:spPr>
          <a:xfrm>
            <a:off x="2306320" y="2702560"/>
            <a:ext cx="613410" cy="1936115"/>
          </a:xfrm>
          <a:prstGeom prst="rect">
            <a:avLst/>
          </a:prstGeom>
          <a:noFill/>
          <a:ln w="9525">
            <a:noFill/>
          </a:ln>
        </p:spPr>
        <p:txBody>
          <a:bodyPr vert="eaVert"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守信的力量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Box 8"/>
          <p:cNvSpPr txBox="true"/>
          <p:nvPr/>
        </p:nvSpPr>
        <p:spPr>
          <a:xfrm>
            <a:off x="9298940" y="2735580"/>
            <a:ext cx="613410" cy="1903095"/>
          </a:xfrm>
          <a:prstGeom prst="rect">
            <a:avLst/>
          </a:prstGeom>
          <a:noFill/>
          <a:ln w="9525">
            <a:noFill/>
          </a:ln>
        </p:spPr>
        <p:txBody>
          <a:bodyPr vert="eaVert"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失信的代价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一、守信的力量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5091" name="Rectangle 3"/>
          <p:cNvSpPr>
            <a:spLocks noGrp="true" noChangeArrowheads="true"/>
          </p:cNvSpPr>
          <p:nvPr/>
        </p:nvSpPr>
        <p:spPr>
          <a:xfrm>
            <a:off x="1864360" y="2085975"/>
            <a:ext cx="8464550" cy="41052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742950" marR="0" lvl="1" indent="-285750" algn="l" defTabSz="914400" rtl="0" eaLnBrk="1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中华民族历来倡导：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礼、义、仁、智、信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marR="0" lvl="1" indent="-285750" algn="l" defTabSz="914400" rtl="0" eaLnBrk="1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儒家孔子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----“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人而无信，不知其可也”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marR="0" lvl="1" indent="-285750" algn="l" defTabSz="914400" rtl="0" eaLnBrk="1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道家老子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----“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信者，吾信之；不信者，吾亦信之，德信”。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marR="0" lvl="1" indent="-285750" algn="l" defTabSz="914400" rtl="0" eaLnBrk="1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墨家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----“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志强智达，言信行果”；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marR="0" lvl="1" indent="-285750" algn="l" defTabSz="914400" rtl="0" eaLnBrk="1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兵家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----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将者必须具备“智、信、仁、勇、严”五德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marR="0" lvl="1" indent="-285750" algn="l" defTabSz="914400" rtl="0" eaLnBrk="1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可见“信”在治人、治兵、治国、治世方面的功用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marR="0" lvl="1" indent="-285750" algn="l" defTabSz="914400" rtl="0" eaLnBrk="1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3560" name="文本框 2"/>
          <p:cNvSpPr txBox="true"/>
          <p:nvPr/>
        </p:nvSpPr>
        <p:spPr>
          <a:xfrm>
            <a:off x="1169670" y="1055370"/>
            <a:ext cx="5761038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（一）诚信是中华民族的传统美德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一、守信的力量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60" name="文本框 2"/>
          <p:cNvSpPr txBox="true"/>
          <p:nvPr/>
        </p:nvSpPr>
        <p:spPr>
          <a:xfrm>
            <a:off x="1169670" y="1055370"/>
            <a:ext cx="5761038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（一）诚信是中华民族的传统美德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608" name="图片 1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378200" y="1867535"/>
            <a:ext cx="5438140" cy="38138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true"/>
          <p:nvPr/>
        </p:nvSpPr>
        <p:spPr>
          <a:xfrm>
            <a:off x="3674745" y="5972175"/>
            <a:ext cx="4845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商鞅徙木立信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一、守信的力量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60" name="文本框 2"/>
          <p:cNvSpPr txBox="true"/>
          <p:nvPr/>
        </p:nvSpPr>
        <p:spPr>
          <a:xfrm>
            <a:off x="1169670" y="1055370"/>
            <a:ext cx="5761038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（一）诚信是中华民族的传统美德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3674110" y="5922010"/>
            <a:ext cx="4845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季布的故事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54" name="Rectangle 3"/>
          <p:cNvSpPr>
            <a:spLocks noGrp="true"/>
          </p:cNvSpPr>
          <p:nvPr/>
        </p:nvSpPr>
        <p:spPr>
          <a:xfrm>
            <a:off x="1883093" y="2075180"/>
            <a:ext cx="8424862" cy="36988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</a:ln>
        </p:spPr>
        <p:txBody>
          <a:bodyPr vert="horz" wrap="square" lIns="91440" tIns="45720" rIns="91440" bIns="45720" anchor="t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Blip>
                <a:blip r:embed="rId4"/>
              </a:buBlip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秦末楚将季布，使刘邦吃足苦头，刘邦誓杀之。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buBlip>
                <a:blip r:embed="rId4"/>
              </a:buBlip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项羽战败，刘邦重金悬赏捉拿季布。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buBlip>
                <a:blip r:embed="rId4"/>
              </a:buBlip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虽有千金利诱，酷刑威逼，人们仍然把季布保护起来，甚至还有大胆者到刘邦那里为季布求情。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 eaLnBrk="1" hangingPunct="1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为何？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buNone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当时有句俗语：“得黄金千两，不如得季布一诺”。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buNone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季布因为讲信用，以守信而闻名天下，免得一死。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44B7C0F4-79DB-4F8B-9303-0E098D69D8BE-1">
      <extobjdata type="44B7C0F4-79DB-4F8B-9303-0E098D69D8BE" data="ewogICAiTGFzdFVybCIgOiAiaHR0cDovL3d3dy50b3BzY2FuLmNvbS93cHMvaW5kZXguaHRtbD90ZXh0PWh0dHBzJTNBJTJGJTJGemhhbmdqaWFuemhhbmcuZ2l0ZWUuaW8lMkZpbnRlcm5ldF9jcmVkaXQlMkYmdGV4dFR5cGU9dGV4dCZyb3VuZD0wJmdyYWRpZW50V2F5PTAmZnRDb2xvcj0lMjNhYmEwMDAmY29udGVudD0lRTglQUYlQkUlRTclQTglOEIlRTclQkQlOTElRTclQUIlOTkiLAogICAiTG9nbyIgOiAiIiwKICAgIk9yaWdpbmFsVXJsIiA6ICJodHRwOi8vd3d3LnRvcHNjYW4uY29tL3dwcy9pbmRleC5odG1sIgp9Cg=="/>
    </extobj>
    <extobj name="44B7C0F4-79DB-4F8B-9303-0E098D69D8BE-2">
      <extobjdata type="44B7C0F4-79DB-4F8B-9303-0E098D69D8BE" data="ewogICAiTGFzdFVybCIgOiAiaHR0cDovL3d3dy50b3BzY2FuLmNvbS93cHMvaW5kZXguaHRtbD90ZXh0PWh0dHBzJTNBJTJGJTJGemhhbmdqaWFuemhhbmcuZ2l0ZWUuaW8lMkZpbnRlcm5ldF9jcmVkaXQlMkYmdGV4dFR5cGU9dGV4dCZyb3VuZD0wJmdyYWRpZW50V2F5PTAmZnRDb2xvcj0lMjNhYmEwMDAmY29udGVudD0lRTglQUYlQkUlRTclQTglOEIlRTclQkQlOTElRTclQUIlOTkiLAogICAiTG9nbyIgOiAiIiwKICAgIk9yaWdpbmFsVXJsIiA6ICJodHRwOi8vd3d3LnRvcHNjYW4uY29tL3dwcy9pbmRleC5odG1sIgp9Cg==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2315</Words>
  <Application>WPS 演示</Application>
  <PresentationFormat>宽屏</PresentationFormat>
  <Paragraphs>247</Paragraphs>
  <Slides>20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40" baseType="lpstr">
      <vt:lpstr>Arial</vt:lpstr>
      <vt:lpstr>宋体</vt:lpstr>
      <vt:lpstr>Wingdings</vt:lpstr>
      <vt:lpstr>微软雅黑</vt:lpstr>
      <vt:lpstr>经典综艺体简</vt:lpstr>
      <vt:lpstr>新宋体</vt:lpstr>
      <vt:lpstr>Century Gothic</vt:lpstr>
      <vt:lpstr>楷体</vt:lpstr>
      <vt:lpstr>隶书</vt:lpstr>
      <vt:lpstr>Wingdings</vt:lpstr>
      <vt:lpstr>Times New Roman</vt:lpstr>
      <vt:lpstr>黑体</vt:lpstr>
      <vt:lpstr>Arial Unicode MS</vt:lpstr>
      <vt:lpstr>等线 Light</vt:lpstr>
      <vt:lpstr>等线</vt:lpstr>
      <vt:lpstr>Abyssinica SIL</vt:lpstr>
      <vt:lpstr>Office 主题​​</vt:lpstr>
      <vt:lpstr>Photoshop.Image.8</vt:lpstr>
      <vt:lpstr>MS_ClipArt_Gallery.2</vt:lpstr>
      <vt:lpstr>MSGraph.Chart.8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zjz</cp:lastModifiedBy>
  <cp:revision>247</cp:revision>
  <dcterms:created xsi:type="dcterms:W3CDTF">2023-02-21T13:25:07Z</dcterms:created>
  <dcterms:modified xsi:type="dcterms:W3CDTF">2023-02-21T13:25:07Z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2052-11.1.0.9604</vt:lpwstr>
  </property>
</Properties>
</file>