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2.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3"/>
  </p:handoutMasterIdLst>
  <p:sldIdLst>
    <p:sldId id="276" r:id="rId3"/>
    <p:sldId id="277" r:id="rId4"/>
    <p:sldId id="257" r:id="rId6"/>
    <p:sldId id="258" r:id="rId7"/>
    <p:sldId id="259" r:id="rId8"/>
    <p:sldId id="260" r:id="rId9"/>
    <p:sldId id="261" r:id="rId10"/>
    <p:sldId id="262" r:id="rId11"/>
    <p:sldId id="263" r:id="rId12"/>
    <p:sldId id="284" r:id="rId13"/>
    <p:sldId id="285" r:id="rId14"/>
    <p:sldId id="264" r:id="rId15"/>
    <p:sldId id="265" r:id="rId16"/>
    <p:sldId id="278" r:id="rId17"/>
    <p:sldId id="279" r:id="rId18"/>
    <p:sldId id="280" r:id="rId19"/>
    <p:sldId id="281" r:id="rId20"/>
    <p:sldId id="282" r:id="rId21"/>
    <p:sldId id="283" r:id="rId2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customXml" Target="../customXml/item1.xml"/><Relationship Id="rId27" Type="http://schemas.openxmlformats.org/officeDocument/2006/relationships/customXmlProps" Target="../customXml/itemProps1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7.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ags" Target="../tags/tag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7.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7.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第一章：信用管理概论</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34212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7642860" y="4352290"/>
            <a:ext cx="1306195" cy="13061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（二）信息不对称理论与信用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4" name="组合 3"/>
          <p:cNvGrpSpPr/>
          <p:nvPr/>
        </p:nvGrpSpPr>
        <p:grpSpPr>
          <a:xfrm>
            <a:off x="1622425" y="1685608"/>
            <a:ext cx="8948420" cy="4345095"/>
            <a:chOff x="153" y="2693"/>
            <a:chExt cx="14092" cy="6842"/>
          </a:xfrm>
        </p:grpSpPr>
        <p:sp>
          <p:nvSpPr>
            <p:cNvPr id="2" name="Rectangle 10"/>
            <p:cNvSpPr/>
            <p:nvPr/>
          </p:nvSpPr>
          <p:spPr>
            <a:xfrm>
              <a:off x="5953" y="2693"/>
              <a:ext cx="4422" cy="550"/>
            </a:xfrm>
            <a:prstGeom prst="rect">
              <a:avLst/>
            </a:prstGeom>
            <a:noFill/>
            <a:ln w="9525">
              <a:noFill/>
            </a:ln>
          </p:spPr>
          <p:txBody>
            <a:bodyPr lIns="0" tIns="0" rIns="0" bIns="0" anchor="t" anchorCtr="false">
              <a:spAutoFit/>
            </a:bodyPr>
            <a:p>
              <a:pPr algn="ctr">
                <a:lnSpc>
                  <a:spcPct val="80000"/>
                </a:lnSpc>
                <a:spcBef>
                  <a:spcPct val="20000"/>
                </a:spcBef>
                <a:buClr>
                  <a:schemeClr val="tx2"/>
                </a:buClr>
                <a:buFont typeface="Wingdings" panose="05000000000000000000" pitchFamily="2" charset="2"/>
              </a:pPr>
              <a:r>
                <a:rPr lang="zh-CN" altLang="zh-CN" sz="2800" dirty="0">
                  <a:solidFill>
                    <a:schemeClr val="bg1"/>
                  </a:solidFill>
                  <a:latin typeface="宋体" panose="02010600030101010101" pitchFamily="2" charset="-122"/>
                </a:rPr>
                <a:t>在资本市场上</a:t>
              </a:r>
              <a:endParaRPr lang="en-US" altLang="ko-KR" sz="2800" dirty="0">
                <a:solidFill>
                  <a:schemeClr val="bg1"/>
                </a:solidFill>
                <a:latin typeface="华文楷体" panose="02010600040101010101" pitchFamily="2" charset="-122"/>
                <a:ea typeface="Gulim" pitchFamily="34" charset="-127"/>
              </a:endParaRPr>
            </a:p>
          </p:txBody>
        </p:sp>
        <p:sp>
          <p:nvSpPr>
            <p:cNvPr id="46089" name="TextBox 16"/>
            <p:cNvSpPr txBox="true"/>
            <p:nvPr/>
          </p:nvSpPr>
          <p:spPr>
            <a:xfrm>
              <a:off x="153" y="3615"/>
              <a:ext cx="14092" cy="5920"/>
            </a:xfrm>
            <a:prstGeom prst="rect">
              <a:avLst/>
            </a:prstGeom>
            <a:noFill/>
            <a:ln w="9525">
              <a:noFill/>
            </a:ln>
            <a:extLst>
              <a:ext uri="{909E8E84-426E-40DD-AFC4-6F175D3DCCD1}">
                <a14:hiddenFill xmlns:a14="http://schemas.microsoft.com/office/drawing/2010/main">
                  <a:solidFill>
                    <a:schemeClr val="tx1"/>
                  </a:solidFill>
                </a14:hiddenFill>
              </a:ext>
            </a:extLst>
          </p:spPr>
          <p:txBody>
            <a:bodyPr anchor="t" anchorCtr="false">
              <a:spAutoFit/>
            </a:bodyPr>
            <a:p>
              <a:pPr algn="just">
                <a:lnSpc>
                  <a:spcPct val="80000"/>
                </a:lnSpc>
                <a:spcBef>
                  <a:spcPct val="20000"/>
                </a:spcBef>
                <a:buClr>
                  <a:schemeClr val="hlink"/>
                </a:buClr>
                <a:buFont typeface="Wingdings" panose="05000000000000000000" pitchFamily="2" charset="2"/>
              </a:pPr>
              <a:endParaRPr lang="en-US" altLang="zh-CN" sz="2800" b="1" dirty="0">
                <a:solidFill>
                  <a:srgbClr val="FFFF00"/>
                </a:solidFill>
                <a:latin typeface="宋体" panose="02010600030101010101" pitchFamily="2" charset="-122"/>
              </a:endParaRPr>
            </a:p>
            <a:p>
              <a:pPr marL="342900" indent="-342900" algn="just" fontAlgn="auto">
                <a:lnSpc>
                  <a:spcPct val="100000"/>
                </a:lnSpc>
                <a:spcBef>
                  <a:spcPts val="0"/>
                </a:spcBef>
                <a:buClr>
                  <a:srgbClr val="000000"/>
                </a:buClr>
                <a:buFont typeface="Wingdings" panose="05000000000000000000" charset="0"/>
                <a:buChar char=""/>
              </a:pP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由于企业、个人信用信息不健全，导致信息不对称。</a:t>
              </a:r>
              <a:endParaRPr lang="zh-CN" altLang="zh-CN" sz="2400" dirty="0">
                <a:solidFill>
                  <a:srgbClr val="FF0000"/>
                </a:solidFill>
                <a:latin typeface="微软雅黑" panose="020B0503020204020204" charset="-122"/>
                <a:ea typeface="微软雅黑" panose="020B0503020204020204" charset="-122"/>
                <a:cs typeface="微软雅黑" panose="020B0503020204020204" charset="-122"/>
              </a:endParaRPr>
            </a:p>
            <a:p>
              <a:pPr marL="342900" indent="-342900" algn="just" fontAlgn="auto">
                <a:lnSpc>
                  <a:spcPct val="100000"/>
                </a:lnSpc>
                <a:spcBef>
                  <a:spcPts val="0"/>
                </a:spcBef>
                <a:buClr>
                  <a:srgbClr val="000000"/>
                </a:buClr>
                <a:buFont typeface="Wingdings" panose="05000000000000000000" charset="0"/>
                <a:buChar char=""/>
              </a:pPr>
              <a:endParaRPr lang="zh-CN" altLang="zh-CN" sz="24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fontAlgn="auto">
                <a:lnSpc>
                  <a:spcPct val="100000"/>
                </a:lnSpc>
                <a:spcBef>
                  <a:spcPts val="0"/>
                </a:spcBef>
                <a:buClr>
                  <a:srgbClr val="000000"/>
                </a:buClr>
                <a:buFont typeface="Wingdings" panose="05000000000000000000" charset="0"/>
                <a:buChar char=""/>
              </a:pP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表现：贷方对借方的资信度、偿债能力、生产经营状况、资金真实流向、违约的概率等缺乏充分信息，借方比拥有更多信息。借方可能获得贷款后，在高额投资利润的诱使下，从事高风险活动，一旦投资决策失误，无法按期偿还银行债务就会失信于贷方。贷方担心借方的隐藏活动而惜贷，导致贷方宁可降低风险不贷，或不得不提高贷款利率以减少损失；真正有潜力的借方因缺乏资金而失去发展机会，造成</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资本市场的效率不高</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grpSp>
      <p:sp>
        <p:nvSpPr>
          <p:cNvPr id="9" name="Text Box 6"/>
          <p:cNvSpPr txBox="true">
            <a:spLocks noChangeArrowheads="true"/>
          </p:cNvSpPr>
          <p:nvPr/>
        </p:nvSpPr>
        <p:spPr bwMode="gray">
          <a:xfrm>
            <a:off x="1622425" y="1685925"/>
            <a:ext cx="2642870" cy="521970"/>
          </a:xfrm>
          <a:prstGeom prst="rect">
            <a:avLst/>
          </a:prstGeom>
          <a:solidFill>
            <a:srgbClr val="0070C0"/>
          </a:solidFill>
          <a:ln>
            <a:noFill/>
          </a:ln>
          <a:effectLst/>
        </p:spPr>
        <p:txBody>
          <a:bodyPr wrap="square">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rPr>
              <a:t>在资本市场上</a:t>
            </a:r>
            <a:endParaRPr kumimoji="0" lang="en-US" altLang="zh-CN"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（二）信息不对称理论与信用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4" name="组合 3"/>
          <p:cNvGrpSpPr/>
          <p:nvPr/>
        </p:nvGrpSpPr>
        <p:grpSpPr>
          <a:xfrm>
            <a:off x="1622425" y="1685608"/>
            <a:ext cx="8948420" cy="4437179"/>
            <a:chOff x="153" y="2693"/>
            <a:chExt cx="14092" cy="6987"/>
          </a:xfrm>
        </p:grpSpPr>
        <p:sp>
          <p:nvSpPr>
            <p:cNvPr id="2" name="Rectangle 10"/>
            <p:cNvSpPr/>
            <p:nvPr/>
          </p:nvSpPr>
          <p:spPr>
            <a:xfrm>
              <a:off x="5953" y="2693"/>
              <a:ext cx="4422" cy="550"/>
            </a:xfrm>
            <a:prstGeom prst="rect">
              <a:avLst/>
            </a:prstGeom>
            <a:noFill/>
            <a:ln w="9525">
              <a:noFill/>
            </a:ln>
          </p:spPr>
          <p:txBody>
            <a:bodyPr lIns="0" tIns="0" rIns="0" bIns="0" anchor="t" anchorCtr="false">
              <a:spAutoFit/>
            </a:bodyPr>
            <a:p>
              <a:pPr algn="ctr">
                <a:lnSpc>
                  <a:spcPct val="80000"/>
                </a:lnSpc>
                <a:spcBef>
                  <a:spcPct val="20000"/>
                </a:spcBef>
                <a:buClr>
                  <a:schemeClr val="tx2"/>
                </a:buClr>
                <a:buFont typeface="Wingdings" panose="05000000000000000000" pitchFamily="2" charset="2"/>
              </a:pPr>
              <a:r>
                <a:rPr lang="zh-CN" altLang="zh-CN" sz="2800" dirty="0">
                  <a:solidFill>
                    <a:schemeClr val="bg1"/>
                  </a:solidFill>
                  <a:latin typeface="宋体" panose="02010600030101010101" pitchFamily="2" charset="-122"/>
                </a:rPr>
                <a:t>在资本市场上</a:t>
              </a:r>
              <a:endParaRPr lang="en-US" altLang="ko-KR" sz="2800" dirty="0">
                <a:solidFill>
                  <a:schemeClr val="bg1"/>
                </a:solidFill>
                <a:latin typeface="华文楷体" panose="02010600040101010101" pitchFamily="2" charset="-122"/>
                <a:ea typeface="Gulim" pitchFamily="34" charset="-127"/>
              </a:endParaRPr>
            </a:p>
          </p:txBody>
        </p:sp>
        <p:sp>
          <p:nvSpPr>
            <p:cNvPr id="46089" name="TextBox 16"/>
            <p:cNvSpPr txBox="true"/>
            <p:nvPr/>
          </p:nvSpPr>
          <p:spPr>
            <a:xfrm>
              <a:off x="153" y="3615"/>
              <a:ext cx="14092" cy="6065"/>
            </a:xfrm>
            <a:prstGeom prst="rect">
              <a:avLst/>
            </a:prstGeom>
            <a:noFill/>
            <a:ln w="9525">
              <a:noFill/>
            </a:ln>
            <a:extLst>
              <a:ext uri="{909E8E84-426E-40DD-AFC4-6F175D3DCCD1}">
                <a14:hiddenFill xmlns:a14="http://schemas.microsoft.com/office/drawing/2010/main">
                  <a:solidFill>
                    <a:schemeClr val="tx1"/>
                  </a:solidFill>
                </a14:hiddenFill>
              </a:ext>
            </a:extLst>
          </p:spPr>
          <p:txBody>
            <a:bodyPr anchor="t" anchorCtr="false">
              <a:spAutoFit/>
            </a:bodyPr>
            <a:p>
              <a:pPr algn="just">
                <a:lnSpc>
                  <a:spcPct val="80000"/>
                </a:lnSpc>
                <a:spcBef>
                  <a:spcPct val="20000"/>
                </a:spcBef>
                <a:buClr>
                  <a:schemeClr val="hlink"/>
                </a:buClr>
                <a:buFont typeface="Wingdings" panose="05000000000000000000" pitchFamily="2" charset="2"/>
              </a:pPr>
              <a:endParaRPr lang="en-US" altLang="zh-CN" sz="2800" b="1" dirty="0">
                <a:solidFill>
                  <a:srgbClr val="FFFF00"/>
                </a:solidFill>
                <a:latin typeface="宋体" panose="02010600030101010101" pitchFamily="2" charset="-122"/>
              </a:endParaRPr>
            </a:p>
            <a:p>
              <a:pPr marL="342900" indent="-342900" algn="just" fontAlgn="auto">
                <a:lnSpc>
                  <a:spcPct val="100000"/>
                </a:lnSpc>
                <a:spcBef>
                  <a:spcPts val="1200"/>
                </a:spcBef>
                <a:spcAft>
                  <a:spcPts val="1200"/>
                </a:spcAft>
                <a:buClr>
                  <a:srgbClr val="000000"/>
                </a:buClr>
                <a:buFont typeface="Wingdings" panose="05000000000000000000" charset="0"/>
                <a:buChar char=""/>
              </a:pP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投保前，</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投保人比承保人拥有更多的信息，风险越大的人入保的可能性越大，风险越小的人入保的可能性越小（</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逆向选择效应</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）。例如，病入膏肓的人可能隐瞒病情而积极投保人身健康险。</a:t>
              </a:r>
              <a:endParaRPr lang="zh-CN" altLang="zh-CN" sz="2400" dirty="0">
                <a:solidFill>
                  <a:srgbClr val="FF0000"/>
                </a:solidFill>
                <a:latin typeface="微软雅黑" panose="020B0503020204020204" charset="-122"/>
                <a:ea typeface="微软雅黑" panose="020B0503020204020204" charset="-122"/>
                <a:cs typeface="微软雅黑" panose="020B0503020204020204" charset="-122"/>
              </a:endParaRPr>
            </a:p>
            <a:p>
              <a:pPr marL="342900" indent="-342900" algn="just" fontAlgn="auto">
                <a:lnSpc>
                  <a:spcPct val="100000"/>
                </a:lnSpc>
                <a:spcBef>
                  <a:spcPts val="1200"/>
                </a:spcBef>
                <a:spcAft>
                  <a:spcPts val="1200"/>
                </a:spcAft>
                <a:buClr>
                  <a:srgbClr val="000000"/>
                </a:buClr>
                <a:buFont typeface="Wingdings" panose="05000000000000000000" charset="0"/>
                <a:buChar char=""/>
              </a:pP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投保后，</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投保人减少了谨慎行动来规避风险和节省开支的动力(</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道德风险效应</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)，麻痹大意以致增加风险发生的概率，甚至故意制造事故以骗取保险赔偿，更有甚者把保险作为投机活动，造成保险市场的信用缺失。</a:t>
              </a:r>
              <a:endParaRPr lang="zh-CN" altLang="zh-CN" sz="2400" dirty="0">
                <a:solidFill>
                  <a:schemeClr val="tx1"/>
                </a:solidFill>
                <a:latin typeface="微软雅黑" panose="020B0503020204020204" charset="-122"/>
                <a:ea typeface="微软雅黑" panose="020B0503020204020204" charset="-122"/>
                <a:cs typeface="微软雅黑" panose="020B0503020204020204" charset="-122"/>
              </a:endParaRPr>
            </a:p>
          </p:txBody>
        </p:sp>
      </p:grpSp>
      <p:sp>
        <p:nvSpPr>
          <p:cNvPr id="9" name="Text Box 6"/>
          <p:cNvSpPr txBox="true">
            <a:spLocks noChangeArrowheads="true"/>
          </p:cNvSpPr>
          <p:nvPr/>
        </p:nvSpPr>
        <p:spPr bwMode="gray">
          <a:xfrm>
            <a:off x="1622425" y="1685925"/>
            <a:ext cx="2642870" cy="521970"/>
          </a:xfrm>
          <a:prstGeom prst="rect">
            <a:avLst/>
          </a:prstGeom>
          <a:solidFill>
            <a:srgbClr val="0070C0"/>
          </a:solidFill>
          <a:ln>
            <a:noFill/>
          </a:ln>
          <a:effectLst/>
        </p:spPr>
        <p:txBody>
          <a:bodyPr wrap="square">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rPr>
              <a:t>在保险市场上</a:t>
            </a:r>
            <a:endParaRPr kumimoji="0" lang="en-US" altLang="zh-CN"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（三）交易成本论与信用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24" name="组合 23"/>
          <p:cNvGrpSpPr/>
          <p:nvPr/>
        </p:nvGrpSpPr>
        <p:grpSpPr>
          <a:xfrm>
            <a:off x="1397635" y="1469390"/>
            <a:ext cx="9015413" cy="4356736"/>
            <a:chOff x="400" y="2195"/>
            <a:chExt cx="14198" cy="6861"/>
          </a:xfrm>
        </p:grpSpPr>
        <p:sp>
          <p:nvSpPr>
            <p:cNvPr id="4" name="AutoShape 5"/>
            <p:cNvSpPr>
              <a:spLocks noChangeArrowheads="true"/>
            </p:cNvSpPr>
            <p:nvPr/>
          </p:nvSpPr>
          <p:spPr bwMode="auto">
            <a:xfrm>
              <a:off x="9875" y="2288"/>
              <a:ext cx="4723" cy="6768"/>
            </a:xfrm>
            <a:prstGeom prst="homePlate">
              <a:avLst>
                <a:gd name="adj" fmla="val 16694"/>
              </a:avLst>
            </a:prstGeom>
            <a:solidFill>
              <a:srgbClr val="FFFFFF"/>
            </a:solidFill>
            <a:ln w="9525">
              <a:solidFill>
                <a:srgbClr val="17347D"/>
              </a:solidFill>
              <a:miter lim="800000"/>
            </a:ln>
            <a:effectLst>
              <a:outerShdw dist="35921" dir="2700000" algn="ctr" rotWithShape="0">
                <a:srgbClr val="DDDDDD"/>
              </a:outerShdw>
            </a:effectLst>
          </p:spPr>
          <p:txBody>
            <a:bodyPr wrap="none" anchor="ctr"/>
            <a:lstStyle>
              <a:lvl1pPr>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marL="742950" indent="-285750">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
                  <a:srgbClr val="9999FF"/>
                </a:buClr>
                <a:buSzTx/>
                <a:buFont typeface="Wingdings" panose="05000000000000000000" pitchFamily="2" charset="2"/>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5" name="Rectangle 6"/>
            <p:cNvSpPr>
              <a:spLocks noChangeArrowheads="true"/>
            </p:cNvSpPr>
            <p:nvPr/>
          </p:nvSpPr>
          <p:spPr bwMode="auto">
            <a:xfrm>
              <a:off x="9757" y="3515"/>
              <a:ext cx="4283" cy="5250"/>
            </a:xfrm>
            <a:prstGeom prst="rect">
              <a:avLst/>
            </a:prstGeom>
            <a:solidFill>
              <a:srgbClr val="FFFFFF"/>
            </a:solidFill>
            <a:ln>
              <a:noFill/>
            </a:ln>
          </p:spPr>
          <p:txBody>
            <a:bodyPr lIns="0" tIns="0" rIns="0" bIns="0">
              <a:spAutoFit/>
            </a:bodyPr>
            <a:lstStyle>
              <a:lvl1pPr marL="342900" indent="-342900">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9pPr>
            </a:lstStyle>
            <a:p>
              <a:pPr marL="457200" marR="0" lvl="1" indent="0" algn="just" defTabSz="914400" rtl="0" eaLnBrk="1" fontAlgn="base" latinLnBrk="0" hangingPunct="1">
                <a:lnSpc>
                  <a:spcPts val="2600"/>
                </a:lnSpc>
                <a:spcBef>
                  <a:spcPct val="20000"/>
                </a:spcBef>
                <a:spcAft>
                  <a:spcPct val="0"/>
                </a:spcAft>
                <a:buClr>
                  <a:srgbClr val="17347D"/>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要减少失信行为、创造良好信用环境，就必须建立起</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ea"/>
                </a:rPr>
                <a:t>严格的失信惩戒机制</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。只要失信招致的损失大于失信取得的收益，企业就没有动力做出失信的决策，企业自律才会逐步实现。</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endParaRPr>
            </a:p>
          </p:txBody>
        </p:sp>
        <p:sp>
          <p:nvSpPr>
            <p:cNvPr id="6" name="Freeform 7"/>
            <p:cNvSpPr/>
            <p:nvPr/>
          </p:nvSpPr>
          <p:spPr>
            <a:xfrm>
              <a:off x="9875" y="2280"/>
              <a:ext cx="4100" cy="703"/>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rgbClr val="17347D"/>
            </a:solidFill>
            <a:ln w="9525" cap="flat" cmpd="sng">
              <a:solidFill>
                <a:srgbClr val="17347D"/>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7" name="Rectangle 8"/>
            <p:cNvSpPr>
              <a:spLocks noChangeArrowheads="true"/>
            </p:cNvSpPr>
            <p:nvPr/>
          </p:nvSpPr>
          <p:spPr bwMode="auto">
            <a:xfrm>
              <a:off x="10208" y="2435"/>
              <a:ext cx="3380" cy="553"/>
            </a:xfrm>
            <a:prstGeom prst="rect">
              <a:avLst/>
            </a:prstGeom>
            <a:noFill/>
            <a:ln>
              <a:noFill/>
            </a:ln>
            <a:effectLst/>
          </p:spPr>
          <p:txBody>
            <a:bodyPr lIns="0" tIns="0" rIns="0" bIns="0">
              <a:spAutoFit/>
            </a:bodyPr>
            <a:lstStyle/>
            <a:p>
              <a:pPr marL="0" marR="0" lvl="0" indent="0" algn="ctr" defTabSz="914400" rtl="0" eaLnBrk="1" fontAlgn="base" latinLnBrk="0" hangingPunct="1">
                <a:lnSpc>
                  <a:spcPct val="80000"/>
                </a:lnSpc>
                <a:spcBef>
                  <a:spcPct val="20000"/>
                </a:spcBef>
                <a:spcAft>
                  <a:spcPct val="0"/>
                </a:spcAft>
                <a:buClr>
                  <a:srgbClr val="3366CC"/>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ea"/>
                </a:rPr>
                <a:t>对策</a:t>
              </a:r>
              <a:endParaRPr kumimoji="0" lang="zh-CN" altLang="en-US" sz="2800"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ea"/>
              </a:endParaRPr>
            </a:p>
          </p:txBody>
        </p:sp>
        <p:sp>
          <p:nvSpPr>
            <p:cNvPr id="8" name="AutoShape 9"/>
            <p:cNvSpPr>
              <a:spLocks noChangeArrowheads="true"/>
            </p:cNvSpPr>
            <p:nvPr/>
          </p:nvSpPr>
          <p:spPr bwMode="auto">
            <a:xfrm>
              <a:off x="5338" y="2195"/>
              <a:ext cx="4925" cy="6768"/>
            </a:xfrm>
            <a:prstGeom prst="homePlate">
              <a:avLst>
                <a:gd name="adj" fmla="val 16694"/>
              </a:avLst>
            </a:prstGeom>
            <a:solidFill>
              <a:srgbClr val="FFFFFF"/>
            </a:solidFill>
            <a:ln w="9525">
              <a:solidFill>
                <a:srgbClr val="17347D"/>
              </a:solidFill>
              <a:miter lim="800000"/>
            </a:ln>
            <a:effectLst>
              <a:outerShdw dist="35921" dir="2700000" algn="ctr" rotWithShape="0">
                <a:srgbClr val="DDDDDD"/>
              </a:outerShdw>
            </a:effectLst>
          </p:spPr>
          <p:txBody>
            <a:bodyPr wrap="none" anchor="ctr"/>
            <a:lstStyle>
              <a:lvl1pPr>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marL="742950" indent="-285750">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
                  <a:srgbClr val="9999FF"/>
                </a:buClr>
                <a:buSzTx/>
                <a:buFont typeface="Wingdings" panose="05000000000000000000" pitchFamily="2" charset="2"/>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 name="Rectangle 10"/>
            <p:cNvSpPr>
              <a:spLocks noChangeArrowheads="true"/>
            </p:cNvSpPr>
            <p:nvPr/>
          </p:nvSpPr>
          <p:spPr bwMode="auto">
            <a:xfrm>
              <a:off x="5090" y="4003"/>
              <a:ext cx="4785" cy="4200"/>
            </a:xfrm>
            <a:prstGeom prst="rect">
              <a:avLst/>
            </a:prstGeom>
            <a:solidFill>
              <a:srgbClr val="FFFFFF"/>
            </a:solidFill>
            <a:ln>
              <a:noFill/>
            </a:ln>
          </p:spPr>
          <p:txBody>
            <a:bodyPr lIns="0" tIns="0" rIns="0" bIns="0">
              <a:spAutoFit/>
            </a:bodyPr>
            <a:lstStyle>
              <a:lvl1pPr marL="342900" indent="-342900">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9pPr>
            </a:lstStyle>
            <a:p>
              <a:pPr marL="457200" marR="0" lvl="1" indent="0" algn="just" defTabSz="914400" rtl="0" eaLnBrk="1" fontAlgn="base" latinLnBrk="0" hangingPunct="1">
                <a:lnSpc>
                  <a:spcPts val="2600"/>
                </a:lnSpc>
                <a:spcBef>
                  <a:spcPct val="20000"/>
                </a:spcBef>
                <a:spcAft>
                  <a:spcPct val="0"/>
                </a:spcAft>
                <a:buClr>
                  <a:srgbClr val="17347D"/>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某些企业不讲信用，就是因为拖欠银行贷款后往往可以受到某些行政管理部门的财政豁免、挂帐或债转股等政策的扶持，从而使其不能真正感受到失信所带来的成本损失。</a:t>
              </a:r>
              <a:r>
                <a:rPr kumimoji="0" lang=""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a:t>
              </a:r>
              <a:r>
                <a:rPr kumimoji="0" lang="zh-CN" altLang=""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恒大</a:t>
              </a:r>
              <a:r>
                <a:rPr kumimoji="0" lang=""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a:t>
              </a:r>
              <a:endParaRPr kumimoji="0" lang=""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endParaRPr>
            </a:p>
          </p:txBody>
        </p:sp>
        <p:sp>
          <p:nvSpPr>
            <p:cNvPr id="10" name="Freeform 11"/>
            <p:cNvSpPr/>
            <p:nvPr/>
          </p:nvSpPr>
          <p:spPr>
            <a:xfrm>
              <a:off x="5348" y="2288"/>
              <a:ext cx="4097" cy="702"/>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rgbClr val="17347D"/>
            </a:solidFill>
            <a:ln w="9525" cap="flat" cmpd="sng">
              <a:solidFill>
                <a:srgbClr val="17347D"/>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1" name="Rectangle 12"/>
            <p:cNvSpPr>
              <a:spLocks noChangeArrowheads="true"/>
            </p:cNvSpPr>
            <p:nvPr/>
          </p:nvSpPr>
          <p:spPr bwMode="auto">
            <a:xfrm>
              <a:off x="5763" y="2435"/>
              <a:ext cx="3373" cy="553"/>
            </a:xfrm>
            <a:prstGeom prst="rect">
              <a:avLst/>
            </a:prstGeom>
            <a:noFill/>
            <a:ln>
              <a:noFill/>
            </a:ln>
            <a:effectLst/>
          </p:spPr>
          <p:txBody>
            <a:bodyPr lIns="0" tIns="0" rIns="0" bIns="0">
              <a:spAutoFit/>
            </a:bodyPr>
            <a:lstStyle/>
            <a:p>
              <a:pPr marL="0" marR="0" lvl="0" indent="0" algn="ctr" defTabSz="914400" rtl="0" eaLnBrk="1" fontAlgn="base" latinLnBrk="0" hangingPunct="1">
                <a:lnSpc>
                  <a:spcPct val="80000"/>
                </a:lnSpc>
                <a:spcBef>
                  <a:spcPct val="20000"/>
                </a:spcBef>
                <a:spcAft>
                  <a:spcPct val="0"/>
                </a:spcAft>
                <a:buClr>
                  <a:srgbClr val="3366CC"/>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ea"/>
                </a:rPr>
                <a:t>现象及原因</a:t>
              </a:r>
              <a:endParaRPr kumimoji="0" lang="zh-CN" altLang="en-US" sz="2800"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ea"/>
              </a:endParaRPr>
            </a:p>
          </p:txBody>
        </p:sp>
        <p:sp>
          <p:nvSpPr>
            <p:cNvPr id="13" name="AutoShape 13"/>
            <p:cNvSpPr>
              <a:spLocks noChangeArrowheads="true"/>
            </p:cNvSpPr>
            <p:nvPr/>
          </p:nvSpPr>
          <p:spPr bwMode="auto">
            <a:xfrm>
              <a:off x="960" y="2288"/>
              <a:ext cx="4723" cy="6768"/>
            </a:xfrm>
            <a:prstGeom prst="homePlate">
              <a:avLst>
                <a:gd name="adj" fmla="val 16694"/>
              </a:avLst>
            </a:prstGeom>
            <a:solidFill>
              <a:srgbClr val="FFFFFF"/>
            </a:solidFill>
            <a:ln w="9525">
              <a:solidFill>
                <a:srgbClr val="17347D"/>
              </a:solidFill>
              <a:miter lim="800000"/>
            </a:ln>
            <a:effectLst>
              <a:outerShdw dist="35921" dir="2700000" algn="ctr" rotWithShape="0">
                <a:srgbClr val="DDDDDD"/>
              </a:outerShdw>
            </a:effectLst>
          </p:spPr>
          <p:txBody>
            <a:bodyPr wrap="none" anchor="ctr"/>
            <a:lstStyle>
              <a:lvl1pPr>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marL="742950" indent="-285750">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
                  <a:srgbClr val="9999FF"/>
                </a:buClr>
                <a:buSzTx/>
                <a:buFont typeface="Wingdings" panose="05000000000000000000" pitchFamily="2" charset="2"/>
                <a:buNone/>
                <a:defRPr/>
              </a:pPr>
              <a:endParaRPr kumimoji="0" lang="zh-CN" altLang="en-US" sz="2400" b="0" i="0" u="none" strike="noStrike" kern="1200" cap="none" spc="0" normalizeH="0" baseline="0" noProof="0" dirty="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5" name="Rectangle 14"/>
            <p:cNvSpPr/>
            <p:nvPr/>
          </p:nvSpPr>
          <p:spPr>
            <a:xfrm>
              <a:off x="400" y="3515"/>
              <a:ext cx="4550" cy="4968"/>
            </a:xfrm>
            <a:prstGeom prst="rect">
              <a:avLst/>
            </a:prstGeom>
            <a:noFill/>
            <a:ln w="9525">
              <a:noFill/>
            </a:ln>
          </p:spPr>
          <p:txBody>
            <a:bodyPr lIns="0" tIns="0" rIns="0" bIns="0" anchor="ctr" anchorCtr="false"/>
            <a:p>
              <a:pPr lvl="1" indent="0" algn="just" rtl="0" eaLnBrk="1" fontAlgn="base" hangingPunct="1">
                <a:lnSpc>
                  <a:spcPts val="2600"/>
                </a:lnSpc>
                <a:spcBef>
                  <a:spcPct val="20000"/>
                </a:spcBef>
                <a:spcAft>
                  <a:spcPct val="50000"/>
                </a:spcAft>
                <a:buClr>
                  <a:srgbClr val="17347D"/>
                </a:buClr>
                <a:buFont typeface="Wingdings" panose="05000000000000000000" pitchFamily="2" charset="2"/>
                <a:buNone/>
              </a:pPr>
              <a:r>
                <a:rPr lang="zh-CN" altLang="en-US" sz="2000" dirty="0">
                  <a:solidFill>
                    <a:srgbClr val="130401"/>
                  </a:solidFill>
                  <a:latin typeface="微软雅黑" panose="020B0503020204020204" charset="-122"/>
                  <a:ea typeface="微软雅黑" panose="020B0503020204020204" charset="-122"/>
                </a:rPr>
                <a:t>若失信行为不能够产生足够的</a:t>
              </a:r>
              <a:r>
                <a:rPr lang="zh-CN" altLang="en-US" sz="2000" dirty="0">
                  <a:solidFill>
                    <a:srgbClr val="00B0F0"/>
                  </a:solidFill>
                  <a:latin typeface="微软雅黑" panose="020B0503020204020204" charset="-122"/>
                  <a:ea typeface="微软雅黑" panose="020B0503020204020204" charset="-122"/>
                </a:rPr>
                <a:t>经济损失</a:t>
              </a:r>
              <a:r>
                <a:rPr lang="zh-CN" altLang="en-US" sz="2000" dirty="0">
                  <a:solidFill>
                    <a:srgbClr val="130401"/>
                  </a:solidFill>
                  <a:latin typeface="微软雅黑" panose="020B0503020204020204" charset="-122"/>
                  <a:ea typeface="微软雅黑" panose="020B0503020204020204" charset="-122"/>
                </a:rPr>
                <a:t>，失信行为就会继续下去；相反，如果失信的成本大于失信产生的收益，则失信行为将因失去</a:t>
              </a:r>
              <a:r>
                <a:rPr lang="zh-CN" altLang="en-US" sz="2000" dirty="0">
                  <a:solidFill>
                    <a:srgbClr val="00B0F0"/>
                  </a:solidFill>
                  <a:latin typeface="微软雅黑" panose="020B0503020204020204" charset="-122"/>
                  <a:ea typeface="微软雅黑" panose="020B0503020204020204" charset="-122"/>
                </a:rPr>
                <a:t>利益驱动</a:t>
              </a:r>
              <a:r>
                <a:rPr lang="zh-CN" altLang="en-US" sz="2000" dirty="0">
                  <a:solidFill>
                    <a:srgbClr val="130401"/>
                  </a:solidFill>
                  <a:latin typeface="微软雅黑" panose="020B0503020204020204" charset="-122"/>
                  <a:ea typeface="微软雅黑" panose="020B0503020204020204" charset="-122"/>
                </a:rPr>
                <a:t>而减少甚或消失。</a:t>
              </a:r>
              <a:endParaRPr lang="zh-CN" altLang="en-US" sz="2000" dirty="0">
                <a:solidFill>
                  <a:srgbClr val="130401"/>
                </a:solidFill>
                <a:latin typeface="微软雅黑" panose="020B0503020204020204" charset="-122"/>
                <a:ea typeface="微软雅黑" panose="020B0503020204020204" charset="-122"/>
              </a:endParaRPr>
            </a:p>
          </p:txBody>
        </p:sp>
        <p:sp>
          <p:nvSpPr>
            <p:cNvPr id="17" name="Freeform 15"/>
            <p:cNvSpPr/>
            <p:nvPr/>
          </p:nvSpPr>
          <p:spPr>
            <a:xfrm>
              <a:off x="960" y="2280"/>
              <a:ext cx="4100" cy="703"/>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rgbClr val="17347D"/>
            </a:solidFill>
            <a:ln w="9525" cap="flat" cmpd="sng">
              <a:solidFill>
                <a:srgbClr val="17347D"/>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3" name="Rectangle 16"/>
            <p:cNvSpPr>
              <a:spLocks noChangeArrowheads="true"/>
            </p:cNvSpPr>
            <p:nvPr/>
          </p:nvSpPr>
          <p:spPr bwMode="auto">
            <a:xfrm>
              <a:off x="1133" y="2435"/>
              <a:ext cx="3378" cy="543"/>
            </a:xfrm>
            <a:prstGeom prst="rect">
              <a:avLst/>
            </a:prstGeom>
            <a:noFill/>
            <a:ln>
              <a:noFill/>
            </a:ln>
            <a:effectLst/>
          </p:spPr>
          <p:txBody>
            <a:bodyPr lIns="0" tIns="0" rIns="0" bIns="0">
              <a:spAutoFit/>
            </a:bodyPr>
            <a:lstStyle/>
            <a:p>
              <a:pPr marL="0" marR="0" lvl="0" indent="0" algn="ctr" defTabSz="914400" rtl="0" eaLnBrk="1" fontAlgn="base" latinLnBrk="0" hangingPunct="1">
                <a:lnSpc>
                  <a:spcPct val="80000"/>
                </a:lnSpc>
                <a:spcBef>
                  <a:spcPct val="20000"/>
                </a:spcBef>
                <a:spcAft>
                  <a:spcPct val="0"/>
                </a:spcAft>
                <a:buClr>
                  <a:srgbClr val="3366CC"/>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微软雅黑" panose="020B0503020204020204" charset="-122"/>
                </a:rPr>
                <a:t>概念</a:t>
              </a:r>
              <a:r>
                <a:rPr kumimoji="0" lang="en-US" altLang="ko-KR" sz="2000" b="0"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微软雅黑" panose="020B0503020204020204" charset="-122"/>
                </a:rPr>
                <a:t> </a:t>
              </a:r>
              <a:endParaRPr kumimoji="0" lang="en-US" altLang="ko-KR" sz="2000" b="0"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（四）博弈论与信用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6" name="组合 5"/>
          <p:cNvGrpSpPr/>
          <p:nvPr/>
        </p:nvGrpSpPr>
        <p:grpSpPr>
          <a:xfrm>
            <a:off x="1381760" y="1156970"/>
            <a:ext cx="9427845" cy="5013960"/>
            <a:chOff x="-447" y="2064"/>
            <a:chExt cx="14847" cy="7896"/>
          </a:xfrm>
        </p:grpSpPr>
        <p:sp>
          <p:nvSpPr>
            <p:cNvPr id="55302" name="Rectangle 8"/>
            <p:cNvSpPr/>
            <p:nvPr/>
          </p:nvSpPr>
          <p:spPr>
            <a:xfrm>
              <a:off x="6853" y="5058"/>
              <a:ext cx="1770" cy="436"/>
            </a:xfrm>
            <a:prstGeom prst="rect">
              <a:avLst/>
            </a:prstGeom>
            <a:noFill/>
            <a:ln w="9525">
              <a:noFill/>
            </a:ln>
          </p:spPr>
          <p:txBody>
            <a:bodyPr lIns="0" tIns="0" rIns="0" bIns="0" anchor="t" anchorCtr="false">
              <a:spAutoFit/>
            </a:bodyPr>
            <a:p>
              <a:pPr algn="ctr">
                <a:buClrTx/>
                <a:buFontTx/>
              </a:pPr>
              <a:endParaRPr lang="zh-CN" altLang="en-US" dirty="0">
                <a:latin typeface="微软雅黑" panose="020B0503020204020204" charset="-122"/>
                <a:ea typeface="微软雅黑" panose="020B0503020204020204" charset="-122"/>
              </a:endParaRPr>
            </a:p>
          </p:txBody>
        </p:sp>
        <p:sp>
          <p:nvSpPr>
            <p:cNvPr id="2" name="Freeform 8"/>
            <p:cNvSpPr/>
            <p:nvPr/>
          </p:nvSpPr>
          <p:spPr bwMode="auto">
            <a:xfrm rot="11934084" flipH="true" flipV="true">
              <a:off x="11280" y="5880"/>
              <a:ext cx="1290" cy="595"/>
            </a:xfrm>
            <a:custGeom>
              <a:avLst/>
              <a:gdLst/>
              <a:ahLst/>
              <a:cxnLst>
                <a:cxn ang="0">
                  <a:pos x="571" y="696"/>
                </a:cxn>
                <a:cxn ang="0">
                  <a:pos x="331" y="818"/>
                </a:cxn>
                <a:cxn ang="0">
                  <a:pos x="1052" y="818"/>
                </a:cxn>
                <a:cxn ang="0">
                  <a:pos x="1415" y="232"/>
                </a:cxn>
                <a:cxn ang="0">
                  <a:pos x="1178" y="344"/>
                </a:cxn>
                <a:cxn ang="0">
                  <a:pos x="1082" y="162"/>
                </a:cxn>
                <a:cxn ang="0">
                  <a:pos x="1082" y="162"/>
                </a:cxn>
                <a:cxn ang="0">
                  <a:pos x="1072" y="147"/>
                </a:cxn>
                <a:cxn ang="0">
                  <a:pos x="1062" y="131"/>
                </a:cxn>
                <a:cxn ang="0">
                  <a:pos x="1048" y="116"/>
                </a:cxn>
                <a:cxn ang="0">
                  <a:pos x="1034" y="100"/>
                </a:cxn>
                <a:cxn ang="0">
                  <a:pos x="1018" y="85"/>
                </a:cxn>
                <a:cxn ang="0">
                  <a:pos x="1001" y="71"/>
                </a:cxn>
                <a:cxn ang="0">
                  <a:pos x="981" y="57"/>
                </a:cxn>
                <a:cxn ang="0">
                  <a:pos x="961" y="43"/>
                </a:cxn>
                <a:cxn ang="0">
                  <a:pos x="938" y="32"/>
                </a:cxn>
                <a:cxn ang="0">
                  <a:pos x="915" y="23"/>
                </a:cxn>
                <a:cxn ang="0">
                  <a:pos x="889" y="14"/>
                </a:cxn>
                <a:cxn ang="0">
                  <a:pos x="864" y="7"/>
                </a:cxn>
                <a:cxn ang="0">
                  <a:pos x="836" y="2"/>
                </a:cxn>
                <a:cxn ang="0">
                  <a:pos x="808" y="0"/>
                </a:cxn>
                <a:cxn ang="0">
                  <a:pos x="779" y="0"/>
                </a:cxn>
                <a:cxn ang="0">
                  <a:pos x="748" y="2"/>
                </a:cxn>
                <a:cxn ang="0">
                  <a:pos x="0" y="107"/>
                </a:cxn>
                <a:cxn ang="0">
                  <a:pos x="0" y="107"/>
                </a:cxn>
                <a:cxn ang="0">
                  <a:pos x="29" y="103"/>
                </a:cxn>
                <a:cxn ang="0">
                  <a:pos x="58" y="103"/>
                </a:cxn>
                <a:cxn ang="0">
                  <a:pos x="84" y="104"/>
                </a:cxn>
                <a:cxn ang="0">
                  <a:pos x="111" y="107"/>
                </a:cxn>
                <a:cxn ang="0">
                  <a:pos x="137" y="111"/>
                </a:cxn>
                <a:cxn ang="0">
                  <a:pos x="161" y="118"/>
                </a:cxn>
                <a:cxn ang="0">
                  <a:pos x="185" y="126"/>
                </a:cxn>
                <a:cxn ang="0">
                  <a:pos x="209" y="137"/>
                </a:cxn>
                <a:cxn ang="0">
                  <a:pos x="229" y="148"/>
                </a:cxn>
                <a:cxn ang="0">
                  <a:pos x="250" y="161"/>
                </a:cxn>
                <a:cxn ang="0">
                  <a:pos x="270" y="175"/>
                </a:cxn>
                <a:cxn ang="0">
                  <a:pos x="287" y="190"/>
                </a:cxn>
                <a:cxn ang="0">
                  <a:pos x="303" y="207"/>
                </a:cxn>
                <a:cxn ang="0">
                  <a:pos x="318" y="224"/>
                </a:cxn>
                <a:cxn ang="0">
                  <a:pos x="331" y="243"/>
                </a:cxn>
                <a:cxn ang="0">
                  <a:pos x="342" y="262"/>
                </a:cxn>
                <a:cxn ang="0">
                  <a:pos x="571" y="696"/>
                </a:cxn>
              </a:cxnLst>
              <a:rect l="0" t="0" r="r" b="b"/>
              <a:pathLst>
                <a:path w="1415" h="818">
                  <a:moveTo>
                    <a:pt x="571" y="696"/>
                  </a:moveTo>
                  <a:lnTo>
                    <a:pt x="331" y="818"/>
                  </a:lnTo>
                  <a:lnTo>
                    <a:pt x="1052" y="818"/>
                  </a:lnTo>
                  <a:lnTo>
                    <a:pt x="1415" y="232"/>
                  </a:lnTo>
                  <a:lnTo>
                    <a:pt x="1178" y="344"/>
                  </a:lnTo>
                  <a:lnTo>
                    <a:pt x="1082" y="162"/>
                  </a:lnTo>
                  <a:lnTo>
                    <a:pt x="1082" y="162"/>
                  </a:lnTo>
                  <a:lnTo>
                    <a:pt x="1072" y="147"/>
                  </a:lnTo>
                  <a:lnTo>
                    <a:pt x="1062" y="131"/>
                  </a:lnTo>
                  <a:lnTo>
                    <a:pt x="1048" y="116"/>
                  </a:lnTo>
                  <a:lnTo>
                    <a:pt x="1034" y="100"/>
                  </a:lnTo>
                  <a:lnTo>
                    <a:pt x="1018" y="85"/>
                  </a:lnTo>
                  <a:lnTo>
                    <a:pt x="1001" y="71"/>
                  </a:lnTo>
                  <a:lnTo>
                    <a:pt x="981" y="57"/>
                  </a:lnTo>
                  <a:lnTo>
                    <a:pt x="961" y="43"/>
                  </a:lnTo>
                  <a:lnTo>
                    <a:pt x="938" y="32"/>
                  </a:lnTo>
                  <a:lnTo>
                    <a:pt x="915" y="23"/>
                  </a:lnTo>
                  <a:lnTo>
                    <a:pt x="889" y="14"/>
                  </a:lnTo>
                  <a:lnTo>
                    <a:pt x="864" y="7"/>
                  </a:lnTo>
                  <a:lnTo>
                    <a:pt x="836" y="2"/>
                  </a:lnTo>
                  <a:lnTo>
                    <a:pt x="808" y="0"/>
                  </a:lnTo>
                  <a:lnTo>
                    <a:pt x="779" y="0"/>
                  </a:lnTo>
                  <a:lnTo>
                    <a:pt x="748" y="2"/>
                  </a:lnTo>
                  <a:lnTo>
                    <a:pt x="0" y="107"/>
                  </a:lnTo>
                  <a:lnTo>
                    <a:pt x="0" y="107"/>
                  </a:lnTo>
                  <a:lnTo>
                    <a:pt x="29" y="103"/>
                  </a:lnTo>
                  <a:lnTo>
                    <a:pt x="58" y="103"/>
                  </a:lnTo>
                  <a:lnTo>
                    <a:pt x="84" y="104"/>
                  </a:lnTo>
                  <a:lnTo>
                    <a:pt x="111" y="107"/>
                  </a:lnTo>
                  <a:lnTo>
                    <a:pt x="137" y="111"/>
                  </a:lnTo>
                  <a:lnTo>
                    <a:pt x="161" y="118"/>
                  </a:lnTo>
                  <a:lnTo>
                    <a:pt x="185" y="126"/>
                  </a:lnTo>
                  <a:lnTo>
                    <a:pt x="209" y="137"/>
                  </a:lnTo>
                  <a:lnTo>
                    <a:pt x="229" y="148"/>
                  </a:lnTo>
                  <a:lnTo>
                    <a:pt x="250" y="161"/>
                  </a:lnTo>
                  <a:lnTo>
                    <a:pt x="270" y="175"/>
                  </a:lnTo>
                  <a:lnTo>
                    <a:pt x="287" y="190"/>
                  </a:lnTo>
                  <a:lnTo>
                    <a:pt x="303" y="207"/>
                  </a:lnTo>
                  <a:lnTo>
                    <a:pt x="318" y="224"/>
                  </a:lnTo>
                  <a:lnTo>
                    <a:pt x="331" y="243"/>
                  </a:lnTo>
                  <a:lnTo>
                    <a:pt x="342" y="262"/>
                  </a:lnTo>
                  <a:lnTo>
                    <a:pt x="571" y="696"/>
                  </a:lnTo>
                </a:path>
              </a:pathLst>
            </a:custGeom>
            <a:gradFill rotWithShape="false">
              <a:gsLst>
                <a:gs pos="0">
                  <a:srgbClr val="CC9900">
                    <a:gamma/>
                    <a:tint val="12157"/>
                    <a:invGamma/>
                  </a:srgbClr>
                </a:gs>
                <a:gs pos="100000">
                  <a:srgbClr val="CC9900"/>
                </a:gs>
              </a:gsLst>
              <a:lin ang="5400000" scaled="true"/>
            </a:gradFill>
            <a:ln w="0">
              <a:noFill/>
              <a:prstDash val="solid"/>
              <a:round/>
            </a:ln>
            <a:effectLst>
              <a:outerShdw dist="28382" dir="1594878" algn="ctr" rotWithShape="0">
                <a:srgbClr val="996633"/>
              </a:outerShdw>
            </a:effectLst>
          </p:spPr>
          <p:txBody>
            <a:bodyPr/>
            <a:p>
              <a:pPr marL="0" marR="0" lvl="0" indent="0" algn="l" defTabSz="914400" rtl="0" eaLnBrk="1" fontAlgn="auto" latinLnBrk="0" hangingPunct="1">
                <a:lnSpc>
                  <a:spcPct val="80000"/>
                </a:lnSpc>
                <a:spcBef>
                  <a:spcPts val="0"/>
                </a:spcBef>
                <a:spcAft>
                  <a:spcPts val="0"/>
                </a:spcAft>
                <a:buClr>
                  <a:srgbClr val="9999FF"/>
                </a:buClr>
                <a:buSzTx/>
                <a:buFont typeface="Wingdings" panose="05000000000000000000" pitchFamily="2" charset="2"/>
                <a:buNone/>
                <a:defRPr/>
              </a:pPr>
              <a:endParaRPr kumimoji="0" lang="zh-CN" altLang="en-US" sz="240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23" name="Freeform 8"/>
            <p:cNvSpPr/>
            <p:nvPr/>
          </p:nvSpPr>
          <p:spPr bwMode="auto">
            <a:xfrm rot="16723097" flipH="true" flipV="true">
              <a:off x="6439" y="7346"/>
              <a:ext cx="1290" cy="1723"/>
            </a:xfrm>
            <a:custGeom>
              <a:avLst/>
              <a:gdLst/>
              <a:ahLst/>
              <a:cxnLst>
                <a:cxn ang="0">
                  <a:pos x="571" y="696"/>
                </a:cxn>
                <a:cxn ang="0">
                  <a:pos x="331" y="818"/>
                </a:cxn>
                <a:cxn ang="0">
                  <a:pos x="1052" y="818"/>
                </a:cxn>
                <a:cxn ang="0">
                  <a:pos x="1415" y="232"/>
                </a:cxn>
                <a:cxn ang="0">
                  <a:pos x="1178" y="344"/>
                </a:cxn>
                <a:cxn ang="0">
                  <a:pos x="1082" y="162"/>
                </a:cxn>
                <a:cxn ang="0">
                  <a:pos x="1082" y="162"/>
                </a:cxn>
                <a:cxn ang="0">
                  <a:pos x="1072" y="147"/>
                </a:cxn>
                <a:cxn ang="0">
                  <a:pos x="1062" y="131"/>
                </a:cxn>
                <a:cxn ang="0">
                  <a:pos x="1048" y="116"/>
                </a:cxn>
                <a:cxn ang="0">
                  <a:pos x="1034" y="100"/>
                </a:cxn>
                <a:cxn ang="0">
                  <a:pos x="1018" y="85"/>
                </a:cxn>
                <a:cxn ang="0">
                  <a:pos x="1001" y="71"/>
                </a:cxn>
                <a:cxn ang="0">
                  <a:pos x="981" y="57"/>
                </a:cxn>
                <a:cxn ang="0">
                  <a:pos x="961" y="43"/>
                </a:cxn>
                <a:cxn ang="0">
                  <a:pos x="938" y="32"/>
                </a:cxn>
                <a:cxn ang="0">
                  <a:pos x="915" y="23"/>
                </a:cxn>
                <a:cxn ang="0">
                  <a:pos x="889" y="14"/>
                </a:cxn>
                <a:cxn ang="0">
                  <a:pos x="864" y="7"/>
                </a:cxn>
                <a:cxn ang="0">
                  <a:pos x="836" y="2"/>
                </a:cxn>
                <a:cxn ang="0">
                  <a:pos x="808" y="0"/>
                </a:cxn>
                <a:cxn ang="0">
                  <a:pos x="779" y="0"/>
                </a:cxn>
                <a:cxn ang="0">
                  <a:pos x="748" y="2"/>
                </a:cxn>
                <a:cxn ang="0">
                  <a:pos x="0" y="107"/>
                </a:cxn>
                <a:cxn ang="0">
                  <a:pos x="0" y="107"/>
                </a:cxn>
                <a:cxn ang="0">
                  <a:pos x="29" y="103"/>
                </a:cxn>
                <a:cxn ang="0">
                  <a:pos x="58" y="103"/>
                </a:cxn>
                <a:cxn ang="0">
                  <a:pos x="84" y="104"/>
                </a:cxn>
                <a:cxn ang="0">
                  <a:pos x="111" y="107"/>
                </a:cxn>
                <a:cxn ang="0">
                  <a:pos x="137" y="111"/>
                </a:cxn>
                <a:cxn ang="0">
                  <a:pos x="161" y="118"/>
                </a:cxn>
                <a:cxn ang="0">
                  <a:pos x="185" y="126"/>
                </a:cxn>
                <a:cxn ang="0">
                  <a:pos x="209" y="137"/>
                </a:cxn>
                <a:cxn ang="0">
                  <a:pos x="229" y="148"/>
                </a:cxn>
                <a:cxn ang="0">
                  <a:pos x="250" y="161"/>
                </a:cxn>
                <a:cxn ang="0">
                  <a:pos x="270" y="175"/>
                </a:cxn>
                <a:cxn ang="0">
                  <a:pos x="287" y="190"/>
                </a:cxn>
                <a:cxn ang="0">
                  <a:pos x="303" y="207"/>
                </a:cxn>
                <a:cxn ang="0">
                  <a:pos x="318" y="224"/>
                </a:cxn>
                <a:cxn ang="0">
                  <a:pos x="331" y="243"/>
                </a:cxn>
                <a:cxn ang="0">
                  <a:pos x="342" y="262"/>
                </a:cxn>
                <a:cxn ang="0">
                  <a:pos x="571" y="696"/>
                </a:cxn>
              </a:cxnLst>
              <a:rect l="0" t="0" r="r" b="b"/>
              <a:pathLst>
                <a:path w="1415" h="818">
                  <a:moveTo>
                    <a:pt x="571" y="696"/>
                  </a:moveTo>
                  <a:lnTo>
                    <a:pt x="331" y="818"/>
                  </a:lnTo>
                  <a:lnTo>
                    <a:pt x="1052" y="818"/>
                  </a:lnTo>
                  <a:lnTo>
                    <a:pt x="1415" y="232"/>
                  </a:lnTo>
                  <a:lnTo>
                    <a:pt x="1178" y="344"/>
                  </a:lnTo>
                  <a:lnTo>
                    <a:pt x="1082" y="162"/>
                  </a:lnTo>
                  <a:lnTo>
                    <a:pt x="1082" y="162"/>
                  </a:lnTo>
                  <a:lnTo>
                    <a:pt x="1072" y="147"/>
                  </a:lnTo>
                  <a:lnTo>
                    <a:pt x="1062" y="131"/>
                  </a:lnTo>
                  <a:lnTo>
                    <a:pt x="1048" y="116"/>
                  </a:lnTo>
                  <a:lnTo>
                    <a:pt x="1034" y="100"/>
                  </a:lnTo>
                  <a:lnTo>
                    <a:pt x="1018" y="85"/>
                  </a:lnTo>
                  <a:lnTo>
                    <a:pt x="1001" y="71"/>
                  </a:lnTo>
                  <a:lnTo>
                    <a:pt x="981" y="57"/>
                  </a:lnTo>
                  <a:lnTo>
                    <a:pt x="961" y="43"/>
                  </a:lnTo>
                  <a:lnTo>
                    <a:pt x="938" y="32"/>
                  </a:lnTo>
                  <a:lnTo>
                    <a:pt x="915" y="23"/>
                  </a:lnTo>
                  <a:lnTo>
                    <a:pt x="889" y="14"/>
                  </a:lnTo>
                  <a:lnTo>
                    <a:pt x="864" y="7"/>
                  </a:lnTo>
                  <a:lnTo>
                    <a:pt x="836" y="2"/>
                  </a:lnTo>
                  <a:lnTo>
                    <a:pt x="808" y="0"/>
                  </a:lnTo>
                  <a:lnTo>
                    <a:pt x="779" y="0"/>
                  </a:lnTo>
                  <a:lnTo>
                    <a:pt x="748" y="2"/>
                  </a:lnTo>
                  <a:lnTo>
                    <a:pt x="0" y="107"/>
                  </a:lnTo>
                  <a:lnTo>
                    <a:pt x="0" y="107"/>
                  </a:lnTo>
                  <a:lnTo>
                    <a:pt x="29" y="103"/>
                  </a:lnTo>
                  <a:lnTo>
                    <a:pt x="58" y="103"/>
                  </a:lnTo>
                  <a:lnTo>
                    <a:pt x="84" y="104"/>
                  </a:lnTo>
                  <a:lnTo>
                    <a:pt x="111" y="107"/>
                  </a:lnTo>
                  <a:lnTo>
                    <a:pt x="137" y="111"/>
                  </a:lnTo>
                  <a:lnTo>
                    <a:pt x="161" y="118"/>
                  </a:lnTo>
                  <a:lnTo>
                    <a:pt x="185" y="126"/>
                  </a:lnTo>
                  <a:lnTo>
                    <a:pt x="209" y="137"/>
                  </a:lnTo>
                  <a:lnTo>
                    <a:pt x="229" y="148"/>
                  </a:lnTo>
                  <a:lnTo>
                    <a:pt x="250" y="161"/>
                  </a:lnTo>
                  <a:lnTo>
                    <a:pt x="270" y="175"/>
                  </a:lnTo>
                  <a:lnTo>
                    <a:pt x="287" y="190"/>
                  </a:lnTo>
                  <a:lnTo>
                    <a:pt x="303" y="207"/>
                  </a:lnTo>
                  <a:lnTo>
                    <a:pt x="318" y="224"/>
                  </a:lnTo>
                  <a:lnTo>
                    <a:pt x="331" y="243"/>
                  </a:lnTo>
                  <a:lnTo>
                    <a:pt x="342" y="262"/>
                  </a:lnTo>
                  <a:lnTo>
                    <a:pt x="571" y="696"/>
                  </a:lnTo>
                </a:path>
              </a:pathLst>
            </a:custGeom>
            <a:gradFill rotWithShape="false">
              <a:gsLst>
                <a:gs pos="0">
                  <a:srgbClr val="CC9900">
                    <a:gamma/>
                    <a:tint val="12157"/>
                    <a:invGamma/>
                  </a:srgbClr>
                </a:gs>
                <a:gs pos="100000">
                  <a:srgbClr val="CC9900"/>
                </a:gs>
              </a:gsLst>
              <a:lin ang="5400000" scaled="true"/>
            </a:gradFill>
            <a:ln w="0">
              <a:noFill/>
              <a:prstDash val="solid"/>
              <a:round/>
            </a:ln>
            <a:effectLst>
              <a:outerShdw dist="28382" dir="1594878" algn="ctr" rotWithShape="0">
                <a:srgbClr val="996633"/>
              </a:outerShdw>
            </a:effectLst>
          </p:spPr>
          <p:txBody>
            <a:bodyPr/>
            <a:p>
              <a:pPr marL="0" marR="0" lvl="0" indent="0" algn="l" defTabSz="914400" rtl="0" eaLnBrk="1" fontAlgn="auto" latinLnBrk="0" hangingPunct="1">
                <a:lnSpc>
                  <a:spcPct val="80000"/>
                </a:lnSpc>
                <a:spcBef>
                  <a:spcPts val="0"/>
                </a:spcBef>
                <a:spcAft>
                  <a:spcPts val="0"/>
                </a:spcAft>
                <a:buClr>
                  <a:srgbClr val="9999FF"/>
                </a:buClr>
                <a:buSzTx/>
                <a:buFont typeface="Wingdings" panose="05000000000000000000" pitchFamily="2" charset="2"/>
                <a:buNone/>
                <a:defRPr/>
              </a:pPr>
              <a:endParaRPr kumimoji="0" lang="zh-CN" altLang="en-US" sz="240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24" name="Freeform 8"/>
            <p:cNvSpPr/>
            <p:nvPr/>
          </p:nvSpPr>
          <p:spPr bwMode="auto">
            <a:xfrm rot="1171256" flipH="true" flipV="true">
              <a:off x="2800" y="5500"/>
              <a:ext cx="1290" cy="1028"/>
            </a:xfrm>
            <a:custGeom>
              <a:avLst/>
              <a:gdLst/>
              <a:ahLst/>
              <a:cxnLst>
                <a:cxn ang="0">
                  <a:pos x="571" y="696"/>
                </a:cxn>
                <a:cxn ang="0">
                  <a:pos x="331" y="818"/>
                </a:cxn>
                <a:cxn ang="0">
                  <a:pos x="1052" y="818"/>
                </a:cxn>
                <a:cxn ang="0">
                  <a:pos x="1415" y="232"/>
                </a:cxn>
                <a:cxn ang="0">
                  <a:pos x="1178" y="344"/>
                </a:cxn>
                <a:cxn ang="0">
                  <a:pos x="1082" y="162"/>
                </a:cxn>
                <a:cxn ang="0">
                  <a:pos x="1082" y="162"/>
                </a:cxn>
                <a:cxn ang="0">
                  <a:pos x="1072" y="147"/>
                </a:cxn>
                <a:cxn ang="0">
                  <a:pos x="1062" y="131"/>
                </a:cxn>
                <a:cxn ang="0">
                  <a:pos x="1048" y="116"/>
                </a:cxn>
                <a:cxn ang="0">
                  <a:pos x="1034" y="100"/>
                </a:cxn>
                <a:cxn ang="0">
                  <a:pos x="1018" y="85"/>
                </a:cxn>
                <a:cxn ang="0">
                  <a:pos x="1001" y="71"/>
                </a:cxn>
                <a:cxn ang="0">
                  <a:pos x="981" y="57"/>
                </a:cxn>
                <a:cxn ang="0">
                  <a:pos x="961" y="43"/>
                </a:cxn>
                <a:cxn ang="0">
                  <a:pos x="938" y="32"/>
                </a:cxn>
                <a:cxn ang="0">
                  <a:pos x="915" y="23"/>
                </a:cxn>
                <a:cxn ang="0">
                  <a:pos x="889" y="14"/>
                </a:cxn>
                <a:cxn ang="0">
                  <a:pos x="864" y="7"/>
                </a:cxn>
                <a:cxn ang="0">
                  <a:pos x="836" y="2"/>
                </a:cxn>
                <a:cxn ang="0">
                  <a:pos x="808" y="0"/>
                </a:cxn>
                <a:cxn ang="0">
                  <a:pos x="779" y="0"/>
                </a:cxn>
                <a:cxn ang="0">
                  <a:pos x="748" y="2"/>
                </a:cxn>
                <a:cxn ang="0">
                  <a:pos x="0" y="107"/>
                </a:cxn>
                <a:cxn ang="0">
                  <a:pos x="0" y="107"/>
                </a:cxn>
                <a:cxn ang="0">
                  <a:pos x="29" y="103"/>
                </a:cxn>
                <a:cxn ang="0">
                  <a:pos x="58" y="103"/>
                </a:cxn>
                <a:cxn ang="0">
                  <a:pos x="84" y="104"/>
                </a:cxn>
                <a:cxn ang="0">
                  <a:pos x="111" y="107"/>
                </a:cxn>
                <a:cxn ang="0">
                  <a:pos x="137" y="111"/>
                </a:cxn>
                <a:cxn ang="0">
                  <a:pos x="161" y="118"/>
                </a:cxn>
                <a:cxn ang="0">
                  <a:pos x="185" y="126"/>
                </a:cxn>
                <a:cxn ang="0">
                  <a:pos x="209" y="137"/>
                </a:cxn>
                <a:cxn ang="0">
                  <a:pos x="229" y="148"/>
                </a:cxn>
                <a:cxn ang="0">
                  <a:pos x="250" y="161"/>
                </a:cxn>
                <a:cxn ang="0">
                  <a:pos x="270" y="175"/>
                </a:cxn>
                <a:cxn ang="0">
                  <a:pos x="287" y="190"/>
                </a:cxn>
                <a:cxn ang="0">
                  <a:pos x="303" y="207"/>
                </a:cxn>
                <a:cxn ang="0">
                  <a:pos x="318" y="224"/>
                </a:cxn>
                <a:cxn ang="0">
                  <a:pos x="331" y="243"/>
                </a:cxn>
                <a:cxn ang="0">
                  <a:pos x="342" y="262"/>
                </a:cxn>
                <a:cxn ang="0">
                  <a:pos x="571" y="696"/>
                </a:cxn>
              </a:cxnLst>
              <a:rect l="0" t="0" r="r" b="b"/>
              <a:pathLst>
                <a:path w="1415" h="818">
                  <a:moveTo>
                    <a:pt x="571" y="696"/>
                  </a:moveTo>
                  <a:lnTo>
                    <a:pt x="331" y="818"/>
                  </a:lnTo>
                  <a:lnTo>
                    <a:pt x="1052" y="818"/>
                  </a:lnTo>
                  <a:lnTo>
                    <a:pt x="1415" y="232"/>
                  </a:lnTo>
                  <a:lnTo>
                    <a:pt x="1178" y="344"/>
                  </a:lnTo>
                  <a:lnTo>
                    <a:pt x="1082" y="162"/>
                  </a:lnTo>
                  <a:lnTo>
                    <a:pt x="1082" y="162"/>
                  </a:lnTo>
                  <a:lnTo>
                    <a:pt x="1072" y="147"/>
                  </a:lnTo>
                  <a:lnTo>
                    <a:pt x="1062" y="131"/>
                  </a:lnTo>
                  <a:lnTo>
                    <a:pt x="1048" y="116"/>
                  </a:lnTo>
                  <a:lnTo>
                    <a:pt x="1034" y="100"/>
                  </a:lnTo>
                  <a:lnTo>
                    <a:pt x="1018" y="85"/>
                  </a:lnTo>
                  <a:lnTo>
                    <a:pt x="1001" y="71"/>
                  </a:lnTo>
                  <a:lnTo>
                    <a:pt x="981" y="57"/>
                  </a:lnTo>
                  <a:lnTo>
                    <a:pt x="961" y="43"/>
                  </a:lnTo>
                  <a:lnTo>
                    <a:pt x="938" y="32"/>
                  </a:lnTo>
                  <a:lnTo>
                    <a:pt x="915" y="23"/>
                  </a:lnTo>
                  <a:lnTo>
                    <a:pt x="889" y="14"/>
                  </a:lnTo>
                  <a:lnTo>
                    <a:pt x="864" y="7"/>
                  </a:lnTo>
                  <a:lnTo>
                    <a:pt x="836" y="2"/>
                  </a:lnTo>
                  <a:lnTo>
                    <a:pt x="808" y="0"/>
                  </a:lnTo>
                  <a:lnTo>
                    <a:pt x="779" y="0"/>
                  </a:lnTo>
                  <a:lnTo>
                    <a:pt x="748" y="2"/>
                  </a:lnTo>
                  <a:lnTo>
                    <a:pt x="0" y="107"/>
                  </a:lnTo>
                  <a:lnTo>
                    <a:pt x="0" y="107"/>
                  </a:lnTo>
                  <a:lnTo>
                    <a:pt x="29" y="103"/>
                  </a:lnTo>
                  <a:lnTo>
                    <a:pt x="58" y="103"/>
                  </a:lnTo>
                  <a:lnTo>
                    <a:pt x="84" y="104"/>
                  </a:lnTo>
                  <a:lnTo>
                    <a:pt x="111" y="107"/>
                  </a:lnTo>
                  <a:lnTo>
                    <a:pt x="137" y="111"/>
                  </a:lnTo>
                  <a:lnTo>
                    <a:pt x="161" y="118"/>
                  </a:lnTo>
                  <a:lnTo>
                    <a:pt x="185" y="126"/>
                  </a:lnTo>
                  <a:lnTo>
                    <a:pt x="209" y="137"/>
                  </a:lnTo>
                  <a:lnTo>
                    <a:pt x="229" y="148"/>
                  </a:lnTo>
                  <a:lnTo>
                    <a:pt x="250" y="161"/>
                  </a:lnTo>
                  <a:lnTo>
                    <a:pt x="270" y="175"/>
                  </a:lnTo>
                  <a:lnTo>
                    <a:pt x="287" y="190"/>
                  </a:lnTo>
                  <a:lnTo>
                    <a:pt x="303" y="207"/>
                  </a:lnTo>
                  <a:lnTo>
                    <a:pt x="318" y="224"/>
                  </a:lnTo>
                  <a:lnTo>
                    <a:pt x="331" y="243"/>
                  </a:lnTo>
                  <a:lnTo>
                    <a:pt x="342" y="262"/>
                  </a:lnTo>
                  <a:lnTo>
                    <a:pt x="571" y="696"/>
                  </a:lnTo>
                </a:path>
              </a:pathLst>
            </a:custGeom>
            <a:gradFill rotWithShape="false">
              <a:gsLst>
                <a:gs pos="0">
                  <a:srgbClr val="CC9900">
                    <a:gamma/>
                    <a:tint val="12157"/>
                    <a:invGamma/>
                  </a:srgbClr>
                </a:gs>
                <a:gs pos="100000">
                  <a:srgbClr val="CC9900"/>
                </a:gs>
              </a:gsLst>
              <a:lin ang="5400000" scaled="true"/>
            </a:gradFill>
            <a:ln w="0">
              <a:noFill/>
              <a:prstDash val="solid"/>
              <a:round/>
            </a:ln>
            <a:effectLst>
              <a:outerShdw dist="28382" dir="1594878" algn="ctr" rotWithShape="0">
                <a:srgbClr val="996633"/>
              </a:outerShdw>
            </a:effectLst>
          </p:spPr>
          <p:txBody>
            <a:bodyPr/>
            <a:p>
              <a:pPr marL="0" marR="0" lvl="0" indent="0" algn="l" defTabSz="914400" rtl="0" eaLnBrk="1" fontAlgn="auto" latinLnBrk="0" hangingPunct="1">
                <a:lnSpc>
                  <a:spcPct val="80000"/>
                </a:lnSpc>
                <a:spcBef>
                  <a:spcPts val="0"/>
                </a:spcBef>
                <a:spcAft>
                  <a:spcPts val="0"/>
                </a:spcAft>
                <a:buClr>
                  <a:srgbClr val="9999FF"/>
                </a:buClr>
                <a:buSzTx/>
                <a:buFont typeface="Wingdings" panose="05000000000000000000" pitchFamily="2" charset="2"/>
                <a:buNone/>
                <a:defRPr/>
              </a:pPr>
              <a:endParaRPr kumimoji="0" lang="zh-CN" altLang="en-US" sz="240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3" name="矩形 2"/>
            <p:cNvSpPr/>
            <p:nvPr/>
          </p:nvSpPr>
          <p:spPr>
            <a:xfrm>
              <a:off x="-447" y="6425"/>
              <a:ext cx="6810" cy="3197"/>
            </a:xfrm>
            <a:prstGeom prst="rect">
              <a:avLst/>
            </a:prstGeom>
            <a:noFill/>
            <a:ln w="9525">
              <a:noFill/>
            </a:ln>
          </p:spPr>
          <p:txBody>
            <a:bodyPr anchor="t" anchorCtr="false">
              <a:spAutoFit/>
            </a:bodyPr>
            <a:p>
              <a:pPr lvl="1" indent="0" algn="just" rtl="0" eaLnBrk="1" fontAlgn="base" hangingPunct="1">
                <a:spcBef>
                  <a:spcPct val="20000"/>
                </a:spcBef>
                <a:spcAft>
                  <a:spcPct val="0"/>
                </a:spcAft>
                <a:buClr>
                  <a:srgbClr val="17347D"/>
                </a:buClr>
                <a:buFontTx/>
                <a:buNone/>
              </a:pPr>
              <a:r>
                <a:rPr lang="zh-CN" altLang="en-US" sz="1800" noProof="0" dirty="0">
                  <a:ln>
                    <a:noFill/>
                  </a:ln>
                  <a:solidFill>
                    <a:srgbClr val="130401"/>
                  </a:solidFill>
                  <a:effectLst/>
                  <a:uLnTx/>
                  <a:uFillTx/>
                  <a:latin typeface="微软雅黑" panose="020B0503020204020204" charset="-122"/>
                  <a:ea typeface="微软雅黑" panose="020B0503020204020204" charset="-122"/>
                  <a:cs typeface="+mn-ea"/>
                </a:rPr>
                <a:t>当其他企业发现不讲信用的企业短期内可以获得额外收益，而自己因为讲信用却遭受利益损失时，这些企业的最优经济策略也会选择不讲信用。</a:t>
              </a:r>
              <a:r>
                <a:rPr lang="zh-CN" altLang="en-US" sz="1800" noProof="0" dirty="0">
                  <a:ln>
                    <a:noFill/>
                  </a:ln>
                  <a:solidFill>
                    <a:srgbClr val="00B0F0"/>
                  </a:solidFill>
                  <a:effectLst/>
                  <a:uLnTx/>
                  <a:uFillTx/>
                  <a:latin typeface="微软雅黑" panose="020B0503020204020204" charset="-122"/>
                  <a:ea typeface="微软雅黑" panose="020B0503020204020204" charset="-122"/>
                  <a:cs typeface="+mn-ea"/>
                </a:rPr>
                <a:t>如不讲信用被大多数企业作为最优策略时，企业之间的信任随之降低，信用环境就会恶化</a:t>
              </a:r>
              <a:r>
                <a:rPr lang="zh-CN" altLang="en-US" sz="1800" noProof="0" dirty="0">
                  <a:ln>
                    <a:noFill/>
                  </a:ln>
                  <a:solidFill>
                    <a:srgbClr val="130401"/>
                  </a:solidFill>
                  <a:effectLst/>
                  <a:uLnTx/>
                  <a:uFillTx/>
                  <a:latin typeface="微软雅黑" panose="020B0503020204020204" charset="-122"/>
                  <a:ea typeface="微软雅黑" panose="020B0503020204020204" charset="-122"/>
                  <a:cs typeface="+mn-ea"/>
                </a:rPr>
                <a:t>。</a:t>
              </a:r>
              <a:endParaRPr lang="zh-CN" altLang="en-US" sz="1800" dirty="0">
                <a:solidFill>
                  <a:srgbClr val="FF0000"/>
                </a:solidFill>
                <a:latin typeface="微软雅黑" panose="020B0503020204020204" charset="-122"/>
                <a:ea typeface="微软雅黑" panose="020B0503020204020204" charset="-122"/>
              </a:endParaRPr>
            </a:p>
          </p:txBody>
        </p:sp>
        <p:sp>
          <p:nvSpPr>
            <p:cNvPr id="4" name="Rectangle 12"/>
            <p:cNvSpPr/>
            <p:nvPr/>
          </p:nvSpPr>
          <p:spPr>
            <a:xfrm>
              <a:off x="7710" y="2064"/>
              <a:ext cx="6455" cy="4012"/>
            </a:xfrm>
            <a:prstGeom prst="rect">
              <a:avLst/>
            </a:prstGeom>
            <a:noFill/>
            <a:ln w="9525" cap="flat" cmpd="sng">
              <a:noFill/>
              <a:prstDash val="solid"/>
              <a:miter/>
              <a:headEnd type="none" w="med" len="med"/>
              <a:tailEnd type="none" w="med" len="med"/>
            </a:ln>
          </p:spPr>
          <p:txBody>
            <a:bodyPr lIns="0" tIns="0" rIns="0" bIns="0" anchor="t" anchorCtr="false">
              <a:spAutoFit/>
            </a:bodyPr>
            <a:p>
              <a:pPr algn="just">
                <a:spcBef>
                  <a:spcPct val="20000"/>
                </a:spcBef>
                <a:buClr>
                  <a:srgbClr val="9999FF"/>
                </a:buClr>
                <a:buFont typeface="Wingdings" panose="05000000000000000000" pitchFamily="2" charset="2"/>
              </a:pPr>
              <a:r>
                <a:rPr lang="zh-CN" altLang="en-US" sz="1800" dirty="0">
                  <a:latin typeface="微软雅黑" panose="020B0503020204020204" charset="-122"/>
                  <a:ea typeface="微软雅黑" panose="020B0503020204020204" charset="-122"/>
                  <a:cs typeface="微软雅黑" panose="020B0503020204020204" charset="-122"/>
                </a:rPr>
                <a:t>在信息传递方便、市场监督机制健全的信用环境中，若某企业不讲信用并因此获得额外利益，但别的企业可很快知悉并在其后的经济交易中拒绝对它提供信用，那么这家企业就会处于孤立状态，付出巨大的代价。</a:t>
              </a:r>
              <a:endParaRPr lang="zh-CN" altLang="en-US" sz="1800" dirty="0">
                <a:latin typeface="微软雅黑" panose="020B0503020204020204" charset="-122"/>
                <a:ea typeface="微软雅黑" panose="020B0503020204020204" charset="-122"/>
                <a:cs typeface="微软雅黑" panose="020B0503020204020204" charset="-122"/>
              </a:endParaRPr>
            </a:p>
            <a:p>
              <a:pPr algn="just">
                <a:spcBef>
                  <a:spcPct val="20000"/>
                </a:spcBef>
                <a:buClr>
                  <a:srgbClr val="9999FF"/>
                </a:buClr>
                <a:buFont typeface="Wingdings" panose="05000000000000000000" pitchFamily="2" charset="2"/>
              </a:pPr>
              <a:r>
                <a:rPr lang="zh-CN" altLang="en-US" sz="1800" dirty="0">
                  <a:latin typeface="微软雅黑" panose="020B0503020204020204" charset="-122"/>
                  <a:ea typeface="微软雅黑" panose="020B0503020204020204" charset="-122"/>
                  <a:cs typeface="微软雅黑" panose="020B0503020204020204" charset="-122"/>
                </a:rPr>
                <a:t>    因此，</a:t>
              </a:r>
              <a:r>
                <a:rPr lang="zh-CN" altLang="en-US" sz="1800" dirty="0">
                  <a:solidFill>
                    <a:srgbClr val="00B0F0"/>
                  </a:solidFill>
                  <a:latin typeface="微软雅黑" panose="020B0503020204020204" charset="-122"/>
                  <a:ea typeface="微软雅黑" panose="020B0503020204020204" charset="-122"/>
                  <a:cs typeface="微软雅黑" panose="020B0503020204020204" charset="-122"/>
                </a:rPr>
                <a:t>企业不讲信用不是其最优策略；恰相反，其最优策略是讲信用，并防范交易对手不讲信用。</a:t>
              </a:r>
              <a:endParaRPr lang="zh-CN" altLang="en-US" sz="1800"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5" name="矩形 4"/>
            <p:cNvSpPr/>
            <p:nvPr/>
          </p:nvSpPr>
          <p:spPr>
            <a:xfrm>
              <a:off x="275" y="2193"/>
              <a:ext cx="7200" cy="3197"/>
            </a:xfrm>
            <a:prstGeom prst="rect">
              <a:avLst/>
            </a:prstGeom>
            <a:solidFill>
              <a:srgbClr val="BDD8F1"/>
            </a:solidFill>
          </p:spPr>
          <p:txBody>
            <a:bodyPr>
              <a:spAutoFit/>
            </a:bodyPr>
            <a:p>
              <a:pPr marL="0" marR="0" lvl="0" indent="0" algn="just" defTabSz="914400" rtl="0" fontAlgn="base">
                <a:lnSpc>
                  <a:spcPct val="100000"/>
                </a:lnSpc>
                <a:spcBef>
                  <a:spcPts val="0"/>
                </a:spcBef>
                <a:spcAft>
                  <a:spcPct val="0"/>
                </a:spcAft>
                <a:buClr>
                  <a:srgbClr val="9999FF"/>
                </a:buClr>
                <a:buSzTx/>
                <a:buFontTx/>
                <a:buNone/>
                <a:defRPr/>
              </a:pPr>
              <a:r>
                <a:rPr kumimoji="0" lang="zh-CN" altLang="en-US"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从长期来看，不讲信用的企业是没有市场的。博弈论研究表明，</a:t>
              </a:r>
              <a:r>
                <a:rPr kumimoji="0" lang="zh-CN" altLang="en-US"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ea"/>
                </a:rPr>
                <a:t>如企业只进行短期博弈而缺乏长期博弈，那么企业就会失信</a:t>
              </a:r>
              <a:r>
                <a:rPr kumimoji="0" lang="zh-CN" altLang="en-US"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。只有加大对失信企业的惩戒，提高失信的成本，使企业进行短期博弈的失信成本远远大于企业因此博取的收益，才可能使企业进行长期博弈，减少企业的失信行为。</a:t>
              </a:r>
              <a:endParaRPr kumimoji="0" lang="zh-CN" altLang="en-US"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endParaRPr>
            </a:p>
          </p:txBody>
        </p:sp>
        <p:sp>
          <p:nvSpPr>
            <p:cNvPr id="10" name="矩形 9"/>
            <p:cNvSpPr/>
            <p:nvPr/>
          </p:nvSpPr>
          <p:spPr>
            <a:xfrm>
              <a:off x="7475" y="6763"/>
              <a:ext cx="6925" cy="3197"/>
            </a:xfrm>
            <a:prstGeom prst="rect">
              <a:avLst/>
            </a:prstGeom>
            <a:solidFill>
              <a:srgbClr val="BDD8F1"/>
            </a:solidFill>
          </p:spPr>
          <p:txBody>
            <a:bodyPr>
              <a:spAutoFit/>
            </a:bodyPr>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sz="18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相反，在一个信用环境不好、市场机制不健全的社会，如某企业不讲信用并因此获得额外利益，但其他企业却无法及时知悉并会在其后的经济交易仍对它提供信用，那么这家企业就会因此而继续获益。于是，</a:t>
              </a:r>
              <a:r>
                <a:rPr kumimoji="0" lang="zh-CN" altLang="en-US"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ea"/>
                </a:rPr>
                <a:t>在信用监督机制不健全的社会环境中，该企业的最优策略就是不讲信用。</a:t>
              </a:r>
              <a:endParaRPr kumimoji="0" lang="zh-CN" altLang="en-US"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二、信用的经济表现形式</a:t>
            </a:r>
            <a:endParaRPr lang="zh-CN" altLang="en-US" sz="3200" dirty="0">
              <a:solidFill>
                <a:schemeClr val="bg1"/>
              </a:solidFill>
              <a:latin typeface="微软雅黑" panose="020B0503020204020204" charset="-122"/>
              <a:ea typeface="微软雅黑" panose="020B0503020204020204" charset="-122"/>
            </a:endParaRPr>
          </a:p>
        </p:txBody>
      </p:sp>
      <p:grpSp>
        <p:nvGrpSpPr>
          <p:cNvPr id="9" name="组合 8"/>
          <p:cNvGrpSpPr/>
          <p:nvPr/>
        </p:nvGrpSpPr>
        <p:grpSpPr>
          <a:xfrm>
            <a:off x="1459865" y="1198563"/>
            <a:ext cx="9055418" cy="4973955"/>
            <a:chOff x="177" y="2223"/>
            <a:chExt cx="14261" cy="7833"/>
          </a:xfrm>
        </p:grpSpPr>
        <p:sp>
          <p:nvSpPr>
            <p:cNvPr id="3" name="Freeform 6"/>
            <p:cNvSpPr/>
            <p:nvPr/>
          </p:nvSpPr>
          <p:spPr>
            <a:xfrm>
              <a:off x="275" y="2300"/>
              <a:ext cx="5878" cy="935"/>
            </a:xfrm>
            <a:custGeom>
              <a:avLst/>
              <a:gdLst/>
              <a:ahLst/>
              <a:cxnLst>
                <a:cxn ang="0">
                  <a:pos x="2147483646" y="0"/>
                </a:cxn>
                <a:cxn ang="0">
                  <a:pos x="0" y="2147483646"/>
                </a:cxn>
                <a:cxn ang="0">
                  <a:pos x="2147483646" y="2147483646"/>
                </a:cxn>
                <a:cxn ang="0">
                  <a:pos x="2147483646" y="2147483646"/>
                </a:cxn>
                <a:cxn ang="0">
                  <a:pos x="2147483646" y="0"/>
                </a:cxn>
              </a:cxnLst>
              <a:pathLst>
                <a:path w="1955" h="366">
                  <a:moveTo>
                    <a:pt x="3" y="0"/>
                  </a:moveTo>
                  <a:lnTo>
                    <a:pt x="0" y="366"/>
                  </a:lnTo>
                  <a:lnTo>
                    <a:pt x="1955" y="366"/>
                  </a:lnTo>
                  <a:lnTo>
                    <a:pt x="1849" y="2"/>
                  </a:lnTo>
                  <a:lnTo>
                    <a:pt x="3" y="0"/>
                  </a:lnTo>
                  <a:close/>
                </a:path>
              </a:pathLst>
            </a:custGeom>
            <a:solidFill>
              <a:srgbClr val="3366CC"/>
            </a:solidFill>
            <a:ln w="9525" cap="flat" cmpd="sng">
              <a:solidFill>
                <a:srgbClr val="17347D"/>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4" name="Rectangle 7"/>
            <p:cNvSpPr>
              <a:spLocks noChangeArrowheads="true"/>
            </p:cNvSpPr>
            <p:nvPr/>
          </p:nvSpPr>
          <p:spPr bwMode="auto">
            <a:xfrm>
              <a:off x="420" y="2543"/>
              <a:ext cx="5420" cy="543"/>
            </a:xfrm>
            <a:prstGeom prst="rect">
              <a:avLst/>
            </a:prstGeom>
            <a:noFill/>
            <a:ln>
              <a:noFill/>
            </a:ln>
            <a:effectLst/>
          </p:spPr>
          <p:txBody>
            <a:bodyPr lIns="0" tIns="0" rIns="0" bIns="0">
              <a:spAutoFit/>
            </a:bodyPr>
            <a:lstStyle/>
            <a:p>
              <a:pPr marL="168275" marR="0" lvl="0" indent="-168275" algn="l" defTabSz="914400" rtl="0" eaLnBrk="1" fontAlgn="base" latinLnBrk="0" hangingPunct="1">
                <a:lnSpc>
                  <a:spcPct val="80000"/>
                </a:lnSpc>
                <a:spcBef>
                  <a:spcPct val="20000"/>
                </a:spcBef>
                <a:spcAft>
                  <a:spcPct val="0"/>
                </a:spcAft>
                <a:buClr>
                  <a:srgbClr val="3366CC"/>
                </a:buClr>
                <a:buSzTx/>
                <a:buFont typeface="Wingdings" panose="05000000000000000000" pitchFamily="2" charset="2"/>
                <a:buChar char="§"/>
                <a:defRPr/>
              </a:pPr>
              <a:r>
                <a:rPr kumimoji="0" lang="zh-CN" altLang="en-US" sz="28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信用是一种交换方式</a:t>
              </a:r>
              <a:r>
                <a:rPr kumimoji="0" lang="en-US" altLang="ko-KR" sz="28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 </a:t>
              </a:r>
              <a:endParaRPr kumimoji="0" lang="en-US" altLang="ko-KR" sz="28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endParaRPr>
            </a:p>
          </p:txBody>
        </p:sp>
        <p:sp>
          <p:nvSpPr>
            <p:cNvPr id="5" name="Rectangle 8"/>
            <p:cNvSpPr>
              <a:spLocks noChangeArrowheads="true"/>
            </p:cNvSpPr>
            <p:nvPr/>
          </p:nvSpPr>
          <p:spPr bwMode="auto">
            <a:xfrm>
              <a:off x="177" y="3723"/>
              <a:ext cx="6415" cy="6333"/>
            </a:xfrm>
            <a:prstGeom prst="rect">
              <a:avLst/>
            </a:prstGeom>
            <a:solidFill>
              <a:srgbClr val="FFFFFF"/>
            </a:solidFill>
            <a:ln>
              <a:noFill/>
            </a:ln>
            <a:effectLst/>
          </p:spPr>
          <p:txBody>
            <a:bodyPr lIns="0" tIns="0" rIns="0" bIns="0"/>
            <a:lstStyle/>
            <a:p>
              <a:pPr marL="342900" marR="0" lvl="0" indent="-342900" algn="just" defTabSz="914400" rtl="0" fontAlgn="base">
                <a:lnSpc>
                  <a:spcPct val="100000"/>
                </a:lnSpc>
                <a:spcBef>
                  <a:spcPts val="0"/>
                </a:spcBef>
                <a:spcAft>
                  <a:spcPct val="0"/>
                </a:spcAft>
                <a:buClr>
                  <a:srgbClr val="9999FF"/>
                </a:buClr>
                <a:buSzTx/>
                <a:buFont typeface="Wingdings" panose="05000000000000000000" pitchFamily="2" charset="2"/>
                <a:buChar char="u"/>
                <a:defRPr/>
              </a:pPr>
              <a:r>
                <a:rPr kumimoji="0" lang="zh-CN" altLang="en-US" sz="2000" b="0" i="0" strike="noStrike" kern="1200" cap="none" spc="0" normalizeH="0" baseline="0" dirty="0">
                  <a:latin typeface="微软雅黑" panose="020B0503020204020204" charset="-122"/>
                  <a:ea typeface="微软雅黑" panose="020B0503020204020204" charset="-122"/>
                </a:rPr>
                <a:t>它将</a:t>
              </a:r>
              <a:r>
                <a:rPr kumimoji="0" lang="zh-CN" altLang="en-US" sz="2000" b="0" i="0" strike="noStrike" kern="1200" cap="none" spc="0" normalizeH="0" baseline="0" dirty="0">
                  <a:solidFill>
                    <a:srgbClr val="00B0F0"/>
                  </a:solidFill>
                  <a:latin typeface="微软雅黑" panose="020B0503020204020204" charset="-122"/>
                  <a:ea typeface="微软雅黑" panose="020B0503020204020204" charset="-122"/>
                </a:rPr>
                <a:t>供货与兑现</a:t>
              </a:r>
              <a:r>
                <a:rPr kumimoji="0" lang="zh-CN" altLang="en-US" sz="2000" b="0" i="0" strike="noStrike" kern="1200" cap="none" spc="0" normalizeH="0" baseline="0" dirty="0">
                  <a:latin typeface="微软雅黑" panose="020B0503020204020204" charset="-122"/>
                  <a:ea typeface="微软雅黑" panose="020B0503020204020204" charset="-122"/>
                </a:rPr>
                <a:t>两个环节</a:t>
              </a:r>
              <a:r>
                <a:rPr kumimoji="0" lang="zh-CN" altLang="en-US" sz="2000" b="0" i="0" strike="noStrike" kern="1200" cap="none" spc="0" normalizeH="0" baseline="0" dirty="0">
                  <a:solidFill>
                    <a:srgbClr val="00B0F0"/>
                  </a:solidFill>
                  <a:latin typeface="微软雅黑" panose="020B0503020204020204" charset="-122"/>
                  <a:ea typeface="微软雅黑" panose="020B0503020204020204" charset="-122"/>
                </a:rPr>
                <a:t>在时间上进行分离，以提高效率、降低成本</a:t>
              </a:r>
              <a:r>
                <a:rPr kumimoji="0" lang="zh-CN" altLang="en-US" sz="2000" b="0" i="0" strike="noStrike" kern="1200" cap="none" spc="0" normalizeH="0" baseline="0" dirty="0">
                  <a:latin typeface="微软雅黑" panose="020B0503020204020204" charset="-122"/>
                  <a:ea typeface="微软雅黑" panose="020B0503020204020204" charset="-122"/>
                </a:rPr>
                <a:t>。</a:t>
              </a:r>
              <a:r>
                <a:rPr kumimoji="0" lang="zh-CN" altLang="en-US" sz="2000" b="0" i="0" u="none" strike="noStrike" kern="1200" cap="none" spc="0" normalizeH="0" baseline="0" dirty="0">
                  <a:latin typeface="微软雅黑" panose="020B0503020204020204" charset="-122"/>
                  <a:ea typeface="微软雅黑" panose="020B0503020204020204" charset="-122"/>
                </a:rPr>
                <a:t>由产品流通领域向资本流通领域扩展，便出现了银行信用。</a:t>
              </a:r>
              <a:endParaRPr kumimoji="0" lang="zh-CN" altLang="en-US" sz="2000" b="0" i="0" u="none" strike="noStrike" kern="1200" cap="none" spc="0" normalizeH="0" baseline="0" dirty="0">
                <a:latin typeface="微软雅黑" panose="020B0503020204020204" charset="-122"/>
                <a:ea typeface="微软雅黑" panose="020B0503020204020204" charset="-122"/>
              </a:endParaRPr>
            </a:p>
            <a:p>
              <a:pPr marL="342900" marR="0" lvl="0" indent="-342900" algn="just" defTabSz="914400" rtl="0" fontAlgn="base">
                <a:lnSpc>
                  <a:spcPct val="100000"/>
                </a:lnSpc>
                <a:spcBef>
                  <a:spcPts val="0"/>
                </a:spcBef>
                <a:spcAft>
                  <a:spcPct val="0"/>
                </a:spcAft>
                <a:buClr>
                  <a:srgbClr val="9999FF"/>
                </a:buClr>
                <a:buSzTx/>
                <a:buFont typeface="Wingdings" panose="05000000000000000000" pitchFamily="2" charset="2"/>
                <a:buChar char="u"/>
                <a:defRPr/>
              </a:pPr>
              <a:r>
                <a:rPr kumimoji="0" lang="zh-CN" altLang="en-US" sz="2000" b="0" i="0" u="none" strike="noStrike" kern="1200" cap="none" spc="0" normalizeH="0" baseline="0" dirty="0">
                  <a:latin typeface="微软雅黑" panose="020B0503020204020204" charset="-122"/>
                  <a:ea typeface="微软雅黑" panose="020B0503020204020204" charset="-122"/>
                </a:rPr>
                <a:t>信用带来了交换方式的变化，也导致了信用风险，所有的交易都以兑现为终结，信用只是以基于信任的契约将兑现的时间延迟。兑现的延迟是有时间限制的，如这一限制被打破，就意味着失信行为，这将给授信方造成风险。</a:t>
              </a:r>
              <a:endParaRPr kumimoji="0" lang="zh-CN" altLang="en-US" sz="2000" b="0" i="0" u="none" strike="noStrike" kern="1200" cap="none" spc="0" normalizeH="0" baseline="0" noProof="0" dirty="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6" name="Freeform 10"/>
            <p:cNvSpPr/>
            <p:nvPr/>
          </p:nvSpPr>
          <p:spPr>
            <a:xfrm flipH="true">
              <a:off x="8560" y="2223"/>
              <a:ext cx="5878" cy="1025"/>
            </a:xfrm>
            <a:custGeom>
              <a:avLst/>
              <a:gdLst/>
              <a:ahLst/>
              <a:cxnLst>
                <a:cxn ang="0">
                  <a:pos x="2147483646" y="0"/>
                </a:cxn>
                <a:cxn ang="0">
                  <a:pos x="0" y="2147483646"/>
                </a:cxn>
                <a:cxn ang="0">
                  <a:pos x="2147483646" y="2147483646"/>
                </a:cxn>
                <a:cxn ang="0">
                  <a:pos x="2147483646" y="2147483646"/>
                </a:cxn>
                <a:cxn ang="0">
                  <a:pos x="2147483646" y="0"/>
                </a:cxn>
              </a:cxnLst>
              <a:pathLst>
                <a:path w="1955" h="366">
                  <a:moveTo>
                    <a:pt x="3" y="0"/>
                  </a:moveTo>
                  <a:lnTo>
                    <a:pt x="0" y="366"/>
                  </a:lnTo>
                  <a:lnTo>
                    <a:pt x="1955" y="366"/>
                  </a:lnTo>
                  <a:lnTo>
                    <a:pt x="1849" y="2"/>
                  </a:lnTo>
                  <a:lnTo>
                    <a:pt x="3" y="0"/>
                  </a:lnTo>
                  <a:close/>
                </a:path>
              </a:pathLst>
            </a:custGeom>
            <a:solidFill>
              <a:srgbClr val="3366CC"/>
            </a:solidFill>
            <a:ln w="9525" cap="flat" cmpd="sng">
              <a:solidFill>
                <a:srgbClr val="17347D"/>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7" name="Rectangle 11"/>
            <p:cNvSpPr/>
            <p:nvPr/>
          </p:nvSpPr>
          <p:spPr>
            <a:xfrm flipH="true">
              <a:off x="9008" y="2380"/>
              <a:ext cx="5415" cy="550"/>
            </a:xfrm>
            <a:prstGeom prst="rect">
              <a:avLst/>
            </a:prstGeom>
            <a:noFill/>
            <a:ln w="9525">
              <a:noFill/>
            </a:ln>
          </p:spPr>
          <p:txBody>
            <a:bodyPr lIns="0" tIns="0" rIns="0" bIns="0" anchor="t" anchorCtr="false">
              <a:spAutoFit/>
            </a:bodyPr>
            <a:p>
              <a:pPr algn="ctr">
                <a:lnSpc>
                  <a:spcPct val="80000"/>
                </a:lnSpc>
                <a:spcBef>
                  <a:spcPct val="20000"/>
                </a:spcBef>
                <a:buClr>
                  <a:srgbClr val="3366CC"/>
                </a:buClr>
                <a:buFont typeface="Wingdings" panose="05000000000000000000" pitchFamily="2" charset="2"/>
              </a:pPr>
              <a:r>
                <a:rPr lang="zh-CN" altLang="en-US" sz="2800" b="1" dirty="0">
                  <a:solidFill>
                    <a:srgbClr val="FFFFFF"/>
                  </a:solidFill>
                  <a:latin typeface="微软雅黑" panose="020B0503020204020204" charset="-122"/>
                  <a:ea typeface="微软雅黑" panose="020B0503020204020204" charset="-122"/>
                  <a:cs typeface="微软雅黑" panose="020B0503020204020204" charset="-122"/>
                </a:rPr>
                <a:t>信用是一种支付方式</a:t>
              </a:r>
              <a:r>
                <a:rPr lang="en-US" altLang="ko-KR" sz="2800" b="1" dirty="0">
                  <a:solidFill>
                    <a:srgbClr val="FFFFFF"/>
                  </a:solidFill>
                  <a:latin typeface="微软雅黑" panose="020B0503020204020204" charset="-122"/>
                  <a:ea typeface="微软雅黑" panose="020B0503020204020204" charset="-122"/>
                  <a:cs typeface="微软雅黑" panose="020B0503020204020204" charset="-122"/>
                </a:rPr>
                <a:t> </a:t>
              </a:r>
              <a:endParaRPr lang="en-US" altLang="ko-KR" sz="2800" b="1"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8" name="Rectangle 12"/>
            <p:cNvSpPr/>
            <p:nvPr/>
          </p:nvSpPr>
          <p:spPr>
            <a:xfrm flipH="true">
              <a:off x="8790" y="3723"/>
              <a:ext cx="5418" cy="5440"/>
            </a:xfrm>
            <a:prstGeom prst="rect">
              <a:avLst/>
            </a:prstGeom>
            <a:solidFill>
              <a:srgbClr val="FFFFFF"/>
            </a:solidFill>
            <a:ln w="9525">
              <a:noFill/>
            </a:ln>
          </p:spPr>
          <p:txBody>
            <a:bodyPr lIns="0" tIns="0" rIns="0" bIns="0" anchor="t" anchorCtr="false"/>
            <a:p>
              <a:pPr algn="just" fontAlgn="auto">
                <a:buClr>
                  <a:srgbClr val="9999FF"/>
                </a:buClr>
                <a:buFont typeface="Wingdings" panose="05000000000000000000" pitchFamily="2" charset="2"/>
              </a:pPr>
              <a:r>
                <a:rPr lang="zh-CN" altLang="en-US" sz="2000" dirty="0">
                  <a:latin typeface="微软雅黑" panose="020B0503020204020204" charset="-122"/>
                  <a:ea typeface="微软雅黑" panose="020B0503020204020204" charset="-122"/>
                </a:rPr>
                <a:t>在赊销过程中，</a:t>
              </a:r>
              <a:r>
                <a:rPr lang="zh-CN" altLang="en-US" sz="2000" dirty="0">
                  <a:solidFill>
                    <a:srgbClr val="00B0F0"/>
                  </a:solidFill>
                  <a:latin typeface="微软雅黑" panose="020B0503020204020204" charset="-122"/>
                  <a:ea typeface="微软雅黑" panose="020B0503020204020204" charset="-122"/>
                </a:rPr>
                <a:t>受信方不是以现金而是以信用作为支付方式</a:t>
              </a:r>
              <a:r>
                <a:rPr lang="zh-CN" altLang="en-US" sz="2000" dirty="0">
                  <a:latin typeface="微软雅黑" panose="020B0503020204020204" charset="-122"/>
                  <a:ea typeface="微软雅黑" panose="020B0503020204020204" charset="-122"/>
                </a:rPr>
                <a:t>来取得授信方的商品或服务。然后，受信方要在一定期限内再以现金方式支付，这样，交易中商品的让渡和货款的现金支付就因信用的介入而发生了</a:t>
              </a:r>
              <a:r>
                <a:rPr lang="zh-CN" altLang="en-US" sz="2000" dirty="0">
                  <a:solidFill>
                    <a:srgbClr val="00B0F0"/>
                  </a:solidFill>
                  <a:latin typeface="微软雅黑" panose="020B0503020204020204" charset="-122"/>
                  <a:ea typeface="微软雅黑" panose="020B0503020204020204" charset="-122"/>
                </a:rPr>
                <a:t>时间和空间上的相对分离</a:t>
              </a:r>
              <a:r>
                <a:rPr lang="zh-CN" altLang="en-US" sz="2000" dirty="0">
                  <a:latin typeface="微软雅黑" panose="020B0503020204020204" charset="-122"/>
                  <a:ea typeface="微软雅黑" panose="020B0503020204020204" charset="-122"/>
                </a:rPr>
                <a:t>。相对于现金支付方式而言，</a:t>
              </a:r>
              <a:r>
                <a:rPr lang="zh-CN" altLang="en-US" sz="2000" dirty="0">
                  <a:solidFill>
                    <a:srgbClr val="00B0F0"/>
                  </a:solidFill>
                  <a:latin typeface="微软雅黑" panose="020B0503020204020204" charset="-122"/>
                  <a:ea typeface="微软雅黑" panose="020B0503020204020204" charset="-122"/>
                </a:rPr>
                <a:t>信用方式已经成为现代市场经济中占据主导地位的支付方式</a:t>
              </a:r>
              <a:r>
                <a:rPr lang="zh-CN" altLang="en-US" sz="2000" dirty="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三、信用的作用</a:t>
            </a:r>
            <a:endParaRPr lang="zh-CN" altLang="en-US" sz="3200" dirty="0">
              <a:solidFill>
                <a:schemeClr val="bg1"/>
              </a:solidFill>
              <a:latin typeface="微软雅黑" panose="020B0503020204020204" charset="-122"/>
              <a:ea typeface="微软雅黑" panose="020B0503020204020204" charset="-122"/>
            </a:endParaRPr>
          </a:p>
        </p:txBody>
      </p:sp>
      <p:grpSp>
        <p:nvGrpSpPr>
          <p:cNvPr id="53" name="组合 52"/>
          <p:cNvGrpSpPr/>
          <p:nvPr/>
        </p:nvGrpSpPr>
        <p:grpSpPr>
          <a:xfrm>
            <a:off x="3306378" y="1670050"/>
            <a:ext cx="5240018" cy="4509135"/>
            <a:chOff x="3635" y="3238"/>
            <a:chExt cx="7233" cy="6427"/>
          </a:xfrm>
        </p:grpSpPr>
        <p:sp>
          <p:nvSpPr>
            <p:cNvPr id="39" name="Freeform 5"/>
            <p:cNvSpPr/>
            <p:nvPr/>
          </p:nvSpPr>
          <p:spPr>
            <a:xfrm rot="-1112952">
              <a:off x="3713" y="4835"/>
              <a:ext cx="2240" cy="4380"/>
            </a:xfrm>
            <a:custGeom>
              <a:avLst/>
              <a:gdLst/>
              <a:ahLst/>
              <a:cxnLst>
                <a:cxn ang="0">
                  <a:pos x="0" y="0"/>
                </a:cxn>
                <a:cxn ang="0">
                  <a:pos x="2147483646" y="2147483646"/>
                </a:cxn>
                <a:cxn ang="0">
                  <a:pos x="2147483646" y="2147483646"/>
                </a:cxn>
                <a:cxn ang="0">
                  <a:pos x="0" y="2147483646"/>
                </a:cxn>
                <a:cxn ang="0">
                  <a:pos x="0" y="0"/>
                </a:cxn>
              </a:cxnLst>
              <a:pathLst>
                <a:path w="1196" h="1104">
                  <a:moveTo>
                    <a:pt x="0" y="0"/>
                  </a:moveTo>
                  <a:lnTo>
                    <a:pt x="1196" y="348"/>
                  </a:lnTo>
                  <a:lnTo>
                    <a:pt x="1196" y="764"/>
                  </a:lnTo>
                  <a:lnTo>
                    <a:pt x="0" y="1104"/>
                  </a:lnTo>
                  <a:lnTo>
                    <a:pt x="0"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40" name="Freeform 7"/>
            <p:cNvSpPr/>
            <p:nvPr/>
          </p:nvSpPr>
          <p:spPr>
            <a:xfrm>
              <a:off x="5033" y="7525"/>
              <a:ext cx="4337" cy="2140"/>
            </a:xfrm>
            <a:custGeom>
              <a:avLst/>
              <a:gdLst/>
              <a:ahLst/>
              <a:cxnLst>
                <a:cxn ang="0">
                  <a:pos x="2147483646" y="0"/>
                </a:cxn>
                <a:cxn ang="0">
                  <a:pos x="2147483646" y="0"/>
                </a:cxn>
                <a:cxn ang="0">
                  <a:pos x="2147483646" y="2147483646"/>
                </a:cxn>
                <a:cxn ang="0">
                  <a:pos x="0" y="2147483646"/>
                </a:cxn>
                <a:cxn ang="0">
                  <a:pos x="2147483646" y="0"/>
                </a:cxn>
              </a:cxnLst>
              <a:pathLst>
                <a:path w="1736" h="856">
                  <a:moveTo>
                    <a:pt x="448" y="0"/>
                  </a:moveTo>
                  <a:lnTo>
                    <a:pt x="1292" y="0"/>
                  </a:lnTo>
                  <a:lnTo>
                    <a:pt x="1736" y="856"/>
                  </a:lnTo>
                  <a:lnTo>
                    <a:pt x="0" y="856"/>
                  </a:lnTo>
                  <a:lnTo>
                    <a:pt x="448"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57352" name="Freeform 8"/>
            <p:cNvSpPr/>
            <p:nvPr/>
          </p:nvSpPr>
          <p:spPr>
            <a:xfrm rot="-8779113">
              <a:off x="6530" y="3238"/>
              <a:ext cx="4338" cy="2140"/>
            </a:xfrm>
            <a:custGeom>
              <a:avLst/>
              <a:gdLst/>
              <a:ahLst/>
              <a:cxnLst>
                <a:cxn ang="0">
                  <a:pos x="2147483646" y="0"/>
                </a:cxn>
                <a:cxn ang="0">
                  <a:pos x="2147483646" y="0"/>
                </a:cxn>
                <a:cxn ang="0">
                  <a:pos x="2147483646" y="2147483646"/>
                </a:cxn>
                <a:cxn ang="0">
                  <a:pos x="0" y="2147483646"/>
                </a:cxn>
                <a:cxn ang="0">
                  <a:pos x="2147483646" y="0"/>
                </a:cxn>
              </a:cxnLst>
              <a:pathLst>
                <a:path w="1736" h="856">
                  <a:moveTo>
                    <a:pt x="448" y="0"/>
                  </a:moveTo>
                  <a:lnTo>
                    <a:pt x="1292" y="0"/>
                  </a:lnTo>
                  <a:lnTo>
                    <a:pt x="1736" y="856"/>
                  </a:lnTo>
                  <a:lnTo>
                    <a:pt x="0" y="856"/>
                  </a:lnTo>
                  <a:lnTo>
                    <a:pt x="448"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41" name="Text Box 12"/>
            <p:cNvSpPr txBox="true"/>
            <p:nvPr/>
          </p:nvSpPr>
          <p:spPr>
            <a:xfrm flipH="true">
              <a:off x="5938" y="6057"/>
              <a:ext cx="3115" cy="210"/>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buFont typeface="Wingdings" panose="05000000000000000000" pitchFamily="2" charset="2"/>
              </a:pPr>
              <a:r>
                <a:rPr lang="zh-CN" altLang="en-US" sz="1200" b="1" dirty="0">
                  <a:latin typeface="微软雅黑" panose="020B0503020204020204" charset="-122"/>
                  <a:ea typeface="微软雅黑" panose="020B0503020204020204" charset="-122"/>
                </a:rPr>
                <a:t>…</a:t>
              </a:r>
              <a:endParaRPr lang="zh-CN" altLang="en-US" sz="1200" b="1" dirty="0">
                <a:latin typeface="微软雅黑" panose="020B0503020204020204" charset="-122"/>
                <a:ea typeface="微软雅黑" panose="020B0503020204020204" charset="-122"/>
              </a:endParaRPr>
            </a:p>
          </p:txBody>
        </p:sp>
        <p:sp>
          <p:nvSpPr>
            <p:cNvPr id="43" name="Text Box 14"/>
            <p:cNvSpPr txBox="true"/>
            <p:nvPr/>
          </p:nvSpPr>
          <p:spPr>
            <a:xfrm flipH="true">
              <a:off x="6133" y="8085"/>
              <a:ext cx="2137" cy="1024"/>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buFont typeface="Wingdings" panose="05000000000000000000" pitchFamily="2" charset="2"/>
              </a:pPr>
              <a:r>
                <a:rPr lang="en-US" altLang="zh-CN" b="1" dirty="0">
                  <a:latin typeface="微软雅黑" panose="020B0503020204020204" charset="-122"/>
                  <a:ea typeface="微软雅黑" panose="020B0503020204020204" charset="-122"/>
                  <a:cs typeface="微软雅黑" panose="020B0503020204020204" charset="-122"/>
                </a:rPr>
                <a:t>4</a:t>
              </a:r>
              <a:r>
                <a:rPr lang="zh-CN" altLang="en-US" b="1" dirty="0">
                  <a:latin typeface="微软雅黑" panose="020B0503020204020204" charset="-122"/>
                  <a:ea typeface="微软雅黑" panose="020B0503020204020204" charset="-122"/>
                  <a:cs typeface="微软雅黑" panose="020B0503020204020204" charset="-122"/>
                </a:rPr>
                <a:t>、调节经济结构</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lnSpc>
                  <a:spcPct val="80000"/>
                </a:lnSpc>
                <a:spcBef>
                  <a:spcPct val="20000"/>
                </a:spcBef>
                <a:buClr>
                  <a:schemeClr val="hlink"/>
                </a:buClr>
                <a:buFont typeface="Wingdings" panose="05000000000000000000" pitchFamily="2" charset="2"/>
              </a:pP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44" name="Text Box 15"/>
            <p:cNvSpPr txBox="true"/>
            <p:nvPr/>
          </p:nvSpPr>
          <p:spPr>
            <a:xfrm rot="-4210156" flipH="true">
              <a:off x="8415" y="7117"/>
              <a:ext cx="2648" cy="305"/>
            </a:xfrm>
            <a:prstGeom prst="rect">
              <a:avLst/>
            </a:prstGeom>
            <a:noFill/>
            <a:ln w="6350">
              <a:noFill/>
            </a:ln>
          </p:spPr>
          <p:txBody>
            <a:bodyPr wrap="square" lIns="0" tIns="0" rIns="0" bIns="0" anchor="ctr" anchorCtr="false">
              <a:spAutoFit/>
            </a:bodyPr>
            <a:p>
              <a:pPr eaLnBrk="0" hangingPunct="0">
                <a:lnSpc>
                  <a:spcPct val="80000"/>
                </a:lnSpc>
                <a:spcBef>
                  <a:spcPct val="20000"/>
                </a:spcBef>
                <a:buClr>
                  <a:schemeClr val="hlink"/>
                </a:buClr>
                <a:buFont typeface="Wingdings" panose="05000000000000000000" pitchFamily="2" charset="2"/>
              </a:pPr>
              <a:r>
                <a:rPr lang="en-US" altLang="zh-CN" b="1" dirty="0">
                  <a:latin typeface="微软雅黑" panose="020B0503020204020204" charset="-122"/>
                  <a:ea typeface="微软雅黑" panose="020B0503020204020204" charset="-122"/>
                  <a:cs typeface="微软雅黑" panose="020B0503020204020204" charset="-122"/>
                </a:rPr>
                <a:t>3</a:t>
              </a:r>
              <a:r>
                <a:rPr lang="zh-CN" altLang="en-US" b="1" dirty="0">
                  <a:latin typeface="微软雅黑" panose="020B0503020204020204" charset="-122"/>
                  <a:ea typeface="微软雅黑" panose="020B0503020204020204" charset="-122"/>
                  <a:cs typeface="微软雅黑" panose="020B0503020204020204" charset="-122"/>
                </a:rPr>
                <a:t>、节约流通费用</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46" name="Text Box 17"/>
            <p:cNvSpPr txBox="true"/>
            <p:nvPr/>
          </p:nvSpPr>
          <p:spPr>
            <a:xfrm rot="4284696" flipH="true">
              <a:off x="3154" y="7102"/>
              <a:ext cx="2993" cy="305"/>
            </a:xfrm>
            <a:prstGeom prst="rect">
              <a:avLst/>
            </a:prstGeom>
            <a:noFill/>
            <a:ln w="6350">
              <a:noFill/>
            </a:ln>
          </p:spPr>
          <p:txBody>
            <a:bodyPr wrap="square" lIns="0" tIns="0" rIns="0" bIns="0" anchor="ctr" anchorCtr="false">
              <a:spAutoFit/>
            </a:bodyPr>
            <a:p>
              <a:pPr eaLnBrk="0" hangingPunct="0">
                <a:lnSpc>
                  <a:spcPct val="80000"/>
                </a:lnSpc>
                <a:spcBef>
                  <a:spcPct val="20000"/>
                </a:spcBef>
                <a:buClr>
                  <a:schemeClr val="hlink"/>
                </a:buClr>
                <a:buFont typeface="Wingdings" panose="05000000000000000000" pitchFamily="2" charset="2"/>
              </a:pPr>
              <a:r>
                <a:rPr lang="en-US" altLang="zh-CN" b="1" dirty="0">
                  <a:latin typeface="微软雅黑" panose="020B0503020204020204" charset="-122"/>
                  <a:ea typeface="微软雅黑" panose="020B0503020204020204" charset="-122"/>
                  <a:cs typeface="微软雅黑" panose="020B0503020204020204" charset="-122"/>
                </a:rPr>
                <a:t>5</a:t>
              </a:r>
              <a:r>
                <a:rPr lang="zh-CN" altLang="en-US" b="1" dirty="0">
                  <a:latin typeface="微软雅黑" panose="020B0503020204020204" charset="-122"/>
                  <a:ea typeface="微软雅黑" panose="020B0503020204020204" charset="-122"/>
                  <a:cs typeface="微软雅黑" panose="020B0503020204020204" charset="-122"/>
                </a:rPr>
                <a:t>、有利于资本集中</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48" name="Text Box 19"/>
            <p:cNvSpPr txBox="true"/>
            <p:nvPr/>
          </p:nvSpPr>
          <p:spPr>
            <a:xfrm rot="-2063718" flipH="true">
              <a:off x="4125" y="3724"/>
              <a:ext cx="3243" cy="1024"/>
            </a:xfrm>
            <a:prstGeom prst="rect">
              <a:avLst/>
            </a:prstGeom>
            <a:noFill/>
            <a:ln w="6350">
              <a:noFill/>
            </a:ln>
          </p:spPr>
          <p:txBody>
            <a:bodyPr lIns="0" tIns="0" rIns="0" bIns="0" anchor="ctr" anchorCtr="false">
              <a:spAutoFit/>
            </a:bodyPr>
            <a:p>
              <a:pPr algn="ctr" eaLnBrk="0" hangingPunct="0">
                <a:lnSpc>
                  <a:spcPct val="80000"/>
                </a:lnSpc>
                <a:spcBef>
                  <a:spcPct val="20000"/>
                </a:spcBef>
                <a:buClr>
                  <a:schemeClr val="hlink"/>
                </a:buClr>
                <a:buFont typeface="Wingdings" panose="05000000000000000000" pitchFamily="2" charset="2"/>
              </a:pPr>
              <a:r>
                <a:rPr lang="en-US" altLang="zh-CN" b="1" dirty="0">
                  <a:latin typeface="微软雅黑" panose="020B0503020204020204" charset="-122"/>
                  <a:ea typeface="微软雅黑" panose="020B0503020204020204" charset="-122"/>
                  <a:cs typeface="微软雅黑" panose="020B0503020204020204" charset="-122"/>
                </a:rPr>
                <a:t>1</a:t>
              </a:r>
              <a:r>
                <a:rPr lang="zh-CN" altLang="en-US" b="1" dirty="0">
                  <a:latin typeface="微软雅黑" panose="020B0503020204020204" charset="-122"/>
                  <a:ea typeface="微软雅黑" panose="020B0503020204020204" charset="-122"/>
                  <a:cs typeface="微软雅黑" panose="020B0503020204020204" charset="-122"/>
                </a:rPr>
                <a:t>、维护市场关系的基本准则</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lnSpc>
                  <a:spcPct val="80000"/>
                </a:lnSpc>
                <a:spcBef>
                  <a:spcPct val="20000"/>
                </a:spcBef>
                <a:buClr>
                  <a:schemeClr val="hlink"/>
                </a:buClr>
                <a:buFont typeface="Wingdings" panose="05000000000000000000" pitchFamily="2" charset="2"/>
              </a:pP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49" name="Text Box 20"/>
            <p:cNvSpPr txBox="true"/>
            <p:nvPr/>
          </p:nvSpPr>
          <p:spPr>
            <a:xfrm rot="1997739" flipH="true">
              <a:off x="7250" y="3620"/>
              <a:ext cx="3045" cy="1024"/>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buFont typeface="Wingdings" panose="05000000000000000000" pitchFamily="2" charset="2"/>
              </a:pPr>
              <a:r>
                <a:rPr lang="en-US" altLang="zh-CN" b="1" dirty="0">
                  <a:latin typeface="微软雅黑" panose="020B0503020204020204" charset="-122"/>
                  <a:ea typeface="微软雅黑" panose="020B0503020204020204" charset="-122"/>
                  <a:cs typeface="微软雅黑" panose="020B0503020204020204" charset="-122"/>
                </a:rPr>
                <a:t>2</a:t>
              </a:r>
              <a:r>
                <a:rPr lang="zh-CN" altLang="en-US" b="1" dirty="0">
                  <a:latin typeface="微软雅黑" panose="020B0503020204020204" charset="-122"/>
                  <a:ea typeface="微软雅黑" panose="020B0503020204020204" charset="-122"/>
                  <a:cs typeface="微软雅黑" panose="020B0503020204020204" charset="-122"/>
                </a:rPr>
                <a:t>、促进资金再分配，提高资金使用效率</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lnSpc>
                  <a:spcPct val="80000"/>
                </a:lnSpc>
                <a:spcBef>
                  <a:spcPct val="20000"/>
                </a:spcBef>
                <a:buClr>
                  <a:schemeClr val="hlink"/>
                </a:buClr>
                <a:buFont typeface="Wingdings" panose="05000000000000000000" pitchFamily="2" charset="2"/>
              </a:pP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50" name="正五边形 25"/>
            <p:cNvSpPr/>
            <p:nvPr/>
          </p:nvSpPr>
          <p:spPr>
            <a:xfrm>
              <a:off x="5490" y="4635"/>
              <a:ext cx="3420" cy="2890"/>
            </a:xfrm>
            <a:prstGeom prst="pentagon">
              <a:avLst/>
            </a:prstGeom>
            <a:solidFill>
              <a:schemeClr val="bg2"/>
            </a:solidFill>
            <a:ln w="9525">
              <a:noFill/>
            </a:ln>
          </p:spPr>
          <p:txBody>
            <a:bodyPr anchor="t" anchorCtr="false"/>
            <a:p>
              <a:pPr marL="342900" indent="-342900">
                <a:lnSpc>
                  <a:spcPct val="80000"/>
                </a:lnSpc>
                <a:spcBef>
                  <a:spcPct val="20000"/>
                </a:spcBef>
                <a:buClr>
                  <a:schemeClr val="hlink"/>
                </a:buClr>
                <a:buFont typeface="Wingdings" panose="05000000000000000000" pitchFamily="2" charset="2"/>
              </a:pPr>
              <a:endParaRPr lang="zh-CN" altLang="en-US" sz="2800" dirty="0">
                <a:latin typeface="微软雅黑" panose="020B0503020204020204" charset="-122"/>
                <a:ea typeface="微软雅黑" panose="020B0503020204020204" charset="-122"/>
              </a:endParaRPr>
            </a:p>
          </p:txBody>
        </p:sp>
        <p:sp>
          <p:nvSpPr>
            <p:cNvPr id="57363" name="Freeform 8"/>
            <p:cNvSpPr/>
            <p:nvPr/>
          </p:nvSpPr>
          <p:spPr>
            <a:xfrm rot="8656066">
              <a:off x="3635" y="3238"/>
              <a:ext cx="4140" cy="2140"/>
            </a:xfrm>
            <a:custGeom>
              <a:avLst/>
              <a:gdLst/>
              <a:ahLst/>
              <a:cxnLst>
                <a:cxn ang="0">
                  <a:pos x="2147483646" y="0"/>
                </a:cxn>
                <a:cxn ang="0">
                  <a:pos x="2147483646" y="0"/>
                </a:cxn>
                <a:cxn ang="0">
                  <a:pos x="2147483646" y="2147483646"/>
                </a:cxn>
                <a:cxn ang="0">
                  <a:pos x="0" y="2147483646"/>
                </a:cxn>
                <a:cxn ang="0">
                  <a:pos x="2147483646" y="0"/>
                </a:cxn>
              </a:cxnLst>
              <a:pathLst>
                <a:path w="1736" h="856">
                  <a:moveTo>
                    <a:pt x="448" y="0"/>
                  </a:moveTo>
                  <a:lnTo>
                    <a:pt x="1292" y="0"/>
                  </a:lnTo>
                  <a:lnTo>
                    <a:pt x="1736" y="856"/>
                  </a:lnTo>
                  <a:lnTo>
                    <a:pt x="0" y="856"/>
                  </a:lnTo>
                  <a:lnTo>
                    <a:pt x="448"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51" name="Freeform 7"/>
            <p:cNvSpPr/>
            <p:nvPr/>
          </p:nvSpPr>
          <p:spPr>
            <a:xfrm rot="-3971056">
              <a:off x="7610" y="5995"/>
              <a:ext cx="3855" cy="2140"/>
            </a:xfrm>
            <a:custGeom>
              <a:avLst/>
              <a:gdLst/>
              <a:ahLst/>
              <a:cxnLst>
                <a:cxn ang="0">
                  <a:pos x="2147483646" y="0"/>
                </a:cxn>
                <a:cxn ang="0">
                  <a:pos x="2147483646" y="0"/>
                </a:cxn>
                <a:cxn ang="0">
                  <a:pos x="2147483646" y="2147483646"/>
                </a:cxn>
                <a:cxn ang="0">
                  <a:pos x="0" y="2147483646"/>
                </a:cxn>
                <a:cxn ang="0">
                  <a:pos x="2147483646" y="0"/>
                </a:cxn>
              </a:cxnLst>
              <a:pathLst>
                <a:path w="1736" h="856">
                  <a:moveTo>
                    <a:pt x="448" y="0"/>
                  </a:moveTo>
                  <a:lnTo>
                    <a:pt x="1292" y="0"/>
                  </a:lnTo>
                  <a:lnTo>
                    <a:pt x="1736" y="856"/>
                  </a:lnTo>
                  <a:lnTo>
                    <a:pt x="0" y="856"/>
                  </a:lnTo>
                  <a:lnTo>
                    <a:pt x="448"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52" name="TextBox 28"/>
            <p:cNvSpPr txBox="true"/>
            <p:nvPr/>
          </p:nvSpPr>
          <p:spPr>
            <a:xfrm>
              <a:off x="5708" y="5673"/>
              <a:ext cx="3317" cy="621"/>
            </a:xfrm>
            <a:prstGeom prst="rect">
              <a:avLst/>
            </a:prstGeom>
            <a:noFill/>
            <a:ln w="9525">
              <a:noFill/>
            </a:ln>
          </p:spPr>
          <p:txBody>
            <a:bodyPr anchor="t" anchorCtr="false">
              <a:spAutoFit/>
            </a:bodyPr>
            <a:p>
              <a:pPr>
                <a:lnSpc>
                  <a:spcPct val="80000"/>
                </a:lnSpc>
                <a:spcBef>
                  <a:spcPct val="20000"/>
                </a:spcBef>
                <a:buClr>
                  <a:schemeClr val="hlink"/>
                </a:buClr>
                <a:buFont typeface="Wingdings" panose="05000000000000000000" pitchFamily="2" charset="2"/>
              </a:pPr>
              <a:r>
                <a:rPr lang="zh-CN" altLang="en-US" sz="2800" b="1" dirty="0">
                  <a:solidFill>
                    <a:srgbClr val="FF0000"/>
                  </a:solidFill>
                  <a:latin typeface="微软雅黑" panose="020B0503020204020204" charset="-122"/>
                  <a:ea typeface="微软雅黑" panose="020B0503020204020204" charset="-122"/>
                </a:rPr>
                <a:t>信用的作用</a:t>
              </a:r>
              <a:endParaRPr lang="zh-CN" altLang="en-US" sz="2800" b="1" dirty="0">
                <a:solidFill>
                  <a:srgbClr val="FF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四、信用对市场经济的作用机制</a:t>
            </a:r>
            <a:endParaRPr lang="zh-CN" altLang="en-US" sz="3200" dirty="0">
              <a:solidFill>
                <a:schemeClr val="bg1"/>
              </a:solidFill>
              <a:latin typeface="微软雅黑" panose="020B0503020204020204" charset="-122"/>
              <a:ea typeface="微软雅黑" panose="020B0503020204020204" charset="-122"/>
            </a:endParaRPr>
          </a:p>
        </p:txBody>
      </p:sp>
      <p:sp>
        <p:nvSpPr>
          <p:cNvPr id="58373" name="Rectangle 3"/>
          <p:cNvSpPr>
            <a:spLocks noGrp="true"/>
          </p:cNvSpPr>
          <p:nvPr/>
        </p:nvSpPr>
        <p:spPr>
          <a:xfrm>
            <a:off x="1915160" y="1812290"/>
            <a:ext cx="8362950" cy="323405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algn="just" eaLnBrk="1" hangingPunct="1">
              <a:lnSpc>
                <a:spcPct val="150000"/>
              </a:lnSpc>
              <a:buClrTx/>
              <a:buFont typeface="Wingdings" panose="05000000000000000000" pitchFamily="2" charset="2"/>
              <a:buChar char="n"/>
            </a:pPr>
            <a:r>
              <a:rPr lang="zh-CN" altLang="en-US" sz="2400" dirty="0">
                <a:latin typeface="微软雅黑" panose="020B0503020204020204" charset="-122"/>
                <a:ea typeface="微软雅黑" panose="020B0503020204020204" charset="-122"/>
              </a:rPr>
              <a:t>信用不仅为市场提供了一种</a:t>
            </a:r>
            <a:r>
              <a:rPr lang="zh-CN" altLang="en-US" sz="2400" dirty="0">
                <a:solidFill>
                  <a:srgbClr val="00B0F0"/>
                </a:solidFill>
                <a:latin typeface="微软雅黑" panose="020B0503020204020204" charset="-122"/>
                <a:ea typeface="微软雅黑" panose="020B0503020204020204" charset="-122"/>
              </a:rPr>
              <a:t>交易方式</a:t>
            </a:r>
            <a:r>
              <a:rPr lang="zh-CN" altLang="en-US" sz="2400" dirty="0">
                <a:latin typeface="微软雅黑" panose="020B0503020204020204" charset="-122"/>
                <a:ea typeface="微软雅黑" panose="020B0503020204020204" charset="-122"/>
              </a:rPr>
              <a:t>和</a:t>
            </a:r>
            <a:r>
              <a:rPr lang="zh-CN" altLang="en-US" sz="2400" dirty="0">
                <a:solidFill>
                  <a:srgbClr val="00B0F0"/>
                </a:solidFill>
                <a:latin typeface="微软雅黑" panose="020B0503020204020204" charset="-122"/>
                <a:ea typeface="微软雅黑" panose="020B0503020204020204" charset="-122"/>
              </a:rPr>
              <a:t>支付手段</a:t>
            </a:r>
            <a:r>
              <a:rPr lang="zh-CN" altLang="en-US" sz="2400" dirty="0">
                <a:latin typeface="微软雅黑" panose="020B0503020204020204" charset="-122"/>
                <a:ea typeface="微软雅黑" panose="020B0503020204020204" charset="-122"/>
              </a:rPr>
              <a:t>，也提供了一种</a:t>
            </a:r>
            <a:r>
              <a:rPr lang="zh-CN" altLang="en-US" sz="2400" dirty="0">
                <a:solidFill>
                  <a:srgbClr val="00B0F0"/>
                </a:solidFill>
                <a:latin typeface="微软雅黑" panose="020B0503020204020204" charset="-122"/>
                <a:ea typeface="微软雅黑" panose="020B0503020204020204" charset="-122"/>
              </a:rPr>
              <a:t>市场机制</a:t>
            </a:r>
            <a:r>
              <a:rPr lang="zh-CN" altLang="en-US" sz="2400" dirty="0">
                <a:latin typeface="微软雅黑" panose="020B0503020204020204" charset="-122"/>
                <a:ea typeface="微软雅黑" panose="020B0503020204020204" charset="-122"/>
              </a:rPr>
              <a:t>。</a:t>
            </a:r>
            <a:endParaRPr lang="zh-CN" altLang="en-US" sz="2400" dirty="0">
              <a:latin typeface="微软雅黑" panose="020B0503020204020204" charset="-122"/>
              <a:ea typeface="微软雅黑" panose="020B0503020204020204" charset="-122"/>
            </a:endParaRPr>
          </a:p>
          <a:p>
            <a:pPr algn="just" eaLnBrk="1" hangingPunct="1">
              <a:lnSpc>
                <a:spcPct val="150000"/>
              </a:lnSpc>
              <a:buClrTx/>
              <a:buFont typeface="Wingdings" panose="05000000000000000000" pitchFamily="2" charset="2"/>
              <a:buChar char="n"/>
            </a:pPr>
            <a:r>
              <a:rPr lang="zh-CN" altLang="en-US" sz="2400" dirty="0">
                <a:latin typeface="微软雅黑" panose="020B0503020204020204" charset="-122"/>
                <a:ea typeface="微软雅黑" panose="020B0503020204020204" charset="-122"/>
              </a:rPr>
              <a:t>将信用风险的发展过程</a:t>
            </a:r>
            <a:r>
              <a:rPr lang="zh-CN" altLang="en-US" sz="2400" dirty="0">
                <a:solidFill>
                  <a:srgbClr val="00B0F0"/>
                </a:solidFill>
                <a:latin typeface="微软雅黑" panose="020B0503020204020204" charset="-122"/>
                <a:ea typeface="微软雅黑" panose="020B0503020204020204" charset="-122"/>
              </a:rPr>
              <a:t>按照时间顺序</a:t>
            </a:r>
            <a:r>
              <a:rPr lang="zh-CN" altLang="en-US" sz="2400" dirty="0">
                <a:latin typeface="微软雅黑" panose="020B0503020204020204" charset="-122"/>
                <a:ea typeface="微软雅黑" panose="020B0503020204020204" charset="-122"/>
              </a:rPr>
              <a:t>分为三个阶段：</a:t>
            </a:r>
            <a:r>
              <a:rPr lang="zh-CN" altLang="en-US" sz="2400" dirty="0">
                <a:solidFill>
                  <a:srgbClr val="00B0F0"/>
                </a:solidFill>
                <a:latin typeface="微软雅黑" panose="020B0503020204020204" charset="-122"/>
                <a:ea typeface="微软雅黑" panose="020B0503020204020204" charset="-122"/>
              </a:rPr>
              <a:t>谈判阶段、风险阶段和失信阶段</a:t>
            </a:r>
            <a:r>
              <a:rPr lang="zh-CN" altLang="en-US" sz="2400" dirty="0">
                <a:latin typeface="微软雅黑" panose="020B0503020204020204" charset="-122"/>
                <a:ea typeface="微软雅黑" panose="020B0503020204020204" charset="-122"/>
              </a:rPr>
              <a:t>。</a:t>
            </a:r>
            <a:endParaRPr lang="zh-CN" altLang="en-US" sz="24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四、信用对市场经济的作用机制</a:t>
            </a:r>
            <a:endParaRPr lang="zh-CN" altLang="en-US" sz="3200" dirty="0">
              <a:solidFill>
                <a:schemeClr val="bg1"/>
              </a:solidFill>
              <a:latin typeface="微软雅黑" panose="020B0503020204020204" charset="-122"/>
              <a:ea typeface="微软雅黑" panose="020B0503020204020204" charset="-122"/>
            </a:endParaRPr>
          </a:p>
        </p:txBody>
      </p:sp>
      <p:grpSp>
        <p:nvGrpSpPr>
          <p:cNvPr id="2" name="组合 1"/>
          <p:cNvGrpSpPr/>
          <p:nvPr/>
        </p:nvGrpSpPr>
        <p:grpSpPr>
          <a:xfrm>
            <a:off x="2023110" y="1391285"/>
            <a:ext cx="8590915" cy="4675975"/>
            <a:chOff x="720" y="2680"/>
            <a:chExt cx="12830" cy="6878"/>
          </a:xfrm>
        </p:grpSpPr>
        <p:grpSp>
          <p:nvGrpSpPr>
            <p:cNvPr id="53254" name="Group 45"/>
            <p:cNvGrpSpPr/>
            <p:nvPr/>
          </p:nvGrpSpPr>
          <p:grpSpPr>
            <a:xfrm>
              <a:off x="720" y="4673"/>
              <a:ext cx="11923" cy="4187"/>
              <a:chOff x="615" y="1933"/>
              <a:chExt cx="4578" cy="1675"/>
            </a:xfrm>
          </p:grpSpPr>
          <p:sp>
            <p:nvSpPr>
              <p:cNvPr id="60422" name="AutoShape 4"/>
              <p:cNvSpPr/>
              <p:nvPr/>
            </p:nvSpPr>
            <p:spPr>
              <a:xfrm>
                <a:off x="2155" y="1933"/>
                <a:ext cx="1451" cy="1675"/>
              </a:xfrm>
              <a:prstGeom prst="roundRect">
                <a:avLst>
                  <a:gd name="adj" fmla="val 13745"/>
                </a:avLst>
              </a:prstGeom>
              <a:noFill/>
              <a:ln w="38100" cap="flat" cmpd="sng">
                <a:solidFill>
                  <a:schemeClr val="bg2"/>
                </a:solidFill>
                <a:prstDash val="solid"/>
                <a:round/>
                <a:headEnd type="none" w="med" len="med"/>
                <a:tailEnd type="none" w="med" len="med"/>
              </a:ln>
            </p:spPr>
            <p:txBody>
              <a:bodyPr anchor="ctr" anchorCtr="false"/>
              <a:p>
                <a:pPr algn="just" eaLnBrk="0" hangingPunct="0">
                  <a:buClrTx/>
                  <a:buFontTx/>
                </a:pPr>
                <a:r>
                  <a:rPr lang="zh-CN" altLang="en-US" dirty="0">
                    <a:latin typeface="微软雅黑" panose="020B0503020204020204" charset="-122"/>
                    <a:ea typeface="微软雅黑" panose="020B0503020204020204" charset="-122"/>
                  </a:rPr>
                  <a:t>双方签订合同并由授信人向受信人提供商品和服务之后到最终账款回收或确认损失之间的阶段。</a:t>
                </a:r>
                <a:endParaRPr lang="zh-CN" altLang="en-US" dirty="0">
                  <a:latin typeface="微软雅黑" panose="020B0503020204020204" charset="-122"/>
                  <a:ea typeface="微软雅黑" panose="020B0503020204020204" charset="-122"/>
                </a:endParaRPr>
              </a:p>
            </p:txBody>
          </p:sp>
          <p:sp>
            <p:nvSpPr>
              <p:cNvPr id="60423" name="AutoShape 5"/>
              <p:cNvSpPr/>
              <p:nvPr/>
            </p:nvSpPr>
            <p:spPr>
              <a:xfrm>
                <a:off x="615" y="1933"/>
                <a:ext cx="1383" cy="1675"/>
              </a:xfrm>
              <a:prstGeom prst="roundRect">
                <a:avLst>
                  <a:gd name="adj" fmla="val 13745"/>
                </a:avLst>
              </a:prstGeom>
              <a:noFill/>
              <a:ln w="38100" cap="flat" cmpd="sng">
                <a:solidFill>
                  <a:schemeClr val="bg2"/>
                </a:solidFill>
                <a:prstDash val="solid"/>
                <a:round/>
                <a:headEnd type="none" w="med" len="med"/>
                <a:tailEnd type="none" w="med" len="med"/>
              </a:ln>
            </p:spPr>
            <p:txBody>
              <a:bodyPr anchor="ctr" anchorCtr="false"/>
              <a:p>
                <a:pPr eaLnBrk="0" hangingPunct="0">
                  <a:buClrTx/>
                  <a:buFontTx/>
                </a:pPr>
                <a:endParaRPr lang="en-US" altLang="zh-CN" sz="2000" dirty="0">
                  <a:latin typeface="微软雅黑" panose="020B0503020204020204" charset="-122"/>
                  <a:ea typeface="微软雅黑" panose="020B0503020204020204" charset="-122"/>
                </a:endParaRPr>
              </a:p>
            </p:txBody>
          </p:sp>
          <p:sp>
            <p:nvSpPr>
              <p:cNvPr id="60424" name="AutoShape 6"/>
              <p:cNvSpPr/>
              <p:nvPr/>
            </p:nvSpPr>
            <p:spPr>
              <a:xfrm>
                <a:off x="3752" y="1933"/>
                <a:ext cx="1441" cy="1675"/>
              </a:xfrm>
              <a:prstGeom prst="roundRect">
                <a:avLst>
                  <a:gd name="adj" fmla="val 13745"/>
                </a:avLst>
              </a:prstGeom>
              <a:noFill/>
              <a:ln w="38100" cap="flat" cmpd="sng">
                <a:solidFill>
                  <a:schemeClr val="bg2"/>
                </a:solidFill>
                <a:prstDash val="solid"/>
                <a:round/>
                <a:headEnd type="none" w="med" len="med"/>
                <a:tailEnd type="none" w="med" len="med"/>
              </a:ln>
            </p:spPr>
            <p:txBody>
              <a:bodyPr anchor="ctr" anchorCtr="false"/>
              <a:p>
                <a:pPr algn="just" eaLnBrk="0" hangingPunct="0">
                  <a:buClrTx/>
                  <a:buFontTx/>
                </a:pPr>
                <a:r>
                  <a:rPr lang="zh-CN" altLang="en-US" dirty="0">
                    <a:latin typeface="微软雅黑" panose="020B0503020204020204" charset="-122"/>
                    <a:ea typeface="微软雅黑" panose="020B0503020204020204" charset="-122"/>
                  </a:rPr>
                  <a:t>由于受信人失信，授信人最终无法全部收回欠款，形成呆、坏帐，风险成为现实的损失的阶段。</a:t>
                </a:r>
                <a:endParaRPr lang="zh-CN" altLang="en-US" dirty="0">
                  <a:latin typeface="微软雅黑" panose="020B0503020204020204" charset="-122"/>
                  <a:ea typeface="微软雅黑" panose="020B0503020204020204" charset="-122"/>
                </a:endParaRPr>
              </a:p>
            </p:txBody>
          </p:sp>
        </p:grpSp>
        <p:grpSp>
          <p:nvGrpSpPr>
            <p:cNvPr id="60425" name="Group 42"/>
            <p:cNvGrpSpPr/>
            <p:nvPr/>
          </p:nvGrpSpPr>
          <p:grpSpPr>
            <a:xfrm>
              <a:off x="885" y="2680"/>
              <a:ext cx="11810" cy="1755"/>
              <a:chOff x="816" y="1280"/>
              <a:chExt cx="4176" cy="805"/>
            </a:xfrm>
          </p:grpSpPr>
          <p:sp>
            <p:nvSpPr>
              <p:cNvPr id="60426" name="AutoShape 7"/>
              <p:cNvSpPr/>
              <p:nvPr/>
            </p:nvSpPr>
            <p:spPr>
              <a:xfrm>
                <a:off x="1985" y="1545"/>
                <a:ext cx="252" cy="283"/>
              </a:xfrm>
              <a:prstGeom prst="chevron">
                <a:avLst>
                  <a:gd name="adj" fmla="val 52509"/>
                </a:avLst>
              </a:prstGeom>
              <a:solidFill>
                <a:schemeClr val="accent1"/>
              </a:solidFill>
              <a:ln w="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27" name="AutoShape 8"/>
              <p:cNvSpPr/>
              <p:nvPr/>
            </p:nvSpPr>
            <p:spPr>
              <a:xfrm>
                <a:off x="3536" y="1545"/>
                <a:ext cx="251" cy="283"/>
              </a:xfrm>
              <a:prstGeom prst="chevron">
                <a:avLst>
                  <a:gd name="adj" fmla="val 52509"/>
                </a:avLst>
              </a:prstGeom>
              <a:solidFill>
                <a:schemeClr val="hlink"/>
              </a:solidFill>
              <a:ln w="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399369" name="Oval 9"/>
              <p:cNvSpPr>
                <a:spLocks noChangeArrowheads="true"/>
              </p:cNvSpPr>
              <p:nvPr/>
            </p:nvSpPr>
            <p:spPr bwMode="gray">
              <a:xfrm>
                <a:off x="3919" y="1441"/>
                <a:ext cx="164" cy="493"/>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squar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70" name="Oval 10"/>
              <p:cNvSpPr>
                <a:spLocks noChangeArrowheads="true"/>
              </p:cNvSpPr>
              <p:nvPr/>
            </p:nvSpPr>
            <p:spPr bwMode="gray">
              <a:xfrm>
                <a:off x="3919" y="1441"/>
                <a:ext cx="1073" cy="493"/>
              </a:xfrm>
              <a:prstGeom prst="ellipse">
                <a:avLst/>
              </a:prstGeom>
              <a:gradFill rotWithShape="true">
                <a:gsLst>
                  <a:gs pos="0">
                    <a:schemeClr val="hlink">
                      <a:alpha val="32001"/>
                    </a:schemeClr>
                  </a:gs>
                  <a:gs pos="100000">
                    <a:schemeClr val="hlink">
                      <a:gamma/>
                      <a:shade val="0"/>
                      <a:invGamma/>
                      <a:alpha val="89999"/>
                    </a:schemeClr>
                  </a:gs>
                </a:gsLst>
                <a:lin ang="27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71" name="Oval 11"/>
              <p:cNvSpPr>
                <a:spLocks noChangeArrowheads="true"/>
              </p:cNvSpPr>
              <p:nvPr/>
            </p:nvSpPr>
            <p:spPr bwMode="gray">
              <a:xfrm>
                <a:off x="3989" y="1441"/>
                <a:ext cx="934" cy="493"/>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72" name="Oval 12"/>
              <p:cNvSpPr>
                <a:spLocks noChangeArrowheads="true"/>
              </p:cNvSpPr>
              <p:nvPr/>
            </p:nvSpPr>
            <p:spPr bwMode="gray">
              <a:xfrm>
                <a:off x="4005" y="1445"/>
                <a:ext cx="934" cy="494"/>
              </a:xfrm>
              <a:prstGeom prst="ellipse">
                <a:avLst/>
              </a:prstGeom>
              <a:gradFill rotWithShape="true">
                <a:gsLst>
                  <a:gs pos="0">
                    <a:schemeClr val="hlink">
                      <a:gamma/>
                      <a:shade val="63529"/>
                      <a:invGamma/>
                    </a:schemeClr>
                  </a:gs>
                  <a:gs pos="100000">
                    <a:schemeClr val="hlink">
                      <a:alpha val="0"/>
                    </a:schemeClr>
                  </a:gs>
                </a:gsLst>
                <a:lin ang="27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32" name="Oval 13"/>
              <p:cNvSpPr/>
              <p:nvPr/>
            </p:nvSpPr>
            <p:spPr>
              <a:xfrm>
                <a:off x="4039" y="1439"/>
                <a:ext cx="841" cy="494"/>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399374" name="Oval 14"/>
              <p:cNvSpPr>
                <a:spLocks noChangeArrowheads="true"/>
              </p:cNvSpPr>
              <p:nvPr/>
            </p:nvSpPr>
            <p:spPr bwMode="gray">
              <a:xfrm>
                <a:off x="816" y="1437"/>
                <a:ext cx="164" cy="494"/>
              </a:xfrm>
              <a:prstGeom prst="ellipse">
                <a:avLst/>
              </a:prstGeom>
              <a:gradFill rotWithShape="true">
                <a:gsLst>
                  <a:gs pos="0">
                    <a:schemeClr val="folHlink">
                      <a:gamma/>
                      <a:tint val="0"/>
                      <a:invGamma/>
                    </a:schemeClr>
                  </a:gs>
                  <a:gs pos="50000">
                    <a:schemeClr val="folHlink"/>
                  </a:gs>
                  <a:gs pos="100000">
                    <a:schemeClr val="folHlink">
                      <a:gamma/>
                      <a:tint val="0"/>
                      <a:invGamma/>
                    </a:schemeClr>
                  </a:gs>
                </a:gsLst>
                <a:lin ang="2700000" scaled="true"/>
              </a:gradFill>
              <a:ln>
                <a:noFill/>
              </a:ln>
              <a:effectLst/>
            </p:spPr>
            <p:txBody>
              <a:bodyPr wrap="squar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75" name="Oval 15"/>
              <p:cNvSpPr>
                <a:spLocks noChangeArrowheads="true"/>
              </p:cNvSpPr>
              <p:nvPr/>
            </p:nvSpPr>
            <p:spPr bwMode="gray">
              <a:xfrm>
                <a:off x="816" y="1437"/>
                <a:ext cx="164" cy="494"/>
              </a:xfrm>
              <a:prstGeom prst="ellipse">
                <a:avLst/>
              </a:prstGeom>
              <a:gradFill rotWithShape="true">
                <a:gsLst>
                  <a:gs pos="0">
                    <a:schemeClr val="folHlink">
                      <a:alpha val="32001"/>
                    </a:schemeClr>
                  </a:gs>
                  <a:gs pos="100000">
                    <a:schemeClr val="folHlink">
                      <a:gamma/>
                      <a:shade val="0"/>
                      <a:invGamma/>
                      <a:alpha val="89999"/>
                    </a:schemeClr>
                  </a:gs>
                </a:gsLst>
                <a:lin ang="2700000" scaled="true"/>
              </a:gradFill>
              <a:ln>
                <a:noFill/>
              </a:ln>
              <a:effectLst/>
            </p:spPr>
            <p:txBody>
              <a:bodyPr wrap="squar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76" name="Oval 16"/>
              <p:cNvSpPr>
                <a:spLocks noChangeArrowheads="true"/>
              </p:cNvSpPr>
              <p:nvPr/>
            </p:nvSpPr>
            <p:spPr bwMode="gray">
              <a:xfrm>
                <a:off x="886" y="1436"/>
                <a:ext cx="934" cy="494"/>
              </a:xfrm>
              <a:prstGeom prst="ellipse">
                <a:avLst/>
              </a:prstGeom>
              <a:gradFill rotWithShape="true">
                <a:gsLst>
                  <a:gs pos="0">
                    <a:schemeClr val="folHlink">
                      <a:gamma/>
                      <a:shade val="54118"/>
                      <a:invGamma/>
                    </a:schemeClr>
                  </a:gs>
                  <a:gs pos="50000">
                    <a:schemeClr val="folHlink"/>
                  </a:gs>
                  <a:gs pos="100000">
                    <a:schemeClr val="folHlink">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77" name="Oval 17"/>
              <p:cNvSpPr>
                <a:spLocks noChangeArrowheads="true"/>
              </p:cNvSpPr>
              <p:nvPr/>
            </p:nvSpPr>
            <p:spPr bwMode="gray">
              <a:xfrm>
                <a:off x="887" y="1438"/>
                <a:ext cx="934" cy="494"/>
              </a:xfrm>
              <a:prstGeom prst="ellipse">
                <a:avLst/>
              </a:prstGeom>
              <a:gradFill rotWithShape="true">
                <a:gsLst>
                  <a:gs pos="0">
                    <a:schemeClr val="folHlink">
                      <a:gamma/>
                      <a:shade val="63529"/>
                      <a:invGamma/>
                    </a:schemeClr>
                  </a:gs>
                  <a:gs pos="100000">
                    <a:schemeClr val="folHlink">
                      <a:alpha val="0"/>
                    </a:schemeClr>
                  </a:gs>
                </a:gsLst>
                <a:lin ang="27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37" name="Oval 18"/>
              <p:cNvSpPr/>
              <p:nvPr/>
            </p:nvSpPr>
            <p:spPr>
              <a:xfrm>
                <a:off x="933" y="1437"/>
                <a:ext cx="840" cy="494"/>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grpSp>
            <p:nvGrpSpPr>
              <p:cNvPr id="60438" name="Group 19"/>
              <p:cNvGrpSpPr/>
              <p:nvPr/>
            </p:nvGrpSpPr>
            <p:grpSpPr>
              <a:xfrm>
                <a:off x="946" y="1280"/>
                <a:ext cx="813" cy="805"/>
                <a:chOff x="4166" y="1706"/>
                <a:chExt cx="1252" cy="1252"/>
              </a:xfrm>
            </p:grpSpPr>
            <p:sp>
              <p:nvSpPr>
                <p:cNvPr id="60439" name="Oval 20"/>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40" name="Oval 21"/>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41" name="Oval 22"/>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42" name="Oval 23"/>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grpSp>
          <p:sp>
            <p:nvSpPr>
              <p:cNvPr id="399384" name="Oval 24"/>
              <p:cNvSpPr>
                <a:spLocks noChangeArrowheads="true"/>
              </p:cNvSpPr>
              <p:nvPr/>
            </p:nvSpPr>
            <p:spPr bwMode="gray">
              <a:xfrm>
                <a:off x="2368" y="1441"/>
                <a:ext cx="164" cy="493"/>
              </a:xfrm>
              <a:prstGeom prst="ellipse">
                <a:avLst/>
              </a:prstGeom>
              <a:gradFill rotWithShape="true">
                <a:gsLst>
                  <a:gs pos="0">
                    <a:schemeClr val="accent1">
                      <a:gamma/>
                      <a:tint val="0"/>
                      <a:invGamma/>
                    </a:schemeClr>
                  </a:gs>
                  <a:gs pos="50000">
                    <a:schemeClr val="accent1"/>
                  </a:gs>
                  <a:gs pos="100000">
                    <a:schemeClr val="accent1">
                      <a:gamma/>
                      <a:tint val="0"/>
                      <a:invGamma/>
                    </a:schemeClr>
                  </a:gs>
                </a:gsLst>
                <a:lin ang="2700000" scaled="true"/>
              </a:gradFill>
              <a:ln>
                <a:noFill/>
              </a:ln>
              <a:effectLst/>
            </p:spPr>
            <p:txBody>
              <a:bodyPr wrap="squar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85" name="Oval 25"/>
              <p:cNvSpPr>
                <a:spLocks noChangeArrowheads="true"/>
              </p:cNvSpPr>
              <p:nvPr/>
            </p:nvSpPr>
            <p:spPr bwMode="gray">
              <a:xfrm>
                <a:off x="2368" y="1441"/>
                <a:ext cx="164" cy="493"/>
              </a:xfrm>
              <a:prstGeom prst="ellipse">
                <a:avLst/>
              </a:prstGeom>
              <a:gradFill rotWithShape="true">
                <a:gsLst>
                  <a:gs pos="0">
                    <a:schemeClr val="accent1">
                      <a:alpha val="32001"/>
                    </a:schemeClr>
                  </a:gs>
                  <a:gs pos="100000">
                    <a:schemeClr val="accent1">
                      <a:gamma/>
                      <a:shade val="46275"/>
                      <a:invGamma/>
                    </a:schemeClr>
                  </a:gs>
                </a:gsLst>
                <a:lin ang="2700000" scaled="true"/>
              </a:gradFill>
              <a:ln>
                <a:noFill/>
              </a:ln>
              <a:effectLst/>
            </p:spPr>
            <p:txBody>
              <a:bodyPr wrap="squar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86" name="Oval 26"/>
              <p:cNvSpPr>
                <a:spLocks noChangeArrowheads="true"/>
              </p:cNvSpPr>
              <p:nvPr/>
            </p:nvSpPr>
            <p:spPr bwMode="gray">
              <a:xfrm>
                <a:off x="2438" y="1441"/>
                <a:ext cx="933" cy="493"/>
              </a:xfrm>
              <a:prstGeom prst="ellipse">
                <a:avLst/>
              </a:prstGeom>
              <a:gradFill rotWithShape="true">
                <a:gsLst>
                  <a:gs pos="0">
                    <a:schemeClr val="accent1">
                      <a:gamma/>
                      <a:shade val="54118"/>
                      <a:invGamma/>
                    </a:schemeClr>
                  </a:gs>
                  <a:gs pos="50000">
                    <a:schemeClr val="accent1"/>
                  </a:gs>
                  <a:gs pos="100000">
                    <a:schemeClr val="accent1">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87" name="Oval 27"/>
              <p:cNvSpPr>
                <a:spLocks noChangeArrowheads="true"/>
              </p:cNvSpPr>
              <p:nvPr/>
            </p:nvSpPr>
            <p:spPr bwMode="gray">
              <a:xfrm>
                <a:off x="2439" y="1443"/>
                <a:ext cx="933" cy="494"/>
              </a:xfrm>
              <a:prstGeom prst="ellipse">
                <a:avLst/>
              </a:prstGeom>
              <a:gradFill rotWithShape="true">
                <a:gsLst>
                  <a:gs pos="0">
                    <a:schemeClr val="accent1">
                      <a:gamma/>
                      <a:shade val="63529"/>
                      <a:invGamma/>
                    </a:schemeClr>
                  </a:gs>
                  <a:gs pos="100000">
                    <a:schemeClr val="accent1">
                      <a:alpha val="0"/>
                    </a:schemeClr>
                  </a:gs>
                </a:gsLst>
                <a:lin ang="27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47" name="Oval 28"/>
              <p:cNvSpPr/>
              <p:nvPr/>
            </p:nvSpPr>
            <p:spPr>
              <a:xfrm>
                <a:off x="2484" y="1439"/>
                <a:ext cx="840" cy="494"/>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grpSp>
            <p:nvGrpSpPr>
              <p:cNvPr id="60448" name="Group 29"/>
              <p:cNvGrpSpPr/>
              <p:nvPr/>
            </p:nvGrpSpPr>
            <p:grpSpPr>
              <a:xfrm>
                <a:off x="2498" y="1280"/>
                <a:ext cx="813" cy="805"/>
                <a:chOff x="4166" y="1706"/>
                <a:chExt cx="1252" cy="1252"/>
              </a:xfrm>
            </p:grpSpPr>
            <p:sp>
              <p:nvSpPr>
                <p:cNvPr id="60449" name="Oval 30"/>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50" name="Oval 31"/>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51" name="Oval 32"/>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52" name="Oval 33"/>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grpSp>
          <p:grpSp>
            <p:nvGrpSpPr>
              <p:cNvPr id="60453" name="Group 34"/>
              <p:cNvGrpSpPr/>
              <p:nvPr/>
            </p:nvGrpSpPr>
            <p:grpSpPr>
              <a:xfrm>
                <a:off x="4054" y="1280"/>
                <a:ext cx="814" cy="805"/>
                <a:chOff x="4166" y="1706"/>
                <a:chExt cx="1252" cy="1252"/>
              </a:xfrm>
            </p:grpSpPr>
            <p:sp>
              <p:nvSpPr>
                <p:cNvPr id="60454" name="Oval 35"/>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55" name="Oval 36"/>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56" name="Oval 37"/>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57" name="Oval 38"/>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grpSp>
          <p:sp>
            <p:nvSpPr>
              <p:cNvPr id="60458" name="Text Box 39"/>
              <p:cNvSpPr txBox="true"/>
              <p:nvPr/>
            </p:nvSpPr>
            <p:spPr>
              <a:xfrm>
                <a:off x="840" y="1511"/>
                <a:ext cx="1025" cy="311"/>
              </a:xfrm>
              <a:prstGeom prst="rect">
                <a:avLst/>
              </a:prstGeom>
              <a:noFill/>
              <a:ln w="9525">
                <a:noFill/>
              </a:ln>
            </p:spPr>
            <p:txBody>
              <a:bodyPr wrap="square" anchor="t" anchorCtr="false">
                <a:spAutoFit/>
              </a:bodyPr>
              <a:p>
                <a:pPr algn="ctr" eaLnBrk="0" hangingPunct="0">
                  <a:buClrTx/>
                  <a:buFontTx/>
                </a:pPr>
                <a:r>
                  <a:rPr lang="zh-CN" altLang="en-US" sz="2400" b="1" dirty="0">
                    <a:solidFill>
                      <a:srgbClr val="FF0000"/>
                    </a:solidFill>
                    <a:latin typeface="微软雅黑" panose="020B0503020204020204" charset="-122"/>
                    <a:ea typeface="微软雅黑" panose="020B0503020204020204" charset="-122"/>
                  </a:rPr>
                  <a:t>谈判阶段</a:t>
                </a:r>
                <a:endParaRPr lang="zh-CN" altLang="en-US" sz="2400" b="1" dirty="0">
                  <a:solidFill>
                    <a:srgbClr val="FF0000"/>
                  </a:solidFill>
                  <a:latin typeface="微软雅黑" panose="020B0503020204020204" charset="-122"/>
                  <a:ea typeface="微软雅黑" panose="020B0503020204020204" charset="-122"/>
                </a:endParaRPr>
              </a:p>
            </p:txBody>
          </p:sp>
          <p:sp>
            <p:nvSpPr>
              <p:cNvPr id="60459" name="Text Box 40"/>
              <p:cNvSpPr txBox="true"/>
              <p:nvPr/>
            </p:nvSpPr>
            <p:spPr>
              <a:xfrm>
                <a:off x="2397" y="1547"/>
                <a:ext cx="1025" cy="311"/>
              </a:xfrm>
              <a:prstGeom prst="rect">
                <a:avLst/>
              </a:prstGeom>
              <a:noFill/>
              <a:ln w="9525">
                <a:noFill/>
              </a:ln>
            </p:spPr>
            <p:txBody>
              <a:bodyPr wrap="square" anchor="t" anchorCtr="false">
                <a:spAutoFit/>
              </a:bodyPr>
              <a:p>
                <a:pPr lvl="0" algn="ctr" eaLnBrk="0" hangingPunct="0">
                  <a:buClrTx/>
                  <a:buSzTx/>
                  <a:buFontTx/>
                </a:pPr>
                <a:r>
                  <a:rPr lang="zh-CN" altLang="en-US" sz="2400" b="1" dirty="0">
                    <a:solidFill>
                      <a:srgbClr val="FF0000"/>
                    </a:solidFill>
                    <a:latin typeface="微软雅黑" panose="020B0503020204020204" charset="-122"/>
                    <a:ea typeface="微软雅黑" panose="020B0503020204020204" charset="-122"/>
                    <a:sym typeface="+mn-ea"/>
                  </a:rPr>
                  <a:t>风险阶段</a:t>
                </a:r>
                <a:endParaRPr lang="zh-CN" altLang="en-US" sz="2400" b="1" dirty="0">
                  <a:solidFill>
                    <a:srgbClr val="FF0000"/>
                  </a:solidFill>
                  <a:latin typeface="微软雅黑" panose="020B0503020204020204" charset="-122"/>
                  <a:ea typeface="微软雅黑" panose="020B0503020204020204" charset="-122"/>
                  <a:sym typeface="+mn-ea"/>
                </a:endParaRPr>
              </a:p>
            </p:txBody>
          </p:sp>
          <p:sp>
            <p:nvSpPr>
              <p:cNvPr id="60460" name="Text Box 41"/>
              <p:cNvSpPr txBox="true"/>
              <p:nvPr/>
            </p:nvSpPr>
            <p:spPr>
              <a:xfrm>
                <a:off x="3951" y="1547"/>
                <a:ext cx="1025" cy="311"/>
              </a:xfrm>
              <a:prstGeom prst="rect">
                <a:avLst/>
              </a:prstGeom>
              <a:noFill/>
              <a:ln w="9525">
                <a:noFill/>
              </a:ln>
            </p:spPr>
            <p:txBody>
              <a:bodyPr wrap="square" anchor="t" anchorCtr="false">
                <a:spAutoFit/>
              </a:bodyPr>
              <a:p>
                <a:pPr lvl="0" algn="ctr" eaLnBrk="0" hangingPunct="0">
                  <a:buClrTx/>
                  <a:buSzTx/>
                  <a:buFontTx/>
                </a:pPr>
                <a:r>
                  <a:rPr lang="zh-CN" altLang="en-US" sz="2400" b="1" dirty="0">
                    <a:solidFill>
                      <a:srgbClr val="FF0000"/>
                    </a:solidFill>
                    <a:latin typeface="微软雅黑" panose="020B0503020204020204" charset="-122"/>
                    <a:ea typeface="微软雅黑" panose="020B0503020204020204" charset="-122"/>
                    <a:sym typeface="+mn-ea"/>
                  </a:rPr>
                  <a:t>失信阶段</a:t>
                </a:r>
                <a:endParaRPr lang="zh-CN" altLang="en-US" sz="2400" b="1" dirty="0">
                  <a:solidFill>
                    <a:srgbClr val="FF0000"/>
                  </a:solidFill>
                  <a:latin typeface="微软雅黑" panose="020B0503020204020204" charset="-122"/>
                  <a:ea typeface="微软雅黑" panose="020B0503020204020204" charset="-122"/>
                  <a:sym typeface="+mn-ea"/>
                </a:endParaRPr>
              </a:p>
            </p:txBody>
          </p:sp>
        </p:grpSp>
        <p:sp>
          <p:nvSpPr>
            <p:cNvPr id="53256" name="Rectangle 44"/>
            <p:cNvSpPr/>
            <p:nvPr/>
          </p:nvSpPr>
          <p:spPr>
            <a:xfrm>
              <a:off x="850" y="9098"/>
              <a:ext cx="12700" cy="460"/>
            </a:xfrm>
            <a:prstGeom prst="rect">
              <a:avLst/>
            </a:prstGeom>
            <a:noFill/>
            <a:ln w="9525">
              <a:noFill/>
            </a:ln>
          </p:spPr>
          <p:txBody>
            <a:bodyPr anchor="t" anchorCtr="false">
              <a:spAutoFit/>
            </a:bodyPr>
            <a:p>
              <a:pPr marL="342900" indent="-342900">
                <a:lnSpc>
                  <a:spcPct val="80000"/>
                </a:lnSpc>
                <a:spcBef>
                  <a:spcPct val="20000"/>
                </a:spcBef>
                <a:buClr>
                  <a:schemeClr val="hlink"/>
                </a:buClr>
                <a:buFont typeface="Wingdings" panose="05000000000000000000" pitchFamily="2" charset="2"/>
                <a:buChar char="v"/>
              </a:pPr>
              <a:r>
                <a:rPr lang="zh-CN" altLang="en-US" dirty="0">
                  <a:latin typeface="微软雅黑" panose="020B0503020204020204" charset="-122"/>
                  <a:ea typeface="微软雅黑" panose="020B0503020204020204" charset="-122"/>
                </a:rPr>
                <a:t>在信用风险发展的不同阶段，信用对市场交易具有不同的作用机制。</a:t>
              </a:r>
              <a:endParaRPr lang="zh-CN" altLang="en-US" dirty="0">
                <a:solidFill>
                  <a:srgbClr val="8C1B08"/>
                </a:solidFill>
                <a:latin typeface="微软雅黑" panose="020B0503020204020204" charset="-122"/>
                <a:ea typeface="微软雅黑" panose="020B0503020204020204" charset="-122"/>
              </a:endParaRPr>
            </a:p>
          </p:txBody>
        </p:sp>
        <p:sp>
          <p:nvSpPr>
            <p:cNvPr id="60462" name="矩形 1"/>
            <p:cNvSpPr/>
            <p:nvPr/>
          </p:nvSpPr>
          <p:spPr>
            <a:xfrm>
              <a:off x="885" y="5822"/>
              <a:ext cx="3231" cy="1763"/>
            </a:xfrm>
            <a:prstGeom prst="rect">
              <a:avLst/>
            </a:prstGeom>
            <a:noFill/>
            <a:ln w="9525">
              <a:noFill/>
            </a:ln>
          </p:spPr>
          <p:txBody>
            <a:bodyPr wrap="square" anchor="t" anchorCtr="false">
              <a:spAutoFit/>
            </a:bodyPr>
            <a:p>
              <a:pPr algn="just" eaLnBrk="0" hangingPunct="0">
                <a:buClrTx/>
                <a:buFont typeface="Wingdings" panose="05000000000000000000" pitchFamily="2" charset="2"/>
              </a:pPr>
              <a:r>
                <a:rPr lang="zh-CN" altLang="en-US" dirty="0">
                  <a:latin typeface="微软雅黑" panose="020B0503020204020204" charset="-122"/>
                  <a:ea typeface="微软雅黑" panose="020B0503020204020204" charset="-122"/>
                </a:rPr>
                <a:t>信用交易发生之前，授信人与受信人进行关于交易契约的磋商阶段。</a:t>
              </a:r>
              <a:endParaRPr lang="zh-CN" altLang="en-US" dirty="0">
                <a:solidFill>
                  <a:srgbClr val="17347D"/>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四、信用对市场经济的作用机制</a:t>
            </a:r>
            <a:endParaRPr lang="zh-CN" altLang="en-US" sz="3200" dirty="0">
              <a:solidFill>
                <a:schemeClr val="bg1"/>
              </a:solidFill>
              <a:latin typeface="微软雅黑" panose="020B0503020204020204" charset="-122"/>
              <a:ea typeface="微软雅黑" panose="020B0503020204020204" charset="-122"/>
            </a:endParaRPr>
          </a:p>
        </p:txBody>
      </p:sp>
      <p:grpSp>
        <p:nvGrpSpPr>
          <p:cNvPr id="2" name="组合 1"/>
          <p:cNvGrpSpPr/>
          <p:nvPr/>
        </p:nvGrpSpPr>
        <p:grpSpPr>
          <a:xfrm>
            <a:off x="1566545" y="1369940"/>
            <a:ext cx="9006840" cy="4736433"/>
            <a:chOff x="933" y="2793"/>
            <a:chExt cx="13087" cy="7470"/>
          </a:xfrm>
        </p:grpSpPr>
        <p:sp>
          <p:nvSpPr>
            <p:cNvPr id="62469" name="Freeform 3"/>
            <p:cNvSpPr/>
            <p:nvPr/>
          </p:nvSpPr>
          <p:spPr>
            <a:xfrm>
              <a:off x="1210" y="2793"/>
              <a:ext cx="9640" cy="2487"/>
            </a:xfrm>
            <a:custGeom>
              <a:avLst/>
              <a:gdLst/>
              <a:ahLst/>
              <a:cxnLst>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3846" h="756">
                  <a:moveTo>
                    <a:pt x="3846" y="0"/>
                  </a:moveTo>
                  <a:lnTo>
                    <a:pt x="0" y="0"/>
                  </a:lnTo>
                  <a:lnTo>
                    <a:pt x="0" y="756"/>
                  </a:lnTo>
                  <a:lnTo>
                    <a:pt x="3444" y="756"/>
                  </a:lnTo>
                  <a:lnTo>
                    <a:pt x="3509" y="657"/>
                  </a:lnTo>
                  <a:lnTo>
                    <a:pt x="3542" y="591"/>
                  </a:lnTo>
                  <a:lnTo>
                    <a:pt x="3616" y="501"/>
                  </a:lnTo>
                  <a:lnTo>
                    <a:pt x="3649" y="394"/>
                  </a:lnTo>
                  <a:lnTo>
                    <a:pt x="3756" y="189"/>
                  </a:lnTo>
                  <a:lnTo>
                    <a:pt x="3797" y="148"/>
                  </a:lnTo>
                  <a:lnTo>
                    <a:pt x="3846"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62470" name="Freeform 4"/>
            <p:cNvSpPr/>
            <p:nvPr/>
          </p:nvSpPr>
          <p:spPr>
            <a:xfrm>
              <a:off x="10003" y="2830"/>
              <a:ext cx="4017" cy="2488"/>
            </a:xfrm>
            <a:custGeom>
              <a:avLst/>
              <a:gdLst/>
              <a:ahLst/>
              <a:cxnLst>
                <a:cxn ang="0">
                  <a:pos x="0"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Lst>
              <a:pathLst>
                <a:path w="1751" h="756">
                  <a:moveTo>
                    <a:pt x="0" y="756"/>
                  </a:moveTo>
                  <a:lnTo>
                    <a:pt x="1751" y="756"/>
                  </a:lnTo>
                  <a:lnTo>
                    <a:pt x="1751" y="0"/>
                  </a:lnTo>
                  <a:lnTo>
                    <a:pt x="386" y="0"/>
                  </a:lnTo>
                  <a:lnTo>
                    <a:pt x="378" y="99"/>
                  </a:lnTo>
                  <a:lnTo>
                    <a:pt x="345" y="165"/>
                  </a:lnTo>
                  <a:lnTo>
                    <a:pt x="271" y="255"/>
                  </a:lnTo>
                  <a:lnTo>
                    <a:pt x="238" y="362"/>
                  </a:lnTo>
                  <a:lnTo>
                    <a:pt x="164" y="435"/>
                  </a:lnTo>
                  <a:lnTo>
                    <a:pt x="90" y="608"/>
                  </a:lnTo>
                  <a:lnTo>
                    <a:pt x="0" y="756"/>
                  </a:lnTo>
                  <a:close/>
                </a:path>
              </a:pathLst>
            </a:custGeom>
            <a:solidFill>
              <a:schemeClr val="accent2"/>
            </a:solidFill>
            <a:ln w="6350">
              <a:noFill/>
            </a:ln>
            <a:effectLst>
              <a:outerShdw dist="35921" dir="2699999" algn="ctr" rotWithShape="0">
                <a:schemeClr val="bg2"/>
              </a:outerShdw>
            </a:effectLst>
          </p:spPr>
          <p:txBody>
            <a:bodyPr/>
            <a:p>
              <a:endParaRPr lang="zh-CN" altLang="en-US">
                <a:latin typeface="微软雅黑" panose="020B0503020204020204" charset="-122"/>
                <a:ea typeface="微软雅黑" panose="020B0503020204020204" charset="-122"/>
              </a:endParaRPr>
            </a:p>
          </p:txBody>
        </p:sp>
        <p:sp>
          <p:nvSpPr>
            <p:cNvPr id="62471" name="Freeform 5"/>
            <p:cNvSpPr/>
            <p:nvPr/>
          </p:nvSpPr>
          <p:spPr>
            <a:xfrm>
              <a:off x="1210" y="5400"/>
              <a:ext cx="8448" cy="2403"/>
            </a:xfrm>
            <a:custGeom>
              <a:avLst/>
              <a:gdLst/>
              <a:ahLst/>
              <a:cxnLst>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3370" h="757">
                  <a:moveTo>
                    <a:pt x="3370" y="0"/>
                  </a:moveTo>
                  <a:lnTo>
                    <a:pt x="0" y="0"/>
                  </a:lnTo>
                  <a:lnTo>
                    <a:pt x="0" y="757"/>
                  </a:lnTo>
                  <a:lnTo>
                    <a:pt x="2927" y="757"/>
                  </a:lnTo>
                  <a:lnTo>
                    <a:pt x="3008" y="732"/>
                  </a:lnTo>
                  <a:lnTo>
                    <a:pt x="3082" y="641"/>
                  </a:lnTo>
                  <a:lnTo>
                    <a:pt x="3123" y="485"/>
                  </a:lnTo>
                  <a:lnTo>
                    <a:pt x="3132" y="395"/>
                  </a:lnTo>
                  <a:lnTo>
                    <a:pt x="3239" y="190"/>
                  </a:lnTo>
                  <a:lnTo>
                    <a:pt x="3280" y="149"/>
                  </a:lnTo>
                  <a:lnTo>
                    <a:pt x="3370"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62472" name="Freeform 6"/>
            <p:cNvSpPr/>
            <p:nvPr/>
          </p:nvSpPr>
          <p:spPr>
            <a:xfrm>
              <a:off x="8915" y="5393"/>
              <a:ext cx="5105" cy="2355"/>
            </a:xfrm>
            <a:custGeom>
              <a:avLst/>
              <a:gdLst/>
              <a:ahLst/>
              <a:cxnLst>
                <a:cxn ang="0">
                  <a:pos x="0"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Lst>
              <a:pathLst>
                <a:path w="2186" h="757">
                  <a:moveTo>
                    <a:pt x="0" y="757"/>
                  </a:moveTo>
                  <a:lnTo>
                    <a:pt x="2186" y="757"/>
                  </a:lnTo>
                  <a:lnTo>
                    <a:pt x="2186" y="0"/>
                  </a:lnTo>
                  <a:lnTo>
                    <a:pt x="378" y="0"/>
                  </a:lnTo>
                  <a:lnTo>
                    <a:pt x="305" y="100"/>
                  </a:lnTo>
                  <a:lnTo>
                    <a:pt x="272" y="166"/>
                  </a:lnTo>
                  <a:lnTo>
                    <a:pt x="198" y="256"/>
                  </a:lnTo>
                  <a:lnTo>
                    <a:pt x="148" y="337"/>
                  </a:lnTo>
                  <a:lnTo>
                    <a:pt x="115" y="469"/>
                  </a:lnTo>
                  <a:lnTo>
                    <a:pt x="74" y="609"/>
                  </a:lnTo>
                  <a:lnTo>
                    <a:pt x="0" y="757"/>
                  </a:lnTo>
                  <a:close/>
                </a:path>
              </a:pathLst>
            </a:custGeom>
            <a:solidFill>
              <a:schemeClr val="accent2"/>
            </a:solidFill>
            <a:ln w="6350">
              <a:noFill/>
            </a:ln>
            <a:effectLst>
              <a:outerShdw dist="35921" dir="2699999" algn="ctr" rotWithShape="0">
                <a:schemeClr val="bg2"/>
              </a:outerShdw>
            </a:effectLst>
          </p:spPr>
          <p:txBody>
            <a:bodyPr/>
            <a:p>
              <a:endParaRPr lang="zh-CN" altLang="en-US">
                <a:latin typeface="微软雅黑" panose="020B0503020204020204" charset="-122"/>
                <a:ea typeface="微软雅黑" panose="020B0503020204020204" charset="-122"/>
              </a:endParaRPr>
            </a:p>
          </p:txBody>
        </p:sp>
        <p:sp>
          <p:nvSpPr>
            <p:cNvPr id="62473" name="Freeform 7"/>
            <p:cNvSpPr/>
            <p:nvPr/>
          </p:nvSpPr>
          <p:spPr>
            <a:xfrm>
              <a:off x="1203" y="8008"/>
              <a:ext cx="7190" cy="2040"/>
            </a:xfrm>
            <a:custGeom>
              <a:avLst/>
              <a:gdLst/>
              <a:ahLst/>
              <a:cxnLst>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2868" h="756">
                  <a:moveTo>
                    <a:pt x="2868" y="0"/>
                  </a:moveTo>
                  <a:lnTo>
                    <a:pt x="0" y="0"/>
                  </a:lnTo>
                  <a:lnTo>
                    <a:pt x="0" y="756"/>
                  </a:lnTo>
                  <a:lnTo>
                    <a:pt x="2120" y="756"/>
                  </a:lnTo>
                  <a:lnTo>
                    <a:pt x="2186" y="691"/>
                  </a:lnTo>
                  <a:lnTo>
                    <a:pt x="2227" y="551"/>
                  </a:lnTo>
                  <a:lnTo>
                    <a:pt x="2400" y="469"/>
                  </a:lnTo>
                  <a:lnTo>
                    <a:pt x="2548" y="387"/>
                  </a:lnTo>
                  <a:lnTo>
                    <a:pt x="2720" y="222"/>
                  </a:lnTo>
                  <a:lnTo>
                    <a:pt x="2761" y="132"/>
                  </a:lnTo>
                  <a:lnTo>
                    <a:pt x="2868"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62474" name="Freeform 8"/>
            <p:cNvSpPr/>
            <p:nvPr/>
          </p:nvSpPr>
          <p:spPr>
            <a:xfrm>
              <a:off x="6800" y="8008"/>
              <a:ext cx="7205" cy="2040"/>
            </a:xfrm>
            <a:custGeom>
              <a:avLst/>
              <a:gdLst/>
              <a:ahLst/>
              <a:cxnLst>
                <a:cxn ang="0">
                  <a:pos x="0"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3066" h="765">
                  <a:moveTo>
                    <a:pt x="0" y="765"/>
                  </a:moveTo>
                  <a:lnTo>
                    <a:pt x="3066" y="765"/>
                  </a:lnTo>
                  <a:lnTo>
                    <a:pt x="3066" y="0"/>
                  </a:lnTo>
                  <a:lnTo>
                    <a:pt x="748" y="1"/>
                  </a:lnTo>
                  <a:lnTo>
                    <a:pt x="649" y="107"/>
                  </a:lnTo>
                  <a:lnTo>
                    <a:pt x="600" y="181"/>
                  </a:lnTo>
                  <a:lnTo>
                    <a:pt x="542" y="239"/>
                  </a:lnTo>
                  <a:lnTo>
                    <a:pt x="476" y="337"/>
                  </a:lnTo>
                  <a:lnTo>
                    <a:pt x="402" y="428"/>
                  </a:lnTo>
                  <a:lnTo>
                    <a:pt x="304" y="493"/>
                  </a:lnTo>
                  <a:lnTo>
                    <a:pt x="82" y="592"/>
                  </a:lnTo>
                </a:path>
              </a:pathLst>
            </a:custGeom>
            <a:solidFill>
              <a:schemeClr val="accent2"/>
            </a:solidFill>
            <a:ln w="6350">
              <a:noFill/>
            </a:ln>
            <a:effectLst>
              <a:outerShdw dist="35921" dir="2699999" algn="ctr" rotWithShape="0">
                <a:schemeClr val="bg2"/>
              </a:outerShdw>
            </a:effectLst>
          </p:spPr>
          <p:txBody>
            <a:bodyPr/>
            <a:p>
              <a:endParaRPr lang="zh-CN" altLang="en-US">
                <a:latin typeface="微软雅黑" panose="020B0503020204020204" charset="-122"/>
                <a:ea typeface="微软雅黑" panose="020B0503020204020204" charset="-122"/>
              </a:endParaRPr>
            </a:p>
          </p:txBody>
        </p:sp>
        <p:sp>
          <p:nvSpPr>
            <p:cNvPr id="49164" name="Rectangle 9"/>
            <p:cNvSpPr/>
            <p:nvPr/>
          </p:nvSpPr>
          <p:spPr>
            <a:xfrm>
              <a:off x="1118" y="2934"/>
              <a:ext cx="9110" cy="2523"/>
            </a:xfrm>
            <a:prstGeom prst="rect">
              <a:avLst/>
            </a:prstGeom>
            <a:noFill/>
            <a:ln w="6350">
              <a:noFill/>
            </a:ln>
          </p:spPr>
          <p:txBody>
            <a:bodyPr lIns="0" tIns="0" rIns="0" bIns="0" anchor="ctr" anchorCtr="false">
              <a:spAutoFit/>
            </a:bodyPr>
            <a:p>
              <a:pPr marL="190500" lvl="1" indent="0" algn="l" defTabSz="914400" rtl="0" fontAlgn="base">
                <a:lnSpc>
                  <a:spcPct val="100000"/>
                </a:lnSpc>
                <a:spcBef>
                  <a:spcPts val="0"/>
                </a:spcBef>
                <a:spcAft>
                  <a:spcPct val="0"/>
                </a:spcAft>
                <a:buClr>
                  <a:schemeClr val="tx1"/>
                </a:buClr>
                <a:buFont typeface="Wingdings" panose="05000000000000000000" pitchFamily="2" charset="2"/>
                <a:buNone/>
                <a:tabLst>
                  <a:tab pos="8521700" algn="r"/>
                </a:tabLst>
              </a:pPr>
              <a:r>
                <a:rPr lang="zh-CN" altLang="en-US" dirty="0">
                  <a:solidFill>
                    <a:schemeClr val="tx1"/>
                  </a:solidFill>
                  <a:latin typeface="微软雅黑" panose="020B0503020204020204" charset="-122"/>
                  <a:ea typeface="微软雅黑" panose="020B0503020204020204" charset="-122"/>
                  <a:cs typeface="微软雅黑" panose="020B0503020204020204" charset="-122"/>
                </a:rPr>
                <a:t>谈判任务除了双方对合同的诸多条款进行磋商外，最重要的就是要研究是</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否授予受信人信用</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授予多少</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担保物</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等问题，并依据研究结论做出科学的授信决策，以事前避免信用风险的发生。这就是信用交易的</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风险揭示机制</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，其</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核心任务是受信人信用信息的收集和信用状况的分析</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190500" lvl="1" indent="0" algn="l" defTabSz="914400" rtl="0" eaLnBrk="1" fontAlgn="base" hangingPunct="1">
                <a:lnSpc>
                  <a:spcPct val="80000"/>
                </a:lnSpc>
                <a:spcBef>
                  <a:spcPct val="20000"/>
                </a:spcBef>
                <a:spcAft>
                  <a:spcPct val="0"/>
                </a:spcAft>
                <a:buClr>
                  <a:schemeClr val="tx1"/>
                </a:buClr>
                <a:buFont typeface="Wingdings" panose="05000000000000000000" pitchFamily="2" charset="2"/>
                <a:buNone/>
                <a:tabLst>
                  <a:tab pos="8521700" algn="r"/>
                </a:tabLst>
              </a:pPr>
              <a:r>
                <a:rPr lang="zh-CN" altLang="en-US" sz="1400" dirty="0">
                  <a:solidFill>
                    <a:schemeClr val="tx1"/>
                  </a:solidFill>
                  <a:latin typeface="微软雅黑" panose="020B0503020204020204" charset="-122"/>
                  <a:ea typeface="微软雅黑" panose="020B0503020204020204" charset="-122"/>
                  <a:cs typeface="微软雅黑" panose="020B0503020204020204" charset="-122"/>
                </a:rPr>
                <a:t>  </a:t>
              </a:r>
              <a:endParaRPr lang="zh-CN" altLang="de-DE" sz="1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9165" name="Rectangle 10"/>
            <p:cNvSpPr/>
            <p:nvPr/>
          </p:nvSpPr>
          <p:spPr>
            <a:xfrm>
              <a:off x="1078" y="5569"/>
              <a:ext cx="8192" cy="2184"/>
            </a:xfrm>
            <a:prstGeom prst="rect">
              <a:avLst/>
            </a:prstGeom>
            <a:noFill/>
            <a:ln w="6350">
              <a:noFill/>
            </a:ln>
          </p:spPr>
          <p:txBody>
            <a:bodyPr lIns="0" tIns="0" rIns="0" bIns="0" anchor="ctr" anchorCtr="false">
              <a:spAutoFit/>
            </a:bodyPr>
            <a:p>
              <a:pPr marL="190500" lvl="1" algn="l" defTabSz="914400" fontAlgn="base">
                <a:spcBef>
                  <a:spcPts val="0"/>
                </a:spcBef>
                <a:buClr>
                  <a:schemeClr val="tx1"/>
                </a:buClr>
                <a:buSzTx/>
                <a:buFont typeface="Wingdings" panose="05000000000000000000" pitchFamily="2" charset="2"/>
                <a:tabLst>
                  <a:tab pos="8521700" algn="r"/>
                </a:tabLst>
              </a:pPr>
              <a:r>
                <a:rPr lang="zh-CN" altLang="en-US" dirty="0">
                  <a:latin typeface="微软雅黑" panose="020B0503020204020204" charset="-122"/>
                  <a:ea typeface="微软雅黑" panose="020B0503020204020204" charset="-122"/>
                  <a:cs typeface="微软雅黑" panose="020B0503020204020204" charset="-122"/>
                  <a:sym typeface="+mn-ea"/>
                </a:rPr>
                <a:t>授信人要在合同期限内</a:t>
              </a:r>
              <a:r>
                <a:rPr lang="zh-CN" altLang="en-US" dirty="0">
                  <a:solidFill>
                    <a:srgbClr val="00B0F0"/>
                  </a:solidFill>
                  <a:latin typeface="微软雅黑" panose="020B0503020204020204" charset="-122"/>
                  <a:ea typeface="微软雅黑" panose="020B0503020204020204" charset="-122"/>
                  <a:cs typeface="微软雅黑" panose="020B0503020204020204" charset="-122"/>
                  <a:sym typeface="+mn-ea"/>
                </a:rPr>
                <a:t>对受信人保持动态跟踪与监控</a:t>
              </a:r>
              <a:r>
                <a:rPr lang="zh-CN" altLang="en-US" dirty="0">
                  <a:latin typeface="微软雅黑" panose="020B0503020204020204" charset="-122"/>
                  <a:ea typeface="微软雅黑" panose="020B0503020204020204" charset="-122"/>
                  <a:cs typeface="微软雅黑" panose="020B0503020204020204" charset="-122"/>
                  <a:sym typeface="+mn-ea"/>
                </a:rPr>
                <a:t>，确保授出信用（账款、贷款、投资等）的安全，要在还款逾期以后运用商帐追收等各种手段对逾期信用进行追讨，力求挽回信用风险，降低损失程度。这就是信用的</a:t>
              </a:r>
              <a:r>
                <a:rPr lang="zh-CN" altLang="en-US" dirty="0">
                  <a:solidFill>
                    <a:srgbClr val="00B0F0"/>
                  </a:solidFill>
                  <a:latin typeface="微软雅黑" panose="020B0503020204020204" charset="-122"/>
                  <a:ea typeface="微软雅黑" panose="020B0503020204020204" charset="-122"/>
                  <a:cs typeface="微软雅黑" panose="020B0503020204020204" charset="-122"/>
                  <a:sym typeface="+mn-ea"/>
                </a:rPr>
                <a:t>风险管理机制</a:t>
              </a:r>
              <a:r>
                <a:rPr lang="zh-CN" altLang="en-US" dirty="0">
                  <a:latin typeface="微软雅黑" panose="020B0503020204020204" charset="-122"/>
                  <a:ea typeface="微软雅黑" panose="020B0503020204020204" charset="-122"/>
                  <a:cs typeface="微软雅黑" panose="020B0503020204020204" charset="-122"/>
                  <a:sym typeface="+mn-ea"/>
                </a:rPr>
                <a:t>。</a:t>
              </a:r>
              <a:endParaRPr lang="zh-CN" altLang="en-US" dirty="0">
                <a:latin typeface="微软雅黑" panose="020B0503020204020204" charset="-122"/>
                <a:ea typeface="微软雅黑" panose="020B0503020204020204" charset="-122"/>
                <a:cs typeface="微软雅黑" panose="020B0503020204020204" charset="-122"/>
                <a:sym typeface="+mn-ea"/>
              </a:endParaRPr>
            </a:p>
          </p:txBody>
        </p:sp>
        <p:sp>
          <p:nvSpPr>
            <p:cNvPr id="49166" name="Rectangle 11"/>
            <p:cNvSpPr/>
            <p:nvPr/>
          </p:nvSpPr>
          <p:spPr>
            <a:xfrm>
              <a:off x="933" y="8079"/>
              <a:ext cx="7287" cy="2184"/>
            </a:xfrm>
            <a:prstGeom prst="rect">
              <a:avLst/>
            </a:prstGeom>
            <a:noFill/>
            <a:ln w="6350">
              <a:noFill/>
            </a:ln>
          </p:spPr>
          <p:txBody>
            <a:bodyPr lIns="0" tIns="0" rIns="0" bIns="0" anchor="ctr" anchorCtr="false">
              <a:spAutoFit/>
            </a:bodyPr>
            <a:p>
              <a:pPr marL="190500" lvl="1" algn="l" defTabSz="914400" fontAlgn="base">
                <a:spcBef>
                  <a:spcPts val="0"/>
                </a:spcBef>
                <a:buClr>
                  <a:schemeClr val="tx1"/>
                </a:buClr>
                <a:buSzTx/>
                <a:buFont typeface="Wingdings" panose="05000000000000000000" pitchFamily="2" charset="2"/>
                <a:tabLst>
                  <a:tab pos="8521700" algn="r"/>
                </a:tabLst>
              </a:pPr>
              <a:r>
                <a:rPr lang="zh-CN" altLang="en-US" dirty="0">
                  <a:solidFill>
                    <a:srgbClr val="00B0F0"/>
                  </a:solidFill>
                  <a:latin typeface="微软雅黑" panose="020B0503020204020204" charset="-122"/>
                  <a:ea typeface="微软雅黑" panose="020B0503020204020204" charset="-122"/>
                  <a:cs typeface="微软雅黑" panose="020B0503020204020204" charset="-122"/>
                  <a:sym typeface="+mn-ea"/>
                </a:rPr>
                <a:t>失信惩戒机制</a:t>
              </a:r>
              <a:r>
                <a:rPr lang="zh-CN" altLang="en-US" dirty="0">
                  <a:latin typeface="微软雅黑" panose="020B0503020204020204" charset="-122"/>
                  <a:ea typeface="微软雅黑" panose="020B0503020204020204" charset="-122"/>
                  <a:cs typeface="微软雅黑" panose="020B0503020204020204" charset="-122"/>
                  <a:sym typeface="+mn-ea"/>
                </a:rPr>
                <a:t>通过公开信息为前提，以市场调节为手段，是非正式惩罚机制；失信惩戒机制如实公开信用信息，降低信息不对称程度，不守信用的企业和个人的信用状况得到曝光，</a:t>
              </a:r>
              <a:r>
                <a:rPr lang="zh-CN" altLang="en-US" dirty="0">
                  <a:solidFill>
                    <a:srgbClr val="00B0F0"/>
                  </a:solidFill>
                  <a:latin typeface="微软雅黑" panose="020B0503020204020204" charset="-122"/>
                  <a:ea typeface="微软雅黑" panose="020B0503020204020204" charset="-122"/>
                  <a:cs typeface="微软雅黑" panose="020B0503020204020204" charset="-122"/>
                  <a:sym typeface="+mn-ea"/>
                </a:rPr>
                <a:t>失信者将进入信用“黑名单”</a:t>
              </a:r>
              <a:r>
                <a:rPr lang="zh-CN" altLang="en-US" dirty="0">
                  <a:latin typeface="微软雅黑" panose="020B0503020204020204" charset="-122"/>
                  <a:ea typeface="微软雅黑" panose="020B0503020204020204" charset="-122"/>
                  <a:cs typeface="微软雅黑" panose="020B0503020204020204" charset="-122"/>
                  <a:sym typeface="+mn-ea"/>
                </a:rPr>
                <a:t>，被孤立。</a:t>
              </a:r>
              <a:endParaRPr lang="zh-CN" altLang="en-US" dirty="0">
                <a:latin typeface="微软雅黑" panose="020B0503020204020204" charset="-122"/>
                <a:ea typeface="微软雅黑" panose="020B0503020204020204" charset="-122"/>
                <a:cs typeface="微软雅黑" panose="020B0503020204020204" charset="-122"/>
                <a:sym typeface="+mn-ea"/>
              </a:endParaRPr>
            </a:p>
          </p:txBody>
        </p:sp>
        <p:sp>
          <p:nvSpPr>
            <p:cNvPr id="62478" name="TextBox 15"/>
            <p:cNvSpPr txBox="true"/>
            <p:nvPr/>
          </p:nvSpPr>
          <p:spPr>
            <a:xfrm>
              <a:off x="10823" y="3033"/>
              <a:ext cx="3062" cy="2007"/>
            </a:xfrm>
            <a:prstGeom prst="rect">
              <a:avLst/>
            </a:prstGeom>
            <a:noFill/>
            <a:ln w="9525">
              <a:noFill/>
            </a:ln>
          </p:spPr>
          <p:txBody>
            <a:bodyPr anchor="t" anchorCtr="false">
              <a:spAutoFit/>
            </a:bodyPr>
            <a:p>
              <a:pPr>
                <a:lnSpc>
                  <a:spcPct val="80000"/>
                </a:lnSpc>
                <a:spcBef>
                  <a:spcPct val="20000"/>
                </a:spcBef>
                <a:buClr>
                  <a:schemeClr val="hlink"/>
                </a:buClr>
                <a:buFont typeface="Wingdings" panose="05000000000000000000" pitchFamily="2" charset="2"/>
              </a:pPr>
              <a:r>
                <a:rPr lang="zh-CN" altLang="en-US" sz="3200" b="1" dirty="0">
                  <a:latin typeface="微软雅黑" panose="020B0503020204020204" charset="-122"/>
                  <a:ea typeface="微软雅黑" panose="020B0503020204020204" charset="-122"/>
                </a:rPr>
                <a:t>谈判阶段的风险揭示机制</a:t>
              </a:r>
              <a:endParaRPr lang="zh-CN" altLang="en-US" sz="3200" b="1" dirty="0">
                <a:latin typeface="微软雅黑" panose="020B0503020204020204" charset="-122"/>
                <a:ea typeface="微软雅黑" panose="020B0503020204020204" charset="-122"/>
              </a:endParaRPr>
            </a:p>
          </p:txBody>
        </p:sp>
        <p:sp>
          <p:nvSpPr>
            <p:cNvPr id="62479" name="TextBox 16"/>
            <p:cNvSpPr txBox="true"/>
            <p:nvPr/>
          </p:nvSpPr>
          <p:spPr>
            <a:xfrm>
              <a:off x="9595" y="5878"/>
              <a:ext cx="4410" cy="1386"/>
            </a:xfrm>
            <a:prstGeom prst="rect">
              <a:avLst/>
            </a:prstGeom>
            <a:noFill/>
            <a:ln w="9525">
              <a:noFill/>
            </a:ln>
          </p:spPr>
          <p:txBody>
            <a:bodyPr anchor="t" anchorCtr="false">
              <a:spAutoFit/>
            </a:bodyPr>
            <a:p>
              <a:pPr>
                <a:lnSpc>
                  <a:spcPct val="80000"/>
                </a:lnSpc>
                <a:spcBef>
                  <a:spcPct val="20000"/>
                </a:spcBef>
                <a:buClr>
                  <a:schemeClr val="hlink"/>
                </a:buClr>
                <a:buFont typeface="Wingdings" panose="05000000000000000000" pitchFamily="2" charset="2"/>
              </a:pPr>
              <a:r>
                <a:rPr lang="zh-CN" altLang="en-US" sz="3200" b="1" dirty="0">
                  <a:latin typeface="微软雅黑" panose="020B0503020204020204" charset="-122"/>
                  <a:ea typeface="微软雅黑" panose="020B0503020204020204" charset="-122"/>
                </a:rPr>
                <a:t>风险阶段的风险管理机制</a:t>
              </a:r>
              <a:endParaRPr lang="zh-CN" altLang="en-US" sz="3200" b="1" dirty="0">
                <a:latin typeface="微软雅黑" panose="020B0503020204020204" charset="-122"/>
                <a:ea typeface="微软雅黑" panose="020B0503020204020204" charset="-122"/>
              </a:endParaRPr>
            </a:p>
          </p:txBody>
        </p:sp>
        <p:sp>
          <p:nvSpPr>
            <p:cNvPr id="62480" name="TextBox 17"/>
            <p:cNvSpPr txBox="true"/>
            <p:nvPr/>
          </p:nvSpPr>
          <p:spPr>
            <a:xfrm>
              <a:off x="9163" y="8395"/>
              <a:ext cx="4305" cy="1386"/>
            </a:xfrm>
            <a:prstGeom prst="rect">
              <a:avLst/>
            </a:prstGeom>
            <a:noFill/>
            <a:ln w="9525">
              <a:noFill/>
            </a:ln>
          </p:spPr>
          <p:txBody>
            <a:bodyPr anchor="t" anchorCtr="false">
              <a:spAutoFit/>
            </a:bodyPr>
            <a:p>
              <a:pPr>
                <a:lnSpc>
                  <a:spcPct val="80000"/>
                </a:lnSpc>
                <a:spcBef>
                  <a:spcPct val="20000"/>
                </a:spcBef>
                <a:buClr>
                  <a:schemeClr val="hlink"/>
                </a:buClr>
                <a:buFont typeface="Wingdings" panose="05000000000000000000" pitchFamily="2" charset="2"/>
              </a:pPr>
              <a:r>
                <a:rPr lang="zh-CN" altLang="en-US" sz="3200" b="1" dirty="0">
                  <a:latin typeface="微软雅黑" panose="020B0503020204020204" charset="-122"/>
                  <a:ea typeface="微软雅黑" panose="020B0503020204020204" charset="-122"/>
                </a:rPr>
                <a:t>失信阶段的失信惩戒机制</a:t>
              </a:r>
              <a:endParaRPr lang="zh-CN" altLang="en-US" sz="32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928110"/>
            <a:ext cx="4276725" cy="2122805"/>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第一节  信用与信用管理概述</a:t>
            </a:r>
            <a:endParaRPr kumimoji="0" lang="en-US" altLang="zh-CN"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第二节  信用的经济学分析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第三节  社会信用体系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5682615"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了解信用概念和信用发展历程</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5682615" cy="640080"/>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掌握信用分类形式</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，认识信用缺失的危害</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5682615"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重点掌握社会信用体系的架构</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第二节 信用的经济学分析</a:t>
            </a:r>
            <a:endParaRPr lang="zh-CN" altLang="en-US" sz="3200" dirty="0">
              <a:solidFill>
                <a:schemeClr val="bg1"/>
              </a:solidFill>
              <a:latin typeface="微软雅黑" panose="020B0503020204020204" charset="-122"/>
              <a:ea typeface="微软雅黑" panose="020B0503020204020204" charset="-122"/>
            </a:endParaRPr>
          </a:p>
        </p:txBody>
      </p:sp>
      <p:grpSp>
        <p:nvGrpSpPr>
          <p:cNvPr id="44" name="组合 43"/>
          <p:cNvGrpSpPr/>
          <p:nvPr/>
        </p:nvGrpSpPr>
        <p:grpSpPr>
          <a:xfrm>
            <a:off x="2409825" y="1463040"/>
            <a:ext cx="7863205" cy="4292600"/>
            <a:chOff x="2280" y="2868"/>
            <a:chExt cx="9115" cy="4660"/>
          </a:xfrm>
        </p:grpSpPr>
        <p:sp>
          <p:nvSpPr>
            <p:cNvPr id="4" name="AutoShape 5"/>
            <p:cNvSpPr/>
            <p:nvPr/>
          </p:nvSpPr>
          <p:spPr>
            <a:xfrm>
              <a:off x="3650" y="6728"/>
              <a:ext cx="7745"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noAutofit/>
            </a:bodyPr>
            <a:p>
              <a:pPr lvl="0" algn="l" eaLnBrk="0" hangingPunct="0">
                <a:buClrTx/>
                <a:buSzTx/>
                <a:buFontTx/>
              </a:pPr>
              <a:r>
                <a:rPr lang="en-US" altLang="zh-CN" sz="2000" b="1" dirty="0">
                  <a:solidFill>
                    <a:schemeClr val="tx2"/>
                  </a:solidFill>
                  <a:latin typeface="微软雅黑" panose="020B0503020204020204" charset="-122"/>
                  <a:ea typeface="微软雅黑" panose="020B0503020204020204" charset="-122"/>
                  <a:cs typeface="微软雅黑" panose="020B0503020204020204" charset="-122"/>
                  <a:sym typeface="+mn-ea"/>
                </a:rPr>
                <a:t>1.2.4  信用对市场经济的作用机制</a:t>
              </a:r>
              <a:endParaRPr lang="en-US" altLang="zh-CN" sz="2000" b="1" dirty="0">
                <a:solidFill>
                  <a:schemeClr val="tx2"/>
                </a:solidFill>
                <a:latin typeface="微软雅黑" panose="020B0503020204020204" charset="-122"/>
                <a:ea typeface="微软雅黑" panose="020B0503020204020204" charset="-122"/>
                <a:cs typeface="微软雅黑" panose="020B0503020204020204" charset="-122"/>
                <a:sym typeface="+mn-ea"/>
              </a:endParaRPr>
            </a:p>
          </p:txBody>
        </p:sp>
        <p:sp>
          <p:nvSpPr>
            <p:cNvPr id="5" name="AutoShape 6"/>
            <p:cNvSpPr/>
            <p:nvPr/>
          </p:nvSpPr>
          <p:spPr>
            <a:xfrm>
              <a:off x="3840" y="5448"/>
              <a:ext cx="7103"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noAutofit/>
            </a:bodyPr>
            <a:p>
              <a:pPr lvl="0" algn="l" eaLnBrk="0" hangingPunct="0">
                <a:buClrTx/>
                <a:buSzTx/>
                <a:buFontTx/>
              </a:pPr>
              <a:r>
                <a:rPr lang="en-US" altLang="zh-CN" sz="2000" b="1" dirty="0">
                  <a:solidFill>
                    <a:schemeClr val="tx2"/>
                  </a:solidFill>
                  <a:latin typeface="微软雅黑" panose="020B0503020204020204" charset="-122"/>
                  <a:ea typeface="微软雅黑" panose="020B0503020204020204" charset="-122"/>
                  <a:cs typeface="微软雅黑" panose="020B0503020204020204" charset="-122"/>
                  <a:sym typeface="+mn-ea"/>
                </a:rPr>
                <a:t>1.2.3  信用的作用</a:t>
              </a:r>
              <a:endParaRPr lang="en-US" altLang="zh-CN" sz="2000" b="1" dirty="0">
                <a:solidFill>
                  <a:schemeClr val="tx2"/>
                </a:solidFill>
                <a:latin typeface="微软雅黑" panose="020B0503020204020204" charset="-122"/>
                <a:ea typeface="微软雅黑" panose="020B0503020204020204" charset="-122"/>
                <a:cs typeface="微软雅黑" panose="020B0503020204020204" charset="-122"/>
                <a:sym typeface="+mn-ea"/>
              </a:endParaRPr>
            </a:p>
          </p:txBody>
        </p:sp>
        <p:sp>
          <p:nvSpPr>
            <p:cNvPr id="6" name="AutoShape 7"/>
            <p:cNvSpPr/>
            <p:nvPr/>
          </p:nvSpPr>
          <p:spPr>
            <a:xfrm>
              <a:off x="3600" y="4080"/>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noAutofit/>
            </a:bodyPr>
            <a:p>
              <a:pPr lvl="0" algn="l" eaLnBrk="0" hangingPunct="0">
                <a:buClrTx/>
                <a:buSzTx/>
                <a:buFontTx/>
              </a:pPr>
              <a:r>
                <a:rPr lang="en-US" altLang="zh-CN" sz="2000" b="1" dirty="0">
                  <a:solidFill>
                    <a:schemeClr val="tx2"/>
                  </a:solidFill>
                  <a:latin typeface="微软雅黑" panose="020B0503020204020204" charset="-122"/>
                  <a:ea typeface="微软雅黑" panose="020B0503020204020204" charset="-122"/>
                  <a:cs typeface="微软雅黑" panose="020B0503020204020204" charset="-122"/>
                  <a:sym typeface="+mn-ea"/>
                </a:rPr>
                <a:t>1.22  信用的经济表现形式</a:t>
              </a:r>
              <a:endParaRPr lang="en-US" altLang="zh-CN" sz="2000" b="1" dirty="0">
                <a:solidFill>
                  <a:schemeClr val="tx2"/>
                </a:solidFill>
                <a:latin typeface="微软雅黑" panose="020B0503020204020204" charset="-122"/>
                <a:ea typeface="微软雅黑" panose="020B0503020204020204" charset="-122"/>
                <a:cs typeface="微软雅黑" panose="020B0503020204020204" charset="-122"/>
                <a:sym typeface="+mn-ea"/>
              </a:endParaRPr>
            </a:p>
          </p:txBody>
        </p:sp>
        <p:sp>
          <p:nvSpPr>
            <p:cNvPr id="7" name="AutoShape 8"/>
            <p:cNvSpPr/>
            <p:nvPr/>
          </p:nvSpPr>
          <p:spPr>
            <a:xfrm>
              <a:off x="2780" y="2868"/>
              <a:ext cx="70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Tx/>
              </a:pPr>
              <a:r>
                <a:rPr lang="en-US" altLang="zh-CN" sz="2000" b="1" dirty="0">
                  <a:solidFill>
                    <a:schemeClr val="tx2"/>
                  </a:solidFill>
                  <a:latin typeface="微软雅黑" panose="020B0503020204020204" charset="-122"/>
                  <a:ea typeface="微软雅黑" panose="020B0503020204020204" charset="-122"/>
                  <a:cs typeface="微软雅黑" panose="020B0503020204020204" charset="-122"/>
                </a:rPr>
                <a:t>1.2.1  </a:t>
              </a:r>
              <a:r>
                <a:rPr lang="zh-CN" altLang="en-US" sz="2000" b="1" dirty="0">
                  <a:solidFill>
                    <a:schemeClr val="tx2"/>
                  </a:solidFill>
                  <a:latin typeface="微软雅黑" panose="020B0503020204020204" charset="-122"/>
                  <a:ea typeface="微软雅黑" panose="020B0503020204020204" charset="-122"/>
                  <a:cs typeface="微软雅黑" panose="020B0503020204020204" charset="-122"/>
                </a:rPr>
                <a:t>经济学理论与信用</a:t>
              </a:r>
              <a:endParaRPr lang="zh-CN" altLang="en-US" sz="2000" b="1" dirty="0">
                <a:solidFill>
                  <a:schemeClr val="tx2"/>
                </a:solidFill>
                <a:latin typeface="微软雅黑" panose="020B0503020204020204" charset="-122"/>
                <a:ea typeface="微软雅黑" panose="020B0503020204020204" charset="-122"/>
                <a:cs typeface="微软雅黑" panose="020B0503020204020204" charset="-122"/>
              </a:endParaRPr>
            </a:p>
          </p:txBody>
        </p:sp>
        <p:grpSp>
          <p:nvGrpSpPr>
            <p:cNvPr id="8" name="Group 9"/>
            <p:cNvGrpSpPr/>
            <p:nvPr/>
          </p:nvGrpSpPr>
          <p:grpSpPr>
            <a:xfrm>
              <a:off x="2280" y="3008"/>
              <a:ext cx="600" cy="600"/>
              <a:chOff x="2078" y="1680"/>
              <a:chExt cx="1615" cy="1615"/>
            </a:xfrm>
          </p:grpSpPr>
          <p:sp>
            <p:nvSpPr>
              <p:cNvPr id="9" name="Oval 10"/>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10" name="Oval 11"/>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11" name="Oval 12"/>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Oval 13"/>
              <p:cNvSpPr/>
              <p:nvPr/>
            </p:nvSpPr>
            <p:spPr>
              <a:xfrm>
                <a:off x="2254" y="1856"/>
                <a:ext cx="1262" cy="1264"/>
              </a:xfrm>
              <a:prstGeom prst="ellipse">
                <a:avLst/>
              </a:prstGeom>
              <a:gradFill rotWithShape="true">
                <a:gsLst>
                  <a:gs pos="0">
                    <a:srgbClr val="000000"/>
                  </a:gs>
                  <a:gs pos="100000">
                    <a:srgbClr val="FFCC00"/>
                  </a:gs>
                </a:gsLst>
                <a:lin ang="2700000" scaled="true"/>
                <a:tileRect/>
              </a:gradFill>
              <a:ln w="38100">
                <a:noFill/>
              </a:ln>
            </p:spPr>
            <p:txBody>
              <a:bodyPr wrap="square"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15" name="Oval 14"/>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 name="Oval 15"/>
              <p:cNvSpPr/>
              <p:nvPr/>
            </p:nvSpPr>
            <p:spPr>
              <a:xfrm>
                <a:off x="2337" y="1939"/>
                <a:ext cx="1096" cy="1098"/>
              </a:xfrm>
              <a:prstGeom prst="ellipse">
                <a:avLst/>
              </a:prstGeom>
              <a:gradFill rotWithShape="true">
                <a:gsLst>
                  <a:gs pos="0">
                    <a:srgbClr val="FFCC00"/>
                  </a:gs>
                  <a:gs pos="100000">
                    <a:srgbClr val="7C6300"/>
                  </a:gs>
                </a:gsLst>
                <a:lin ang="27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grpSp>
        <p:grpSp>
          <p:nvGrpSpPr>
            <p:cNvPr id="17" name="Group 16"/>
            <p:cNvGrpSpPr/>
            <p:nvPr/>
          </p:nvGrpSpPr>
          <p:grpSpPr>
            <a:xfrm>
              <a:off x="3120" y="4248"/>
              <a:ext cx="600" cy="600"/>
              <a:chOff x="2078" y="1680"/>
              <a:chExt cx="1615" cy="1615"/>
            </a:xfrm>
          </p:grpSpPr>
          <p:sp>
            <p:nvSpPr>
              <p:cNvPr id="23" name="Oval 17"/>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24" name="Oval 18"/>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26" name="Oval 19"/>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 name="Oval 20"/>
              <p:cNvSpPr/>
              <p:nvPr/>
            </p:nvSpPr>
            <p:spPr>
              <a:xfrm>
                <a:off x="2254" y="1856"/>
                <a:ext cx="1262" cy="1264"/>
              </a:xfrm>
              <a:prstGeom prst="ellipse">
                <a:avLst/>
              </a:prstGeom>
              <a:gradFill rotWithShape="true">
                <a:gsLst>
                  <a:gs pos="0">
                    <a:srgbClr val="000000"/>
                  </a:gs>
                  <a:gs pos="100000">
                    <a:srgbClr val="48BE67"/>
                  </a:gs>
                </a:gsLst>
                <a:lin ang="2700000" scaled="true"/>
                <a:tileRect/>
              </a:gradFill>
              <a:ln w="38100">
                <a:noFill/>
              </a:ln>
            </p:spPr>
            <p:txBody>
              <a:bodyPr wrap="square"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28" name="Oval 21"/>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9" name="Oval 22"/>
              <p:cNvSpPr/>
              <p:nvPr/>
            </p:nvSpPr>
            <p:spPr>
              <a:xfrm>
                <a:off x="2337" y="1939"/>
                <a:ext cx="1096" cy="1098"/>
              </a:xfrm>
              <a:prstGeom prst="ellipse">
                <a:avLst/>
              </a:prstGeom>
              <a:gradFill rotWithShape="true">
                <a:gsLst>
                  <a:gs pos="0">
                    <a:srgbClr val="48BE67"/>
                  </a:gs>
                  <a:gs pos="100000">
                    <a:srgbClr val="235C32"/>
                  </a:gs>
                </a:gsLst>
                <a:lin ang="27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grpSp>
        <p:grpSp>
          <p:nvGrpSpPr>
            <p:cNvPr id="30" name="Group 23"/>
            <p:cNvGrpSpPr/>
            <p:nvPr/>
          </p:nvGrpSpPr>
          <p:grpSpPr>
            <a:xfrm>
              <a:off x="3360" y="5568"/>
              <a:ext cx="600" cy="600"/>
              <a:chOff x="2078" y="1680"/>
              <a:chExt cx="1615" cy="1615"/>
            </a:xfrm>
          </p:grpSpPr>
          <p:sp>
            <p:nvSpPr>
              <p:cNvPr id="31" name="Oval 24"/>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32" name="Oval 25"/>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33" name="Oval 26"/>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4" name="Oval 27"/>
              <p:cNvSpPr/>
              <p:nvPr/>
            </p:nvSpPr>
            <p:spPr>
              <a:xfrm>
                <a:off x="2254" y="1856"/>
                <a:ext cx="1262" cy="1264"/>
              </a:xfrm>
              <a:prstGeom prst="ellipse">
                <a:avLst/>
              </a:prstGeom>
              <a:gradFill rotWithShape="true">
                <a:gsLst>
                  <a:gs pos="0">
                    <a:srgbClr val="21B3E1"/>
                  </a:gs>
                  <a:gs pos="100000">
                    <a:srgbClr val="0F5368"/>
                  </a:gs>
                </a:gsLst>
                <a:lin ang="5400000" scaled="true"/>
                <a:tileRect/>
              </a:gradFill>
              <a:ln w="38100">
                <a:noFill/>
              </a:ln>
            </p:spPr>
            <p:txBody>
              <a:bodyPr wrap="square"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35" name="Oval 28"/>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6" name="Oval 29"/>
              <p:cNvSpPr/>
              <p:nvPr/>
            </p:nvSpPr>
            <p:spPr>
              <a:xfrm>
                <a:off x="2337" y="1939"/>
                <a:ext cx="1096" cy="1098"/>
              </a:xfrm>
              <a:prstGeom prst="ellipse">
                <a:avLst/>
              </a:prstGeom>
              <a:gradFill rotWithShape="true">
                <a:gsLst>
                  <a:gs pos="0">
                    <a:srgbClr val="21B3E1"/>
                  </a:gs>
                  <a:gs pos="100000">
                    <a:srgbClr val="10576D"/>
                  </a:gs>
                </a:gsLst>
                <a:lin ang="27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grpSp>
        <p:grpSp>
          <p:nvGrpSpPr>
            <p:cNvPr id="37" name="Group 30"/>
            <p:cNvGrpSpPr/>
            <p:nvPr/>
          </p:nvGrpSpPr>
          <p:grpSpPr>
            <a:xfrm>
              <a:off x="3120" y="6888"/>
              <a:ext cx="600" cy="600"/>
              <a:chOff x="2078" y="1680"/>
              <a:chExt cx="1615" cy="1615"/>
            </a:xfrm>
          </p:grpSpPr>
          <p:sp>
            <p:nvSpPr>
              <p:cNvPr id="38" name="Oval 31"/>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39" name="Oval 32"/>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40" name="Oval 33"/>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1" name="Oval 34"/>
              <p:cNvSpPr/>
              <p:nvPr/>
            </p:nvSpPr>
            <p:spPr>
              <a:xfrm>
                <a:off x="2254" y="1856"/>
                <a:ext cx="1262" cy="1264"/>
              </a:xfrm>
              <a:prstGeom prst="ellipse">
                <a:avLst/>
              </a:prstGeom>
              <a:gradFill rotWithShape="true">
                <a:gsLst>
                  <a:gs pos="0">
                    <a:srgbClr val="000000"/>
                  </a:gs>
                  <a:gs pos="100000">
                    <a:srgbClr val="8D67E1"/>
                  </a:gs>
                </a:gsLst>
                <a:lin ang="2700000" scaled="true"/>
                <a:tileRect/>
              </a:gradFill>
              <a:ln w="38100">
                <a:noFill/>
              </a:ln>
            </p:spPr>
            <p:txBody>
              <a:bodyPr wrap="square"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42" name="Oval 35"/>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3" name="Oval 36"/>
              <p:cNvSpPr/>
              <p:nvPr/>
            </p:nvSpPr>
            <p:spPr>
              <a:xfrm>
                <a:off x="2337" y="1939"/>
                <a:ext cx="1096" cy="1098"/>
              </a:xfrm>
              <a:prstGeom prst="ellipse">
                <a:avLst/>
              </a:prstGeom>
              <a:gradFill rotWithShape="true">
                <a:gsLst>
                  <a:gs pos="0">
                    <a:srgbClr val="8D67E1"/>
                  </a:gs>
                  <a:gs pos="100000">
                    <a:srgbClr val="45326D"/>
                  </a:gs>
                </a:gsLst>
                <a:lin ang="27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一、经济学理论与信用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3" name="组合 2"/>
          <p:cNvGrpSpPr/>
          <p:nvPr/>
        </p:nvGrpSpPr>
        <p:grpSpPr>
          <a:xfrm>
            <a:off x="1616075" y="1216978"/>
            <a:ext cx="8593455" cy="4668837"/>
            <a:chOff x="2336" y="1930"/>
            <a:chExt cx="13533" cy="7352"/>
          </a:xfrm>
        </p:grpSpPr>
        <p:sp>
          <p:nvSpPr>
            <p:cNvPr id="43014" name="Freeform 3"/>
            <p:cNvSpPr/>
            <p:nvPr>
              <p:custDataLst>
                <p:tags r:id="rId4"/>
              </p:custDataLst>
            </p:nvPr>
          </p:nvSpPr>
          <p:spPr>
            <a:xfrm>
              <a:off x="5679" y="1930"/>
              <a:ext cx="7622" cy="7352"/>
            </a:xfrm>
            <a:custGeom>
              <a:avLst/>
              <a:gdLst/>
              <a:ahLst/>
              <a:cxnLst>
                <a:cxn ang="0">
                  <a:pos x="2147483646" y="2147483646"/>
                </a:cxn>
                <a:cxn ang="0">
                  <a:pos x="2147483646" y="2147483646"/>
                </a:cxn>
                <a:cxn ang="0">
                  <a:pos x="2147483646" y="2147483646"/>
                </a:cxn>
                <a:cxn ang="0">
                  <a:pos x="2147483646" y="0"/>
                </a:cxn>
                <a:cxn ang="0">
                  <a:pos x="0" y="2147483646"/>
                </a:cxn>
                <a:cxn ang="0">
                  <a:pos x="0" y="2147483646"/>
                </a:cxn>
              </a:cxnLst>
              <a:pathLst>
                <a:path w="2375" h="1727">
                  <a:moveTo>
                    <a:pt x="32" y="1726"/>
                  </a:moveTo>
                  <a:lnTo>
                    <a:pt x="2374" y="1726"/>
                  </a:lnTo>
                  <a:lnTo>
                    <a:pt x="2374" y="471"/>
                  </a:lnTo>
                  <a:lnTo>
                    <a:pt x="1183" y="0"/>
                  </a:lnTo>
                  <a:lnTo>
                    <a:pt x="0" y="471"/>
                  </a:lnTo>
                  <a:lnTo>
                    <a:pt x="0" y="1726"/>
                  </a:lnTo>
                </a:path>
              </a:pathLst>
            </a:custGeom>
            <a:noFill/>
            <a:ln w="12700">
              <a:noFill/>
            </a:ln>
          </p:spPr>
          <p:txBody>
            <a:bodyPr/>
            <a:p>
              <a:endParaRPr lang="zh-CN" altLang="en-US">
                <a:latin typeface="微软雅黑" panose="020B0503020204020204" charset="-122"/>
                <a:ea typeface="微软雅黑" panose="020B0503020204020204" charset="-122"/>
              </a:endParaRPr>
            </a:p>
          </p:txBody>
        </p:sp>
        <p:sp>
          <p:nvSpPr>
            <p:cNvPr id="21513" name="Freeform 4"/>
            <p:cNvSpPr/>
            <p:nvPr>
              <p:custDataLst>
                <p:tags r:id="rId5"/>
              </p:custDataLst>
            </p:nvPr>
          </p:nvSpPr>
          <p:spPr bwMode="blackWhite">
            <a:xfrm>
              <a:off x="2336" y="2472"/>
              <a:ext cx="13533" cy="1958"/>
            </a:xfrm>
            <a:custGeom>
              <a:avLst/>
              <a:gdLst>
                <a:gd name="T0" fmla="*/ 0 w 4311"/>
                <a:gd name="T1" fmla="*/ 2147483647 h 465"/>
                <a:gd name="T2" fmla="*/ 2147483647 w 4311"/>
                <a:gd name="T3" fmla="*/ 0 h 465"/>
                <a:gd name="T4" fmla="*/ 2147483647 w 4311"/>
                <a:gd name="T5" fmla="*/ 2147483647 h 465"/>
                <a:gd name="T6" fmla="*/ 2147483647 w 4311"/>
                <a:gd name="T7" fmla="*/ 2147483647 h 465"/>
                <a:gd name="T8" fmla="*/ 2147483647 w 4311"/>
                <a:gd name="T9" fmla="*/ 0 h 465"/>
                <a:gd name="T10" fmla="*/ 2147483647 w 4311"/>
                <a:gd name="T11" fmla="*/ 2147483647 h 465"/>
                <a:gd name="T12" fmla="*/ 2147483647 w 4311"/>
                <a:gd name="T13" fmla="*/ 2147483647 h 465"/>
                <a:gd name="T14" fmla="*/ 2147483647 w 4311"/>
                <a:gd name="T15" fmla="*/ 0 h 465"/>
                <a:gd name="T16" fmla="*/ 2147483647 w 4311"/>
                <a:gd name="T17" fmla="*/ 2147483647 h 465"/>
                <a:gd name="T18" fmla="*/ 2147483647 w 4311"/>
                <a:gd name="T19" fmla="*/ 2147483647 h 465"/>
                <a:gd name="T20" fmla="*/ 2147483647 w 4311"/>
                <a:gd name="T21" fmla="*/ 2147483647 h 465"/>
                <a:gd name="T22" fmla="*/ 2147483647 w 4311"/>
                <a:gd name="T23" fmla="*/ 2147483647 h 465"/>
                <a:gd name="T24" fmla="*/ 0 w 4311"/>
                <a:gd name="T25" fmla="*/ 2147483647 h 4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311" h="465">
                  <a:moveTo>
                    <a:pt x="0" y="464"/>
                  </a:moveTo>
                  <a:lnTo>
                    <a:pt x="2159" y="0"/>
                  </a:lnTo>
                  <a:lnTo>
                    <a:pt x="4310" y="464"/>
                  </a:lnTo>
                  <a:lnTo>
                    <a:pt x="3295" y="464"/>
                  </a:lnTo>
                  <a:lnTo>
                    <a:pt x="2159" y="0"/>
                  </a:lnTo>
                  <a:lnTo>
                    <a:pt x="3223" y="464"/>
                  </a:lnTo>
                  <a:lnTo>
                    <a:pt x="2191" y="464"/>
                  </a:lnTo>
                  <a:lnTo>
                    <a:pt x="2167" y="0"/>
                  </a:lnTo>
                  <a:lnTo>
                    <a:pt x="2127" y="464"/>
                  </a:lnTo>
                  <a:lnTo>
                    <a:pt x="1096" y="464"/>
                  </a:lnTo>
                  <a:lnTo>
                    <a:pt x="2159" y="8"/>
                  </a:lnTo>
                  <a:lnTo>
                    <a:pt x="1032" y="464"/>
                  </a:lnTo>
                  <a:lnTo>
                    <a:pt x="0" y="464"/>
                  </a:lnTo>
                </a:path>
              </a:pathLst>
            </a:custGeom>
            <a:solidFill>
              <a:schemeClr val="accent6">
                <a:lumMod val="60000"/>
                <a:lumOff val="40000"/>
              </a:schemeClr>
            </a:solidFill>
            <a:ln>
              <a:noFill/>
            </a:ln>
            <a:effectLst/>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43016" name="Group 10"/>
            <p:cNvGrpSpPr/>
            <p:nvPr/>
          </p:nvGrpSpPr>
          <p:grpSpPr>
            <a:xfrm>
              <a:off x="6771" y="2117"/>
              <a:ext cx="5615" cy="1625"/>
              <a:chOff x="2353" y="2172"/>
              <a:chExt cx="988" cy="980"/>
            </a:xfrm>
          </p:grpSpPr>
          <p:sp>
            <p:nvSpPr>
              <p:cNvPr id="43017" name="Oval 11"/>
              <p:cNvSpPr/>
              <p:nvPr>
                <p:custDataLst>
                  <p:tags r:id="rId6"/>
                </p:custDataLst>
              </p:nvPr>
            </p:nvSpPr>
            <p:spPr>
              <a:xfrm>
                <a:off x="2381" y="2172"/>
                <a:ext cx="960" cy="960"/>
              </a:xfrm>
              <a:prstGeom prst="ellipse">
                <a:avLst/>
              </a:prstGeom>
              <a:solidFill>
                <a:schemeClr val="accent1"/>
              </a:solidFill>
              <a:ln w="9525" cap="flat" cmpd="sng">
                <a:solidFill>
                  <a:schemeClr val="tx1"/>
                </a:solidFill>
                <a:prstDash val="solid"/>
                <a:round/>
                <a:headEnd type="none" w="med" len="med"/>
                <a:tailEnd type="none" w="med" len="med"/>
              </a:ln>
              <a:effectLst>
                <a:outerShdw dist="25400" dir="5400000" algn="ctr" rotWithShape="0">
                  <a:schemeClr val="bg2"/>
                </a:outerShdw>
              </a:effectLst>
            </p:spPr>
            <p:txBody>
              <a:bodyPr wrap="none" anchor="ctr" anchorCtr="false"/>
              <a:p>
                <a:pPr>
                  <a:lnSpc>
                    <a:spcPct val="80000"/>
                  </a:lnSpc>
                  <a:spcBef>
                    <a:spcPct val="20000"/>
                  </a:spcBef>
                  <a:buClr>
                    <a:schemeClr val="hlink"/>
                  </a:buClr>
                  <a:buFont typeface="Wingdings" panose="05000000000000000000" pitchFamily="2" charset="2"/>
                </a:pPr>
                <a:endParaRPr lang="zh-CN" altLang="en-US" sz="2800" dirty="0">
                  <a:latin typeface="微软雅黑" panose="020B0503020204020204" charset="-122"/>
                  <a:ea typeface="微软雅黑" panose="020B0503020204020204" charset="-122"/>
                </a:endParaRPr>
              </a:p>
            </p:txBody>
          </p:sp>
          <p:sp>
            <p:nvSpPr>
              <p:cNvPr id="2" name="Rectangle 12"/>
              <p:cNvSpPr>
                <a:spLocks noChangeArrowheads="true"/>
              </p:cNvSpPr>
              <p:nvPr>
                <p:custDataLst>
                  <p:tags r:id="rId7"/>
                </p:custDataLst>
              </p:nvPr>
            </p:nvSpPr>
            <p:spPr bwMode="blackWhite">
              <a:xfrm>
                <a:off x="2353" y="2272"/>
                <a:ext cx="922" cy="880"/>
              </a:xfrm>
              <a:prstGeom prst="rect">
                <a:avLst/>
              </a:prstGeom>
              <a:noFill/>
              <a:ln>
                <a:noFill/>
              </a:ln>
              <a:effectLst/>
            </p:spPr>
            <p:txBody>
              <a:bodyPr lIns="4073" tIns="0" rIns="4073" bIns="0" anchor="ct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（一）信用功能理论</a:t>
                </a:r>
                <a:endPar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grpSp>
        <p:sp>
          <p:nvSpPr>
            <p:cNvPr id="41999" name="Rectangle 13"/>
            <p:cNvSpPr>
              <a:spLocks noChangeArrowheads="true"/>
            </p:cNvSpPr>
            <p:nvPr/>
          </p:nvSpPr>
          <p:spPr bwMode="auto">
            <a:xfrm>
              <a:off x="2386" y="4617"/>
              <a:ext cx="13483" cy="4653"/>
            </a:xfrm>
            <a:prstGeom prst="rect">
              <a:avLst/>
            </a:prstGeom>
            <a:solidFill>
              <a:schemeClr val="bg1"/>
            </a:solid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a:t>
              </a:r>
              <a:r>
                <a:rPr kumimoji="0" lang="zh-CN"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信用媒介论</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即</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自然主义信用理论，创于</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18</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世纪，盛行于</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19</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世纪前期。代表人物</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亚当·斯密、大卫·李嘉图、约翰·穆勒等人。</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endPar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endPar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信用媒介论认为</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信用是将资本从一个部门</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转移</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到另一个部门的媒介，</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信用不是资本，也不创造资本</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。信用可以节省流通费用，可以促进利润率的平均化，可以促进国家财富增加。信用对物价和商业危机有影响。银行创造信用是有限的。</a:t>
              </a:r>
              <a:endPar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一、经济学理论与信用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17" name="组合 16"/>
          <p:cNvGrpSpPr/>
          <p:nvPr/>
        </p:nvGrpSpPr>
        <p:grpSpPr>
          <a:xfrm>
            <a:off x="1798955" y="1160145"/>
            <a:ext cx="8593455" cy="4926330"/>
            <a:chOff x="670" y="2070"/>
            <a:chExt cx="13533" cy="7758"/>
          </a:xfrm>
        </p:grpSpPr>
        <p:sp>
          <p:nvSpPr>
            <p:cNvPr id="9" name="Freeform 3"/>
            <p:cNvSpPr/>
            <p:nvPr>
              <p:custDataLst>
                <p:tags r:id="rId4"/>
              </p:custDataLst>
            </p:nvPr>
          </p:nvSpPr>
          <p:spPr>
            <a:xfrm>
              <a:off x="3968" y="2070"/>
              <a:ext cx="7622" cy="7353"/>
            </a:xfrm>
            <a:custGeom>
              <a:avLst/>
              <a:gdLst/>
              <a:ahLst/>
              <a:cxnLst>
                <a:cxn ang="0">
                  <a:pos x="2147483646" y="2147483646"/>
                </a:cxn>
                <a:cxn ang="0">
                  <a:pos x="2147483646" y="2147483646"/>
                </a:cxn>
                <a:cxn ang="0">
                  <a:pos x="2147483646" y="2147483646"/>
                </a:cxn>
                <a:cxn ang="0">
                  <a:pos x="2147483646" y="0"/>
                </a:cxn>
                <a:cxn ang="0">
                  <a:pos x="0" y="2147483646"/>
                </a:cxn>
                <a:cxn ang="0">
                  <a:pos x="0" y="2147483646"/>
                </a:cxn>
              </a:cxnLst>
              <a:pathLst>
                <a:path w="2375" h="1727">
                  <a:moveTo>
                    <a:pt x="32" y="1726"/>
                  </a:moveTo>
                  <a:lnTo>
                    <a:pt x="2374" y="1726"/>
                  </a:lnTo>
                  <a:lnTo>
                    <a:pt x="2374" y="471"/>
                  </a:lnTo>
                  <a:lnTo>
                    <a:pt x="1183" y="0"/>
                  </a:lnTo>
                  <a:lnTo>
                    <a:pt x="0" y="471"/>
                  </a:lnTo>
                  <a:lnTo>
                    <a:pt x="0" y="1726"/>
                  </a:lnTo>
                </a:path>
              </a:pathLst>
            </a:custGeom>
            <a:noFill/>
            <a:ln w="12700">
              <a:noFill/>
            </a:ln>
          </p:spPr>
          <p:txBody>
            <a:bodyPr/>
            <a:p>
              <a:endParaRPr lang="zh-CN" altLang="en-US">
                <a:latin typeface="微软雅黑" panose="020B0503020204020204" charset="-122"/>
                <a:ea typeface="微软雅黑" panose="020B0503020204020204" charset="-122"/>
              </a:endParaRPr>
            </a:p>
          </p:txBody>
        </p:sp>
        <p:sp>
          <p:nvSpPr>
            <p:cNvPr id="10" name="Freeform 4"/>
            <p:cNvSpPr/>
            <p:nvPr>
              <p:custDataLst>
                <p:tags r:id="rId5"/>
              </p:custDataLst>
            </p:nvPr>
          </p:nvSpPr>
          <p:spPr bwMode="blackWhite">
            <a:xfrm>
              <a:off x="670" y="2855"/>
              <a:ext cx="13533" cy="1958"/>
            </a:xfrm>
            <a:custGeom>
              <a:avLst/>
              <a:gdLst>
                <a:gd name="T0" fmla="*/ 0 w 4311"/>
                <a:gd name="T1" fmla="*/ 2147483647 h 465"/>
                <a:gd name="T2" fmla="*/ 2147483647 w 4311"/>
                <a:gd name="T3" fmla="*/ 0 h 465"/>
                <a:gd name="T4" fmla="*/ 2147483647 w 4311"/>
                <a:gd name="T5" fmla="*/ 2147483647 h 465"/>
                <a:gd name="T6" fmla="*/ 2147483647 w 4311"/>
                <a:gd name="T7" fmla="*/ 2147483647 h 465"/>
                <a:gd name="T8" fmla="*/ 2147483647 w 4311"/>
                <a:gd name="T9" fmla="*/ 0 h 465"/>
                <a:gd name="T10" fmla="*/ 2147483647 w 4311"/>
                <a:gd name="T11" fmla="*/ 2147483647 h 465"/>
                <a:gd name="T12" fmla="*/ 2147483647 w 4311"/>
                <a:gd name="T13" fmla="*/ 2147483647 h 465"/>
                <a:gd name="T14" fmla="*/ 2147483647 w 4311"/>
                <a:gd name="T15" fmla="*/ 0 h 465"/>
                <a:gd name="T16" fmla="*/ 2147483647 w 4311"/>
                <a:gd name="T17" fmla="*/ 2147483647 h 465"/>
                <a:gd name="T18" fmla="*/ 2147483647 w 4311"/>
                <a:gd name="T19" fmla="*/ 2147483647 h 465"/>
                <a:gd name="T20" fmla="*/ 2147483647 w 4311"/>
                <a:gd name="T21" fmla="*/ 2147483647 h 465"/>
                <a:gd name="T22" fmla="*/ 2147483647 w 4311"/>
                <a:gd name="T23" fmla="*/ 2147483647 h 465"/>
                <a:gd name="T24" fmla="*/ 0 w 4311"/>
                <a:gd name="T25" fmla="*/ 2147483647 h 4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311" h="465">
                  <a:moveTo>
                    <a:pt x="0" y="464"/>
                  </a:moveTo>
                  <a:lnTo>
                    <a:pt x="2159" y="0"/>
                  </a:lnTo>
                  <a:lnTo>
                    <a:pt x="4310" y="464"/>
                  </a:lnTo>
                  <a:lnTo>
                    <a:pt x="3295" y="464"/>
                  </a:lnTo>
                  <a:lnTo>
                    <a:pt x="2159" y="0"/>
                  </a:lnTo>
                  <a:lnTo>
                    <a:pt x="3223" y="464"/>
                  </a:lnTo>
                  <a:lnTo>
                    <a:pt x="2191" y="464"/>
                  </a:lnTo>
                  <a:lnTo>
                    <a:pt x="2167" y="0"/>
                  </a:lnTo>
                  <a:lnTo>
                    <a:pt x="2127" y="464"/>
                  </a:lnTo>
                  <a:lnTo>
                    <a:pt x="1096" y="464"/>
                  </a:lnTo>
                  <a:lnTo>
                    <a:pt x="2159" y="8"/>
                  </a:lnTo>
                  <a:lnTo>
                    <a:pt x="1032" y="464"/>
                  </a:lnTo>
                  <a:lnTo>
                    <a:pt x="0" y="464"/>
                  </a:lnTo>
                </a:path>
              </a:pathLst>
            </a:custGeom>
            <a:solidFill>
              <a:schemeClr val="accent6">
                <a:lumMod val="60000"/>
                <a:lumOff val="40000"/>
              </a:schemeClr>
            </a:solidFill>
            <a:ln>
              <a:noFill/>
            </a:ln>
            <a:effectLst/>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1" name="Group 10"/>
            <p:cNvGrpSpPr/>
            <p:nvPr/>
          </p:nvGrpSpPr>
          <p:grpSpPr>
            <a:xfrm>
              <a:off x="5215" y="2533"/>
              <a:ext cx="5728" cy="1625"/>
              <a:chOff x="2353" y="2172"/>
              <a:chExt cx="988" cy="980"/>
            </a:xfrm>
          </p:grpSpPr>
          <p:sp>
            <p:nvSpPr>
              <p:cNvPr id="13" name="Oval 11"/>
              <p:cNvSpPr/>
              <p:nvPr>
                <p:custDataLst>
                  <p:tags r:id="rId6"/>
                </p:custDataLst>
              </p:nvPr>
            </p:nvSpPr>
            <p:spPr>
              <a:xfrm>
                <a:off x="2381" y="2172"/>
                <a:ext cx="960" cy="960"/>
              </a:xfrm>
              <a:prstGeom prst="ellipse">
                <a:avLst/>
              </a:prstGeom>
              <a:solidFill>
                <a:schemeClr val="accent1"/>
              </a:solidFill>
              <a:ln w="9525" cap="flat" cmpd="sng">
                <a:solidFill>
                  <a:schemeClr val="tx1"/>
                </a:solidFill>
                <a:prstDash val="solid"/>
                <a:round/>
                <a:headEnd type="none" w="med" len="med"/>
                <a:tailEnd type="none" w="med" len="med"/>
              </a:ln>
              <a:effectLst>
                <a:outerShdw dist="25400" dir="5400000" algn="ctr" rotWithShape="0">
                  <a:schemeClr val="bg2"/>
                </a:outerShdw>
              </a:effectLst>
            </p:spPr>
            <p:txBody>
              <a:bodyPr wrap="none" anchor="ctr" anchorCtr="false"/>
              <a:p>
                <a:pPr>
                  <a:lnSpc>
                    <a:spcPct val="80000"/>
                  </a:lnSpc>
                  <a:spcBef>
                    <a:spcPct val="20000"/>
                  </a:spcBef>
                  <a:buClr>
                    <a:schemeClr val="hlink"/>
                  </a:buClr>
                  <a:buFont typeface="Wingdings" panose="05000000000000000000" pitchFamily="2" charset="2"/>
                </a:pPr>
                <a:endParaRPr lang="zh-CN" altLang="en-US" sz="2800" dirty="0">
                  <a:latin typeface="微软雅黑" panose="020B0503020204020204" charset="-122"/>
                  <a:ea typeface="微软雅黑" panose="020B0503020204020204" charset="-122"/>
                </a:endParaRPr>
              </a:p>
            </p:txBody>
          </p:sp>
          <p:sp>
            <p:nvSpPr>
              <p:cNvPr id="15" name="Rectangle 12"/>
              <p:cNvSpPr>
                <a:spLocks noChangeArrowheads="true"/>
              </p:cNvSpPr>
              <p:nvPr>
                <p:custDataLst>
                  <p:tags r:id="rId7"/>
                </p:custDataLst>
              </p:nvPr>
            </p:nvSpPr>
            <p:spPr bwMode="blackWhite">
              <a:xfrm>
                <a:off x="2353" y="2272"/>
                <a:ext cx="922" cy="880"/>
              </a:xfrm>
              <a:prstGeom prst="rect">
                <a:avLst/>
              </a:prstGeom>
              <a:noFill/>
              <a:ln>
                <a:noFill/>
              </a:ln>
              <a:effectLst/>
            </p:spPr>
            <p:txBody>
              <a:bodyPr lIns="4073" tIns="0" rIns="4073" bIns="0" anchor="ct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（一）信用功能理论</a:t>
                </a:r>
                <a:endPar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grpSp>
        <p:sp>
          <p:nvSpPr>
            <p:cNvPr id="16" name="Rectangle 14"/>
            <p:cNvSpPr>
              <a:spLocks noChangeArrowheads="true"/>
            </p:cNvSpPr>
            <p:nvPr/>
          </p:nvSpPr>
          <p:spPr bwMode="auto">
            <a:xfrm>
              <a:off x="850" y="5175"/>
              <a:ext cx="13353" cy="4653"/>
            </a:xfrm>
            <a:prstGeom prst="rect">
              <a:avLst/>
            </a:prstGeom>
            <a:solidFill>
              <a:schemeClr val="bg1"/>
            </a:solidFill>
            <a:ln>
              <a:noFill/>
            </a:ln>
            <a:effectLst/>
          </p:spPr>
          <p:txBody>
            <a:bodyPr lIns="0" tIns="0" rIns="0" bIns="0">
              <a:spAutoFit/>
            </a:bodyPr>
            <a:lstStyle/>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a:t>
              </a:r>
              <a:r>
                <a:rPr kumimoji="0" lang="zh-CN"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信用创造论</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创于</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18</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世纪，发展于</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19</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20</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世纪，盛行于现代。代表人物</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约翰·劳、亨利·桑顿、麦克鲁德、熊彼特·韩、</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C</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．菲力蒲斯等。</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endPar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信用创造理论认为</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信用创造资本，</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信用就是货币</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。信用就是财富。信用就是生产资本，通过这种生产资本的扩张，即信用量的增加与扩展可以</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创造社会财富</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，繁荣商业，使国民经济具有更大活力。银行具有无限创造信用的能力。</a:t>
              </a:r>
              <a:endPar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一、经济学理论与信用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3" name="组合 2"/>
          <p:cNvGrpSpPr/>
          <p:nvPr/>
        </p:nvGrpSpPr>
        <p:grpSpPr>
          <a:xfrm>
            <a:off x="1800225" y="1657033"/>
            <a:ext cx="8593455" cy="4164647"/>
            <a:chOff x="670" y="2533"/>
            <a:chExt cx="13533" cy="6558"/>
          </a:xfrm>
        </p:grpSpPr>
        <p:sp>
          <p:nvSpPr>
            <p:cNvPr id="21513" name="Freeform 4"/>
            <p:cNvSpPr/>
            <p:nvPr>
              <p:custDataLst>
                <p:tags r:id="rId4"/>
              </p:custDataLst>
            </p:nvPr>
          </p:nvSpPr>
          <p:spPr bwMode="blackWhite">
            <a:xfrm>
              <a:off x="670" y="2855"/>
              <a:ext cx="13533" cy="1958"/>
            </a:xfrm>
            <a:custGeom>
              <a:avLst/>
              <a:gdLst>
                <a:gd name="T0" fmla="*/ 0 w 4311"/>
                <a:gd name="T1" fmla="*/ 2147483647 h 465"/>
                <a:gd name="T2" fmla="*/ 2147483647 w 4311"/>
                <a:gd name="T3" fmla="*/ 0 h 465"/>
                <a:gd name="T4" fmla="*/ 2147483647 w 4311"/>
                <a:gd name="T5" fmla="*/ 2147483647 h 465"/>
                <a:gd name="T6" fmla="*/ 2147483647 w 4311"/>
                <a:gd name="T7" fmla="*/ 2147483647 h 465"/>
                <a:gd name="T8" fmla="*/ 2147483647 w 4311"/>
                <a:gd name="T9" fmla="*/ 0 h 465"/>
                <a:gd name="T10" fmla="*/ 2147483647 w 4311"/>
                <a:gd name="T11" fmla="*/ 2147483647 h 465"/>
                <a:gd name="T12" fmla="*/ 2147483647 w 4311"/>
                <a:gd name="T13" fmla="*/ 2147483647 h 465"/>
                <a:gd name="T14" fmla="*/ 2147483647 w 4311"/>
                <a:gd name="T15" fmla="*/ 0 h 465"/>
                <a:gd name="T16" fmla="*/ 2147483647 w 4311"/>
                <a:gd name="T17" fmla="*/ 2147483647 h 465"/>
                <a:gd name="T18" fmla="*/ 2147483647 w 4311"/>
                <a:gd name="T19" fmla="*/ 2147483647 h 465"/>
                <a:gd name="T20" fmla="*/ 2147483647 w 4311"/>
                <a:gd name="T21" fmla="*/ 2147483647 h 465"/>
                <a:gd name="T22" fmla="*/ 2147483647 w 4311"/>
                <a:gd name="T23" fmla="*/ 2147483647 h 465"/>
                <a:gd name="T24" fmla="*/ 0 w 4311"/>
                <a:gd name="T25" fmla="*/ 2147483647 h 4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311" h="465">
                  <a:moveTo>
                    <a:pt x="0" y="464"/>
                  </a:moveTo>
                  <a:lnTo>
                    <a:pt x="2159" y="0"/>
                  </a:lnTo>
                  <a:lnTo>
                    <a:pt x="4310" y="464"/>
                  </a:lnTo>
                  <a:lnTo>
                    <a:pt x="3295" y="464"/>
                  </a:lnTo>
                  <a:lnTo>
                    <a:pt x="2159" y="0"/>
                  </a:lnTo>
                  <a:lnTo>
                    <a:pt x="3223" y="464"/>
                  </a:lnTo>
                  <a:lnTo>
                    <a:pt x="2191" y="464"/>
                  </a:lnTo>
                  <a:lnTo>
                    <a:pt x="2167" y="0"/>
                  </a:lnTo>
                  <a:lnTo>
                    <a:pt x="2127" y="464"/>
                  </a:lnTo>
                  <a:lnTo>
                    <a:pt x="1096" y="464"/>
                  </a:lnTo>
                  <a:lnTo>
                    <a:pt x="2159" y="8"/>
                  </a:lnTo>
                  <a:lnTo>
                    <a:pt x="1032" y="464"/>
                  </a:lnTo>
                  <a:lnTo>
                    <a:pt x="0" y="464"/>
                  </a:lnTo>
                </a:path>
              </a:pathLst>
            </a:custGeom>
            <a:solidFill>
              <a:schemeClr val="accent6">
                <a:lumMod val="60000"/>
                <a:lumOff val="40000"/>
              </a:schemeClr>
            </a:solidFill>
            <a:ln>
              <a:noFill/>
            </a:ln>
            <a:effectLst/>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47112" name="Group 10"/>
            <p:cNvGrpSpPr/>
            <p:nvPr/>
          </p:nvGrpSpPr>
          <p:grpSpPr>
            <a:xfrm>
              <a:off x="5215" y="2533"/>
              <a:ext cx="5613" cy="1625"/>
              <a:chOff x="2353" y="2172"/>
              <a:chExt cx="988" cy="980"/>
            </a:xfrm>
          </p:grpSpPr>
          <p:sp>
            <p:nvSpPr>
              <p:cNvPr id="47113" name="Oval 11"/>
              <p:cNvSpPr/>
              <p:nvPr>
                <p:custDataLst>
                  <p:tags r:id="rId5"/>
                </p:custDataLst>
              </p:nvPr>
            </p:nvSpPr>
            <p:spPr>
              <a:xfrm>
                <a:off x="2381" y="2172"/>
                <a:ext cx="960" cy="960"/>
              </a:xfrm>
              <a:prstGeom prst="ellipse">
                <a:avLst/>
              </a:prstGeom>
              <a:solidFill>
                <a:schemeClr val="accent1"/>
              </a:solidFill>
              <a:ln w="9525" cap="flat" cmpd="sng">
                <a:solidFill>
                  <a:schemeClr val="tx1"/>
                </a:solidFill>
                <a:prstDash val="solid"/>
                <a:round/>
                <a:headEnd type="none" w="med" len="med"/>
                <a:tailEnd type="none" w="med" len="med"/>
              </a:ln>
              <a:effectLst>
                <a:outerShdw dist="25400" dir="5400000" algn="ctr" rotWithShape="0">
                  <a:schemeClr val="bg2"/>
                </a:outerShdw>
              </a:effectLst>
            </p:spPr>
            <p:txBody>
              <a:bodyPr wrap="none" anchor="ctr" anchorCtr="false"/>
              <a:p>
                <a:pPr>
                  <a:lnSpc>
                    <a:spcPct val="80000"/>
                  </a:lnSpc>
                  <a:spcBef>
                    <a:spcPct val="20000"/>
                  </a:spcBef>
                  <a:buClr>
                    <a:schemeClr val="hlink"/>
                  </a:buClr>
                  <a:buFont typeface="Wingdings" panose="05000000000000000000" pitchFamily="2" charset="2"/>
                </a:pPr>
                <a:endParaRPr lang="zh-CN" altLang="en-US" sz="2800" dirty="0">
                  <a:latin typeface="微软雅黑" panose="020B0503020204020204" charset="-122"/>
                  <a:ea typeface="微软雅黑" panose="020B0503020204020204" charset="-122"/>
                </a:endParaRPr>
              </a:p>
            </p:txBody>
          </p:sp>
          <p:sp>
            <p:nvSpPr>
              <p:cNvPr id="2" name="Rectangle 12"/>
              <p:cNvSpPr>
                <a:spLocks noChangeArrowheads="true"/>
              </p:cNvSpPr>
              <p:nvPr>
                <p:custDataLst>
                  <p:tags r:id="rId6"/>
                </p:custDataLst>
              </p:nvPr>
            </p:nvSpPr>
            <p:spPr bwMode="blackWhite">
              <a:xfrm>
                <a:off x="2353" y="2272"/>
                <a:ext cx="922" cy="880"/>
              </a:xfrm>
              <a:prstGeom prst="rect">
                <a:avLst/>
              </a:prstGeom>
              <a:noFill/>
              <a:ln>
                <a:noFill/>
              </a:ln>
              <a:effectLst/>
            </p:spPr>
            <p:txBody>
              <a:bodyPr lIns="4073" tIns="0" rIns="4073" bIns="0" anchor="ct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（一）信用功能理论</a:t>
                </a:r>
                <a:endPar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grpSp>
        <p:sp>
          <p:nvSpPr>
            <p:cNvPr id="42001" name="Rectangle 15"/>
            <p:cNvSpPr>
              <a:spLocks noChangeArrowheads="true"/>
            </p:cNvSpPr>
            <p:nvPr/>
          </p:nvSpPr>
          <p:spPr bwMode="auto">
            <a:xfrm>
              <a:off x="850" y="4923"/>
              <a:ext cx="13353" cy="4168"/>
            </a:xfrm>
            <a:prstGeom prst="rect">
              <a:avLst/>
            </a:prstGeom>
            <a:no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3</a:t>
              </a:r>
              <a:r>
                <a:rPr kumimoji="0" lang="zh-CN"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信用调节论</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始于</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20</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世纪二三十年代，盛行于现代。主要代表人物有</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R</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G</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．霍曲莱、凯恩斯、阿尔文·</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H</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、汉森、萨缪尔森等人。</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endPar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信用调节论认为</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资本主义经济危机能够通过</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货币信用政策</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去治理，资本主义各种矛盾能够通过货币制度的机制去消除，</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主张扩张信用</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，促进经济增长</a:t>
              </a:r>
              <a:r>
                <a:rPr kumimoji="0" lang="zh-CN" altLang="zh-CN"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zh-CN"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一、经济学理论与信用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2" name="组合 1"/>
          <p:cNvGrpSpPr/>
          <p:nvPr/>
        </p:nvGrpSpPr>
        <p:grpSpPr>
          <a:xfrm>
            <a:off x="1635136" y="1397000"/>
            <a:ext cx="8923644" cy="5105400"/>
            <a:chOff x="910" y="2170"/>
            <a:chExt cx="13245" cy="8040"/>
          </a:xfrm>
        </p:grpSpPr>
        <p:grpSp>
          <p:nvGrpSpPr>
            <p:cNvPr id="7" name="Group 8"/>
            <p:cNvGrpSpPr/>
            <p:nvPr/>
          </p:nvGrpSpPr>
          <p:grpSpPr bwMode="auto">
            <a:xfrm>
              <a:off x="3218" y="2170"/>
              <a:ext cx="8902" cy="893"/>
              <a:chOff x="1925" y="1104"/>
              <a:chExt cx="2458" cy="1007"/>
            </a:xfrm>
            <a:solidFill>
              <a:srgbClr val="0070C0"/>
            </a:solidFill>
          </p:grpSpPr>
          <p:sp>
            <p:nvSpPr>
              <p:cNvPr id="8" name="AutoShape 5"/>
              <p:cNvSpPr>
                <a:spLocks noChangeArrowheads="true"/>
              </p:cNvSpPr>
              <p:nvPr/>
            </p:nvSpPr>
            <p:spPr bwMode="gray">
              <a:xfrm>
                <a:off x="1925" y="1104"/>
                <a:ext cx="2458" cy="365"/>
              </a:xfrm>
              <a:prstGeom prst="can">
                <a:avLst>
                  <a:gd name="adj" fmla="val 27866"/>
                </a:avLst>
              </a:prstGeom>
              <a:grpFill/>
              <a:ln>
                <a:noFill/>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800" b="0" i="0" u="none" strike="noStrike" kern="1200" cap="none" spc="0" normalizeH="0" baseline="0" noProof="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9" name="Text Box 6"/>
              <p:cNvSpPr txBox="true">
                <a:spLocks noChangeArrowheads="true"/>
              </p:cNvSpPr>
              <p:nvPr/>
            </p:nvSpPr>
            <p:spPr bwMode="gray">
              <a:xfrm>
                <a:off x="1925" y="1184"/>
                <a:ext cx="2458" cy="927"/>
              </a:xfrm>
              <a:prstGeom prst="rect">
                <a:avLst/>
              </a:prstGeom>
              <a:grpFill/>
              <a:ln>
                <a:noFill/>
              </a:ln>
              <a:effectLst/>
            </p:spPr>
            <p:txBody>
              <a:bodyP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rPr>
                  <a:t>（二）信息不对称理论与信用</a:t>
                </a:r>
                <a:endParaRPr kumimoji="0" lang="zh-CN" altLang="en-US" sz="2800"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grpSp>
        <p:sp>
          <p:nvSpPr>
            <p:cNvPr id="49158" name="Rectangle 6"/>
            <p:cNvSpPr/>
            <p:nvPr/>
          </p:nvSpPr>
          <p:spPr>
            <a:xfrm>
              <a:off x="910" y="3727"/>
              <a:ext cx="13245" cy="6483"/>
            </a:xfrm>
            <a:prstGeom prst="rect">
              <a:avLst/>
            </a:prstGeom>
            <a:noFill/>
            <a:ln w="9525" cap="flat" cmpd="sng">
              <a:noFill/>
              <a:prstDash val="solid"/>
              <a:miter/>
              <a:headEnd type="none" w="med" len="med"/>
              <a:tailEnd type="none" w="med" len="med"/>
            </a:ln>
            <a:effectLst>
              <a:outerShdw dist="35921" dir="2699999" algn="ctr" rotWithShape="0">
                <a:schemeClr val="bg2"/>
              </a:outerShdw>
            </a:effectLst>
          </p:spPr>
          <p:txBody>
            <a:bodyPr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44040" name="矩形 22"/>
            <p:cNvSpPr>
              <a:spLocks noChangeArrowheads="true"/>
            </p:cNvSpPr>
            <p:nvPr/>
          </p:nvSpPr>
          <p:spPr bwMode="auto">
            <a:xfrm>
              <a:off x="910" y="4360"/>
              <a:ext cx="13040" cy="3633"/>
            </a:xfrm>
            <a:prstGeom prst="rect">
              <a:avLst/>
            </a:prstGeom>
            <a:noFill/>
            <a:ln>
              <a:noFill/>
            </a:ln>
          </p:spPr>
          <p:txBody>
            <a:bodyP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信息不对称理论</a:t>
              </a: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是由</a:t>
              </a:r>
              <a:r>
                <a:rPr kumimoji="0" lang="en-US"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2001</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年度诺贝尔经济学奖</a:t>
              </a: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获得者</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约</a:t>
              </a: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瑟</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夫·斯蒂格利茨、乔治·阿克洛夫和迈克尔·斯彭斯</a:t>
              </a: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三人共同</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提出</a:t>
              </a: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的。</a:t>
              </a:r>
              <a:endParaRPr kumimoji="0" lang="en-US"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Char char="u"/>
                <a:defRPr/>
              </a:pPr>
              <a:endParaRPr kumimoji="0" lang="en-US"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zh-CN"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信息不对称理论</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在市场经济活动中，各类人员对有关信息的了解是有差异的；掌握信息比较充分的人员，往往处于比较有利的地位，而信息贫乏的人员，则处于比较不利的地位。</a:t>
              </a:r>
              <a:endPar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一、经济学理论与信用</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19593" y="1436370"/>
            <a:ext cx="8410575" cy="4841875"/>
            <a:chOff x="578" y="2315"/>
            <a:chExt cx="13245" cy="7625"/>
          </a:xfrm>
        </p:grpSpPr>
        <p:grpSp>
          <p:nvGrpSpPr>
            <p:cNvPr id="7" name="Group 8"/>
            <p:cNvGrpSpPr/>
            <p:nvPr/>
          </p:nvGrpSpPr>
          <p:grpSpPr bwMode="auto">
            <a:xfrm>
              <a:off x="2606" y="2315"/>
              <a:ext cx="9412" cy="824"/>
              <a:chOff x="1221" y="1104"/>
              <a:chExt cx="3430" cy="476"/>
            </a:xfrm>
            <a:solidFill>
              <a:srgbClr val="0070C0"/>
            </a:solidFill>
          </p:grpSpPr>
          <p:sp>
            <p:nvSpPr>
              <p:cNvPr id="8" name="AutoShape 5"/>
              <p:cNvSpPr>
                <a:spLocks noChangeArrowheads="true"/>
              </p:cNvSpPr>
              <p:nvPr/>
            </p:nvSpPr>
            <p:spPr bwMode="gray">
              <a:xfrm>
                <a:off x="1925" y="1104"/>
                <a:ext cx="2458" cy="365"/>
              </a:xfrm>
              <a:prstGeom prst="can">
                <a:avLst>
                  <a:gd name="adj" fmla="val 27866"/>
                </a:avLst>
              </a:prstGeom>
              <a:grpFill/>
              <a:ln>
                <a:noFill/>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rgbClr val="FFFF00"/>
                  </a:solidFill>
                  <a:effectLst/>
                  <a:uLnTx/>
                  <a:uFillTx/>
                  <a:latin typeface="宋体" panose="02010600030101010101" pitchFamily="2" charset="-122"/>
                  <a:ea typeface="宋体" panose="02010600030101010101" pitchFamily="2" charset="-122"/>
                  <a:cs typeface="+mn-cs"/>
                </a:endParaRPr>
              </a:p>
            </p:txBody>
          </p:sp>
          <p:sp>
            <p:nvSpPr>
              <p:cNvPr id="9" name="Text Box 6"/>
              <p:cNvSpPr txBox="true">
                <a:spLocks noChangeArrowheads="true"/>
              </p:cNvSpPr>
              <p:nvPr/>
            </p:nvSpPr>
            <p:spPr bwMode="gray">
              <a:xfrm>
                <a:off x="1221" y="1104"/>
                <a:ext cx="3430" cy="476"/>
              </a:xfrm>
              <a:prstGeom prst="rect">
                <a:avLst/>
              </a:prstGeom>
              <a:grpFill/>
              <a:ln>
                <a:noFill/>
              </a:ln>
              <a:effectLst/>
            </p:spPr>
            <p:txBody>
              <a:bodyP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rPr>
                  <a:t>（二）信息不对称理论与信用</a:t>
                </a:r>
                <a:endParaRPr kumimoji="0" lang="en-US" altLang="zh-CN"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endParaRPr>
              </a:p>
            </p:txBody>
          </p:sp>
        </p:grpSp>
        <p:sp>
          <p:nvSpPr>
            <p:cNvPr id="50182" name="Rectangle 6"/>
            <p:cNvSpPr/>
            <p:nvPr/>
          </p:nvSpPr>
          <p:spPr>
            <a:xfrm>
              <a:off x="578" y="3458"/>
              <a:ext cx="13245" cy="6482"/>
            </a:xfrm>
            <a:prstGeom prst="rect">
              <a:avLst/>
            </a:prstGeom>
            <a:noFill/>
            <a:ln w="9525" cap="flat" cmpd="sng">
              <a:noFill/>
              <a:prstDash val="solid"/>
              <a:miter/>
              <a:headEnd type="none" w="med" len="med"/>
              <a:tailEnd type="none" w="med" len="med"/>
            </a:ln>
            <a:effectLst>
              <a:outerShdw dist="35921" dir="2699999" algn="ctr" rotWithShape="0">
                <a:schemeClr val="bg2"/>
              </a:outerShdw>
            </a:effectLst>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宋体" panose="02010600030101010101" pitchFamily="2" charset="-122"/>
              </a:endParaRPr>
            </a:p>
          </p:txBody>
        </p:sp>
        <p:sp>
          <p:nvSpPr>
            <p:cNvPr id="44040" name="矩形 22"/>
            <p:cNvSpPr>
              <a:spLocks noChangeArrowheads="true"/>
            </p:cNvSpPr>
            <p:nvPr/>
          </p:nvSpPr>
          <p:spPr bwMode="auto">
            <a:xfrm>
              <a:off x="680" y="4008"/>
              <a:ext cx="13040" cy="4215"/>
            </a:xfrm>
            <a:prstGeom prst="rect">
              <a:avLst/>
            </a:prstGeom>
            <a:noFill/>
            <a:ln>
              <a:noFill/>
            </a:ln>
          </p:spPr>
          <p:txBody>
            <a:bodyP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该理论认为：市场中</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卖方比买方更了解</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有关商品的各种信息；掌握更多信息的一方可以通过向信息贫乏的一方传递可靠信息而在市场中获益；买卖双方中拥有信息较少的一方会努力从另一方获取信息；</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信息不对称是市场经济的弊病</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，要想减少信息不对称对经济产生的危害，</a:t>
              </a:r>
              <a:r>
                <a:rPr kumimoji="0" lang="zh-CN"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政府应在市场体系中发挥强有力的作用</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。这一理论被广泛应用到农产品市场</a:t>
              </a: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现代金融市场等各个领域。</a:t>
              </a:r>
              <a:endPar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（二）信息不对称理论与信用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4" name="组合 3"/>
          <p:cNvGrpSpPr/>
          <p:nvPr/>
        </p:nvGrpSpPr>
        <p:grpSpPr>
          <a:xfrm>
            <a:off x="1622425" y="1685608"/>
            <a:ext cx="8948420" cy="3237547"/>
            <a:chOff x="153" y="2693"/>
            <a:chExt cx="14092" cy="5098"/>
          </a:xfrm>
        </p:grpSpPr>
        <p:sp>
          <p:nvSpPr>
            <p:cNvPr id="2" name="Rectangle 10"/>
            <p:cNvSpPr/>
            <p:nvPr/>
          </p:nvSpPr>
          <p:spPr>
            <a:xfrm>
              <a:off x="5953" y="2693"/>
              <a:ext cx="4422" cy="550"/>
            </a:xfrm>
            <a:prstGeom prst="rect">
              <a:avLst/>
            </a:prstGeom>
            <a:noFill/>
            <a:ln w="9525">
              <a:noFill/>
            </a:ln>
          </p:spPr>
          <p:txBody>
            <a:bodyPr lIns="0" tIns="0" rIns="0" bIns="0" anchor="t" anchorCtr="false">
              <a:spAutoFit/>
            </a:bodyPr>
            <a:p>
              <a:pPr algn="ctr">
                <a:lnSpc>
                  <a:spcPct val="80000"/>
                </a:lnSpc>
                <a:spcBef>
                  <a:spcPct val="20000"/>
                </a:spcBef>
                <a:buClr>
                  <a:schemeClr val="tx2"/>
                </a:buClr>
                <a:buFont typeface="Wingdings" panose="05000000000000000000" pitchFamily="2" charset="2"/>
              </a:pPr>
              <a:r>
                <a:rPr lang="zh-CN" altLang="zh-CN" sz="2800" dirty="0">
                  <a:solidFill>
                    <a:schemeClr val="bg1"/>
                  </a:solidFill>
                  <a:latin typeface="宋体" panose="02010600030101010101" pitchFamily="2" charset="-122"/>
                </a:rPr>
                <a:t>在资本市场上</a:t>
              </a:r>
              <a:endParaRPr lang="en-US" altLang="ko-KR" sz="2800" dirty="0">
                <a:solidFill>
                  <a:schemeClr val="bg1"/>
                </a:solidFill>
                <a:latin typeface="华文楷体" panose="02010600040101010101" pitchFamily="2" charset="-122"/>
                <a:ea typeface="Gulim" pitchFamily="34" charset="-127"/>
              </a:endParaRPr>
            </a:p>
          </p:txBody>
        </p:sp>
        <p:sp>
          <p:nvSpPr>
            <p:cNvPr id="46089" name="TextBox 16"/>
            <p:cNvSpPr txBox="true"/>
            <p:nvPr/>
          </p:nvSpPr>
          <p:spPr>
            <a:xfrm>
              <a:off x="153" y="3615"/>
              <a:ext cx="14092" cy="4176"/>
            </a:xfrm>
            <a:prstGeom prst="rect">
              <a:avLst/>
            </a:prstGeom>
            <a:noFill/>
            <a:ln w="9525">
              <a:noFill/>
            </a:ln>
            <a:extLst>
              <a:ext uri="{909E8E84-426E-40DD-AFC4-6F175D3DCCD1}">
                <a14:hiddenFill xmlns:a14="http://schemas.microsoft.com/office/drawing/2010/main">
                  <a:solidFill>
                    <a:schemeClr val="tx1"/>
                  </a:solidFill>
                </a14:hiddenFill>
              </a:ext>
            </a:extLst>
          </p:spPr>
          <p:txBody>
            <a:bodyPr anchor="t" anchorCtr="false">
              <a:spAutoFit/>
            </a:bodyPr>
            <a:p>
              <a:pPr algn="just">
                <a:lnSpc>
                  <a:spcPct val="80000"/>
                </a:lnSpc>
                <a:spcBef>
                  <a:spcPct val="20000"/>
                </a:spcBef>
                <a:buClr>
                  <a:schemeClr val="hlink"/>
                </a:buClr>
                <a:buFont typeface="Wingdings" panose="05000000000000000000" pitchFamily="2" charset="2"/>
              </a:pPr>
              <a:endParaRPr lang="en-US" altLang="zh-CN" sz="2800" b="1" dirty="0">
                <a:solidFill>
                  <a:srgbClr val="FFFF00"/>
                </a:solidFill>
                <a:latin typeface="宋体" panose="02010600030101010101" pitchFamily="2" charset="-122"/>
              </a:endParaRPr>
            </a:p>
            <a:p>
              <a:pPr algn="just" fontAlgn="auto">
                <a:lnSpc>
                  <a:spcPct val="100000"/>
                </a:lnSpc>
                <a:spcBef>
                  <a:spcPts val="0"/>
                </a:spcBef>
                <a:buClr>
                  <a:schemeClr val="hlink"/>
                </a:buClr>
                <a:buFont typeface="Wingdings" panose="05000000000000000000" pitchFamily="2" charset="2"/>
              </a:pP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格雷欣法则</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”，即“劣品驱逐良品”现象。</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卖方</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厂商</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在产品的质量、性能、生产工艺、成本等方面处于</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信息优势</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而买方处于信息劣势，因而对产品难以准确估价。这种信息不对称可能导致的结果是：不断提高产品质量的厂商因成本提高造成价格上升，消费者的需求降低，而失去市场；而以次充好、偷工减料的厂商因成本低占有价格优势，在信息不对称的情况下可能赢得市场</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grpSp>
      <p:sp>
        <p:nvSpPr>
          <p:cNvPr id="9" name="Text Box 6"/>
          <p:cNvSpPr txBox="true">
            <a:spLocks noChangeArrowheads="true"/>
          </p:cNvSpPr>
          <p:nvPr/>
        </p:nvSpPr>
        <p:spPr bwMode="gray">
          <a:xfrm>
            <a:off x="1622425" y="1685925"/>
            <a:ext cx="2642870" cy="521970"/>
          </a:xfrm>
          <a:prstGeom prst="rect">
            <a:avLst/>
          </a:prstGeom>
          <a:solidFill>
            <a:srgbClr val="0070C0"/>
          </a:solidFill>
          <a:ln>
            <a:noFill/>
          </a:ln>
          <a:effectLst/>
        </p:spPr>
        <p:txBody>
          <a:bodyPr wrap="square">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rPr>
              <a:t>在产品市场上</a:t>
            </a:r>
            <a:endParaRPr kumimoji="0" lang="en-US" altLang="zh-CN"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ags/tag1.xml><?xml version="1.0" encoding="utf-8"?>
<p:tagLst xmlns:p="http://schemas.openxmlformats.org/presentationml/2006/main">
  <p:tag name="LTOP" val=" 149.875"/>
  <p:tag name="LLEFT" val=" 209.25"/>
</p:tagLst>
</file>

<file path=ppt/tags/tag10.xml><?xml version="1.0" encoding="utf-8"?>
<p:tagLst xmlns:p="http://schemas.openxmlformats.org/presentationml/2006/main">
  <p:tag name="NAME" val="OvalShape"/>
</p:tagLst>
</file>

<file path=ppt/tags/tag11.xml><?xml version="1.0" encoding="utf-8"?>
<p:tagLst xmlns:p="http://schemas.openxmlformats.org/presentationml/2006/main">
  <p:tag name="NAME" val="OvalText"/>
</p:tagLst>
</file>

<file path=ppt/tags/tag2.xml><?xml version="1.0" encoding="utf-8"?>
<p:tagLst xmlns:p="http://schemas.openxmlformats.org/presentationml/2006/main">
  <p:tag name="LTOP" val=" 150.875"/>
  <p:tag name="LLEFT" val=" 79.625"/>
</p:tagLst>
</file>

<file path=ppt/tags/tag3.xml><?xml version="1.0" encoding="utf-8"?>
<p:tagLst xmlns:p="http://schemas.openxmlformats.org/presentationml/2006/main">
  <p:tag name="NAME" val="OvalShape"/>
</p:tagLst>
</file>

<file path=ppt/tags/tag4.xml><?xml version="1.0" encoding="utf-8"?>
<p:tagLst xmlns:p="http://schemas.openxmlformats.org/presentationml/2006/main">
  <p:tag name="NAME" val="OvalText"/>
</p:tagLst>
</file>

<file path=ppt/tags/tag5.xml><?xml version="1.0" encoding="utf-8"?>
<p:tagLst xmlns:p="http://schemas.openxmlformats.org/presentationml/2006/main">
  <p:tag name="LTOP" val=" 149.875"/>
  <p:tag name="LLEFT" val=" 209.25"/>
</p:tagLst>
</file>

<file path=ppt/tags/tag6.xml><?xml version="1.0" encoding="utf-8"?>
<p:tagLst xmlns:p="http://schemas.openxmlformats.org/presentationml/2006/main">
  <p:tag name="LTOP" val=" 150.875"/>
  <p:tag name="LLEFT" val=" 79.625"/>
</p:tagLst>
</file>

<file path=ppt/tags/tag7.xml><?xml version="1.0" encoding="utf-8"?>
<p:tagLst xmlns:p="http://schemas.openxmlformats.org/presentationml/2006/main">
  <p:tag name="NAME" val="OvalShape"/>
</p:tagLst>
</file>

<file path=ppt/tags/tag8.xml><?xml version="1.0" encoding="utf-8"?>
<p:tagLst xmlns:p="http://schemas.openxmlformats.org/presentationml/2006/main">
  <p:tag name="NAME" val="OvalText"/>
</p:tagLst>
</file>

<file path=ppt/tags/tag9.xml><?xml version="1.0" encoding="utf-8"?>
<p:tagLst xmlns:p="http://schemas.openxmlformats.org/presentationml/2006/main">
  <p:tag name="LTOP" val=" 150.875"/>
  <p:tag name="LLEFT" val=" 79.62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YzVhNWY0MWVmYWQ0MThjOTA0ZjZmMC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2.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3496</Words>
  <Application>WPS 演示</Application>
  <PresentationFormat>宽屏</PresentationFormat>
  <Paragraphs>192</Paragraphs>
  <Slides>19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Arial</vt:lpstr>
      <vt:lpstr>宋体</vt:lpstr>
      <vt:lpstr>Wingdings</vt:lpstr>
      <vt:lpstr>微软雅黑</vt:lpstr>
      <vt:lpstr>经典综艺体简</vt:lpstr>
      <vt:lpstr>新宋体</vt:lpstr>
      <vt:lpstr>华文楷体</vt:lpstr>
      <vt:lpstr>Gulim</vt:lpstr>
      <vt:lpstr>Malgun Gothic</vt:lpstr>
      <vt:lpstr>Wingdings</vt:lpstr>
      <vt:lpstr>Arial Unicode MS</vt:lpstr>
      <vt:lpstr>Arial Black</vt:lpstr>
      <vt:lpstr>Times New Roman</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35</cp:revision>
  <dcterms:created xsi:type="dcterms:W3CDTF">2023-02-21T14:26:14Z</dcterms:created>
  <dcterms:modified xsi:type="dcterms:W3CDTF">2023-02-21T14:26:14Z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