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355455" cy="4541838"/>
            <a:chOff x="403" y="2240"/>
            <a:chExt cx="14733"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264" y="6305"/>
              <a:ext cx="10872" cy="628"/>
            </a:xfrm>
            <a:prstGeom prst="rect">
              <a:avLst/>
            </a:prstGeom>
            <a:noFill/>
            <a:ln w="9525">
              <a:noFill/>
            </a:ln>
          </p:spPr>
          <p:txBody>
            <a:bodyPr wrap="square"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4817745"/>
            <a:chOff x="543" y="1946"/>
            <a:chExt cx="11450" cy="758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chemeClr val="tx1"/>
                  </a:solidFill>
                  <a:latin typeface="微软雅黑" panose="020B0503020204020204" charset="-122"/>
                  <a:ea typeface="微软雅黑" panose="020B0503020204020204" charset="-122"/>
                </a:rPr>
                <a:t>专业机构</a:t>
              </a:r>
              <a:endParaRPr lang="zh-CN" altLang="en-US" sz="1600" b="1" dirty="0">
                <a:solidFill>
                  <a:schemeClr val="tx1"/>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内部渠道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外部渠道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哪个渠道的信息质量好？</a:t>
              </a:r>
              <a:endParaRPr lang="zh-CN" altLang="en-US" sz="2000" b="1" dirty="0">
                <a:solidFill>
                  <a:schemeClr val="tx1"/>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3" name="文本框 32"/>
            <p:cNvSpPr txBox="true"/>
            <p:nvPr/>
          </p:nvSpPr>
          <p:spPr>
            <a:xfrm>
              <a:off x="543" y="194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2825115" y="6097270"/>
            <a:ext cx="3903345" cy="368300"/>
          </a:xfrm>
          <a:prstGeom prst="rect">
            <a:avLst/>
          </a:prstGeom>
          <a:noFill/>
        </p:spPr>
        <p:txBody>
          <a:bodyPr wrap="square" rtlCol="0">
            <a:spAutoFit/>
          </a:bodyPr>
          <a:p>
            <a:r>
              <a:rPr lang="zh-CN" altLang="en-US" b="1">
                <a:solidFill>
                  <a:srgbClr val="00B0F0"/>
                </a:solidFill>
                <a:latin typeface="微软雅黑" panose="020B0503020204020204" charset="-122"/>
                <a:ea typeface="微软雅黑" panose="020B0503020204020204" charset="-122"/>
              </a:rPr>
              <a:t>征信公司的产品与服务性价比最高</a:t>
            </a:r>
            <a:endParaRPr lang="zh-CN" altLang="en-US" b="1">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掌握客户付款信息的机构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政府部门掌握的信用信息</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中介机构提供的信用信息最专业和丰富</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80%</a:t>
                      </a:r>
                      <a:endPar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，动态</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案例：某国有钢铁实业</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亿美元，是一个大型跨国集团，年营业额高达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公司怀疑了。为什么法方坚持生产设备必须要从法国进口，而且价格如此高呢？通过</a:t>
                      </a:r>
                      <a:r>
                        <a:rPr lang="zh-CN" sz="2000" b="0" kern="100" dirty="0">
                          <a:solidFill>
                            <a:srgbClr val="00B0F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14730"/>
          </a:xfrm>
          <a:prstGeom prst="rect">
            <a:avLst/>
          </a:prstGeom>
          <a:noFill/>
          <a:ln w="9525">
            <a:noFill/>
          </a:ln>
        </p:spPr>
        <p:txBody>
          <a:bodyPr wrap="square" anchor="t" anchorCtr="false">
            <a:spAutoFit/>
          </a:bodyPr>
          <a:p>
            <a:pPr>
              <a:buClrTx/>
              <a:buFontTx/>
            </a:pPr>
            <a:r>
              <a:rPr lang="zh-CN" altLang="zh-CN" sz="2000" dirty="0">
                <a:solidFill>
                  <a:srgbClr val="00B0F0"/>
                </a:solidFill>
                <a:latin typeface="微软雅黑" panose="020B0503020204020204" charset="-122"/>
                <a:ea typeface="微软雅黑" panose="020B0503020204020204" charset="-122"/>
              </a:rPr>
              <a:t>该案例中，如果没有通过外贸部门进行客户征信调查，X公司很可能会和对方签合同，并蒙受巨大经济损失。</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培养销售人员的信用意识</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内部渠道</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chemeClr val="tx1"/>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a:t>
              </a:r>
              <a:r>
                <a:rPr lang="zh-CN" altLang="en-US" sz="1800" dirty="0">
                  <a:solidFill>
                    <a:srgbClr val="00B0F0"/>
                  </a:solidFill>
                  <a:latin typeface="微软雅黑" panose="020B0503020204020204" charset="-122"/>
                  <a:ea typeface="微软雅黑" panose="020B0503020204020204" charset="-122"/>
                </a:rPr>
                <a:t>信息合并、评估与分析</a:t>
              </a:r>
              <a:r>
                <a:rPr lang="zh-CN" altLang="en-US" sz="1800" dirty="0">
                  <a:solidFill>
                    <a:schemeClr val="tx1"/>
                  </a:solidFill>
                  <a:latin typeface="微软雅黑" panose="020B0503020204020204" charset="-122"/>
                  <a:ea typeface="微软雅黑" panose="020B0503020204020204" charset="-122"/>
                </a:rPr>
                <a:t>工作。</a:t>
              </a:r>
              <a:endParaRPr lang="zh-CN" altLang="en-US" sz="1800" dirty="0">
                <a:solidFill>
                  <a:schemeClr val="tx1"/>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0B0F0"/>
                </a:solidFill>
                <a:latin typeface="微软雅黑" panose="020B0503020204020204" charset="-122"/>
                <a:ea typeface="微软雅黑" panose="020B0503020204020204" charset="-122"/>
              </a:rPr>
              <a:t>客户信用信息分析表</a:t>
            </a:r>
            <a:r>
              <a:rPr lang="zh-CN" altLang="en-US" sz="1800" dirty="0">
                <a:solidFill>
                  <a:schemeClr val="tx1"/>
                </a:solidFill>
                <a:latin typeface="微软雅黑" panose="020B0503020204020204" charset="-122"/>
                <a:ea typeface="微软雅黑" panose="020B0503020204020204" charset="-122"/>
              </a:rPr>
              <a:t>（如右图）把来自</a:t>
            </a:r>
            <a:r>
              <a:rPr lang="zh-CN" altLang="en-US" sz="1800" dirty="0">
                <a:solidFill>
                  <a:srgbClr val="00B0F0"/>
                </a:solidFill>
                <a:latin typeface="微软雅黑" panose="020B0503020204020204" charset="-122"/>
                <a:ea typeface="微软雅黑" panose="020B0503020204020204" charset="-122"/>
              </a:rPr>
              <a:t>供应商</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银行</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企业财务报表</a:t>
            </a:r>
            <a:r>
              <a:rPr lang="zh-CN" altLang="en-US" sz="1800" dirty="0">
                <a:solidFill>
                  <a:schemeClr val="tx1"/>
                </a:solidFill>
                <a:latin typeface="微软雅黑" panose="020B0503020204020204" charset="-122"/>
                <a:ea typeface="微软雅黑" panose="020B0503020204020204" charset="-122"/>
              </a:rPr>
              <a:t>的信息集中起来，结合从</a:t>
            </a:r>
            <a:r>
              <a:rPr lang="zh-CN" altLang="en-US" sz="1800" dirty="0">
                <a:solidFill>
                  <a:srgbClr val="00B0F0"/>
                </a:solidFill>
                <a:latin typeface="微软雅黑" panose="020B0503020204020204" charset="-122"/>
                <a:ea typeface="微软雅黑" panose="020B0503020204020204" charset="-122"/>
              </a:rPr>
              <a:t>信用评估机构</a:t>
            </a:r>
            <a:r>
              <a:rPr lang="zh-CN" altLang="en-US" sz="1800" dirty="0">
                <a:solidFill>
                  <a:schemeClr val="tx1"/>
                </a:solidFill>
                <a:latin typeface="微软雅黑" panose="020B0503020204020204" charset="-122"/>
                <a:ea typeface="微软雅黑" panose="020B0503020204020204" charset="-122"/>
              </a:rPr>
              <a:t>获得的信用报告，综合确定企业信用情况。</a:t>
            </a: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客户信用评级</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有效期一般为一年</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，以保证信用批准始终建立在获得客户最新资料的前提下，最大程度地减少信用风险。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由</a:t>
              </a:r>
              <a:r>
                <a:rPr lang="zh-CN" altLang="en-US" sz="2000" dirty="0">
                  <a:solidFill>
                    <a:srgbClr val="00B0F0"/>
                  </a:solidFill>
                  <a:latin typeface="微软雅黑" panose="020B0503020204020204" charset="-122"/>
                  <a:ea typeface="微软雅黑" panose="020B0503020204020204" charset="-122"/>
                </a:rPr>
                <a:t>信用风险因素选择</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数据挖掘</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指标体系设计</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评分方法</a:t>
              </a:r>
              <a:r>
                <a:rPr lang="zh-CN" altLang="en-US" sz="2000" dirty="0">
                  <a:solidFill>
                    <a:schemeClr val="tx1"/>
                  </a:solidFill>
                  <a:latin typeface="微软雅黑" panose="020B0503020204020204" charset="-122"/>
                  <a:ea typeface="微软雅黑" panose="020B0503020204020204" charset="-122"/>
                </a:rPr>
                <a:t>组成。</a:t>
              </a:r>
              <a:endParaRPr lang="zh-CN" altLang="en-US" sz="2000" dirty="0">
                <a:solidFill>
                  <a:schemeClr val="tx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客户信用评价系统由</a:t>
              </a:r>
              <a:r>
                <a:rPr lang="zh-CN" altLang="en-US" sz="2000" dirty="0">
                  <a:solidFill>
                    <a:srgbClr val="00B0F0"/>
                  </a:solidFill>
                  <a:latin typeface="微软雅黑" panose="020B0503020204020204" charset="-122"/>
                  <a:ea typeface="微软雅黑" panose="020B0503020204020204" charset="-122"/>
                </a:rPr>
                <a:t>外部评级系统</a:t>
              </a:r>
              <a:r>
                <a:rPr lang="zh-CN" altLang="en-US" sz="2000" dirty="0">
                  <a:solidFill>
                    <a:srgbClr val="13040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内部评级系统</a:t>
              </a:r>
              <a:r>
                <a:rPr lang="zh-CN" altLang="en-US" sz="2000" dirty="0">
                  <a:solidFill>
                    <a:srgbClr val="130401"/>
                  </a:solidFill>
                  <a:latin typeface="微软雅黑" panose="020B0503020204020204" charset="-122"/>
                  <a:ea typeface="微软雅黑" panose="020B0503020204020204" charset="-122"/>
                </a:rPr>
                <a:t>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市场状况、财务、现场感观、信用习惯</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等指标。这些指标又</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包括若干小指标</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680210"/>
            <a:ext cx="8239125" cy="224536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a:t>
            </a:r>
            <a:r>
              <a:rPr lang="zh-CN" altLang="zh-CN" sz="2000" b="1" dirty="0">
                <a:solidFill>
                  <a:srgbClr val="00B0F0"/>
                </a:solidFill>
                <a:latin typeface="微软雅黑" panose="020B0503020204020204" charset="-122"/>
                <a:ea typeface="微软雅黑" panose="020B0503020204020204" charset="-122"/>
              </a:rPr>
              <a:t>资信评级</a:t>
            </a:r>
            <a:r>
              <a:rPr lang="zh-CN" altLang="zh-CN" sz="2000" dirty="0">
                <a:solidFill>
                  <a:srgbClr val="130401"/>
                </a:solidFill>
                <a:latin typeface="微软雅黑" panose="020B0503020204020204" charset="-122"/>
                <a:ea typeface="微软雅黑" panose="020B0503020204020204" charset="-122"/>
              </a:rPr>
              <a:t>标准和评级结果</a:t>
            </a:r>
            <a:r>
              <a:rPr lang="zh-CN" altLang="zh-CN" sz="2000" dirty="0">
                <a:solidFill>
                  <a:srgbClr val="00B0F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00B0F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00B0F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b="1" dirty="0">
                <a:solidFill>
                  <a:srgbClr val="00B0F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a:t>
            </a:r>
            <a:r>
              <a:rPr lang="zh-CN" altLang="zh-CN" sz="2000" dirty="0">
                <a:solidFill>
                  <a:srgbClr val="00B0F0"/>
                </a:solidFill>
                <a:latin typeface="微软雅黑" panose="020B0503020204020204" charset="-122"/>
                <a:ea typeface="微软雅黑" panose="020B0503020204020204" charset="-122"/>
              </a:rPr>
              <a:t>无法取得完整财务数据的情况下</a:t>
            </a:r>
            <a:r>
              <a:rPr lang="zh-CN" altLang="zh-CN" sz="2000" dirty="0">
                <a:solidFill>
                  <a:srgbClr val="130401"/>
                </a:solidFill>
                <a:latin typeface="微软雅黑" panose="020B0503020204020204" charset="-122"/>
                <a:ea typeface="微软雅黑" panose="020B0503020204020204" charset="-122"/>
              </a:rPr>
              <a:t>，</a:t>
            </a:r>
            <a:r>
              <a:rPr lang="zh-CN" altLang="zh-CN" sz="2000" dirty="0">
                <a:solidFill>
                  <a:srgbClr val="00B0F0"/>
                </a:solidFill>
                <a:latin typeface="微软雅黑" panose="020B0503020204020204" charset="-122"/>
                <a:ea typeface="微软雅黑" panose="020B0503020204020204" charset="-122"/>
              </a:rPr>
              <a:t>可以代替资信评级</a:t>
            </a:r>
            <a:r>
              <a:rPr lang="zh-CN" altLang="zh-CN" sz="2000" dirty="0">
                <a:solidFill>
                  <a:srgbClr val="130401"/>
                </a:solidFill>
                <a:latin typeface="微软雅黑" panose="020B0503020204020204" charset="-122"/>
                <a:ea typeface="微软雅黑" panose="020B0503020204020204" charset="-122"/>
              </a:rPr>
              <a:t>。风险指数的得出</a:t>
            </a:r>
            <a:r>
              <a:rPr lang="zh-CN" altLang="zh-CN" sz="2000" dirty="0">
                <a:solidFill>
                  <a:srgbClr val="00B0F0"/>
                </a:solidFill>
                <a:latin typeface="微软雅黑" panose="020B0503020204020204" charset="-122"/>
                <a:ea typeface="微软雅黑" panose="020B0503020204020204" charset="-122"/>
              </a:rPr>
              <a:t>必须有数学模型的支持</a:t>
            </a: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15556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A</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BBB</a:t>
                      </a:r>
                      <a:endParaRPr kumimoji="0" lang="en-US" altLang="zh-CN"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及以下</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1345" name="Rectangle 2010"/>
          <p:cNvSpPr/>
          <p:nvPr/>
        </p:nvSpPr>
        <p:spPr>
          <a:xfrm>
            <a:off x="5084445" y="720883"/>
            <a:ext cx="2021840" cy="368300"/>
          </a:xfrm>
          <a:prstGeom prst="rect">
            <a:avLst/>
          </a:prstGeom>
          <a:noFill/>
          <a:ln w="9525">
            <a:noFill/>
          </a:ln>
        </p:spPr>
        <p:txBody>
          <a:bodyPr wrap="none" anchor="ctr" anchorCtr="false">
            <a:spAutoFit/>
          </a:bodyPr>
          <a:p>
            <a:pPr algn="ctr">
              <a:buClrTx/>
              <a:buFont typeface="Arial" panose="020B0604020202020204" pitchFamily="34" charset="0"/>
            </a:pPr>
            <a:r>
              <a:rPr lang="zh-CN" altLang="en-US" b="1" dirty="0">
                <a:solidFill>
                  <a:schemeClr val="tx1"/>
                </a:solidFill>
                <a:latin typeface="黑体" panose="02010609060101010101" pitchFamily="49" charset="-122"/>
                <a:ea typeface="黑体" panose="02010609060101010101" pitchFamily="49" charset="-122"/>
              </a:rPr>
              <a:t>邓白氏评级注释表</a:t>
            </a:r>
            <a:endParaRPr lang="zh-CN" altLang="en-US" b="1" dirty="0">
              <a:solidFill>
                <a:schemeClr val="tx1"/>
              </a:solidFill>
              <a:latin typeface="黑体" panose="02010609060101010101" pitchFamily="49" charset="-122"/>
              <a:ea typeface="黑体" panose="02010609060101010101" pitchFamily="49" charset="-122"/>
            </a:endParaRPr>
          </a:p>
        </p:txBody>
      </p:sp>
      <p:pic>
        <p:nvPicPr>
          <p:cNvPr id="2" name="图片 1"/>
          <p:cNvPicPr>
            <a:picLocks noChangeAspect="true"/>
          </p:cNvPicPr>
          <p:nvPr/>
        </p:nvPicPr>
        <p:blipFill>
          <a:blip r:embed="rId4"/>
          <a:stretch>
            <a:fillRect/>
          </a:stretch>
        </p:blipFill>
        <p:spPr>
          <a:xfrm>
            <a:off x="1019810" y="1089025"/>
            <a:ext cx="10151745" cy="4366895"/>
          </a:xfrm>
          <a:prstGeom prst="rect">
            <a:avLst/>
          </a:prstGeom>
        </p:spPr>
      </p:pic>
      <p:pic>
        <p:nvPicPr>
          <p:cNvPr id="3" name="图片 2"/>
          <p:cNvPicPr>
            <a:picLocks noChangeAspect="true"/>
          </p:cNvPicPr>
          <p:nvPr/>
        </p:nvPicPr>
        <p:blipFill>
          <a:blip r:embed="rId5"/>
          <a:srcRect l="51198" b="49675"/>
          <a:stretch>
            <a:fillRect/>
          </a:stretch>
        </p:blipFill>
        <p:spPr>
          <a:xfrm>
            <a:off x="6720205" y="5435600"/>
            <a:ext cx="4459605" cy="132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3300" name="Rectangle 4"/>
          <p:cNvSpPr/>
          <p:nvPr/>
        </p:nvSpPr>
        <p:spPr>
          <a:xfrm>
            <a:off x="4785360" y="1841025"/>
            <a:ext cx="2926080"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邓白氏风险预警评分注释表</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642620" y="2544445"/>
            <a:ext cx="11210925" cy="1200150"/>
          </a:xfrm>
          <a:prstGeom prst="rect">
            <a:avLst/>
          </a:prstGeom>
        </p:spPr>
      </p:pic>
      <p:pic>
        <p:nvPicPr>
          <p:cNvPr id="3" name="图片 2"/>
          <p:cNvPicPr>
            <a:picLocks noChangeAspect="true"/>
          </p:cNvPicPr>
          <p:nvPr/>
        </p:nvPicPr>
        <p:blipFill>
          <a:blip r:embed="rId5"/>
          <a:srcRect l="608" t="1517" r="51600" b="50080"/>
          <a:stretch>
            <a:fillRect/>
          </a:stretch>
        </p:blipFill>
        <p:spPr>
          <a:xfrm>
            <a:off x="3953510" y="3958590"/>
            <a:ext cx="458978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00B0F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a:t>
            </a:r>
            <a:r>
              <a:rPr lang="zh-CN" altLang="en-US" sz="2000" dirty="0">
                <a:solidFill>
                  <a:srgbClr val="00B0F0"/>
                </a:solidFill>
                <a:latin typeface="微软雅黑" panose="020B0503020204020204" charset="-122"/>
                <a:ea typeface="微软雅黑" panose="020B0503020204020204" charset="-122"/>
              </a:rPr>
              <a:t>实地测算信用风险</a:t>
            </a:r>
            <a:r>
              <a:rPr lang="zh-CN" altLang="en-US" sz="2000" dirty="0">
                <a:solidFill>
                  <a:srgbClr val="130401"/>
                </a:solidFill>
                <a:latin typeface="微软雅黑" panose="020B0503020204020204" charset="-122"/>
                <a:ea typeface="微软雅黑" panose="020B0503020204020204" charset="-122"/>
              </a:rPr>
              <a:t>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4030"/>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274945" y="2469198"/>
            <a:ext cx="2214880" cy="3987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Rectangle 4"/>
          <p:cNvSpPr/>
          <p:nvPr/>
        </p:nvSpPr>
        <p:spPr>
          <a:xfrm>
            <a:off x="2060575" y="5718493"/>
            <a:ext cx="8296275" cy="398780"/>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流动性高，资产负债比低。</a:t>
            </a:r>
            <a:endParaRPr lang="zh-CN" altLang="en-US"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一种企业评级标准不能解决所有企业的问题</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复杂耗时</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开发适合自己的客户评价方法和指标系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体现少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体现多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10226040" cy="5382260"/>
            <a:chOff x="1204" y="1725"/>
            <a:chExt cx="16104" cy="8476"/>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选择风险因素</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确定评分方法</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8710" y="7150"/>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确定风险因素权重，建立指标体系</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收集和分析客户信息</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882"/>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同时，可以将指标评分设定上限和下限，锁定最高和最低评分（如，对净资产，</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万以下为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500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万以上为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5545" y="8346"/>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142365" y="1918335"/>
            <a:ext cx="10174605" cy="1476375"/>
          </a:xfrm>
          <a:prstGeom prst="rect">
            <a:avLst/>
          </a:prstGeom>
          <a:noFill/>
          <a:ln w="9525">
            <a:noFill/>
          </a:ln>
        </p:spPr>
        <p:txBody>
          <a:bodyPr wrap="square"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客户信用评级</a:t>
            </a:r>
            <a:r>
              <a:rPr lang="zh-CN" altLang="en-US" sz="2000" dirty="0">
                <a:latin typeface="微软雅黑" panose="020B0503020204020204" charset="-122"/>
                <a:ea typeface="微软雅黑" panose="020B0503020204020204" charset="-122"/>
              </a:rPr>
              <a:t>后，根据企业的</a:t>
            </a:r>
            <a:r>
              <a:rPr lang="zh-CN" altLang="en-US" sz="2000" dirty="0">
                <a:solidFill>
                  <a:srgbClr val="00B0F0"/>
                </a:solidFill>
                <a:latin typeface="微软雅黑" panose="020B0503020204020204" charset="-122"/>
                <a:ea typeface="微软雅黑" panose="020B0503020204020204" charset="-122"/>
              </a:rPr>
              <a:t>信用政策</a:t>
            </a: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信用额度</a:t>
            </a:r>
            <a:r>
              <a:rPr lang="zh-CN" altLang="en-US" sz="2000" dirty="0">
                <a:latin typeface="微软雅黑" panose="020B0503020204020204" charset="-122"/>
                <a:ea typeface="微软雅黑" panose="020B0503020204020204" charset="-122"/>
              </a:rPr>
              <a:t>。信用额度一般采用</a:t>
            </a:r>
            <a:r>
              <a:rPr lang="zh-CN" altLang="en-US" sz="2000" dirty="0">
                <a:solidFill>
                  <a:srgbClr val="00B0F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确定信用限额（第二章）。</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a:t>
            </a:r>
            <a:r>
              <a:rPr lang="zh-CN" altLang="en-US" sz="2000" dirty="0">
                <a:solidFill>
                  <a:srgbClr val="00B0F0"/>
                </a:solidFill>
                <a:latin typeface="微软雅黑" panose="020B0503020204020204" charset="-122"/>
                <a:ea typeface="微软雅黑" panose="020B0503020204020204" charset="-122"/>
              </a:rPr>
              <a:t>最终</a:t>
            </a:r>
            <a:r>
              <a:rPr lang="zh-CN" altLang="en-US" sz="2000" dirty="0">
                <a:latin typeface="微软雅黑" panose="020B0503020204020204" charset="-122"/>
                <a:ea typeface="微软雅黑" panose="020B0503020204020204" charset="-122"/>
              </a:rPr>
              <a:t>确定的信用额度通常</a:t>
            </a:r>
            <a:r>
              <a:rPr lang="zh-CN" altLang="en-US" sz="2000" dirty="0">
                <a:solidFill>
                  <a:srgbClr val="00B0F0"/>
                </a:solidFill>
                <a:latin typeface="微软雅黑" panose="020B0503020204020204" charset="-122"/>
                <a:ea typeface="微软雅黑" panose="020B0503020204020204" charset="-122"/>
              </a:rPr>
              <a:t>低于信用限额</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236"/>
            <a:chOff x="51" y="2851"/>
            <a:chExt cx="14400" cy="6833"/>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85"/>
              <a:ext cx="3543" cy="2417"/>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dirty="0">
                  <a:solidFill>
                    <a:schemeClr val="tx1"/>
                  </a:solidFill>
                  <a:latin typeface="微软雅黑" panose="020B0503020204020204" charset="-122"/>
                  <a:ea typeface="微软雅黑" panose="020B0503020204020204" charset="-122"/>
                </a:rPr>
                <a:t>普通信用报告包括企、事业机构信用状况的基本信息，是企业正常贸易活动中用于</a:t>
              </a:r>
              <a:r>
                <a:rPr lang="zh-CN" altLang="en-US" dirty="0">
                  <a:solidFill>
                    <a:srgbClr val="00B0F0"/>
                  </a:solidFill>
                  <a:latin typeface="微软雅黑" panose="020B0503020204020204" charset="-122"/>
                  <a:ea typeface="微软雅黑" panose="020B0503020204020204" charset="-122"/>
                </a:rPr>
                <a:t>了解交易对象信用状况</a:t>
              </a:r>
              <a:r>
                <a:rPr lang="zh-CN" altLang="en-US" dirty="0">
                  <a:solidFill>
                    <a:schemeClr val="tx1"/>
                  </a:solidFill>
                  <a:latin typeface="微软雅黑" panose="020B0503020204020204" charset="-122"/>
                  <a:ea typeface="微软雅黑" panose="020B0503020204020204" charset="-122"/>
                </a:rPr>
                <a:t>的必备资料，是从事现代企业信用管理的基础，是保障企业交易安全、确保应收账款及时回收的前提。</a:t>
              </a:r>
              <a:endParaRPr lang="zh-CN" altLang="en-US" dirty="0">
                <a:solidFill>
                  <a:schemeClr val="tx1"/>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3348"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00B0F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(10)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4370" y="1544003"/>
            <a:ext cx="8302625" cy="424624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企业信用报告服务对象包括：</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信贷经理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财务总监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采购经理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市场经理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管理顾问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律师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chemeClr val="tx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00B0F0"/>
                  </a:solidFill>
                  <a:latin typeface="微软雅黑" panose="020B0503020204020204" charset="-122"/>
                  <a:ea typeface="微软雅黑" panose="020B0503020204020204" charset="-122"/>
                </a:rPr>
                <a:t>企业征信调查报告</a:t>
              </a:r>
              <a:r>
                <a:rPr lang="zh-CN" altLang="zh-CN" sz="2000" dirty="0">
                  <a:solidFill>
                    <a:schemeClr val="tx1"/>
                  </a:solidFill>
                  <a:latin typeface="微软雅黑" panose="020B0503020204020204" charset="-122"/>
                  <a:ea typeface="微软雅黑" panose="020B0503020204020204" charset="-122"/>
                </a:rPr>
                <a:t>中，它构成了</a:t>
              </a:r>
              <a:r>
                <a:rPr lang="zh-CN" altLang="zh-CN" sz="2000" dirty="0">
                  <a:solidFill>
                    <a:srgbClr val="00B0F0"/>
                  </a:solidFill>
                  <a:latin typeface="微软雅黑" panose="020B0503020204020204" charset="-122"/>
                  <a:ea typeface="微软雅黑" panose="020B0503020204020204" charset="-122"/>
                </a:rPr>
                <a:t>合格的客户档案</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a:t>
              </a:r>
              <a:r>
                <a:rPr lang="zh-CN" altLang="zh-CN" sz="2000" dirty="0">
                  <a:solidFill>
                    <a:srgbClr val="00B0F0"/>
                  </a:solidFill>
                  <a:latin typeface="微软雅黑" panose="020B0503020204020204" charset="-122"/>
                  <a:ea typeface="微软雅黑" panose="020B0503020204020204" charset="-122"/>
                </a:rPr>
                <a:t>连续性、动态性</a:t>
              </a:r>
              <a:r>
                <a:rPr lang="zh-CN" altLang="zh-CN" sz="2000" dirty="0">
                  <a:solidFill>
                    <a:srgbClr val="130401"/>
                  </a:solidFill>
                  <a:latin typeface="微软雅黑" panose="020B0503020204020204" charset="-122"/>
                  <a:ea typeface="微软雅黑" panose="020B0503020204020204" charset="-122"/>
                </a:rPr>
                <a:t>，有必要建立</a:t>
              </a:r>
              <a:r>
                <a:rPr lang="zh-CN" altLang="zh-CN" sz="2000" dirty="0">
                  <a:solidFill>
                    <a:srgbClr val="00B0F0"/>
                  </a:solidFill>
                  <a:latin typeface="微软雅黑" panose="020B0503020204020204" charset="-122"/>
                  <a:ea typeface="微软雅黑" panose="020B0503020204020204" charset="-122"/>
                </a:rPr>
                <a:t>合格的客户信用档案库</a:t>
              </a:r>
              <a:r>
                <a:rPr lang="zh-CN" altLang="zh-CN" sz="2000" dirty="0">
                  <a:solidFill>
                    <a:schemeClr val="tx1"/>
                  </a:solidFill>
                  <a:latin typeface="微软雅黑" panose="020B0503020204020204" charset="-122"/>
                  <a:ea typeface="微软雅黑" panose="020B0503020204020204" charset="-122"/>
                </a:rPr>
                <a:t>。</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024120"/>
            <a:chOff x="950" y="2263"/>
            <a:chExt cx="12080" cy="7912"/>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动态管理原则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chemeClr val="tx1"/>
                    </a:solidFill>
                    <a:latin typeface="微软雅黑" panose="020B0503020204020204" charset="-122"/>
                    <a:ea typeface="微软雅黑" panose="020B0503020204020204" charset="-122"/>
                  </a:rPr>
                  <a:t>集中度原则</a:t>
                </a:r>
                <a:endParaRPr lang="zh-CN" altLang="en-US" b="1" dirty="0">
                  <a:solidFill>
                    <a:schemeClr val="tx1"/>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电子化管理原则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chemeClr val="tx1"/>
                    </a:solidFill>
                    <a:latin typeface="微软雅黑" panose="020B0503020204020204" charset="-122"/>
                    <a:ea typeface="微软雅黑" panose="020B0503020204020204" charset="-122"/>
                  </a:rPr>
                  <a:t>分类管理重点突出原则</a:t>
                </a:r>
                <a:endParaRPr lang="en-US" altLang="en-US" sz="2000" b="1" dirty="0">
                  <a:solidFill>
                    <a:schemeClr val="tx1"/>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5"/>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1"/>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客户重要程度影响客户档案管理费用，需对客户进行分类管理；突出重点来管理。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472180"/>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有需求</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并</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有支付能力</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的法人单位或者消费者个人都是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信用部门的客户与销售部门的客户范畴不一样。</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参照不同类型企业征信报告</a:t>
            </a:r>
            <a:r>
              <a:rPr lang="zh-CN" altLang="en-US" sz="2000" dirty="0">
                <a:latin typeface="微软雅黑" panose="020B0503020204020204" charset="-122"/>
                <a:ea typeface="微软雅黑" panose="020B0503020204020204" charset="-122"/>
                <a:cs typeface="微软雅黑" panose="020B0503020204020204" charset="-122"/>
              </a:rPr>
              <a:t>的基础上，按照行业通用标准，结合企业的具体要求，构建客户信用档案库模板。</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818515"/>
            <a:ext cx="9144000" cy="5755005"/>
            <a:chOff x="2362" y="106"/>
            <a:chExt cx="6887" cy="8251"/>
          </a:xfrm>
        </p:grpSpPr>
        <p:sp>
          <p:nvSpPr>
            <p:cNvPr id="207874" name="AutoShape 5"/>
            <p:cNvSpPr>
              <a:spLocks noChangeAspect="true"/>
            </p:cNvSpPr>
            <p:nvPr/>
          </p:nvSpPr>
          <p:spPr>
            <a:xfrm>
              <a:off x="2362" y="106"/>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客户档案库建设程序</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53210" y="1620520"/>
            <a:ext cx="8657590" cy="7823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模板要定期升级</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，定期更新客户信用数据，以便及时掌握客户信用动态。</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2"/>
          <p:cNvSpPr>
            <a:spLocks noGrp="true"/>
          </p:cNvSpPr>
          <p:nvPr/>
        </p:nvSpPr>
        <p:spPr>
          <a:xfrm>
            <a:off x="1666875" y="3943350"/>
            <a:ext cx="9177655" cy="87249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加工</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工作，以达到开发利用的要求。</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标题 1"/>
          <p:cNvSpPr>
            <a:spLocks noGrp="true"/>
          </p:cNvSpPr>
          <p:nvPr/>
        </p:nvSpPr>
        <p:spPr>
          <a:xfrm>
            <a:off x="850900" y="32061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信用部门</a:t>
              </a:r>
              <a:endParaRPr lang="zh-CN" altLang="en-US" sz="2000" b="1" dirty="0">
                <a:solidFill>
                  <a:schemeClr val="tx1"/>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销售部门</a:t>
              </a:r>
              <a:endParaRPr lang="zh-CN" altLang="en-US" sz="2000" b="1" dirty="0">
                <a:solidFill>
                  <a:schemeClr val="tx1"/>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567623" y="5768975"/>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00B0F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00B0F0"/>
                </a:solidFill>
                <a:latin typeface="微软雅黑" panose="020B0503020204020204" charset="-122"/>
                <a:ea typeface="微软雅黑" panose="020B0503020204020204" charset="-122"/>
              </a:rPr>
              <a:t>对债权有潜在威胁的</a:t>
            </a:r>
            <a:r>
              <a:rPr lang="zh-CN" altLang="en-US" sz="2000" b="1" dirty="0">
                <a:solidFill>
                  <a:schemeClr val="tx1"/>
                </a:solidFill>
                <a:latin typeface="微软雅黑" panose="020B0503020204020204" charset="-122"/>
                <a:ea typeface="微软雅黑" panose="020B0503020204020204" charset="-122"/>
              </a:rPr>
              <a:t>，属于我部的客户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a:t>
            </a:r>
            <a:r>
              <a:rPr lang="zh-CN" altLang="en-US" sz="2000" b="1" dirty="0">
                <a:solidFill>
                  <a:srgbClr val="00B0F0"/>
                </a:solidFill>
                <a:latin typeface="微软雅黑" panose="020B0503020204020204" charset="-122"/>
                <a:ea typeface="微软雅黑" panose="020B0503020204020204" charset="-122"/>
              </a:rPr>
              <a:t>不涉及赊销的客户</a:t>
            </a:r>
            <a:r>
              <a:rPr lang="zh-CN" altLang="en-US" sz="2000" b="1" dirty="0">
                <a:solidFill>
                  <a:srgbClr val="130401"/>
                </a:solidFill>
                <a:latin typeface="微软雅黑" panose="020B0503020204020204" charset="-122"/>
                <a:ea typeface="微软雅黑" panose="020B0503020204020204" charset="-122"/>
              </a:rPr>
              <a:t>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定期调查和评估</a:t>
              </a: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3</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、客户管理步骤</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4</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、客户管理系统</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7188</Words>
  <Application>WPS 演示</Application>
  <PresentationFormat>宽屏</PresentationFormat>
  <Paragraphs>1025</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233</cp:revision>
  <dcterms:created xsi:type="dcterms:W3CDTF">2023-04-12T02:16:07Z</dcterms:created>
  <dcterms:modified xsi:type="dcterms:W3CDTF">2023-04-12T02:16:07Z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