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463" r:id="rId36"/>
    <p:sldId id="462" r:id="rId37"/>
    <p:sldId id="464" r:id="rId38"/>
    <p:sldId id="465" r:id="rId39"/>
    <p:sldId id="337" r:id="rId40"/>
    <p:sldId id="338" r:id="rId41"/>
    <p:sldId id="339" r:id="rId42"/>
    <p:sldId id="340" r:id="rId43"/>
    <p:sldId id="370" r:id="rId44"/>
    <p:sldId id="341" r:id="rId45"/>
    <p:sldId id="402"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hyperlink" Target="https://www.cbirc.gov.cn/cn/view/pages/index/guozhai.html"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89074" cy="4767904"/>
            <a:chOff x="8" y="2084"/>
            <a:chExt cx="14313"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668" cy="4506"/>
            </a:xfrm>
            <a:prstGeom prst="rect">
              <a:avLst/>
            </a:prstGeom>
            <a:noFill/>
            <a:ln w="9525">
              <a:noFill/>
            </a:ln>
          </p:spPr>
          <p:txBody>
            <a:bodyPr wrap="square"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63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88" y="8036"/>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232283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GDP</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sz="2000">
                <a:latin typeface="微软雅黑" panose="020B0503020204020204" charset="-122"/>
                <a:ea typeface="微软雅黑" panose="020B0503020204020204" charset="-122"/>
                <a:cs typeface="微软雅黑" panose="020B0503020204020204" charset="-122"/>
              </a:rPr>
              <a:t>作为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差别主要体现在惠誉和标准普尔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sz="2000">
                <a:latin typeface="微软雅黑" panose="020B0503020204020204" charset="-122"/>
                <a:ea typeface="微软雅黑" panose="020B0503020204020204" charset="-122"/>
                <a:cs typeface="微软雅黑" panose="020B0503020204020204" charset="-122"/>
              </a:rPr>
              <a:t>，而穆迪对</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sz="2000">
                <a:latin typeface="微软雅黑" panose="020B0503020204020204" charset="-122"/>
                <a:ea typeface="微软雅黑" panose="020B0503020204020204" charset="-122"/>
                <a:cs typeface="微软雅黑" panose="020B0503020204020204" charset="-122"/>
              </a:rPr>
              <a:t>赋予较高权重。穆迪和标准普尔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sz="2000">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发行结构</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935" y="1201420"/>
            <a:ext cx="8630285" cy="5012055"/>
            <a:chOff x="402" y="2143"/>
            <a:chExt cx="13591" cy="7893"/>
          </a:xfrm>
        </p:grpSpPr>
        <p:sp>
          <p:nvSpPr>
            <p:cNvPr id="48134" name="Rectangle 4"/>
            <p:cNvSpPr>
              <a:spLocks noGrp="true" noChangeArrowheads="true"/>
            </p:cNvSpPr>
            <p:nvPr/>
          </p:nvSpPr>
          <p:spPr>
            <a:xfrm>
              <a:off x="402" y="3248"/>
              <a:ext cx="13591"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国债发行综合管理的潜在</a:t>
              </a:r>
              <a:r>
                <a:rPr lang="zh-CN" altLang="en-US" sz="2400" kern="0" noProof="0" dirty="0">
                  <a:ln>
                    <a:noFill/>
                  </a:ln>
                  <a:solidFill>
                    <a:srgbClr val="00B0F0"/>
                  </a:solidFill>
                  <a:effectLst/>
                  <a:uLnTx/>
                  <a:uFillTx/>
                  <a:latin typeface="微软雅黑" panose="020B0503020204020204" charset="-122"/>
                  <a:ea typeface="微软雅黑" panose="020B0503020204020204" charset="-122"/>
                  <a:sym typeface="+mn-ea"/>
                </a:rPr>
                <a:t>风险</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发行风险</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综合管理</a:t>
              </a:r>
              <a:endPar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4506"/>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0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hlinkClick r:id="rId4" action="ppaction://hlinkfile"/>
                </a:rPr>
                <a:t>国债及其他债券收益率曲线</a:t>
              </a:r>
              <a:endParaRPr lang="zh-CN" altLang="en-US" sz="2000" dirty="0">
                <a:solidFill>
                  <a:srgbClr val="000000"/>
                </a:solidFill>
                <a:latin typeface="微软雅黑" panose="020B0503020204020204" charset="-122"/>
                <a:ea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https://www.cbirc.gov.cn/cn/view/pages/index/guozhai.html</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821055" y="1069975"/>
            <a:ext cx="10549890" cy="5215890"/>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00B0F0"/>
                </a:solidFill>
                <a:latin typeface="微软雅黑" panose="020B0503020204020204" charset="-122"/>
                <a:ea typeface="微软雅黑" panose="020B0503020204020204" charset="-122"/>
              </a:rPr>
              <a:t>储蓄国债</a:t>
            </a:r>
            <a:r>
              <a:rPr lang="zh-CN" altLang="en-US">
                <a:latin typeface="微软雅黑" panose="020B0503020204020204" charset="-122"/>
                <a:ea typeface="微软雅黑" panose="020B0503020204020204" charset="-122"/>
              </a:rPr>
              <a:t>（凭证式，电子式），</a:t>
            </a:r>
            <a:r>
              <a:rPr lang="zh-CN" altLang="en-US">
                <a:solidFill>
                  <a:srgbClr val="00B0F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储蓄国债：</a:t>
            </a:r>
            <a:r>
              <a:rPr lang="zh-CN" altLang="en-US">
                <a:latin typeface="微软雅黑" panose="020B0503020204020204" charset="-122"/>
                <a:ea typeface="微软雅黑" panose="020B0503020204020204" charset="-122"/>
              </a:rPr>
              <a:t>是面向居民个人发行的、不可流通交易的人民币国债，由储蓄国债（凭证式）和储蓄国债（电子式）构成，储蓄国债（凭证式）是纸质凭证国债，储蓄国债（电子式）以电子记账形式记录债权。</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优点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储蓄国债</a:t>
            </a:r>
            <a:r>
              <a:rPr lang="zh-CN" altLang="en-US">
                <a:solidFill>
                  <a:srgbClr val="00B0F0"/>
                </a:solidFill>
                <a:latin typeface="微软雅黑" panose="020B0503020204020204" charset="-122"/>
                <a:ea typeface="微软雅黑" panose="020B0503020204020204" charset="-122"/>
              </a:rPr>
              <a:t>信用等级高</a:t>
            </a:r>
            <a:r>
              <a:rPr lang="zh-CN" altLang="en-US">
                <a:latin typeface="微软雅黑" panose="020B0503020204020204" charset="-122"/>
                <a:ea typeface="微软雅黑" panose="020B0503020204020204" charset="-122"/>
              </a:rPr>
              <a:t>，是最安全的理财产品；</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与国内大多数银行动辄几十万元的大额存单起存门槛相比，储蓄国债的</a:t>
            </a:r>
            <a:r>
              <a:rPr lang="zh-CN" altLang="en-US">
                <a:solidFill>
                  <a:srgbClr val="00B0F0"/>
                </a:solidFill>
                <a:latin typeface="微软雅黑" panose="020B0503020204020204" charset="-122"/>
                <a:ea typeface="微软雅黑" panose="020B0503020204020204" charset="-122"/>
              </a:rPr>
              <a:t>认购起点低</a:t>
            </a:r>
            <a:r>
              <a:rPr lang="zh-CN" altLang="en-US">
                <a:latin typeface="微软雅黑" panose="020B0503020204020204" charset="-122"/>
                <a:ea typeface="微软雅黑" panose="020B0503020204020204" charset="-122"/>
              </a:rPr>
              <a:t>，以100元为起点，按整数倍购买，发行期次多，每年3-11月均有发行，发行日期一般为每月10日，承销网点约13万个，遍布全国各地，购买方便，目前已有29家银行开通网银购买储蓄国债（电子式）业务；</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收益稳定</a:t>
            </a:r>
            <a:r>
              <a:rPr lang="zh-CN" altLang="en-US">
                <a:latin typeface="微软雅黑" panose="020B0503020204020204" charset="-122"/>
                <a:ea typeface="微软雅黑" panose="020B0503020204020204" charset="-122"/>
              </a:rPr>
              <a:t>，利息免税。储蓄国债发行利率固定，收益相对较高，且利息收入免征个人所得税；</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变现灵活，</a:t>
            </a:r>
            <a:r>
              <a:rPr lang="zh-CN" altLang="en-US">
                <a:solidFill>
                  <a:srgbClr val="00B0F0"/>
                </a:solidFill>
                <a:latin typeface="微软雅黑" panose="020B0503020204020204" charset="-122"/>
                <a:ea typeface="微软雅黑" panose="020B0503020204020204" charset="-122"/>
              </a:rPr>
              <a:t>流动性好</a:t>
            </a:r>
            <a:r>
              <a:rPr lang="zh-CN" altLang="en-US">
                <a:latin typeface="微软雅黑" panose="020B0503020204020204" charset="-122"/>
                <a:ea typeface="微软雅黑" panose="020B0503020204020204" charset="-122"/>
              </a:rPr>
              <a:t>。储蓄国债虽不能上市交易，但随时可以到原购买银行的营业网点提前兑取现金，持满一年后的提前兑取利息大大高于相同期限的银行储蓄存款提前支取收益；当投资者需要贷款时，可用储蓄国债作为抵押物，到原购买银行的营业网点办理质押贷款；</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国债更</a:t>
            </a:r>
            <a:r>
              <a:rPr lang="zh-CN" altLang="en-US">
                <a:solidFill>
                  <a:srgbClr val="00B0F0"/>
                </a:solidFill>
                <a:latin typeface="微软雅黑" panose="020B0503020204020204" charset="-122"/>
                <a:ea typeface="微软雅黑" panose="020B0503020204020204" charset="-122"/>
              </a:rPr>
              <a:t>安全</a:t>
            </a:r>
            <a:r>
              <a:rPr lang="zh-CN" altLang="en-US">
                <a:latin typeface="微软雅黑" panose="020B0503020204020204" charset="-122"/>
                <a:ea typeface="微软雅黑" panose="020B0503020204020204" charset="-122"/>
              </a:rPr>
              <a:t>。根据国务院公布的《存款保险条例》，银行存款偿付限额为50万元。储蓄国债不存在上述问题。</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215" y="1472565"/>
            <a:ext cx="8849995" cy="3476625"/>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例题：对比买储蓄国债与购买银行大额存单或定期存款</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2021年已发行储蓄国债三年期利率为3.8%，五年期利率为3.97%。试以三年期为比较，目前银行三年期大额存单利率一般只有3.55%左右，而且起存门槛至少要20万元。如投资者手头只有10万元，达不到大额存单门槛，在银行按2.75%的利率办理三年期整存整取，三年利息收入8250元；如购买三年期储蓄国债（凭证式），三年能产生利息收入11400元，多收入3150元，平均每年多收入1050元；如购买三年期储蓄国债（电子式），因为它每年派息，派息可存放在资金账户继续“生”利息，会产生更多的利息收入。</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286510" y="1103630"/>
            <a:ext cx="9511030" cy="4861560"/>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例题：储蓄国债如提前支取利息计算</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储蓄国债持有到期对投资者更合算一些。如确需提前支取，以2021年第1期三年期储蓄国债（凭证式）为例，持有时间不满半年不计付利息，满半年不满1年按年利率0.54%计息，满1年不满2年按年利率2.27%计息，满2年不满3年按年利率3.29%计息，此外还要支付银行0.1%的手续费。如购买一张金额10万元的三年期储蓄国债（凭证式），持有不满半年就提前兑取，不仅不计利息还要扣除100元手续费，会产生投资亏损；如持满9个月兑取，兑取利息405元，扣除100元手续费，共产生305元投资收益；如持满1年半，兑取利息3405元，扣除100元手续费，共产生3305元投资收益；如持满2年半，兑取利息8225元，扣除100元手续费，共产生8125元投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相比银行的储蓄存款，国债提前兑取利息收益更高。在银行办理三年期整存整取，如提前兑取只能按0.35%的活期利率计息，如10万元存满1年半后全额提前兑取，只能产生525元的投资收益；银行大额存单如提前支取利息一般按靠档计算，如10万元三年期大额存单存满1年半后全额提前兑取，分别按1.5%的一年期定期存款利率与1.3%的6个月定期存款利率计算，也只能产生2150元的投资收益。</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934085" y="1145540"/>
            <a:ext cx="10323830" cy="4969510"/>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储蓄国债（电子式）与储蓄国债（凭证式）的相同点和不同点</a:t>
            </a:r>
            <a:endParaRPr lang="zh-CN" altLang="en-US" sz="2000" b="1">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同</a:t>
            </a:r>
            <a:r>
              <a:rPr lang="zh-CN" altLang="en-US">
                <a:latin typeface="微软雅黑" panose="020B0503020204020204" charset="-122"/>
                <a:ea typeface="微软雅黑" panose="020B0503020204020204" charset="-122"/>
              </a:rPr>
              <a:t>：都要实名购买，期限一般为三年期和五年期，面额都以100元起整数递增，利率固定，一般高于同期银行存款利率，都不能流通转让交易，但可以提前兑取、质押贷款。</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异</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购买方式</a:t>
            </a:r>
            <a:r>
              <a:rPr lang="zh-CN" altLang="en-US">
                <a:latin typeface="微软雅黑" panose="020B0503020204020204" charset="-122"/>
                <a:ea typeface="微软雅黑" panose="020B0503020204020204" charset="-122"/>
              </a:rPr>
              <a:t>不同。储蓄国债（电子式）需要开立国债账户并指定对应的资金账户后，用资金账户的钱购买，可通过网银购买；储蓄国债（凭证式）仅限柜面购买，可用现金或转账购买；</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记录方式</a:t>
            </a:r>
            <a:r>
              <a:rPr lang="zh-CN" altLang="en-US">
                <a:latin typeface="微软雅黑" panose="020B0503020204020204" charset="-122"/>
                <a:ea typeface="微软雅黑" panose="020B0503020204020204" charset="-122"/>
              </a:rPr>
              <a:t>不同。储蓄国债（电子式）以电子记账方式记录，储蓄国债（凭证式）以收款凭证方式记录；</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付息方式</a:t>
            </a:r>
            <a:r>
              <a:rPr lang="zh-CN" altLang="en-US">
                <a:latin typeface="微软雅黑" panose="020B0503020204020204" charset="-122"/>
                <a:ea typeface="微软雅黑" panose="020B0503020204020204" charset="-122"/>
              </a:rPr>
              <a:t>不同。储蓄国债（凭证式）到期一次性还本付息；储蓄国债（电子式）为每年付息，付息日银行将自动把利息转入对应的资金账户，可以随时取出，也可继续存放在资金账户“生”利息；</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起息日</a:t>
            </a:r>
            <a:r>
              <a:rPr lang="zh-CN" altLang="en-US">
                <a:latin typeface="微软雅黑" panose="020B0503020204020204" charset="-122"/>
                <a:ea typeface="微软雅黑" panose="020B0503020204020204" charset="-122"/>
              </a:rPr>
              <a:t>不同。储蓄国债（电子式）有统一的起息日，和购买的时间无关;储蓄国债（凭证式）从购买之日起计息；</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提前兑取条件</a:t>
            </a:r>
            <a:r>
              <a:rPr lang="zh-CN" altLang="en-US">
                <a:latin typeface="微软雅黑" panose="020B0503020204020204" charset="-122"/>
                <a:ea typeface="微软雅黑" panose="020B0503020204020204" charset="-122"/>
              </a:rPr>
              <a:t>不同。储蓄国债（电子式）可部分提前兑取；储蓄国债（凭证式）只能全额提前兑取。</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934085" y="1145540"/>
            <a:ext cx="10323830" cy="1198880"/>
          </a:xfrm>
          <a:prstGeom prst="rect">
            <a:avLst/>
          </a:prstGeom>
          <a:noFill/>
        </p:spPr>
        <p:txBody>
          <a:bodyPr wrap="square" rtlCol="0">
            <a:spAutoFit/>
          </a:bodyPr>
          <a:p>
            <a:pPr algn="just" fontAlgn="auto">
              <a:spcAft>
                <a:spcPts val="600"/>
              </a:spcAft>
            </a:pPr>
            <a:r>
              <a:rPr lang="zh-CN" altLang="en-US" b="1">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：可面向个人和</a:t>
            </a:r>
            <a:r>
              <a:rPr lang="zh-CN" altLang="en-US">
                <a:solidFill>
                  <a:srgbClr val="00B0F0"/>
                </a:solidFill>
                <a:latin typeface="微软雅黑" panose="020B0503020204020204" charset="-122"/>
                <a:ea typeface="微软雅黑" panose="020B0503020204020204" charset="-122"/>
              </a:rPr>
              <a:t>单位</a:t>
            </a:r>
            <a:r>
              <a:rPr lang="zh-CN" altLang="en-US">
                <a:latin typeface="微软雅黑" panose="020B0503020204020204" charset="-122"/>
                <a:ea typeface="微软雅黑" panose="020B0503020204020204" charset="-122"/>
              </a:rPr>
              <a:t>销售，而储蓄国债仅可面向个人销售；国债存续期内记账式国债可自由买卖，流动性强，但储蓄国债则只能在发行期内认购，存续期内如办理提前兑取则需支付一定的手续费并按提前时间损失若干月份国债利息。</a:t>
            </a:r>
            <a:r>
              <a:rPr lang="zh-CN" altLang="en-US">
                <a:latin typeface="微软雅黑" panose="020B0503020204020204" charset="-122"/>
                <a:ea typeface="微软雅黑" panose="020B0503020204020204" charset="-122"/>
                <a:sym typeface="+mn-ea"/>
              </a:rPr>
              <a:t>可在指定营业网点和网上银行等电子渠道买卖记账式国债。1年期以内的称为记账式贴现国债（俗称国库券），1年期以上的称为记账式附息国债。</a:t>
            </a:r>
            <a:endParaRPr lang="zh-CN" altLang="en-US">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rcRect l="3162" t="8756" r="2398" b="3369"/>
          <a:stretch>
            <a:fillRect/>
          </a:stretch>
        </p:blipFill>
        <p:spPr>
          <a:xfrm>
            <a:off x="2071370" y="2773680"/>
            <a:ext cx="8049895" cy="3479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311927"/>
            <a:chOff x="-589" y="1981"/>
            <a:chExt cx="14499" cy="6510"/>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21"/>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156"/>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综合管理的潜在风险因素；</a:t>
              </a: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sym typeface="+mn-ea"/>
                </a:rPr>
                <a:t>综合考虑国债市场交易技术、交易方式、市场体系的布局与构建、市场机制等诸多方面进行风险综合管理。</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）完善国债建设项目的管理；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273"/>
            <a:chOff x="53" y="2323"/>
            <a:chExt cx="13942" cy="7434"/>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7"/>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进口额增长率过快，是造成偿还规模风险的潜在因素。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调整好国债发行期限的结构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。（罗斯福新政，凯恩斯）</a:t>
                </a:r>
                <a:endParaRPr lang="en-US" altLang="zh-CN"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a:t>
              </a:r>
              <a:r>
                <a:rPr lang="en-US" altLang="zh-CN">
                  <a:solidFill>
                    <a:srgbClr val="00B0F0"/>
                  </a:solidFill>
                  <a:latin typeface="微软雅黑" panose="020B0503020204020204" charset="-122"/>
                  <a:ea typeface="微软雅黑" panose="020B0503020204020204" charset="-122"/>
                  <a:cs typeface="微软雅黑" panose="020B0503020204020204" charset="-122"/>
                </a:rPr>
                <a:t>不能提取</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金融角度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国库券一般不记名，不按期付息，债券上只有票面金额，而不载明利率，但出售时按票面金额打一定折扣发行，到期按票面金额足额还本。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8576</Words>
  <Application>WPS 演示</Application>
  <PresentationFormat>宽屏</PresentationFormat>
  <Paragraphs>653</Paragraphs>
  <Slides>44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156</cp:revision>
  <dcterms:created xsi:type="dcterms:W3CDTF">2023-05-10T00:20:17Z</dcterms:created>
  <dcterms:modified xsi:type="dcterms:W3CDTF">2023-05-10T00:20:17Z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