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319" r:id="rId6"/>
    <p:sldId id="318" r:id="rId7"/>
    <p:sldId id="320" r:id="rId8"/>
    <p:sldId id="321" r:id="rId9"/>
    <p:sldId id="375" r:id="rId10"/>
    <p:sldId id="322" r:id="rId11"/>
    <p:sldId id="323" r:id="rId12"/>
    <p:sldId id="324" r:id="rId13"/>
    <p:sldId id="325" r:id="rId14"/>
    <p:sldId id="326" r:id="rId15"/>
    <p:sldId id="327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第五章：消费信用管理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53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15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297180" y="133985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四、个人消费信用风险防范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6583" y="1366203"/>
            <a:ext cx="8458517" cy="4770437"/>
            <a:chOff x="638" y="2358"/>
            <a:chExt cx="13320" cy="7512"/>
          </a:xfrm>
        </p:grpSpPr>
        <p:grpSp>
          <p:nvGrpSpPr>
            <p:cNvPr id="28678" name="组合 6"/>
            <p:cNvGrpSpPr/>
            <p:nvPr/>
          </p:nvGrpSpPr>
          <p:grpSpPr>
            <a:xfrm>
              <a:off x="638" y="3343"/>
              <a:ext cx="13320" cy="6487"/>
              <a:chOff x="2175293" y="2039822"/>
              <a:chExt cx="5471674" cy="2878419"/>
            </a:xfrm>
          </p:grpSpPr>
          <p:sp>
            <p:nvSpPr>
              <p:cNvPr id="8" name="AutoShape 81"/>
              <p:cNvSpPr>
                <a:spLocks noChangeArrowheads="true"/>
              </p:cNvSpPr>
              <p:nvPr/>
            </p:nvSpPr>
            <p:spPr bwMode="auto">
              <a:xfrm>
                <a:off x="2175293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" name="圆角矩形 43"/>
              <p:cNvSpPr/>
              <p:nvPr/>
            </p:nvSpPr>
            <p:spPr bwMode="auto">
              <a:xfrm>
                <a:off x="2175293" y="2071678"/>
                <a:ext cx="1663904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TextBox 22"/>
              <p:cNvSpPr txBox="true">
                <a:spLocks noChangeArrowheads="true"/>
              </p:cNvSpPr>
              <p:nvPr/>
            </p:nvSpPr>
            <p:spPr bwMode="auto">
              <a:xfrm>
                <a:off x="2180428" y="2078644"/>
                <a:ext cx="1663685" cy="40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强化法律约束借款人的行为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AutoShape 81"/>
              <p:cNvSpPr>
                <a:spLocks noChangeArrowheads="true"/>
              </p:cNvSpPr>
              <p:nvPr/>
            </p:nvSpPr>
            <p:spPr bwMode="auto">
              <a:xfrm>
                <a:off x="4054058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 bwMode="auto">
              <a:xfrm>
                <a:off x="4054058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Box 22"/>
              <p:cNvSpPr txBox="true">
                <a:spLocks noChangeArrowheads="true"/>
              </p:cNvSpPr>
              <p:nvPr/>
            </p:nvSpPr>
            <p:spPr bwMode="auto">
              <a:xfrm>
                <a:off x="4093665" y="2039822"/>
                <a:ext cx="1662657" cy="504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采用抵押、担保等方式转移风险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AutoShape 81"/>
              <p:cNvSpPr>
                <a:spLocks noChangeArrowheads="true"/>
              </p:cNvSpPr>
              <p:nvPr/>
            </p:nvSpPr>
            <p:spPr bwMode="auto">
              <a:xfrm>
                <a:off x="5932824" y="2340422"/>
                <a:ext cx="1663904" cy="2577819"/>
              </a:xfrm>
              <a:prstGeom prst="roundRect">
                <a:avLst>
                  <a:gd name="adj" fmla="val 5005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false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2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 bwMode="auto">
              <a:xfrm>
                <a:off x="5932824" y="2071678"/>
                <a:ext cx="1663903" cy="441912"/>
              </a:xfrm>
              <a:prstGeom prst="roundRect">
                <a:avLst/>
              </a:prstGeom>
              <a:gradFill flip="none" rotWithShape="true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defRPr/>
                </a:pP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TextBox 22"/>
              <p:cNvSpPr txBox="true">
                <a:spLocks noChangeArrowheads="true"/>
              </p:cNvSpPr>
              <p:nvPr/>
            </p:nvSpPr>
            <p:spPr bwMode="auto">
              <a:xfrm>
                <a:off x="5932961" y="2070880"/>
                <a:ext cx="1714006" cy="506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健全对个人信用消费的监管系统</a:t>
                </a:r>
                <a:endPara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AutoShape 69"/>
              <p:cNvSpPr>
                <a:spLocks noChangeArrowheads="true"/>
              </p:cNvSpPr>
              <p:nvPr/>
            </p:nvSpPr>
            <p:spPr bwMode="gray">
              <a:xfrm rot="5400000">
                <a:off x="4702027" y="245498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AutoShape 69"/>
              <p:cNvSpPr>
                <a:spLocks noChangeArrowheads="true"/>
              </p:cNvSpPr>
              <p:nvPr/>
            </p:nvSpPr>
            <p:spPr bwMode="gray">
              <a:xfrm rot="5400000">
                <a:off x="6580793" y="2446421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" name="AutoShape 69"/>
              <p:cNvSpPr>
                <a:spLocks noChangeArrowheads="true"/>
              </p:cNvSpPr>
              <p:nvPr/>
            </p:nvSpPr>
            <p:spPr bwMode="gray">
              <a:xfrm rot="5400000">
                <a:off x="2808980" y="2439040"/>
                <a:ext cx="294608" cy="443708"/>
              </a:xfrm>
              <a:prstGeom prst="chevron">
                <a:avLst>
                  <a:gd name="adj" fmla="val 52514"/>
                </a:avLst>
              </a:prstGeom>
              <a:gradFill flip="none" rotWithShape="true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true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ctr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20" y="5163"/>
              <a:ext cx="3845" cy="3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从个人消费信用的申请、过程及事后处理，保证各个环节严格进行，从源头上减少个人信用消费违约的可能性。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20" y="5330"/>
              <a:ext cx="4463" cy="40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银行对个人消费者施行抵押、资产证券化、担保和保险等方式，不仅减少自身风险，更使消费者更加重视自己的信贷，不敢轻易违约。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10" y="5073"/>
              <a:ext cx="4048" cy="4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监管是对风险防范最有效的方法之一，严格的监管可以使各个环节严格进行，减少差错。建立和实施失信惩罚机制。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5" y="2358"/>
              <a:ext cx="8480" cy="1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（一）银行防范个人消费信用风险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（二）个人消费信用自我管理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3088" y="1574800"/>
            <a:ext cx="8505825" cy="4329113"/>
            <a:chOff x="723" y="2665"/>
            <a:chExt cx="13395" cy="6818"/>
          </a:xfrm>
        </p:grpSpPr>
        <p:sp>
          <p:nvSpPr>
            <p:cNvPr id="29702" name="AutoShape 3"/>
            <p:cNvSpPr/>
            <p:nvPr/>
          </p:nvSpPr>
          <p:spPr>
            <a:xfrm>
              <a:off x="723" y="3823"/>
              <a:ext cx="3737" cy="553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81D8F3"/>
                </a:gs>
                <a:gs pos="100000">
                  <a:srgbClr val="C8EEFA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3" name="AutoShape 4"/>
            <p:cNvSpPr/>
            <p:nvPr/>
          </p:nvSpPr>
          <p:spPr>
            <a:xfrm>
              <a:off x="820" y="3173"/>
              <a:ext cx="3683" cy="100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4" name="Rectangle 5"/>
            <p:cNvSpPr/>
            <p:nvPr/>
          </p:nvSpPr>
          <p:spPr>
            <a:xfrm>
              <a:off x="2413" y="3513"/>
              <a:ext cx="345" cy="5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5" name="AutoShape 6"/>
            <p:cNvSpPr/>
            <p:nvPr/>
          </p:nvSpPr>
          <p:spPr>
            <a:xfrm>
              <a:off x="5378" y="4173"/>
              <a:ext cx="4230" cy="531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C5F381"/>
                </a:gs>
                <a:gs pos="100000">
                  <a:srgbClr val="E6FA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6" name="AutoShape 7"/>
            <p:cNvSpPr/>
            <p:nvPr/>
          </p:nvSpPr>
          <p:spPr>
            <a:xfrm>
              <a:off x="5530" y="3173"/>
              <a:ext cx="3808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8"/>
            <p:cNvSpPr>
              <a:spLocks noChangeArrowheads="true"/>
            </p:cNvSpPr>
            <p:nvPr/>
          </p:nvSpPr>
          <p:spPr bwMode="auto">
            <a:xfrm>
              <a:off x="5460" y="3203"/>
              <a:ext cx="3830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对个人信用记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录进行维护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08" name="AutoShape 9"/>
            <p:cNvSpPr/>
            <p:nvPr/>
          </p:nvSpPr>
          <p:spPr>
            <a:xfrm>
              <a:off x="10325" y="3803"/>
              <a:ext cx="3735" cy="5550"/>
            </a:xfrm>
            <a:prstGeom prst="bevel">
              <a:avLst>
                <a:gd name="adj" fmla="val 1495"/>
              </a:avLst>
            </a:prstGeom>
            <a:gradFill rotWithShape="true">
              <a:gsLst>
                <a:gs pos="0">
                  <a:srgbClr val="F3C581"/>
                </a:gs>
                <a:gs pos="100000">
                  <a:srgbClr val="FAE6C8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9" name="AutoShape 10"/>
            <p:cNvSpPr/>
            <p:nvPr/>
          </p:nvSpPr>
          <p:spPr>
            <a:xfrm>
              <a:off x="10383" y="3173"/>
              <a:ext cx="3735" cy="980"/>
            </a:xfrm>
            <a:prstGeom prst="roundRect">
              <a:avLst>
                <a:gd name="adj" fmla="val 0"/>
              </a:avLst>
            </a:prstGeom>
            <a:gradFill rotWithShape="true">
              <a:gsLst>
                <a:gs pos="0">
                  <a:srgbClr val="0061B2"/>
                </a:gs>
                <a:gs pos="100000">
                  <a:srgbClr val="AACAE5"/>
                </a:gs>
              </a:gsLst>
              <a:lin ang="5400000" scaled="true"/>
              <a:tileRect/>
            </a:gradFill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10915" y="3400"/>
              <a:ext cx="267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谨慎消费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840" y="4318"/>
              <a:ext cx="3838" cy="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建立个人信用的第一步就是开立个人的银行和公共事业付费户头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履约及时付款，消费者才能提升自己的信用分值。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5035" y="4175"/>
              <a:ext cx="4573" cy="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对自己的信用记录随时跟踪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定期查看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自己的</a:t>
              </a: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信用调查报告，确认没有负面记录或负面信用记录的内容正确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委托专业机构或自己的律师定期查看自己的信用档案。</a:t>
              </a: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一旦产生不良记录，及时依法解释，并尽快解决欠款问题，争取撤销记录。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10495" y="4225"/>
              <a:ext cx="3510" cy="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要遵循留有余地原则，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量力而行。不要过分地“寅吃卯粮”。</a:t>
              </a: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73" y="3150"/>
              <a:ext cx="2625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建立个人信用记录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15" name="矩形 24"/>
            <p:cNvSpPr/>
            <p:nvPr/>
          </p:nvSpPr>
          <p:spPr>
            <a:xfrm>
              <a:off x="1480" y="2665"/>
              <a:ext cx="11160" cy="50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lvl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3390" y="1224280"/>
            <a:ext cx="8745855" cy="4960938"/>
            <a:chOff x="345" y="2060"/>
            <a:chExt cx="13773" cy="7813"/>
          </a:xfrm>
        </p:grpSpPr>
        <p:grpSp>
          <p:nvGrpSpPr>
            <p:cNvPr id="33798" name="组合 32"/>
            <p:cNvGrpSpPr/>
            <p:nvPr/>
          </p:nvGrpSpPr>
          <p:grpSpPr>
            <a:xfrm>
              <a:off x="1335" y="3585"/>
              <a:ext cx="12568" cy="6288"/>
              <a:chOff x="847725" y="1656556"/>
              <a:chExt cx="7979937" cy="4613525"/>
            </a:xfrm>
          </p:grpSpPr>
          <p:grpSp>
            <p:nvGrpSpPr>
              <p:cNvPr id="30729" name="组合 6"/>
              <p:cNvGrpSpPr/>
              <p:nvPr/>
            </p:nvGrpSpPr>
            <p:grpSpPr>
              <a:xfrm>
                <a:off x="847725" y="1656556"/>
                <a:ext cx="7915496" cy="4606925"/>
                <a:chOff x="700088" y="1571625"/>
                <a:chExt cx="7915496" cy="4606925"/>
              </a:xfrm>
            </p:grpSpPr>
            <p:sp>
              <p:nvSpPr>
                <p:cNvPr id="30736" name="AutoShape 3"/>
                <p:cNvSpPr/>
                <p:nvPr/>
              </p:nvSpPr>
              <p:spPr>
                <a:xfrm>
                  <a:off x="2643188" y="2093913"/>
                  <a:ext cx="5972396" cy="13033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C40505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7" name="AutoShape 4"/>
                <p:cNvSpPr/>
                <p:nvPr/>
              </p:nvSpPr>
              <p:spPr>
                <a:xfrm>
                  <a:off x="2652713" y="3467101"/>
                  <a:ext cx="5962871" cy="1327150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91919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8" name="AutoShape 5"/>
                <p:cNvSpPr/>
                <p:nvPr/>
              </p:nvSpPr>
              <p:spPr>
                <a:xfrm>
                  <a:off x="1881188" y="1571625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solidFill>
                  <a:srgbClr val="FFFF00"/>
                </a:soli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9" name="AutoShape 6"/>
                <p:cNvSpPr/>
                <p:nvPr/>
              </p:nvSpPr>
              <p:spPr>
                <a:xfrm>
                  <a:off x="1281113" y="2952750"/>
                  <a:ext cx="2438400" cy="1785938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515151"/>
                    </a:gs>
                    <a:gs pos="100000">
                      <a:srgbClr val="91919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1919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0" name="AutoShape 7"/>
                <p:cNvSpPr/>
                <p:nvPr/>
              </p:nvSpPr>
              <p:spPr>
                <a:xfrm>
                  <a:off x="1971675" y="4862513"/>
                  <a:ext cx="6125303" cy="1316037"/>
                </a:xfrm>
                <a:prstGeom prst="roundRect">
                  <a:avLst>
                    <a:gd name="adj" fmla="val 9144"/>
                  </a:avLst>
                </a:prstGeom>
                <a:solidFill>
                  <a:srgbClr val="F8F8F8"/>
                </a:solidFill>
                <a:ln w="28575" cap="flat" cmpd="sng">
                  <a:solidFill>
                    <a:srgbClr val="FEA50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1" name="AutoShape 8"/>
                <p:cNvSpPr/>
                <p:nvPr/>
              </p:nvSpPr>
              <p:spPr>
                <a:xfrm>
                  <a:off x="700088" y="4341813"/>
                  <a:ext cx="2438400" cy="1785937"/>
                </a:xfrm>
                <a:prstGeom prst="upArrow">
                  <a:avLst>
                    <a:gd name="adj1" fmla="val 50000"/>
                    <a:gd name="adj2" fmla="val 18666"/>
                  </a:avLst>
                </a:prstGeom>
                <a:gradFill rotWithShape="true">
                  <a:gsLst>
                    <a:gs pos="0">
                      <a:srgbClr val="915E01"/>
                    </a:gs>
                    <a:gs pos="100000">
                      <a:srgbClr val="FEA501"/>
                    </a:gs>
                  </a:gsLst>
                  <a:lin ang="2700000" scaled="true"/>
                  <a:tileRect/>
                </a:gradFill>
                <a:ln w="9525" cap="flat" cmpd="sng"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PerspectiveBottomRight">
                    <a:rot lat="0" lon="0" rev="0"/>
                  </a:camera>
                  <a:lightRig rig="legacyFlat1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4" name="TextBox 23"/>
              <p:cNvSpPr txBox="true"/>
              <p:nvPr/>
            </p:nvSpPr>
            <p:spPr>
              <a:xfrm>
                <a:off x="1854146" y="4545742"/>
                <a:ext cx="479399" cy="172433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事前</a:t>
                </a: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防范</a:t>
                </a:r>
                <a:endParaRPr kumimoji="0" lang="zh-CN" altLang="en-US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6" name="TextBox 25"/>
              <p:cNvSpPr txBox="true"/>
              <p:nvPr/>
            </p:nvSpPr>
            <p:spPr>
              <a:xfrm>
                <a:off x="2349420" y="3096563"/>
                <a:ext cx="479399" cy="1891269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事中管理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8" name="TextBox 27"/>
              <p:cNvSpPr txBox="true"/>
              <p:nvPr/>
            </p:nvSpPr>
            <p:spPr>
              <a:xfrm>
                <a:off x="3008198" y="1656556"/>
                <a:ext cx="479399" cy="1761027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marR="0" defTabSz="914400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zh-CN" b="1" kern="1200" cap="none" spc="0" normalizeH="0" baseline="0" noProof="0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事后管理</a:t>
                </a:r>
                <a:endParaRPr kumimoji="0" lang="zh-CN" altLang="zh-CN" b="1" kern="1200" cap="none" spc="0" normalizeH="0" baseline="0" noProof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09785" y="5149260"/>
                <a:ext cx="5235296" cy="8181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正式交易前，对客户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资信情况进行审查及对信用限额和信用条件进行分析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、</a:t>
                </a: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决策。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24093" y="3676235"/>
                <a:ext cx="5438485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发货之后直到货款到期日之前，对客户及应收账款的监督、管理和对信用风险进行合理的转移。包括应收账款监控和信用风险合理转移。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014619" y="2243565"/>
                <a:ext cx="4813043" cy="11740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债务客户发生拖欠以后，对逾期账款的有效处理。包括逾期账款追收、坏账处理以及客户信用重审。</a:t>
                </a:r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035" y="2060"/>
              <a:ext cx="13083" cy="10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对个人授信就像滚雪球一样，一不留神就越滚越大，使商企越陷越深，商业企业应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如何对</a:t>
              </a: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个人消费信用进行管理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flipH="true">
              <a:off x="345" y="3205"/>
              <a:ext cx="970" cy="6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商家对个人消费信用的管理流程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（三）商家的消费信用管理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8350" y="1338580"/>
            <a:ext cx="8425815" cy="4383405"/>
            <a:chOff x="1112" y="2287"/>
            <a:chExt cx="13269" cy="6903"/>
          </a:xfrm>
        </p:grpSpPr>
        <p:sp>
          <p:nvSpPr>
            <p:cNvPr id="3" name="标题 2"/>
            <p:cNvSpPr>
              <a:spLocks noGrp="true"/>
            </p:cNvSpPr>
            <p:nvPr/>
          </p:nvSpPr>
          <p:spPr>
            <a:xfrm>
              <a:off x="1112" y="4111"/>
              <a:ext cx="13269" cy="50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b="1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从法律上保证个人消费信用。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尽可能利用个人征信机构系统。国家建立的个人信用信息基础数据库信息准确，是很好的参考渠道。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(3) 商家应对个人消费信用进行科学评估。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(4) 商家应建立个人失信惩罚机制。</a:t>
              </a: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(5) 商家应进行必要的防范手段。如采取担保、贷款证券化和保险等手段</a:t>
              </a: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br>
                <a:rPr lang="zh-CN" altLang="en-US" sz="2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endPara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占位符 3"/>
            <p:cNvSpPr>
              <a:spLocks noGrp="true"/>
            </p:cNvSpPr>
            <p:nvPr/>
          </p:nvSpPr>
          <p:spPr>
            <a:xfrm>
              <a:off x="1626" y="2287"/>
              <a:ext cx="12240" cy="1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>
              <a:scene3d>
                <a:camera prst="orthographicFront"/>
                <a:lightRig rig="threePt" dir="t"/>
              </a:scene3d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None/>
                <a:defRPr sz="1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None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2860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7432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2004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657600" indent="0" algn="l" rtl="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r>
                <a:rPr lang="zh-CN" altLang="en-US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商家防范个人消费信用风险的措施</a:t>
              </a:r>
              <a:endPara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消费信用概论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消费信用管理概论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消费信用评级体系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了解消费信用概念、分类和形式；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了解消费信用管理的流程和具体的管理制度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个人信用评价方法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，了解提升个人信用等级的途径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第二节  消费信用管理概论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42895" y="2334260"/>
            <a:ext cx="6391275" cy="2686685"/>
            <a:chOff x="4477" y="3676"/>
            <a:chExt cx="10065" cy="4231"/>
          </a:xfrm>
        </p:grpSpPr>
        <p:sp>
          <p:nvSpPr>
            <p:cNvPr id="9224" name="AutoShape 5"/>
            <p:cNvSpPr/>
            <p:nvPr/>
          </p:nvSpPr>
          <p:spPr>
            <a:xfrm>
              <a:off x="6834" y="7069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四、消费信用风险防范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6559" y="594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三、消费信用监管体系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6038" y="4810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二、消费信用管理的定义及内容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5490" y="3676"/>
              <a:ext cx="7708" cy="839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一、消费信用风险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 rot="0">
              <a:off x="4477" y="3886"/>
              <a:ext cx="665" cy="629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 rot="0">
              <a:off x="5130" y="4918"/>
              <a:ext cx="665" cy="629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 rot="0">
              <a:off x="5933" y="6121"/>
              <a:ext cx="665" cy="629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 rot="0">
              <a:off x="6182" y="7195"/>
              <a:ext cx="665" cy="629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一、消费信用风险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7100" y="1606550"/>
            <a:ext cx="8335963" cy="3178175"/>
            <a:chOff x="3460" y="2530"/>
            <a:chExt cx="13128" cy="5005"/>
          </a:xfrm>
        </p:grpSpPr>
        <p:grpSp>
          <p:nvGrpSpPr>
            <p:cNvPr id="22534" name="Group 3"/>
            <p:cNvGrpSpPr/>
            <p:nvPr/>
          </p:nvGrpSpPr>
          <p:grpSpPr>
            <a:xfrm>
              <a:off x="4908" y="2530"/>
              <a:ext cx="6997" cy="2348"/>
              <a:chOff x="1292" y="1525"/>
              <a:chExt cx="2799" cy="939"/>
            </a:xfrm>
          </p:grpSpPr>
          <p:sp>
            <p:nvSpPr>
              <p:cNvPr id="9" name="Text Box 5"/>
              <p:cNvSpPr txBox="true">
                <a:spLocks noChangeArrowheads="true"/>
              </p:cNvSpPr>
              <p:nvPr/>
            </p:nvSpPr>
            <p:spPr bwMode="auto">
              <a:xfrm>
                <a:off x="1927" y="1525"/>
                <a:ext cx="2164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800" b="1" kern="0" cap="none" spc="0" normalizeH="0" baseline="0" noProof="0" dirty="0">
                    <a:solidFill>
                      <a:srgbClr val="17347D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消费信用风险分类</a:t>
                </a:r>
                <a:endParaRPr kumimoji="0" lang="zh-CN" altLang="en-US" sz="2800" b="1" kern="0" cap="none" spc="0" normalizeH="0" baseline="0" noProof="0" dirty="0">
                  <a:solidFill>
                    <a:srgbClr val="17347D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Text Box 13"/>
              <p:cNvSpPr txBox="true">
                <a:spLocks noChangeArrowheads="true"/>
              </p:cNvSpPr>
              <p:nvPr/>
            </p:nvSpPr>
            <p:spPr bwMode="gray">
              <a:xfrm>
                <a:off x="1292" y="2220"/>
                <a:ext cx="896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b="1" kern="1200" cap="none" spc="0" normalizeH="0" baseline="0" noProof="0" dirty="0"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系统风险</a:t>
                </a:r>
                <a:endParaRPr kumimoji="0" lang="zh-CN" altLang="en-US" b="1" kern="1200" cap="none" spc="0" normalizeH="0" baseline="0" noProof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Text Box 13"/>
            <p:cNvSpPr txBox="true">
              <a:spLocks noChangeArrowheads="true"/>
            </p:cNvSpPr>
            <p:nvPr/>
          </p:nvSpPr>
          <p:spPr bwMode="gray">
            <a:xfrm>
              <a:off x="11905" y="4263"/>
              <a:ext cx="272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p>
              <a:pPr marR="0" defTabSz="9144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kumimoji="0" lang="zh-CN" altLang="en-US" b="1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非系统风险</a:t>
              </a:r>
              <a:endParaRPr kumimoji="0" lang="zh-CN" altLang="en-US" b="1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60" y="6228"/>
              <a:ext cx="6197" cy="13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与宏观经济体系相关的风险，如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2008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年由住房次级贷款引发的金融危机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93" y="5678"/>
              <a:ext cx="6123" cy="1598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由于债务人违约导致信用提供者（债权人）不能收回本息而造成损失的可能性。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22538" name="直接连接符 29"/>
            <p:cNvCxnSpPr/>
            <p:nvPr/>
          </p:nvCxnSpPr>
          <p:spPr>
            <a:xfrm>
              <a:off x="3548" y="5333"/>
              <a:ext cx="13040" cy="112"/>
            </a:xfrm>
            <a:prstGeom prst="line">
              <a:avLst/>
            </a:prstGeom>
            <a:ln w="15875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850" y="1818323"/>
            <a:ext cx="8496300" cy="2454910"/>
          </a:xfrm>
          <a:prstGeom prst="rect">
            <a:avLst/>
          </a:prstGeom>
        </p:spPr>
        <p:txBody>
          <a:bodyPr>
            <a:spAutoFit/>
          </a:bodyPr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消费信用管理是为防范消费信用风险而采取的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管理制度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目标客户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消费者个人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消费信用管理由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客户授信、帐户管理、商帐催收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等部分组成。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二、消费信用管理的定义及内容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875" y="1012190"/>
            <a:ext cx="8728710" cy="4783455"/>
            <a:chOff x="738" y="1935"/>
            <a:chExt cx="13746" cy="7533"/>
          </a:xfrm>
        </p:grpSpPr>
        <p:sp>
          <p:nvSpPr>
            <p:cNvPr id="24582" name="Freeform 2"/>
            <p:cNvSpPr/>
            <p:nvPr/>
          </p:nvSpPr>
          <p:spPr>
            <a:xfrm rot="-424169">
              <a:off x="995" y="4660"/>
              <a:ext cx="2855" cy="3680"/>
            </a:xfrm>
            <a:custGeom>
              <a:avLst/>
              <a:gdLst>
                <a:gd name="txL" fmla="*/ 0 w 2220"/>
                <a:gd name="txT" fmla="*/ 0 h 2878"/>
                <a:gd name="txR" fmla="*/ 2220 w 2220"/>
                <a:gd name="txB" fmla="*/ 2878 h 287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220" h="2878">
                  <a:moveTo>
                    <a:pt x="832" y="20"/>
                  </a:moveTo>
                  <a:lnTo>
                    <a:pt x="784" y="20"/>
                  </a:lnTo>
                  <a:lnTo>
                    <a:pt x="756" y="0"/>
                  </a:lnTo>
                  <a:lnTo>
                    <a:pt x="676" y="20"/>
                  </a:lnTo>
                  <a:lnTo>
                    <a:pt x="624" y="44"/>
                  </a:lnTo>
                  <a:lnTo>
                    <a:pt x="568" y="112"/>
                  </a:lnTo>
                  <a:lnTo>
                    <a:pt x="536" y="164"/>
                  </a:lnTo>
                  <a:lnTo>
                    <a:pt x="508" y="208"/>
                  </a:lnTo>
                  <a:lnTo>
                    <a:pt x="464" y="212"/>
                  </a:lnTo>
                  <a:lnTo>
                    <a:pt x="392" y="164"/>
                  </a:lnTo>
                  <a:lnTo>
                    <a:pt x="352" y="140"/>
                  </a:lnTo>
                  <a:lnTo>
                    <a:pt x="300" y="164"/>
                  </a:lnTo>
                  <a:lnTo>
                    <a:pt x="280" y="184"/>
                  </a:lnTo>
                  <a:lnTo>
                    <a:pt x="216" y="184"/>
                  </a:lnTo>
                  <a:lnTo>
                    <a:pt x="180" y="156"/>
                  </a:lnTo>
                  <a:lnTo>
                    <a:pt x="108" y="152"/>
                  </a:lnTo>
                  <a:lnTo>
                    <a:pt x="48" y="184"/>
                  </a:lnTo>
                  <a:lnTo>
                    <a:pt x="16" y="184"/>
                  </a:lnTo>
                  <a:lnTo>
                    <a:pt x="0" y="264"/>
                  </a:lnTo>
                  <a:lnTo>
                    <a:pt x="4" y="312"/>
                  </a:lnTo>
                  <a:lnTo>
                    <a:pt x="68" y="368"/>
                  </a:lnTo>
                  <a:lnTo>
                    <a:pt x="124" y="408"/>
                  </a:lnTo>
                  <a:lnTo>
                    <a:pt x="196" y="432"/>
                  </a:lnTo>
                  <a:lnTo>
                    <a:pt x="224" y="460"/>
                  </a:lnTo>
                  <a:lnTo>
                    <a:pt x="256" y="588"/>
                  </a:lnTo>
                  <a:lnTo>
                    <a:pt x="272" y="636"/>
                  </a:lnTo>
                  <a:lnTo>
                    <a:pt x="272" y="664"/>
                  </a:lnTo>
                  <a:lnTo>
                    <a:pt x="276" y="724"/>
                  </a:lnTo>
                  <a:lnTo>
                    <a:pt x="256" y="812"/>
                  </a:lnTo>
                  <a:lnTo>
                    <a:pt x="248" y="900"/>
                  </a:lnTo>
                  <a:lnTo>
                    <a:pt x="216" y="964"/>
                  </a:lnTo>
                  <a:lnTo>
                    <a:pt x="216" y="1012"/>
                  </a:lnTo>
                  <a:lnTo>
                    <a:pt x="180" y="1072"/>
                  </a:lnTo>
                  <a:lnTo>
                    <a:pt x="180" y="1100"/>
                  </a:lnTo>
                  <a:lnTo>
                    <a:pt x="132" y="1160"/>
                  </a:lnTo>
                  <a:lnTo>
                    <a:pt x="144" y="1240"/>
                  </a:lnTo>
                  <a:lnTo>
                    <a:pt x="156" y="1296"/>
                  </a:lnTo>
                  <a:lnTo>
                    <a:pt x="184" y="1372"/>
                  </a:lnTo>
                  <a:lnTo>
                    <a:pt x="236" y="1476"/>
                  </a:lnTo>
                  <a:lnTo>
                    <a:pt x="268" y="1500"/>
                  </a:lnTo>
                  <a:lnTo>
                    <a:pt x="292" y="1500"/>
                  </a:lnTo>
                  <a:lnTo>
                    <a:pt x="328" y="1556"/>
                  </a:lnTo>
                  <a:lnTo>
                    <a:pt x="404" y="1640"/>
                  </a:lnTo>
                  <a:lnTo>
                    <a:pt x="412" y="1716"/>
                  </a:lnTo>
                  <a:lnTo>
                    <a:pt x="436" y="1772"/>
                  </a:lnTo>
                  <a:lnTo>
                    <a:pt x="452" y="1796"/>
                  </a:lnTo>
                  <a:lnTo>
                    <a:pt x="460" y="1824"/>
                  </a:lnTo>
                  <a:lnTo>
                    <a:pt x="452" y="1964"/>
                  </a:lnTo>
                  <a:lnTo>
                    <a:pt x="452" y="2152"/>
                  </a:lnTo>
                  <a:lnTo>
                    <a:pt x="424" y="2196"/>
                  </a:lnTo>
                  <a:lnTo>
                    <a:pt x="384" y="2196"/>
                  </a:lnTo>
                  <a:lnTo>
                    <a:pt x="264" y="2276"/>
                  </a:lnTo>
                  <a:lnTo>
                    <a:pt x="116" y="2392"/>
                  </a:lnTo>
                  <a:lnTo>
                    <a:pt x="140" y="2420"/>
                  </a:lnTo>
                  <a:lnTo>
                    <a:pt x="76" y="2420"/>
                  </a:lnTo>
                  <a:lnTo>
                    <a:pt x="16" y="2472"/>
                  </a:lnTo>
                  <a:lnTo>
                    <a:pt x="64" y="2572"/>
                  </a:lnTo>
                  <a:lnTo>
                    <a:pt x="100" y="2708"/>
                  </a:lnTo>
                  <a:lnTo>
                    <a:pt x="136" y="2828"/>
                  </a:lnTo>
                  <a:cubicBezTo>
                    <a:pt x="151" y="2851"/>
                    <a:pt x="171" y="2878"/>
                    <a:pt x="188" y="2848"/>
                  </a:cubicBezTo>
                  <a:cubicBezTo>
                    <a:pt x="213" y="2839"/>
                    <a:pt x="221" y="2698"/>
                    <a:pt x="240" y="2648"/>
                  </a:cubicBezTo>
                  <a:cubicBezTo>
                    <a:pt x="259" y="2598"/>
                    <a:pt x="280" y="2563"/>
                    <a:pt x="300" y="2548"/>
                  </a:cubicBezTo>
                  <a:lnTo>
                    <a:pt x="360" y="2556"/>
                  </a:lnTo>
                  <a:lnTo>
                    <a:pt x="408" y="2484"/>
                  </a:lnTo>
                  <a:lnTo>
                    <a:pt x="524" y="2420"/>
                  </a:lnTo>
                  <a:lnTo>
                    <a:pt x="680" y="2340"/>
                  </a:lnTo>
                  <a:lnTo>
                    <a:pt x="736" y="2224"/>
                  </a:lnTo>
                  <a:lnTo>
                    <a:pt x="752" y="2144"/>
                  </a:lnTo>
                  <a:lnTo>
                    <a:pt x="744" y="2076"/>
                  </a:lnTo>
                  <a:lnTo>
                    <a:pt x="748" y="1972"/>
                  </a:lnTo>
                  <a:lnTo>
                    <a:pt x="756" y="1720"/>
                  </a:lnTo>
                  <a:lnTo>
                    <a:pt x="736" y="1644"/>
                  </a:lnTo>
                  <a:lnTo>
                    <a:pt x="728" y="1584"/>
                  </a:lnTo>
                  <a:lnTo>
                    <a:pt x="728" y="1500"/>
                  </a:lnTo>
                  <a:lnTo>
                    <a:pt x="756" y="1412"/>
                  </a:lnTo>
                  <a:lnTo>
                    <a:pt x="808" y="1412"/>
                  </a:lnTo>
                  <a:lnTo>
                    <a:pt x="844" y="1332"/>
                  </a:lnTo>
                  <a:lnTo>
                    <a:pt x="888" y="1304"/>
                  </a:lnTo>
                  <a:lnTo>
                    <a:pt x="940" y="1320"/>
                  </a:lnTo>
                  <a:lnTo>
                    <a:pt x="980" y="1308"/>
                  </a:lnTo>
                  <a:lnTo>
                    <a:pt x="1060" y="1292"/>
                  </a:lnTo>
                  <a:lnTo>
                    <a:pt x="1164" y="1312"/>
                  </a:lnTo>
                  <a:lnTo>
                    <a:pt x="1240" y="1304"/>
                  </a:lnTo>
                  <a:lnTo>
                    <a:pt x="1260" y="1328"/>
                  </a:lnTo>
                  <a:lnTo>
                    <a:pt x="1312" y="1332"/>
                  </a:lnTo>
                  <a:lnTo>
                    <a:pt x="1364" y="1360"/>
                  </a:lnTo>
                  <a:lnTo>
                    <a:pt x="1400" y="1380"/>
                  </a:lnTo>
                  <a:lnTo>
                    <a:pt x="1488" y="1384"/>
                  </a:lnTo>
                  <a:lnTo>
                    <a:pt x="1548" y="1460"/>
                  </a:lnTo>
                  <a:lnTo>
                    <a:pt x="1672" y="1484"/>
                  </a:lnTo>
                  <a:lnTo>
                    <a:pt x="1744" y="1500"/>
                  </a:lnTo>
                  <a:lnTo>
                    <a:pt x="1808" y="1488"/>
                  </a:lnTo>
                  <a:lnTo>
                    <a:pt x="1856" y="1432"/>
                  </a:lnTo>
                  <a:lnTo>
                    <a:pt x="1908" y="1304"/>
                  </a:lnTo>
                  <a:lnTo>
                    <a:pt x="1912" y="1228"/>
                  </a:lnTo>
                  <a:lnTo>
                    <a:pt x="1896" y="1148"/>
                  </a:lnTo>
                  <a:lnTo>
                    <a:pt x="1932" y="1028"/>
                  </a:lnTo>
                  <a:lnTo>
                    <a:pt x="1996" y="936"/>
                  </a:lnTo>
                  <a:lnTo>
                    <a:pt x="2032" y="832"/>
                  </a:lnTo>
                  <a:lnTo>
                    <a:pt x="2168" y="856"/>
                  </a:lnTo>
                  <a:lnTo>
                    <a:pt x="2196" y="860"/>
                  </a:lnTo>
                  <a:lnTo>
                    <a:pt x="2220" y="140"/>
                  </a:lnTo>
                  <a:lnTo>
                    <a:pt x="2144" y="132"/>
                  </a:lnTo>
                  <a:lnTo>
                    <a:pt x="1988" y="136"/>
                  </a:lnTo>
                  <a:lnTo>
                    <a:pt x="1788" y="108"/>
                  </a:lnTo>
                  <a:lnTo>
                    <a:pt x="1724" y="120"/>
                  </a:lnTo>
                  <a:lnTo>
                    <a:pt x="1712" y="188"/>
                  </a:lnTo>
                  <a:lnTo>
                    <a:pt x="1724" y="320"/>
                  </a:lnTo>
                  <a:lnTo>
                    <a:pt x="1652" y="340"/>
                  </a:lnTo>
                  <a:lnTo>
                    <a:pt x="1674" y="356"/>
                  </a:lnTo>
                  <a:lnTo>
                    <a:pt x="1723" y="351"/>
                  </a:lnTo>
                  <a:lnTo>
                    <a:pt x="1724" y="536"/>
                  </a:lnTo>
                  <a:lnTo>
                    <a:pt x="1660" y="536"/>
                  </a:lnTo>
                  <a:lnTo>
                    <a:pt x="1620" y="548"/>
                  </a:lnTo>
                  <a:lnTo>
                    <a:pt x="1712" y="584"/>
                  </a:lnTo>
                  <a:lnTo>
                    <a:pt x="1720" y="612"/>
                  </a:lnTo>
                  <a:lnTo>
                    <a:pt x="1700" y="780"/>
                  </a:lnTo>
                  <a:lnTo>
                    <a:pt x="1668" y="820"/>
                  </a:lnTo>
                  <a:lnTo>
                    <a:pt x="1664" y="868"/>
                  </a:lnTo>
                  <a:lnTo>
                    <a:pt x="1632" y="904"/>
                  </a:lnTo>
                  <a:lnTo>
                    <a:pt x="1564" y="900"/>
                  </a:lnTo>
                  <a:lnTo>
                    <a:pt x="1496" y="924"/>
                  </a:lnTo>
                  <a:lnTo>
                    <a:pt x="1424" y="952"/>
                  </a:lnTo>
                  <a:lnTo>
                    <a:pt x="1384" y="980"/>
                  </a:lnTo>
                  <a:lnTo>
                    <a:pt x="1368" y="1008"/>
                  </a:lnTo>
                  <a:lnTo>
                    <a:pt x="1216" y="992"/>
                  </a:lnTo>
                  <a:lnTo>
                    <a:pt x="1168" y="956"/>
                  </a:lnTo>
                  <a:lnTo>
                    <a:pt x="1088" y="956"/>
                  </a:lnTo>
                  <a:lnTo>
                    <a:pt x="992" y="956"/>
                  </a:lnTo>
                  <a:lnTo>
                    <a:pt x="924" y="940"/>
                  </a:lnTo>
                  <a:lnTo>
                    <a:pt x="892" y="924"/>
                  </a:lnTo>
                  <a:lnTo>
                    <a:pt x="876" y="884"/>
                  </a:lnTo>
                  <a:lnTo>
                    <a:pt x="888" y="832"/>
                  </a:lnTo>
                  <a:lnTo>
                    <a:pt x="912" y="784"/>
                  </a:lnTo>
                  <a:lnTo>
                    <a:pt x="928" y="728"/>
                  </a:lnTo>
                  <a:lnTo>
                    <a:pt x="976" y="712"/>
                  </a:lnTo>
                  <a:lnTo>
                    <a:pt x="1060" y="732"/>
                  </a:lnTo>
                  <a:lnTo>
                    <a:pt x="1204" y="740"/>
                  </a:lnTo>
                  <a:lnTo>
                    <a:pt x="1288" y="712"/>
                  </a:lnTo>
                  <a:lnTo>
                    <a:pt x="1388" y="660"/>
                  </a:lnTo>
                  <a:lnTo>
                    <a:pt x="1468" y="592"/>
                  </a:lnTo>
                  <a:lnTo>
                    <a:pt x="1520" y="536"/>
                  </a:lnTo>
                  <a:lnTo>
                    <a:pt x="1544" y="508"/>
                  </a:lnTo>
                  <a:lnTo>
                    <a:pt x="1592" y="520"/>
                  </a:lnTo>
                  <a:lnTo>
                    <a:pt x="1624" y="548"/>
                  </a:lnTo>
                  <a:lnTo>
                    <a:pt x="1647" y="536"/>
                  </a:lnTo>
                  <a:lnTo>
                    <a:pt x="1612" y="492"/>
                  </a:lnTo>
                  <a:lnTo>
                    <a:pt x="1632" y="456"/>
                  </a:lnTo>
                  <a:lnTo>
                    <a:pt x="1632" y="420"/>
                  </a:lnTo>
                  <a:lnTo>
                    <a:pt x="1648" y="376"/>
                  </a:lnTo>
                  <a:lnTo>
                    <a:pt x="1672" y="356"/>
                  </a:lnTo>
                  <a:lnTo>
                    <a:pt x="1656" y="341"/>
                  </a:lnTo>
                  <a:lnTo>
                    <a:pt x="1584" y="344"/>
                  </a:lnTo>
                  <a:lnTo>
                    <a:pt x="1536" y="356"/>
                  </a:lnTo>
                  <a:lnTo>
                    <a:pt x="1540" y="392"/>
                  </a:lnTo>
                  <a:lnTo>
                    <a:pt x="1496" y="424"/>
                  </a:lnTo>
                  <a:lnTo>
                    <a:pt x="1444" y="464"/>
                  </a:lnTo>
                  <a:lnTo>
                    <a:pt x="1444" y="492"/>
                  </a:lnTo>
                  <a:lnTo>
                    <a:pt x="1392" y="492"/>
                  </a:lnTo>
                  <a:lnTo>
                    <a:pt x="1384" y="520"/>
                  </a:lnTo>
                  <a:lnTo>
                    <a:pt x="1340" y="520"/>
                  </a:lnTo>
                  <a:lnTo>
                    <a:pt x="1300" y="540"/>
                  </a:lnTo>
                  <a:lnTo>
                    <a:pt x="1236" y="572"/>
                  </a:lnTo>
                  <a:lnTo>
                    <a:pt x="1208" y="584"/>
                  </a:lnTo>
                  <a:lnTo>
                    <a:pt x="1148" y="564"/>
                  </a:lnTo>
                  <a:lnTo>
                    <a:pt x="1080" y="556"/>
                  </a:lnTo>
                  <a:lnTo>
                    <a:pt x="1048" y="528"/>
                  </a:lnTo>
                  <a:lnTo>
                    <a:pt x="1028" y="500"/>
                  </a:lnTo>
                  <a:lnTo>
                    <a:pt x="1012" y="480"/>
                  </a:lnTo>
                  <a:lnTo>
                    <a:pt x="976" y="432"/>
                  </a:lnTo>
                  <a:lnTo>
                    <a:pt x="936" y="388"/>
                  </a:lnTo>
                  <a:lnTo>
                    <a:pt x="904" y="368"/>
                  </a:lnTo>
                  <a:lnTo>
                    <a:pt x="844" y="372"/>
                  </a:lnTo>
                  <a:lnTo>
                    <a:pt x="824" y="344"/>
                  </a:lnTo>
                  <a:lnTo>
                    <a:pt x="820" y="316"/>
                  </a:lnTo>
                  <a:lnTo>
                    <a:pt x="844" y="264"/>
                  </a:lnTo>
                  <a:lnTo>
                    <a:pt x="860" y="212"/>
                  </a:lnTo>
                  <a:lnTo>
                    <a:pt x="868" y="152"/>
                  </a:lnTo>
                  <a:lnTo>
                    <a:pt x="880" y="120"/>
                  </a:lnTo>
                  <a:lnTo>
                    <a:pt x="876" y="96"/>
                  </a:lnTo>
                  <a:lnTo>
                    <a:pt x="856" y="72"/>
                  </a:lnTo>
                  <a:lnTo>
                    <a:pt x="852" y="48"/>
                  </a:lnTo>
                  <a:lnTo>
                    <a:pt x="832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3" name="Line 3"/>
            <p:cNvSpPr/>
            <p:nvPr/>
          </p:nvSpPr>
          <p:spPr>
            <a:xfrm flipV="true">
              <a:off x="3070" y="3883"/>
              <a:ext cx="7535" cy="476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584" name="Group 4"/>
            <p:cNvGrpSpPr/>
            <p:nvPr/>
          </p:nvGrpSpPr>
          <p:grpSpPr>
            <a:xfrm>
              <a:off x="3028" y="8455"/>
              <a:ext cx="320" cy="300"/>
              <a:chOff x="1355" y="3452"/>
              <a:chExt cx="183" cy="172"/>
            </a:xfrm>
          </p:grpSpPr>
          <p:pic>
            <p:nvPicPr>
              <p:cNvPr id="24642" name="Picture 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Oval 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44" name="Group 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46" name="Group 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2" name="AutoShape 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3" name="AutoShape 1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4" name="AutoShape 1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5" name="AutoShape 1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47" name="Group 1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8" name="AutoShape 1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9" name="AutoShape 1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0" name="AutoShape 1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51" name="AutoShape 1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45" name="Picture 1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5" name="Group 19"/>
            <p:cNvGrpSpPr/>
            <p:nvPr/>
          </p:nvGrpSpPr>
          <p:grpSpPr>
            <a:xfrm>
              <a:off x="5678" y="6730"/>
              <a:ext cx="320" cy="300"/>
              <a:chOff x="1355" y="3452"/>
              <a:chExt cx="183" cy="172"/>
            </a:xfrm>
          </p:grpSpPr>
          <p:pic>
            <p:nvPicPr>
              <p:cNvPr id="24628" name="Picture 2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Oval 2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30" name="Group 2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32" name="Group 2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8" name="AutoShape 2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9" name="AutoShape 2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0" name="AutoShape 2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41" name="AutoShape 2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33" name="Group 2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4" name="AutoShape 2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5" name="AutoShape 3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6" name="AutoShape 3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37" name="AutoShape 3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31" name="Picture 3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6" name="Group 34"/>
            <p:cNvGrpSpPr/>
            <p:nvPr/>
          </p:nvGrpSpPr>
          <p:grpSpPr>
            <a:xfrm>
              <a:off x="8210" y="5158"/>
              <a:ext cx="320" cy="300"/>
              <a:chOff x="1355" y="3452"/>
              <a:chExt cx="183" cy="172"/>
            </a:xfrm>
          </p:grpSpPr>
          <p:pic>
            <p:nvPicPr>
              <p:cNvPr id="24614" name="Picture 35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2" name="Oval 36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5000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16" name="Group 37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18" name="Group 38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24" name="AutoShape 3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5" name="AutoShape 4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6" name="AutoShape 4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7" name="AutoShape 4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19" name="Group 43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0" name="AutoShape 4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1" name="AutoShape 4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2" name="AutoShape 4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23" name="AutoShape 4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17" name="Picture 48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4587" name="Group 49"/>
            <p:cNvGrpSpPr/>
            <p:nvPr/>
          </p:nvGrpSpPr>
          <p:grpSpPr>
            <a:xfrm>
              <a:off x="10345" y="3765"/>
              <a:ext cx="320" cy="300"/>
              <a:chOff x="1355" y="3452"/>
              <a:chExt cx="183" cy="172"/>
            </a:xfrm>
          </p:grpSpPr>
          <p:pic>
            <p:nvPicPr>
              <p:cNvPr id="24598" name="Picture 50" descr="circuler_1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" y="3452"/>
                <a:ext cx="174" cy="17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7" name="Oval 51"/>
              <p:cNvSpPr>
                <a:spLocks noChangeArrowheads="true"/>
              </p:cNvSpPr>
              <p:nvPr/>
            </p:nvSpPr>
            <p:spPr bwMode="gray">
              <a:xfrm>
                <a:off x="1364" y="3452"/>
                <a:ext cx="173" cy="172"/>
              </a:xfrm>
              <a:prstGeom prst="ellipse">
                <a:avLst/>
              </a:prstGeom>
              <a:gradFill rotWithShape="true">
                <a:gsLst>
                  <a:gs pos="0">
                    <a:srgbClr val="01BCFF">
                      <a:gamma/>
                      <a:shade val="46275"/>
                      <a:invGamma/>
                    </a:srgbClr>
                  </a:gs>
                  <a:gs pos="50000">
                    <a:srgbClr val="01BCFF">
                      <a:alpha val="50000"/>
                    </a:srgbClr>
                  </a:gs>
                  <a:gs pos="100000">
                    <a:srgbClr val="01BC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4602" name="Group 52"/>
              <p:cNvGrpSpPr/>
              <p:nvPr/>
            </p:nvGrpSpPr>
            <p:grpSpPr>
              <a:xfrm rot="-1297425" flipH="true" flipV="true">
                <a:off x="1377" y="3586"/>
                <a:ext cx="151" cy="37"/>
                <a:chOff x="2532" y="1051"/>
                <a:chExt cx="893" cy="246"/>
              </a:xfrm>
            </p:grpSpPr>
            <p:grpSp>
              <p:nvGrpSpPr>
                <p:cNvPr id="24604" name="Group 53"/>
                <p:cNvGrpSpPr/>
                <p:nvPr/>
              </p:nvGrpSpPr>
              <p:grpSpPr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0" name="AutoShape 54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1" name="AutoShape 55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2" name="AutoShape 56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13" name="AutoShape 57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4605" name="Group 58"/>
                <p:cNvGrpSpPr/>
                <p:nvPr/>
              </p:nvGrpSpPr>
              <p:grpSpPr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6" name="AutoShape 59"/>
                  <p:cNvSpPr/>
                  <p:nvPr/>
                </p:nvSpPr>
                <p:spPr>
                  <a:xfrm rot="5263130">
                    <a:off x="1859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7" name="AutoShape 60"/>
                  <p:cNvSpPr/>
                  <p:nvPr/>
                </p:nvSpPr>
                <p:spPr>
                  <a:xfrm rot="6078281">
                    <a:off x="1995" y="2273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8" name="AutoShape 61"/>
                  <p:cNvSpPr/>
                  <p:nvPr/>
                </p:nvSpPr>
                <p:spPr>
                  <a:xfrm rot="6373927">
                    <a:off x="2071" y="229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09" name="AutoShape 62"/>
                  <p:cNvSpPr/>
                  <p:nvPr/>
                </p:nvSpPr>
                <p:spPr>
                  <a:xfrm rot="6906312">
                    <a:off x="2161" y="2325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None/>
                    </a:pPr>
                    <a:endParaRPr lang="zh-CN" altLang="en-US" sz="20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pic>
            <p:nvPicPr>
              <p:cNvPr id="24603" name="Picture 63" descr="light_shadow1"/>
              <p:cNvPicPr>
                <a:picLocks noChangeAspect="true"/>
              </p:cNvPicPr>
              <p:nvPr/>
            </p:nvPicPr>
            <p:blipFill>
              <a:blip r:embed="rId5"/>
              <a:srcRect t="23740"/>
              <a:stretch>
                <a:fillRect/>
              </a:stretch>
            </p:blipFill>
            <p:spPr>
              <a:xfrm rot="-2569845">
                <a:off x="1355" y="3467"/>
                <a:ext cx="129" cy="8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4588" name="AutoShape 64"/>
            <p:cNvSpPr/>
            <p:nvPr/>
          </p:nvSpPr>
          <p:spPr>
            <a:xfrm>
              <a:off x="868" y="7940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89" name="AutoShape 65"/>
            <p:cNvSpPr/>
            <p:nvPr/>
          </p:nvSpPr>
          <p:spPr>
            <a:xfrm>
              <a:off x="3568" y="6215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0" name="AutoShape 66"/>
            <p:cNvSpPr/>
            <p:nvPr/>
          </p:nvSpPr>
          <p:spPr>
            <a:xfrm>
              <a:off x="5998" y="4643"/>
              <a:ext cx="2110" cy="515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cap="flat" cmpd="sng">
              <a:solidFill>
                <a:srgbClr val="080808"/>
              </a:solidFill>
              <a:prstDash val="solid"/>
              <a:headEnd type="none" w="med" len="med"/>
              <a:tailEnd type="none" w="med" len="med"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1" name="Text Box 67"/>
            <p:cNvSpPr txBox="true"/>
            <p:nvPr/>
          </p:nvSpPr>
          <p:spPr>
            <a:xfrm>
              <a:off x="738" y="8008"/>
              <a:ext cx="3740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1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客户授信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4592" name="Picture 70" descr="095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8" y="1935"/>
              <a:ext cx="2260" cy="20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3" name="Text Box 71"/>
            <p:cNvSpPr txBox="true"/>
            <p:nvPr/>
          </p:nvSpPr>
          <p:spPr>
            <a:xfrm>
              <a:off x="3195" y="8628"/>
              <a:ext cx="7203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消费者提出信用申请，信用管理部门对其信用审核，作出授予信用决定。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4" name="Text Box 72"/>
            <p:cNvSpPr txBox="true"/>
            <p:nvPr/>
          </p:nvSpPr>
          <p:spPr>
            <a:xfrm>
              <a:off x="5903" y="6903"/>
              <a:ext cx="6400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信用管理部门要在信用期限内对消费者进行风险监控和额度调整。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5" name="Text Box 73"/>
            <p:cNvSpPr txBox="true"/>
            <p:nvPr/>
          </p:nvSpPr>
          <p:spPr>
            <a:xfrm>
              <a:off x="8443" y="5383"/>
              <a:ext cx="6041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正常的帐款回收；拖欠帐款的催收。</a:t>
              </a:r>
              <a:endParaRPr lang="zh-CN" altLang="en-US" sz="1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96" name="Text Box 67"/>
            <p:cNvSpPr txBox="true"/>
            <p:nvPr/>
          </p:nvSpPr>
          <p:spPr>
            <a:xfrm>
              <a:off x="5950" y="4643"/>
              <a:ext cx="4198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3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商帐处理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597" name="Text Box 67"/>
            <p:cNvSpPr txBox="true"/>
            <p:nvPr/>
          </p:nvSpPr>
          <p:spPr>
            <a:xfrm>
              <a:off x="3458" y="6305"/>
              <a:ext cx="3595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Step 2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帐户管理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309370" y="2278380"/>
            <a:ext cx="9572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消费信用监管体系着重在两个方面：一是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降低不对称性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，二是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建立失信惩戒机制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。主要包括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消费信用监管法律体系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政府消费信用监管制度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消费信用发展有赖于信用法律环境的完善；政府的合理监管和调控有助于消费信用行业实现健康发展，推动消费结构升级。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三、消费信用监管体系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1260"/>
            <a:ext cx="9143365" cy="4887595"/>
            <a:chOff x="-77" y="2225"/>
            <a:chExt cx="14399" cy="7697"/>
          </a:xfrm>
        </p:grpSpPr>
        <p:sp>
          <p:nvSpPr>
            <p:cNvPr id="548866" name="Rectangle 2"/>
            <p:cNvSpPr>
              <a:spLocks noGrp="true" noChangeArrowheads="true"/>
            </p:cNvSpPr>
            <p:nvPr/>
          </p:nvSpPr>
          <p:spPr>
            <a:xfrm>
              <a:off x="395" y="2225"/>
              <a:ext cx="13495" cy="249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（一）消费信用监管法律体系（以美国为例）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5607" name="Group 4"/>
            <p:cNvGrpSpPr/>
            <p:nvPr/>
          </p:nvGrpSpPr>
          <p:grpSpPr>
            <a:xfrm>
              <a:off x="1193" y="3690"/>
              <a:ext cx="11802" cy="6233"/>
              <a:chOff x="172" y="1350"/>
              <a:chExt cx="4721" cy="2493"/>
            </a:xfrm>
          </p:grpSpPr>
          <p:sp>
            <p:nvSpPr>
              <p:cNvPr id="25619" name="Line 5"/>
              <p:cNvSpPr/>
              <p:nvPr/>
            </p:nvSpPr>
            <p:spPr>
              <a:xfrm>
                <a:off x="1680" y="1776"/>
                <a:ext cx="573" cy="745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" name="Oval 6"/>
              <p:cNvSpPr>
                <a:spLocks noChangeArrowheads="true"/>
              </p:cNvSpPr>
              <p:nvPr/>
            </p:nvSpPr>
            <p:spPr bwMode="gray">
              <a:xfrm>
                <a:off x="1544" y="2228"/>
                <a:ext cx="2399" cy="960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5621" name="Line 7"/>
              <p:cNvSpPr/>
              <p:nvPr/>
            </p:nvSpPr>
            <p:spPr>
              <a:xfrm flipH="true">
                <a:off x="2482" y="1703"/>
                <a:ext cx="719" cy="777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2" name="Line 8"/>
              <p:cNvSpPr/>
              <p:nvPr/>
            </p:nvSpPr>
            <p:spPr>
              <a:xfrm flipH="true">
                <a:off x="2482" y="2375"/>
                <a:ext cx="1940" cy="83"/>
              </a:xfrm>
              <a:prstGeom prst="line">
                <a:avLst/>
              </a:prstGeom>
              <a:ln w="762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3" name="Line 9"/>
              <p:cNvSpPr/>
              <p:nvPr/>
            </p:nvSpPr>
            <p:spPr>
              <a:xfrm flipH="true" flipV="true">
                <a:off x="2504" y="2458"/>
                <a:ext cx="828" cy="903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Line 10"/>
              <p:cNvSpPr/>
              <p:nvPr/>
            </p:nvSpPr>
            <p:spPr>
              <a:xfrm flipV="true">
                <a:off x="1349" y="2458"/>
                <a:ext cx="1155" cy="1029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5" name="Line 11"/>
              <p:cNvSpPr/>
              <p:nvPr/>
            </p:nvSpPr>
            <p:spPr>
              <a:xfrm flipV="true">
                <a:off x="673" y="2458"/>
                <a:ext cx="1831" cy="64"/>
              </a:xfrm>
              <a:prstGeom prst="line">
                <a:avLst/>
              </a:prstGeom>
              <a:ln w="762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6" name="Oval 12"/>
              <p:cNvSpPr/>
              <p:nvPr/>
            </p:nvSpPr>
            <p:spPr>
              <a:xfrm rot="-417327">
                <a:off x="1583" y="2055"/>
                <a:ext cx="1696" cy="710"/>
              </a:xfrm>
              <a:prstGeom prst="ellipse">
                <a:avLst/>
              </a:prstGeom>
              <a:gradFill rotWithShape="true">
                <a:gsLst>
                  <a:gs pos="0">
                    <a:srgbClr val="008080"/>
                  </a:gs>
                  <a:gs pos="100000">
                    <a:srgbClr val="99FFCC"/>
                  </a:gs>
                </a:gsLst>
                <a:lin ang="2700000" scaled="true"/>
                <a:tileRect/>
              </a:gradFill>
              <a:ln w="9525" cap="flat" cmpd="sng">
                <a:prstDash val="solid"/>
                <a:headEnd type="none" w="med" len="med"/>
                <a:tailEnd type="none" w="med" len="med"/>
              </a:ln>
              <a:scene3d>
                <a:camera prst="legacyPerspectiveBottom">
                  <a:rot lat="0" lon="0" rev="0"/>
                </a:camera>
                <a:lightRig rig="legacyFlat1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009999"/>
                </a:extrusionClr>
              </a:sp3d>
            </p:spPr>
            <p:txBody>
              <a:bodyPr wrap="none" anchor="ctr">
                <a:flatTx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7" name="Oval 13"/>
              <p:cNvSpPr/>
              <p:nvPr/>
            </p:nvSpPr>
            <p:spPr>
              <a:xfrm rot="-342635">
                <a:off x="563" y="1681"/>
                <a:ext cx="3927" cy="1911"/>
              </a:xfrm>
              <a:prstGeom prst="ellipse">
                <a:avLst/>
              </a:prstGeom>
              <a:noFill/>
              <a:ln w="571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628" name="Oval 14"/>
              <p:cNvSpPr/>
              <p:nvPr/>
            </p:nvSpPr>
            <p:spPr>
              <a:xfrm rot="-342635">
                <a:off x="541" y="1677"/>
                <a:ext cx="3937" cy="1893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701" name="Text Box 15"/>
              <p:cNvSpPr txBox="true">
                <a:spLocks noChangeArrowheads="true"/>
              </p:cNvSpPr>
              <p:nvPr/>
            </p:nvSpPr>
            <p:spPr bwMode="gray">
              <a:xfrm>
                <a:off x="1728" y="2256"/>
                <a:ext cx="145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zh-CN" altLang="en-US" sz="2000" b="1" kern="1200" cap="none" spc="0" normalizeH="0" baseline="0" noProof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消费信用法律体系</a:t>
                </a:r>
                <a:endParaRPr kumimoji="0" lang="zh-CN" altLang="en-US" sz="2000" b="1" kern="1200" cap="none" spc="0" normalizeH="0" baseline="0" noProof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25630" name="Group 16"/>
              <p:cNvGrpSpPr/>
              <p:nvPr/>
            </p:nvGrpSpPr>
            <p:grpSpPr>
              <a:xfrm rot="-395355">
                <a:off x="172" y="2148"/>
                <a:ext cx="957" cy="604"/>
                <a:chOff x="2818" y="-94"/>
                <a:chExt cx="2239" cy="972"/>
              </a:xfrm>
            </p:grpSpPr>
            <p:sp>
              <p:nvSpPr>
                <p:cNvPr id="25647" name="Oval 17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8" name="Oval 18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1" name="Group 19"/>
              <p:cNvGrpSpPr/>
              <p:nvPr/>
            </p:nvGrpSpPr>
            <p:grpSpPr>
              <a:xfrm rot="-325186">
                <a:off x="1192" y="1540"/>
                <a:ext cx="843" cy="422"/>
                <a:chOff x="2818" y="-94"/>
                <a:chExt cx="2239" cy="972"/>
              </a:xfrm>
            </p:grpSpPr>
            <p:sp>
              <p:nvSpPr>
                <p:cNvPr id="25645" name="Oval 20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B6B6B"/>
                    </a:gs>
                    <a:gs pos="50000">
                      <a:srgbClr val="C0C0C0"/>
                    </a:gs>
                    <a:gs pos="100000">
                      <a:srgbClr val="6B6B6B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6" name="Oval 21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2" name="Group 22"/>
              <p:cNvGrpSpPr/>
              <p:nvPr/>
            </p:nvGrpSpPr>
            <p:grpSpPr>
              <a:xfrm rot="-254711">
                <a:off x="2658" y="1350"/>
                <a:ext cx="957" cy="539"/>
                <a:chOff x="2818" y="-94"/>
                <a:chExt cx="2239" cy="972"/>
              </a:xfrm>
            </p:grpSpPr>
            <p:sp>
              <p:nvSpPr>
                <p:cNvPr id="25643" name="Oval 23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4" name="Oval 24"/>
                <p:cNvSpPr/>
                <p:nvPr/>
              </p:nvSpPr>
              <p:spPr>
                <a:xfrm>
                  <a:off x="2818" y="-94"/>
                  <a:ext cx="2239" cy="92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3" name="Group 25"/>
              <p:cNvGrpSpPr/>
              <p:nvPr/>
            </p:nvGrpSpPr>
            <p:grpSpPr>
              <a:xfrm rot="-208054">
                <a:off x="3653" y="1976"/>
                <a:ext cx="1240" cy="703"/>
                <a:chOff x="2817" y="105"/>
                <a:chExt cx="2240" cy="773"/>
              </a:xfrm>
            </p:grpSpPr>
            <p:sp>
              <p:nvSpPr>
                <p:cNvPr id="25641" name="Oval 26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2" name="Oval 27"/>
                <p:cNvSpPr/>
                <p:nvPr/>
              </p:nvSpPr>
              <p:spPr>
                <a:xfrm>
                  <a:off x="2817" y="105"/>
                  <a:ext cx="2239" cy="72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4" name="Group 28"/>
              <p:cNvGrpSpPr/>
              <p:nvPr/>
            </p:nvGrpSpPr>
            <p:grpSpPr>
              <a:xfrm rot="-198351">
                <a:off x="2569" y="2983"/>
                <a:ext cx="1495" cy="859"/>
                <a:chOff x="3098" y="249"/>
                <a:chExt cx="1959" cy="629"/>
              </a:xfrm>
            </p:grpSpPr>
            <p:sp>
              <p:nvSpPr>
                <p:cNvPr id="25639" name="Oval 29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40" name="Oval 30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5635" name="Group 31"/>
              <p:cNvGrpSpPr/>
              <p:nvPr/>
            </p:nvGrpSpPr>
            <p:grpSpPr>
              <a:xfrm rot="-293188">
                <a:off x="761" y="3172"/>
                <a:ext cx="1178" cy="671"/>
                <a:chOff x="3098" y="249"/>
                <a:chExt cx="1959" cy="629"/>
              </a:xfrm>
            </p:grpSpPr>
            <p:sp>
              <p:nvSpPr>
                <p:cNvPr id="25637" name="Oval 32"/>
                <p:cNvSpPr/>
                <p:nvPr/>
              </p:nvSpPr>
              <p:spPr>
                <a:xfrm>
                  <a:off x="3099" y="297"/>
                  <a:ext cx="1958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363"/>
                    </a:gs>
                    <a:gs pos="50000">
                      <a:srgbClr val="B2B2B2"/>
                    </a:gs>
                    <a:gs pos="100000">
                      <a:srgbClr val="636363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638" name="Oval 33"/>
                <p:cNvSpPr/>
                <p:nvPr/>
              </p:nvSpPr>
              <p:spPr>
                <a:xfrm>
                  <a:off x="3098" y="249"/>
                  <a:ext cx="1959" cy="58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Font typeface="Wingdings" panose="05000000000000000000" pitchFamily="2" charset="2"/>
                    <a:buNone/>
                  </a:pP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5636" name="Text Box 35"/>
              <p:cNvSpPr txBox="true"/>
              <p:nvPr/>
            </p:nvSpPr>
            <p:spPr>
              <a:xfrm>
                <a:off x="2725" y="1439"/>
                <a:ext cx="81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33333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消费信用评级法律</a:t>
                </a:r>
                <a:endPara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608" name="Text Box 35"/>
            <p:cNvSpPr txBox="true"/>
            <p:nvPr/>
          </p:nvSpPr>
          <p:spPr>
            <a:xfrm>
              <a:off x="1453" y="5955"/>
              <a:ext cx="2042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消费信用数据保护法律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09" name="Text Box 35"/>
            <p:cNvSpPr txBox="true"/>
            <p:nvPr/>
          </p:nvSpPr>
          <p:spPr>
            <a:xfrm>
              <a:off x="3835" y="4253"/>
              <a:ext cx="204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还贷法律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0" name="Text Box 35"/>
            <p:cNvSpPr txBox="true"/>
            <p:nvPr/>
          </p:nvSpPr>
          <p:spPr>
            <a:xfrm>
              <a:off x="3153" y="8563"/>
              <a:ext cx="249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在其他法律体系中规范消费信用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1" name="Text Box 35"/>
            <p:cNvSpPr txBox="true"/>
            <p:nvPr/>
          </p:nvSpPr>
          <p:spPr>
            <a:xfrm>
              <a:off x="8030" y="8335"/>
              <a:ext cx="204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授信法律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12" name="Text Box 35"/>
            <p:cNvSpPr txBox="true"/>
            <p:nvPr/>
          </p:nvSpPr>
          <p:spPr>
            <a:xfrm>
              <a:off x="10410" y="5615"/>
              <a:ext cx="2043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消费信贷环境法律</a:t>
              </a:r>
              <a:endParaRPr lang="zh-CN" altLang="en-US" sz="20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618" y="3685"/>
              <a:ext cx="2835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信用评估法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0" y="3708"/>
              <a:ext cx="2108" cy="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破产法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-77" y="4933"/>
              <a:ext cx="3585" cy="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个人数据保护法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信用公示法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73" y="8563"/>
              <a:ext cx="2108" cy="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合同法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808" y="8335"/>
              <a:ext cx="351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诚实贷款法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信用卡发行法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公正贷款对帐法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638" y="6568"/>
              <a:ext cx="3685" cy="1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信贷机会平等法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诚实信贷法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《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公平信贷报告法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（二）政府消费信用监管制度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830" y="1553210"/>
            <a:ext cx="8271510" cy="3361055"/>
          </a:xfrm>
          <a:prstGeom prst="rect">
            <a:avLst/>
          </a:prstGeom>
        </p:spPr>
        <p:txBody>
          <a:bodyPr wrap="square">
            <a:spAutoFit/>
          </a:bodyPr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个人信用评估标准化。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协助基础征信数据的开放，搭建公共数据库平台，实现联合征信。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扶持征信公司的发展，推动征信行业协会的建立，以加强个人征信业与政府的交流，推动业内交流，加强行业自律。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加强信用文化的宣传力度，鼓励各界使用征信公司的产品。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构建个人信用风险控制与预警机制。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建立不良信用惩罚机制。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OTMzNDgxMDc5MTI5NDJjZjc2OWVi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华文细黑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66</cp:revision>
  <dcterms:created xsi:type="dcterms:W3CDTF">2023-05-09T13:13:52Z</dcterms:created>
  <dcterms:modified xsi:type="dcterms:W3CDTF">2023-05-09T13:13:52Z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