
<file path=[Content_Types].xml><?xml version="1.0" encoding="utf-8"?>
<Types xmlns="http://schemas.openxmlformats.org/package/2006/content-types">
  <Default Extension="xml" ContentType="application/xml"/>
  <Default Extension="jpeg" ContentType="image/jpeg"/>
  <Default Extension="png" ContentType="image/png"/>
  <Default Extension="emf" ContentType="image/x-emf"/>
  <Default Extension="wdp" ContentType="image/vnd.ms-photo"/>
  <Default Extension="rels" ContentType="application/vnd.openxmlformats-package.relationshi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handoutMasterIdLst>
    <p:handoutMasterId r:id="rId48"/>
  </p:handoutMasterIdLst>
  <p:sldIdLst>
    <p:sldId id="276" r:id="rId3"/>
    <p:sldId id="277" r:id="rId4"/>
    <p:sldId id="327" r:id="rId6"/>
    <p:sldId id="423" r:id="rId7"/>
    <p:sldId id="424" r:id="rId8"/>
    <p:sldId id="425" r:id="rId9"/>
    <p:sldId id="426" r:id="rId10"/>
    <p:sldId id="427" r:id="rId11"/>
    <p:sldId id="428" r:id="rId12"/>
    <p:sldId id="429" r:id="rId13"/>
    <p:sldId id="430" r:id="rId14"/>
    <p:sldId id="431" r:id="rId15"/>
    <p:sldId id="432" r:id="rId16"/>
    <p:sldId id="433" r:id="rId17"/>
    <p:sldId id="434" r:id="rId18"/>
    <p:sldId id="435" r:id="rId19"/>
    <p:sldId id="436" r:id="rId20"/>
    <p:sldId id="437" r:id="rId21"/>
    <p:sldId id="498" r:id="rId22"/>
    <p:sldId id="499" r:id="rId23"/>
    <p:sldId id="500" r:id="rId24"/>
    <p:sldId id="501" r:id="rId25"/>
    <p:sldId id="502" r:id="rId26"/>
    <p:sldId id="503" r:id="rId27"/>
    <p:sldId id="504" r:id="rId28"/>
    <p:sldId id="505" r:id="rId29"/>
    <p:sldId id="506" r:id="rId30"/>
    <p:sldId id="507" r:id="rId31"/>
    <p:sldId id="508" r:id="rId32"/>
    <p:sldId id="509" r:id="rId33"/>
    <p:sldId id="510" r:id="rId34"/>
    <p:sldId id="511" r:id="rId35"/>
    <p:sldId id="512" r:id="rId36"/>
    <p:sldId id="513" r:id="rId37"/>
    <p:sldId id="514" r:id="rId38"/>
    <p:sldId id="515" r:id="rId39"/>
    <p:sldId id="516" r:id="rId40"/>
    <p:sldId id="517" r:id="rId41"/>
    <p:sldId id="518" r:id="rId42"/>
    <p:sldId id="519" r:id="rId43"/>
    <p:sldId id="522" r:id="rId44"/>
    <p:sldId id="524" r:id="rId45"/>
    <p:sldId id="523" r:id="rId46"/>
    <p:sldId id="283" r:id="rId47"/>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ä¸­åº¦æ ·å¼ 2 - å¼ºè°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660"/>
  </p:normalViewPr>
  <p:slideViewPr>
    <p:cSldViewPr snapToGrid="0" showGuides="1">
      <p:cViewPr varScale="1">
        <p:scale>
          <a:sx n="75" d="100"/>
          <a:sy n="75" d="100"/>
        </p:scale>
        <p:origin x="90" y="96"/>
      </p:cViewPr>
      <p:guideLst>
        <p:guide orient="horz" pos="2160"/>
        <p:guide pos="3840"/>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3" Type="http://schemas.openxmlformats.org/officeDocument/2006/relationships/customXml" Target="../customXml/item1.xml"/><Relationship Id="rId52" Type="http://schemas.openxmlformats.org/officeDocument/2006/relationships/customXmlProps" Target="../customXml/itemProps1.xml"/><Relationship Id="rId51" Type="http://schemas.openxmlformats.org/officeDocument/2006/relationships/tableStyles" Target="tableStyles.xml"/><Relationship Id="rId50" Type="http://schemas.openxmlformats.org/officeDocument/2006/relationships/viewProps" Target="viewProps.xml"/><Relationship Id="rId5" Type="http://schemas.openxmlformats.org/officeDocument/2006/relationships/notesMaster" Target="notesMasters/notesMaster1.xml"/><Relationship Id="rId49" Type="http://schemas.openxmlformats.org/officeDocument/2006/relationships/presProps" Target="presProps.xml"/><Relationship Id="rId48" Type="http://schemas.openxmlformats.org/officeDocument/2006/relationships/handoutMaster" Target="handoutMasters/handoutMaster1.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true"/>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true"/>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true"/>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true"/>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true"/>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true"/>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true" noRot="true" noChangeAspect="true"/>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true"/>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true"/>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true"/>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altLang="en-US"/>
          </a:p>
        </p:txBody>
      </p:sp>
      <p:sp>
        <p:nvSpPr>
          <p:cNvPr id="4" name="灯片编号占位符 3"/>
          <p:cNvSpPr>
            <a:spLocks noGrp="true"/>
          </p:cNvSpPr>
          <p:nvPr>
            <p:ph type="sldNum" sz="quarter" idx="10"/>
          </p:nvPr>
        </p:nvSpPr>
        <p:spPr/>
        <p:txBody>
          <a:bodyPr/>
          <a:lstStyle/>
          <a:p>
            <a:fld id="{B3D72F79-8D12-4E95-BD8F-1E4847E72B62}"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true"/>
          </p:cNvSpPr>
          <p:nvPr>
            <p:ph type="ctrTitle" hasCustomPrompt="true"/>
          </p:nvPr>
        </p:nvSpPr>
        <p:spPr>
          <a:xfrm>
            <a:off x="1524000" y="1322962"/>
            <a:ext cx="9144000" cy="2187001"/>
          </a:xfrm>
        </p:spPr>
        <p:txBody>
          <a:bodyPr anchor="b">
            <a:normAutofit/>
          </a:bodyPr>
          <a:lstStyle>
            <a:lvl1pPr algn="ctr">
              <a:lnSpc>
                <a:spcPct val="130000"/>
              </a:lnSpc>
              <a:defRPr sz="6000">
                <a:effectLst>
                  <a:outerShdw blurRad="38100" dist="38100" dir="2700000" algn="tl">
                    <a:srgbClr val="000000">
                      <a:alpha val="43137"/>
                    </a:srgbClr>
                  </a:outerShdw>
                </a:effectLst>
              </a:defRPr>
            </a:lvl1pPr>
          </a:lstStyle>
          <a:p>
            <a:r>
              <a:rPr lang="zh-CN" altLang="en-US" dirty="0"/>
              <a:t>单击此处添加标题</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
        <p:nvSpPr>
          <p:cNvPr id="3" name="副标题 2"/>
          <p:cNvSpPr>
            <a:spLocks noGrp="true"/>
          </p:cNvSpPr>
          <p:nvPr>
            <p:ph type="subTitle" idx="1" hasCustomPrompt="true"/>
          </p:nvPr>
        </p:nvSpPr>
        <p:spPr>
          <a:xfrm>
            <a:off x="1524000" y="3602038"/>
            <a:ext cx="9144000" cy="1655762"/>
          </a:xfrm>
        </p:spPr>
        <p:txBody>
          <a:bodyPr>
            <a:normAutofit/>
          </a:bodyPr>
          <a:lstStyle>
            <a:lvl1pPr marL="0" indent="0" algn="ctr">
              <a:buNone/>
              <a:defRPr sz="1800">
                <a:solidFill>
                  <a:schemeClr val="tx1">
                    <a:lumMod val="75000"/>
                    <a:lumOff val="25000"/>
                  </a:schemeClr>
                </a:solidFill>
                <a:effectLst/>
                <a:latin typeface="+mj-lt"/>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单击此处添加副标题</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true"/>
          </p:cNvSpPr>
          <p:nvPr>
            <p:ph type="ftr" sz="quarter" idx="11"/>
          </p:nvPr>
        </p:nvSpPr>
        <p:spPr/>
        <p:txBody>
          <a:bodyPr/>
          <a:lstStyle/>
          <a:p>
            <a:endParaRPr lang="zh-CN" altLang="en-US"/>
          </a:p>
        </p:txBody>
      </p:sp>
      <p:sp>
        <p:nvSpPr>
          <p:cNvPr id="5" name="灯片编号占位符 4"/>
          <p:cNvSpPr>
            <a:spLocks noGrp="true"/>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true"/>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true"/>
          </p:cNvSpPr>
          <p:nvPr>
            <p:ph type="title"/>
          </p:nvPr>
        </p:nvSpPr>
        <p:spPr>
          <a:xfrm>
            <a:off x="647700" y="258445"/>
            <a:ext cx="10515600" cy="1325563"/>
          </a:xfrm>
        </p:spPr>
        <p:txBody>
          <a:bodyPr anchor="ctr" anchorCtr="false">
            <a:normAutofit/>
          </a:bodyPr>
          <a:lstStyle>
            <a:lvl1pPr>
              <a:defRPr sz="2400" b="1">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true"/>
          </p:cNvSpPr>
          <p:nvPr>
            <p:ph idx="1"/>
          </p:nvPr>
        </p:nvSpPr>
        <p:spPr>
          <a:xfrm>
            <a:off x="647700" y="1825625"/>
            <a:ext cx="10515600" cy="4351338"/>
          </a:xfrm>
        </p:spPr>
        <p:txBody>
          <a:bodyPr>
            <a:normAutofit/>
          </a:bodyPr>
          <a:lstStyle>
            <a:lvl1pPr>
              <a:defRPr sz="2000">
                <a:solidFill>
                  <a:schemeClr val="tx1">
                    <a:lumMod val="75000"/>
                    <a:lumOff val="25000"/>
                  </a:schemeClr>
                </a:solidFill>
              </a:defRPr>
            </a:lvl1pPr>
            <a:lvl2pPr>
              <a:defRPr sz="18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true"/>
          </p:cNvSpPr>
          <p:nvPr>
            <p:ph type="title"/>
          </p:nvPr>
        </p:nvSpPr>
        <p:spPr>
          <a:xfrm>
            <a:off x="831850" y="3751117"/>
            <a:ext cx="7321550" cy="811357"/>
          </a:xfrm>
        </p:spPr>
        <p:txBody>
          <a:bodyPr anchor="b">
            <a:normAutofit/>
          </a:bodyPr>
          <a:lstStyle>
            <a:lvl1pPr>
              <a:defRPr sz="400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文本占位符 2"/>
          <p:cNvSpPr>
            <a:spLocks noGrp="true"/>
          </p:cNvSpPr>
          <p:nvPr>
            <p:ph type="body" idx="1"/>
          </p:nvPr>
        </p:nvSpPr>
        <p:spPr>
          <a:xfrm>
            <a:off x="831850" y="4610028"/>
            <a:ext cx="7321550" cy="647555"/>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true"/>
          </p:cNvSpPr>
          <p:nvPr>
            <p:ph type="title"/>
          </p:nvPr>
        </p:nvSpPr>
        <p:spPr>
          <a:xfrm>
            <a:off x="647700" y="258445"/>
            <a:ext cx="10515600" cy="1325563"/>
          </a:xfrm>
        </p:spPr>
        <p:txBody>
          <a:bodyPr>
            <a:normAutofit/>
          </a:bodyPr>
          <a:lstStyle>
            <a:lvl1pPr>
              <a:defRPr sz="2400" b="1" i="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true"/>
          </p:cNvSpPr>
          <p:nvPr>
            <p:ph sz="half" idx="1"/>
          </p:nvPr>
        </p:nvSpPr>
        <p:spPr>
          <a:xfrm>
            <a:off x="647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true"/>
          </p:cNvSpPr>
          <p:nvPr>
            <p:ph sz="half" idx="2"/>
          </p:nvPr>
        </p:nvSpPr>
        <p:spPr>
          <a:xfrm>
            <a:off x="5981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true"/>
          </p:cNvSpPr>
          <p:nvPr>
            <p:ph type="ftr" sz="quarter" idx="11"/>
          </p:nvPr>
        </p:nvSpPr>
        <p:spPr/>
        <p:txBody>
          <a:bodyPr/>
          <a:lstStyle/>
          <a:p>
            <a:endParaRPr lang="zh-CN" altLang="en-US"/>
          </a:p>
        </p:txBody>
      </p:sp>
      <p:sp>
        <p:nvSpPr>
          <p:cNvPr id="7" name="灯片编号占位符 6"/>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true"/>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true"/>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true"/>
          </p:cNvSpPr>
          <p:nvPr>
            <p:ph sz="half" idx="2"/>
          </p:nvPr>
        </p:nvSpPr>
        <p:spPr>
          <a:xfrm>
            <a:off x="839788" y="2615609"/>
            <a:ext cx="5157787"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true"/>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true"/>
          </p:cNvSpPr>
          <p:nvPr>
            <p:ph sz="quarter" idx="4"/>
          </p:nvPr>
        </p:nvSpPr>
        <p:spPr>
          <a:xfrm>
            <a:off x="6172200" y="2615609"/>
            <a:ext cx="5183188"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true"/>
          </p:cNvSpPr>
          <p:nvPr>
            <p:ph type="ftr" sz="quarter" idx="11"/>
          </p:nvPr>
        </p:nvSpPr>
        <p:spPr/>
        <p:txBody>
          <a:bodyPr/>
          <a:lstStyle/>
          <a:p>
            <a:endParaRPr lang="zh-CN" altLang="en-US"/>
          </a:p>
        </p:txBody>
      </p:sp>
      <p:sp>
        <p:nvSpPr>
          <p:cNvPr id="9" name="灯片编号占位符 8"/>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true"/>
          </p:cNvSpPr>
          <p:nvPr>
            <p:ph type="title"/>
          </p:nvPr>
        </p:nvSpPr>
        <p:spPr>
          <a:xfrm>
            <a:off x="838200" y="2766219"/>
            <a:ext cx="10515600" cy="1325563"/>
          </a:xfrm>
        </p:spPr>
        <p:txBody>
          <a:bodyPr>
            <a:normAutofit/>
          </a:bodyPr>
          <a:lstStyle>
            <a:lvl1pPr algn="ctr">
              <a:defRPr sz="4800" b="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日期占位符 2"/>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true"/>
          </p:cNvSpPr>
          <p:nvPr>
            <p:ph type="ftr" sz="quarter" idx="11"/>
          </p:nvPr>
        </p:nvSpPr>
        <p:spPr/>
        <p:txBody>
          <a:bodyPr/>
          <a:lstStyle/>
          <a:p>
            <a:endParaRPr lang="zh-CN" altLang="en-US"/>
          </a:p>
        </p:txBody>
      </p:sp>
      <p:sp>
        <p:nvSpPr>
          <p:cNvPr id="5" name="灯片编号占位符 4"/>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true"/>
          </p:cNvSpPr>
          <p:nvPr>
            <p:ph type="ftr" sz="quarter" idx="11"/>
          </p:nvPr>
        </p:nvSpPr>
        <p:spPr/>
        <p:txBody>
          <a:bodyPr/>
          <a:lstStyle/>
          <a:p>
            <a:endParaRPr lang="zh-CN" altLang="en-US"/>
          </a:p>
        </p:txBody>
      </p:sp>
      <p:sp>
        <p:nvSpPr>
          <p:cNvPr id="4" name="灯片编号占位符 3"/>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true"/>
          </p:cNvSpPr>
          <p:nvPr>
            <p:ph type="title" hasCustomPrompt="true"/>
          </p:nvPr>
        </p:nvSpPr>
        <p:spPr>
          <a:xfrm>
            <a:off x="646747" y="127000"/>
            <a:ext cx="4165200" cy="1600200"/>
          </a:xfrm>
        </p:spPr>
        <p:txBody>
          <a:bodyPr anchor="ctr" anchorCtr="false">
            <a:normAutofit/>
          </a:bodyPr>
          <a:lstStyle>
            <a:lvl1pPr>
              <a:defRPr sz="2400" b="1">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图片占位符 2"/>
          <p:cNvSpPr>
            <a:spLocks noGrp="true" noChangeAspect="true"/>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true"/>
          </p:cNvSpPr>
          <p:nvPr>
            <p:ph type="body" sz="half" idx="2"/>
          </p:nvPr>
        </p:nvSpPr>
        <p:spPr>
          <a:xfrm>
            <a:off x="651827" y="2057400"/>
            <a:ext cx="4165200" cy="3811588"/>
          </a:xfrm>
        </p:spPr>
        <p:txBody>
          <a:bodyPr>
            <a:normAutofit/>
          </a:bodyPr>
          <a:lstStyle>
            <a:lvl1pPr marL="0" indent="0">
              <a:lnSpc>
                <a:spcPct val="15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true"/>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true"/>
          </p:cNvSpPr>
          <p:nvPr>
            <p:ph type="ftr" sz="quarter" idx="11"/>
          </p:nvPr>
        </p:nvSpPr>
        <p:spPr/>
        <p:txBody>
          <a:bodyPr/>
          <a:lstStyle/>
          <a:p>
            <a:endParaRPr lang="zh-CN" altLang="en-US" dirty="0"/>
          </a:p>
        </p:txBody>
      </p:sp>
      <p:sp>
        <p:nvSpPr>
          <p:cNvPr id="7" name="灯片编号占位符 6"/>
          <p:cNvSpPr>
            <a:spLocks noGrp="true"/>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true"/>
          </p:cNvSpPr>
          <p:nvPr>
            <p:ph type="title" orient="vert"/>
          </p:nvPr>
        </p:nvSpPr>
        <p:spPr>
          <a:xfrm>
            <a:off x="9824484" y="365125"/>
            <a:ext cx="1529316" cy="5811838"/>
          </a:xfrm>
        </p:spPr>
        <p:txBody>
          <a:bodyPr vert="eaVert">
            <a:normAutofit/>
          </a:bodyPr>
          <a:lstStyle>
            <a:lvl1pPr>
              <a:defRPr sz="3600"/>
            </a:lvl1pPr>
          </a:lstStyle>
          <a:p>
            <a:r>
              <a:rPr lang="zh-CN" altLang="en-US"/>
              <a:t>单击此处编辑母版标题样式</a:t>
            </a:r>
            <a:endParaRPr lang="zh-CN" altLang="en-US"/>
          </a:p>
        </p:txBody>
      </p:sp>
      <p:sp>
        <p:nvSpPr>
          <p:cNvPr id="3" name="竖排文字占位符 2"/>
          <p:cNvSpPr>
            <a:spLocks noGrp="true"/>
          </p:cNvSpPr>
          <p:nvPr>
            <p:ph type="body" orient="vert" idx="1"/>
          </p:nvPr>
        </p:nvSpPr>
        <p:spPr>
          <a:xfrm>
            <a:off x="838200" y="365125"/>
            <a:ext cx="8879958"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true"/>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true"/>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true"/>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true"/>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image" Target="../media/image7.png"/><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9" Type="http://schemas.openxmlformats.org/officeDocument/2006/relationships/notesSlide" Target="../notesSlides/notesSlide16.xml"/><Relationship Id="rId8" Type="http://schemas.openxmlformats.org/officeDocument/2006/relationships/slideLayout" Target="../slideLayouts/slideLayout7.xml"/><Relationship Id="rId7" Type="http://schemas.openxmlformats.org/officeDocument/2006/relationships/image" Target="../media/image16.png"/><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8.xml.rels><?xml version="1.0" encoding="UTF-8" standalone="yes"?>
<Relationships xmlns="http://schemas.openxmlformats.org/package/2006/relationships"><Relationship Id="rId6" Type="http://schemas.openxmlformats.org/officeDocument/2006/relationships/notesSlide" Target="../notesSlides/notesSlide17.xml"/><Relationship Id="rId5" Type="http://schemas.openxmlformats.org/officeDocument/2006/relationships/slideLayout" Target="../slideLayouts/slideLayout7.xml"/><Relationship Id="rId4" Type="http://schemas.openxmlformats.org/officeDocument/2006/relationships/image" Target="../media/image17.emf"/><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9.xml.rels><?xml version="1.0" encoding="UTF-8" standalone="yes"?>
<Relationships xmlns="http://schemas.openxmlformats.org/package/2006/relationships"><Relationship Id="rId5" Type="http://schemas.openxmlformats.org/officeDocument/2006/relationships/notesSlide" Target="../notesSlides/notesSlide18.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5" Type="http://schemas.openxmlformats.org/officeDocument/2006/relationships/notesSlide" Target="../notesSlides/notesSlide19.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1.xml.rels><?xml version="1.0" encoding="UTF-8" standalone="yes"?>
<Relationships xmlns="http://schemas.openxmlformats.org/package/2006/relationships"><Relationship Id="rId9" Type="http://schemas.openxmlformats.org/officeDocument/2006/relationships/image" Target="../media/image23.png"/><Relationship Id="rId8" Type="http://schemas.openxmlformats.org/officeDocument/2006/relationships/image" Target="../media/image22.png"/><Relationship Id="rId7" Type="http://schemas.openxmlformats.org/officeDocument/2006/relationships/image" Target="../media/image21.emf"/><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 Id="rId3" Type="http://schemas.openxmlformats.org/officeDocument/2006/relationships/image" Target="../media/image3.png"/><Relationship Id="rId2" Type="http://schemas.microsoft.com/office/2007/relationships/hdphoto" Target="../media/image2.wdp"/><Relationship Id="rId13" Type="http://schemas.openxmlformats.org/officeDocument/2006/relationships/notesSlide" Target="../notesSlides/notesSlide20.xml"/><Relationship Id="rId12" Type="http://schemas.openxmlformats.org/officeDocument/2006/relationships/slideLayout" Target="../slideLayouts/slideLayout7.xml"/><Relationship Id="rId11" Type="http://schemas.openxmlformats.org/officeDocument/2006/relationships/image" Target="../media/image25.png"/><Relationship Id="rId10" Type="http://schemas.openxmlformats.org/officeDocument/2006/relationships/image" Target="../media/image24.png"/><Relationship Id="rId1" Type="http://schemas.openxmlformats.org/officeDocument/2006/relationships/image" Target="../media/image1.png"/></Relationships>
</file>

<file path=ppt/slides/_rels/slide22.xml.rels><?xml version="1.0" encoding="UTF-8" standalone="yes"?>
<Relationships xmlns="http://schemas.openxmlformats.org/package/2006/relationships"><Relationship Id="rId5" Type="http://schemas.openxmlformats.org/officeDocument/2006/relationships/notesSlide" Target="../notesSlides/notesSlide21.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3.xml.rels><?xml version="1.0" encoding="UTF-8" standalone="yes"?>
<Relationships xmlns="http://schemas.openxmlformats.org/package/2006/relationships"><Relationship Id="rId5" Type="http://schemas.openxmlformats.org/officeDocument/2006/relationships/notesSlide" Target="../notesSlides/notesSlide22.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4.xml.rels><?xml version="1.0" encoding="UTF-8" standalone="yes"?>
<Relationships xmlns="http://schemas.openxmlformats.org/package/2006/relationships"><Relationship Id="rId5" Type="http://schemas.openxmlformats.org/officeDocument/2006/relationships/notesSlide" Target="../notesSlides/notesSlide23.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5.xml.rels><?xml version="1.0" encoding="UTF-8" standalone="yes"?>
<Relationships xmlns="http://schemas.openxmlformats.org/package/2006/relationships"><Relationship Id="rId7" Type="http://schemas.openxmlformats.org/officeDocument/2006/relationships/notesSlide" Target="../notesSlides/notesSlide24.xml"/><Relationship Id="rId6" Type="http://schemas.openxmlformats.org/officeDocument/2006/relationships/slideLayout" Target="../slideLayouts/slideLayout7.xml"/><Relationship Id="rId5" Type="http://schemas.openxmlformats.org/officeDocument/2006/relationships/image" Target="../media/image27.png"/><Relationship Id="rId4" Type="http://schemas.openxmlformats.org/officeDocument/2006/relationships/image" Target="../media/image26.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6.xml.rels><?xml version="1.0" encoding="UTF-8" standalone="yes"?>
<Relationships xmlns="http://schemas.openxmlformats.org/package/2006/relationships"><Relationship Id="rId7" Type="http://schemas.openxmlformats.org/officeDocument/2006/relationships/notesSlide" Target="../notesSlides/notesSlide25.xml"/><Relationship Id="rId6" Type="http://schemas.openxmlformats.org/officeDocument/2006/relationships/slideLayout" Target="../slideLayouts/slideLayout7.xml"/><Relationship Id="rId5" Type="http://schemas.openxmlformats.org/officeDocument/2006/relationships/image" Target="../media/image27.png"/><Relationship Id="rId4" Type="http://schemas.openxmlformats.org/officeDocument/2006/relationships/image" Target="../media/image28.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7.xml.rels><?xml version="1.0" encoding="UTF-8" standalone="yes"?>
<Relationships xmlns="http://schemas.openxmlformats.org/package/2006/relationships"><Relationship Id="rId5" Type="http://schemas.openxmlformats.org/officeDocument/2006/relationships/notesSlide" Target="../notesSlides/notesSlide26.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8.xml.rels><?xml version="1.0" encoding="UTF-8" standalone="yes"?>
<Relationships xmlns="http://schemas.openxmlformats.org/package/2006/relationships"><Relationship Id="rId5" Type="http://schemas.openxmlformats.org/officeDocument/2006/relationships/notesSlide" Target="../notesSlides/notesSlide27.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9.xml.rels><?xml version="1.0" encoding="UTF-8" standalone="yes"?>
<Relationships xmlns="http://schemas.openxmlformats.org/package/2006/relationships"><Relationship Id="rId5" Type="http://schemas.openxmlformats.org/officeDocument/2006/relationships/notesSlide" Target="../notesSlides/notesSlide28.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0.xml.rels><?xml version="1.0" encoding="UTF-8" standalone="yes"?>
<Relationships xmlns="http://schemas.openxmlformats.org/package/2006/relationships"><Relationship Id="rId5" Type="http://schemas.openxmlformats.org/officeDocument/2006/relationships/notesSlide" Target="../notesSlides/notesSlide29.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1.xml.rels><?xml version="1.0" encoding="UTF-8" standalone="yes"?>
<Relationships xmlns="http://schemas.openxmlformats.org/package/2006/relationships"><Relationship Id="rId5" Type="http://schemas.openxmlformats.org/officeDocument/2006/relationships/notesSlide" Target="../notesSlides/notesSlide30.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2.xml.rels><?xml version="1.0" encoding="UTF-8" standalone="yes"?>
<Relationships xmlns="http://schemas.openxmlformats.org/package/2006/relationships"><Relationship Id="rId6" Type="http://schemas.openxmlformats.org/officeDocument/2006/relationships/notesSlide" Target="../notesSlides/notesSlide31.xml"/><Relationship Id="rId5" Type="http://schemas.openxmlformats.org/officeDocument/2006/relationships/slideLayout" Target="../slideLayouts/slideLayout7.xml"/><Relationship Id="rId4" Type="http://schemas.openxmlformats.org/officeDocument/2006/relationships/image" Target="../media/image29.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3.xml.rels><?xml version="1.0" encoding="UTF-8" standalone="yes"?>
<Relationships xmlns="http://schemas.openxmlformats.org/package/2006/relationships"><Relationship Id="rId5" Type="http://schemas.openxmlformats.org/officeDocument/2006/relationships/notesSlide" Target="../notesSlides/notesSlide32.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4.xml.rels><?xml version="1.0" encoding="UTF-8" standalone="yes"?>
<Relationships xmlns="http://schemas.openxmlformats.org/package/2006/relationships"><Relationship Id="rId5" Type="http://schemas.openxmlformats.org/officeDocument/2006/relationships/notesSlide" Target="../notesSlides/notesSlide33.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5.xml.rels><?xml version="1.0" encoding="UTF-8" standalone="yes"?>
<Relationships xmlns="http://schemas.openxmlformats.org/package/2006/relationships"><Relationship Id="rId6" Type="http://schemas.openxmlformats.org/officeDocument/2006/relationships/notesSlide" Target="../notesSlides/notesSlide34.xml"/><Relationship Id="rId5" Type="http://schemas.openxmlformats.org/officeDocument/2006/relationships/slideLayout" Target="../slideLayouts/slideLayout7.xml"/><Relationship Id="rId4" Type="http://schemas.openxmlformats.org/officeDocument/2006/relationships/image" Target="../media/image30.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6.xml.rels><?xml version="1.0" encoding="UTF-8" standalone="yes"?>
<Relationships xmlns="http://schemas.openxmlformats.org/package/2006/relationships"><Relationship Id="rId5" Type="http://schemas.openxmlformats.org/officeDocument/2006/relationships/notesSlide" Target="../notesSlides/notesSlide35.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7.xml.rels><?xml version="1.0" encoding="UTF-8" standalone="yes"?>
<Relationships xmlns="http://schemas.openxmlformats.org/package/2006/relationships"><Relationship Id="rId7" Type="http://schemas.openxmlformats.org/officeDocument/2006/relationships/notesSlide" Target="../notesSlides/notesSlide36.xml"/><Relationship Id="rId6" Type="http://schemas.openxmlformats.org/officeDocument/2006/relationships/slideLayout" Target="../slideLayouts/slideLayout7.xml"/><Relationship Id="rId5" Type="http://schemas.openxmlformats.org/officeDocument/2006/relationships/image" Target="../media/image32.jpeg"/><Relationship Id="rId4" Type="http://schemas.openxmlformats.org/officeDocument/2006/relationships/image" Target="../media/image31.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8.xml.rels><?xml version="1.0" encoding="UTF-8" standalone="yes"?>
<Relationships xmlns="http://schemas.openxmlformats.org/package/2006/relationships"><Relationship Id="rId5" Type="http://schemas.openxmlformats.org/officeDocument/2006/relationships/notesSlide" Target="../notesSlides/notesSlide37.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9.xml.rels><?xml version="1.0" encoding="UTF-8" standalone="yes"?>
<Relationships xmlns="http://schemas.openxmlformats.org/package/2006/relationships"><Relationship Id="rId6" Type="http://schemas.openxmlformats.org/officeDocument/2006/relationships/notesSlide" Target="../notesSlides/notesSlide38.xml"/><Relationship Id="rId5" Type="http://schemas.openxmlformats.org/officeDocument/2006/relationships/slideLayout" Target="../slideLayouts/slideLayout7.xml"/><Relationship Id="rId4" Type="http://schemas.openxmlformats.org/officeDocument/2006/relationships/image" Target="../media/image33.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6" Type="http://schemas.openxmlformats.org/officeDocument/2006/relationships/notesSlide" Target="../notesSlides/notesSlide3.xml"/><Relationship Id="rId5" Type="http://schemas.openxmlformats.org/officeDocument/2006/relationships/slideLayout" Target="../slideLayouts/slideLayout7.xml"/><Relationship Id="rId4" Type="http://schemas.openxmlformats.org/officeDocument/2006/relationships/image" Target="../media/image8.jpe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40.xml.rels><?xml version="1.0" encoding="UTF-8" standalone="yes"?>
<Relationships xmlns="http://schemas.openxmlformats.org/package/2006/relationships"><Relationship Id="rId5" Type="http://schemas.openxmlformats.org/officeDocument/2006/relationships/notesSlide" Target="../notesSlides/notesSlide39.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41.xml.rels><?xml version="1.0" encoding="UTF-8" standalone="yes"?>
<Relationships xmlns="http://schemas.openxmlformats.org/package/2006/relationships"><Relationship Id="rId8" Type="http://schemas.openxmlformats.org/officeDocument/2006/relationships/notesSlide" Target="../notesSlides/notesSlide40.xml"/><Relationship Id="rId7" Type="http://schemas.openxmlformats.org/officeDocument/2006/relationships/slideLayout" Target="../slideLayouts/slideLayout7.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42.xml.rels><?xml version="1.0" encoding="UTF-8" standalone="yes"?>
<Relationships xmlns="http://schemas.openxmlformats.org/package/2006/relationships"><Relationship Id="rId5" Type="http://schemas.openxmlformats.org/officeDocument/2006/relationships/notesSlide" Target="../notesSlides/notesSlide41.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43.xml.rels><?xml version="1.0" encoding="UTF-8" standalone="yes"?>
<Relationships xmlns="http://schemas.openxmlformats.org/package/2006/relationships"><Relationship Id="rId5" Type="http://schemas.openxmlformats.org/officeDocument/2006/relationships/notesSlide" Target="../notesSlides/notesSlide42.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44.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6.png"/><Relationship Id="rId4" Type="http://schemas.openxmlformats.org/officeDocument/2006/relationships/image" Target="../media/image4.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8" Type="http://schemas.openxmlformats.org/officeDocument/2006/relationships/notesSlide" Target="../notesSlides/notesSlide4.xml"/><Relationship Id="rId7"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jpe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6" Type="http://schemas.openxmlformats.org/officeDocument/2006/relationships/notesSlide" Target="../notesSlides/notesSlide5.xml"/><Relationship Id="rId5" Type="http://schemas.openxmlformats.org/officeDocument/2006/relationships/slideLayout" Target="../slideLayouts/slideLayout7.xml"/><Relationship Id="rId4" Type="http://schemas.openxmlformats.org/officeDocument/2006/relationships/image" Target="../media/image12.jpe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2" y="0"/>
            <a:ext cx="12192002" cy="6858000"/>
            <a:chOff x="-2" y="0"/>
            <a:chExt cx="12192002" cy="6858000"/>
          </a:xfrm>
        </p:grpSpPr>
        <p:pic>
          <p:nvPicPr>
            <p:cNvPr id="10" name="图片 9"/>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31" name="图片 30"/>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3" name="图片 32"/>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8" name="图片 37"/>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9" name="图片 38"/>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2" name="图片 1"/>
          <p:cNvPicPr>
            <a:picLocks noChangeAspect="true"/>
          </p:cNvPicPr>
          <p:nvPr/>
        </p:nvPicPr>
        <p:blipFill>
          <a:blip r:embed="rId3"/>
          <a:stretch>
            <a:fillRect/>
          </a:stretch>
        </p:blipFill>
        <p:spPr>
          <a:xfrm>
            <a:off x="0" y="4686300"/>
            <a:ext cx="12192000" cy="638095"/>
          </a:xfrm>
          <a:prstGeom prst="rect">
            <a:avLst/>
          </a:prstGeom>
          <a:solidFill>
            <a:schemeClr val="bg1"/>
          </a:solidFill>
        </p:spPr>
      </p:pic>
      <p:sp>
        <p:nvSpPr>
          <p:cNvPr id="14" name="文本框 13"/>
          <p:cNvSpPr txBox="true"/>
          <p:nvPr/>
        </p:nvSpPr>
        <p:spPr>
          <a:xfrm>
            <a:off x="1203579" y="3315274"/>
            <a:ext cx="2034540" cy="337185"/>
          </a:xfrm>
          <a:prstGeom prst="rect">
            <a:avLst/>
          </a:prstGeom>
          <a:noFill/>
        </p:spPr>
        <p:txBody>
          <a:bodyPr wrap="none" rtlCol="0">
            <a:spAutoFit/>
          </a:bodyPr>
          <a:lstStyle/>
          <a:p>
            <a:pPr algn="ctr"/>
            <a:r>
              <a:rPr lang="en-US" altLang="zh-CN" sz="1600" b="1" dirty="0">
                <a:solidFill>
                  <a:schemeClr val="tx1">
                    <a:lumMod val="65000"/>
                    <a:lumOff val="35000"/>
                  </a:schemeClr>
                </a:solidFill>
                <a:latin typeface="微软雅黑" panose="020B0503020204020204" charset="-122"/>
                <a:ea typeface="微软雅黑" panose="020B0503020204020204" charset="-122"/>
              </a:rPr>
              <a:t>INTERNET CREDIT</a:t>
            </a:r>
            <a:endParaRPr lang="en-US" altLang="zh-CN" sz="1600" b="1" dirty="0">
              <a:solidFill>
                <a:schemeClr val="tx1">
                  <a:lumMod val="65000"/>
                  <a:lumOff val="35000"/>
                </a:schemeClr>
              </a:solidFill>
              <a:latin typeface="微软雅黑" panose="020B0503020204020204" charset="-122"/>
              <a:ea typeface="微软雅黑" panose="020B0503020204020204" charset="-122"/>
            </a:endParaRPr>
          </a:p>
        </p:txBody>
      </p:sp>
      <p:sp>
        <p:nvSpPr>
          <p:cNvPr id="30" name="文本框 29"/>
          <p:cNvSpPr txBox="true"/>
          <p:nvPr/>
        </p:nvSpPr>
        <p:spPr>
          <a:xfrm>
            <a:off x="4704715" y="2212975"/>
            <a:ext cx="6242685" cy="768350"/>
          </a:xfrm>
          <a:prstGeom prst="rect">
            <a:avLst/>
          </a:prstGeom>
          <a:noFill/>
        </p:spPr>
        <p:txBody>
          <a:bodyPr wrap="square" rtlCol="0">
            <a:spAutoFit/>
          </a:bodyPr>
          <a:lstStyle/>
          <a:p>
            <a:pPr algn="ctr" fontAlgn="auto">
              <a:lnSpc>
                <a:spcPct val="100000"/>
              </a:lnSpc>
            </a:pPr>
            <a:r>
              <a:rPr lang="zh-CN" altLang="en-US" sz="4400" spc="300" dirty="0">
                <a:solidFill>
                  <a:srgbClr val="C31F23"/>
                </a:solidFill>
                <a:latin typeface="微软雅黑" panose="020B0503020204020204" charset="-122"/>
                <a:ea typeface="微软雅黑" panose="020B0503020204020204" charset="-122"/>
                <a:cs typeface="经典综艺体简" panose="02010609000101010101" pitchFamily="49" charset="-122"/>
              </a:rPr>
              <a:t>第三章：企业信用管理</a:t>
            </a:r>
            <a:endParaRPr lang="zh-CN" altLang="en-US" sz="4400" spc="300" dirty="0">
              <a:solidFill>
                <a:srgbClr val="C31F23"/>
              </a:solidFill>
              <a:latin typeface="微软雅黑" panose="020B0503020204020204" charset="-122"/>
              <a:ea typeface="微软雅黑" panose="020B0503020204020204" charset="-122"/>
              <a:cs typeface="经典综艺体简" panose="02010609000101010101" pitchFamily="49" charset="-122"/>
            </a:endParaRPr>
          </a:p>
        </p:txBody>
      </p:sp>
      <p:pic>
        <p:nvPicPr>
          <p:cNvPr id="6" name="图片 5"/>
          <p:cNvPicPr>
            <a:picLocks noChangeAspect="true"/>
          </p:cNvPicPr>
          <p:nvPr userDrawn="true"/>
        </p:nvPicPr>
        <p:blipFill>
          <a:blip r:embed="rId4" cstate="print">
            <a:extLst>
              <a:ext uri="{28A0092B-C50C-407E-A947-70E740481C1C}">
                <a14:useLocalDpi xmlns:a14="http://schemas.microsoft.com/office/drawing/2010/main" val="false"/>
              </a:ext>
            </a:extLst>
          </a:blip>
          <a:stretch>
            <a:fillRect/>
          </a:stretch>
        </p:blipFill>
        <p:spPr>
          <a:xfrm>
            <a:off x="9042082" y="79375"/>
            <a:ext cx="3352802" cy="838200"/>
          </a:xfrm>
          <a:prstGeom prst="rect">
            <a:avLst/>
          </a:prstGeom>
        </p:spPr>
      </p:pic>
      <p:pic>
        <p:nvPicPr>
          <p:cNvPr id="3" name="44B7C0F4-79DB-4F8B-9303-0E098D69D8BE-1" descr="/tmp/qt_temp.XV2261qt_temp"/>
          <p:cNvPicPr>
            <a:picLocks noChangeAspect="true"/>
          </p:cNvPicPr>
          <p:nvPr/>
        </p:nvPicPr>
        <p:blipFill>
          <a:blip r:embed="rId5"/>
          <a:stretch>
            <a:fillRect/>
          </a:stretch>
        </p:blipFill>
        <p:spPr>
          <a:xfrm>
            <a:off x="9999345" y="4352925"/>
            <a:ext cx="1305560" cy="1305560"/>
          </a:xfrm>
          <a:prstGeom prst="rect">
            <a:avLst/>
          </a:prstGeom>
        </p:spPr>
      </p:pic>
      <p:pic>
        <p:nvPicPr>
          <p:cNvPr id="8" name="图片 7"/>
          <p:cNvPicPr>
            <a:picLocks noChangeAspect="true"/>
          </p:cNvPicPr>
          <p:nvPr/>
        </p:nvPicPr>
        <p:blipFill>
          <a:blip r:embed="rId6"/>
          <a:stretch>
            <a:fillRect/>
          </a:stretch>
        </p:blipFill>
        <p:spPr>
          <a:xfrm>
            <a:off x="1630045" y="2007235"/>
            <a:ext cx="1180465" cy="1180465"/>
          </a:xfrm>
          <a:prstGeom prst="rect">
            <a:avLst/>
          </a:prstGeom>
        </p:spPr>
      </p:pic>
      <p:pic>
        <p:nvPicPr>
          <p:cNvPr id="7" name="44B7C0F4-79DB-4F8B-9303-0E098D69D8BE-2" descr="qt_temp"/>
          <p:cNvPicPr>
            <a:picLocks noChangeAspect="true"/>
          </p:cNvPicPr>
          <p:nvPr/>
        </p:nvPicPr>
        <p:blipFill>
          <a:blip r:embed="rId7"/>
          <a:stretch>
            <a:fillRect/>
          </a:stretch>
        </p:blipFill>
        <p:spPr>
          <a:xfrm>
            <a:off x="8297545" y="4353560"/>
            <a:ext cx="1304925" cy="130492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（四）客户分类管理</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595438" y="1337945"/>
            <a:ext cx="9001125" cy="4541838"/>
            <a:chOff x="403" y="2240"/>
            <a:chExt cx="14175" cy="7153"/>
          </a:xfrm>
        </p:grpSpPr>
        <p:sp>
          <p:nvSpPr>
            <p:cNvPr id="159750" name="Oval 4"/>
            <p:cNvSpPr/>
            <p:nvPr/>
          </p:nvSpPr>
          <p:spPr>
            <a:xfrm>
              <a:off x="463" y="2960"/>
              <a:ext cx="1985" cy="1618"/>
            </a:xfrm>
            <a:prstGeom prst="ellipse">
              <a:avLst/>
            </a:prstGeom>
            <a:solidFill>
              <a:srgbClr val="B3B3FF"/>
            </a:solidFill>
            <a:ln w="6350">
              <a:noFill/>
            </a:ln>
            <a:effectLst>
              <a:prstShdw prst="shdw17" dist="17961" dir="2699999">
                <a:srgbClr val="6B6B99"/>
              </a:prstShdw>
            </a:effectLst>
          </p:spPr>
          <p:txBody>
            <a:bodyPr wrap="none" lIns="72000" tIns="0" rIns="0" bIns="0" anchor="ctr" anchorCtr="false"/>
            <a:p>
              <a:pPr algn="ctr">
                <a:buClrTx/>
                <a:buFont typeface="Arial" panose="020B0604020202020204" pitchFamily="34" charset="0"/>
              </a:pPr>
              <a:r>
                <a:rPr lang="zh-CN" altLang="en-US" b="1" dirty="0">
                  <a:latin typeface="微软雅黑" panose="020B0503020204020204" charset="-122"/>
                  <a:ea typeface="微软雅黑" panose="020B0503020204020204" charset="-122"/>
                </a:rPr>
                <a:t>信用等级</a:t>
              </a:r>
              <a:endParaRPr lang="zh-CN" altLang="en-US" b="1" dirty="0">
                <a:latin typeface="微软雅黑" panose="020B0503020204020204" charset="-122"/>
                <a:ea typeface="微软雅黑" panose="020B0503020204020204" charset="-122"/>
              </a:endParaRPr>
            </a:p>
          </p:txBody>
        </p:sp>
        <p:sp>
          <p:nvSpPr>
            <p:cNvPr id="159751" name="Oval 4"/>
            <p:cNvSpPr/>
            <p:nvPr/>
          </p:nvSpPr>
          <p:spPr>
            <a:xfrm>
              <a:off x="463" y="5610"/>
              <a:ext cx="1985" cy="1620"/>
            </a:xfrm>
            <a:prstGeom prst="ellipse">
              <a:avLst/>
            </a:prstGeom>
            <a:solidFill>
              <a:srgbClr val="B3B3FF"/>
            </a:solidFill>
            <a:ln w="6350">
              <a:noFill/>
            </a:ln>
            <a:effectLst>
              <a:prstShdw prst="shdw17" dist="17961" dir="2699999">
                <a:srgbClr val="6B6B99"/>
              </a:prstShdw>
            </a:effectLst>
          </p:spPr>
          <p:txBody>
            <a:bodyPr wrap="none" lIns="72000" tIns="0" rIns="0" bIns="0" anchor="ctr" anchorCtr="false"/>
            <a:p>
              <a:pPr algn="ctr">
                <a:buClrTx/>
                <a:buFont typeface="Arial" panose="020B0604020202020204" pitchFamily="34" charset="0"/>
              </a:pPr>
              <a:r>
                <a:rPr lang="zh-CN" altLang="en-US" b="1" dirty="0">
                  <a:latin typeface="微软雅黑" panose="020B0503020204020204" charset="-122"/>
                  <a:ea typeface="微软雅黑" panose="020B0503020204020204" charset="-122"/>
                </a:rPr>
                <a:t>客户规模</a:t>
              </a:r>
              <a:endParaRPr lang="zh-CN" altLang="en-US" b="1" dirty="0">
                <a:latin typeface="微软雅黑" panose="020B0503020204020204" charset="-122"/>
                <a:ea typeface="微软雅黑" panose="020B0503020204020204" charset="-122"/>
              </a:endParaRPr>
            </a:p>
          </p:txBody>
        </p:sp>
        <p:sp>
          <p:nvSpPr>
            <p:cNvPr id="159752" name="Oval 4"/>
            <p:cNvSpPr/>
            <p:nvPr/>
          </p:nvSpPr>
          <p:spPr>
            <a:xfrm>
              <a:off x="403" y="7758"/>
              <a:ext cx="1985" cy="1617"/>
            </a:xfrm>
            <a:prstGeom prst="ellipse">
              <a:avLst/>
            </a:prstGeom>
            <a:solidFill>
              <a:srgbClr val="B3B3FF"/>
            </a:solidFill>
            <a:ln w="6350">
              <a:noFill/>
            </a:ln>
            <a:effectLst>
              <a:prstShdw prst="shdw17" dist="17961" dir="2699999">
                <a:srgbClr val="6B6B99"/>
              </a:prstShdw>
            </a:effectLst>
          </p:spPr>
          <p:txBody>
            <a:bodyPr wrap="none" lIns="72000" tIns="0" rIns="0" bIns="0" anchor="ctr" anchorCtr="false"/>
            <a:p>
              <a:pPr algn="ctr">
                <a:buClrTx/>
                <a:buFont typeface="Arial" panose="020B0604020202020204" pitchFamily="34" charset="0"/>
              </a:pPr>
              <a:r>
                <a:rPr lang="zh-CN" altLang="en-US" b="1" dirty="0">
                  <a:latin typeface="微软雅黑" panose="020B0503020204020204" charset="-122"/>
                  <a:ea typeface="微软雅黑" panose="020B0503020204020204" charset="-122"/>
                </a:rPr>
                <a:t>关系程度</a:t>
              </a:r>
              <a:endParaRPr lang="zh-CN" altLang="en-US" b="1" dirty="0">
                <a:latin typeface="微软雅黑" panose="020B0503020204020204" charset="-122"/>
                <a:ea typeface="微软雅黑" panose="020B0503020204020204" charset="-122"/>
              </a:endParaRPr>
            </a:p>
          </p:txBody>
        </p:sp>
        <p:grpSp>
          <p:nvGrpSpPr>
            <p:cNvPr id="159753" name="组合 55"/>
            <p:cNvGrpSpPr/>
            <p:nvPr/>
          </p:nvGrpSpPr>
          <p:grpSpPr>
            <a:xfrm>
              <a:off x="2618" y="2280"/>
              <a:ext cx="11062" cy="648"/>
              <a:chOff x="1841254" y="1502444"/>
              <a:chExt cx="7025930" cy="411405"/>
            </a:xfrm>
          </p:grpSpPr>
          <p:sp>
            <p:nvSpPr>
              <p:cNvPr id="54" name="AutoShape 19"/>
              <p:cNvSpPr>
                <a:spLocks noChangeArrowheads="true"/>
              </p:cNvSpPr>
              <p:nvPr/>
            </p:nvSpPr>
            <p:spPr bwMode="auto">
              <a:xfrm>
                <a:off x="1841254" y="1502444"/>
                <a:ext cx="1068576" cy="411405"/>
              </a:xfrm>
              <a:prstGeom prst="homePlate">
                <a:avLst>
                  <a:gd name="adj" fmla="val 25063"/>
                </a:avLst>
              </a:prstGeom>
              <a:solidFill>
                <a:schemeClr val="accent2"/>
              </a:solidFill>
              <a:ln>
                <a:noFill/>
              </a:ln>
              <a:effectLst>
                <a:prstShdw prst="shdw17" dist="17961" dir="2700000">
                  <a:schemeClr val="accent2">
                    <a:gamma/>
                    <a:shade val="60000"/>
                    <a:invGamma/>
                  </a:schemeClr>
                </a:prstShdw>
              </a:effectLst>
            </p:spPr>
            <p:txBody>
              <a:bodyPr lIns="0" tIns="0" rIns="0" bIns="0" anchor="ctr">
                <a:spAutoFit/>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59755" name="Freeform 21"/>
              <p:cNvSpPr/>
              <p:nvPr/>
            </p:nvSpPr>
            <p:spPr>
              <a:xfrm>
                <a:off x="2819400" y="1502444"/>
                <a:ext cx="6047784" cy="411405"/>
              </a:xfrm>
              <a:custGeom>
                <a:avLst/>
                <a:gdLst/>
                <a:ahLst/>
                <a:cxnLst>
                  <a:cxn ang="0">
                    <a:pos x="2147483646" y="0"/>
                  </a:cxn>
                  <a:cxn ang="0">
                    <a:pos x="0" y="0"/>
                  </a:cxn>
                  <a:cxn ang="0">
                    <a:pos x="2147483646" y="2147483646"/>
                  </a:cxn>
                  <a:cxn ang="0">
                    <a:pos x="0" y="2147483646"/>
                  </a:cxn>
                  <a:cxn ang="0">
                    <a:pos x="2147483646" y="2147483646"/>
                  </a:cxn>
                  <a:cxn ang="0">
                    <a:pos x="2147483646" y="0"/>
                  </a:cxn>
                </a:cxnLst>
                <a:pathLst>
                  <a:path w="4538" h="1080">
                    <a:moveTo>
                      <a:pt x="4538" y="0"/>
                    </a:moveTo>
                    <a:lnTo>
                      <a:pt x="0" y="0"/>
                    </a:lnTo>
                    <a:lnTo>
                      <a:pt x="105" y="541"/>
                    </a:lnTo>
                    <a:lnTo>
                      <a:pt x="0" y="1080"/>
                    </a:lnTo>
                    <a:lnTo>
                      <a:pt x="4538" y="1080"/>
                    </a:lnTo>
                    <a:lnTo>
                      <a:pt x="4538" y="0"/>
                    </a:lnTo>
                  </a:path>
                </a:pathLst>
              </a:custGeom>
              <a:solidFill>
                <a:schemeClr val="bg1"/>
              </a:solidFill>
              <a:ln w="9525" cap="flat" cmpd="sng">
                <a:solidFill>
                  <a:srgbClr val="B3B3FF"/>
                </a:solidFill>
                <a:prstDash val="solid"/>
                <a:round/>
                <a:headEnd type="none" w="med" len="med"/>
                <a:tailEnd type="none" w="med" len="med"/>
              </a:ln>
              <a:effectLst>
                <a:outerShdw dist="53882" dir="2699999" algn="ctr" rotWithShape="0">
                  <a:schemeClr val="bg2">
                    <a:alpha val="50000"/>
                  </a:schemeClr>
                </a:outerShdw>
              </a:effectLst>
            </p:spPr>
            <p:txBody>
              <a:bodyPr/>
              <a:p>
                <a:endParaRPr lang="zh-CN" altLang="en-US">
                  <a:latin typeface="微软雅黑" panose="020B0503020204020204" charset="-122"/>
                  <a:ea typeface="微软雅黑" panose="020B0503020204020204" charset="-122"/>
                </a:endParaRPr>
              </a:p>
            </p:txBody>
          </p:sp>
        </p:grpSp>
        <p:grpSp>
          <p:nvGrpSpPr>
            <p:cNvPr id="159756" name="组合 56"/>
            <p:cNvGrpSpPr/>
            <p:nvPr/>
          </p:nvGrpSpPr>
          <p:grpSpPr>
            <a:xfrm>
              <a:off x="2618" y="3145"/>
              <a:ext cx="11062" cy="648"/>
              <a:chOff x="1841254" y="1502444"/>
              <a:chExt cx="7025930" cy="411405"/>
            </a:xfrm>
          </p:grpSpPr>
          <p:sp>
            <p:nvSpPr>
              <p:cNvPr id="58" name="AutoShape 19"/>
              <p:cNvSpPr>
                <a:spLocks noChangeArrowheads="true"/>
              </p:cNvSpPr>
              <p:nvPr/>
            </p:nvSpPr>
            <p:spPr bwMode="auto">
              <a:xfrm>
                <a:off x="1841254" y="1502444"/>
                <a:ext cx="1068576" cy="411405"/>
              </a:xfrm>
              <a:prstGeom prst="homePlate">
                <a:avLst>
                  <a:gd name="adj" fmla="val 25063"/>
                </a:avLst>
              </a:prstGeom>
              <a:solidFill>
                <a:schemeClr val="accent2"/>
              </a:solidFill>
              <a:ln>
                <a:noFill/>
              </a:ln>
              <a:effectLst>
                <a:prstShdw prst="shdw17" dist="17961" dir="2700000">
                  <a:schemeClr val="accent2">
                    <a:gamma/>
                    <a:shade val="60000"/>
                    <a:invGamma/>
                  </a:schemeClr>
                </a:prstShdw>
              </a:effectLst>
            </p:spPr>
            <p:txBody>
              <a:bodyPr lIns="0" tIns="0" rIns="0" bIns="0" anchor="ctr">
                <a:spAutoFit/>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59758" name="Freeform 21"/>
              <p:cNvSpPr/>
              <p:nvPr/>
            </p:nvSpPr>
            <p:spPr>
              <a:xfrm>
                <a:off x="2819400" y="1502444"/>
                <a:ext cx="6047784" cy="411405"/>
              </a:xfrm>
              <a:custGeom>
                <a:avLst/>
                <a:gdLst/>
                <a:ahLst/>
                <a:cxnLst>
                  <a:cxn ang="0">
                    <a:pos x="2147483646" y="0"/>
                  </a:cxn>
                  <a:cxn ang="0">
                    <a:pos x="0" y="0"/>
                  </a:cxn>
                  <a:cxn ang="0">
                    <a:pos x="2147483646" y="2147483646"/>
                  </a:cxn>
                  <a:cxn ang="0">
                    <a:pos x="0" y="2147483646"/>
                  </a:cxn>
                  <a:cxn ang="0">
                    <a:pos x="2147483646" y="2147483646"/>
                  </a:cxn>
                  <a:cxn ang="0">
                    <a:pos x="2147483646" y="0"/>
                  </a:cxn>
                </a:cxnLst>
                <a:pathLst>
                  <a:path w="4538" h="1080">
                    <a:moveTo>
                      <a:pt x="4538" y="0"/>
                    </a:moveTo>
                    <a:lnTo>
                      <a:pt x="0" y="0"/>
                    </a:lnTo>
                    <a:lnTo>
                      <a:pt x="105" y="541"/>
                    </a:lnTo>
                    <a:lnTo>
                      <a:pt x="0" y="1080"/>
                    </a:lnTo>
                    <a:lnTo>
                      <a:pt x="4538" y="1080"/>
                    </a:lnTo>
                    <a:lnTo>
                      <a:pt x="4538" y="0"/>
                    </a:lnTo>
                  </a:path>
                </a:pathLst>
              </a:custGeom>
              <a:solidFill>
                <a:schemeClr val="bg1"/>
              </a:solidFill>
              <a:ln w="9525" cap="flat" cmpd="sng">
                <a:solidFill>
                  <a:srgbClr val="B3B3FF"/>
                </a:solidFill>
                <a:prstDash val="solid"/>
                <a:round/>
                <a:headEnd type="none" w="med" len="med"/>
                <a:tailEnd type="none" w="med" len="med"/>
              </a:ln>
              <a:effectLst>
                <a:outerShdw dist="53882" dir="2699999" algn="ctr" rotWithShape="0">
                  <a:schemeClr val="bg2">
                    <a:alpha val="50000"/>
                  </a:schemeClr>
                </a:outerShdw>
              </a:effectLst>
            </p:spPr>
            <p:txBody>
              <a:bodyPr/>
              <a:p>
                <a:endParaRPr lang="zh-CN" altLang="en-US">
                  <a:latin typeface="微软雅黑" panose="020B0503020204020204" charset="-122"/>
                  <a:ea typeface="微软雅黑" panose="020B0503020204020204" charset="-122"/>
                </a:endParaRPr>
              </a:p>
            </p:txBody>
          </p:sp>
        </p:grpSp>
        <p:grpSp>
          <p:nvGrpSpPr>
            <p:cNvPr id="159759" name="组合 62"/>
            <p:cNvGrpSpPr/>
            <p:nvPr/>
          </p:nvGrpSpPr>
          <p:grpSpPr>
            <a:xfrm>
              <a:off x="2618" y="3958"/>
              <a:ext cx="11062" cy="647"/>
              <a:chOff x="1841254" y="1502444"/>
              <a:chExt cx="7025930" cy="411405"/>
            </a:xfrm>
          </p:grpSpPr>
          <p:sp>
            <p:nvSpPr>
              <p:cNvPr id="64" name="AutoShape 19"/>
              <p:cNvSpPr>
                <a:spLocks noChangeArrowheads="true"/>
              </p:cNvSpPr>
              <p:nvPr/>
            </p:nvSpPr>
            <p:spPr bwMode="auto">
              <a:xfrm>
                <a:off x="1841254" y="1502444"/>
                <a:ext cx="1068576" cy="411405"/>
              </a:xfrm>
              <a:prstGeom prst="homePlate">
                <a:avLst>
                  <a:gd name="adj" fmla="val 25063"/>
                </a:avLst>
              </a:prstGeom>
              <a:solidFill>
                <a:schemeClr val="accent2"/>
              </a:solidFill>
              <a:ln>
                <a:noFill/>
              </a:ln>
              <a:effectLst>
                <a:prstShdw prst="shdw17" dist="17961" dir="2700000">
                  <a:schemeClr val="accent2">
                    <a:gamma/>
                    <a:shade val="60000"/>
                    <a:invGamma/>
                  </a:schemeClr>
                </a:prstShdw>
              </a:effectLst>
            </p:spPr>
            <p:txBody>
              <a:bodyPr lIns="0" tIns="0" rIns="0" bIns="0" anchor="ctr">
                <a:spAutoFit/>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59761" name="Freeform 21"/>
              <p:cNvSpPr/>
              <p:nvPr/>
            </p:nvSpPr>
            <p:spPr>
              <a:xfrm>
                <a:off x="2819400" y="1502444"/>
                <a:ext cx="6047784" cy="411405"/>
              </a:xfrm>
              <a:custGeom>
                <a:avLst/>
                <a:gdLst/>
                <a:ahLst/>
                <a:cxnLst>
                  <a:cxn ang="0">
                    <a:pos x="2147483646" y="0"/>
                  </a:cxn>
                  <a:cxn ang="0">
                    <a:pos x="0" y="0"/>
                  </a:cxn>
                  <a:cxn ang="0">
                    <a:pos x="2147483646" y="2147483646"/>
                  </a:cxn>
                  <a:cxn ang="0">
                    <a:pos x="0" y="2147483646"/>
                  </a:cxn>
                  <a:cxn ang="0">
                    <a:pos x="2147483646" y="2147483646"/>
                  </a:cxn>
                  <a:cxn ang="0">
                    <a:pos x="2147483646" y="0"/>
                  </a:cxn>
                </a:cxnLst>
                <a:pathLst>
                  <a:path w="4538" h="1080">
                    <a:moveTo>
                      <a:pt x="4538" y="0"/>
                    </a:moveTo>
                    <a:lnTo>
                      <a:pt x="0" y="0"/>
                    </a:lnTo>
                    <a:lnTo>
                      <a:pt x="105" y="541"/>
                    </a:lnTo>
                    <a:lnTo>
                      <a:pt x="0" y="1080"/>
                    </a:lnTo>
                    <a:lnTo>
                      <a:pt x="4538" y="1080"/>
                    </a:lnTo>
                    <a:lnTo>
                      <a:pt x="4538" y="0"/>
                    </a:lnTo>
                  </a:path>
                </a:pathLst>
              </a:custGeom>
              <a:solidFill>
                <a:schemeClr val="bg1"/>
              </a:solidFill>
              <a:ln w="9525" cap="flat" cmpd="sng">
                <a:solidFill>
                  <a:srgbClr val="B3B3FF"/>
                </a:solidFill>
                <a:prstDash val="solid"/>
                <a:round/>
                <a:headEnd type="none" w="med" len="med"/>
                <a:tailEnd type="none" w="med" len="med"/>
              </a:ln>
              <a:effectLst>
                <a:outerShdw dist="53882" dir="2699999" algn="ctr" rotWithShape="0">
                  <a:schemeClr val="bg2">
                    <a:alpha val="50000"/>
                  </a:schemeClr>
                </a:outerShdw>
              </a:effectLst>
            </p:spPr>
            <p:txBody>
              <a:bodyPr/>
              <a:p>
                <a:endParaRPr lang="zh-CN" altLang="en-US">
                  <a:latin typeface="微软雅黑" panose="020B0503020204020204" charset="-122"/>
                  <a:ea typeface="微软雅黑" panose="020B0503020204020204" charset="-122"/>
                </a:endParaRPr>
              </a:p>
            </p:txBody>
          </p:sp>
        </p:grpSp>
        <p:grpSp>
          <p:nvGrpSpPr>
            <p:cNvPr id="159762" name="组合 65"/>
            <p:cNvGrpSpPr/>
            <p:nvPr/>
          </p:nvGrpSpPr>
          <p:grpSpPr>
            <a:xfrm>
              <a:off x="2618" y="4698"/>
              <a:ext cx="11062" cy="647"/>
              <a:chOff x="1841254" y="1502444"/>
              <a:chExt cx="7025930" cy="411405"/>
            </a:xfrm>
          </p:grpSpPr>
          <p:sp>
            <p:nvSpPr>
              <p:cNvPr id="67" name="AutoShape 19"/>
              <p:cNvSpPr>
                <a:spLocks noChangeArrowheads="true"/>
              </p:cNvSpPr>
              <p:nvPr/>
            </p:nvSpPr>
            <p:spPr bwMode="auto">
              <a:xfrm>
                <a:off x="1841254" y="1502444"/>
                <a:ext cx="1068576" cy="411405"/>
              </a:xfrm>
              <a:prstGeom prst="homePlate">
                <a:avLst>
                  <a:gd name="adj" fmla="val 25063"/>
                </a:avLst>
              </a:prstGeom>
              <a:solidFill>
                <a:schemeClr val="accent2"/>
              </a:solidFill>
              <a:ln>
                <a:noFill/>
              </a:ln>
              <a:effectLst>
                <a:prstShdw prst="shdw17" dist="17961" dir="2700000">
                  <a:schemeClr val="accent2">
                    <a:gamma/>
                    <a:shade val="60000"/>
                    <a:invGamma/>
                  </a:schemeClr>
                </a:prstShdw>
              </a:effectLst>
            </p:spPr>
            <p:txBody>
              <a:bodyPr lIns="0" tIns="0" rIns="0" bIns="0" anchor="ctr">
                <a:spAutoFit/>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59764" name="Freeform 21"/>
              <p:cNvSpPr/>
              <p:nvPr/>
            </p:nvSpPr>
            <p:spPr>
              <a:xfrm>
                <a:off x="2819400" y="1502444"/>
                <a:ext cx="6047784" cy="411405"/>
              </a:xfrm>
              <a:custGeom>
                <a:avLst/>
                <a:gdLst/>
                <a:ahLst/>
                <a:cxnLst>
                  <a:cxn ang="0">
                    <a:pos x="2147483646" y="0"/>
                  </a:cxn>
                  <a:cxn ang="0">
                    <a:pos x="0" y="0"/>
                  </a:cxn>
                  <a:cxn ang="0">
                    <a:pos x="2147483646" y="2147483646"/>
                  </a:cxn>
                  <a:cxn ang="0">
                    <a:pos x="0" y="2147483646"/>
                  </a:cxn>
                  <a:cxn ang="0">
                    <a:pos x="2147483646" y="2147483646"/>
                  </a:cxn>
                  <a:cxn ang="0">
                    <a:pos x="2147483646" y="0"/>
                  </a:cxn>
                </a:cxnLst>
                <a:pathLst>
                  <a:path w="4538" h="1080">
                    <a:moveTo>
                      <a:pt x="4538" y="0"/>
                    </a:moveTo>
                    <a:lnTo>
                      <a:pt x="0" y="0"/>
                    </a:lnTo>
                    <a:lnTo>
                      <a:pt x="105" y="541"/>
                    </a:lnTo>
                    <a:lnTo>
                      <a:pt x="0" y="1080"/>
                    </a:lnTo>
                    <a:lnTo>
                      <a:pt x="4538" y="1080"/>
                    </a:lnTo>
                    <a:lnTo>
                      <a:pt x="4538" y="0"/>
                    </a:lnTo>
                  </a:path>
                </a:pathLst>
              </a:custGeom>
              <a:solidFill>
                <a:schemeClr val="bg1"/>
              </a:solidFill>
              <a:ln w="9525" cap="flat" cmpd="sng">
                <a:solidFill>
                  <a:srgbClr val="B3B3FF"/>
                </a:solidFill>
                <a:prstDash val="solid"/>
                <a:round/>
                <a:headEnd type="none" w="med" len="med"/>
                <a:tailEnd type="none" w="med" len="med"/>
              </a:ln>
              <a:effectLst>
                <a:outerShdw dist="53882" dir="2699999" algn="ctr" rotWithShape="0">
                  <a:schemeClr val="bg2">
                    <a:alpha val="50000"/>
                  </a:schemeClr>
                </a:outerShdw>
              </a:effectLst>
            </p:spPr>
            <p:txBody>
              <a:bodyPr/>
              <a:p>
                <a:endParaRPr lang="zh-CN" altLang="en-US">
                  <a:latin typeface="微软雅黑" panose="020B0503020204020204" charset="-122"/>
                  <a:ea typeface="微软雅黑" panose="020B0503020204020204" charset="-122"/>
                </a:endParaRPr>
              </a:p>
            </p:txBody>
          </p:sp>
        </p:grpSp>
        <p:grpSp>
          <p:nvGrpSpPr>
            <p:cNvPr id="159765" name="组合 68"/>
            <p:cNvGrpSpPr/>
            <p:nvPr/>
          </p:nvGrpSpPr>
          <p:grpSpPr>
            <a:xfrm>
              <a:off x="2618" y="5508"/>
              <a:ext cx="11062" cy="647"/>
              <a:chOff x="1841254" y="1502444"/>
              <a:chExt cx="7025930" cy="411405"/>
            </a:xfrm>
          </p:grpSpPr>
          <p:sp>
            <p:nvSpPr>
              <p:cNvPr id="70" name="AutoShape 19"/>
              <p:cNvSpPr>
                <a:spLocks noChangeArrowheads="true"/>
              </p:cNvSpPr>
              <p:nvPr/>
            </p:nvSpPr>
            <p:spPr bwMode="auto">
              <a:xfrm>
                <a:off x="1841254" y="1502444"/>
                <a:ext cx="1068576" cy="411405"/>
              </a:xfrm>
              <a:prstGeom prst="homePlate">
                <a:avLst>
                  <a:gd name="adj" fmla="val 25063"/>
                </a:avLst>
              </a:prstGeom>
              <a:solidFill>
                <a:schemeClr val="accent2"/>
              </a:solidFill>
              <a:ln>
                <a:noFill/>
              </a:ln>
              <a:effectLst>
                <a:prstShdw prst="shdw17" dist="17961" dir="2700000">
                  <a:schemeClr val="accent2">
                    <a:gamma/>
                    <a:shade val="60000"/>
                    <a:invGamma/>
                  </a:schemeClr>
                </a:prstShdw>
              </a:effectLst>
            </p:spPr>
            <p:txBody>
              <a:bodyPr lIns="0" tIns="0" rIns="0" bIns="0" anchor="ctr">
                <a:spAutoFit/>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59767" name="Freeform 21"/>
              <p:cNvSpPr/>
              <p:nvPr/>
            </p:nvSpPr>
            <p:spPr>
              <a:xfrm>
                <a:off x="2819400" y="1502444"/>
                <a:ext cx="6047784" cy="411405"/>
              </a:xfrm>
              <a:custGeom>
                <a:avLst/>
                <a:gdLst/>
                <a:ahLst/>
                <a:cxnLst>
                  <a:cxn ang="0">
                    <a:pos x="2147483646" y="0"/>
                  </a:cxn>
                  <a:cxn ang="0">
                    <a:pos x="0" y="0"/>
                  </a:cxn>
                  <a:cxn ang="0">
                    <a:pos x="2147483646" y="2147483646"/>
                  </a:cxn>
                  <a:cxn ang="0">
                    <a:pos x="0" y="2147483646"/>
                  </a:cxn>
                  <a:cxn ang="0">
                    <a:pos x="2147483646" y="2147483646"/>
                  </a:cxn>
                  <a:cxn ang="0">
                    <a:pos x="2147483646" y="0"/>
                  </a:cxn>
                </a:cxnLst>
                <a:pathLst>
                  <a:path w="4538" h="1080">
                    <a:moveTo>
                      <a:pt x="4538" y="0"/>
                    </a:moveTo>
                    <a:lnTo>
                      <a:pt x="0" y="0"/>
                    </a:lnTo>
                    <a:lnTo>
                      <a:pt x="105" y="541"/>
                    </a:lnTo>
                    <a:lnTo>
                      <a:pt x="0" y="1080"/>
                    </a:lnTo>
                    <a:lnTo>
                      <a:pt x="4538" y="1080"/>
                    </a:lnTo>
                    <a:lnTo>
                      <a:pt x="4538" y="0"/>
                    </a:lnTo>
                  </a:path>
                </a:pathLst>
              </a:custGeom>
              <a:solidFill>
                <a:schemeClr val="bg1"/>
              </a:solidFill>
              <a:ln w="9525" cap="flat" cmpd="sng">
                <a:solidFill>
                  <a:srgbClr val="B3B3FF"/>
                </a:solidFill>
                <a:prstDash val="solid"/>
                <a:round/>
                <a:headEnd type="none" w="med" len="med"/>
                <a:tailEnd type="none" w="med" len="med"/>
              </a:ln>
              <a:effectLst>
                <a:outerShdw dist="53882" dir="2699999" algn="ctr" rotWithShape="0">
                  <a:schemeClr val="bg2">
                    <a:alpha val="50000"/>
                  </a:schemeClr>
                </a:outerShdw>
              </a:effectLst>
            </p:spPr>
            <p:txBody>
              <a:bodyPr/>
              <a:p>
                <a:endParaRPr lang="zh-CN" altLang="en-US">
                  <a:latin typeface="微软雅黑" panose="020B0503020204020204" charset="-122"/>
                  <a:ea typeface="微软雅黑" panose="020B0503020204020204" charset="-122"/>
                </a:endParaRPr>
              </a:p>
            </p:txBody>
          </p:sp>
        </p:grpSp>
        <p:grpSp>
          <p:nvGrpSpPr>
            <p:cNvPr id="159768" name="组合 71"/>
            <p:cNvGrpSpPr/>
            <p:nvPr/>
          </p:nvGrpSpPr>
          <p:grpSpPr>
            <a:xfrm>
              <a:off x="2618" y="6305"/>
              <a:ext cx="11062" cy="648"/>
              <a:chOff x="1841254" y="1502444"/>
              <a:chExt cx="7025930" cy="411405"/>
            </a:xfrm>
          </p:grpSpPr>
          <p:sp>
            <p:nvSpPr>
              <p:cNvPr id="73" name="AutoShape 19"/>
              <p:cNvSpPr>
                <a:spLocks noChangeArrowheads="true"/>
              </p:cNvSpPr>
              <p:nvPr/>
            </p:nvSpPr>
            <p:spPr bwMode="auto">
              <a:xfrm>
                <a:off x="1841254" y="1502444"/>
                <a:ext cx="1068576" cy="411405"/>
              </a:xfrm>
              <a:prstGeom prst="homePlate">
                <a:avLst>
                  <a:gd name="adj" fmla="val 25063"/>
                </a:avLst>
              </a:prstGeom>
              <a:solidFill>
                <a:schemeClr val="accent2"/>
              </a:solidFill>
              <a:ln>
                <a:noFill/>
              </a:ln>
              <a:effectLst>
                <a:prstShdw prst="shdw17" dist="17961" dir="2700000">
                  <a:schemeClr val="accent2">
                    <a:gamma/>
                    <a:shade val="60000"/>
                    <a:invGamma/>
                  </a:schemeClr>
                </a:prstShdw>
              </a:effectLst>
            </p:spPr>
            <p:txBody>
              <a:bodyPr lIns="0" tIns="0" rIns="0" bIns="0" anchor="ctr">
                <a:spAutoFit/>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59770" name="Freeform 21"/>
              <p:cNvSpPr/>
              <p:nvPr/>
            </p:nvSpPr>
            <p:spPr>
              <a:xfrm>
                <a:off x="2819400" y="1502444"/>
                <a:ext cx="6047784" cy="411405"/>
              </a:xfrm>
              <a:custGeom>
                <a:avLst/>
                <a:gdLst/>
                <a:ahLst/>
                <a:cxnLst>
                  <a:cxn ang="0">
                    <a:pos x="2147483646" y="0"/>
                  </a:cxn>
                  <a:cxn ang="0">
                    <a:pos x="0" y="0"/>
                  </a:cxn>
                  <a:cxn ang="0">
                    <a:pos x="2147483646" y="2147483646"/>
                  </a:cxn>
                  <a:cxn ang="0">
                    <a:pos x="0" y="2147483646"/>
                  </a:cxn>
                  <a:cxn ang="0">
                    <a:pos x="2147483646" y="2147483646"/>
                  </a:cxn>
                  <a:cxn ang="0">
                    <a:pos x="2147483646" y="0"/>
                  </a:cxn>
                </a:cxnLst>
                <a:pathLst>
                  <a:path w="4538" h="1080">
                    <a:moveTo>
                      <a:pt x="4538" y="0"/>
                    </a:moveTo>
                    <a:lnTo>
                      <a:pt x="0" y="0"/>
                    </a:lnTo>
                    <a:lnTo>
                      <a:pt x="105" y="541"/>
                    </a:lnTo>
                    <a:lnTo>
                      <a:pt x="0" y="1080"/>
                    </a:lnTo>
                    <a:lnTo>
                      <a:pt x="4538" y="1080"/>
                    </a:lnTo>
                    <a:lnTo>
                      <a:pt x="4538" y="0"/>
                    </a:lnTo>
                  </a:path>
                </a:pathLst>
              </a:custGeom>
              <a:solidFill>
                <a:schemeClr val="bg1"/>
              </a:solidFill>
              <a:ln w="9525" cap="flat" cmpd="sng">
                <a:solidFill>
                  <a:srgbClr val="B3B3FF"/>
                </a:solidFill>
                <a:prstDash val="solid"/>
                <a:round/>
                <a:headEnd type="none" w="med" len="med"/>
                <a:tailEnd type="none" w="med" len="med"/>
              </a:ln>
              <a:effectLst>
                <a:outerShdw dist="53882" dir="2699999" algn="ctr" rotWithShape="0">
                  <a:schemeClr val="bg2">
                    <a:alpha val="50000"/>
                  </a:schemeClr>
                </a:outerShdw>
              </a:effectLst>
            </p:spPr>
            <p:txBody>
              <a:bodyPr/>
              <a:p>
                <a:endParaRPr lang="zh-CN" altLang="en-US">
                  <a:latin typeface="微软雅黑" panose="020B0503020204020204" charset="-122"/>
                  <a:ea typeface="微软雅黑" panose="020B0503020204020204" charset="-122"/>
                </a:endParaRPr>
              </a:p>
            </p:txBody>
          </p:sp>
        </p:grpSp>
        <p:grpSp>
          <p:nvGrpSpPr>
            <p:cNvPr id="159771" name="组合 74"/>
            <p:cNvGrpSpPr/>
            <p:nvPr/>
          </p:nvGrpSpPr>
          <p:grpSpPr>
            <a:xfrm>
              <a:off x="2618" y="7125"/>
              <a:ext cx="11062" cy="648"/>
              <a:chOff x="1841254" y="1502444"/>
              <a:chExt cx="7025930" cy="411405"/>
            </a:xfrm>
          </p:grpSpPr>
          <p:sp>
            <p:nvSpPr>
              <p:cNvPr id="76" name="AutoShape 19"/>
              <p:cNvSpPr>
                <a:spLocks noChangeArrowheads="true"/>
              </p:cNvSpPr>
              <p:nvPr/>
            </p:nvSpPr>
            <p:spPr bwMode="auto">
              <a:xfrm>
                <a:off x="1841254" y="1502444"/>
                <a:ext cx="1068576" cy="411405"/>
              </a:xfrm>
              <a:prstGeom prst="homePlate">
                <a:avLst>
                  <a:gd name="adj" fmla="val 25063"/>
                </a:avLst>
              </a:prstGeom>
              <a:solidFill>
                <a:schemeClr val="accent2"/>
              </a:solidFill>
              <a:ln>
                <a:noFill/>
              </a:ln>
              <a:effectLst>
                <a:prstShdw prst="shdw17" dist="17961" dir="2700000">
                  <a:schemeClr val="accent2">
                    <a:gamma/>
                    <a:shade val="60000"/>
                    <a:invGamma/>
                  </a:schemeClr>
                </a:prstShdw>
              </a:effectLst>
            </p:spPr>
            <p:txBody>
              <a:bodyPr lIns="0" tIns="0" rIns="0" bIns="0" anchor="ctr">
                <a:spAutoFit/>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59773" name="Freeform 21"/>
              <p:cNvSpPr/>
              <p:nvPr/>
            </p:nvSpPr>
            <p:spPr>
              <a:xfrm>
                <a:off x="2819400" y="1502444"/>
                <a:ext cx="6047784" cy="411405"/>
              </a:xfrm>
              <a:custGeom>
                <a:avLst/>
                <a:gdLst/>
                <a:ahLst/>
                <a:cxnLst>
                  <a:cxn ang="0">
                    <a:pos x="2147483646" y="0"/>
                  </a:cxn>
                  <a:cxn ang="0">
                    <a:pos x="0" y="0"/>
                  </a:cxn>
                  <a:cxn ang="0">
                    <a:pos x="2147483646" y="2147483646"/>
                  </a:cxn>
                  <a:cxn ang="0">
                    <a:pos x="0" y="2147483646"/>
                  </a:cxn>
                  <a:cxn ang="0">
                    <a:pos x="2147483646" y="2147483646"/>
                  </a:cxn>
                  <a:cxn ang="0">
                    <a:pos x="2147483646" y="0"/>
                  </a:cxn>
                </a:cxnLst>
                <a:pathLst>
                  <a:path w="4538" h="1080">
                    <a:moveTo>
                      <a:pt x="4538" y="0"/>
                    </a:moveTo>
                    <a:lnTo>
                      <a:pt x="0" y="0"/>
                    </a:lnTo>
                    <a:lnTo>
                      <a:pt x="105" y="541"/>
                    </a:lnTo>
                    <a:lnTo>
                      <a:pt x="0" y="1080"/>
                    </a:lnTo>
                    <a:lnTo>
                      <a:pt x="4538" y="1080"/>
                    </a:lnTo>
                    <a:lnTo>
                      <a:pt x="4538" y="0"/>
                    </a:lnTo>
                  </a:path>
                </a:pathLst>
              </a:custGeom>
              <a:solidFill>
                <a:schemeClr val="bg1"/>
              </a:solidFill>
              <a:ln w="9525" cap="flat" cmpd="sng">
                <a:solidFill>
                  <a:srgbClr val="B3B3FF"/>
                </a:solidFill>
                <a:prstDash val="solid"/>
                <a:round/>
                <a:headEnd type="none" w="med" len="med"/>
                <a:tailEnd type="none" w="med" len="med"/>
              </a:ln>
              <a:effectLst>
                <a:outerShdw dist="53882" dir="2699999" algn="ctr" rotWithShape="0">
                  <a:schemeClr val="bg2">
                    <a:alpha val="50000"/>
                  </a:schemeClr>
                </a:outerShdw>
              </a:effectLst>
            </p:spPr>
            <p:txBody>
              <a:bodyPr/>
              <a:p>
                <a:endParaRPr lang="zh-CN" altLang="en-US">
                  <a:latin typeface="微软雅黑" panose="020B0503020204020204" charset="-122"/>
                  <a:ea typeface="微软雅黑" panose="020B0503020204020204" charset="-122"/>
                </a:endParaRPr>
              </a:p>
            </p:txBody>
          </p:sp>
        </p:grpSp>
        <p:grpSp>
          <p:nvGrpSpPr>
            <p:cNvPr id="159774" name="组合 77"/>
            <p:cNvGrpSpPr/>
            <p:nvPr/>
          </p:nvGrpSpPr>
          <p:grpSpPr>
            <a:xfrm>
              <a:off x="2618" y="8745"/>
              <a:ext cx="11062" cy="648"/>
              <a:chOff x="1841254" y="1502444"/>
              <a:chExt cx="7025930" cy="411405"/>
            </a:xfrm>
          </p:grpSpPr>
          <p:sp>
            <p:nvSpPr>
              <p:cNvPr id="79" name="AutoShape 19"/>
              <p:cNvSpPr>
                <a:spLocks noChangeArrowheads="true"/>
              </p:cNvSpPr>
              <p:nvPr/>
            </p:nvSpPr>
            <p:spPr bwMode="auto">
              <a:xfrm>
                <a:off x="1841254" y="1502444"/>
                <a:ext cx="1068576" cy="411405"/>
              </a:xfrm>
              <a:prstGeom prst="homePlate">
                <a:avLst>
                  <a:gd name="adj" fmla="val 25063"/>
                </a:avLst>
              </a:prstGeom>
              <a:solidFill>
                <a:schemeClr val="accent2"/>
              </a:solidFill>
              <a:ln>
                <a:noFill/>
              </a:ln>
              <a:effectLst>
                <a:prstShdw prst="shdw17" dist="17961" dir="2700000">
                  <a:schemeClr val="accent2">
                    <a:gamma/>
                    <a:shade val="60000"/>
                    <a:invGamma/>
                  </a:schemeClr>
                </a:prstShdw>
              </a:effectLst>
            </p:spPr>
            <p:txBody>
              <a:bodyPr lIns="0" tIns="0" rIns="0" bIns="0" anchor="ctr">
                <a:spAutoFit/>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59776" name="Freeform 21"/>
              <p:cNvSpPr/>
              <p:nvPr/>
            </p:nvSpPr>
            <p:spPr>
              <a:xfrm>
                <a:off x="2819400" y="1502444"/>
                <a:ext cx="6047784" cy="411405"/>
              </a:xfrm>
              <a:custGeom>
                <a:avLst/>
                <a:gdLst/>
                <a:ahLst/>
                <a:cxnLst>
                  <a:cxn ang="0">
                    <a:pos x="2147483646" y="0"/>
                  </a:cxn>
                  <a:cxn ang="0">
                    <a:pos x="0" y="0"/>
                  </a:cxn>
                  <a:cxn ang="0">
                    <a:pos x="2147483646" y="2147483646"/>
                  </a:cxn>
                  <a:cxn ang="0">
                    <a:pos x="0" y="2147483646"/>
                  </a:cxn>
                  <a:cxn ang="0">
                    <a:pos x="2147483646" y="2147483646"/>
                  </a:cxn>
                  <a:cxn ang="0">
                    <a:pos x="2147483646" y="0"/>
                  </a:cxn>
                </a:cxnLst>
                <a:pathLst>
                  <a:path w="4538" h="1080">
                    <a:moveTo>
                      <a:pt x="4538" y="0"/>
                    </a:moveTo>
                    <a:lnTo>
                      <a:pt x="0" y="0"/>
                    </a:lnTo>
                    <a:lnTo>
                      <a:pt x="105" y="541"/>
                    </a:lnTo>
                    <a:lnTo>
                      <a:pt x="0" y="1080"/>
                    </a:lnTo>
                    <a:lnTo>
                      <a:pt x="4538" y="1080"/>
                    </a:lnTo>
                    <a:lnTo>
                      <a:pt x="4538" y="0"/>
                    </a:lnTo>
                  </a:path>
                </a:pathLst>
              </a:custGeom>
              <a:solidFill>
                <a:schemeClr val="bg1"/>
              </a:solidFill>
              <a:ln w="9525" cap="flat" cmpd="sng">
                <a:solidFill>
                  <a:srgbClr val="B3B3FF"/>
                </a:solidFill>
                <a:prstDash val="solid"/>
                <a:round/>
                <a:headEnd type="none" w="med" len="med"/>
                <a:tailEnd type="none" w="med" len="med"/>
              </a:ln>
              <a:effectLst>
                <a:outerShdw dist="53882" dir="2699999" algn="ctr" rotWithShape="0">
                  <a:schemeClr val="bg2">
                    <a:alpha val="50000"/>
                  </a:schemeClr>
                </a:outerShdw>
              </a:effectLst>
            </p:spPr>
            <p:txBody>
              <a:bodyPr/>
              <a:p>
                <a:endParaRPr lang="zh-CN" altLang="en-US">
                  <a:latin typeface="微软雅黑" panose="020B0503020204020204" charset="-122"/>
                  <a:ea typeface="微软雅黑" panose="020B0503020204020204" charset="-122"/>
                </a:endParaRPr>
              </a:p>
            </p:txBody>
          </p:sp>
        </p:grpSp>
        <p:grpSp>
          <p:nvGrpSpPr>
            <p:cNvPr id="159777" name="组合 80"/>
            <p:cNvGrpSpPr/>
            <p:nvPr/>
          </p:nvGrpSpPr>
          <p:grpSpPr>
            <a:xfrm>
              <a:off x="2618" y="7935"/>
              <a:ext cx="11062" cy="648"/>
              <a:chOff x="1841254" y="1502444"/>
              <a:chExt cx="7025930" cy="411405"/>
            </a:xfrm>
          </p:grpSpPr>
          <p:sp>
            <p:nvSpPr>
              <p:cNvPr id="82" name="AutoShape 19"/>
              <p:cNvSpPr>
                <a:spLocks noChangeArrowheads="true"/>
              </p:cNvSpPr>
              <p:nvPr/>
            </p:nvSpPr>
            <p:spPr bwMode="auto">
              <a:xfrm>
                <a:off x="1841254" y="1502444"/>
                <a:ext cx="1068576" cy="411405"/>
              </a:xfrm>
              <a:prstGeom prst="homePlate">
                <a:avLst>
                  <a:gd name="adj" fmla="val 25063"/>
                </a:avLst>
              </a:prstGeom>
              <a:solidFill>
                <a:schemeClr val="accent2"/>
              </a:solidFill>
              <a:ln>
                <a:noFill/>
              </a:ln>
              <a:effectLst>
                <a:prstShdw prst="shdw17" dist="17961" dir="2700000">
                  <a:schemeClr val="accent2">
                    <a:gamma/>
                    <a:shade val="60000"/>
                    <a:invGamma/>
                  </a:schemeClr>
                </a:prstShdw>
              </a:effectLst>
            </p:spPr>
            <p:txBody>
              <a:bodyPr lIns="0" tIns="0" rIns="0" bIns="0" anchor="ctr">
                <a:spAutoFit/>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59779" name="Freeform 21"/>
              <p:cNvSpPr/>
              <p:nvPr/>
            </p:nvSpPr>
            <p:spPr>
              <a:xfrm>
                <a:off x="2819400" y="1502444"/>
                <a:ext cx="6047784" cy="411405"/>
              </a:xfrm>
              <a:custGeom>
                <a:avLst/>
                <a:gdLst/>
                <a:ahLst/>
                <a:cxnLst>
                  <a:cxn ang="0">
                    <a:pos x="2147483646" y="0"/>
                  </a:cxn>
                  <a:cxn ang="0">
                    <a:pos x="0" y="0"/>
                  </a:cxn>
                  <a:cxn ang="0">
                    <a:pos x="2147483646" y="2147483646"/>
                  </a:cxn>
                  <a:cxn ang="0">
                    <a:pos x="0" y="2147483646"/>
                  </a:cxn>
                  <a:cxn ang="0">
                    <a:pos x="2147483646" y="2147483646"/>
                  </a:cxn>
                  <a:cxn ang="0">
                    <a:pos x="2147483646" y="0"/>
                  </a:cxn>
                </a:cxnLst>
                <a:pathLst>
                  <a:path w="4538" h="1080">
                    <a:moveTo>
                      <a:pt x="4538" y="0"/>
                    </a:moveTo>
                    <a:lnTo>
                      <a:pt x="0" y="0"/>
                    </a:lnTo>
                    <a:lnTo>
                      <a:pt x="105" y="541"/>
                    </a:lnTo>
                    <a:lnTo>
                      <a:pt x="0" y="1080"/>
                    </a:lnTo>
                    <a:lnTo>
                      <a:pt x="4538" y="1080"/>
                    </a:lnTo>
                    <a:lnTo>
                      <a:pt x="4538" y="0"/>
                    </a:lnTo>
                  </a:path>
                </a:pathLst>
              </a:custGeom>
              <a:solidFill>
                <a:schemeClr val="bg1"/>
              </a:solidFill>
              <a:ln w="9525" cap="flat" cmpd="sng">
                <a:solidFill>
                  <a:srgbClr val="B3B3FF"/>
                </a:solidFill>
                <a:prstDash val="solid"/>
                <a:round/>
                <a:headEnd type="none" w="med" len="med"/>
                <a:tailEnd type="none" w="med" len="med"/>
              </a:ln>
              <a:effectLst>
                <a:outerShdw dist="53882" dir="2699999" algn="ctr" rotWithShape="0">
                  <a:schemeClr val="bg2">
                    <a:alpha val="50000"/>
                  </a:schemeClr>
                </a:outerShdw>
              </a:effectLst>
            </p:spPr>
            <p:txBody>
              <a:bodyPr/>
              <a:p>
                <a:endParaRPr lang="zh-CN" altLang="en-US">
                  <a:latin typeface="微软雅黑" panose="020B0503020204020204" charset="-122"/>
                  <a:ea typeface="微软雅黑" panose="020B0503020204020204" charset="-122"/>
                </a:endParaRPr>
              </a:p>
            </p:txBody>
          </p:sp>
        </p:grpSp>
        <p:sp>
          <p:nvSpPr>
            <p:cNvPr id="159780" name="TextBox 83"/>
            <p:cNvSpPr txBox="true"/>
            <p:nvPr/>
          </p:nvSpPr>
          <p:spPr>
            <a:xfrm>
              <a:off x="2558" y="2253"/>
              <a:ext cx="2097" cy="630"/>
            </a:xfrm>
            <a:prstGeom prst="rect">
              <a:avLst/>
            </a:prstGeom>
            <a:noFill/>
            <a:ln w="9525">
              <a:noFill/>
            </a:ln>
          </p:spPr>
          <p:txBody>
            <a:bodyPr anchor="t" anchorCtr="false">
              <a:spAutoFit/>
            </a:bodyPr>
            <a:p>
              <a:pPr>
                <a:buClrTx/>
                <a:buFont typeface="Arial" panose="020B0604020202020204" pitchFamily="34" charset="0"/>
              </a:pPr>
              <a:r>
                <a:rPr lang="zh-CN" altLang="en-US" sz="2000" dirty="0">
                  <a:latin typeface="微软雅黑" panose="020B0503020204020204" charset="-122"/>
                  <a:ea typeface="微软雅黑" panose="020B0503020204020204" charset="-122"/>
                </a:rPr>
                <a:t>优良客户</a:t>
              </a:r>
              <a:endParaRPr lang="zh-CN" altLang="en-US" sz="2000" dirty="0">
                <a:latin typeface="微软雅黑" panose="020B0503020204020204" charset="-122"/>
                <a:ea typeface="微软雅黑" panose="020B0503020204020204" charset="-122"/>
              </a:endParaRPr>
            </a:p>
          </p:txBody>
        </p:sp>
        <p:sp>
          <p:nvSpPr>
            <p:cNvPr id="159781" name="TextBox 84"/>
            <p:cNvSpPr txBox="true"/>
            <p:nvPr/>
          </p:nvSpPr>
          <p:spPr>
            <a:xfrm>
              <a:off x="2558" y="3148"/>
              <a:ext cx="2097" cy="630"/>
            </a:xfrm>
            <a:prstGeom prst="rect">
              <a:avLst/>
            </a:prstGeom>
            <a:noFill/>
            <a:ln w="9525">
              <a:noFill/>
            </a:ln>
          </p:spPr>
          <p:txBody>
            <a:bodyPr anchor="t" anchorCtr="false">
              <a:spAutoFit/>
            </a:bodyPr>
            <a:p>
              <a:pPr>
                <a:buClrTx/>
                <a:buFont typeface="Arial" panose="020B0604020202020204" pitchFamily="34" charset="0"/>
              </a:pPr>
              <a:r>
                <a:rPr lang="zh-CN" altLang="en-US" sz="2000" dirty="0">
                  <a:latin typeface="微软雅黑" panose="020B0503020204020204" charset="-122"/>
                  <a:ea typeface="微软雅黑" panose="020B0503020204020204" charset="-122"/>
                </a:rPr>
                <a:t>一般客户</a:t>
              </a:r>
              <a:endParaRPr lang="zh-CN" altLang="en-US" sz="2000" dirty="0">
                <a:latin typeface="微软雅黑" panose="020B0503020204020204" charset="-122"/>
                <a:ea typeface="微软雅黑" panose="020B0503020204020204" charset="-122"/>
              </a:endParaRPr>
            </a:p>
          </p:txBody>
        </p:sp>
        <p:sp>
          <p:nvSpPr>
            <p:cNvPr id="159782" name="TextBox 85"/>
            <p:cNvSpPr txBox="true"/>
            <p:nvPr/>
          </p:nvSpPr>
          <p:spPr>
            <a:xfrm>
              <a:off x="2618" y="3923"/>
              <a:ext cx="2100" cy="630"/>
            </a:xfrm>
            <a:prstGeom prst="rect">
              <a:avLst/>
            </a:prstGeom>
            <a:noFill/>
            <a:ln w="9525">
              <a:noFill/>
            </a:ln>
          </p:spPr>
          <p:txBody>
            <a:bodyPr anchor="t" anchorCtr="false">
              <a:spAutoFit/>
            </a:bodyPr>
            <a:p>
              <a:pPr>
                <a:buClrTx/>
                <a:buFont typeface="Arial" panose="020B0604020202020204" pitchFamily="34" charset="0"/>
              </a:pPr>
              <a:r>
                <a:rPr lang="zh-CN" altLang="en-US" sz="2000" dirty="0">
                  <a:latin typeface="微软雅黑" panose="020B0503020204020204" charset="-122"/>
                  <a:ea typeface="微软雅黑" panose="020B0503020204020204" charset="-122"/>
                </a:rPr>
                <a:t>较差客户</a:t>
              </a:r>
              <a:endParaRPr lang="zh-CN" altLang="en-US" sz="2000" dirty="0">
                <a:latin typeface="微软雅黑" panose="020B0503020204020204" charset="-122"/>
                <a:ea typeface="微软雅黑" panose="020B0503020204020204" charset="-122"/>
              </a:endParaRPr>
            </a:p>
          </p:txBody>
        </p:sp>
        <p:sp>
          <p:nvSpPr>
            <p:cNvPr id="159783" name="TextBox 86"/>
            <p:cNvSpPr txBox="true"/>
            <p:nvPr/>
          </p:nvSpPr>
          <p:spPr>
            <a:xfrm>
              <a:off x="2618" y="4635"/>
              <a:ext cx="2097" cy="630"/>
            </a:xfrm>
            <a:prstGeom prst="rect">
              <a:avLst/>
            </a:prstGeom>
            <a:noFill/>
            <a:ln w="9525">
              <a:noFill/>
            </a:ln>
          </p:spPr>
          <p:txBody>
            <a:bodyPr anchor="t" anchorCtr="false">
              <a:spAutoFit/>
            </a:bodyPr>
            <a:p>
              <a:pPr>
                <a:buClrTx/>
                <a:buFont typeface="Arial" panose="020B0604020202020204" pitchFamily="34" charset="0"/>
              </a:pPr>
              <a:r>
                <a:rPr lang="zh-CN" altLang="en-US" sz="2000" dirty="0">
                  <a:latin typeface="微软雅黑" panose="020B0503020204020204" charset="-122"/>
                  <a:ea typeface="微软雅黑" panose="020B0503020204020204" charset="-122"/>
                </a:rPr>
                <a:t>很差客户</a:t>
              </a:r>
              <a:endParaRPr lang="zh-CN" altLang="en-US" sz="2000" dirty="0">
                <a:latin typeface="微软雅黑" panose="020B0503020204020204" charset="-122"/>
                <a:ea typeface="微软雅黑" panose="020B0503020204020204" charset="-122"/>
              </a:endParaRPr>
            </a:p>
          </p:txBody>
        </p:sp>
        <p:sp>
          <p:nvSpPr>
            <p:cNvPr id="159784" name="TextBox 87"/>
            <p:cNvSpPr txBox="true"/>
            <p:nvPr/>
          </p:nvSpPr>
          <p:spPr>
            <a:xfrm>
              <a:off x="2558" y="5508"/>
              <a:ext cx="2097" cy="630"/>
            </a:xfrm>
            <a:prstGeom prst="rect">
              <a:avLst/>
            </a:prstGeom>
            <a:noFill/>
            <a:ln w="9525">
              <a:noFill/>
            </a:ln>
          </p:spPr>
          <p:txBody>
            <a:bodyPr anchor="t" anchorCtr="false">
              <a:spAutoFit/>
            </a:bodyPr>
            <a:p>
              <a:pPr>
                <a:buClrTx/>
                <a:buFont typeface="Arial" panose="020B0604020202020204" pitchFamily="34" charset="0"/>
              </a:pPr>
              <a:r>
                <a:rPr lang="zh-CN" altLang="en-US" sz="2000" dirty="0">
                  <a:latin typeface="微软雅黑" panose="020B0503020204020204" charset="-122"/>
                  <a:ea typeface="微软雅黑" panose="020B0503020204020204" charset="-122"/>
                </a:rPr>
                <a:t>大客户</a:t>
              </a:r>
              <a:endParaRPr lang="zh-CN" altLang="en-US" sz="2000" dirty="0">
                <a:latin typeface="微软雅黑" panose="020B0503020204020204" charset="-122"/>
                <a:ea typeface="微软雅黑" panose="020B0503020204020204" charset="-122"/>
              </a:endParaRPr>
            </a:p>
          </p:txBody>
        </p:sp>
        <p:sp>
          <p:nvSpPr>
            <p:cNvPr id="159785" name="TextBox 88"/>
            <p:cNvSpPr txBox="true"/>
            <p:nvPr/>
          </p:nvSpPr>
          <p:spPr>
            <a:xfrm>
              <a:off x="2618" y="6305"/>
              <a:ext cx="2100" cy="630"/>
            </a:xfrm>
            <a:prstGeom prst="rect">
              <a:avLst/>
            </a:prstGeom>
            <a:noFill/>
            <a:ln w="9525">
              <a:noFill/>
            </a:ln>
          </p:spPr>
          <p:txBody>
            <a:bodyPr anchor="t" anchorCtr="false">
              <a:spAutoFit/>
            </a:bodyPr>
            <a:p>
              <a:pPr>
                <a:buClrTx/>
                <a:buFont typeface="Arial" panose="020B0604020202020204" pitchFamily="34" charset="0"/>
              </a:pPr>
              <a:r>
                <a:rPr lang="zh-CN" altLang="en-US" sz="2000" dirty="0">
                  <a:latin typeface="微软雅黑" panose="020B0503020204020204" charset="-122"/>
                  <a:ea typeface="微软雅黑" panose="020B0503020204020204" charset="-122"/>
                </a:rPr>
                <a:t>中等客户</a:t>
              </a:r>
              <a:endParaRPr lang="zh-CN" altLang="en-US" sz="2000" dirty="0">
                <a:latin typeface="微软雅黑" panose="020B0503020204020204" charset="-122"/>
                <a:ea typeface="微软雅黑" panose="020B0503020204020204" charset="-122"/>
              </a:endParaRPr>
            </a:p>
          </p:txBody>
        </p:sp>
        <p:sp>
          <p:nvSpPr>
            <p:cNvPr id="159786" name="TextBox 89"/>
            <p:cNvSpPr txBox="true"/>
            <p:nvPr/>
          </p:nvSpPr>
          <p:spPr>
            <a:xfrm>
              <a:off x="2618" y="7125"/>
              <a:ext cx="2097" cy="630"/>
            </a:xfrm>
            <a:prstGeom prst="rect">
              <a:avLst/>
            </a:prstGeom>
            <a:noFill/>
            <a:ln w="9525">
              <a:noFill/>
            </a:ln>
          </p:spPr>
          <p:txBody>
            <a:bodyPr anchor="t" anchorCtr="false">
              <a:spAutoFit/>
            </a:bodyPr>
            <a:p>
              <a:pPr>
                <a:buClrTx/>
                <a:buFont typeface="Arial" panose="020B0604020202020204" pitchFamily="34" charset="0"/>
              </a:pPr>
              <a:r>
                <a:rPr lang="zh-CN" altLang="en-US" sz="2000" dirty="0">
                  <a:latin typeface="微软雅黑" panose="020B0503020204020204" charset="-122"/>
                  <a:ea typeface="微软雅黑" panose="020B0503020204020204" charset="-122"/>
                </a:rPr>
                <a:t>小客户</a:t>
              </a:r>
              <a:endParaRPr lang="zh-CN" altLang="en-US" sz="2000" dirty="0">
                <a:latin typeface="微软雅黑" panose="020B0503020204020204" charset="-122"/>
                <a:ea typeface="微软雅黑" panose="020B0503020204020204" charset="-122"/>
              </a:endParaRPr>
            </a:p>
          </p:txBody>
        </p:sp>
        <p:sp>
          <p:nvSpPr>
            <p:cNvPr id="159787" name="TextBox 90"/>
            <p:cNvSpPr txBox="true"/>
            <p:nvPr/>
          </p:nvSpPr>
          <p:spPr>
            <a:xfrm>
              <a:off x="2595" y="7935"/>
              <a:ext cx="2098" cy="630"/>
            </a:xfrm>
            <a:prstGeom prst="rect">
              <a:avLst/>
            </a:prstGeom>
            <a:noFill/>
            <a:ln w="9525">
              <a:noFill/>
            </a:ln>
          </p:spPr>
          <p:txBody>
            <a:bodyPr anchor="t" anchorCtr="false">
              <a:spAutoFit/>
            </a:bodyPr>
            <a:p>
              <a:pPr>
                <a:buClrTx/>
                <a:buFont typeface="Arial" panose="020B0604020202020204" pitchFamily="34" charset="0"/>
              </a:pPr>
              <a:r>
                <a:rPr lang="zh-CN" altLang="en-US" sz="2000" dirty="0">
                  <a:latin typeface="微软雅黑" panose="020B0503020204020204" charset="-122"/>
                  <a:ea typeface="微软雅黑" panose="020B0503020204020204" charset="-122"/>
                </a:rPr>
                <a:t>老客户</a:t>
              </a:r>
              <a:endParaRPr lang="zh-CN" altLang="en-US" sz="2000" dirty="0">
                <a:latin typeface="微软雅黑" panose="020B0503020204020204" charset="-122"/>
                <a:ea typeface="微软雅黑" panose="020B0503020204020204" charset="-122"/>
              </a:endParaRPr>
            </a:p>
          </p:txBody>
        </p:sp>
        <p:sp>
          <p:nvSpPr>
            <p:cNvPr id="159788" name="TextBox 91"/>
            <p:cNvSpPr txBox="true"/>
            <p:nvPr/>
          </p:nvSpPr>
          <p:spPr>
            <a:xfrm>
              <a:off x="2595" y="8733"/>
              <a:ext cx="2098" cy="630"/>
            </a:xfrm>
            <a:prstGeom prst="rect">
              <a:avLst/>
            </a:prstGeom>
            <a:noFill/>
            <a:ln w="9525">
              <a:noFill/>
            </a:ln>
          </p:spPr>
          <p:txBody>
            <a:bodyPr anchor="t" anchorCtr="false">
              <a:spAutoFit/>
            </a:bodyPr>
            <a:p>
              <a:pPr>
                <a:buClrTx/>
                <a:buFont typeface="Arial" panose="020B0604020202020204" pitchFamily="34" charset="0"/>
              </a:pPr>
              <a:r>
                <a:rPr lang="zh-CN" altLang="en-US" sz="2000" dirty="0">
                  <a:latin typeface="微软雅黑" panose="020B0503020204020204" charset="-122"/>
                  <a:ea typeface="微软雅黑" panose="020B0503020204020204" charset="-122"/>
                </a:rPr>
                <a:t>新客户</a:t>
              </a:r>
              <a:endParaRPr lang="zh-CN" altLang="en-US" sz="2000" dirty="0">
                <a:latin typeface="微软雅黑" panose="020B0503020204020204" charset="-122"/>
                <a:ea typeface="微软雅黑" panose="020B0503020204020204" charset="-122"/>
              </a:endParaRPr>
            </a:p>
          </p:txBody>
        </p:sp>
        <p:sp>
          <p:nvSpPr>
            <p:cNvPr id="159789" name="TextBox 92"/>
            <p:cNvSpPr txBox="true"/>
            <p:nvPr/>
          </p:nvSpPr>
          <p:spPr>
            <a:xfrm>
              <a:off x="4188" y="2240"/>
              <a:ext cx="9960" cy="630"/>
            </a:xfrm>
            <a:prstGeom prst="rect">
              <a:avLst/>
            </a:prstGeom>
            <a:noFill/>
            <a:ln w="9525">
              <a:noFill/>
            </a:ln>
          </p:spPr>
          <p:txBody>
            <a:bodyPr anchor="t" anchorCtr="false">
              <a:spAutoFit/>
            </a:bodyPr>
            <a:p>
              <a:pPr>
                <a:buClrTx/>
                <a:buFont typeface="Arial" panose="020B0604020202020204" pitchFamily="34" charset="0"/>
              </a:pPr>
              <a:r>
                <a:rPr lang="en-US" altLang="zh-CN" sz="2000" dirty="0">
                  <a:latin typeface="微软雅黑" panose="020B0503020204020204" charset="-122"/>
                  <a:ea typeface="微软雅黑" panose="020B0503020204020204" charset="-122"/>
                  <a:cs typeface="微软雅黑" panose="020B0503020204020204" charset="-122"/>
                </a:rPr>
                <a:t>AAA-A </a:t>
              </a:r>
              <a:r>
                <a:rPr lang="zh-CN" altLang="en-US" sz="2000" dirty="0">
                  <a:latin typeface="微软雅黑" panose="020B0503020204020204" charset="-122"/>
                  <a:ea typeface="微软雅黑" panose="020B0503020204020204" charset="-122"/>
                  <a:cs typeface="微软雅黑" panose="020B0503020204020204" charset="-122"/>
                </a:rPr>
                <a:t>级：宽松的信用政策，维护好关系，定期访问</a:t>
              </a:r>
              <a:endParaRPr lang="zh-CN" altLang="en-US" sz="2000" dirty="0">
                <a:latin typeface="微软雅黑" panose="020B0503020204020204" charset="-122"/>
                <a:ea typeface="微软雅黑" panose="020B0503020204020204" charset="-122"/>
                <a:cs typeface="微软雅黑" panose="020B0503020204020204" charset="-122"/>
              </a:endParaRPr>
            </a:p>
          </p:txBody>
        </p:sp>
        <p:sp>
          <p:nvSpPr>
            <p:cNvPr id="159790" name="TextBox 93"/>
            <p:cNvSpPr txBox="true"/>
            <p:nvPr/>
          </p:nvSpPr>
          <p:spPr>
            <a:xfrm>
              <a:off x="4123" y="3123"/>
              <a:ext cx="10277" cy="628"/>
            </a:xfrm>
            <a:prstGeom prst="rect">
              <a:avLst/>
            </a:prstGeom>
            <a:noFill/>
            <a:ln w="9525">
              <a:noFill/>
            </a:ln>
          </p:spPr>
          <p:txBody>
            <a:bodyPr anchor="t" anchorCtr="false">
              <a:spAutoFit/>
            </a:bodyPr>
            <a:p>
              <a:pPr>
                <a:buClrTx/>
                <a:buFont typeface="Arial" panose="020B0604020202020204" pitchFamily="34" charset="0"/>
              </a:pPr>
              <a:r>
                <a:rPr lang="en-US" altLang="zh-CN" sz="2000" dirty="0">
                  <a:latin typeface="微软雅黑" panose="020B0503020204020204" charset="-122"/>
                  <a:ea typeface="微软雅黑" panose="020B0503020204020204" charset="-122"/>
                  <a:cs typeface="微软雅黑" panose="020B0503020204020204" charset="-122"/>
                </a:rPr>
                <a:t> BBB </a:t>
              </a:r>
              <a:r>
                <a:rPr lang="zh-CN" altLang="en-US" sz="2000" dirty="0">
                  <a:latin typeface="微软雅黑" panose="020B0503020204020204" charset="-122"/>
                  <a:ea typeface="微软雅黑" panose="020B0503020204020204" charset="-122"/>
                  <a:cs typeface="微软雅黑" panose="020B0503020204020204" charset="-122"/>
                </a:rPr>
                <a:t>级：适当控制信用 ，增进了解，定期收集客户信息</a:t>
              </a:r>
              <a:endParaRPr lang="zh-CN" altLang="en-US" sz="2000" dirty="0">
                <a:latin typeface="微软雅黑" panose="020B0503020204020204" charset="-122"/>
                <a:ea typeface="微软雅黑" panose="020B0503020204020204" charset="-122"/>
                <a:cs typeface="微软雅黑" panose="020B0503020204020204" charset="-122"/>
              </a:endParaRPr>
            </a:p>
          </p:txBody>
        </p:sp>
        <p:sp>
          <p:nvSpPr>
            <p:cNvPr id="159791" name="TextBox 96"/>
            <p:cNvSpPr txBox="true"/>
            <p:nvPr/>
          </p:nvSpPr>
          <p:spPr>
            <a:xfrm>
              <a:off x="4300" y="3948"/>
              <a:ext cx="10278" cy="630"/>
            </a:xfrm>
            <a:prstGeom prst="rect">
              <a:avLst/>
            </a:prstGeom>
            <a:noFill/>
            <a:ln w="9525">
              <a:noFill/>
            </a:ln>
          </p:spPr>
          <p:txBody>
            <a:bodyPr anchor="t" anchorCtr="false">
              <a:spAutoFit/>
            </a:bodyPr>
            <a:p>
              <a:pPr>
                <a:buClrTx/>
                <a:buFont typeface="Arial" panose="020B0604020202020204" pitchFamily="34" charset="0"/>
              </a:pPr>
              <a:r>
                <a:rPr lang="en-US" altLang="zh-CN" sz="2000" dirty="0">
                  <a:latin typeface="微软雅黑" panose="020B0503020204020204" charset="-122"/>
                  <a:ea typeface="微软雅黑" panose="020B0503020204020204" charset="-122"/>
                  <a:cs typeface="微软雅黑" panose="020B0503020204020204" charset="-122"/>
                </a:rPr>
                <a:t>B -BB </a:t>
              </a:r>
              <a:r>
                <a:rPr lang="zh-CN" altLang="en-US" sz="2000" dirty="0">
                  <a:latin typeface="微软雅黑" panose="020B0503020204020204" charset="-122"/>
                  <a:ea typeface="微软雅黑" panose="020B0503020204020204" charset="-122"/>
                  <a:cs typeface="微软雅黑" panose="020B0503020204020204" charset="-122"/>
                </a:rPr>
                <a:t>级：不宜授信，一旦授信，严格限额</a:t>
              </a:r>
              <a:endParaRPr lang="zh-CN" altLang="en-US" sz="2000" dirty="0">
                <a:latin typeface="微软雅黑" panose="020B0503020204020204" charset="-122"/>
                <a:ea typeface="微软雅黑" panose="020B0503020204020204" charset="-122"/>
                <a:cs typeface="微软雅黑" panose="020B0503020204020204" charset="-122"/>
              </a:endParaRPr>
            </a:p>
          </p:txBody>
        </p:sp>
        <p:sp>
          <p:nvSpPr>
            <p:cNvPr id="159792" name="TextBox 97"/>
            <p:cNvSpPr txBox="true"/>
            <p:nvPr/>
          </p:nvSpPr>
          <p:spPr>
            <a:xfrm>
              <a:off x="4300" y="4758"/>
              <a:ext cx="10278" cy="630"/>
            </a:xfrm>
            <a:prstGeom prst="rect">
              <a:avLst/>
            </a:prstGeom>
            <a:noFill/>
            <a:ln w="9525">
              <a:noFill/>
            </a:ln>
          </p:spPr>
          <p:txBody>
            <a:bodyPr anchor="t" anchorCtr="false">
              <a:spAutoFit/>
            </a:bodyPr>
            <a:p>
              <a:pPr>
                <a:buClrTx/>
                <a:buFont typeface="Arial" panose="020B0604020202020204" pitchFamily="34" charset="0"/>
              </a:pPr>
              <a:r>
                <a:rPr lang="en-US" altLang="zh-CN" sz="2000" dirty="0">
                  <a:latin typeface="微软雅黑" panose="020B0503020204020204" charset="-122"/>
                  <a:ea typeface="微软雅黑" panose="020B0503020204020204" charset="-122"/>
                  <a:cs typeface="微软雅黑" panose="020B0503020204020204" charset="-122"/>
                </a:rPr>
                <a:t>CCC -CC </a:t>
              </a:r>
              <a:r>
                <a:rPr lang="zh-CN" altLang="en-US" sz="2000" dirty="0">
                  <a:latin typeface="微软雅黑" panose="020B0503020204020204" charset="-122"/>
                  <a:ea typeface="微软雅黑" panose="020B0503020204020204" charset="-122"/>
                  <a:cs typeface="微软雅黑" panose="020B0503020204020204" charset="-122"/>
                </a:rPr>
                <a:t>级：避免与之交易，即使交易，现金结算</a:t>
              </a:r>
              <a:endParaRPr lang="zh-CN" altLang="en-US" sz="2000" dirty="0">
                <a:latin typeface="微软雅黑" panose="020B0503020204020204" charset="-122"/>
                <a:ea typeface="微软雅黑" panose="020B0503020204020204" charset="-122"/>
                <a:cs typeface="微软雅黑" panose="020B0503020204020204" charset="-122"/>
              </a:endParaRPr>
            </a:p>
          </p:txBody>
        </p:sp>
        <p:sp>
          <p:nvSpPr>
            <p:cNvPr id="159793" name="TextBox 99"/>
            <p:cNvSpPr txBox="true"/>
            <p:nvPr/>
          </p:nvSpPr>
          <p:spPr>
            <a:xfrm>
              <a:off x="4300" y="5505"/>
              <a:ext cx="10278" cy="630"/>
            </a:xfrm>
            <a:prstGeom prst="rect">
              <a:avLst/>
            </a:prstGeom>
            <a:noFill/>
            <a:ln w="9525">
              <a:noFill/>
            </a:ln>
          </p:spPr>
          <p:txBody>
            <a:bodyPr anchor="t" anchorCtr="false">
              <a:spAutoFit/>
            </a:bodyPr>
            <a:p>
              <a:pPr>
                <a:buClrTx/>
                <a:buFont typeface="Arial" panose="020B0604020202020204" pitchFamily="34" charset="0"/>
              </a:pPr>
              <a:r>
                <a:rPr lang="zh-CN" altLang="en-US" sz="2000" dirty="0">
                  <a:latin typeface="微软雅黑" panose="020B0503020204020204" charset="-122"/>
                  <a:ea typeface="微软雅黑" panose="020B0503020204020204" charset="-122"/>
                </a:rPr>
                <a:t>一是做好客户信用分析；二是加强客户关系管理</a:t>
              </a:r>
              <a:endParaRPr lang="zh-CN" altLang="en-US" sz="2000" dirty="0">
                <a:latin typeface="微软雅黑" panose="020B0503020204020204" charset="-122"/>
                <a:ea typeface="微软雅黑" panose="020B0503020204020204" charset="-122"/>
              </a:endParaRPr>
            </a:p>
          </p:txBody>
        </p:sp>
        <p:sp>
          <p:nvSpPr>
            <p:cNvPr id="159794" name="TextBox 100"/>
            <p:cNvSpPr txBox="true"/>
            <p:nvPr/>
          </p:nvSpPr>
          <p:spPr>
            <a:xfrm>
              <a:off x="4123" y="6295"/>
              <a:ext cx="10277" cy="628"/>
            </a:xfrm>
            <a:prstGeom prst="rect">
              <a:avLst/>
            </a:prstGeom>
            <a:noFill/>
            <a:ln w="9525">
              <a:noFill/>
            </a:ln>
          </p:spPr>
          <p:txBody>
            <a:bodyPr anchor="t" anchorCtr="false">
              <a:spAutoFit/>
            </a:bodyPr>
            <a:p>
              <a:pPr>
                <a:buClrTx/>
                <a:buFont typeface="Arial" panose="020B0604020202020204" pitchFamily="34" charset="0"/>
              </a:pPr>
              <a:r>
                <a:rPr lang="en-US" altLang="zh-CN" sz="2000" dirty="0">
                  <a:latin typeface="微软雅黑" panose="020B0503020204020204" charset="-122"/>
                  <a:ea typeface="微软雅黑" panose="020B0503020204020204" charset="-122"/>
                </a:rPr>
                <a:t> </a:t>
              </a:r>
              <a:r>
                <a:rPr lang="zh-CN" altLang="en-US" sz="2000" dirty="0">
                  <a:latin typeface="微软雅黑" panose="020B0503020204020204" charset="-122"/>
                  <a:ea typeface="微软雅黑" panose="020B0503020204020204" charset="-122"/>
                </a:rPr>
                <a:t>识别好坏客户，交易前信用分析，有变化调整信用策略</a:t>
              </a:r>
              <a:endParaRPr lang="zh-CN" altLang="en-US" sz="2000" dirty="0">
                <a:latin typeface="微软雅黑" panose="020B0503020204020204" charset="-122"/>
                <a:ea typeface="微软雅黑" panose="020B0503020204020204" charset="-122"/>
              </a:endParaRPr>
            </a:p>
          </p:txBody>
        </p:sp>
        <p:sp>
          <p:nvSpPr>
            <p:cNvPr id="159797" name="TextBox 103"/>
            <p:cNvSpPr txBox="true"/>
            <p:nvPr/>
          </p:nvSpPr>
          <p:spPr>
            <a:xfrm>
              <a:off x="4280" y="8763"/>
              <a:ext cx="10120" cy="628"/>
            </a:xfrm>
            <a:prstGeom prst="rect">
              <a:avLst/>
            </a:prstGeom>
            <a:noFill/>
            <a:ln w="9525">
              <a:noFill/>
            </a:ln>
          </p:spPr>
          <p:txBody>
            <a:bodyPr anchor="t" anchorCtr="false">
              <a:spAutoFit/>
            </a:bodyPr>
            <a:p>
              <a:pPr>
                <a:buClrTx/>
                <a:buFont typeface="Arial" panose="020B0604020202020204" pitchFamily="34" charset="0"/>
              </a:pPr>
              <a:r>
                <a:rPr lang="zh-CN" altLang="en-US" sz="2000" dirty="0">
                  <a:latin typeface="微软雅黑" panose="020B0503020204020204" charset="-122"/>
                  <a:ea typeface="微软雅黑" panose="020B0503020204020204" charset="-122"/>
                </a:rPr>
                <a:t>陌生，增进了解，收集客户信息，严格信用销售程序</a:t>
              </a:r>
              <a:endParaRPr lang="zh-CN" altLang="en-US" sz="2000" dirty="0">
                <a:latin typeface="微软雅黑" panose="020B0503020204020204" charset="-122"/>
                <a:ea typeface="微软雅黑" panose="020B0503020204020204" charset="-122"/>
              </a:endParaRPr>
            </a:p>
          </p:txBody>
        </p:sp>
        <p:cxnSp>
          <p:nvCxnSpPr>
            <p:cNvPr id="106" name="直接箭头连接符 105"/>
            <p:cNvCxnSpPr>
              <a:stCxn id="159750" idx="7"/>
              <a:endCxn id="159780" idx="1"/>
            </p:cNvCxnSpPr>
            <p:nvPr/>
          </p:nvCxnSpPr>
          <p:spPr bwMode="auto">
            <a:xfrm flipV="true">
              <a:off x="2155" y="2568"/>
              <a:ext cx="403" cy="630"/>
            </a:xfrm>
            <a:prstGeom prst="straightConnector1">
              <a:avLst/>
            </a:prstGeom>
            <a:ln>
              <a:headEnd type="none" w="med" len="med"/>
              <a:tailEnd type="arrow"/>
            </a:ln>
          </p:spPr>
          <p:style>
            <a:lnRef idx="1">
              <a:schemeClr val="dk1"/>
            </a:lnRef>
            <a:fillRef idx="0">
              <a:schemeClr val="dk1"/>
            </a:fillRef>
            <a:effectRef idx="0">
              <a:schemeClr val="dk1"/>
            </a:effectRef>
            <a:fontRef idx="minor">
              <a:schemeClr val="tx1"/>
            </a:fontRef>
          </p:style>
        </p:cxnSp>
        <p:cxnSp>
          <p:nvCxnSpPr>
            <p:cNvPr id="108" name="直接箭头连接符 107"/>
            <p:cNvCxnSpPr>
              <a:stCxn id="159750" idx="5"/>
              <a:endCxn id="159783" idx="1"/>
            </p:cNvCxnSpPr>
            <p:nvPr/>
          </p:nvCxnSpPr>
          <p:spPr bwMode="auto">
            <a:xfrm>
              <a:off x="2155" y="4340"/>
              <a:ext cx="463" cy="610"/>
            </a:xfrm>
            <a:prstGeom prst="straightConnector1">
              <a:avLst/>
            </a:prstGeom>
            <a:ln>
              <a:headEnd type="none" w="med" len="med"/>
              <a:tailEnd type="arrow"/>
            </a:ln>
          </p:spPr>
          <p:style>
            <a:lnRef idx="1">
              <a:schemeClr val="dk1"/>
            </a:lnRef>
            <a:fillRef idx="0">
              <a:schemeClr val="dk1"/>
            </a:fillRef>
            <a:effectRef idx="0">
              <a:schemeClr val="dk1"/>
            </a:effectRef>
            <a:fontRef idx="minor">
              <a:schemeClr val="tx1"/>
            </a:fontRef>
          </p:style>
        </p:cxnSp>
        <p:cxnSp>
          <p:nvCxnSpPr>
            <p:cNvPr id="113" name="直接箭头连接符 112"/>
            <p:cNvCxnSpPr>
              <a:stCxn id="159751" idx="6"/>
              <a:endCxn id="159783" idx="1"/>
            </p:cNvCxnSpPr>
            <p:nvPr/>
          </p:nvCxnSpPr>
          <p:spPr bwMode="auto">
            <a:xfrm flipV="true">
              <a:off x="2448" y="5793"/>
              <a:ext cx="200" cy="628"/>
            </a:xfrm>
            <a:prstGeom prst="straightConnector1">
              <a:avLst/>
            </a:prstGeom>
            <a:ln>
              <a:headEnd type="none" w="med" len="med"/>
              <a:tailEnd type="arrow"/>
            </a:ln>
          </p:spPr>
          <p:style>
            <a:lnRef idx="1">
              <a:schemeClr val="dk1"/>
            </a:lnRef>
            <a:fillRef idx="0">
              <a:schemeClr val="dk1"/>
            </a:fillRef>
            <a:effectRef idx="0">
              <a:schemeClr val="dk1"/>
            </a:effectRef>
            <a:fontRef idx="minor">
              <a:schemeClr val="tx1"/>
            </a:fontRef>
          </p:style>
        </p:cxnSp>
        <p:cxnSp>
          <p:nvCxnSpPr>
            <p:cNvPr id="116" name="直接箭头连接符 115"/>
            <p:cNvCxnSpPr>
              <a:stCxn id="159751" idx="6"/>
              <a:endCxn id="76" idx="1"/>
            </p:cNvCxnSpPr>
            <p:nvPr/>
          </p:nvCxnSpPr>
          <p:spPr bwMode="auto">
            <a:xfrm>
              <a:off x="2388" y="6648"/>
              <a:ext cx="230" cy="800"/>
            </a:xfrm>
            <a:prstGeom prst="straightConnector1">
              <a:avLst/>
            </a:prstGeom>
            <a:ln>
              <a:headEnd type="none" w="med" len="med"/>
              <a:tailEnd type="arrow"/>
            </a:ln>
          </p:spPr>
          <p:style>
            <a:lnRef idx="1">
              <a:schemeClr val="dk1"/>
            </a:lnRef>
            <a:fillRef idx="0">
              <a:schemeClr val="dk1"/>
            </a:fillRef>
            <a:effectRef idx="0">
              <a:schemeClr val="dk1"/>
            </a:effectRef>
            <a:fontRef idx="minor">
              <a:schemeClr val="tx1"/>
            </a:fontRef>
          </p:style>
        </p:cxnSp>
        <p:cxnSp>
          <p:nvCxnSpPr>
            <p:cNvPr id="118" name="直接箭头连接符 117"/>
            <p:cNvCxnSpPr>
              <a:stCxn id="159752" idx="6"/>
              <a:endCxn id="159787" idx="1"/>
            </p:cNvCxnSpPr>
            <p:nvPr/>
          </p:nvCxnSpPr>
          <p:spPr bwMode="auto">
            <a:xfrm flipV="true">
              <a:off x="2388" y="8250"/>
              <a:ext cx="208" cy="315"/>
            </a:xfrm>
            <a:prstGeom prst="straightConnector1">
              <a:avLst/>
            </a:prstGeom>
            <a:ln>
              <a:headEnd type="none" w="med" len="med"/>
              <a:tailEnd type="arrow"/>
            </a:ln>
          </p:spPr>
          <p:style>
            <a:lnRef idx="1">
              <a:schemeClr val="dk1"/>
            </a:lnRef>
            <a:fillRef idx="0">
              <a:schemeClr val="dk1"/>
            </a:fillRef>
            <a:effectRef idx="0">
              <a:schemeClr val="dk1"/>
            </a:effectRef>
            <a:fontRef idx="minor">
              <a:schemeClr val="tx1"/>
            </a:fontRef>
          </p:style>
        </p:cxnSp>
        <p:cxnSp>
          <p:nvCxnSpPr>
            <p:cNvPr id="120" name="直接箭头连接符 119"/>
            <p:cNvCxnSpPr>
              <a:stCxn id="159752" idx="6"/>
              <a:endCxn id="79" idx="1"/>
            </p:cNvCxnSpPr>
            <p:nvPr/>
          </p:nvCxnSpPr>
          <p:spPr bwMode="auto">
            <a:xfrm>
              <a:off x="2388" y="8763"/>
              <a:ext cx="230" cy="308"/>
            </a:xfrm>
            <a:prstGeom prst="straightConnector1">
              <a:avLst/>
            </a:prstGeom>
            <a:ln>
              <a:headEnd type="none" w="med" len="med"/>
              <a:tailEnd type="arrow"/>
            </a:ln>
          </p:spPr>
          <p:style>
            <a:lnRef idx="1">
              <a:schemeClr val="dk1"/>
            </a:lnRef>
            <a:fillRef idx="0">
              <a:schemeClr val="dk1"/>
            </a:fillRef>
            <a:effectRef idx="0">
              <a:schemeClr val="dk1"/>
            </a:effectRef>
            <a:fontRef idx="minor">
              <a:schemeClr val="tx1"/>
            </a:fontRef>
          </p:style>
        </p:cxnSp>
      </p:grpSp>
      <p:sp>
        <p:nvSpPr>
          <p:cNvPr id="159795" name="TextBox 101"/>
          <p:cNvSpPr txBox="true"/>
          <p:nvPr/>
        </p:nvSpPr>
        <p:spPr>
          <a:xfrm>
            <a:off x="4070033" y="4439920"/>
            <a:ext cx="6791325" cy="398780"/>
          </a:xfrm>
          <a:prstGeom prst="rect">
            <a:avLst/>
          </a:prstGeom>
          <a:noFill/>
          <a:ln w="9525">
            <a:noFill/>
          </a:ln>
        </p:spPr>
        <p:txBody>
          <a:bodyPr anchor="t" anchorCtr="false">
            <a:spAutoFit/>
          </a:bodyPr>
          <a:p>
            <a:pPr>
              <a:buClrTx/>
              <a:buFont typeface="Arial" panose="020B0604020202020204" pitchFamily="34" charset="0"/>
            </a:pPr>
            <a:r>
              <a:rPr lang="zh-CN" altLang="en-US" sz="2000" dirty="0">
                <a:latin typeface="微软雅黑" panose="020B0503020204020204" charset="-122"/>
                <a:ea typeface="微软雅黑" panose="020B0503020204020204" charset="-122"/>
              </a:rPr>
              <a:t>交易合同金额不大，搜集客户信用信息，关注付款表现</a:t>
            </a:r>
            <a:endParaRPr lang="zh-CN" altLang="en-US" sz="2000" dirty="0">
              <a:latin typeface="微软雅黑" panose="020B0503020204020204" charset="-122"/>
              <a:ea typeface="微软雅黑" panose="020B0503020204020204" charset="-122"/>
            </a:endParaRPr>
          </a:p>
        </p:txBody>
      </p:sp>
      <p:sp>
        <p:nvSpPr>
          <p:cNvPr id="159796" name="TextBox 102"/>
          <p:cNvSpPr txBox="true"/>
          <p:nvPr/>
        </p:nvSpPr>
        <p:spPr>
          <a:xfrm>
            <a:off x="4159885" y="4965383"/>
            <a:ext cx="6791325" cy="398780"/>
          </a:xfrm>
          <a:prstGeom prst="rect">
            <a:avLst/>
          </a:prstGeom>
          <a:noFill/>
          <a:ln w="9525">
            <a:noFill/>
          </a:ln>
        </p:spPr>
        <p:txBody>
          <a:bodyPr anchor="t" anchorCtr="false">
            <a:spAutoFit/>
          </a:bodyPr>
          <a:p>
            <a:pPr>
              <a:buClrTx/>
              <a:buFont typeface="Arial" panose="020B0604020202020204" pitchFamily="34" charset="0"/>
            </a:pPr>
            <a:r>
              <a:rPr lang="zh-CN" altLang="en-US" sz="2000" dirty="0">
                <a:latin typeface="微软雅黑" panose="020B0503020204020204" charset="-122"/>
                <a:ea typeface="微软雅黑" panose="020B0503020204020204" charset="-122"/>
              </a:rPr>
              <a:t>较为放心，需警惕。分类管理，维护好关系，注意变化</a:t>
            </a:r>
            <a:endParaRPr lang="zh-CN" altLang="en-US" sz="2000" dirty="0">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（五）客户信息来源</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981200" y="1200785"/>
            <a:ext cx="8229600" cy="4879975"/>
            <a:chOff x="720" y="2235"/>
            <a:chExt cx="12960" cy="7685"/>
          </a:xfrm>
        </p:grpSpPr>
        <p:sp>
          <p:nvSpPr>
            <p:cNvPr id="160770" name="内容占位符 2"/>
            <p:cNvSpPr>
              <a:spLocks noGrp="true"/>
            </p:cNvSpPr>
            <p:nvPr/>
          </p:nvSpPr>
          <p:spPr>
            <a:xfrm>
              <a:off x="720" y="2235"/>
              <a:ext cx="12960" cy="7685"/>
            </a:xfrm>
            <a:prstGeom prst="rect">
              <a:avLst/>
            </a:prstGeom>
            <a:noFill/>
            <a:ln w="9525">
              <a:noFill/>
            </a:ln>
          </p:spPr>
          <p:txBody>
            <a:bodyPr vert="horz" wrap="square" lIns="91440" tIns="45720" rIns="91440" bIns="45720" anchor="t"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0" indent="0">
                <a:buClrTx/>
                <a:buFont typeface="Wingdings" panose="05000000000000000000" pitchFamily="2" charset="2"/>
                <a:buNone/>
              </a:pPr>
              <a:r>
                <a:rPr lang="en-US" altLang="zh-CN" sz="2400" b="1" dirty="0">
                  <a:solidFill>
                    <a:srgbClr val="130401"/>
                  </a:solidFill>
                  <a:latin typeface="微软雅黑" panose="020B0503020204020204" charset="-122"/>
                  <a:ea typeface="微软雅黑" panose="020B0503020204020204" charset="-122"/>
                  <a:cs typeface="微软雅黑" panose="020B0503020204020204" charset="-122"/>
                </a:rPr>
                <a:t>1. </a:t>
              </a:r>
              <a:r>
                <a:rPr lang="zh-CN" altLang="en-US" sz="2400" b="1" dirty="0">
                  <a:solidFill>
                    <a:srgbClr val="130401"/>
                  </a:solidFill>
                  <a:latin typeface="微软雅黑" panose="020B0503020204020204" charset="-122"/>
                  <a:ea typeface="微软雅黑" panose="020B0503020204020204" charset="-122"/>
                  <a:cs typeface="微软雅黑" panose="020B0503020204020204" charset="-122"/>
                </a:rPr>
                <a:t>客户信息内容</a:t>
              </a:r>
              <a:endParaRPr lang="en-US" altLang="zh-CN" sz="2400" dirty="0">
                <a:solidFill>
                  <a:srgbClr val="130401"/>
                </a:solidFill>
                <a:latin typeface="微软雅黑" panose="020B0503020204020204" charset="-122"/>
                <a:ea typeface="微软雅黑" panose="020B0503020204020204" charset="-122"/>
                <a:cs typeface="微软雅黑" panose="020B0503020204020204" charset="-122"/>
              </a:endParaRPr>
            </a:p>
            <a:p>
              <a:pPr>
                <a:buClrTx/>
                <a:buFont typeface="Wingdings" panose="05000000000000000000" pitchFamily="2" charset="2"/>
                <a:buChar char="u"/>
              </a:pPr>
              <a:r>
                <a:rPr lang="zh-CN" altLang="en-US" sz="2400" dirty="0">
                  <a:solidFill>
                    <a:srgbClr val="130401"/>
                  </a:solidFill>
                  <a:latin typeface="微软雅黑" panose="020B0503020204020204" charset="-122"/>
                  <a:ea typeface="微软雅黑" panose="020B0503020204020204" charset="-122"/>
                  <a:cs typeface="微软雅黑" panose="020B0503020204020204" charset="-122"/>
                </a:rPr>
                <a:t>对客户的管理需要调研获取一定的客户信息，便于了解客户对症下药管理。</a:t>
              </a:r>
              <a:endParaRPr lang="zh-CN" altLang="en-US" sz="2400" dirty="0">
                <a:solidFill>
                  <a:srgbClr val="130401"/>
                </a:solidFill>
                <a:latin typeface="微软雅黑" panose="020B0503020204020204" charset="-122"/>
                <a:ea typeface="微软雅黑" panose="020B0503020204020204" charset="-122"/>
                <a:cs typeface="微软雅黑" panose="020B0503020204020204" charset="-122"/>
              </a:endParaRPr>
            </a:p>
          </p:txBody>
        </p:sp>
        <p:grpSp>
          <p:nvGrpSpPr>
            <p:cNvPr id="160775" name="组合 28"/>
            <p:cNvGrpSpPr/>
            <p:nvPr/>
          </p:nvGrpSpPr>
          <p:grpSpPr>
            <a:xfrm>
              <a:off x="2243" y="4405"/>
              <a:ext cx="9810" cy="5044"/>
              <a:chOff x="1396751" y="2486909"/>
              <a:chExt cx="6229165" cy="3202719"/>
            </a:xfrm>
          </p:grpSpPr>
          <p:grpSp>
            <p:nvGrpSpPr>
              <p:cNvPr id="160776" name="组合 27"/>
              <p:cNvGrpSpPr/>
              <p:nvPr/>
            </p:nvGrpSpPr>
            <p:grpSpPr>
              <a:xfrm>
                <a:off x="1396751" y="2486909"/>
                <a:ext cx="6229165" cy="3200400"/>
                <a:chOff x="2133599" y="2209800"/>
                <a:chExt cx="6229165" cy="3200400"/>
              </a:xfrm>
            </p:grpSpPr>
            <p:grpSp>
              <p:nvGrpSpPr>
                <p:cNvPr id="160777" name="Group 45"/>
                <p:cNvGrpSpPr/>
                <p:nvPr/>
              </p:nvGrpSpPr>
              <p:grpSpPr>
                <a:xfrm>
                  <a:off x="2133599" y="2209800"/>
                  <a:ext cx="6229165" cy="457200"/>
                  <a:chOff x="1344" y="1392"/>
                  <a:chExt cx="3072" cy="288"/>
                </a:xfrm>
              </p:grpSpPr>
              <p:sp>
                <p:nvSpPr>
                  <p:cNvPr id="160778" name="Rectangle 46"/>
                  <p:cNvSpPr/>
                  <p:nvPr/>
                </p:nvSpPr>
                <p:spPr>
                  <a:xfrm>
                    <a:off x="1680" y="1392"/>
                    <a:ext cx="2736" cy="288"/>
                  </a:xfrm>
                  <a:prstGeom prst="rect">
                    <a:avLst/>
                  </a:prstGeom>
                  <a:gradFill rotWithShape="true">
                    <a:gsLst>
                      <a:gs pos="0">
                        <a:srgbClr val="C8F1FA"/>
                      </a:gs>
                      <a:gs pos="100000">
                        <a:srgbClr val="68D8F2"/>
                      </a:gs>
                    </a:gsLst>
                    <a:lin ang="0" scaled="true"/>
                    <a:tileRect/>
                  </a:gradFill>
                  <a:ln w="9525">
                    <a:noFill/>
                  </a:ln>
                  <a:effectLst>
                    <a:prstShdw prst="shdw17" dist="63500" dir="5400000">
                      <a:srgbClr val="3E8291"/>
                    </a:prstShdw>
                  </a:effectLst>
                </p:spPr>
                <p:txBody>
                  <a:bodyPr wrap="none" anchor="ctr" anchorCtr="false"/>
                  <a:p>
                    <a:pPr>
                      <a:buClrTx/>
                      <a:buFont typeface="Arial" panose="020B0604020202020204" pitchFamily="34" charset="0"/>
                    </a:pPr>
                    <a:endParaRPr lang="zh-CN" altLang="zh-CN" dirty="0">
                      <a:latin typeface="微软雅黑" panose="020B0503020204020204" charset="-122"/>
                      <a:ea typeface="微软雅黑" panose="020B0503020204020204" charset="-122"/>
                    </a:endParaRPr>
                  </a:p>
                </p:txBody>
              </p:sp>
              <p:sp>
                <p:nvSpPr>
                  <p:cNvPr id="160779" name="Rectangle 47"/>
                  <p:cNvSpPr/>
                  <p:nvPr/>
                </p:nvSpPr>
                <p:spPr>
                  <a:xfrm>
                    <a:off x="1344" y="1392"/>
                    <a:ext cx="633" cy="288"/>
                  </a:xfrm>
                  <a:prstGeom prst="rect">
                    <a:avLst/>
                  </a:prstGeom>
                  <a:gradFill rotWithShape="true">
                    <a:gsLst>
                      <a:gs pos="0">
                        <a:srgbClr val="284E75"/>
                      </a:gs>
                      <a:gs pos="50000">
                        <a:srgbClr val="4D98E3"/>
                      </a:gs>
                      <a:gs pos="100000">
                        <a:srgbClr val="284E75"/>
                      </a:gs>
                    </a:gsLst>
                    <a:lin ang="0" scaled="true"/>
                    <a:tileRect/>
                  </a:gradFill>
                  <a:ln w="9525">
                    <a:noFill/>
                  </a:ln>
                  <a:effectLst>
                    <a:prstShdw prst="shdw17" dist="63500" dir="5400000">
                      <a:srgbClr val="2E5B88"/>
                    </a:prstShdw>
                  </a:effectLst>
                </p:spPr>
                <p:txBody>
                  <a:bodyPr wrap="none" anchor="ctr" anchorCtr="false"/>
                  <a:p>
                    <a:pPr algn="ctr" eaLnBrk="0" hangingPunct="0">
                      <a:buClrTx/>
                      <a:buFont typeface="Arial" panose="020B0604020202020204" pitchFamily="34" charset="0"/>
                    </a:pPr>
                    <a:r>
                      <a:rPr lang="zh-CN" altLang="en-US" dirty="0">
                        <a:solidFill>
                          <a:schemeClr val="bg1"/>
                        </a:solidFill>
                        <a:latin typeface="微软雅黑" panose="020B0503020204020204" charset="-122"/>
                        <a:ea typeface="微软雅黑" panose="020B0503020204020204" charset="-122"/>
                      </a:rPr>
                      <a:t>发展历史</a:t>
                    </a:r>
                    <a:endParaRPr lang="zh-CN" altLang="en-US" b="1" dirty="0">
                      <a:solidFill>
                        <a:schemeClr val="bg1"/>
                      </a:solidFill>
                      <a:latin typeface="微软雅黑" panose="020B0503020204020204" charset="-122"/>
                      <a:ea typeface="微软雅黑" panose="020B0503020204020204" charset="-122"/>
                    </a:endParaRPr>
                  </a:p>
                </p:txBody>
              </p:sp>
            </p:grpSp>
            <p:grpSp>
              <p:nvGrpSpPr>
                <p:cNvPr id="160780" name="Group 48"/>
                <p:cNvGrpSpPr/>
                <p:nvPr/>
              </p:nvGrpSpPr>
              <p:grpSpPr>
                <a:xfrm>
                  <a:off x="2133600" y="2895600"/>
                  <a:ext cx="6229164" cy="457200"/>
                  <a:chOff x="1344" y="1872"/>
                  <a:chExt cx="3072" cy="288"/>
                </a:xfrm>
              </p:grpSpPr>
              <p:sp>
                <p:nvSpPr>
                  <p:cNvPr id="160781" name="Rectangle 49"/>
                  <p:cNvSpPr/>
                  <p:nvPr/>
                </p:nvSpPr>
                <p:spPr>
                  <a:xfrm>
                    <a:off x="1680" y="1872"/>
                    <a:ext cx="2736" cy="288"/>
                  </a:xfrm>
                  <a:prstGeom prst="rect">
                    <a:avLst/>
                  </a:prstGeom>
                  <a:gradFill rotWithShape="true">
                    <a:gsLst>
                      <a:gs pos="0">
                        <a:srgbClr val="DCE2FF"/>
                      </a:gs>
                      <a:gs pos="100000">
                        <a:srgbClr val="9EB0FE"/>
                      </a:gs>
                    </a:gsLst>
                    <a:lin ang="0" scaled="true"/>
                    <a:tileRect/>
                  </a:gradFill>
                  <a:ln w="9525">
                    <a:noFill/>
                  </a:ln>
                  <a:effectLst>
                    <a:prstShdw prst="shdw17" dist="63500" dir="5400000">
                      <a:srgbClr val="5F6A98"/>
                    </a:prstShdw>
                  </a:effectLst>
                </p:spPr>
                <p:txBody>
                  <a:bodyPr wrap="none" anchor="ctr" anchorCtr="false"/>
                  <a:p>
                    <a:pPr>
                      <a:buClrTx/>
                      <a:buFont typeface="Arial" panose="020B0604020202020204" pitchFamily="34" charset="0"/>
                    </a:pPr>
                    <a:endParaRPr lang="zh-CN" altLang="zh-CN" dirty="0">
                      <a:latin typeface="微软雅黑" panose="020B0503020204020204" charset="-122"/>
                      <a:ea typeface="微软雅黑" panose="020B0503020204020204" charset="-122"/>
                    </a:endParaRPr>
                  </a:p>
                </p:txBody>
              </p:sp>
              <p:sp>
                <p:nvSpPr>
                  <p:cNvPr id="160782" name="Rectangle 50"/>
                  <p:cNvSpPr/>
                  <p:nvPr/>
                </p:nvSpPr>
                <p:spPr>
                  <a:xfrm>
                    <a:off x="1344" y="1872"/>
                    <a:ext cx="633" cy="288"/>
                  </a:xfrm>
                  <a:prstGeom prst="rect">
                    <a:avLst/>
                  </a:prstGeom>
                  <a:gradFill rotWithShape="true">
                    <a:gsLst>
                      <a:gs pos="0">
                        <a:srgbClr val="573A7A"/>
                      </a:gs>
                      <a:gs pos="50000">
                        <a:srgbClr val="A971ED"/>
                      </a:gs>
                      <a:gs pos="100000">
                        <a:srgbClr val="573A7A"/>
                      </a:gs>
                    </a:gsLst>
                    <a:lin ang="0" scaled="true"/>
                    <a:tileRect/>
                  </a:gradFill>
                  <a:ln w="9525">
                    <a:noFill/>
                  </a:ln>
                  <a:effectLst>
                    <a:prstShdw prst="shdw17" dist="63500" dir="5400000">
                      <a:srgbClr val="65448E"/>
                    </a:prstShdw>
                  </a:effectLst>
                </p:spPr>
                <p:txBody>
                  <a:bodyPr wrap="none" anchor="ctr" anchorCtr="false"/>
                  <a:p>
                    <a:pPr algn="ctr" eaLnBrk="0" hangingPunct="0">
                      <a:buClrTx/>
                      <a:buFont typeface="Arial" panose="020B0604020202020204" pitchFamily="34" charset="0"/>
                    </a:pPr>
                    <a:r>
                      <a:rPr lang="zh-CN" altLang="en-US" dirty="0">
                        <a:solidFill>
                          <a:schemeClr val="bg1"/>
                        </a:solidFill>
                        <a:latin typeface="微软雅黑" panose="020B0503020204020204" charset="-122"/>
                        <a:ea typeface="微软雅黑" panose="020B0503020204020204" charset="-122"/>
                      </a:rPr>
                      <a:t>经营状况</a:t>
                    </a:r>
                    <a:endParaRPr lang="zh-CN" altLang="en-US" dirty="0">
                      <a:solidFill>
                        <a:schemeClr val="bg1"/>
                      </a:solidFill>
                      <a:latin typeface="微软雅黑" panose="020B0503020204020204" charset="-122"/>
                      <a:ea typeface="微软雅黑" panose="020B0503020204020204" charset="-122"/>
                    </a:endParaRPr>
                  </a:p>
                </p:txBody>
              </p:sp>
            </p:grpSp>
            <p:grpSp>
              <p:nvGrpSpPr>
                <p:cNvPr id="160783" name="Group 51"/>
                <p:cNvGrpSpPr/>
                <p:nvPr/>
              </p:nvGrpSpPr>
              <p:grpSpPr>
                <a:xfrm>
                  <a:off x="2133600" y="3581400"/>
                  <a:ext cx="6229164" cy="457200"/>
                  <a:chOff x="1344" y="1392"/>
                  <a:chExt cx="3072" cy="288"/>
                </a:xfrm>
              </p:grpSpPr>
              <p:sp>
                <p:nvSpPr>
                  <p:cNvPr id="160784" name="Rectangle 52"/>
                  <p:cNvSpPr/>
                  <p:nvPr/>
                </p:nvSpPr>
                <p:spPr>
                  <a:xfrm>
                    <a:off x="1680" y="1392"/>
                    <a:ext cx="2736" cy="288"/>
                  </a:xfrm>
                  <a:prstGeom prst="rect">
                    <a:avLst/>
                  </a:prstGeom>
                  <a:gradFill rotWithShape="true">
                    <a:gsLst>
                      <a:gs pos="0">
                        <a:srgbClr val="C8F1FA"/>
                      </a:gs>
                      <a:gs pos="100000">
                        <a:srgbClr val="68D8F2"/>
                      </a:gs>
                    </a:gsLst>
                    <a:lin ang="0" scaled="true"/>
                    <a:tileRect/>
                  </a:gradFill>
                  <a:ln w="9525">
                    <a:noFill/>
                  </a:ln>
                  <a:effectLst>
                    <a:prstShdw prst="shdw17" dist="63500" dir="5400000">
                      <a:srgbClr val="3E8291"/>
                    </a:prstShdw>
                  </a:effectLst>
                </p:spPr>
                <p:txBody>
                  <a:bodyPr wrap="none" anchor="ctr" anchorCtr="false"/>
                  <a:p>
                    <a:pPr>
                      <a:buClrTx/>
                      <a:buFont typeface="Arial" panose="020B0604020202020204" pitchFamily="34" charset="0"/>
                    </a:pPr>
                    <a:endParaRPr lang="zh-CN" altLang="zh-CN" dirty="0">
                      <a:latin typeface="微软雅黑" panose="020B0503020204020204" charset="-122"/>
                      <a:ea typeface="微软雅黑" panose="020B0503020204020204" charset="-122"/>
                    </a:endParaRPr>
                  </a:p>
                </p:txBody>
              </p:sp>
              <p:sp>
                <p:nvSpPr>
                  <p:cNvPr id="160785" name="Rectangle 53"/>
                  <p:cNvSpPr/>
                  <p:nvPr/>
                </p:nvSpPr>
                <p:spPr>
                  <a:xfrm>
                    <a:off x="1344" y="1392"/>
                    <a:ext cx="633" cy="288"/>
                  </a:xfrm>
                  <a:prstGeom prst="rect">
                    <a:avLst/>
                  </a:prstGeom>
                  <a:gradFill rotWithShape="true">
                    <a:gsLst>
                      <a:gs pos="0">
                        <a:srgbClr val="284E75"/>
                      </a:gs>
                      <a:gs pos="50000">
                        <a:srgbClr val="4D98E3"/>
                      </a:gs>
                      <a:gs pos="100000">
                        <a:srgbClr val="284E75"/>
                      </a:gs>
                    </a:gsLst>
                    <a:lin ang="0" scaled="true"/>
                    <a:tileRect/>
                  </a:gradFill>
                  <a:ln w="9525">
                    <a:noFill/>
                  </a:ln>
                  <a:effectLst>
                    <a:prstShdw prst="shdw17" dist="63500" dir="5400000">
                      <a:srgbClr val="2E5B88"/>
                    </a:prstShdw>
                  </a:effectLst>
                </p:spPr>
                <p:txBody>
                  <a:bodyPr wrap="none" anchor="ctr" anchorCtr="false"/>
                  <a:p>
                    <a:pPr algn="ctr" eaLnBrk="0" hangingPunct="0">
                      <a:buClrTx/>
                      <a:buFont typeface="Arial" panose="020B0604020202020204" pitchFamily="34" charset="0"/>
                    </a:pPr>
                    <a:r>
                      <a:rPr lang="zh-CN" altLang="en-US" dirty="0">
                        <a:solidFill>
                          <a:schemeClr val="bg1"/>
                        </a:solidFill>
                        <a:latin typeface="微软雅黑" panose="020B0503020204020204" charset="-122"/>
                        <a:ea typeface="微软雅黑" panose="020B0503020204020204" charset="-122"/>
                      </a:rPr>
                      <a:t>组织架构</a:t>
                    </a:r>
                    <a:endParaRPr lang="zh-CN" altLang="en-US" dirty="0">
                      <a:solidFill>
                        <a:schemeClr val="bg1"/>
                      </a:solidFill>
                      <a:latin typeface="微软雅黑" panose="020B0503020204020204" charset="-122"/>
                      <a:ea typeface="微软雅黑" panose="020B0503020204020204" charset="-122"/>
                    </a:endParaRPr>
                  </a:p>
                </p:txBody>
              </p:sp>
            </p:grpSp>
            <p:grpSp>
              <p:nvGrpSpPr>
                <p:cNvPr id="160786" name="Group 54"/>
                <p:cNvGrpSpPr/>
                <p:nvPr/>
              </p:nvGrpSpPr>
              <p:grpSpPr>
                <a:xfrm>
                  <a:off x="2133600" y="4267200"/>
                  <a:ext cx="6229164" cy="457200"/>
                  <a:chOff x="1344" y="1872"/>
                  <a:chExt cx="3072" cy="288"/>
                </a:xfrm>
              </p:grpSpPr>
              <p:sp>
                <p:nvSpPr>
                  <p:cNvPr id="160787" name="Rectangle 55"/>
                  <p:cNvSpPr/>
                  <p:nvPr/>
                </p:nvSpPr>
                <p:spPr>
                  <a:xfrm>
                    <a:off x="1680" y="1872"/>
                    <a:ext cx="2736" cy="288"/>
                  </a:xfrm>
                  <a:prstGeom prst="rect">
                    <a:avLst/>
                  </a:prstGeom>
                  <a:gradFill rotWithShape="true">
                    <a:gsLst>
                      <a:gs pos="0">
                        <a:srgbClr val="DCE2FF"/>
                      </a:gs>
                      <a:gs pos="100000">
                        <a:srgbClr val="9EB0FE"/>
                      </a:gs>
                    </a:gsLst>
                    <a:lin ang="0" scaled="true"/>
                    <a:tileRect/>
                  </a:gradFill>
                  <a:ln w="9525">
                    <a:noFill/>
                  </a:ln>
                  <a:effectLst>
                    <a:prstShdw prst="shdw17" dist="63500" dir="5400000">
                      <a:srgbClr val="5F6A98"/>
                    </a:prstShdw>
                  </a:effectLst>
                </p:spPr>
                <p:txBody>
                  <a:bodyPr wrap="none" anchor="ctr" anchorCtr="false"/>
                  <a:p>
                    <a:pPr>
                      <a:buClrTx/>
                      <a:buFont typeface="Arial" panose="020B0604020202020204" pitchFamily="34" charset="0"/>
                    </a:pPr>
                    <a:endParaRPr lang="zh-CN" altLang="zh-CN" dirty="0">
                      <a:latin typeface="微软雅黑" panose="020B0503020204020204" charset="-122"/>
                      <a:ea typeface="微软雅黑" panose="020B0503020204020204" charset="-122"/>
                    </a:endParaRPr>
                  </a:p>
                </p:txBody>
              </p:sp>
              <p:sp>
                <p:nvSpPr>
                  <p:cNvPr id="160788" name="Rectangle 56"/>
                  <p:cNvSpPr/>
                  <p:nvPr/>
                </p:nvSpPr>
                <p:spPr>
                  <a:xfrm>
                    <a:off x="1344" y="1872"/>
                    <a:ext cx="633" cy="288"/>
                  </a:xfrm>
                  <a:prstGeom prst="rect">
                    <a:avLst/>
                  </a:prstGeom>
                  <a:gradFill rotWithShape="true">
                    <a:gsLst>
                      <a:gs pos="0">
                        <a:srgbClr val="573A7A"/>
                      </a:gs>
                      <a:gs pos="50000">
                        <a:srgbClr val="A971ED"/>
                      </a:gs>
                      <a:gs pos="100000">
                        <a:srgbClr val="573A7A"/>
                      </a:gs>
                    </a:gsLst>
                    <a:lin ang="0" scaled="true"/>
                    <a:tileRect/>
                  </a:gradFill>
                  <a:ln w="9525">
                    <a:noFill/>
                  </a:ln>
                  <a:effectLst>
                    <a:prstShdw prst="shdw17" dist="63500" dir="5400000">
                      <a:srgbClr val="65448E"/>
                    </a:prstShdw>
                  </a:effectLst>
                </p:spPr>
                <p:txBody>
                  <a:bodyPr wrap="none" anchor="ctr" anchorCtr="false"/>
                  <a:p>
                    <a:pPr algn="ctr" eaLnBrk="0" hangingPunct="0">
                      <a:buClrTx/>
                      <a:buFont typeface="Arial" panose="020B0604020202020204" pitchFamily="34" charset="0"/>
                    </a:pPr>
                    <a:r>
                      <a:rPr lang="zh-CN" altLang="en-US" dirty="0">
                        <a:solidFill>
                          <a:schemeClr val="bg1"/>
                        </a:solidFill>
                        <a:latin typeface="微软雅黑" panose="020B0503020204020204" charset="-122"/>
                        <a:ea typeface="微软雅黑" panose="020B0503020204020204" charset="-122"/>
                      </a:rPr>
                      <a:t>财务状况</a:t>
                    </a:r>
                    <a:endParaRPr lang="zh-CN" altLang="en-US" dirty="0">
                      <a:solidFill>
                        <a:schemeClr val="bg1"/>
                      </a:solidFill>
                      <a:latin typeface="微软雅黑" panose="020B0503020204020204" charset="-122"/>
                      <a:ea typeface="微软雅黑" panose="020B0503020204020204" charset="-122"/>
                    </a:endParaRPr>
                  </a:p>
                </p:txBody>
              </p:sp>
            </p:grpSp>
            <p:grpSp>
              <p:nvGrpSpPr>
                <p:cNvPr id="160789" name="Group 57"/>
                <p:cNvGrpSpPr/>
                <p:nvPr/>
              </p:nvGrpSpPr>
              <p:grpSpPr>
                <a:xfrm>
                  <a:off x="2133600" y="4953000"/>
                  <a:ext cx="6229164" cy="457200"/>
                  <a:chOff x="1344" y="1392"/>
                  <a:chExt cx="3072" cy="288"/>
                </a:xfrm>
              </p:grpSpPr>
              <p:sp>
                <p:nvSpPr>
                  <p:cNvPr id="160790" name="Rectangle 58"/>
                  <p:cNvSpPr/>
                  <p:nvPr/>
                </p:nvSpPr>
                <p:spPr>
                  <a:xfrm>
                    <a:off x="1680" y="1392"/>
                    <a:ext cx="2736" cy="288"/>
                  </a:xfrm>
                  <a:prstGeom prst="rect">
                    <a:avLst/>
                  </a:prstGeom>
                  <a:gradFill rotWithShape="true">
                    <a:gsLst>
                      <a:gs pos="0">
                        <a:srgbClr val="C8F1FA"/>
                      </a:gs>
                      <a:gs pos="100000">
                        <a:srgbClr val="68D8F2"/>
                      </a:gs>
                    </a:gsLst>
                    <a:lin ang="0" scaled="true"/>
                    <a:tileRect/>
                  </a:gradFill>
                  <a:ln w="9525">
                    <a:noFill/>
                  </a:ln>
                  <a:effectLst>
                    <a:prstShdw prst="shdw17" dist="63500" dir="5400000">
                      <a:srgbClr val="3E8291"/>
                    </a:prstShdw>
                  </a:effectLst>
                </p:spPr>
                <p:txBody>
                  <a:bodyPr wrap="none" anchor="ctr" anchorCtr="false"/>
                  <a:p>
                    <a:pPr>
                      <a:buClrTx/>
                      <a:buFont typeface="Arial" panose="020B0604020202020204" pitchFamily="34" charset="0"/>
                    </a:pPr>
                    <a:endParaRPr lang="zh-CN" altLang="zh-CN" dirty="0">
                      <a:latin typeface="微软雅黑" panose="020B0503020204020204" charset="-122"/>
                      <a:ea typeface="微软雅黑" panose="020B0503020204020204" charset="-122"/>
                    </a:endParaRPr>
                  </a:p>
                </p:txBody>
              </p:sp>
              <p:sp>
                <p:nvSpPr>
                  <p:cNvPr id="160791" name="Rectangle 59"/>
                  <p:cNvSpPr/>
                  <p:nvPr/>
                </p:nvSpPr>
                <p:spPr>
                  <a:xfrm>
                    <a:off x="1344" y="1392"/>
                    <a:ext cx="633" cy="288"/>
                  </a:xfrm>
                  <a:prstGeom prst="rect">
                    <a:avLst/>
                  </a:prstGeom>
                  <a:gradFill rotWithShape="true">
                    <a:gsLst>
                      <a:gs pos="0">
                        <a:srgbClr val="284E75"/>
                      </a:gs>
                      <a:gs pos="50000">
                        <a:srgbClr val="4D98E3"/>
                      </a:gs>
                      <a:gs pos="100000">
                        <a:srgbClr val="284E75"/>
                      </a:gs>
                    </a:gsLst>
                    <a:lin ang="0" scaled="true"/>
                    <a:tileRect/>
                  </a:gradFill>
                  <a:ln w="9525">
                    <a:noFill/>
                  </a:ln>
                  <a:effectLst>
                    <a:prstShdw prst="shdw17" dist="63500" dir="5400000">
                      <a:srgbClr val="2E5B88"/>
                    </a:prstShdw>
                  </a:effectLst>
                </p:spPr>
                <p:txBody>
                  <a:bodyPr wrap="none" anchor="ctr" anchorCtr="false"/>
                  <a:p>
                    <a:pPr algn="ctr" eaLnBrk="0" hangingPunct="0">
                      <a:buClrTx/>
                      <a:buFont typeface="Arial" panose="020B0604020202020204" pitchFamily="34" charset="0"/>
                    </a:pPr>
                    <a:r>
                      <a:rPr lang="zh-CN" altLang="en-US" dirty="0">
                        <a:solidFill>
                          <a:schemeClr val="bg1"/>
                        </a:solidFill>
                        <a:latin typeface="微软雅黑" panose="020B0503020204020204" charset="-122"/>
                        <a:ea typeface="微软雅黑" panose="020B0503020204020204" charset="-122"/>
                      </a:rPr>
                      <a:t>信用记录</a:t>
                    </a:r>
                    <a:endParaRPr lang="zh-CN" altLang="en-US" dirty="0">
                      <a:solidFill>
                        <a:schemeClr val="bg1"/>
                      </a:solidFill>
                      <a:latin typeface="微软雅黑" panose="020B0503020204020204" charset="-122"/>
                      <a:ea typeface="微软雅黑" panose="020B0503020204020204" charset="-122"/>
                    </a:endParaRPr>
                  </a:p>
                </p:txBody>
              </p:sp>
            </p:grpSp>
          </p:grpSp>
          <p:sp>
            <p:nvSpPr>
              <p:cNvPr id="160792" name="Rectangle 60"/>
              <p:cNvSpPr/>
              <p:nvPr/>
            </p:nvSpPr>
            <p:spPr>
              <a:xfrm>
                <a:off x="2680298" y="5227963"/>
                <a:ext cx="4945618" cy="461665"/>
              </a:xfrm>
              <a:prstGeom prst="rect">
                <a:avLst/>
              </a:prstGeom>
              <a:noFill/>
              <a:ln w="9525">
                <a:noFill/>
              </a:ln>
            </p:spPr>
            <p:txBody>
              <a:bodyPr anchor="t" anchorCtr="false">
                <a:spAutoFit/>
              </a:bodyPr>
              <a:p>
                <a:pPr algn="ctr" eaLnBrk="0" hangingPunct="0">
                  <a:buClrTx/>
                  <a:buFont typeface="Arial" panose="020B0604020202020204" pitchFamily="34" charset="0"/>
                </a:pPr>
                <a:r>
                  <a:rPr lang="zh-CN" altLang="en-US" b="1" dirty="0">
                    <a:latin typeface="微软雅黑" panose="020B0503020204020204" charset="-122"/>
                    <a:ea typeface="微软雅黑" panose="020B0503020204020204" charset="-122"/>
                  </a:rPr>
                  <a:t>融资情况</a:t>
                </a:r>
                <a:r>
                  <a:rPr lang="zh-CN" altLang="zh-CN" b="1" dirty="0">
                    <a:latin typeface="微软雅黑" panose="020B0503020204020204" charset="-122"/>
                    <a:ea typeface="微软雅黑" panose="020B0503020204020204" charset="-122"/>
                  </a:rPr>
                  <a:t>、担保记录、诉讼</a:t>
                </a:r>
                <a:r>
                  <a:rPr lang="zh-CN" altLang="en-US" b="1" dirty="0">
                    <a:latin typeface="微软雅黑" panose="020B0503020204020204" charset="-122"/>
                    <a:ea typeface="微软雅黑" panose="020B0503020204020204" charset="-122"/>
                  </a:rPr>
                  <a:t>情况</a:t>
                </a:r>
                <a:endParaRPr lang="en-US" altLang="zh-CN" b="1" dirty="0">
                  <a:solidFill>
                    <a:srgbClr val="000000"/>
                  </a:solidFill>
                  <a:latin typeface="微软雅黑" panose="020B0503020204020204" charset="-122"/>
                  <a:ea typeface="微软雅黑" panose="020B0503020204020204" charset="-122"/>
                </a:endParaRPr>
              </a:p>
            </p:txBody>
          </p:sp>
          <p:sp>
            <p:nvSpPr>
              <p:cNvPr id="160793" name="Rectangle 61"/>
              <p:cNvSpPr/>
              <p:nvPr/>
            </p:nvSpPr>
            <p:spPr>
              <a:xfrm>
                <a:off x="2832694" y="2486909"/>
                <a:ext cx="4038600" cy="461665"/>
              </a:xfrm>
              <a:prstGeom prst="rect">
                <a:avLst/>
              </a:prstGeom>
              <a:noFill/>
              <a:ln w="9525">
                <a:noFill/>
              </a:ln>
            </p:spPr>
            <p:txBody>
              <a:bodyPr anchor="t" anchorCtr="false">
                <a:spAutoFit/>
              </a:bodyPr>
              <a:p>
                <a:pPr algn="ctr" eaLnBrk="0" hangingPunct="0">
                  <a:buClrTx/>
                  <a:buFont typeface="Arial" panose="020B0604020202020204" pitchFamily="34" charset="0"/>
                </a:pPr>
                <a:r>
                  <a:rPr lang="zh-CN" altLang="zh-CN" b="1" dirty="0">
                    <a:latin typeface="微软雅黑" panose="020B0503020204020204" charset="-122"/>
                    <a:ea typeface="微软雅黑" panose="020B0503020204020204" charset="-122"/>
                  </a:rPr>
                  <a:t>发展状况、重大变革事项</a:t>
                </a:r>
                <a:endParaRPr lang="zh-CN" altLang="zh-CN" b="1" dirty="0">
                  <a:latin typeface="微软雅黑" panose="020B0503020204020204" charset="-122"/>
                  <a:ea typeface="微软雅黑" panose="020B0503020204020204" charset="-122"/>
                </a:endParaRPr>
              </a:p>
            </p:txBody>
          </p:sp>
          <p:sp>
            <p:nvSpPr>
              <p:cNvPr id="160794" name="Rectangle 62"/>
              <p:cNvSpPr/>
              <p:nvPr/>
            </p:nvSpPr>
            <p:spPr>
              <a:xfrm>
                <a:off x="2680301" y="3187037"/>
                <a:ext cx="4945615" cy="461665"/>
              </a:xfrm>
              <a:prstGeom prst="rect">
                <a:avLst/>
              </a:prstGeom>
              <a:noFill/>
              <a:ln w="9525">
                <a:noFill/>
              </a:ln>
            </p:spPr>
            <p:txBody>
              <a:bodyPr anchor="t" anchorCtr="false">
                <a:spAutoFit/>
              </a:bodyPr>
              <a:p>
                <a:pPr algn="ctr" eaLnBrk="0" hangingPunct="0">
                  <a:buClrTx/>
                  <a:buFont typeface="Arial" panose="020B0604020202020204" pitchFamily="34" charset="0"/>
                </a:pPr>
                <a:r>
                  <a:rPr lang="zh-CN" altLang="zh-CN" b="1" dirty="0">
                    <a:latin typeface="微软雅黑" panose="020B0503020204020204" charset="-122"/>
                    <a:ea typeface="微软雅黑" panose="020B0503020204020204" charset="-122"/>
                  </a:rPr>
                  <a:t>主营业务、供应</a:t>
                </a:r>
                <a:r>
                  <a:rPr lang="zh-CN" altLang="en-US" b="1" dirty="0">
                    <a:latin typeface="微软雅黑" panose="020B0503020204020204" charset="-122"/>
                    <a:ea typeface="微软雅黑" panose="020B0503020204020204" charset="-122"/>
                  </a:rPr>
                  <a:t>链</a:t>
                </a:r>
                <a:r>
                  <a:rPr lang="zh-CN" altLang="zh-CN" b="1" dirty="0">
                    <a:latin typeface="微软雅黑" panose="020B0503020204020204" charset="-122"/>
                    <a:ea typeface="微软雅黑" panose="020B0503020204020204" charset="-122"/>
                  </a:rPr>
                  <a:t>、品牌、销售</a:t>
                </a:r>
                <a:r>
                  <a:rPr lang="zh-CN" altLang="en-US" b="1" dirty="0">
                    <a:latin typeface="微软雅黑" panose="020B0503020204020204" charset="-122"/>
                    <a:ea typeface="微软雅黑" panose="020B0503020204020204" charset="-122"/>
                  </a:rPr>
                  <a:t>等</a:t>
                </a:r>
                <a:endParaRPr lang="en-US" altLang="zh-CN" b="1" dirty="0">
                  <a:solidFill>
                    <a:srgbClr val="000000"/>
                  </a:solidFill>
                  <a:latin typeface="微软雅黑" panose="020B0503020204020204" charset="-122"/>
                  <a:ea typeface="微软雅黑" panose="020B0503020204020204" charset="-122"/>
                </a:endParaRPr>
              </a:p>
            </p:txBody>
          </p:sp>
          <p:sp>
            <p:nvSpPr>
              <p:cNvPr id="160795" name="Rectangle 63"/>
              <p:cNvSpPr/>
              <p:nvPr/>
            </p:nvSpPr>
            <p:spPr>
              <a:xfrm>
                <a:off x="2556015" y="3854338"/>
                <a:ext cx="4945617" cy="461665"/>
              </a:xfrm>
              <a:prstGeom prst="rect">
                <a:avLst/>
              </a:prstGeom>
              <a:noFill/>
              <a:ln w="9525">
                <a:noFill/>
              </a:ln>
            </p:spPr>
            <p:txBody>
              <a:bodyPr anchor="t" anchorCtr="false">
                <a:spAutoFit/>
              </a:bodyPr>
              <a:p>
                <a:pPr algn="ctr" eaLnBrk="0" hangingPunct="0">
                  <a:buClrTx/>
                  <a:buFont typeface="Arial" panose="020B0604020202020204" pitchFamily="34" charset="0"/>
                </a:pPr>
                <a:r>
                  <a:rPr lang="zh-CN" altLang="zh-CN" b="1" dirty="0">
                    <a:latin typeface="微软雅黑" panose="020B0503020204020204" charset="-122"/>
                    <a:ea typeface="微软雅黑" panose="020B0503020204020204" charset="-122"/>
                  </a:rPr>
                  <a:t>股东结构、组织结构、附属机构</a:t>
                </a:r>
                <a:endParaRPr lang="zh-CN" altLang="zh-CN" b="1" dirty="0">
                  <a:latin typeface="微软雅黑" panose="020B0503020204020204" charset="-122"/>
                  <a:ea typeface="微软雅黑" panose="020B0503020204020204" charset="-122"/>
                </a:endParaRPr>
              </a:p>
            </p:txBody>
          </p:sp>
          <p:sp>
            <p:nvSpPr>
              <p:cNvPr id="160796" name="Rectangle 64"/>
              <p:cNvSpPr/>
              <p:nvPr/>
            </p:nvSpPr>
            <p:spPr>
              <a:xfrm>
                <a:off x="2632212" y="4539564"/>
                <a:ext cx="4793222" cy="461665"/>
              </a:xfrm>
              <a:prstGeom prst="rect">
                <a:avLst/>
              </a:prstGeom>
              <a:noFill/>
              <a:ln w="9525">
                <a:noFill/>
              </a:ln>
            </p:spPr>
            <p:txBody>
              <a:bodyPr anchor="t" anchorCtr="false">
                <a:spAutoFit/>
              </a:bodyPr>
              <a:p>
                <a:pPr algn="ctr" eaLnBrk="0" hangingPunct="0">
                  <a:buClrTx/>
                  <a:buFont typeface="Arial" panose="020B0604020202020204" pitchFamily="34" charset="0"/>
                </a:pPr>
                <a:r>
                  <a:rPr lang="zh-CN" altLang="zh-CN" b="1" dirty="0">
                    <a:latin typeface="微软雅黑" panose="020B0503020204020204" charset="-122"/>
                    <a:ea typeface="微软雅黑" panose="020B0503020204020204" charset="-122"/>
                  </a:rPr>
                  <a:t>资产负债情况、损益、财务分析</a:t>
                </a:r>
                <a:endParaRPr lang="zh-CN" altLang="zh-CN" b="1" dirty="0">
                  <a:solidFill>
                    <a:srgbClr val="000000"/>
                  </a:solidFill>
                  <a:latin typeface="微软雅黑" panose="020B0503020204020204" charset="-122"/>
                  <a:ea typeface="微软雅黑" panose="020B0503020204020204" charset="-122"/>
                </a:endParaRPr>
              </a:p>
            </p:txBody>
          </p:sp>
        </p:gr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（五）客户信息来源</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2404110" y="1160145"/>
            <a:ext cx="7270433" cy="5338445"/>
            <a:chOff x="543" y="1946"/>
            <a:chExt cx="11450" cy="8407"/>
          </a:xfrm>
        </p:grpSpPr>
        <p:sp>
          <p:nvSpPr>
            <p:cNvPr id="161797" name="Rectangle 6"/>
            <p:cNvSpPr/>
            <p:nvPr/>
          </p:nvSpPr>
          <p:spPr>
            <a:xfrm>
              <a:off x="4410" y="3040"/>
              <a:ext cx="2660" cy="5333"/>
            </a:xfrm>
            <a:prstGeom prst="rect">
              <a:avLst/>
            </a:prstGeom>
            <a:noFill/>
            <a:ln w="9525" cap="flat" cmpd="sng">
              <a:solidFill>
                <a:srgbClr val="009999"/>
              </a:solidFill>
              <a:prstDash val="solid"/>
              <a:miter/>
              <a:headEnd type="none" w="med" len="med"/>
              <a:tailEnd type="none" w="med" len="med"/>
            </a:ln>
          </p:spPr>
          <p:txBody>
            <a:bodyPr lIns="11880" tIns="30175" rIns="11880" bIns="30175" anchor="ctr" anchorCtr="false"/>
            <a:p>
              <a:pPr algn="ctr">
                <a:buClrTx/>
                <a:buFont typeface="Arial" panose="020B0604020202020204" pitchFamily="34" charset="0"/>
              </a:pPr>
              <a:endParaRPr lang="zh-CN" altLang="en-US" sz="1800" dirty="0">
                <a:latin typeface="微软雅黑" panose="020B0503020204020204" charset="-122"/>
                <a:ea typeface="微软雅黑" panose="020B0503020204020204" charset="-122"/>
              </a:endParaRPr>
            </a:p>
          </p:txBody>
        </p:sp>
        <p:sp>
          <p:nvSpPr>
            <p:cNvPr id="161798" name="Rectangle 7"/>
            <p:cNvSpPr/>
            <p:nvPr/>
          </p:nvSpPr>
          <p:spPr>
            <a:xfrm>
              <a:off x="1200" y="3040"/>
              <a:ext cx="2658" cy="5333"/>
            </a:xfrm>
            <a:prstGeom prst="rect">
              <a:avLst/>
            </a:prstGeom>
            <a:noFill/>
            <a:ln w="9525" cap="flat" cmpd="sng">
              <a:solidFill>
                <a:srgbClr val="009999"/>
              </a:solidFill>
              <a:prstDash val="solid"/>
              <a:miter/>
              <a:headEnd type="none" w="med" len="med"/>
              <a:tailEnd type="none" w="med" len="med"/>
            </a:ln>
          </p:spPr>
          <p:txBody>
            <a:bodyPr lIns="60350" tIns="30175" rIns="60350" bIns="30175" anchor="ctr" anchorCtr="false"/>
            <a:p>
              <a:pPr algn="ctr">
                <a:buClrTx/>
                <a:buFont typeface="Arial" panose="020B0604020202020204" pitchFamily="34" charset="0"/>
              </a:pPr>
              <a:endParaRPr lang="zh-CN" altLang="en-US" sz="1800" dirty="0">
                <a:latin typeface="微软雅黑" panose="020B0503020204020204" charset="-122"/>
                <a:ea typeface="微软雅黑" panose="020B0503020204020204" charset="-122"/>
              </a:endParaRPr>
            </a:p>
          </p:txBody>
        </p:sp>
        <p:sp>
          <p:nvSpPr>
            <p:cNvPr id="161799" name="Oval 8"/>
            <p:cNvSpPr/>
            <p:nvPr/>
          </p:nvSpPr>
          <p:spPr>
            <a:xfrm>
              <a:off x="1488" y="4228"/>
              <a:ext cx="2077" cy="790"/>
            </a:xfrm>
            <a:prstGeom prst="ellipse">
              <a:avLst/>
            </a:prstGeom>
            <a:solidFill>
              <a:srgbClr val="CCECFF"/>
            </a:solidFill>
            <a:ln w="9525" cap="flat" cmpd="sng">
              <a:solidFill>
                <a:srgbClr val="009999"/>
              </a:solidFill>
              <a:prstDash val="solid"/>
              <a:round/>
              <a:headEnd type="none" w="med" len="med"/>
              <a:tailEnd type="none" w="med" len="med"/>
            </a:ln>
          </p:spPr>
          <p:txBody>
            <a:bodyPr wrap="none" lIns="60350" tIns="30175" rIns="60350" bIns="30175" anchor="ctr" anchorCtr="false"/>
            <a:p>
              <a:pPr algn="ctr">
                <a:buClrTx/>
                <a:buFont typeface="Arial" panose="020B0604020202020204" pitchFamily="34" charset="0"/>
              </a:pPr>
              <a:r>
                <a:rPr lang="zh-CN" altLang="en-US" sz="1600" b="1" dirty="0">
                  <a:solidFill>
                    <a:schemeClr val="tx1"/>
                  </a:solidFill>
                  <a:latin typeface="微软雅黑" panose="020B0503020204020204" charset="-122"/>
                  <a:ea typeface="微软雅黑" panose="020B0503020204020204" charset="-122"/>
                </a:rPr>
                <a:t>专业机构</a:t>
              </a:r>
              <a:endParaRPr lang="zh-CN" altLang="en-US" sz="1600" b="1" dirty="0">
                <a:solidFill>
                  <a:schemeClr val="tx1"/>
                </a:solidFill>
                <a:latin typeface="微软雅黑" panose="020B0503020204020204" charset="-122"/>
                <a:ea typeface="微软雅黑" panose="020B0503020204020204" charset="-122"/>
              </a:endParaRPr>
            </a:p>
          </p:txBody>
        </p:sp>
        <p:sp>
          <p:nvSpPr>
            <p:cNvPr id="161800" name="Oval 9"/>
            <p:cNvSpPr/>
            <p:nvPr/>
          </p:nvSpPr>
          <p:spPr>
            <a:xfrm>
              <a:off x="1488" y="5285"/>
              <a:ext cx="2077" cy="793"/>
            </a:xfrm>
            <a:prstGeom prst="ellipse">
              <a:avLst/>
            </a:prstGeom>
            <a:solidFill>
              <a:srgbClr val="CCECFF"/>
            </a:solidFill>
            <a:ln w="9525" cap="flat" cmpd="sng">
              <a:solidFill>
                <a:srgbClr val="009999"/>
              </a:solidFill>
              <a:prstDash val="solid"/>
              <a:round/>
              <a:headEnd type="none" w="med" len="med"/>
              <a:tailEnd type="none" w="med" len="med"/>
            </a:ln>
          </p:spPr>
          <p:txBody>
            <a:bodyPr wrap="none" lIns="60350" tIns="30175" rIns="60350" bIns="30175" anchor="ctr" anchorCtr="false"/>
            <a:p>
              <a:pPr algn="ctr">
                <a:buClrTx/>
                <a:buFont typeface="Arial" panose="020B0604020202020204" pitchFamily="34" charset="0"/>
              </a:pPr>
              <a:r>
                <a:rPr lang="zh-CN" altLang="en-US" sz="1600" b="1" dirty="0">
                  <a:solidFill>
                    <a:srgbClr val="000000"/>
                  </a:solidFill>
                  <a:latin typeface="微软雅黑" panose="020B0503020204020204" charset="-122"/>
                  <a:ea typeface="微软雅黑" panose="020B0503020204020204" charset="-122"/>
                </a:rPr>
                <a:t>同业协会</a:t>
              </a:r>
              <a:endParaRPr lang="zh-CN" altLang="en-US" sz="1600" b="1" dirty="0">
                <a:solidFill>
                  <a:srgbClr val="000000"/>
                </a:solidFill>
                <a:latin typeface="微软雅黑" panose="020B0503020204020204" charset="-122"/>
                <a:ea typeface="微软雅黑" panose="020B0503020204020204" charset="-122"/>
              </a:endParaRPr>
            </a:p>
          </p:txBody>
        </p:sp>
        <p:sp>
          <p:nvSpPr>
            <p:cNvPr id="161801" name="Oval 10"/>
            <p:cNvSpPr/>
            <p:nvPr/>
          </p:nvSpPr>
          <p:spPr>
            <a:xfrm>
              <a:off x="1488" y="6345"/>
              <a:ext cx="2077" cy="793"/>
            </a:xfrm>
            <a:prstGeom prst="ellipse">
              <a:avLst/>
            </a:prstGeom>
            <a:solidFill>
              <a:srgbClr val="CCECFF"/>
            </a:solidFill>
            <a:ln w="9525" cap="flat" cmpd="sng">
              <a:solidFill>
                <a:srgbClr val="009999"/>
              </a:solidFill>
              <a:prstDash val="solid"/>
              <a:round/>
              <a:headEnd type="none" w="med" len="med"/>
              <a:tailEnd type="none" w="med" len="med"/>
            </a:ln>
          </p:spPr>
          <p:txBody>
            <a:bodyPr wrap="none" lIns="60350" tIns="30175" rIns="60350" bIns="30175" anchor="ctr" anchorCtr="false"/>
            <a:p>
              <a:pPr algn="ctr">
                <a:buClrTx/>
                <a:buFont typeface="Arial" panose="020B0604020202020204" pitchFamily="34" charset="0"/>
              </a:pPr>
              <a:r>
                <a:rPr lang="zh-CN" altLang="en-US" sz="1600" b="1" dirty="0">
                  <a:solidFill>
                    <a:srgbClr val="000000"/>
                  </a:solidFill>
                  <a:latin typeface="微软雅黑" panose="020B0503020204020204" charset="-122"/>
                  <a:ea typeface="微软雅黑" panose="020B0503020204020204" charset="-122"/>
                </a:rPr>
                <a:t>社会信息</a:t>
              </a:r>
              <a:endParaRPr lang="zh-CN" altLang="en-US" sz="1600" b="1" dirty="0">
                <a:solidFill>
                  <a:srgbClr val="000000"/>
                </a:solidFill>
                <a:latin typeface="微软雅黑" panose="020B0503020204020204" charset="-122"/>
                <a:ea typeface="微软雅黑" panose="020B0503020204020204" charset="-122"/>
              </a:endParaRPr>
            </a:p>
          </p:txBody>
        </p:sp>
        <p:sp>
          <p:nvSpPr>
            <p:cNvPr id="161802" name="Oval 11"/>
            <p:cNvSpPr/>
            <p:nvPr/>
          </p:nvSpPr>
          <p:spPr>
            <a:xfrm>
              <a:off x="1488" y="7405"/>
              <a:ext cx="2077" cy="793"/>
            </a:xfrm>
            <a:prstGeom prst="ellipse">
              <a:avLst/>
            </a:prstGeom>
            <a:solidFill>
              <a:srgbClr val="CCECFF"/>
            </a:solidFill>
            <a:ln w="9525" cap="flat" cmpd="sng">
              <a:solidFill>
                <a:srgbClr val="009999"/>
              </a:solidFill>
              <a:prstDash val="solid"/>
              <a:round/>
              <a:headEnd type="none" w="med" len="med"/>
              <a:tailEnd type="none" w="med" len="med"/>
            </a:ln>
          </p:spPr>
          <p:txBody>
            <a:bodyPr wrap="none" lIns="60350" tIns="30175" rIns="60350" bIns="30175" anchor="ctr" anchorCtr="false"/>
            <a:p>
              <a:pPr algn="ctr">
                <a:buClrTx/>
                <a:buFont typeface="Arial" panose="020B0604020202020204" pitchFamily="34" charset="0"/>
              </a:pPr>
              <a:r>
                <a:rPr lang="zh-CN" altLang="en-US" sz="1600" b="1" dirty="0">
                  <a:solidFill>
                    <a:srgbClr val="000000"/>
                  </a:solidFill>
                  <a:latin typeface="微软雅黑" panose="020B0503020204020204" charset="-122"/>
                  <a:ea typeface="微软雅黑" panose="020B0503020204020204" charset="-122"/>
                </a:rPr>
                <a:t>官方渠道</a:t>
              </a:r>
              <a:endParaRPr lang="zh-CN" altLang="en-US" sz="1600" b="1" dirty="0">
                <a:solidFill>
                  <a:srgbClr val="000000"/>
                </a:solidFill>
                <a:latin typeface="微软雅黑" panose="020B0503020204020204" charset="-122"/>
                <a:ea typeface="微软雅黑" panose="020B0503020204020204" charset="-122"/>
              </a:endParaRPr>
            </a:p>
          </p:txBody>
        </p:sp>
        <p:sp>
          <p:nvSpPr>
            <p:cNvPr id="161803" name="AutoShape 12"/>
            <p:cNvSpPr/>
            <p:nvPr/>
          </p:nvSpPr>
          <p:spPr>
            <a:xfrm>
              <a:off x="8155" y="4895"/>
              <a:ext cx="1873" cy="1158"/>
            </a:xfrm>
            <a:prstGeom prst="rightArrowCallout">
              <a:avLst>
                <a:gd name="adj1" fmla="val 25000"/>
                <a:gd name="adj2" fmla="val 25000"/>
                <a:gd name="adj3" fmla="val 26931"/>
                <a:gd name="adj4" fmla="val 73014"/>
              </a:avLst>
            </a:prstGeom>
            <a:noFill/>
            <a:ln w="9525" cap="flat" cmpd="sng">
              <a:solidFill>
                <a:srgbClr val="009999"/>
              </a:solidFill>
              <a:prstDash val="solid"/>
              <a:miter/>
              <a:headEnd type="none" w="med" len="med"/>
              <a:tailEnd type="none" w="med" len="med"/>
            </a:ln>
          </p:spPr>
          <p:txBody>
            <a:bodyPr lIns="60350" tIns="30175" rIns="60350" bIns="30175" anchor="ctr" anchorCtr="false"/>
            <a:p>
              <a:pPr algn="ctr">
                <a:buClrTx/>
                <a:buFont typeface="Arial" panose="020B0604020202020204" pitchFamily="34" charset="0"/>
              </a:pPr>
              <a:r>
                <a:rPr lang="zh-CN" altLang="en-US" sz="1600" b="1" dirty="0">
                  <a:solidFill>
                    <a:srgbClr val="000000"/>
                  </a:solidFill>
                  <a:latin typeface="微软雅黑" panose="020B0503020204020204" charset="-122"/>
                  <a:ea typeface="微软雅黑" panose="020B0503020204020204" charset="-122"/>
                </a:rPr>
                <a:t>信息</a:t>
              </a:r>
              <a:endParaRPr lang="zh-CN" altLang="en-US" sz="1600" b="1" dirty="0">
                <a:solidFill>
                  <a:srgbClr val="000000"/>
                </a:solidFill>
                <a:latin typeface="微软雅黑" panose="020B0503020204020204" charset="-122"/>
                <a:ea typeface="微软雅黑" panose="020B0503020204020204" charset="-122"/>
              </a:endParaRPr>
            </a:p>
            <a:p>
              <a:pPr algn="ctr">
                <a:buClrTx/>
                <a:buFont typeface="Arial" panose="020B0604020202020204" pitchFamily="34" charset="0"/>
              </a:pPr>
              <a:r>
                <a:rPr lang="zh-CN" altLang="en-US" sz="1600" b="1" dirty="0">
                  <a:solidFill>
                    <a:srgbClr val="000000"/>
                  </a:solidFill>
                  <a:latin typeface="微软雅黑" panose="020B0503020204020204" charset="-122"/>
                  <a:ea typeface="微软雅黑" panose="020B0503020204020204" charset="-122"/>
                </a:rPr>
                <a:t>加工</a:t>
              </a:r>
              <a:endParaRPr lang="zh-CN" altLang="en-US" sz="1600" b="1" dirty="0">
                <a:solidFill>
                  <a:srgbClr val="000000"/>
                </a:solidFill>
                <a:latin typeface="微软雅黑" panose="020B0503020204020204" charset="-122"/>
                <a:ea typeface="微软雅黑" panose="020B0503020204020204" charset="-122"/>
              </a:endParaRPr>
            </a:p>
          </p:txBody>
        </p:sp>
        <p:sp>
          <p:nvSpPr>
            <p:cNvPr id="161805" name="Oval 14"/>
            <p:cNvSpPr/>
            <p:nvPr/>
          </p:nvSpPr>
          <p:spPr>
            <a:xfrm>
              <a:off x="4410" y="4490"/>
              <a:ext cx="2523" cy="795"/>
            </a:xfrm>
            <a:prstGeom prst="ellipse">
              <a:avLst/>
            </a:prstGeom>
            <a:solidFill>
              <a:srgbClr val="CCECFF"/>
            </a:solidFill>
            <a:ln w="9525" cap="flat" cmpd="sng">
              <a:solidFill>
                <a:srgbClr val="009999"/>
              </a:solidFill>
              <a:prstDash val="solid"/>
              <a:round/>
              <a:headEnd type="none" w="med" len="med"/>
              <a:tailEnd type="none" w="med" len="med"/>
            </a:ln>
          </p:spPr>
          <p:txBody>
            <a:bodyPr lIns="60350" tIns="30175" rIns="60350" bIns="30175" anchor="ctr" anchorCtr="false"/>
            <a:p>
              <a:pPr algn="ctr">
                <a:buClrTx/>
                <a:buFont typeface="Arial" panose="020B0604020202020204" pitchFamily="34" charset="0"/>
              </a:pPr>
              <a:r>
                <a:rPr lang="zh-CN" altLang="en-US" sz="1600" b="1" dirty="0">
                  <a:solidFill>
                    <a:srgbClr val="000000"/>
                  </a:solidFill>
                  <a:latin typeface="微软雅黑" panose="020B0503020204020204" charset="-122"/>
                  <a:ea typeface="微软雅黑" panose="020B0503020204020204" charset="-122"/>
                </a:rPr>
                <a:t>销售部门收集</a:t>
              </a:r>
              <a:endParaRPr lang="zh-CN" altLang="en-US" sz="1600" b="1" dirty="0">
                <a:solidFill>
                  <a:srgbClr val="000000"/>
                </a:solidFill>
                <a:latin typeface="微软雅黑" panose="020B0503020204020204" charset="-122"/>
                <a:ea typeface="微软雅黑" panose="020B0503020204020204" charset="-122"/>
              </a:endParaRPr>
            </a:p>
          </p:txBody>
        </p:sp>
        <p:sp>
          <p:nvSpPr>
            <p:cNvPr id="161806" name="Oval 15"/>
            <p:cNvSpPr/>
            <p:nvPr/>
          </p:nvSpPr>
          <p:spPr>
            <a:xfrm>
              <a:off x="4633" y="5882"/>
              <a:ext cx="2078" cy="793"/>
            </a:xfrm>
            <a:prstGeom prst="ellipse">
              <a:avLst/>
            </a:prstGeom>
            <a:solidFill>
              <a:srgbClr val="CCECFF"/>
            </a:solidFill>
            <a:ln w="9525" cap="flat" cmpd="sng">
              <a:solidFill>
                <a:srgbClr val="009999"/>
              </a:solidFill>
              <a:prstDash val="solid"/>
              <a:round/>
              <a:headEnd type="none" w="med" len="med"/>
              <a:tailEnd type="none" w="med" len="med"/>
            </a:ln>
          </p:spPr>
          <p:txBody>
            <a:bodyPr wrap="none" lIns="60350" tIns="30175" rIns="60350" bIns="30175" anchor="ctr" anchorCtr="false"/>
            <a:p>
              <a:pPr algn="ctr">
                <a:buClrTx/>
                <a:buFont typeface="Arial" panose="020B0604020202020204" pitchFamily="34" charset="0"/>
              </a:pPr>
              <a:r>
                <a:rPr lang="zh-CN" altLang="en-US" sz="1600" b="1" dirty="0">
                  <a:solidFill>
                    <a:srgbClr val="000000"/>
                  </a:solidFill>
                  <a:latin typeface="微软雅黑" panose="020B0503020204020204" charset="-122"/>
                  <a:ea typeface="微软雅黑" panose="020B0503020204020204" charset="-122"/>
                </a:rPr>
                <a:t>生产经营部门收集</a:t>
              </a:r>
              <a:endParaRPr lang="zh-CN" altLang="en-US" sz="1600" b="1" dirty="0">
                <a:solidFill>
                  <a:srgbClr val="000000"/>
                </a:solidFill>
                <a:latin typeface="微软雅黑" panose="020B0503020204020204" charset="-122"/>
                <a:ea typeface="微软雅黑" panose="020B0503020204020204" charset="-122"/>
              </a:endParaRPr>
            </a:p>
          </p:txBody>
        </p:sp>
        <p:sp>
          <p:nvSpPr>
            <p:cNvPr id="161807" name="Oval 16"/>
            <p:cNvSpPr/>
            <p:nvPr/>
          </p:nvSpPr>
          <p:spPr>
            <a:xfrm>
              <a:off x="4410" y="7138"/>
              <a:ext cx="2523" cy="795"/>
            </a:xfrm>
            <a:prstGeom prst="ellipse">
              <a:avLst/>
            </a:prstGeom>
            <a:solidFill>
              <a:srgbClr val="CCECFF"/>
            </a:solidFill>
            <a:ln w="9525" cap="flat" cmpd="sng">
              <a:solidFill>
                <a:srgbClr val="009999"/>
              </a:solidFill>
              <a:prstDash val="solid"/>
              <a:round/>
              <a:headEnd type="none" w="med" len="med"/>
              <a:tailEnd type="none" w="med" len="med"/>
            </a:ln>
          </p:spPr>
          <p:txBody>
            <a:bodyPr wrap="none" lIns="60350" tIns="30175" rIns="60350" bIns="30175" anchor="ctr" anchorCtr="false"/>
            <a:p>
              <a:pPr algn="ctr">
                <a:buClrTx/>
                <a:buFont typeface="Arial" panose="020B0604020202020204" pitchFamily="34" charset="0"/>
              </a:pPr>
              <a:r>
                <a:rPr lang="zh-CN" altLang="en-US" sz="1600" b="1" dirty="0">
                  <a:solidFill>
                    <a:srgbClr val="000000"/>
                  </a:solidFill>
                  <a:latin typeface="微软雅黑" panose="020B0503020204020204" charset="-122"/>
                  <a:ea typeface="微软雅黑" panose="020B0503020204020204" charset="-122"/>
                </a:rPr>
                <a:t>信用部门收集</a:t>
              </a:r>
              <a:endParaRPr lang="zh-CN" altLang="en-US" sz="1600" b="1" dirty="0">
                <a:solidFill>
                  <a:srgbClr val="000000"/>
                </a:solidFill>
                <a:latin typeface="微软雅黑" panose="020B0503020204020204" charset="-122"/>
                <a:ea typeface="微软雅黑" panose="020B0503020204020204" charset="-122"/>
              </a:endParaRPr>
            </a:p>
          </p:txBody>
        </p:sp>
        <p:sp>
          <p:nvSpPr>
            <p:cNvPr id="161808" name="Rectangle 17"/>
            <p:cNvSpPr/>
            <p:nvPr/>
          </p:nvSpPr>
          <p:spPr>
            <a:xfrm>
              <a:off x="10295" y="3270"/>
              <a:ext cx="803" cy="4175"/>
            </a:xfrm>
            <a:prstGeom prst="rect">
              <a:avLst/>
            </a:prstGeom>
            <a:noFill/>
            <a:ln w="9525" cap="flat" cmpd="sng">
              <a:solidFill>
                <a:srgbClr val="009999"/>
              </a:solidFill>
              <a:prstDash val="solid"/>
              <a:miter/>
              <a:headEnd type="none" w="med" len="med"/>
              <a:tailEnd type="none" w="med" len="med"/>
            </a:ln>
          </p:spPr>
          <p:txBody>
            <a:bodyPr vert="eaVert" lIns="60350" tIns="30175" rIns="60350" bIns="30175" anchor="ctr" anchorCtr="false"/>
            <a:p>
              <a:pPr algn="ctr">
                <a:buClrTx/>
                <a:buFont typeface="Arial" panose="020B0604020202020204" pitchFamily="34" charset="0"/>
              </a:pPr>
              <a:r>
                <a:rPr lang="zh-CN" altLang="en-US" sz="1600" b="1" dirty="0">
                  <a:solidFill>
                    <a:srgbClr val="000000"/>
                  </a:solidFill>
                  <a:latin typeface="微软雅黑" panose="020B0503020204020204" charset="-122"/>
                  <a:ea typeface="微软雅黑" panose="020B0503020204020204" charset="-122"/>
                </a:rPr>
                <a:t>客户管理系统</a:t>
              </a:r>
              <a:endParaRPr lang="zh-CN" altLang="en-US" sz="1600" b="1" dirty="0">
                <a:solidFill>
                  <a:srgbClr val="000000"/>
                </a:solidFill>
                <a:latin typeface="微软雅黑" panose="020B0503020204020204" charset="-122"/>
                <a:ea typeface="微软雅黑" panose="020B0503020204020204" charset="-122"/>
              </a:endParaRPr>
            </a:p>
          </p:txBody>
        </p:sp>
        <p:sp>
          <p:nvSpPr>
            <p:cNvPr id="161809" name="AutoShape 18"/>
            <p:cNvSpPr/>
            <p:nvPr/>
          </p:nvSpPr>
          <p:spPr>
            <a:xfrm>
              <a:off x="7353" y="3040"/>
              <a:ext cx="615" cy="5295"/>
            </a:xfrm>
            <a:prstGeom prst="rightBrace">
              <a:avLst>
                <a:gd name="adj1" fmla="val 71588"/>
                <a:gd name="adj2" fmla="val 50000"/>
              </a:avLst>
            </a:prstGeom>
            <a:noFill/>
            <a:ln w="19050" cap="flat" cmpd="sng">
              <a:solidFill>
                <a:srgbClr val="009999"/>
              </a:solidFill>
              <a:prstDash val="solid"/>
              <a:round/>
              <a:headEnd type="none" w="med" len="med"/>
              <a:tailEnd type="none" w="med" len="med"/>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1810" name="Rectangle 19"/>
            <p:cNvSpPr/>
            <p:nvPr/>
          </p:nvSpPr>
          <p:spPr>
            <a:xfrm>
              <a:off x="4945" y="3270"/>
              <a:ext cx="1753" cy="480"/>
            </a:xfrm>
            <a:prstGeom prst="rect">
              <a:avLst/>
            </a:prstGeom>
            <a:noFill/>
            <a:ln w="9525">
              <a:noFill/>
            </a:ln>
          </p:spPr>
          <p:txBody>
            <a:bodyPr lIns="60350" tIns="30175" rIns="60350" bIns="30175" anchor="t" anchorCtr="false">
              <a:spAutoFit/>
            </a:bodyPr>
            <a:p>
              <a:pPr algn="just">
                <a:buClrTx/>
                <a:buFont typeface="Arial" panose="020B0604020202020204" pitchFamily="34" charset="0"/>
              </a:pPr>
              <a:r>
                <a:rPr lang="zh-CN" altLang="en-US" sz="1600" b="1" dirty="0">
                  <a:solidFill>
                    <a:srgbClr val="00B0F0"/>
                  </a:solidFill>
                  <a:latin typeface="微软雅黑" panose="020B0503020204020204" charset="-122"/>
                  <a:ea typeface="微软雅黑" panose="020B0503020204020204" charset="-122"/>
                </a:rPr>
                <a:t>内部渠道</a:t>
              </a:r>
              <a:endParaRPr lang="zh-CN" altLang="en-US" sz="1600" b="1" dirty="0">
                <a:solidFill>
                  <a:srgbClr val="00B0F0"/>
                </a:solidFill>
                <a:latin typeface="微软雅黑" panose="020B0503020204020204" charset="-122"/>
                <a:ea typeface="微软雅黑" panose="020B0503020204020204" charset="-122"/>
              </a:endParaRPr>
            </a:p>
          </p:txBody>
        </p:sp>
        <p:sp>
          <p:nvSpPr>
            <p:cNvPr id="161811" name="Rectangle 20"/>
            <p:cNvSpPr/>
            <p:nvPr/>
          </p:nvSpPr>
          <p:spPr>
            <a:xfrm>
              <a:off x="1735" y="3270"/>
              <a:ext cx="1535" cy="698"/>
            </a:xfrm>
            <a:prstGeom prst="rect">
              <a:avLst/>
            </a:prstGeom>
            <a:noFill/>
            <a:ln w="9525">
              <a:noFill/>
            </a:ln>
          </p:spPr>
          <p:txBody>
            <a:bodyPr wrap="none" lIns="60350" tIns="30175" rIns="60350" bIns="30175" anchor="t" anchorCtr="false"/>
            <a:p>
              <a:pPr algn="just">
                <a:buClrTx/>
                <a:buFont typeface="Arial" panose="020B0604020202020204" pitchFamily="34" charset="0"/>
              </a:pPr>
              <a:r>
                <a:rPr lang="zh-CN" altLang="en-US" sz="1600" b="1" dirty="0">
                  <a:solidFill>
                    <a:srgbClr val="00B0F0"/>
                  </a:solidFill>
                  <a:latin typeface="微软雅黑" panose="020B0503020204020204" charset="-122"/>
                  <a:ea typeface="微软雅黑" panose="020B0503020204020204" charset="-122"/>
                </a:rPr>
                <a:t>外部渠道</a:t>
              </a:r>
              <a:endParaRPr lang="zh-CN" altLang="en-US" sz="1600" b="1" dirty="0">
                <a:solidFill>
                  <a:srgbClr val="00B0F0"/>
                </a:solidFill>
                <a:latin typeface="微软雅黑" panose="020B0503020204020204" charset="-122"/>
                <a:ea typeface="微软雅黑" panose="020B0503020204020204" charset="-122"/>
              </a:endParaRPr>
            </a:p>
          </p:txBody>
        </p:sp>
        <p:sp>
          <p:nvSpPr>
            <p:cNvPr id="161812" name="AutoShape 21"/>
            <p:cNvSpPr/>
            <p:nvPr/>
          </p:nvSpPr>
          <p:spPr>
            <a:xfrm>
              <a:off x="8423" y="6053"/>
              <a:ext cx="790" cy="927"/>
            </a:xfrm>
            <a:prstGeom prst="downArrow">
              <a:avLst>
                <a:gd name="adj1" fmla="val 50000"/>
                <a:gd name="adj2" fmla="val 29329"/>
              </a:avLst>
            </a:prstGeom>
            <a:noFill/>
            <a:ln w="9525" cap="flat" cmpd="sng">
              <a:solidFill>
                <a:srgbClr val="000000"/>
              </a:solidFill>
              <a:prstDash val="solid"/>
              <a:miter/>
              <a:headEnd type="none" w="med" len="med"/>
              <a:tailEnd type="none" w="med" len="med"/>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1813" name="Oval 22"/>
            <p:cNvSpPr/>
            <p:nvPr/>
          </p:nvSpPr>
          <p:spPr>
            <a:xfrm>
              <a:off x="7888" y="6980"/>
              <a:ext cx="2077" cy="928"/>
            </a:xfrm>
            <a:prstGeom prst="ellipse">
              <a:avLst/>
            </a:prstGeom>
            <a:noFill/>
            <a:ln w="9525" cap="flat" cmpd="sng">
              <a:solidFill>
                <a:srgbClr val="000000"/>
              </a:solidFill>
              <a:prstDash val="solid"/>
              <a:miter/>
              <a:headEnd type="none" w="med" len="med"/>
              <a:tailEnd type="none" w="med" len="med"/>
            </a:ln>
          </p:spPr>
          <p:txBody>
            <a:bodyPr wrap="none" lIns="60350" tIns="30175" rIns="60350" bIns="30175" anchor="ctr" anchorCtr="false"/>
            <a:p>
              <a:pPr algn="ctr">
                <a:buClrTx/>
                <a:buFont typeface="Arial" panose="020B0604020202020204" pitchFamily="34" charset="0"/>
              </a:pPr>
              <a:r>
                <a:rPr lang="zh-CN" altLang="en-US" sz="1600" b="1" dirty="0">
                  <a:latin typeface="微软雅黑" panose="020B0503020204020204" charset="-122"/>
                  <a:ea typeface="微软雅黑" panose="020B0503020204020204" charset="-122"/>
                </a:rPr>
                <a:t>信用报告</a:t>
              </a:r>
              <a:endParaRPr lang="zh-CN" altLang="en-US" sz="1600" b="1" dirty="0">
                <a:latin typeface="微软雅黑" panose="020B0503020204020204" charset="-122"/>
                <a:ea typeface="微软雅黑" panose="020B0503020204020204" charset="-122"/>
              </a:endParaRPr>
            </a:p>
          </p:txBody>
        </p:sp>
        <p:sp>
          <p:nvSpPr>
            <p:cNvPr id="161814" name="AutoShape 23"/>
            <p:cNvSpPr/>
            <p:nvPr/>
          </p:nvSpPr>
          <p:spPr>
            <a:xfrm>
              <a:off x="1200" y="8470"/>
              <a:ext cx="5885" cy="1063"/>
            </a:xfrm>
            <a:prstGeom prst="horizontalScroll">
              <a:avLst>
                <a:gd name="adj" fmla="val 12500"/>
              </a:avLst>
            </a:prstGeom>
            <a:noFill/>
            <a:ln w="9525" cap="flat" cmpd="sng">
              <a:solidFill>
                <a:srgbClr val="000000"/>
              </a:solidFill>
              <a:prstDash val="solid"/>
              <a:miter/>
              <a:headEnd type="none" w="med" len="med"/>
              <a:tailEnd type="none" w="med" len="med"/>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25976" name="Text Box 24"/>
            <p:cNvSpPr txBox="true"/>
            <p:nvPr/>
          </p:nvSpPr>
          <p:spPr>
            <a:xfrm>
              <a:off x="1550" y="8678"/>
              <a:ext cx="5535" cy="580"/>
            </a:xfrm>
            <a:prstGeom prst="rect">
              <a:avLst/>
            </a:prstGeom>
            <a:noFill/>
            <a:ln w="9525">
              <a:noFill/>
            </a:ln>
          </p:spPr>
          <p:txBody>
            <a:bodyPr lIns="60350" tIns="30175" rIns="60350" bIns="30175" anchor="t" anchorCtr="false">
              <a:spAutoFit/>
            </a:bodyPr>
            <a:p>
              <a:pPr algn="ctr">
                <a:buClrTx/>
                <a:buFont typeface="Arial" panose="020B0604020202020204" pitchFamily="34" charset="0"/>
              </a:pPr>
              <a:r>
                <a:rPr lang="zh-CN" altLang="en-US" sz="2000" b="1" dirty="0">
                  <a:solidFill>
                    <a:schemeClr val="tx1"/>
                  </a:solidFill>
                  <a:latin typeface="微软雅黑" panose="020B0503020204020204" charset="-122"/>
                  <a:ea typeface="微软雅黑" panose="020B0503020204020204" charset="-122"/>
                </a:rPr>
                <a:t>哪个渠道的信息质量好？</a:t>
              </a:r>
              <a:endParaRPr lang="zh-CN" altLang="en-US" sz="2000" b="1" dirty="0">
                <a:solidFill>
                  <a:schemeClr val="tx1"/>
                </a:solidFill>
                <a:latin typeface="微软雅黑" panose="020B0503020204020204" charset="-122"/>
                <a:ea typeface="微软雅黑" panose="020B0503020204020204" charset="-122"/>
              </a:endParaRPr>
            </a:p>
          </p:txBody>
        </p:sp>
        <p:sp>
          <p:nvSpPr>
            <p:cNvPr id="161816" name="Rectangle 25"/>
            <p:cNvSpPr/>
            <p:nvPr/>
          </p:nvSpPr>
          <p:spPr>
            <a:xfrm>
              <a:off x="9493" y="7793"/>
              <a:ext cx="2500" cy="1337"/>
            </a:xfrm>
            <a:prstGeom prst="rect">
              <a:avLst/>
            </a:prstGeom>
            <a:noFill/>
            <a:ln w="9525" cap="flat" cmpd="sng">
              <a:solidFill>
                <a:srgbClr val="000000"/>
              </a:solidFill>
              <a:prstDash val="solid"/>
              <a:miter/>
              <a:headEnd type="none" w="med" len="med"/>
              <a:tailEnd type="none" w="med" len="med"/>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1817" name="Line 26"/>
            <p:cNvSpPr/>
            <p:nvPr/>
          </p:nvSpPr>
          <p:spPr>
            <a:xfrm>
              <a:off x="10718" y="7793"/>
              <a:ext cx="0" cy="1335"/>
            </a:xfrm>
            <a:prstGeom prst="line">
              <a:avLst/>
            </a:prstGeom>
            <a:ln w="9525" cap="flat" cmpd="sng">
              <a:solidFill>
                <a:srgbClr val="000000"/>
              </a:solidFill>
              <a:prstDash val="solid"/>
              <a:miter/>
              <a:headEnd type="none" w="med" len="med"/>
              <a:tailEnd type="none" w="med" len="med"/>
            </a:ln>
          </p:spPr>
        </p:sp>
        <p:sp>
          <p:nvSpPr>
            <p:cNvPr id="161818" name="Text Box 27"/>
            <p:cNvSpPr txBox="true"/>
            <p:nvPr/>
          </p:nvSpPr>
          <p:spPr>
            <a:xfrm>
              <a:off x="9595" y="7893"/>
              <a:ext cx="1188" cy="1290"/>
            </a:xfrm>
            <a:prstGeom prst="rect">
              <a:avLst/>
            </a:prstGeom>
            <a:noFill/>
            <a:ln w="9525">
              <a:noFill/>
            </a:ln>
          </p:spPr>
          <p:txBody>
            <a:bodyPr lIns="60350" tIns="30175" rIns="60350" bIns="30175" anchor="t" anchorCtr="false"/>
            <a:p>
              <a:pPr algn="ctr">
                <a:buClrTx/>
                <a:buFont typeface="Arial" panose="020B0604020202020204" pitchFamily="34" charset="0"/>
              </a:pPr>
              <a:r>
                <a:rPr lang="zh-CN" altLang="en-US" sz="1900" b="1" dirty="0">
                  <a:solidFill>
                    <a:srgbClr val="0000CC"/>
                  </a:solidFill>
                  <a:latin typeface="微软雅黑" panose="020B0503020204020204" charset="-122"/>
                  <a:ea typeface="微软雅黑" panose="020B0503020204020204" charset="-122"/>
                </a:rPr>
                <a:t>信用级别</a:t>
              </a:r>
              <a:endParaRPr lang="zh-CN" altLang="en-US" sz="1900" b="1" dirty="0">
                <a:solidFill>
                  <a:srgbClr val="0000CC"/>
                </a:solidFill>
                <a:latin typeface="微软雅黑" panose="020B0503020204020204" charset="-122"/>
                <a:ea typeface="微软雅黑" panose="020B0503020204020204" charset="-122"/>
              </a:endParaRPr>
            </a:p>
          </p:txBody>
        </p:sp>
        <p:sp>
          <p:nvSpPr>
            <p:cNvPr id="161819" name="Text Box 28"/>
            <p:cNvSpPr txBox="true"/>
            <p:nvPr/>
          </p:nvSpPr>
          <p:spPr>
            <a:xfrm>
              <a:off x="10830" y="7908"/>
              <a:ext cx="1060" cy="1192"/>
            </a:xfrm>
            <a:prstGeom prst="rect">
              <a:avLst/>
            </a:prstGeom>
            <a:noFill/>
            <a:ln w="9525">
              <a:noFill/>
            </a:ln>
          </p:spPr>
          <p:txBody>
            <a:bodyPr wrap="none" lIns="60350" tIns="30175" rIns="60350" bIns="30175" anchor="t" anchorCtr="false"/>
            <a:p>
              <a:pPr algn="just">
                <a:buClrTx/>
                <a:buFont typeface="Arial" panose="020B0604020202020204" pitchFamily="34" charset="0"/>
              </a:pPr>
              <a:r>
                <a:rPr lang="zh-CN" altLang="en-US" sz="1900" b="1" dirty="0">
                  <a:solidFill>
                    <a:srgbClr val="0000CC"/>
                  </a:solidFill>
                  <a:latin typeface="微软雅黑" panose="020B0503020204020204" charset="-122"/>
                  <a:ea typeface="微软雅黑" panose="020B0503020204020204" charset="-122"/>
                </a:rPr>
                <a:t>信用</a:t>
              </a:r>
              <a:endParaRPr lang="zh-CN" altLang="en-US" sz="1900" b="1" dirty="0">
                <a:solidFill>
                  <a:srgbClr val="0000CC"/>
                </a:solidFill>
                <a:latin typeface="微软雅黑" panose="020B0503020204020204" charset="-122"/>
                <a:ea typeface="微软雅黑" panose="020B0503020204020204" charset="-122"/>
              </a:endParaRPr>
            </a:p>
            <a:p>
              <a:pPr algn="just">
                <a:buClrTx/>
                <a:buFont typeface="Arial" panose="020B0604020202020204" pitchFamily="34" charset="0"/>
              </a:pPr>
              <a:r>
                <a:rPr lang="zh-CN" altLang="en-US" sz="1900" b="1" dirty="0">
                  <a:solidFill>
                    <a:srgbClr val="0000CC"/>
                  </a:solidFill>
                  <a:latin typeface="微软雅黑" panose="020B0503020204020204" charset="-122"/>
                  <a:ea typeface="微软雅黑" panose="020B0503020204020204" charset="-122"/>
                </a:rPr>
                <a:t>额度</a:t>
              </a:r>
              <a:endParaRPr lang="zh-CN" altLang="en-US" sz="2800" dirty="0">
                <a:latin typeface="微软雅黑" panose="020B0503020204020204" charset="-122"/>
                <a:ea typeface="微软雅黑" panose="020B0503020204020204" charset="-122"/>
              </a:endParaRPr>
            </a:p>
          </p:txBody>
        </p:sp>
        <p:sp>
          <p:nvSpPr>
            <p:cNvPr id="161820" name="AutoShape 29"/>
            <p:cNvSpPr/>
            <p:nvPr/>
          </p:nvSpPr>
          <p:spPr>
            <a:xfrm>
              <a:off x="10483" y="7445"/>
              <a:ext cx="447" cy="443"/>
            </a:xfrm>
            <a:prstGeom prst="flowChartMerge">
              <a:avLst/>
            </a:prstGeom>
            <a:solidFill>
              <a:srgbClr val="00CC99"/>
            </a:solidFill>
            <a:ln w="9525" cap="flat" cmpd="sng">
              <a:solidFill>
                <a:srgbClr val="000000"/>
              </a:solidFill>
              <a:prstDash val="solid"/>
              <a:miter/>
              <a:headEnd type="none" w="med" len="med"/>
              <a:tailEnd type="none" w="med" len="med"/>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1821" name="Text Box 30"/>
            <p:cNvSpPr txBox="true"/>
            <p:nvPr/>
          </p:nvSpPr>
          <p:spPr>
            <a:xfrm>
              <a:off x="5184" y="9668"/>
              <a:ext cx="3835" cy="685"/>
            </a:xfrm>
            <a:prstGeom prst="rect">
              <a:avLst/>
            </a:prstGeom>
            <a:noFill/>
            <a:ln w="9525">
              <a:noFill/>
            </a:ln>
          </p:spPr>
          <p:txBody>
            <a:bodyPr lIns="62179" tIns="31090" rIns="62179" bIns="31090" anchor="ctr" anchorCtr="false"/>
            <a:p>
              <a:pPr algn="ctr">
                <a:buClrTx/>
                <a:buFont typeface="Arial" panose="020B0604020202020204" pitchFamily="34" charset="0"/>
              </a:pPr>
              <a:r>
                <a:rPr lang="zh-CN" altLang="en-US" sz="1400" b="1" dirty="0">
                  <a:latin typeface="微软雅黑" panose="020B0503020204020204" charset="-122"/>
                  <a:ea typeface="微软雅黑" panose="020B0503020204020204" charset="-122"/>
                  <a:cs typeface="微软雅黑" panose="020B0503020204020204" charset="-122"/>
                </a:rPr>
                <a:t>客户管理系统</a:t>
              </a:r>
              <a:endParaRPr lang="zh-CN" altLang="en-US" sz="1400" b="1" dirty="0">
                <a:latin typeface="微软雅黑" panose="020B0503020204020204" charset="-122"/>
                <a:ea typeface="微软雅黑" panose="020B0503020204020204" charset="-122"/>
                <a:cs typeface="微软雅黑" panose="020B0503020204020204" charset="-122"/>
              </a:endParaRPr>
            </a:p>
          </p:txBody>
        </p:sp>
        <p:sp>
          <p:nvSpPr>
            <p:cNvPr id="161823" name="文本框 32"/>
            <p:cNvSpPr txBox="true"/>
            <p:nvPr/>
          </p:nvSpPr>
          <p:spPr>
            <a:xfrm>
              <a:off x="543" y="1946"/>
              <a:ext cx="7200" cy="725"/>
            </a:xfrm>
            <a:prstGeom prst="rect">
              <a:avLst/>
            </a:prstGeom>
            <a:noFill/>
            <a:ln w="9525">
              <a:noFill/>
            </a:ln>
          </p:spPr>
          <p:txBody>
            <a:bodyPr wrap="square" anchor="t" anchorCtr="false">
              <a:spAutoFit/>
            </a:bodyPr>
            <a:p>
              <a:pPr eaLnBrk="0" hangingPunct="0">
                <a:buClrTx/>
                <a:buFontTx/>
              </a:pPr>
              <a:r>
                <a:rPr lang="en-US" altLang="zh-CN" sz="2400" b="1" dirty="0">
                  <a:solidFill>
                    <a:schemeClr val="tx1"/>
                  </a:solidFill>
                  <a:latin typeface="微软雅黑" panose="020B0503020204020204" charset="-122"/>
                  <a:ea typeface="微软雅黑" panose="020B0503020204020204" charset="-122"/>
                  <a:cs typeface="微软雅黑" panose="020B0503020204020204" charset="-122"/>
                </a:rPr>
                <a:t>2. </a:t>
              </a:r>
              <a:r>
                <a:rPr lang="zh-CN" altLang="en-US" sz="2400" b="1" dirty="0">
                  <a:solidFill>
                    <a:schemeClr val="tx1"/>
                  </a:solidFill>
                  <a:latin typeface="微软雅黑" panose="020B0503020204020204" charset="-122"/>
                  <a:ea typeface="微软雅黑" panose="020B0503020204020204" charset="-122"/>
                  <a:cs typeface="微软雅黑" panose="020B0503020204020204" charset="-122"/>
                </a:rPr>
                <a:t>客户信息获取渠道</a:t>
              </a:r>
              <a:endParaRPr lang="zh-CN" altLang="en-US" sz="2400" b="1" dirty="0">
                <a:solidFill>
                  <a:schemeClr val="tx1"/>
                </a:solidFill>
                <a:latin typeface="微软雅黑" panose="020B0503020204020204" charset="-122"/>
                <a:ea typeface="微软雅黑" panose="020B0503020204020204" charset="-122"/>
                <a:cs typeface="微软雅黑" panose="020B0503020204020204" charset="-122"/>
              </a:endParaRPr>
            </a:p>
          </p:txBody>
        </p:sp>
      </p:grpSp>
      <p:sp>
        <p:nvSpPr>
          <p:cNvPr id="3" name="文本框 2"/>
          <p:cNvSpPr txBox="true"/>
          <p:nvPr/>
        </p:nvSpPr>
        <p:spPr>
          <a:xfrm>
            <a:off x="1447800" y="6096635"/>
            <a:ext cx="3903345" cy="368300"/>
          </a:xfrm>
          <a:prstGeom prst="rect">
            <a:avLst/>
          </a:prstGeom>
          <a:noFill/>
        </p:spPr>
        <p:txBody>
          <a:bodyPr wrap="square" rtlCol="0">
            <a:spAutoFit/>
          </a:bodyPr>
          <a:p>
            <a:r>
              <a:rPr lang="zh-CN" altLang="en-US" b="1">
                <a:solidFill>
                  <a:srgbClr val="00B0F0"/>
                </a:solidFill>
                <a:latin typeface="微软雅黑" panose="020B0503020204020204" charset="-122"/>
                <a:ea typeface="微软雅黑" panose="020B0503020204020204" charset="-122"/>
              </a:rPr>
              <a:t>征信公司的产品与服务性价比最高</a:t>
            </a:r>
            <a:endParaRPr lang="zh-CN" altLang="en-US" b="1">
              <a:solidFill>
                <a:srgbClr val="00B0F0"/>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（五）客户信息来源</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790065" y="1296035"/>
            <a:ext cx="8612505" cy="4887595"/>
            <a:chOff x="740" y="2348"/>
            <a:chExt cx="13563" cy="7697"/>
          </a:xfrm>
        </p:grpSpPr>
        <p:sp>
          <p:nvSpPr>
            <p:cNvPr id="125957" name="TextBox 4"/>
            <p:cNvSpPr txBox="true">
              <a:spLocks noChangeArrowheads="true"/>
            </p:cNvSpPr>
            <p:nvPr/>
          </p:nvSpPr>
          <p:spPr bwMode="auto">
            <a:xfrm>
              <a:off x="740" y="2348"/>
              <a:ext cx="13563" cy="725"/>
            </a:xfrm>
            <a:prstGeom prst="rect">
              <a:avLst/>
            </a:prstGeom>
            <a:noFill/>
            <a:ln>
              <a:noFill/>
            </a:ln>
          </p:spPr>
          <p:txBody>
            <a:bodyPr>
              <a:spAutoFit/>
            </a:bodyPr>
            <a:lstStyle>
              <a:lvl1pPr marL="342900" indent="-342900"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 typeface="Wingdings" panose="05000000000000000000" pitchFamily="2" charset="2"/>
                <a:buChar char="u"/>
                <a:defRPr/>
              </a:pPr>
              <a:r>
                <a:rPr kumimoji="0" lang="zh-CN" altLang="en-US" sz="24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获取信息的外部渠道有以下</a:t>
              </a:r>
              <a:r>
                <a:rPr kumimoji="0" lang="en-US" altLang="zh-CN" sz="24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4</a:t>
              </a:r>
              <a:r>
                <a:rPr kumimoji="0" lang="zh-CN" altLang="en-US" sz="24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类。</a:t>
              </a:r>
              <a:endParaRPr kumimoji="0" lang="zh-CN" altLang="en-US" sz="24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p:txBody>
        </p:sp>
        <p:grpSp>
          <p:nvGrpSpPr>
            <p:cNvPr id="163846" name="Group 4"/>
            <p:cNvGrpSpPr/>
            <p:nvPr/>
          </p:nvGrpSpPr>
          <p:grpSpPr>
            <a:xfrm>
              <a:off x="3080" y="3165"/>
              <a:ext cx="8883" cy="6880"/>
              <a:chOff x="-77" y="0"/>
              <a:chExt cx="2970" cy="2653"/>
            </a:xfrm>
          </p:grpSpPr>
          <p:sp>
            <p:nvSpPr>
              <p:cNvPr id="125960" name="AutoShape 4"/>
              <p:cNvSpPr>
                <a:spLocks noChangeArrowheads="true"/>
              </p:cNvSpPr>
              <p:nvPr/>
            </p:nvSpPr>
            <p:spPr bwMode="auto">
              <a:xfrm>
                <a:off x="1469" y="1063"/>
                <a:ext cx="1424" cy="1590"/>
              </a:xfrm>
              <a:prstGeom prst="roundRect">
                <a:avLst>
                  <a:gd name="adj" fmla="val 13745"/>
                </a:avLst>
              </a:prstGeom>
              <a:solidFill>
                <a:srgbClr val="FFFFFF">
                  <a:alpha val="30980"/>
                </a:srgbClr>
              </a:solidFill>
              <a:ln w="38100">
                <a:solidFill>
                  <a:srgbClr val="0061B2"/>
                </a:solidFill>
                <a:round/>
              </a:ln>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tab pos="914400" algn="l"/>
                  </a:tabLst>
                  <a:defRPr/>
                </a:pPr>
                <a:r>
                  <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cs"/>
                  </a:rPr>
                  <a:t>指</a:t>
                </a:r>
                <a:r>
                  <a:rPr kumimoji="0" lang="zh-CN" altLang="en-US" sz="20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mn-cs"/>
                  </a:rPr>
                  <a:t>掌握客户付款信息的机构</a:t>
                </a:r>
                <a:r>
                  <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cs"/>
                  </a:rPr>
                  <a:t>。包括：金融和非金融授信机构、公用事业单位等，提供的典型信用信息包括拖欠通讯费用、水电费、煤气费、房租、物业费等</a:t>
                </a:r>
                <a:endPar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cs"/>
                </a:endParaRPr>
              </a:p>
            </p:txBody>
          </p:sp>
          <p:sp>
            <p:nvSpPr>
              <p:cNvPr id="125961" name="AutoShape 5"/>
              <p:cNvSpPr>
                <a:spLocks noChangeArrowheads="true"/>
              </p:cNvSpPr>
              <p:nvPr/>
            </p:nvSpPr>
            <p:spPr bwMode="auto">
              <a:xfrm>
                <a:off x="-77" y="1063"/>
                <a:ext cx="1420" cy="1590"/>
              </a:xfrm>
              <a:prstGeom prst="roundRect">
                <a:avLst>
                  <a:gd name="adj" fmla="val 13745"/>
                </a:avLst>
              </a:prstGeom>
              <a:solidFill>
                <a:srgbClr val="FFFFFF">
                  <a:alpha val="30980"/>
                </a:srgbClr>
              </a:solidFill>
              <a:ln w="38100">
                <a:solidFill>
                  <a:srgbClr val="0061B2"/>
                </a:solidFill>
                <a:round/>
              </a:ln>
            </p:spPr>
            <p:txBody>
              <a:bodyPr anchor="ctr"/>
              <a:lstStyle/>
              <a:p>
                <a:pPr marL="0" marR="0" lvl="0" indent="0" algn="l" defTabSz="914400" rtl="0" eaLnBrk="1" fontAlgn="base" latinLnBrk="0" hangingPunct="1">
                  <a:lnSpc>
                    <a:spcPct val="90000"/>
                  </a:lnSpc>
                  <a:spcBef>
                    <a:spcPct val="20000"/>
                  </a:spcBef>
                  <a:spcAft>
                    <a:spcPct val="0"/>
                  </a:spcAft>
                  <a:buClr>
                    <a:schemeClr val="hlink"/>
                  </a:buClr>
                  <a:buSzTx/>
                  <a:buFontTx/>
                  <a:buNone/>
                  <a:tabLst>
                    <a:tab pos="914400" algn="l"/>
                  </a:tabLst>
                  <a:defRPr/>
                </a:pPr>
                <a:r>
                  <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cs"/>
                  </a:rPr>
                  <a:t>指相关</a:t>
                </a:r>
                <a:r>
                  <a:rPr kumimoji="0" lang="zh-CN" altLang="en-US" sz="20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mn-cs"/>
                  </a:rPr>
                  <a:t>政府部门掌握的信用信息</a:t>
                </a:r>
                <a:r>
                  <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cs"/>
                  </a:rPr>
                  <a:t>。主要包括工商行政管理部门；中国人民银行；海关；统计局；税务局；法院；房产登记部门；国有资产管理部门</a:t>
                </a:r>
                <a:endPar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cs"/>
                </a:endParaRPr>
              </a:p>
              <a:p>
                <a:pPr marL="0" marR="0" lvl="0" indent="0" algn="l" defTabSz="914400" rtl="0" eaLnBrk="0" fontAlgn="base" latinLnBrk="0" hangingPunct="0">
                  <a:lnSpc>
                    <a:spcPct val="100000"/>
                  </a:lnSpc>
                  <a:spcBef>
                    <a:spcPct val="0"/>
                  </a:spcBef>
                  <a:spcAft>
                    <a:spcPct val="0"/>
                  </a:spcAft>
                  <a:buClrTx/>
                  <a:buSzTx/>
                  <a:buFontTx/>
                  <a:buNone/>
                  <a:tabLst>
                    <a:tab pos="914400" algn="l"/>
                  </a:tabLst>
                  <a:defRPr/>
                </a:pPr>
                <a:endPar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cs"/>
                </a:endParaRPr>
              </a:p>
            </p:txBody>
          </p:sp>
          <p:sp>
            <p:nvSpPr>
              <p:cNvPr id="163849" name="AutoShape 7"/>
              <p:cNvSpPr/>
              <p:nvPr/>
            </p:nvSpPr>
            <p:spPr>
              <a:xfrm>
                <a:off x="118" y="365"/>
                <a:ext cx="2346" cy="383"/>
              </a:xfrm>
              <a:prstGeom prst="chevron">
                <a:avLst>
                  <a:gd name="adj" fmla="val 52377"/>
                </a:avLst>
              </a:prstGeom>
              <a:solidFill>
                <a:srgbClr val="FEA501"/>
              </a:soli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3850" name="Oval 14"/>
              <p:cNvSpPr/>
              <p:nvPr/>
            </p:nvSpPr>
            <p:spPr>
              <a:xfrm>
                <a:off x="48" y="0"/>
                <a:ext cx="1073" cy="1063"/>
              </a:xfrm>
              <a:prstGeom prst="ellipse">
                <a:avLst/>
              </a:prstGeom>
              <a:gradFill rotWithShape="true">
                <a:gsLst>
                  <a:gs pos="0">
                    <a:srgbClr val="C9C9C9"/>
                  </a:gs>
                  <a:gs pos="50000">
                    <a:srgbClr val="FFFFFF"/>
                  </a:gs>
                  <a:gs pos="100000">
                    <a:srgbClr val="C9C9C9"/>
                  </a:gs>
                </a:gsLst>
                <a:lin ang="18900000" scaled="true"/>
                <a:tileRect/>
              </a:gradFill>
              <a:ln w="9525">
                <a:noFill/>
              </a:ln>
            </p:spPr>
            <p:txBody>
              <a:bodyPr wrap="none"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3851" name="Oval 15"/>
              <p:cNvSpPr/>
              <p:nvPr/>
            </p:nvSpPr>
            <p:spPr>
              <a:xfrm>
                <a:off x="48" y="0"/>
                <a:ext cx="1073" cy="1063"/>
              </a:xfrm>
              <a:prstGeom prst="ellipse">
                <a:avLst/>
              </a:prstGeom>
              <a:gradFill rotWithShape="true">
                <a:gsLst>
                  <a:gs pos="0">
                    <a:srgbClr val="C9C9C9">
                      <a:alpha val="31998"/>
                    </a:srgbClr>
                  </a:gs>
                  <a:gs pos="100000">
                    <a:srgbClr val="000000">
                      <a:alpha val="89998"/>
                    </a:srgbClr>
                  </a:gs>
                </a:gsLst>
                <a:lin ang="18900000" scaled="true"/>
                <a:tileRect/>
              </a:gradFill>
              <a:ln w="9525">
                <a:noFill/>
              </a:ln>
            </p:spPr>
            <p:txBody>
              <a:bodyPr wrap="none"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3852" name="Oval 16"/>
              <p:cNvSpPr/>
              <p:nvPr/>
            </p:nvSpPr>
            <p:spPr>
              <a:xfrm>
                <a:off x="118" y="69"/>
                <a:ext cx="933" cy="924"/>
              </a:xfrm>
              <a:prstGeom prst="ellipse">
                <a:avLst/>
              </a:prstGeom>
              <a:gradFill rotWithShape="true">
                <a:gsLst>
                  <a:gs pos="0">
                    <a:srgbClr val="C9C9C9"/>
                  </a:gs>
                  <a:gs pos="50000">
                    <a:srgbClr val="6D6D6D"/>
                  </a:gs>
                  <a:gs pos="100000">
                    <a:srgbClr val="C9C9C9"/>
                  </a:gs>
                </a:gsLst>
                <a:lin ang="2700000" scaled="true"/>
                <a:tileRect/>
              </a:gradFill>
              <a:ln w="9525">
                <a:noFill/>
              </a:ln>
            </p:spPr>
            <p:txBody>
              <a:bodyPr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3853" name="Oval 17"/>
              <p:cNvSpPr/>
              <p:nvPr/>
            </p:nvSpPr>
            <p:spPr>
              <a:xfrm>
                <a:off x="119" y="71"/>
                <a:ext cx="933" cy="924"/>
              </a:xfrm>
              <a:prstGeom prst="ellipse">
                <a:avLst/>
              </a:prstGeom>
              <a:gradFill rotWithShape="true">
                <a:gsLst>
                  <a:gs pos="0">
                    <a:srgbClr val="808080"/>
                  </a:gs>
                  <a:gs pos="100000">
                    <a:srgbClr val="C9C9C9">
                      <a:alpha val="0"/>
                    </a:srgbClr>
                  </a:gs>
                </a:gsLst>
                <a:lin ang="18900000" scaled="true"/>
                <a:tileRect/>
              </a:gradFill>
              <a:ln w="9525">
                <a:noFill/>
              </a:ln>
            </p:spPr>
            <p:txBody>
              <a:bodyPr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3854" name="Oval 18"/>
              <p:cNvSpPr/>
              <p:nvPr/>
            </p:nvSpPr>
            <p:spPr>
              <a:xfrm>
                <a:off x="165" y="116"/>
                <a:ext cx="840" cy="832"/>
              </a:xfrm>
              <a:prstGeom prst="ellipse">
                <a:avLst/>
              </a:prstGeom>
              <a:solidFill>
                <a:srgbClr val="333333"/>
              </a:solidFill>
              <a:ln w="9525">
                <a:noFill/>
              </a:ln>
            </p:spPr>
            <p:txBody>
              <a:bodyPr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nvGrpSpPr>
              <p:cNvPr id="163855" name="Group 20"/>
              <p:cNvGrpSpPr/>
              <p:nvPr/>
            </p:nvGrpSpPr>
            <p:grpSpPr>
              <a:xfrm>
                <a:off x="178" y="128"/>
                <a:ext cx="813" cy="805"/>
                <a:chOff x="0" y="0"/>
                <a:chExt cx="1252" cy="1252"/>
              </a:xfrm>
            </p:grpSpPr>
            <p:sp>
              <p:nvSpPr>
                <p:cNvPr id="163856" name="Oval 20"/>
                <p:cNvSpPr/>
                <p:nvPr/>
              </p:nvSpPr>
              <p:spPr>
                <a:xfrm>
                  <a:off x="0" y="0"/>
                  <a:ext cx="1252" cy="1252"/>
                </a:xfrm>
                <a:prstGeom prst="ellipse">
                  <a:avLst/>
                </a:prstGeom>
                <a:gradFill rotWithShape="true">
                  <a:gsLst>
                    <a:gs pos="0">
                      <a:srgbClr val="636869"/>
                    </a:gs>
                    <a:gs pos="100000">
                      <a:srgbClr val="D6E1E2"/>
                    </a:gs>
                  </a:gsLst>
                  <a:lin ang="5400000" scaled="true"/>
                  <a:tileRect/>
                </a:gradFill>
                <a:ln w="9525">
                  <a:noFill/>
                </a:ln>
              </p:spPr>
              <p:txBody>
                <a:bodyPr vert="eaVert"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3857" name="Oval 21"/>
                <p:cNvSpPr/>
                <p:nvPr/>
              </p:nvSpPr>
              <p:spPr>
                <a:xfrm>
                  <a:off x="15" y="8"/>
                  <a:ext cx="1223" cy="1221"/>
                </a:xfrm>
                <a:prstGeom prst="ellipse">
                  <a:avLst/>
                </a:prstGeom>
                <a:gradFill rotWithShape="true">
                  <a:gsLst>
                    <a:gs pos="0">
                      <a:srgbClr val="D6E1E2">
                        <a:alpha val="0"/>
                      </a:srgbClr>
                    </a:gs>
                    <a:gs pos="100000">
                      <a:srgbClr val="F1F5F5"/>
                    </a:gs>
                  </a:gsLst>
                  <a:lin ang="5400000" scaled="true"/>
                  <a:tileRect/>
                </a:gradFill>
                <a:ln w="9525">
                  <a:noFill/>
                </a:ln>
              </p:spPr>
              <p:txBody>
                <a:bodyPr vert="eaVert"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3858" name="Oval 22"/>
                <p:cNvSpPr/>
                <p:nvPr/>
              </p:nvSpPr>
              <p:spPr>
                <a:xfrm>
                  <a:off x="29" y="19"/>
                  <a:ext cx="1161" cy="1142"/>
                </a:xfrm>
                <a:prstGeom prst="ellipse">
                  <a:avLst/>
                </a:prstGeom>
                <a:gradFill rotWithShape="true">
                  <a:gsLst>
                    <a:gs pos="0">
                      <a:srgbClr val="AAB2B3"/>
                    </a:gs>
                    <a:gs pos="100000">
                      <a:srgbClr val="D6E1E2">
                        <a:alpha val="48000"/>
                      </a:srgbClr>
                    </a:gs>
                  </a:gsLst>
                  <a:lin ang="5400000" scaled="true"/>
                  <a:tileRect/>
                </a:gradFill>
                <a:ln w="9525">
                  <a:noFill/>
                </a:ln>
              </p:spPr>
              <p:txBody>
                <a:bodyPr vert="eaVert"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3859" name="Oval 23"/>
                <p:cNvSpPr/>
                <p:nvPr/>
              </p:nvSpPr>
              <p:spPr>
                <a:xfrm>
                  <a:off x="97" y="51"/>
                  <a:ext cx="1033" cy="925"/>
                </a:xfrm>
                <a:prstGeom prst="ellipse">
                  <a:avLst/>
                </a:prstGeom>
                <a:gradFill rotWithShape="true">
                  <a:gsLst>
                    <a:gs pos="0">
                      <a:srgbClr val="FFFFFF"/>
                    </a:gs>
                    <a:gs pos="100000">
                      <a:srgbClr val="D6E1E2">
                        <a:alpha val="37999"/>
                      </a:srgbClr>
                    </a:gs>
                  </a:gsLst>
                  <a:lin ang="5400000" scaled="true"/>
                  <a:tileRect/>
                </a:gradFill>
                <a:ln w="9525">
                  <a:noFill/>
                </a:ln>
              </p:spPr>
              <p:txBody>
                <a:bodyPr vert="eaVert"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sp>
            <p:nvSpPr>
              <p:cNvPr id="163860" name="Oval 24"/>
              <p:cNvSpPr/>
              <p:nvPr/>
            </p:nvSpPr>
            <p:spPr>
              <a:xfrm>
                <a:off x="1600" y="3"/>
                <a:ext cx="1073" cy="1063"/>
              </a:xfrm>
              <a:prstGeom prst="ellipse">
                <a:avLst/>
              </a:prstGeom>
              <a:gradFill rotWithShape="true">
                <a:gsLst>
                  <a:gs pos="0">
                    <a:srgbClr val="FEA501"/>
                  </a:gs>
                  <a:gs pos="50000">
                    <a:srgbClr val="FFFFFF"/>
                  </a:gs>
                  <a:gs pos="100000">
                    <a:srgbClr val="FEA501"/>
                  </a:gs>
                </a:gsLst>
                <a:lin ang="18900000" scaled="true"/>
                <a:tileRect/>
              </a:gradFill>
              <a:ln w="9525">
                <a:noFill/>
              </a:ln>
            </p:spPr>
            <p:txBody>
              <a:bodyPr wrap="none"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3861" name="Oval 25"/>
              <p:cNvSpPr/>
              <p:nvPr/>
            </p:nvSpPr>
            <p:spPr>
              <a:xfrm>
                <a:off x="1600" y="3"/>
                <a:ext cx="1073" cy="1063"/>
              </a:xfrm>
              <a:prstGeom prst="ellipse">
                <a:avLst/>
              </a:prstGeom>
              <a:gradFill rotWithShape="true">
                <a:gsLst>
                  <a:gs pos="0">
                    <a:srgbClr val="FEA501">
                      <a:alpha val="31998"/>
                    </a:srgbClr>
                  </a:gs>
                  <a:gs pos="100000">
                    <a:srgbClr val="764C00"/>
                  </a:gs>
                </a:gsLst>
                <a:lin ang="18900000" scaled="true"/>
                <a:tileRect/>
              </a:gradFill>
              <a:ln w="9525">
                <a:noFill/>
              </a:ln>
            </p:spPr>
            <p:txBody>
              <a:bodyPr wrap="none"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3862" name="Oval 26"/>
              <p:cNvSpPr/>
              <p:nvPr/>
            </p:nvSpPr>
            <p:spPr>
              <a:xfrm>
                <a:off x="1670" y="73"/>
                <a:ext cx="933" cy="924"/>
              </a:xfrm>
              <a:prstGeom prst="ellipse">
                <a:avLst/>
              </a:prstGeom>
              <a:gradFill rotWithShape="true">
                <a:gsLst>
                  <a:gs pos="0">
                    <a:srgbClr val="FEA501"/>
                  </a:gs>
                  <a:gs pos="50000">
                    <a:srgbClr val="895901"/>
                  </a:gs>
                  <a:gs pos="100000">
                    <a:srgbClr val="FEA501"/>
                  </a:gs>
                </a:gsLst>
                <a:lin ang="2700000" scaled="true"/>
                <a:tileRect/>
              </a:gradFill>
              <a:ln w="9525">
                <a:noFill/>
              </a:ln>
            </p:spPr>
            <p:txBody>
              <a:bodyPr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3863" name="Oval 27"/>
              <p:cNvSpPr/>
              <p:nvPr/>
            </p:nvSpPr>
            <p:spPr>
              <a:xfrm>
                <a:off x="1671" y="74"/>
                <a:ext cx="933" cy="924"/>
              </a:xfrm>
              <a:prstGeom prst="ellipse">
                <a:avLst/>
              </a:prstGeom>
              <a:gradFill rotWithShape="true">
                <a:gsLst>
                  <a:gs pos="0">
                    <a:srgbClr val="A16901"/>
                  </a:gs>
                  <a:gs pos="100000">
                    <a:srgbClr val="FEA501">
                      <a:alpha val="0"/>
                    </a:srgbClr>
                  </a:gs>
                </a:gsLst>
                <a:lin ang="18900000" scaled="true"/>
                <a:tileRect/>
              </a:gradFill>
              <a:ln w="9525">
                <a:noFill/>
              </a:ln>
            </p:spPr>
            <p:txBody>
              <a:bodyPr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3864" name="Oval 28"/>
              <p:cNvSpPr/>
              <p:nvPr/>
            </p:nvSpPr>
            <p:spPr>
              <a:xfrm>
                <a:off x="1716" y="118"/>
                <a:ext cx="840" cy="832"/>
              </a:xfrm>
              <a:prstGeom prst="ellipse">
                <a:avLst/>
              </a:prstGeom>
              <a:solidFill>
                <a:srgbClr val="333333"/>
              </a:solidFill>
              <a:ln w="9525">
                <a:noFill/>
              </a:ln>
            </p:spPr>
            <p:txBody>
              <a:bodyPr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nvGrpSpPr>
              <p:cNvPr id="163865" name="Group 30"/>
              <p:cNvGrpSpPr/>
              <p:nvPr/>
            </p:nvGrpSpPr>
            <p:grpSpPr>
              <a:xfrm>
                <a:off x="1730" y="128"/>
                <a:ext cx="813" cy="805"/>
                <a:chOff x="0" y="0"/>
                <a:chExt cx="1252" cy="1252"/>
              </a:xfrm>
            </p:grpSpPr>
            <p:sp>
              <p:nvSpPr>
                <p:cNvPr id="163866" name="Oval 30"/>
                <p:cNvSpPr/>
                <p:nvPr/>
              </p:nvSpPr>
              <p:spPr>
                <a:xfrm>
                  <a:off x="0" y="0"/>
                  <a:ext cx="1252" cy="1252"/>
                </a:xfrm>
                <a:prstGeom prst="ellipse">
                  <a:avLst/>
                </a:prstGeom>
                <a:gradFill rotWithShape="true">
                  <a:gsLst>
                    <a:gs pos="0">
                      <a:srgbClr val="636869"/>
                    </a:gs>
                    <a:gs pos="100000">
                      <a:srgbClr val="D6E1E2"/>
                    </a:gs>
                  </a:gsLst>
                  <a:lin ang="5400000" scaled="true"/>
                  <a:tileRect/>
                </a:gradFill>
                <a:ln w="9525">
                  <a:noFill/>
                </a:ln>
              </p:spPr>
              <p:txBody>
                <a:bodyPr vert="eaVert"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3867" name="Oval 31"/>
                <p:cNvSpPr/>
                <p:nvPr/>
              </p:nvSpPr>
              <p:spPr>
                <a:xfrm>
                  <a:off x="15" y="8"/>
                  <a:ext cx="1223" cy="1221"/>
                </a:xfrm>
                <a:prstGeom prst="ellipse">
                  <a:avLst/>
                </a:prstGeom>
                <a:gradFill rotWithShape="true">
                  <a:gsLst>
                    <a:gs pos="0">
                      <a:srgbClr val="D6E1E2">
                        <a:alpha val="0"/>
                      </a:srgbClr>
                    </a:gs>
                    <a:gs pos="100000">
                      <a:srgbClr val="F1F5F5"/>
                    </a:gs>
                  </a:gsLst>
                  <a:lin ang="5400000" scaled="true"/>
                  <a:tileRect/>
                </a:gradFill>
                <a:ln w="9525">
                  <a:noFill/>
                </a:ln>
              </p:spPr>
              <p:txBody>
                <a:bodyPr vert="eaVert"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3868" name="Oval 32"/>
                <p:cNvSpPr/>
                <p:nvPr/>
              </p:nvSpPr>
              <p:spPr>
                <a:xfrm>
                  <a:off x="29" y="19"/>
                  <a:ext cx="1161" cy="1142"/>
                </a:xfrm>
                <a:prstGeom prst="ellipse">
                  <a:avLst/>
                </a:prstGeom>
                <a:gradFill rotWithShape="true">
                  <a:gsLst>
                    <a:gs pos="0">
                      <a:srgbClr val="AAB2B3"/>
                    </a:gs>
                    <a:gs pos="100000">
                      <a:srgbClr val="D6E1E2">
                        <a:alpha val="48000"/>
                      </a:srgbClr>
                    </a:gs>
                  </a:gsLst>
                  <a:lin ang="5400000" scaled="true"/>
                  <a:tileRect/>
                </a:gradFill>
                <a:ln w="9525">
                  <a:noFill/>
                </a:ln>
              </p:spPr>
              <p:txBody>
                <a:bodyPr vert="eaVert"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3869" name="Oval 33"/>
                <p:cNvSpPr/>
                <p:nvPr/>
              </p:nvSpPr>
              <p:spPr>
                <a:xfrm>
                  <a:off x="97" y="51"/>
                  <a:ext cx="1033" cy="925"/>
                </a:xfrm>
                <a:prstGeom prst="ellipse">
                  <a:avLst/>
                </a:prstGeom>
                <a:gradFill rotWithShape="true">
                  <a:gsLst>
                    <a:gs pos="0">
                      <a:srgbClr val="FFFFFF"/>
                    </a:gs>
                    <a:gs pos="100000">
                      <a:srgbClr val="D6E1E2">
                        <a:alpha val="37999"/>
                      </a:srgbClr>
                    </a:gs>
                  </a:gsLst>
                  <a:lin ang="5400000" scaled="true"/>
                  <a:tileRect/>
                </a:gradFill>
                <a:ln w="9525">
                  <a:noFill/>
                </a:ln>
              </p:spPr>
              <p:txBody>
                <a:bodyPr vert="eaVert"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sp>
            <p:nvSpPr>
              <p:cNvPr id="163870" name="Text Box 39"/>
              <p:cNvSpPr txBox="true"/>
              <p:nvPr/>
            </p:nvSpPr>
            <p:spPr>
              <a:xfrm>
                <a:off x="215" y="426"/>
                <a:ext cx="744" cy="317"/>
              </a:xfrm>
              <a:prstGeom prst="rect">
                <a:avLst/>
              </a:prstGeom>
              <a:noFill/>
              <a:ln w="9525">
                <a:noFill/>
              </a:ln>
            </p:spPr>
            <p:txBody>
              <a:bodyPr wrap="none" anchor="t" anchorCtr="false">
                <a:spAutoFit/>
              </a:bodyPr>
              <a:p>
                <a:pPr algn="ctr" eaLnBrk="0" hangingPunct="0">
                  <a:buClrTx/>
                  <a:buFont typeface="Arial" panose="020B0604020202020204" pitchFamily="34" charset="0"/>
                </a:pPr>
                <a:r>
                  <a:rPr lang="zh-CN" altLang="en-US" b="1" dirty="0">
                    <a:latin typeface="微软雅黑" panose="020B0503020204020204" charset="-122"/>
                    <a:ea typeface="微软雅黑" panose="020B0503020204020204" charset="-122"/>
                  </a:rPr>
                  <a:t>官方来源</a:t>
                </a:r>
                <a:endParaRPr lang="zh-CN" altLang="en-US" b="1" dirty="0">
                  <a:latin typeface="微软雅黑" panose="020B0503020204020204" charset="-122"/>
                  <a:ea typeface="微软雅黑" panose="020B0503020204020204" charset="-122"/>
                </a:endParaRPr>
              </a:p>
            </p:txBody>
          </p:sp>
          <p:sp>
            <p:nvSpPr>
              <p:cNvPr id="163871" name="Text Box 40"/>
              <p:cNvSpPr txBox="true"/>
              <p:nvPr/>
            </p:nvSpPr>
            <p:spPr>
              <a:xfrm>
                <a:off x="1771" y="426"/>
                <a:ext cx="744" cy="317"/>
              </a:xfrm>
              <a:prstGeom prst="rect">
                <a:avLst/>
              </a:prstGeom>
              <a:noFill/>
              <a:ln w="9525">
                <a:noFill/>
              </a:ln>
            </p:spPr>
            <p:txBody>
              <a:bodyPr wrap="none" anchor="t" anchorCtr="false">
                <a:spAutoFit/>
              </a:bodyPr>
              <a:p>
                <a:pPr algn="ctr" eaLnBrk="0" hangingPunct="0">
                  <a:buClrTx/>
                  <a:buFont typeface="Arial" panose="020B0604020202020204" pitchFamily="34" charset="0"/>
                </a:pPr>
                <a:r>
                  <a:rPr lang="zh-CN" altLang="en-US" b="1" dirty="0">
                    <a:latin typeface="微软雅黑" panose="020B0503020204020204" charset="-122"/>
                    <a:ea typeface="微软雅黑" panose="020B0503020204020204" charset="-122"/>
                  </a:rPr>
                  <a:t>社会来源</a:t>
                </a:r>
                <a:endParaRPr lang="zh-CN" altLang="en-US" b="1" dirty="0">
                  <a:latin typeface="微软雅黑" panose="020B0503020204020204" charset="-122"/>
                  <a:ea typeface="微软雅黑" panose="020B0503020204020204" charset="-122"/>
                </a:endParaRPr>
              </a:p>
            </p:txBody>
          </p:sp>
        </p:gr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（五）客户信息来源</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164869" name="Group 4"/>
          <p:cNvGrpSpPr/>
          <p:nvPr/>
        </p:nvGrpSpPr>
        <p:grpSpPr>
          <a:xfrm>
            <a:off x="1825308" y="1532890"/>
            <a:ext cx="8540750" cy="4346575"/>
            <a:chOff x="-382" y="0"/>
            <a:chExt cx="3681" cy="2653"/>
          </a:xfrm>
        </p:grpSpPr>
        <p:sp>
          <p:nvSpPr>
            <p:cNvPr id="126983" name="AutoShape 4"/>
            <p:cNvSpPr>
              <a:spLocks noChangeArrowheads="true"/>
            </p:cNvSpPr>
            <p:nvPr/>
          </p:nvSpPr>
          <p:spPr bwMode="auto">
            <a:xfrm>
              <a:off x="1469" y="1063"/>
              <a:ext cx="1830" cy="1590"/>
            </a:xfrm>
            <a:prstGeom prst="roundRect">
              <a:avLst>
                <a:gd name="adj" fmla="val 13745"/>
              </a:avLst>
            </a:prstGeom>
            <a:solidFill>
              <a:srgbClr val="FFFFFF">
                <a:alpha val="30980"/>
              </a:srgbClr>
            </a:solidFill>
            <a:ln w="38100">
              <a:solidFill>
                <a:srgbClr val="0061B2"/>
              </a:solidFill>
              <a:round/>
            </a:ln>
          </p:spPr>
          <p:txBody>
            <a:bodyPr anchor="ctr"/>
            <a:lstStyle/>
            <a:p>
              <a:pPr marL="342900" marR="0" lvl="0" indent="-342900" algn="l" defTabSz="914400" rtl="0" eaLnBrk="1" fontAlgn="base" latinLnBrk="0" hangingPunct="1">
                <a:lnSpc>
                  <a:spcPct val="90000"/>
                </a:lnSpc>
                <a:spcBef>
                  <a:spcPct val="20000"/>
                </a:spcBef>
                <a:spcAft>
                  <a:spcPct val="0"/>
                </a:spcAft>
                <a:buClr>
                  <a:schemeClr val="hlink"/>
                </a:buClr>
                <a:buSzTx/>
                <a:buFont typeface="Arial" panose="020B0604020202020204" pitchFamily="34" charset="0"/>
                <a:buChar char="•"/>
                <a:tabLst>
                  <a:tab pos="914400" algn="l"/>
                </a:tabLst>
                <a:defRPr/>
              </a:pPr>
              <a:r>
                <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cs"/>
                </a:rPr>
                <a:t>中介机构是指征信机构、征信数据供应商、私人侦探机构、会计师事务所和律师事务所等。</a:t>
              </a:r>
              <a:endPar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cs"/>
              </a:endParaRPr>
            </a:p>
            <a:p>
              <a:pPr marL="342900" marR="0" lvl="0" indent="-342900" algn="l" defTabSz="914400" rtl="0" eaLnBrk="1" fontAlgn="base" latinLnBrk="0" hangingPunct="1">
                <a:lnSpc>
                  <a:spcPct val="90000"/>
                </a:lnSpc>
                <a:spcBef>
                  <a:spcPct val="20000"/>
                </a:spcBef>
                <a:spcAft>
                  <a:spcPct val="0"/>
                </a:spcAft>
                <a:buClr>
                  <a:schemeClr val="hlink"/>
                </a:buClr>
                <a:buSzTx/>
                <a:buFont typeface="Arial" panose="020B0604020202020204" pitchFamily="34" charset="0"/>
                <a:buChar char="•"/>
                <a:tabLst>
                  <a:tab pos="914400" algn="l"/>
                </a:tabLst>
                <a:defRPr/>
              </a:pPr>
              <a:r>
                <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cs"/>
                </a:rPr>
                <a:t>同其他信息来源相比，</a:t>
              </a:r>
              <a:r>
                <a:rPr kumimoji="0" lang="zh-CN" altLang="en-US" sz="20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mn-cs"/>
                </a:rPr>
                <a:t>中介机构提供的信用信息最专业和丰富</a:t>
              </a:r>
              <a:r>
                <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cs"/>
                </a:rPr>
                <a:t>。其中资信调查报告提供客户的资信等级和风险指数，受到业界普遍欢迎。</a:t>
              </a:r>
              <a:endPar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cs"/>
              </a:endParaRPr>
            </a:p>
          </p:txBody>
        </p:sp>
        <p:sp>
          <p:nvSpPr>
            <p:cNvPr id="126984" name="AutoShape 5"/>
            <p:cNvSpPr>
              <a:spLocks noChangeArrowheads="true"/>
            </p:cNvSpPr>
            <p:nvPr/>
          </p:nvSpPr>
          <p:spPr bwMode="auto">
            <a:xfrm>
              <a:off x="-382" y="1063"/>
              <a:ext cx="1725" cy="1590"/>
            </a:xfrm>
            <a:prstGeom prst="roundRect">
              <a:avLst>
                <a:gd name="adj" fmla="val 13745"/>
              </a:avLst>
            </a:prstGeom>
            <a:solidFill>
              <a:srgbClr val="FFFFFF">
                <a:alpha val="30980"/>
              </a:srgbClr>
            </a:solidFill>
            <a:ln w="38100">
              <a:solidFill>
                <a:srgbClr val="0061B2"/>
              </a:solidFill>
              <a:round/>
            </a:ln>
          </p:spPr>
          <p:txBody>
            <a:bodyPr anchor="ctr"/>
            <a:lstStyle/>
            <a:p>
              <a:pPr marL="342900" marR="0" lvl="0" indent="-342900" algn="l" defTabSz="914400" rtl="0" eaLnBrk="1" fontAlgn="base" latinLnBrk="0" hangingPunct="1">
                <a:lnSpc>
                  <a:spcPct val="90000"/>
                </a:lnSpc>
                <a:spcBef>
                  <a:spcPct val="20000"/>
                </a:spcBef>
                <a:spcAft>
                  <a:spcPct val="0"/>
                </a:spcAft>
                <a:buClr>
                  <a:schemeClr val="hlink"/>
                </a:buClr>
                <a:buSzTx/>
                <a:buFont typeface="Arial" panose="020B0604020202020204" pitchFamily="34" charset="0"/>
                <a:buChar char="•"/>
                <a:tabLst>
                  <a:tab pos="914400" algn="l"/>
                </a:tabLst>
                <a:defRPr/>
              </a:pPr>
              <a:r>
                <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cs"/>
                </a:rPr>
                <a:t>公开会议资料；</a:t>
              </a:r>
              <a:endPar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cs"/>
              </a:endParaRPr>
            </a:p>
            <a:p>
              <a:pPr marL="342900" marR="0" lvl="0" indent="-342900" algn="l" defTabSz="914400" rtl="0" eaLnBrk="1" fontAlgn="base" latinLnBrk="0" hangingPunct="1">
                <a:lnSpc>
                  <a:spcPct val="90000"/>
                </a:lnSpc>
                <a:spcBef>
                  <a:spcPct val="20000"/>
                </a:spcBef>
                <a:spcAft>
                  <a:spcPct val="0"/>
                </a:spcAft>
                <a:buClr>
                  <a:schemeClr val="hlink"/>
                </a:buClr>
                <a:buSzTx/>
                <a:buFont typeface="Arial" panose="020B0604020202020204" pitchFamily="34" charset="0"/>
                <a:buChar char="•"/>
                <a:tabLst>
                  <a:tab pos="914400" algn="l"/>
                </a:tabLst>
                <a:defRPr/>
              </a:pPr>
              <a:r>
                <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cs"/>
                </a:rPr>
                <a:t>电视、报刊、网站等媒体。</a:t>
              </a:r>
              <a:endParaRPr kumimoji="0" lang="en-US" altLang="zh-CN"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cs"/>
              </a:endParaRPr>
            </a:p>
            <a:p>
              <a:pPr marL="342900" marR="0" lvl="0" indent="-342900" algn="l" defTabSz="914400" rtl="0" eaLnBrk="1" fontAlgn="base" latinLnBrk="0" hangingPunct="1">
                <a:lnSpc>
                  <a:spcPct val="90000"/>
                </a:lnSpc>
                <a:spcBef>
                  <a:spcPct val="20000"/>
                </a:spcBef>
                <a:spcAft>
                  <a:spcPct val="0"/>
                </a:spcAft>
                <a:buClr>
                  <a:schemeClr val="hlink"/>
                </a:buClr>
                <a:buSzTx/>
                <a:buFont typeface="Arial" panose="020B0604020202020204" pitchFamily="34" charset="0"/>
                <a:buChar char="•"/>
                <a:tabLst>
                  <a:tab pos="914400" algn="l"/>
                </a:tabLst>
                <a:defRPr/>
              </a:pPr>
              <a:r>
                <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cs"/>
                </a:rPr>
                <a:t>避免直接引用媒体信息，</a:t>
              </a:r>
              <a:r>
                <a:rPr kumimoji="0" lang="zh-CN" altLang="en-US" sz="20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mn-cs"/>
                </a:rPr>
                <a:t>要核实公共媒体信息的客观性</a:t>
              </a:r>
              <a:r>
                <a:rPr kumimoji="0" lang="zh-CN" altLang="en-US" sz="20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a:t>
              </a:r>
              <a:endParaRPr kumimoji="0" lang="zh-CN" altLang="en-US" sz="20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64872" name="AutoShape 7"/>
            <p:cNvSpPr/>
            <p:nvPr/>
          </p:nvSpPr>
          <p:spPr>
            <a:xfrm>
              <a:off x="165" y="393"/>
              <a:ext cx="2438" cy="283"/>
            </a:xfrm>
            <a:prstGeom prst="chevron">
              <a:avLst>
                <a:gd name="adj" fmla="val 52367"/>
              </a:avLst>
            </a:prstGeom>
            <a:solidFill>
              <a:srgbClr val="FEA501"/>
            </a:soli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4873" name="Oval 14"/>
            <p:cNvSpPr/>
            <p:nvPr/>
          </p:nvSpPr>
          <p:spPr>
            <a:xfrm>
              <a:off x="48" y="0"/>
              <a:ext cx="1073" cy="1063"/>
            </a:xfrm>
            <a:prstGeom prst="ellipse">
              <a:avLst/>
            </a:prstGeom>
            <a:gradFill rotWithShape="true">
              <a:gsLst>
                <a:gs pos="0">
                  <a:srgbClr val="C9C9C9"/>
                </a:gs>
                <a:gs pos="50000">
                  <a:srgbClr val="FFFFFF"/>
                </a:gs>
                <a:gs pos="100000">
                  <a:srgbClr val="C9C9C9"/>
                </a:gs>
              </a:gsLst>
              <a:lin ang="18900000" scaled="true"/>
              <a:tileRect/>
            </a:gradFill>
            <a:ln w="9525">
              <a:noFill/>
            </a:ln>
          </p:spPr>
          <p:txBody>
            <a:bodyPr wrap="none"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4874" name="Oval 15"/>
            <p:cNvSpPr/>
            <p:nvPr/>
          </p:nvSpPr>
          <p:spPr>
            <a:xfrm>
              <a:off x="48" y="0"/>
              <a:ext cx="1073" cy="1063"/>
            </a:xfrm>
            <a:prstGeom prst="ellipse">
              <a:avLst/>
            </a:prstGeom>
            <a:gradFill rotWithShape="true">
              <a:gsLst>
                <a:gs pos="0">
                  <a:srgbClr val="C9C9C9">
                    <a:alpha val="31998"/>
                  </a:srgbClr>
                </a:gs>
                <a:gs pos="100000">
                  <a:srgbClr val="000000">
                    <a:alpha val="89998"/>
                  </a:srgbClr>
                </a:gs>
              </a:gsLst>
              <a:lin ang="18900000" scaled="true"/>
              <a:tileRect/>
            </a:gradFill>
            <a:ln w="9525">
              <a:noFill/>
            </a:ln>
          </p:spPr>
          <p:txBody>
            <a:bodyPr wrap="none"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4875" name="Oval 16"/>
            <p:cNvSpPr/>
            <p:nvPr/>
          </p:nvSpPr>
          <p:spPr>
            <a:xfrm>
              <a:off x="118" y="69"/>
              <a:ext cx="933" cy="924"/>
            </a:xfrm>
            <a:prstGeom prst="ellipse">
              <a:avLst/>
            </a:prstGeom>
            <a:gradFill rotWithShape="true">
              <a:gsLst>
                <a:gs pos="0">
                  <a:srgbClr val="C9C9C9"/>
                </a:gs>
                <a:gs pos="50000">
                  <a:srgbClr val="6D6D6D"/>
                </a:gs>
                <a:gs pos="100000">
                  <a:srgbClr val="C9C9C9"/>
                </a:gs>
              </a:gsLst>
              <a:lin ang="2700000" scaled="true"/>
              <a:tileRect/>
            </a:gradFill>
            <a:ln w="9525">
              <a:noFill/>
            </a:ln>
          </p:spPr>
          <p:txBody>
            <a:bodyPr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4876" name="Oval 17"/>
            <p:cNvSpPr/>
            <p:nvPr/>
          </p:nvSpPr>
          <p:spPr>
            <a:xfrm>
              <a:off x="119" y="71"/>
              <a:ext cx="933" cy="924"/>
            </a:xfrm>
            <a:prstGeom prst="ellipse">
              <a:avLst/>
            </a:prstGeom>
            <a:gradFill rotWithShape="true">
              <a:gsLst>
                <a:gs pos="0">
                  <a:srgbClr val="808080"/>
                </a:gs>
                <a:gs pos="100000">
                  <a:srgbClr val="C9C9C9">
                    <a:alpha val="0"/>
                  </a:srgbClr>
                </a:gs>
              </a:gsLst>
              <a:lin ang="18900000" scaled="true"/>
              <a:tileRect/>
            </a:gradFill>
            <a:ln w="9525">
              <a:noFill/>
            </a:ln>
          </p:spPr>
          <p:txBody>
            <a:bodyPr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4877" name="Oval 18"/>
            <p:cNvSpPr/>
            <p:nvPr/>
          </p:nvSpPr>
          <p:spPr>
            <a:xfrm>
              <a:off x="165" y="116"/>
              <a:ext cx="840" cy="832"/>
            </a:xfrm>
            <a:prstGeom prst="ellipse">
              <a:avLst/>
            </a:prstGeom>
            <a:solidFill>
              <a:srgbClr val="333333"/>
            </a:solidFill>
            <a:ln w="9525">
              <a:noFill/>
            </a:ln>
          </p:spPr>
          <p:txBody>
            <a:bodyPr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nvGrpSpPr>
            <p:cNvPr id="164878" name="Group 20"/>
            <p:cNvGrpSpPr/>
            <p:nvPr/>
          </p:nvGrpSpPr>
          <p:grpSpPr>
            <a:xfrm>
              <a:off x="178" y="128"/>
              <a:ext cx="813" cy="805"/>
              <a:chOff x="0" y="0"/>
              <a:chExt cx="1252" cy="1252"/>
            </a:xfrm>
          </p:grpSpPr>
          <p:sp>
            <p:nvSpPr>
              <p:cNvPr id="164879" name="Oval 20"/>
              <p:cNvSpPr/>
              <p:nvPr/>
            </p:nvSpPr>
            <p:spPr>
              <a:xfrm>
                <a:off x="0" y="0"/>
                <a:ext cx="1252" cy="1252"/>
              </a:xfrm>
              <a:prstGeom prst="ellipse">
                <a:avLst/>
              </a:prstGeom>
              <a:gradFill rotWithShape="true">
                <a:gsLst>
                  <a:gs pos="0">
                    <a:srgbClr val="636869"/>
                  </a:gs>
                  <a:gs pos="100000">
                    <a:srgbClr val="D6E1E2"/>
                  </a:gs>
                </a:gsLst>
                <a:lin ang="5400000" scaled="true"/>
                <a:tileRect/>
              </a:gradFill>
              <a:ln w="9525">
                <a:noFill/>
              </a:ln>
            </p:spPr>
            <p:txBody>
              <a:bodyPr vert="eaVert"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4880" name="Oval 21"/>
              <p:cNvSpPr/>
              <p:nvPr/>
            </p:nvSpPr>
            <p:spPr>
              <a:xfrm>
                <a:off x="15" y="8"/>
                <a:ext cx="1223" cy="1221"/>
              </a:xfrm>
              <a:prstGeom prst="ellipse">
                <a:avLst/>
              </a:prstGeom>
              <a:gradFill rotWithShape="true">
                <a:gsLst>
                  <a:gs pos="0">
                    <a:srgbClr val="D6E1E2">
                      <a:alpha val="0"/>
                    </a:srgbClr>
                  </a:gs>
                  <a:gs pos="100000">
                    <a:srgbClr val="F1F5F5"/>
                  </a:gs>
                </a:gsLst>
                <a:lin ang="5400000" scaled="true"/>
                <a:tileRect/>
              </a:gradFill>
              <a:ln w="9525">
                <a:noFill/>
              </a:ln>
            </p:spPr>
            <p:txBody>
              <a:bodyPr vert="eaVert"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4881" name="Oval 22"/>
              <p:cNvSpPr/>
              <p:nvPr/>
            </p:nvSpPr>
            <p:spPr>
              <a:xfrm>
                <a:off x="29" y="19"/>
                <a:ext cx="1161" cy="1142"/>
              </a:xfrm>
              <a:prstGeom prst="ellipse">
                <a:avLst/>
              </a:prstGeom>
              <a:gradFill rotWithShape="true">
                <a:gsLst>
                  <a:gs pos="0">
                    <a:srgbClr val="AAB2B3"/>
                  </a:gs>
                  <a:gs pos="100000">
                    <a:srgbClr val="D6E1E2">
                      <a:alpha val="48000"/>
                    </a:srgbClr>
                  </a:gs>
                </a:gsLst>
                <a:lin ang="5400000" scaled="true"/>
                <a:tileRect/>
              </a:gradFill>
              <a:ln w="9525">
                <a:noFill/>
              </a:ln>
            </p:spPr>
            <p:txBody>
              <a:bodyPr vert="eaVert"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4882" name="Oval 23"/>
              <p:cNvSpPr/>
              <p:nvPr/>
            </p:nvSpPr>
            <p:spPr>
              <a:xfrm>
                <a:off x="97" y="51"/>
                <a:ext cx="1033" cy="925"/>
              </a:xfrm>
              <a:prstGeom prst="ellipse">
                <a:avLst/>
              </a:prstGeom>
              <a:gradFill rotWithShape="true">
                <a:gsLst>
                  <a:gs pos="0">
                    <a:srgbClr val="FFFFFF"/>
                  </a:gs>
                  <a:gs pos="100000">
                    <a:srgbClr val="D6E1E2">
                      <a:alpha val="37999"/>
                    </a:srgbClr>
                  </a:gs>
                </a:gsLst>
                <a:lin ang="5400000" scaled="true"/>
                <a:tileRect/>
              </a:gradFill>
              <a:ln w="9525">
                <a:noFill/>
              </a:ln>
            </p:spPr>
            <p:txBody>
              <a:bodyPr vert="eaVert"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sp>
          <p:nvSpPr>
            <p:cNvPr id="164883" name="Oval 24"/>
            <p:cNvSpPr/>
            <p:nvPr/>
          </p:nvSpPr>
          <p:spPr>
            <a:xfrm>
              <a:off x="1600" y="3"/>
              <a:ext cx="1073" cy="1063"/>
            </a:xfrm>
            <a:prstGeom prst="ellipse">
              <a:avLst/>
            </a:prstGeom>
            <a:gradFill rotWithShape="true">
              <a:gsLst>
                <a:gs pos="0">
                  <a:srgbClr val="FEA501"/>
                </a:gs>
                <a:gs pos="50000">
                  <a:srgbClr val="FFFFFF"/>
                </a:gs>
                <a:gs pos="100000">
                  <a:srgbClr val="FEA501"/>
                </a:gs>
              </a:gsLst>
              <a:lin ang="18900000" scaled="true"/>
              <a:tileRect/>
            </a:gradFill>
            <a:ln w="9525">
              <a:noFill/>
            </a:ln>
          </p:spPr>
          <p:txBody>
            <a:bodyPr wrap="none"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4884" name="Oval 25"/>
            <p:cNvSpPr/>
            <p:nvPr/>
          </p:nvSpPr>
          <p:spPr>
            <a:xfrm>
              <a:off x="1600" y="3"/>
              <a:ext cx="1073" cy="1063"/>
            </a:xfrm>
            <a:prstGeom prst="ellipse">
              <a:avLst/>
            </a:prstGeom>
            <a:gradFill rotWithShape="true">
              <a:gsLst>
                <a:gs pos="0">
                  <a:srgbClr val="FEA501">
                    <a:alpha val="31998"/>
                  </a:srgbClr>
                </a:gs>
                <a:gs pos="100000">
                  <a:srgbClr val="764C00"/>
                </a:gs>
              </a:gsLst>
              <a:lin ang="18900000" scaled="true"/>
              <a:tileRect/>
            </a:gradFill>
            <a:ln w="9525">
              <a:noFill/>
            </a:ln>
          </p:spPr>
          <p:txBody>
            <a:bodyPr wrap="none"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4885" name="Oval 26"/>
            <p:cNvSpPr/>
            <p:nvPr/>
          </p:nvSpPr>
          <p:spPr>
            <a:xfrm>
              <a:off x="1670" y="73"/>
              <a:ext cx="933" cy="924"/>
            </a:xfrm>
            <a:prstGeom prst="ellipse">
              <a:avLst/>
            </a:prstGeom>
            <a:gradFill rotWithShape="true">
              <a:gsLst>
                <a:gs pos="0">
                  <a:srgbClr val="FEA501"/>
                </a:gs>
                <a:gs pos="50000">
                  <a:srgbClr val="895901"/>
                </a:gs>
                <a:gs pos="100000">
                  <a:srgbClr val="FEA501"/>
                </a:gs>
              </a:gsLst>
              <a:lin ang="2700000" scaled="true"/>
              <a:tileRect/>
            </a:gradFill>
            <a:ln w="9525">
              <a:noFill/>
            </a:ln>
          </p:spPr>
          <p:txBody>
            <a:bodyPr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4886" name="Oval 27"/>
            <p:cNvSpPr/>
            <p:nvPr/>
          </p:nvSpPr>
          <p:spPr>
            <a:xfrm>
              <a:off x="1671" y="74"/>
              <a:ext cx="933" cy="924"/>
            </a:xfrm>
            <a:prstGeom prst="ellipse">
              <a:avLst/>
            </a:prstGeom>
            <a:gradFill rotWithShape="true">
              <a:gsLst>
                <a:gs pos="0">
                  <a:srgbClr val="A16901"/>
                </a:gs>
                <a:gs pos="100000">
                  <a:srgbClr val="FEA501">
                    <a:alpha val="0"/>
                  </a:srgbClr>
                </a:gs>
              </a:gsLst>
              <a:lin ang="18900000" scaled="true"/>
              <a:tileRect/>
            </a:gradFill>
            <a:ln w="9525">
              <a:noFill/>
            </a:ln>
          </p:spPr>
          <p:txBody>
            <a:bodyPr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4887" name="Oval 28"/>
            <p:cNvSpPr/>
            <p:nvPr/>
          </p:nvSpPr>
          <p:spPr>
            <a:xfrm>
              <a:off x="1716" y="118"/>
              <a:ext cx="840" cy="832"/>
            </a:xfrm>
            <a:prstGeom prst="ellipse">
              <a:avLst/>
            </a:prstGeom>
            <a:solidFill>
              <a:srgbClr val="333333"/>
            </a:solidFill>
            <a:ln w="9525">
              <a:noFill/>
            </a:ln>
          </p:spPr>
          <p:txBody>
            <a:bodyPr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nvGrpSpPr>
            <p:cNvPr id="164888" name="Group 30"/>
            <p:cNvGrpSpPr/>
            <p:nvPr/>
          </p:nvGrpSpPr>
          <p:grpSpPr>
            <a:xfrm>
              <a:off x="1730" y="128"/>
              <a:ext cx="813" cy="805"/>
              <a:chOff x="0" y="0"/>
              <a:chExt cx="1252" cy="1252"/>
            </a:xfrm>
          </p:grpSpPr>
          <p:sp>
            <p:nvSpPr>
              <p:cNvPr id="164889" name="Oval 30"/>
              <p:cNvSpPr/>
              <p:nvPr/>
            </p:nvSpPr>
            <p:spPr>
              <a:xfrm>
                <a:off x="0" y="0"/>
                <a:ext cx="1252" cy="1252"/>
              </a:xfrm>
              <a:prstGeom prst="ellipse">
                <a:avLst/>
              </a:prstGeom>
              <a:gradFill rotWithShape="true">
                <a:gsLst>
                  <a:gs pos="0">
                    <a:srgbClr val="636869"/>
                  </a:gs>
                  <a:gs pos="100000">
                    <a:srgbClr val="D6E1E2"/>
                  </a:gs>
                </a:gsLst>
                <a:lin ang="5400000" scaled="true"/>
                <a:tileRect/>
              </a:gradFill>
              <a:ln w="9525">
                <a:noFill/>
              </a:ln>
            </p:spPr>
            <p:txBody>
              <a:bodyPr vert="eaVert"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4890" name="Oval 31"/>
              <p:cNvSpPr/>
              <p:nvPr/>
            </p:nvSpPr>
            <p:spPr>
              <a:xfrm>
                <a:off x="15" y="8"/>
                <a:ext cx="1223" cy="1221"/>
              </a:xfrm>
              <a:prstGeom prst="ellipse">
                <a:avLst/>
              </a:prstGeom>
              <a:gradFill rotWithShape="true">
                <a:gsLst>
                  <a:gs pos="0">
                    <a:srgbClr val="D6E1E2">
                      <a:alpha val="0"/>
                    </a:srgbClr>
                  </a:gs>
                  <a:gs pos="100000">
                    <a:srgbClr val="F1F5F5"/>
                  </a:gs>
                </a:gsLst>
                <a:lin ang="5400000" scaled="true"/>
                <a:tileRect/>
              </a:gradFill>
              <a:ln w="9525">
                <a:noFill/>
              </a:ln>
            </p:spPr>
            <p:txBody>
              <a:bodyPr vert="eaVert"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4891" name="Oval 32"/>
              <p:cNvSpPr/>
              <p:nvPr/>
            </p:nvSpPr>
            <p:spPr>
              <a:xfrm>
                <a:off x="29" y="19"/>
                <a:ext cx="1161" cy="1142"/>
              </a:xfrm>
              <a:prstGeom prst="ellipse">
                <a:avLst/>
              </a:prstGeom>
              <a:gradFill rotWithShape="true">
                <a:gsLst>
                  <a:gs pos="0">
                    <a:srgbClr val="AAB2B3"/>
                  </a:gs>
                  <a:gs pos="100000">
                    <a:srgbClr val="D6E1E2">
                      <a:alpha val="48000"/>
                    </a:srgbClr>
                  </a:gs>
                </a:gsLst>
                <a:lin ang="5400000" scaled="true"/>
                <a:tileRect/>
              </a:gradFill>
              <a:ln w="9525">
                <a:noFill/>
              </a:ln>
            </p:spPr>
            <p:txBody>
              <a:bodyPr vert="eaVert"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4892" name="Oval 33"/>
              <p:cNvSpPr/>
              <p:nvPr/>
            </p:nvSpPr>
            <p:spPr>
              <a:xfrm>
                <a:off x="97" y="51"/>
                <a:ext cx="1033" cy="925"/>
              </a:xfrm>
              <a:prstGeom prst="ellipse">
                <a:avLst/>
              </a:prstGeom>
              <a:gradFill rotWithShape="true">
                <a:gsLst>
                  <a:gs pos="0">
                    <a:srgbClr val="FFFFFF"/>
                  </a:gs>
                  <a:gs pos="100000">
                    <a:srgbClr val="D6E1E2">
                      <a:alpha val="37999"/>
                    </a:srgbClr>
                  </a:gs>
                </a:gsLst>
                <a:lin ang="5400000" scaled="true"/>
                <a:tileRect/>
              </a:gradFill>
              <a:ln w="9525">
                <a:noFill/>
              </a:ln>
            </p:spPr>
            <p:txBody>
              <a:bodyPr vert="eaVert"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sp>
          <p:nvSpPr>
            <p:cNvPr id="126998" name="Text Box 39"/>
            <p:cNvSpPr txBox="true">
              <a:spLocks noChangeArrowheads="true"/>
            </p:cNvSpPr>
            <p:nvPr/>
          </p:nvSpPr>
          <p:spPr bwMode="auto">
            <a:xfrm>
              <a:off x="241" y="241"/>
              <a:ext cx="694" cy="570"/>
            </a:xfrm>
            <a:prstGeom prst="rect">
              <a:avLst/>
            </a:prstGeom>
            <a:noFill/>
            <a:ln>
              <a:noFill/>
            </a:ln>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4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公共媒体来源</a:t>
              </a:r>
              <a:endParaRPr kumimoji="0" lang="zh-CN" altLang="en-US" sz="24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26999" name="Text Box 40"/>
            <p:cNvSpPr txBox="true">
              <a:spLocks noChangeArrowheads="true"/>
            </p:cNvSpPr>
            <p:nvPr/>
          </p:nvSpPr>
          <p:spPr bwMode="auto">
            <a:xfrm>
              <a:off x="1756" y="349"/>
              <a:ext cx="763" cy="522"/>
            </a:xfrm>
            <a:prstGeom prst="rect">
              <a:avLst/>
            </a:prstGeom>
            <a:noFill/>
            <a:ln>
              <a:noFill/>
            </a:ln>
          </p:spPr>
          <p:txBody>
            <a:bodyPr>
              <a:spAutoFit/>
            </a:bodyPr>
            <a:lstStyle>
              <a:lvl1pPr marL="342900" indent="-342900" defTabSz="0" eaLnBrk="0" hangingPunct="0">
                <a:tabLst>
                  <a:tab pos="914400" algn="l"/>
                </a:tabLst>
                <a:defRPr sz="2400">
                  <a:solidFill>
                    <a:schemeClr val="tx1"/>
                  </a:solidFill>
                  <a:latin typeface="Arial" panose="020B0604020202020204" pitchFamily="34" charset="0"/>
                  <a:ea typeface="宋体" panose="02010600030101010101" pitchFamily="2" charset="-122"/>
                </a:defRPr>
              </a:lvl1pPr>
              <a:lvl2pPr marL="742950" indent="-285750" defTabSz="0" eaLnBrk="0" hangingPunct="0">
                <a:tabLst>
                  <a:tab pos="914400" algn="l"/>
                </a:tabLst>
                <a:defRPr sz="2400">
                  <a:solidFill>
                    <a:schemeClr val="tx1"/>
                  </a:solidFill>
                  <a:latin typeface="Arial" panose="020B0604020202020204" pitchFamily="34" charset="0"/>
                  <a:ea typeface="宋体" panose="02010600030101010101" pitchFamily="2" charset="-122"/>
                </a:defRPr>
              </a:lvl2pPr>
              <a:lvl3pPr marL="1143000" indent="-228600" defTabSz="0" eaLnBrk="0" hangingPunct="0">
                <a:tabLst>
                  <a:tab pos="914400" algn="l"/>
                </a:tabLst>
                <a:defRPr sz="2400">
                  <a:solidFill>
                    <a:schemeClr val="tx1"/>
                  </a:solidFill>
                  <a:latin typeface="Arial" panose="020B0604020202020204" pitchFamily="34" charset="0"/>
                  <a:ea typeface="宋体" panose="02010600030101010101" pitchFamily="2" charset="-122"/>
                </a:defRPr>
              </a:lvl3pPr>
              <a:lvl4pPr marL="1600200" indent="-228600" defTabSz="0" eaLnBrk="0" hangingPunct="0">
                <a:tabLst>
                  <a:tab pos="914400" algn="l"/>
                </a:tabLst>
                <a:defRPr sz="2400">
                  <a:solidFill>
                    <a:schemeClr val="tx1"/>
                  </a:solidFill>
                  <a:latin typeface="Arial" panose="020B0604020202020204" pitchFamily="34" charset="0"/>
                  <a:ea typeface="宋体" panose="02010600030101010101" pitchFamily="2" charset="-122"/>
                </a:defRPr>
              </a:lvl4pPr>
              <a:lvl5pPr marL="2057400" indent="-228600" defTabSz="0" eaLnBrk="0" hangingPunct="0">
                <a:tabLst>
                  <a:tab pos="914400" algn="l"/>
                </a:tabLst>
                <a:defRPr sz="2400">
                  <a:solidFill>
                    <a:schemeClr val="tx1"/>
                  </a:solidFill>
                  <a:latin typeface="Arial" panose="020B0604020202020204" pitchFamily="34" charset="0"/>
                  <a:ea typeface="宋体" panose="02010600030101010101" pitchFamily="2" charset="-122"/>
                </a:defRPr>
              </a:lvl5pPr>
              <a:lvl6pPr marL="2514600" indent="-228600" defTabSz="0" eaLnBrk="0" fontAlgn="base" hangingPunct="0">
                <a:spcBef>
                  <a:spcPct val="0"/>
                </a:spcBef>
                <a:spcAft>
                  <a:spcPct val="0"/>
                </a:spcAft>
                <a:tabLst>
                  <a:tab pos="914400" algn="l"/>
                </a:tabLst>
                <a:defRPr sz="2400">
                  <a:solidFill>
                    <a:schemeClr val="tx1"/>
                  </a:solidFill>
                  <a:latin typeface="Arial" panose="020B0604020202020204" pitchFamily="34" charset="0"/>
                  <a:ea typeface="宋体" panose="02010600030101010101" pitchFamily="2" charset="-122"/>
                </a:defRPr>
              </a:lvl6pPr>
              <a:lvl7pPr marL="2971800" indent="-228600" defTabSz="0" eaLnBrk="0" fontAlgn="base" hangingPunct="0">
                <a:spcBef>
                  <a:spcPct val="0"/>
                </a:spcBef>
                <a:spcAft>
                  <a:spcPct val="0"/>
                </a:spcAft>
                <a:tabLst>
                  <a:tab pos="914400" algn="l"/>
                </a:tabLst>
                <a:defRPr sz="2400">
                  <a:solidFill>
                    <a:schemeClr val="tx1"/>
                  </a:solidFill>
                  <a:latin typeface="Arial" panose="020B0604020202020204" pitchFamily="34" charset="0"/>
                  <a:ea typeface="宋体" panose="02010600030101010101" pitchFamily="2" charset="-122"/>
                </a:defRPr>
              </a:lvl7pPr>
              <a:lvl8pPr marL="3429000" indent="-228600" defTabSz="0" eaLnBrk="0" fontAlgn="base" hangingPunct="0">
                <a:spcBef>
                  <a:spcPct val="0"/>
                </a:spcBef>
                <a:spcAft>
                  <a:spcPct val="0"/>
                </a:spcAft>
                <a:tabLst>
                  <a:tab pos="914400" algn="l"/>
                </a:tabLst>
                <a:defRPr sz="2400">
                  <a:solidFill>
                    <a:schemeClr val="tx1"/>
                  </a:solidFill>
                  <a:latin typeface="Arial" panose="020B0604020202020204" pitchFamily="34" charset="0"/>
                  <a:ea typeface="宋体" panose="02010600030101010101" pitchFamily="2" charset="-122"/>
                </a:defRPr>
              </a:lvl8pPr>
              <a:lvl9pPr marL="3886200" indent="-228600" defTabSz="0" eaLnBrk="0" fontAlgn="base" hangingPunct="0">
                <a:spcBef>
                  <a:spcPct val="0"/>
                </a:spcBef>
                <a:spcAft>
                  <a:spcPct val="0"/>
                </a:spcAft>
                <a:tabLst>
                  <a:tab pos="914400" algn="l"/>
                </a:tabLst>
                <a:defRPr sz="2400">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0" fontAlgn="base" latinLnBrk="0" hangingPunct="0">
                <a:lnSpc>
                  <a:spcPct val="90000"/>
                </a:lnSpc>
                <a:spcBef>
                  <a:spcPct val="0"/>
                </a:spcBef>
                <a:spcAft>
                  <a:spcPct val="0"/>
                </a:spcAft>
                <a:buClr>
                  <a:schemeClr val="hlink"/>
                </a:buClr>
                <a:buSzTx/>
                <a:buFontTx/>
                <a:buNone/>
                <a:tabLst>
                  <a:tab pos="914400" algn="l"/>
                </a:tabLst>
                <a:defRPr/>
              </a:pPr>
              <a:r>
                <a:rPr kumimoji="0" lang="zh-CN" altLang="en-US" sz="24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中介机构来源</a:t>
              </a:r>
              <a:endParaRPr kumimoji="0" lang="zh-CN" altLang="en-US" sz="24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（五）客户信息来源</a:t>
            </a:r>
            <a:endParaRPr lang="zh-CN" altLang="en-US" sz="3200" dirty="0">
              <a:solidFill>
                <a:schemeClr val="bg1"/>
              </a:solidFill>
              <a:latin typeface="微软雅黑" panose="020B0503020204020204" charset="-122"/>
              <a:ea typeface="微软雅黑" panose="020B0503020204020204" charset="-122"/>
              <a:sym typeface="+mn-ea"/>
            </a:endParaRPr>
          </a:p>
        </p:txBody>
      </p:sp>
      <p:graphicFrame>
        <p:nvGraphicFramePr>
          <p:cNvPr id="149575" name="Group 71"/>
          <p:cNvGraphicFramePr>
            <a:graphicFrameLocks noGrp="true"/>
          </p:cNvGraphicFramePr>
          <p:nvPr/>
        </p:nvGraphicFramePr>
        <p:xfrm>
          <a:off x="1888808" y="1775778"/>
          <a:ext cx="8413750" cy="4389438"/>
        </p:xfrm>
        <a:graphic>
          <a:graphicData uri="http://schemas.openxmlformats.org/drawingml/2006/table">
            <a:tbl>
              <a:tblPr/>
              <a:tblGrid>
                <a:gridCol w="2727325"/>
                <a:gridCol w="1644650"/>
                <a:gridCol w="2132012"/>
                <a:gridCol w="1909763"/>
              </a:tblGrid>
              <a:tr h="365786">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外部信息源</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可靠程度</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完整程度和状态</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费用</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786">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客户介绍资料</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10%</a:t>
                      </a: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至</a:t>
                      </a:r>
                      <a:r>
                        <a:rPr kumimoji="0" lang="en-US" altLang="zh-CN"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60%</a:t>
                      </a:r>
                      <a:endParaRPr kumimoji="0" lang="en-US" altLang="zh-CN" sz="32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微软雅黑" panose="020B0503020204020204" charset="-122"/>
                        </a:rPr>
                        <a:t>可达</a:t>
                      </a:r>
                      <a:r>
                        <a:rPr kumimoji="0" lang="en-US" altLang="zh-CN" sz="1800" b="0" i="0" u="none" strike="noStrike" cap="none" normalizeH="0" baseline="0">
                          <a:ln>
                            <a:noFill/>
                          </a:ln>
                          <a:solidFill>
                            <a:schemeClr val="tx1"/>
                          </a:solidFill>
                          <a:effectLst/>
                          <a:latin typeface="微软雅黑" panose="020B0503020204020204" charset="-122"/>
                          <a:ea typeface="微软雅黑" panose="020B0503020204020204" charset="-122"/>
                          <a:cs typeface="微软雅黑" panose="020B0503020204020204" charset="-122"/>
                        </a:rPr>
                        <a:t>80%</a:t>
                      </a: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微软雅黑" panose="020B0503020204020204" charset="-122"/>
                        </a:rPr>
                        <a:t>，静态</a:t>
                      </a:r>
                      <a:endParaRPr kumimoji="0" lang="zh-CN" altLang="en-US" sz="3200" b="0" i="0" u="none" strike="noStrike" cap="none" normalizeH="0" baseline="0">
                        <a:ln>
                          <a:noFill/>
                        </a:ln>
                        <a:solidFill>
                          <a:schemeClr val="tx1"/>
                        </a:solidFill>
                        <a:effectLst/>
                        <a:latin typeface="微软雅黑" panose="020B0503020204020204" charset="-122"/>
                        <a:ea typeface="微软雅黑" panose="020B0503020204020204" charset="-122"/>
                        <a:cs typeface="微软雅黑" panose="020B0503020204020204" charset="-122"/>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无</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786">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中介机构介绍</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平均</a:t>
                      </a:r>
                      <a:r>
                        <a:rPr kumimoji="0" lang="en-US" altLang="zh-CN"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55%</a:t>
                      </a:r>
                      <a:endParaRPr kumimoji="0" lang="en-US" altLang="zh-CN" sz="32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可达</a:t>
                      </a:r>
                      <a:r>
                        <a:rPr kumimoji="0" lang="en-US" altLang="zh-CN"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90%</a:t>
                      </a: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，动态</a:t>
                      </a:r>
                      <a:endParaRPr kumimoji="0" lang="zh-CN" altLang="en-US" sz="32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低</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786">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企业网页</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平均</a:t>
                      </a:r>
                      <a:r>
                        <a:rPr kumimoji="0" lang="en-US" altLang="zh-CN"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50%</a:t>
                      </a:r>
                      <a:endParaRPr kumimoji="0" lang="en-US" altLang="zh-CN" sz="32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微软雅黑" panose="020B0503020204020204" charset="-122"/>
                        </a:rPr>
                        <a:t>可达</a:t>
                      </a:r>
                      <a:r>
                        <a:rPr kumimoji="0" lang="en-US" altLang="zh-CN" sz="1800" b="0" i="0" u="none" strike="noStrike" cap="none" normalizeH="0" baseline="0">
                          <a:ln>
                            <a:noFill/>
                          </a:ln>
                          <a:solidFill>
                            <a:schemeClr val="tx1"/>
                          </a:solidFill>
                          <a:effectLst/>
                          <a:latin typeface="微软雅黑" panose="020B0503020204020204" charset="-122"/>
                          <a:ea typeface="微软雅黑" panose="020B0503020204020204" charset="-122"/>
                          <a:cs typeface="微软雅黑" panose="020B0503020204020204" charset="-122"/>
                        </a:rPr>
                        <a:t>70%</a:t>
                      </a: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微软雅黑" panose="020B0503020204020204" charset="-122"/>
                        </a:rPr>
                        <a:t>，半动态</a:t>
                      </a:r>
                      <a:endParaRPr kumimoji="0" lang="zh-CN" altLang="en-US" sz="3200" b="0" i="0" u="none" strike="noStrike" cap="none" normalizeH="0" baseline="0">
                        <a:ln>
                          <a:noFill/>
                        </a:ln>
                        <a:solidFill>
                          <a:schemeClr val="tx1"/>
                        </a:solidFill>
                        <a:effectLst/>
                        <a:latin typeface="微软雅黑" panose="020B0503020204020204" charset="-122"/>
                        <a:ea typeface="微软雅黑" panose="020B0503020204020204" charset="-122"/>
                        <a:cs typeface="微软雅黑" panose="020B0503020204020204" charset="-122"/>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低</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786">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直接同客户接触</a:t>
                      </a:r>
                      <a:r>
                        <a:rPr kumimoji="0" lang="en-US" altLang="zh-CN"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a:t>
                      </a: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初步</a:t>
                      </a:r>
                      <a:r>
                        <a:rPr kumimoji="0" lang="en-US" altLang="zh-CN"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a:t>
                      </a:r>
                      <a:endParaRPr kumimoji="0" lang="en-US" altLang="zh-CN" sz="32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30%</a:t>
                      </a: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至</a:t>
                      </a:r>
                      <a:r>
                        <a:rPr kumimoji="0" lang="en-US" altLang="zh-CN"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70%</a:t>
                      </a:r>
                      <a:endParaRPr kumimoji="0" lang="en-US" altLang="zh-CN" sz="32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微软雅黑" panose="020B0503020204020204" charset="-122"/>
                        </a:rPr>
                        <a:t>可达</a:t>
                      </a:r>
                      <a:r>
                        <a:rPr kumimoji="0" lang="en-US" altLang="zh-CN" sz="1800" b="0" i="0" u="none" strike="noStrike" cap="none" normalizeH="0" baseline="0">
                          <a:ln>
                            <a:noFill/>
                          </a:ln>
                          <a:solidFill>
                            <a:schemeClr val="tx1"/>
                          </a:solidFill>
                          <a:effectLst/>
                          <a:latin typeface="微软雅黑" panose="020B0503020204020204" charset="-122"/>
                          <a:ea typeface="微软雅黑" panose="020B0503020204020204" charset="-122"/>
                          <a:cs typeface="微软雅黑" panose="020B0503020204020204" charset="-122"/>
                        </a:rPr>
                        <a:t>50%</a:t>
                      </a: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微软雅黑" panose="020B0503020204020204" charset="-122"/>
                        </a:rPr>
                        <a:t>，动态</a:t>
                      </a:r>
                      <a:endParaRPr kumimoji="0" lang="zh-CN" altLang="en-US" sz="3200" b="0" i="0" u="none" strike="noStrike" cap="none" normalizeH="0" baseline="0">
                        <a:ln>
                          <a:noFill/>
                        </a:ln>
                        <a:solidFill>
                          <a:schemeClr val="tx1"/>
                        </a:solidFill>
                        <a:effectLst/>
                        <a:latin typeface="微软雅黑" panose="020B0503020204020204" charset="-122"/>
                        <a:ea typeface="微软雅黑" panose="020B0503020204020204" charset="-122"/>
                        <a:cs typeface="微软雅黑" panose="020B0503020204020204" charset="-122"/>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中等偏高</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786">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直接同客户接触</a:t>
                      </a:r>
                      <a:r>
                        <a:rPr kumimoji="0" lang="en-US" altLang="zh-CN"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a:t>
                      </a: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长期</a:t>
                      </a:r>
                      <a:r>
                        <a:rPr kumimoji="0" lang="en-US" altLang="zh-CN"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a:t>
                      </a:r>
                      <a:endParaRPr kumimoji="0" lang="en-US" altLang="zh-CN" sz="32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60%</a:t>
                      </a: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至</a:t>
                      </a:r>
                      <a:r>
                        <a:rPr kumimoji="0" lang="en-US" altLang="zh-CN"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90%</a:t>
                      </a:r>
                      <a:endParaRPr kumimoji="0" lang="en-US" altLang="zh-CN" sz="32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可达</a:t>
                      </a:r>
                      <a:r>
                        <a:rPr kumimoji="0" lang="en-US" altLang="zh-CN"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90%</a:t>
                      </a: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，动态</a:t>
                      </a:r>
                      <a:endParaRPr kumimoji="0" lang="zh-CN" altLang="en-US" sz="32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非常高</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786">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领导介绍</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微软雅黑" panose="020B0503020204020204" charset="-122"/>
                        </a:rPr>
                        <a:t>平均</a:t>
                      </a:r>
                      <a:r>
                        <a:rPr kumimoji="0" lang="en-US" altLang="zh-CN" sz="1800" b="0" i="0" u="none" strike="noStrike" cap="none" normalizeH="0" baseline="0">
                          <a:ln>
                            <a:noFill/>
                          </a:ln>
                          <a:solidFill>
                            <a:schemeClr val="tx1"/>
                          </a:solidFill>
                          <a:effectLst/>
                          <a:latin typeface="微软雅黑" panose="020B0503020204020204" charset="-122"/>
                          <a:ea typeface="微软雅黑" panose="020B0503020204020204" charset="-122"/>
                          <a:cs typeface="微软雅黑" panose="020B0503020204020204" charset="-122"/>
                        </a:rPr>
                        <a:t>30%</a:t>
                      </a:r>
                      <a:endParaRPr kumimoji="0" lang="en-US" altLang="zh-CN" sz="3200" b="0" i="0" u="none" strike="noStrike" cap="none" normalizeH="0" baseline="0">
                        <a:ln>
                          <a:noFill/>
                        </a:ln>
                        <a:solidFill>
                          <a:schemeClr val="tx1"/>
                        </a:solidFill>
                        <a:effectLst/>
                        <a:latin typeface="微软雅黑" panose="020B0503020204020204" charset="-122"/>
                        <a:ea typeface="微软雅黑" panose="020B0503020204020204" charset="-122"/>
                        <a:cs typeface="微软雅黑" panose="020B0503020204020204" charset="-122"/>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可达</a:t>
                      </a:r>
                      <a:r>
                        <a:rPr kumimoji="0" lang="en-US" altLang="zh-CN"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60%</a:t>
                      </a: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，静态</a:t>
                      </a:r>
                      <a:endParaRPr kumimoji="0" lang="zh-CN" altLang="en-US" sz="32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无</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786">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驻海外机构调查</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微软雅黑" panose="020B0503020204020204" charset="-122"/>
                          <a:ea typeface="微软雅黑" panose="020B0503020204020204" charset="-122"/>
                          <a:cs typeface="微软雅黑" panose="020B0503020204020204" charset="-122"/>
                        </a:rPr>
                        <a:t>50%</a:t>
                      </a: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微软雅黑" panose="020B0503020204020204" charset="-122"/>
                        </a:rPr>
                        <a:t>至</a:t>
                      </a:r>
                      <a:r>
                        <a:rPr kumimoji="0" lang="en-US" altLang="zh-CN" sz="1800" b="0" i="0" u="none" strike="noStrike" cap="none" normalizeH="0" baseline="0">
                          <a:ln>
                            <a:noFill/>
                          </a:ln>
                          <a:solidFill>
                            <a:schemeClr val="tx1"/>
                          </a:solidFill>
                          <a:effectLst/>
                          <a:latin typeface="微软雅黑" panose="020B0503020204020204" charset="-122"/>
                          <a:ea typeface="微软雅黑" panose="020B0503020204020204" charset="-122"/>
                          <a:cs typeface="微软雅黑" panose="020B0503020204020204" charset="-122"/>
                        </a:rPr>
                        <a:t>70%</a:t>
                      </a:r>
                      <a:endParaRPr kumimoji="0" lang="en-US" altLang="zh-CN" sz="3200" b="0" i="0" u="none" strike="noStrike" cap="none" normalizeH="0" baseline="0">
                        <a:ln>
                          <a:noFill/>
                        </a:ln>
                        <a:solidFill>
                          <a:schemeClr val="tx1"/>
                        </a:solidFill>
                        <a:effectLst/>
                        <a:latin typeface="微软雅黑" panose="020B0503020204020204" charset="-122"/>
                        <a:ea typeface="微软雅黑" panose="020B0503020204020204" charset="-122"/>
                        <a:cs typeface="微软雅黑" panose="020B0503020204020204" charset="-122"/>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可达</a:t>
                      </a:r>
                      <a:r>
                        <a:rPr kumimoji="0" lang="en-US" altLang="zh-CN"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70%</a:t>
                      </a: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，静态</a:t>
                      </a:r>
                      <a:endParaRPr kumimoji="0" lang="zh-CN" altLang="en-US" sz="32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低</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786">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银行提供的报告</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微软雅黑" panose="020B0503020204020204" charset="-122"/>
                        </a:rPr>
                        <a:t>平均</a:t>
                      </a:r>
                      <a:r>
                        <a:rPr kumimoji="0" lang="en-US" altLang="zh-CN" sz="1800" b="0" i="0" u="none" strike="noStrike" cap="none" normalizeH="0" baseline="0">
                          <a:ln>
                            <a:noFill/>
                          </a:ln>
                          <a:solidFill>
                            <a:schemeClr val="tx1"/>
                          </a:solidFill>
                          <a:effectLst/>
                          <a:latin typeface="微软雅黑" panose="020B0503020204020204" charset="-122"/>
                          <a:ea typeface="微软雅黑" panose="020B0503020204020204" charset="-122"/>
                          <a:cs typeface="微软雅黑" panose="020B0503020204020204" charset="-122"/>
                        </a:rPr>
                        <a:t>80%</a:t>
                      </a:r>
                      <a:endParaRPr kumimoji="0" lang="en-US" altLang="zh-CN" sz="3200" b="0" i="0" u="none" strike="noStrike" cap="none" normalizeH="0" baseline="0">
                        <a:ln>
                          <a:noFill/>
                        </a:ln>
                        <a:solidFill>
                          <a:schemeClr val="tx1"/>
                        </a:solidFill>
                        <a:effectLst/>
                        <a:latin typeface="微软雅黑" panose="020B0503020204020204" charset="-122"/>
                        <a:ea typeface="微软雅黑" panose="020B0503020204020204" charset="-122"/>
                        <a:cs typeface="微软雅黑" panose="020B0503020204020204" charset="-122"/>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可达</a:t>
                      </a:r>
                      <a:r>
                        <a:rPr kumimoji="0" lang="en-US" altLang="zh-CN"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90%</a:t>
                      </a: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，静态</a:t>
                      </a:r>
                      <a:endParaRPr kumimoji="0" lang="zh-CN" altLang="en-US" sz="32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中等偏低</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786">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a:ln>
                            <a:noFill/>
                          </a:ln>
                          <a:solidFill>
                            <a:srgbClr val="00B0F0"/>
                          </a:solidFill>
                          <a:effectLst/>
                          <a:latin typeface="微软雅黑" panose="020B0503020204020204" charset="-122"/>
                          <a:ea typeface="微软雅黑" panose="020B0503020204020204" charset="-122"/>
                          <a:cs typeface="Times New Roman" panose="02020603050405020304" charset="0"/>
                        </a:rPr>
                        <a:t>征信公司调查报告</a:t>
                      </a:r>
                      <a:endParaRPr kumimoji="0" lang="zh-CN" altLang="en-US" sz="1800" b="0" i="0" u="none" strike="noStrike" cap="none" normalizeH="0" baseline="0">
                        <a:ln>
                          <a:noFill/>
                        </a:ln>
                        <a:solidFill>
                          <a:srgbClr val="00B0F0"/>
                        </a:solidFill>
                        <a:effectLst/>
                        <a:latin typeface="微软雅黑" panose="020B0503020204020204" charset="-122"/>
                        <a:ea typeface="微软雅黑" panose="020B0503020204020204" charset="-122"/>
                        <a:cs typeface="Times New Roman" panose="02020603050405020304"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a:ln>
                            <a:noFill/>
                          </a:ln>
                          <a:solidFill>
                            <a:srgbClr val="00B0F0"/>
                          </a:solidFill>
                          <a:effectLst/>
                          <a:latin typeface="微软雅黑" panose="020B0503020204020204" charset="-122"/>
                          <a:ea typeface="微软雅黑" panose="020B0503020204020204" charset="-122"/>
                          <a:cs typeface="微软雅黑" panose="020B0503020204020204" charset="-122"/>
                        </a:rPr>
                        <a:t>平均</a:t>
                      </a:r>
                      <a:r>
                        <a:rPr kumimoji="0" lang="en-US" altLang="zh-CN" sz="1800" b="0" i="0" u="none" strike="noStrike" cap="none" normalizeH="0" baseline="0">
                          <a:ln>
                            <a:noFill/>
                          </a:ln>
                          <a:solidFill>
                            <a:srgbClr val="00B0F0"/>
                          </a:solidFill>
                          <a:effectLst/>
                          <a:latin typeface="微软雅黑" panose="020B0503020204020204" charset="-122"/>
                          <a:ea typeface="微软雅黑" panose="020B0503020204020204" charset="-122"/>
                          <a:cs typeface="微软雅黑" panose="020B0503020204020204" charset="-122"/>
                        </a:rPr>
                        <a:t>80%</a:t>
                      </a:r>
                      <a:endParaRPr kumimoji="0" lang="en-US" altLang="zh-CN" sz="1800" b="0" i="0" u="none" strike="noStrike" cap="none" normalizeH="0" baseline="0">
                        <a:ln>
                          <a:noFill/>
                        </a:ln>
                        <a:solidFill>
                          <a:srgbClr val="00B0F0"/>
                        </a:solidFill>
                        <a:effectLst/>
                        <a:latin typeface="微软雅黑" panose="020B0503020204020204" charset="-122"/>
                        <a:ea typeface="微软雅黑" panose="020B0503020204020204" charset="-122"/>
                        <a:cs typeface="微软雅黑" panose="020B0503020204020204" charset="-122"/>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a:ln>
                            <a:noFill/>
                          </a:ln>
                          <a:solidFill>
                            <a:srgbClr val="00B0F0"/>
                          </a:solidFill>
                          <a:effectLst/>
                          <a:latin typeface="微软雅黑" panose="020B0503020204020204" charset="-122"/>
                          <a:ea typeface="微软雅黑" panose="020B0503020204020204" charset="-122"/>
                          <a:cs typeface="微软雅黑" panose="020B0503020204020204" charset="-122"/>
                        </a:rPr>
                        <a:t>可达</a:t>
                      </a:r>
                      <a:r>
                        <a:rPr kumimoji="0" lang="en-US" altLang="zh-CN" sz="1800" b="0" i="0" u="none" strike="noStrike" cap="none" normalizeH="0" baseline="0">
                          <a:ln>
                            <a:noFill/>
                          </a:ln>
                          <a:solidFill>
                            <a:srgbClr val="00B0F0"/>
                          </a:solidFill>
                          <a:effectLst/>
                          <a:latin typeface="微软雅黑" panose="020B0503020204020204" charset="-122"/>
                          <a:ea typeface="微软雅黑" panose="020B0503020204020204" charset="-122"/>
                          <a:cs typeface="微软雅黑" panose="020B0503020204020204" charset="-122"/>
                        </a:rPr>
                        <a:t>95%</a:t>
                      </a:r>
                      <a:r>
                        <a:rPr kumimoji="0" lang="zh-CN" altLang="en-US" sz="1800" b="0" i="0" u="none" strike="noStrike" cap="none" normalizeH="0" baseline="0">
                          <a:ln>
                            <a:noFill/>
                          </a:ln>
                          <a:solidFill>
                            <a:srgbClr val="00B0F0"/>
                          </a:solidFill>
                          <a:effectLst/>
                          <a:latin typeface="微软雅黑" panose="020B0503020204020204" charset="-122"/>
                          <a:ea typeface="微软雅黑" panose="020B0503020204020204" charset="-122"/>
                          <a:cs typeface="微软雅黑" panose="020B0503020204020204" charset="-122"/>
                        </a:rPr>
                        <a:t>，动态</a:t>
                      </a:r>
                      <a:endParaRPr kumimoji="0" lang="zh-CN" altLang="en-US" sz="1800" b="0" i="0" u="none" strike="noStrike" cap="none" normalizeH="0" baseline="0">
                        <a:ln>
                          <a:noFill/>
                        </a:ln>
                        <a:solidFill>
                          <a:srgbClr val="00B0F0"/>
                        </a:solidFill>
                        <a:effectLst/>
                        <a:latin typeface="微软雅黑" panose="020B0503020204020204" charset="-122"/>
                        <a:ea typeface="微软雅黑" panose="020B0503020204020204" charset="-122"/>
                        <a:cs typeface="微软雅黑" panose="020B0503020204020204" charset="-122"/>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rgbClr val="00B0F0"/>
                          </a:solidFill>
                          <a:effectLst/>
                          <a:latin typeface="微软雅黑" panose="020B0503020204020204" charset="-122"/>
                          <a:ea typeface="微软雅黑" panose="020B0503020204020204" charset="-122"/>
                          <a:cs typeface="Times New Roman" panose="02020603050405020304" charset="0"/>
                        </a:rPr>
                        <a:t>中等程度</a:t>
                      </a:r>
                      <a:endParaRPr kumimoji="0" lang="zh-CN" altLang="en-US" sz="1800" b="0" i="0" u="none" strike="noStrike" cap="none" normalizeH="0" baseline="0" dirty="0">
                        <a:ln>
                          <a:noFill/>
                        </a:ln>
                        <a:solidFill>
                          <a:srgbClr val="00B0F0"/>
                        </a:solidFill>
                        <a:effectLst/>
                        <a:latin typeface="微软雅黑" panose="020B0503020204020204" charset="-122"/>
                        <a:ea typeface="微软雅黑" panose="020B0503020204020204" charset="-122"/>
                        <a:cs typeface="Times New Roman" panose="02020603050405020304"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786">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委托政府机构调查</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微软雅黑" panose="020B0503020204020204" charset="-122"/>
                        </a:rPr>
                        <a:t>平均</a:t>
                      </a:r>
                      <a:r>
                        <a:rPr kumimoji="0" lang="en-US" altLang="zh-CN" sz="1800" b="0" i="0" u="none" strike="noStrike" cap="none" normalizeH="0" baseline="0">
                          <a:ln>
                            <a:noFill/>
                          </a:ln>
                          <a:solidFill>
                            <a:schemeClr val="tx1"/>
                          </a:solidFill>
                          <a:effectLst/>
                          <a:latin typeface="微软雅黑" panose="020B0503020204020204" charset="-122"/>
                          <a:ea typeface="微软雅黑" panose="020B0503020204020204" charset="-122"/>
                          <a:cs typeface="微软雅黑" panose="020B0503020204020204" charset="-122"/>
                        </a:rPr>
                        <a:t>70%</a:t>
                      </a:r>
                      <a:endParaRPr kumimoji="0" lang="en-US" altLang="zh-CN" sz="3200" b="0" i="0" u="none" strike="noStrike" cap="none" normalizeH="0" baseline="0">
                        <a:ln>
                          <a:noFill/>
                        </a:ln>
                        <a:solidFill>
                          <a:schemeClr val="tx1"/>
                        </a:solidFill>
                        <a:effectLst/>
                        <a:latin typeface="微软雅黑" panose="020B0503020204020204" charset="-122"/>
                        <a:ea typeface="微软雅黑" panose="020B0503020204020204" charset="-122"/>
                        <a:cs typeface="微软雅黑" panose="020B0503020204020204" charset="-122"/>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微软雅黑" panose="020B0503020204020204" charset="-122"/>
                        </a:rPr>
                        <a:t>可达</a:t>
                      </a:r>
                      <a:r>
                        <a:rPr kumimoji="0" lang="en-US" altLang="zh-CN" sz="1800" b="0" i="0" u="none" strike="noStrike" cap="none" normalizeH="0" baseline="0">
                          <a:ln>
                            <a:noFill/>
                          </a:ln>
                          <a:solidFill>
                            <a:schemeClr val="tx1"/>
                          </a:solidFill>
                          <a:effectLst/>
                          <a:latin typeface="微软雅黑" panose="020B0503020204020204" charset="-122"/>
                          <a:ea typeface="微软雅黑" panose="020B0503020204020204" charset="-122"/>
                          <a:cs typeface="微软雅黑" panose="020B0503020204020204" charset="-122"/>
                        </a:rPr>
                        <a:t>97%</a:t>
                      </a: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微软雅黑" panose="020B0503020204020204" charset="-122"/>
                        </a:rPr>
                        <a:t>，静态</a:t>
                      </a:r>
                      <a:endParaRPr kumimoji="0" lang="zh-CN" altLang="en-US" sz="3200" b="0" i="0" u="none" strike="noStrike" cap="none" normalizeH="0" baseline="0">
                        <a:ln>
                          <a:noFill/>
                        </a:ln>
                        <a:solidFill>
                          <a:schemeClr val="tx1"/>
                        </a:solidFill>
                        <a:effectLst/>
                        <a:latin typeface="微软雅黑" panose="020B0503020204020204" charset="-122"/>
                        <a:ea typeface="微软雅黑" panose="020B0503020204020204" charset="-122"/>
                        <a:cs typeface="微软雅黑" panose="020B0503020204020204" charset="-122"/>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高</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786">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律师取证</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微软雅黑" panose="020B0503020204020204" charset="-122"/>
                          <a:ea typeface="微软雅黑" panose="020B0503020204020204" charset="-122"/>
                          <a:cs typeface="微软雅黑" panose="020B0503020204020204" charset="-122"/>
                        </a:rPr>
                        <a:t>90%</a:t>
                      </a: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微软雅黑" panose="020B0503020204020204" charset="-122"/>
                        </a:rPr>
                        <a:t>以上</a:t>
                      </a:r>
                      <a:endParaRPr kumimoji="0" lang="zh-CN" altLang="en-US" sz="3200" b="0" i="0" u="none" strike="noStrike" cap="none" normalizeH="0" baseline="0">
                        <a:ln>
                          <a:noFill/>
                        </a:ln>
                        <a:solidFill>
                          <a:schemeClr val="tx1"/>
                        </a:solidFill>
                        <a:effectLst/>
                        <a:latin typeface="微软雅黑" panose="020B0503020204020204" charset="-122"/>
                        <a:ea typeface="微软雅黑" panose="020B0503020204020204" charset="-122"/>
                        <a:cs typeface="微软雅黑" panose="020B0503020204020204" charset="-122"/>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可达</a:t>
                      </a:r>
                      <a:r>
                        <a:rPr kumimoji="0" lang="en-US" altLang="zh-CN"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100%</a:t>
                      </a: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，静态</a:t>
                      </a:r>
                      <a:endParaRPr kumimoji="0" lang="zh-CN" altLang="en-US" sz="32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非常高</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165956" name="Rectangle 322"/>
          <p:cNvSpPr/>
          <p:nvPr/>
        </p:nvSpPr>
        <p:spPr>
          <a:xfrm>
            <a:off x="3587433" y="1311434"/>
            <a:ext cx="4789805" cy="368300"/>
          </a:xfrm>
          <a:prstGeom prst="rect">
            <a:avLst/>
          </a:prstGeom>
          <a:noFill/>
          <a:ln w="9525">
            <a:noFill/>
          </a:ln>
        </p:spPr>
        <p:txBody>
          <a:bodyPr wrap="none" anchor="ctr" anchorCtr="false">
            <a:spAutoFit/>
          </a:bodyPr>
          <a:p>
            <a:pPr algn="l">
              <a:buClrTx/>
              <a:buFont typeface="Arial" panose="020B0604020202020204" pitchFamily="34" charset="0"/>
            </a:pPr>
            <a:r>
              <a:rPr lang="zh-CN" altLang="en-US" sz="1800" b="1" dirty="0">
                <a:solidFill>
                  <a:srgbClr val="130401"/>
                </a:solidFill>
                <a:latin typeface="微软雅黑" panose="020B0503020204020204" charset="-122"/>
                <a:ea typeface="微软雅黑" panose="020B0503020204020204" charset="-122"/>
                <a:cs typeface="微软雅黑" panose="020B0503020204020204" charset="-122"/>
              </a:rPr>
              <a:t>外部信息源信息风险可能性及发生费用统计</a:t>
            </a:r>
            <a:r>
              <a:rPr lang="zh-CN" altLang="en-US" sz="1600" b="1" dirty="0">
                <a:solidFill>
                  <a:srgbClr val="130401"/>
                </a:solidFill>
                <a:latin typeface="微软雅黑" panose="020B0503020204020204" charset="-122"/>
                <a:ea typeface="微软雅黑" panose="020B0503020204020204" charset="-122"/>
                <a:cs typeface="微软雅黑" panose="020B0503020204020204" charset="-122"/>
                <a:sym typeface="+mn-ea"/>
              </a:rPr>
              <a:t>表</a:t>
            </a:r>
            <a:r>
              <a:rPr lang="zh-CN" altLang="en-US" sz="1600" dirty="0">
                <a:solidFill>
                  <a:srgbClr val="130401"/>
                </a:solidFill>
                <a:latin typeface="微软雅黑" panose="020B0503020204020204" charset="-122"/>
                <a:ea typeface="微软雅黑" panose="020B0503020204020204" charset="-122"/>
                <a:cs typeface="微软雅黑" panose="020B0503020204020204" charset="-122"/>
              </a:rPr>
              <a:t> </a:t>
            </a:r>
            <a:endParaRPr lang="zh-CN" altLang="en-US" sz="1600" dirty="0">
              <a:solidFill>
                <a:srgbClr val="13040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（五）客户信息来源</a:t>
            </a:r>
            <a:endParaRPr lang="zh-CN" altLang="en-US" sz="3200" dirty="0">
              <a:solidFill>
                <a:schemeClr val="bg1"/>
              </a:solidFill>
              <a:latin typeface="微软雅黑" panose="020B0503020204020204" charset="-122"/>
              <a:ea typeface="微软雅黑" panose="020B0503020204020204" charset="-122"/>
              <a:sym typeface="+mn-ea"/>
            </a:endParaRPr>
          </a:p>
        </p:txBody>
      </p:sp>
      <p:graphicFrame>
        <p:nvGraphicFramePr>
          <p:cNvPr id="7" name="表格 6"/>
          <p:cNvGraphicFramePr>
            <a:graphicFrameLocks noGrp="true"/>
          </p:cNvGraphicFramePr>
          <p:nvPr/>
        </p:nvGraphicFramePr>
        <p:xfrm>
          <a:off x="1881823" y="1290320"/>
          <a:ext cx="8428038" cy="4899025"/>
        </p:xfrm>
        <a:graphic>
          <a:graphicData uri="http://schemas.openxmlformats.org/drawingml/2006/table">
            <a:tbl>
              <a:tblPr firstRow="true" firstCol="true" lastRow="true" lastCol="true" bandRow="true" bandCol="true">
                <a:tableStyleId>{5C22544A-7EE6-4342-B048-85BDC9FD1C3A}</a:tableStyleId>
              </a:tblPr>
              <a:tblGrid>
                <a:gridCol w="8428037"/>
              </a:tblGrid>
              <a:tr h="4899025">
                <a:tc>
                  <a:txBody>
                    <a:bodyPr/>
                    <a:p>
                      <a:pPr algn="ctr">
                        <a:lnSpc>
                          <a:spcPct val="150000"/>
                        </a:lnSpc>
                        <a:spcBef>
                          <a:spcPts val="600"/>
                        </a:spcBef>
                        <a:spcAft>
                          <a:spcPts val="600"/>
                        </a:spcAft>
                      </a:pPr>
                      <a:r>
                        <a:rPr lang="zh-CN" sz="2400" b="0" kern="100" dirty="0">
                          <a:solidFill>
                            <a:schemeClr val="tx1"/>
                          </a:solidFill>
                          <a:effectLst/>
                          <a:latin typeface="微软雅黑" panose="020B0503020204020204" charset="-122"/>
                          <a:ea typeface="微软雅黑" panose="020B0503020204020204" charset="-122"/>
                          <a:cs typeface="微软雅黑" panose="020B0503020204020204" charset="-122"/>
                        </a:rPr>
                        <a:t>案例</a:t>
                      </a:r>
                      <a:r>
                        <a:rPr lang="en-US" altLang="zh-CN" sz="2400" b="0" kern="100" baseline="0" dirty="0">
                          <a:solidFill>
                            <a:schemeClr val="tx1"/>
                          </a:solidFill>
                          <a:effectLst/>
                          <a:latin typeface="微软雅黑" panose="020B0503020204020204" charset="-122"/>
                          <a:ea typeface="微软雅黑" panose="020B0503020204020204" charset="-122"/>
                          <a:cs typeface="微软雅黑" panose="020B0503020204020204" charset="-122"/>
                        </a:rPr>
                        <a:t>  </a:t>
                      </a:r>
                      <a:r>
                        <a:rPr lang="en-US" sz="2400" b="0" kern="100" dirty="0">
                          <a:solidFill>
                            <a:schemeClr val="tx1"/>
                          </a:solidFill>
                          <a:effectLst/>
                          <a:latin typeface="微软雅黑" panose="020B0503020204020204" charset="-122"/>
                          <a:ea typeface="微软雅黑" panose="020B0503020204020204" charset="-122"/>
                          <a:cs typeface="微软雅黑" panose="020B0503020204020204" charset="-122"/>
                        </a:rPr>
                        <a:t>  </a:t>
                      </a:r>
                      <a:r>
                        <a:rPr lang="zh-CN" sz="2400" b="0" kern="100" dirty="0">
                          <a:solidFill>
                            <a:schemeClr val="tx1"/>
                          </a:solidFill>
                          <a:effectLst/>
                          <a:latin typeface="微软雅黑" panose="020B0503020204020204" charset="-122"/>
                          <a:ea typeface="微软雅黑" panose="020B0503020204020204" charset="-122"/>
                          <a:cs typeface="微软雅黑" panose="020B0503020204020204" charset="-122"/>
                        </a:rPr>
                        <a:t>客户信息调查</a:t>
                      </a:r>
                      <a:endParaRPr lang="zh-CN" sz="2400" b="0" kern="100" dirty="0">
                        <a:solidFill>
                          <a:schemeClr val="tx1"/>
                        </a:solidFill>
                        <a:effectLst/>
                        <a:latin typeface="微软雅黑" panose="020B0503020204020204" charset="-122"/>
                        <a:ea typeface="微软雅黑" panose="020B0503020204020204" charset="-122"/>
                        <a:cs typeface="微软雅黑" panose="020B0503020204020204" charset="-122"/>
                      </a:endParaRPr>
                    </a:p>
                    <a:p>
                      <a:pPr indent="267970" algn="just">
                        <a:lnSpc>
                          <a:spcPts val="2600"/>
                        </a:lnSpc>
                        <a:spcAft>
                          <a:spcPts val="0"/>
                        </a:spcAft>
                      </a:pPr>
                      <a:r>
                        <a:rPr lang="zh-CN" sz="2000" b="0" kern="100" dirty="0">
                          <a:solidFill>
                            <a:srgbClr val="130401"/>
                          </a:solidFill>
                          <a:effectLst/>
                          <a:latin typeface="微软雅黑" panose="020B0503020204020204" charset="-122"/>
                          <a:ea typeface="微软雅黑" panose="020B0503020204020204" charset="-122"/>
                          <a:cs typeface="微软雅黑" panose="020B0503020204020204" charset="-122"/>
                        </a:rPr>
                        <a:t>案例：</a:t>
                      </a:r>
                      <a:r>
                        <a:rPr lang="en-US" sz="2000" b="0" kern="100" dirty="0">
                          <a:solidFill>
                            <a:srgbClr val="130401"/>
                          </a:solidFill>
                          <a:effectLst/>
                          <a:latin typeface="微软雅黑" panose="020B0503020204020204" charset="-122"/>
                          <a:ea typeface="微软雅黑" panose="020B0503020204020204" charset="-122"/>
                          <a:cs typeface="微软雅黑" panose="020B0503020204020204" charset="-122"/>
                        </a:rPr>
                        <a:t>1999</a:t>
                      </a:r>
                      <a:r>
                        <a:rPr lang="zh-CN" sz="2000" b="0" kern="100" dirty="0">
                          <a:solidFill>
                            <a:srgbClr val="130401"/>
                          </a:solidFill>
                          <a:effectLst/>
                          <a:latin typeface="微软雅黑" panose="020B0503020204020204" charset="-122"/>
                          <a:ea typeface="微软雅黑" panose="020B0503020204020204" charset="-122"/>
                          <a:cs typeface="微软雅黑" panose="020B0503020204020204" charset="-122"/>
                        </a:rPr>
                        <a:t>年</a:t>
                      </a:r>
                      <a:r>
                        <a:rPr lang="en-US" sz="2000" b="0" kern="100" dirty="0">
                          <a:solidFill>
                            <a:srgbClr val="130401"/>
                          </a:solidFill>
                          <a:effectLst/>
                          <a:latin typeface="微软雅黑" panose="020B0503020204020204" charset="-122"/>
                          <a:ea typeface="微软雅黑" panose="020B0503020204020204" charset="-122"/>
                          <a:cs typeface="微软雅黑" panose="020B0503020204020204" charset="-122"/>
                        </a:rPr>
                        <a:t>7</a:t>
                      </a:r>
                      <a:r>
                        <a:rPr lang="zh-CN" sz="2000" b="0" kern="100" dirty="0">
                          <a:solidFill>
                            <a:srgbClr val="130401"/>
                          </a:solidFill>
                          <a:effectLst/>
                          <a:latin typeface="微软雅黑" panose="020B0503020204020204" charset="-122"/>
                          <a:ea typeface="微软雅黑" panose="020B0503020204020204" charset="-122"/>
                          <a:cs typeface="微软雅黑" panose="020B0503020204020204" charset="-122"/>
                        </a:rPr>
                        <a:t>月，武钢实业公司收到一封法国阿普洛德国际（集团）公司的来函。信中称，该集团的注册资金为</a:t>
                      </a:r>
                      <a:r>
                        <a:rPr lang="en-US" sz="2000" b="0" kern="100" dirty="0">
                          <a:solidFill>
                            <a:srgbClr val="130401"/>
                          </a:solidFill>
                          <a:effectLst/>
                          <a:latin typeface="微软雅黑" panose="020B0503020204020204" charset="-122"/>
                          <a:ea typeface="微软雅黑" panose="020B0503020204020204" charset="-122"/>
                          <a:cs typeface="微软雅黑" panose="020B0503020204020204" charset="-122"/>
                        </a:rPr>
                        <a:t>23</a:t>
                      </a:r>
                      <a:r>
                        <a:rPr lang="zh-CN" sz="2000" b="0" kern="100" dirty="0">
                          <a:solidFill>
                            <a:srgbClr val="130401"/>
                          </a:solidFill>
                          <a:effectLst/>
                          <a:latin typeface="微软雅黑" panose="020B0503020204020204" charset="-122"/>
                          <a:ea typeface="微软雅黑" panose="020B0503020204020204" charset="-122"/>
                          <a:cs typeface="微软雅黑" panose="020B0503020204020204" charset="-122"/>
                        </a:rPr>
                        <a:t>亿美元，是一个大型跨国集团，</a:t>
                      </a:r>
                      <a:r>
                        <a:rPr lang="en-US" sz="2000" b="0" kern="100" dirty="0">
                          <a:solidFill>
                            <a:srgbClr val="130401"/>
                          </a:solidFill>
                          <a:effectLst/>
                          <a:latin typeface="微软雅黑" panose="020B0503020204020204" charset="-122"/>
                          <a:ea typeface="微软雅黑" panose="020B0503020204020204" charset="-122"/>
                          <a:cs typeface="微软雅黑" panose="020B0503020204020204" charset="-122"/>
                        </a:rPr>
                        <a:t>1997</a:t>
                      </a:r>
                      <a:r>
                        <a:rPr lang="zh-CN" sz="2000" b="0" kern="100" dirty="0">
                          <a:solidFill>
                            <a:srgbClr val="130401"/>
                          </a:solidFill>
                          <a:effectLst/>
                          <a:latin typeface="微软雅黑" panose="020B0503020204020204" charset="-122"/>
                          <a:ea typeface="微软雅黑" panose="020B0503020204020204" charset="-122"/>
                          <a:cs typeface="微软雅黑" panose="020B0503020204020204" charset="-122"/>
                        </a:rPr>
                        <a:t>年营业额高达</a:t>
                      </a:r>
                      <a:r>
                        <a:rPr lang="en-US" sz="2000" b="0" kern="100" dirty="0">
                          <a:solidFill>
                            <a:srgbClr val="130401"/>
                          </a:solidFill>
                          <a:effectLst/>
                          <a:latin typeface="微软雅黑" panose="020B0503020204020204" charset="-122"/>
                          <a:ea typeface="微软雅黑" panose="020B0503020204020204" charset="-122"/>
                          <a:cs typeface="微软雅黑" panose="020B0503020204020204" charset="-122"/>
                        </a:rPr>
                        <a:t>35</a:t>
                      </a:r>
                      <a:r>
                        <a:rPr lang="zh-CN" sz="2000" b="0" kern="100" dirty="0">
                          <a:solidFill>
                            <a:srgbClr val="130401"/>
                          </a:solidFill>
                          <a:effectLst/>
                          <a:latin typeface="微软雅黑" panose="020B0503020204020204" charset="-122"/>
                          <a:ea typeface="微软雅黑" panose="020B0503020204020204" charset="-122"/>
                          <a:cs typeface="微软雅黑" panose="020B0503020204020204" charset="-122"/>
                        </a:rPr>
                        <a:t>亿美元，并正以年均</a:t>
                      </a:r>
                      <a:r>
                        <a:rPr lang="en-US" sz="2000" b="0" kern="100" dirty="0">
                          <a:solidFill>
                            <a:srgbClr val="130401"/>
                          </a:solidFill>
                          <a:effectLst/>
                          <a:latin typeface="微软雅黑" panose="020B0503020204020204" charset="-122"/>
                          <a:ea typeface="微软雅黑" panose="020B0503020204020204" charset="-122"/>
                          <a:cs typeface="微软雅黑" panose="020B0503020204020204" charset="-122"/>
                        </a:rPr>
                        <a:t>20%</a:t>
                      </a:r>
                      <a:r>
                        <a:rPr lang="zh-CN" sz="2000" b="0" kern="100" dirty="0">
                          <a:solidFill>
                            <a:srgbClr val="130401"/>
                          </a:solidFill>
                          <a:effectLst/>
                          <a:latin typeface="微软雅黑" panose="020B0503020204020204" charset="-122"/>
                          <a:ea typeface="微软雅黑" panose="020B0503020204020204" charset="-122"/>
                          <a:cs typeface="微软雅黑" panose="020B0503020204020204" charset="-122"/>
                        </a:rPr>
                        <a:t>的速度递增。该集团希望能和武钢实业公司合资开发纸塑复合袋项目，条件是在</a:t>
                      </a:r>
                      <a:r>
                        <a:rPr lang="en-US" sz="2000" b="0" kern="100" dirty="0">
                          <a:solidFill>
                            <a:srgbClr val="130401"/>
                          </a:solidFill>
                          <a:effectLst/>
                          <a:latin typeface="微软雅黑" panose="020B0503020204020204" charset="-122"/>
                          <a:ea typeface="微软雅黑" panose="020B0503020204020204" charset="-122"/>
                          <a:cs typeface="微软雅黑" panose="020B0503020204020204" charset="-122"/>
                        </a:rPr>
                        <a:t>600</a:t>
                      </a:r>
                      <a:r>
                        <a:rPr lang="zh-CN" sz="2000" b="0" kern="100" dirty="0">
                          <a:solidFill>
                            <a:srgbClr val="130401"/>
                          </a:solidFill>
                          <a:effectLst/>
                          <a:latin typeface="微软雅黑" panose="020B0503020204020204" charset="-122"/>
                          <a:ea typeface="微软雅黑" panose="020B0503020204020204" charset="-122"/>
                          <a:cs typeface="微软雅黑" panose="020B0503020204020204" charset="-122"/>
                        </a:rPr>
                        <a:t>万人民币总投资中，双方各投资</a:t>
                      </a:r>
                      <a:r>
                        <a:rPr lang="en-US" sz="2000" b="0" kern="100" dirty="0">
                          <a:solidFill>
                            <a:srgbClr val="130401"/>
                          </a:solidFill>
                          <a:effectLst/>
                          <a:latin typeface="微软雅黑" panose="020B0503020204020204" charset="-122"/>
                          <a:ea typeface="微软雅黑" panose="020B0503020204020204" charset="-122"/>
                          <a:cs typeface="微软雅黑" panose="020B0503020204020204" charset="-122"/>
                        </a:rPr>
                        <a:t>50%</a:t>
                      </a:r>
                      <a:r>
                        <a:rPr lang="zh-CN" sz="2000" b="0" kern="100" dirty="0">
                          <a:solidFill>
                            <a:srgbClr val="130401"/>
                          </a:solidFill>
                          <a:effectLst/>
                          <a:latin typeface="微软雅黑" panose="020B0503020204020204" charset="-122"/>
                          <a:ea typeface="微软雅黑" panose="020B0503020204020204" charset="-122"/>
                          <a:cs typeface="微软雅黑" panose="020B0503020204020204" charset="-122"/>
                        </a:rPr>
                        <a:t>，由法方负责购买设备并返销全部产品。然而，经过几轮谈判，武钢怀疑了。为什么法方坚持生产设备必须要从法国进口，而且价格如此高呢？通过</a:t>
                      </a:r>
                      <a:r>
                        <a:rPr lang="zh-CN" sz="2000" b="0" kern="100" dirty="0">
                          <a:solidFill>
                            <a:srgbClr val="00B0F0"/>
                          </a:solidFill>
                          <a:effectLst/>
                          <a:latin typeface="微软雅黑" panose="020B0503020204020204" charset="-122"/>
                          <a:ea typeface="微软雅黑" panose="020B0503020204020204" charset="-122"/>
                          <a:cs typeface="微软雅黑" panose="020B0503020204020204" charset="-122"/>
                        </a:rPr>
                        <a:t>外贸部门的调查</a:t>
                      </a:r>
                      <a:r>
                        <a:rPr lang="zh-CN" sz="2000" b="0" kern="100" dirty="0">
                          <a:solidFill>
                            <a:srgbClr val="130401"/>
                          </a:solidFill>
                          <a:effectLst/>
                          <a:latin typeface="微软雅黑" panose="020B0503020204020204" charset="-122"/>
                          <a:ea typeface="微软雅黑" panose="020B0503020204020204" charset="-122"/>
                          <a:cs typeface="微软雅黑" panose="020B0503020204020204" charset="-122"/>
                        </a:rPr>
                        <a:t>得知：法国工商登记处根本没有该公司的登记，其提供的地址是一家与该公司无任何关系的小餐馆的地址。</a:t>
                      </a:r>
                      <a:endParaRPr lang="zh-CN" sz="2000" b="0" kern="100" dirty="0">
                        <a:solidFill>
                          <a:srgbClr val="130401"/>
                        </a:solidFill>
                        <a:effectLst/>
                        <a:latin typeface="微软雅黑" panose="020B0503020204020204" charset="-122"/>
                        <a:ea typeface="微软雅黑" panose="020B0503020204020204" charset="-122"/>
                        <a:cs typeface="微软雅黑" panose="020B0503020204020204" charset="-122"/>
                      </a:endParaRPr>
                    </a:p>
                  </a:txBody>
                  <a:tcPr marL="68574" marR="68574" marT="0" marB="0">
                    <a:solidFill>
                      <a:schemeClr val="bg1"/>
                    </a:solidFill>
                  </a:tcPr>
                </a:tc>
              </a:tr>
            </a:tbl>
          </a:graphicData>
        </a:graphic>
      </p:graphicFrame>
      <p:sp>
        <p:nvSpPr>
          <p:cNvPr id="2" name="TextBox 1"/>
          <p:cNvSpPr txBox="true"/>
          <p:nvPr/>
        </p:nvSpPr>
        <p:spPr>
          <a:xfrm>
            <a:off x="1881823" y="5111433"/>
            <a:ext cx="8258175" cy="1077912"/>
          </a:xfrm>
          <a:prstGeom prst="rect">
            <a:avLst/>
          </a:prstGeom>
          <a:noFill/>
          <a:ln w="9525">
            <a:noFill/>
          </a:ln>
        </p:spPr>
        <p:txBody>
          <a:bodyPr anchor="t" anchorCtr="false">
            <a:spAutoFit/>
          </a:bodyPr>
          <a:p>
            <a:pPr>
              <a:buClrTx/>
              <a:buFontTx/>
            </a:pPr>
            <a:r>
              <a:rPr lang="zh-CN" altLang="zh-CN" sz="2000" dirty="0">
                <a:solidFill>
                  <a:srgbClr val="00B0F0"/>
                </a:solidFill>
                <a:latin typeface="微软雅黑" panose="020B0503020204020204" charset="-122"/>
                <a:ea typeface="微软雅黑" panose="020B0503020204020204" charset="-122"/>
              </a:rPr>
              <a:t>该案例中，如果没有信用服务机构或没有这些信用数据库，武钢很可能会和对方签合同，其结果是不堪设想的。</a:t>
            </a:r>
            <a:endParaRPr lang="zh-CN" altLang="zh-CN" sz="2000" dirty="0">
              <a:solidFill>
                <a:srgbClr val="FF0000"/>
              </a:solidFill>
              <a:latin typeface="微软雅黑" panose="020B0503020204020204" charset="-122"/>
              <a:ea typeface="微软雅黑" panose="020B0503020204020204" charset="-122"/>
            </a:endParaRPr>
          </a:p>
          <a:p>
            <a:pPr>
              <a:buClrTx/>
              <a:buFontTx/>
            </a:pPr>
            <a:endParaRPr lang="zh-CN" altLang="zh-CN" sz="2000" dirty="0">
              <a:solidFill>
                <a:srgbClr val="FF0000"/>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（五）客户信息来源</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4" name="组合 3"/>
          <p:cNvGrpSpPr/>
          <p:nvPr/>
        </p:nvGrpSpPr>
        <p:grpSpPr>
          <a:xfrm>
            <a:off x="1594411" y="1654810"/>
            <a:ext cx="9503484" cy="4296874"/>
            <a:chOff x="2511" y="2606"/>
            <a:chExt cx="14966" cy="6767"/>
          </a:xfrm>
        </p:grpSpPr>
        <p:grpSp>
          <p:nvGrpSpPr>
            <p:cNvPr id="168962" name="Group 4"/>
            <p:cNvGrpSpPr/>
            <p:nvPr/>
          </p:nvGrpSpPr>
          <p:grpSpPr>
            <a:xfrm>
              <a:off x="2511" y="2618"/>
              <a:ext cx="10729" cy="6755"/>
              <a:chOff x="-263" y="-20"/>
              <a:chExt cx="2936" cy="2618"/>
            </a:xfrm>
          </p:grpSpPr>
          <p:sp>
            <p:nvSpPr>
              <p:cNvPr id="5" name="AutoShape 4"/>
              <p:cNvSpPr>
                <a:spLocks noChangeArrowheads="true"/>
              </p:cNvSpPr>
              <p:nvPr/>
            </p:nvSpPr>
            <p:spPr bwMode="auto">
              <a:xfrm>
                <a:off x="1607" y="1134"/>
                <a:ext cx="958" cy="1337"/>
              </a:xfrm>
              <a:prstGeom prst="roundRect">
                <a:avLst>
                  <a:gd name="adj" fmla="val 13745"/>
                </a:avLst>
              </a:prstGeom>
              <a:solidFill>
                <a:srgbClr val="FFFFFF">
                  <a:alpha val="30980"/>
                </a:srgbClr>
              </a:solidFill>
              <a:ln w="38100">
                <a:solidFill>
                  <a:srgbClr val="0061B2"/>
                </a:solidFill>
                <a:round/>
              </a:ln>
            </p:spPr>
            <p:txBody>
              <a:bodyPr anchor="ctr"/>
              <a:lstStyle/>
              <a:p>
                <a:pPr marL="342900" marR="0" lvl="0" indent="-342900" algn="l" defTabSz="914400" rtl="0" eaLnBrk="1" fontAlgn="base" latinLnBrk="0" hangingPunct="1">
                  <a:lnSpc>
                    <a:spcPct val="90000"/>
                  </a:lnSpc>
                  <a:spcBef>
                    <a:spcPct val="20000"/>
                  </a:spcBef>
                  <a:spcAft>
                    <a:spcPct val="0"/>
                  </a:spcAft>
                  <a:buClr>
                    <a:schemeClr val="hlink"/>
                  </a:buClr>
                  <a:buSzTx/>
                  <a:buFont typeface="Arial" panose="020B0604020202020204" pitchFamily="34" charset="0"/>
                  <a:buChar char="•"/>
                  <a:tabLst>
                    <a:tab pos="914400" algn="l"/>
                  </a:tabLst>
                  <a:defRPr/>
                </a:pPr>
                <a:r>
                  <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cs"/>
                  </a:rPr>
                  <a:t>信用管理部门应</a:t>
                </a:r>
                <a:r>
                  <a:rPr kumimoji="0" lang="zh-CN" altLang="en-US" sz="20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mn-cs"/>
                  </a:rPr>
                  <a:t>培养销售人员的信用意识</a:t>
                </a:r>
                <a:r>
                  <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cs"/>
                  </a:rPr>
                  <a:t>，充分利用销售人员获取客户的资料。</a:t>
                </a:r>
                <a:endPar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cs"/>
                </a:endParaRPr>
              </a:p>
            </p:txBody>
          </p:sp>
          <p:sp>
            <p:nvSpPr>
              <p:cNvPr id="6" name="AutoShape 5"/>
              <p:cNvSpPr>
                <a:spLocks noChangeArrowheads="true"/>
              </p:cNvSpPr>
              <p:nvPr/>
            </p:nvSpPr>
            <p:spPr bwMode="auto">
              <a:xfrm>
                <a:off x="-263" y="1008"/>
                <a:ext cx="1609" cy="1590"/>
              </a:xfrm>
              <a:prstGeom prst="roundRect">
                <a:avLst>
                  <a:gd name="adj" fmla="val 13745"/>
                </a:avLst>
              </a:prstGeom>
              <a:solidFill>
                <a:srgbClr val="FFFFFF">
                  <a:alpha val="30980"/>
                </a:srgbClr>
              </a:solidFill>
              <a:ln w="38100">
                <a:solidFill>
                  <a:srgbClr val="0061B2"/>
                </a:solidFill>
                <a:round/>
              </a:ln>
            </p:spPr>
            <p:txBody>
              <a:bodyPr anchor="ctr"/>
              <a:lstStyle/>
              <a:p>
                <a:pPr marL="342900" marR="0" lvl="0" indent="-342900" algn="l" defTabSz="914400" rtl="0" eaLnBrk="1" fontAlgn="base" latinLnBrk="0" hangingPunct="1">
                  <a:lnSpc>
                    <a:spcPct val="90000"/>
                  </a:lnSpc>
                  <a:spcBef>
                    <a:spcPct val="20000"/>
                  </a:spcBef>
                  <a:spcAft>
                    <a:spcPct val="0"/>
                  </a:spcAft>
                  <a:buClr>
                    <a:schemeClr val="hlink"/>
                  </a:buClr>
                  <a:buSzTx/>
                  <a:buFont typeface="Arial" panose="020B0604020202020204" pitchFamily="34" charset="0"/>
                  <a:buChar char="•"/>
                  <a:tabLst>
                    <a:tab pos="914400" algn="l"/>
                  </a:tabLst>
                  <a:defRPr/>
                </a:pPr>
                <a:r>
                  <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cs"/>
                  </a:rPr>
                  <a:t>信用人员直接接触客户可获取以下信息：</a:t>
                </a:r>
                <a:endParaRPr kumimoji="0" lang="en-US" altLang="zh-CN"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cs"/>
                </a:endParaRPr>
              </a:p>
              <a:p>
                <a:pPr marL="342900" marR="0" lvl="0" indent="-342900" algn="l" defTabSz="914400" rtl="0" eaLnBrk="1" fontAlgn="base" latinLnBrk="0" hangingPunct="1">
                  <a:lnSpc>
                    <a:spcPct val="90000"/>
                  </a:lnSpc>
                  <a:spcBef>
                    <a:spcPct val="20000"/>
                  </a:spcBef>
                  <a:spcAft>
                    <a:spcPct val="0"/>
                  </a:spcAft>
                  <a:buClr>
                    <a:schemeClr val="hlink"/>
                  </a:buClr>
                  <a:buSzTx/>
                  <a:buFont typeface="Arial" panose="020B0604020202020204" pitchFamily="34" charset="0"/>
                  <a:buChar char="•"/>
                  <a:tabLst>
                    <a:tab pos="914400" algn="l"/>
                  </a:tabLst>
                  <a:defRPr/>
                </a:pPr>
                <a:r>
                  <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cs"/>
                  </a:rPr>
                  <a:t>企业性质、成立时间、业主或股东情况、其他供应商、开户银行、产品市场、付款条件、竞争对手、经营状况等。</a:t>
                </a:r>
                <a:endParaRPr kumimoji="0" lang="zh-CN" altLang="en-US" sz="20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68965" name="AutoShape 7"/>
              <p:cNvSpPr/>
              <p:nvPr/>
            </p:nvSpPr>
            <p:spPr>
              <a:xfrm>
                <a:off x="165" y="417"/>
                <a:ext cx="1697" cy="259"/>
              </a:xfrm>
              <a:prstGeom prst="chevron">
                <a:avLst>
                  <a:gd name="adj" fmla="val 52386"/>
                </a:avLst>
              </a:prstGeom>
              <a:solidFill>
                <a:srgbClr val="FEA501"/>
              </a:soli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8966" name="Oval 14"/>
              <p:cNvSpPr/>
              <p:nvPr/>
            </p:nvSpPr>
            <p:spPr>
              <a:xfrm>
                <a:off x="48" y="0"/>
                <a:ext cx="1073" cy="1063"/>
              </a:xfrm>
              <a:prstGeom prst="ellipse">
                <a:avLst/>
              </a:prstGeom>
              <a:gradFill rotWithShape="true">
                <a:gsLst>
                  <a:gs pos="0">
                    <a:srgbClr val="C9C9C9"/>
                  </a:gs>
                  <a:gs pos="50000">
                    <a:srgbClr val="FFFFFF"/>
                  </a:gs>
                  <a:gs pos="100000">
                    <a:srgbClr val="C9C9C9"/>
                  </a:gs>
                </a:gsLst>
                <a:lin ang="18900000" scaled="true"/>
                <a:tileRect/>
              </a:gradFill>
              <a:ln w="9525">
                <a:noFill/>
              </a:ln>
            </p:spPr>
            <p:txBody>
              <a:bodyPr wrap="none"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8967" name="Oval 15"/>
              <p:cNvSpPr/>
              <p:nvPr/>
            </p:nvSpPr>
            <p:spPr>
              <a:xfrm>
                <a:off x="48" y="0"/>
                <a:ext cx="1073" cy="1063"/>
              </a:xfrm>
              <a:prstGeom prst="ellipse">
                <a:avLst/>
              </a:prstGeom>
              <a:gradFill rotWithShape="true">
                <a:gsLst>
                  <a:gs pos="0">
                    <a:srgbClr val="C9C9C9">
                      <a:alpha val="31998"/>
                    </a:srgbClr>
                  </a:gs>
                  <a:gs pos="100000">
                    <a:srgbClr val="000000">
                      <a:alpha val="89998"/>
                    </a:srgbClr>
                  </a:gs>
                </a:gsLst>
                <a:lin ang="18900000" scaled="true"/>
                <a:tileRect/>
              </a:gradFill>
              <a:ln w="9525">
                <a:noFill/>
              </a:ln>
            </p:spPr>
            <p:txBody>
              <a:bodyPr wrap="none"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8968" name="Oval 16"/>
              <p:cNvSpPr/>
              <p:nvPr/>
            </p:nvSpPr>
            <p:spPr>
              <a:xfrm>
                <a:off x="118" y="69"/>
                <a:ext cx="933" cy="924"/>
              </a:xfrm>
              <a:prstGeom prst="ellipse">
                <a:avLst/>
              </a:prstGeom>
              <a:gradFill rotWithShape="true">
                <a:gsLst>
                  <a:gs pos="0">
                    <a:srgbClr val="C9C9C9"/>
                  </a:gs>
                  <a:gs pos="50000">
                    <a:srgbClr val="6D6D6D"/>
                  </a:gs>
                  <a:gs pos="100000">
                    <a:srgbClr val="C9C9C9"/>
                  </a:gs>
                </a:gsLst>
                <a:lin ang="2700000" scaled="true"/>
                <a:tileRect/>
              </a:gradFill>
              <a:ln w="9525">
                <a:noFill/>
              </a:ln>
            </p:spPr>
            <p:txBody>
              <a:bodyPr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8969" name="Oval 17"/>
              <p:cNvSpPr/>
              <p:nvPr/>
            </p:nvSpPr>
            <p:spPr>
              <a:xfrm>
                <a:off x="119" y="71"/>
                <a:ext cx="933" cy="924"/>
              </a:xfrm>
              <a:prstGeom prst="ellipse">
                <a:avLst/>
              </a:prstGeom>
              <a:gradFill rotWithShape="true">
                <a:gsLst>
                  <a:gs pos="0">
                    <a:srgbClr val="808080"/>
                  </a:gs>
                  <a:gs pos="100000">
                    <a:srgbClr val="C9C9C9">
                      <a:alpha val="0"/>
                    </a:srgbClr>
                  </a:gs>
                </a:gsLst>
                <a:lin ang="18900000" scaled="true"/>
                <a:tileRect/>
              </a:gradFill>
              <a:ln w="9525">
                <a:noFill/>
              </a:ln>
            </p:spPr>
            <p:txBody>
              <a:bodyPr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8970" name="Oval 18"/>
              <p:cNvSpPr/>
              <p:nvPr/>
            </p:nvSpPr>
            <p:spPr>
              <a:xfrm>
                <a:off x="165" y="116"/>
                <a:ext cx="840" cy="832"/>
              </a:xfrm>
              <a:prstGeom prst="ellipse">
                <a:avLst/>
              </a:prstGeom>
              <a:solidFill>
                <a:srgbClr val="333333"/>
              </a:solidFill>
              <a:ln w="9525">
                <a:noFill/>
              </a:ln>
            </p:spPr>
            <p:txBody>
              <a:bodyPr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nvGrpSpPr>
              <p:cNvPr id="168971" name="Group 20"/>
              <p:cNvGrpSpPr/>
              <p:nvPr/>
            </p:nvGrpSpPr>
            <p:grpSpPr>
              <a:xfrm>
                <a:off x="178" y="128"/>
                <a:ext cx="813" cy="805"/>
                <a:chOff x="0" y="0"/>
                <a:chExt cx="1252" cy="1252"/>
              </a:xfrm>
            </p:grpSpPr>
            <p:sp>
              <p:nvSpPr>
                <p:cNvPr id="168972" name="Oval 20"/>
                <p:cNvSpPr/>
                <p:nvPr/>
              </p:nvSpPr>
              <p:spPr>
                <a:xfrm>
                  <a:off x="0" y="0"/>
                  <a:ext cx="1252" cy="1252"/>
                </a:xfrm>
                <a:prstGeom prst="ellipse">
                  <a:avLst/>
                </a:prstGeom>
                <a:gradFill rotWithShape="true">
                  <a:gsLst>
                    <a:gs pos="0">
                      <a:srgbClr val="636869"/>
                    </a:gs>
                    <a:gs pos="100000">
                      <a:srgbClr val="D6E1E2"/>
                    </a:gs>
                  </a:gsLst>
                  <a:lin ang="5400000" scaled="true"/>
                  <a:tileRect/>
                </a:gradFill>
                <a:ln w="9525">
                  <a:noFill/>
                </a:ln>
              </p:spPr>
              <p:txBody>
                <a:bodyPr vert="eaVert"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8973" name="Oval 21"/>
                <p:cNvSpPr/>
                <p:nvPr/>
              </p:nvSpPr>
              <p:spPr>
                <a:xfrm>
                  <a:off x="15" y="8"/>
                  <a:ext cx="1223" cy="1221"/>
                </a:xfrm>
                <a:prstGeom prst="ellipse">
                  <a:avLst/>
                </a:prstGeom>
                <a:gradFill rotWithShape="true">
                  <a:gsLst>
                    <a:gs pos="0">
                      <a:srgbClr val="D6E1E2">
                        <a:alpha val="0"/>
                      </a:srgbClr>
                    </a:gs>
                    <a:gs pos="100000">
                      <a:srgbClr val="F1F5F5"/>
                    </a:gs>
                  </a:gsLst>
                  <a:lin ang="5400000" scaled="true"/>
                  <a:tileRect/>
                </a:gradFill>
                <a:ln w="9525">
                  <a:noFill/>
                </a:ln>
              </p:spPr>
              <p:txBody>
                <a:bodyPr vert="eaVert"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8974" name="Oval 22"/>
                <p:cNvSpPr/>
                <p:nvPr/>
              </p:nvSpPr>
              <p:spPr>
                <a:xfrm>
                  <a:off x="29" y="19"/>
                  <a:ext cx="1161" cy="1142"/>
                </a:xfrm>
                <a:prstGeom prst="ellipse">
                  <a:avLst/>
                </a:prstGeom>
                <a:gradFill rotWithShape="true">
                  <a:gsLst>
                    <a:gs pos="0">
                      <a:srgbClr val="AAB2B3"/>
                    </a:gs>
                    <a:gs pos="100000">
                      <a:srgbClr val="D6E1E2">
                        <a:alpha val="48000"/>
                      </a:srgbClr>
                    </a:gs>
                  </a:gsLst>
                  <a:lin ang="5400000" scaled="true"/>
                  <a:tileRect/>
                </a:gradFill>
                <a:ln w="9525">
                  <a:noFill/>
                </a:ln>
              </p:spPr>
              <p:txBody>
                <a:bodyPr vert="eaVert"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8975" name="Oval 23"/>
                <p:cNvSpPr/>
                <p:nvPr/>
              </p:nvSpPr>
              <p:spPr>
                <a:xfrm>
                  <a:off x="97" y="51"/>
                  <a:ext cx="1033" cy="925"/>
                </a:xfrm>
                <a:prstGeom prst="ellipse">
                  <a:avLst/>
                </a:prstGeom>
                <a:gradFill rotWithShape="true">
                  <a:gsLst>
                    <a:gs pos="0">
                      <a:srgbClr val="FFFFFF"/>
                    </a:gs>
                    <a:gs pos="100000">
                      <a:srgbClr val="D6E1E2">
                        <a:alpha val="37999"/>
                      </a:srgbClr>
                    </a:gs>
                  </a:gsLst>
                  <a:lin ang="5400000" scaled="true"/>
                  <a:tileRect/>
                </a:gradFill>
                <a:ln w="9525">
                  <a:noFill/>
                </a:ln>
              </p:spPr>
              <p:txBody>
                <a:bodyPr vert="eaVert"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sp>
            <p:nvSpPr>
              <p:cNvPr id="168976" name="Oval 24"/>
              <p:cNvSpPr/>
              <p:nvPr/>
            </p:nvSpPr>
            <p:spPr>
              <a:xfrm>
                <a:off x="1600" y="3"/>
                <a:ext cx="1073" cy="1063"/>
              </a:xfrm>
              <a:prstGeom prst="ellipse">
                <a:avLst/>
              </a:prstGeom>
              <a:gradFill rotWithShape="true">
                <a:gsLst>
                  <a:gs pos="0">
                    <a:srgbClr val="FEA501"/>
                  </a:gs>
                  <a:gs pos="50000">
                    <a:srgbClr val="FFFFFF"/>
                  </a:gs>
                  <a:gs pos="100000">
                    <a:srgbClr val="FEA501"/>
                  </a:gs>
                </a:gsLst>
                <a:lin ang="18900000" scaled="true"/>
                <a:tileRect/>
              </a:gradFill>
              <a:ln w="9525">
                <a:noFill/>
              </a:ln>
            </p:spPr>
            <p:txBody>
              <a:bodyPr wrap="none"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8977" name="Oval 25"/>
              <p:cNvSpPr/>
              <p:nvPr/>
            </p:nvSpPr>
            <p:spPr>
              <a:xfrm>
                <a:off x="1600" y="-20"/>
                <a:ext cx="1073" cy="1063"/>
              </a:xfrm>
              <a:prstGeom prst="ellipse">
                <a:avLst/>
              </a:prstGeom>
              <a:gradFill rotWithShape="true">
                <a:gsLst>
                  <a:gs pos="0">
                    <a:srgbClr val="FEA501">
                      <a:alpha val="31998"/>
                    </a:srgbClr>
                  </a:gs>
                  <a:gs pos="100000">
                    <a:srgbClr val="764C00"/>
                  </a:gs>
                </a:gsLst>
                <a:lin ang="18900000" scaled="true"/>
                <a:tileRect/>
              </a:gradFill>
              <a:ln w="9525">
                <a:noFill/>
              </a:ln>
            </p:spPr>
            <p:txBody>
              <a:bodyPr wrap="none"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8978" name="Oval 26"/>
              <p:cNvSpPr/>
              <p:nvPr/>
            </p:nvSpPr>
            <p:spPr>
              <a:xfrm>
                <a:off x="1670" y="73"/>
                <a:ext cx="933" cy="924"/>
              </a:xfrm>
              <a:prstGeom prst="ellipse">
                <a:avLst/>
              </a:prstGeom>
              <a:gradFill rotWithShape="true">
                <a:gsLst>
                  <a:gs pos="0">
                    <a:srgbClr val="FEA501"/>
                  </a:gs>
                  <a:gs pos="50000">
                    <a:srgbClr val="895901"/>
                  </a:gs>
                  <a:gs pos="100000">
                    <a:srgbClr val="FEA501"/>
                  </a:gs>
                </a:gsLst>
                <a:lin ang="2700000" scaled="true"/>
                <a:tileRect/>
              </a:gradFill>
              <a:ln w="9525">
                <a:noFill/>
              </a:ln>
            </p:spPr>
            <p:txBody>
              <a:bodyPr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8979" name="Oval 27"/>
              <p:cNvSpPr/>
              <p:nvPr/>
            </p:nvSpPr>
            <p:spPr>
              <a:xfrm>
                <a:off x="1671" y="74"/>
                <a:ext cx="933" cy="924"/>
              </a:xfrm>
              <a:prstGeom prst="ellipse">
                <a:avLst/>
              </a:prstGeom>
              <a:gradFill rotWithShape="true">
                <a:gsLst>
                  <a:gs pos="0">
                    <a:srgbClr val="A16901"/>
                  </a:gs>
                  <a:gs pos="100000">
                    <a:srgbClr val="FEA501">
                      <a:alpha val="0"/>
                    </a:srgbClr>
                  </a:gs>
                </a:gsLst>
                <a:lin ang="18900000" scaled="true"/>
                <a:tileRect/>
              </a:gradFill>
              <a:ln w="9525">
                <a:noFill/>
              </a:ln>
            </p:spPr>
            <p:txBody>
              <a:bodyPr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8980" name="Oval 28"/>
              <p:cNvSpPr/>
              <p:nvPr/>
            </p:nvSpPr>
            <p:spPr>
              <a:xfrm>
                <a:off x="1725" y="125"/>
                <a:ext cx="840" cy="832"/>
              </a:xfrm>
              <a:prstGeom prst="ellipse">
                <a:avLst/>
              </a:prstGeom>
              <a:solidFill>
                <a:srgbClr val="333333"/>
              </a:solidFill>
              <a:ln w="9525">
                <a:noFill/>
              </a:ln>
            </p:spPr>
            <p:txBody>
              <a:bodyPr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nvGrpSpPr>
              <p:cNvPr id="168981" name="Group 30"/>
              <p:cNvGrpSpPr/>
              <p:nvPr/>
            </p:nvGrpSpPr>
            <p:grpSpPr>
              <a:xfrm>
                <a:off x="1730" y="128"/>
                <a:ext cx="813" cy="805"/>
                <a:chOff x="0" y="0"/>
                <a:chExt cx="1252" cy="1252"/>
              </a:xfrm>
            </p:grpSpPr>
            <p:sp>
              <p:nvSpPr>
                <p:cNvPr id="168982" name="Oval 30"/>
                <p:cNvSpPr/>
                <p:nvPr/>
              </p:nvSpPr>
              <p:spPr>
                <a:xfrm>
                  <a:off x="0" y="0"/>
                  <a:ext cx="1252" cy="1252"/>
                </a:xfrm>
                <a:prstGeom prst="ellipse">
                  <a:avLst/>
                </a:prstGeom>
                <a:gradFill rotWithShape="true">
                  <a:gsLst>
                    <a:gs pos="0">
                      <a:srgbClr val="636869"/>
                    </a:gs>
                    <a:gs pos="100000">
                      <a:srgbClr val="D6E1E2"/>
                    </a:gs>
                  </a:gsLst>
                  <a:lin ang="5400000" scaled="true"/>
                  <a:tileRect/>
                </a:gradFill>
                <a:ln w="9525">
                  <a:noFill/>
                </a:ln>
              </p:spPr>
              <p:txBody>
                <a:bodyPr vert="eaVert"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8983" name="Oval 31"/>
                <p:cNvSpPr/>
                <p:nvPr/>
              </p:nvSpPr>
              <p:spPr>
                <a:xfrm>
                  <a:off x="15" y="8"/>
                  <a:ext cx="1223" cy="1221"/>
                </a:xfrm>
                <a:prstGeom prst="ellipse">
                  <a:avLst/>
                </a:prstGeom>
                <a:gradFill rotWithShape="true">
                  <a:gsLst>
                    <a:gs pos="0">
                      <a:srgbClr val="D6E1E2">
                        <a:alpha val="0"/>
                      </a:srgbClr>
                    </a:gs>
                    <a:gs pos="100000">
                      <a:srgbClr val="F1F5F5"/>
                    </a:gs>
                  </a:gsLst>
                  <a:lin ang="5400000" scaled="true"/>
                  <a:tileRect/>
                </a:gradFill>
                <a:ln w="9525">
                  <a:noFill/>
                </a:ln>
              </p:spPr>
              <p:txBody>
                <a:bodyPr vert="eaVert"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8984" name="Oval 32"/>
                <p:cNvSpPr/>
                <p:nvPr/>
              </p:nvSpPr>
              <p:spPr>
                <a:xfrm>
                  <a:off x="29" y="19"/>
                  <a:ext cx="1161" cy="1142"/>
                </a:xfrm>
                <a:prstGeom prst="ellipse">
                  <a:avLst/>
                </a:prstGeom>
                <a:gradFill rotWithShape="true">
                  <a:gsLst>
                    <a:gs pos="0">
                      <a:srgbClr val="AAB2B3"/>
                    </a:gs>
                    <a:gs pos="100000">
                      <a:srgbClr val="D6E1E2">
                        <a:alpha val="48000"/>
                      </a:srgbClr>
                    </a:gs>
                  </a:gsLst>
                  <a:lin ang="5400000" scaled="true"/>
                  <a:tileRect/>
                </a:gradFill>
                <a:ln w="9525">
                  <a:noFill/>
                </a:ln>
              </p:spPr>
              <p:txBody>
                <a:bodyPr vert="eaVert"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8985" name="Oval 33"/>
                <p:cNvSpPr/>
                <p:nvPr/>
              </p:nvSpPr>
              <p:spPr>
                <a:xfrm>
                  <a:off x="123" y="99"/>
                  <a:ext cx="1033" cy="925"/>
                </a:xfrm>
                <a:prstGeom prst="ellipse">
                  <a:avLst/>
                </a:prstGeom>
                <a:gradFill rotWithShape="true">
                  <a:gsLst>
                    <a:gs pos="0">
                      <a:srgbClr val="FFFFFF"/>
                    </a:gs>
                    <a:gs pos="100000">
                      <a:srgbClr val="D6E1E2">
                        <a:alpha val="37999"/>
                      </a:srgbClr>
                    </a:gs>
                  </a:gsLst>
                  <a:lin ang="5400000" scaled="true"/>
                  <a:tileRect/>
                </a:gradFill>
                <a:ln w="9525">
                  <a:noFill/>
                </a:ln>
              </p:spPr>
              <p:txBody>
                <a:bodyPr vert="eaVert"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sp>
            <p:nvSpPr>
              <p:cNvPr id="2" name="Text Box 39"/>
              <p:cNvSpPr txBox="true">
                <a:spLocks noChangeArrowheads="true"/>
              </p:cNvSpPr>
              <p:nvPr/>
            </p:nvSpPr>
            <p:spPr bwMode="auto">
              <a:xfrm>
                <a:off x="189" y="0"/>
                <a:ext cx="947" cy="1095"/>
              </a:xfrm>
              <a:prstGeom prst="rect">
                <a:avLst/>
              </a:prstGeom>
              <a:noFill/>
              <a:ln>
                <a:noFill/>
              </a:ln>
            </p:spPr>
            <p:txBody>
              <a:bodyPr wrap="square">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4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sp>
            <p:nvSpPr>
              <p:cNvPr id="3" name="Text Box 40"/>
              <p:cNvSpPr txBox="true">
                <a:spLocks noChangeArrowheads="true"/>
              </p:cNvSpPr>
              <p:nvPr/>
            </p:nvSpPr>
            <p:spPr bwMode="auto">
              <a:xfrm>
                <a:off x="1871" y="285"/>
                <a:ext cx="763" cy="259"/>
              </a:xfrm>
              <a:prstGeom prst="rect">
                <a:avLst/>
              </a:prstGeom>
              <a:noFill/>
              <a:ln>
                <a:noFill/>
              </a:ln>
            </p:spPr>
            <p:txBody>
              <a:bodyPr>
                <a:spAutoFit/>
              </a:bodyPr>
              <a:lstStyle>
                <a:lvl1pPr marL="342900" indent="-342900" defTabSz="0" eaLnBrk="0" hangingPunct="0">
                  <a:tabLst>
                    <a:tab pos="914400" algn="l"/>
                  </a:tabLst>
                  <a:defRPr sz="2400">
                    <a:solidFill>
                      <a:schemeClr val="tx1"/>
                    </a:solidFill>
                    <a:latin typeface="Arial" panose="020B0604020202020204" pitchFamily="34" charset="0"/>
                    <a:ea typeface="宋体" panose="02010600030101010101" pitchFamily="2" charset="-122"/>
                  </a:defRPr>
                </a:lvl1pPr>
                <a:lvl2pPr marL="742950" indent="-285750" defTabSz="0" eaLnBrk="0" hangingPunct="0">
                  <a:tabLst>
                    <a:tab pos="914400" algn="l"/>
                  </a:tabLst>
                  <a:defRPr sz="2400">
                    <a:solidFill>
                      <a:schemeClr val="tx1"/>
                    </a:solidFill>
                    <a:latin typeface="Arial" panose="020B0604020202020204" pitchFamily="34" charset="0"/>
                    <a:ea typeface="宋体" panose="02010600030101010101" pitchFamily="2" charset="-122"/>
                  </a:defRPr>
                </a:lvl2pPr>
                <a:lvl3pPr marL="1143000" indent="-228600" defTabSz="0" eaLnBrk="0" hangingPunct="0">
                  <a:tabLst>
                    <a:tab pos="914400" algn="l"/>
                  </a:tabLst>
                  <a:defRPr sz="2400">
                    <a:solidFill>
                      <a:schemeClr val="tx1"/>
                    </a:solidFill>
                    <a:latin typeface="Arial" panose="020B0604020202020204" pitchFamily="34" charset="0"/>
                    <a:ea typeface="宋体" panose="02010600030101010101" pitchFamily="2" charset="-122"/>
                  </a:defRPr>
                </a:lvl3pPr>
                <a:lvl4pPr marL="1600200" indent="-228600" defTabSz="0" eaLnBrk="0" hangingPunct="0">
                  <a:tabLst>
                    <a:tab pos="914400" algn="l"/>
                  </a:tabLst>
                  <a:defRPr sz="2400">
                    <a:solidFill>
                      <a:schemeClr val="tx1"/>
                    </a:solidFill>
                    <a:latin typeface="Arial" panose="020B0604020202020204" pitchFamily="34" charset="0"/>
                    <a:ea typeface="宋体" panose="02010600030101010101" pitchFamily="2" charset="-122"/>
                  </a:defRPr>
                </a:lvl4pPr>
                <a:lvl5pPr marL="2057400" indent="-228600" defTabSz="0" eaLnBrk="0" hangingPunct="0">
                  <a:tabLst>
                    <a:tab pos="914400" algn="l"/>
                  </a:tabLst>
                  <a:defRPr sz="2400">
                    <a:solidFill>
                      <a:schemeClr val="tx1"/>
                    </a:solidFill>
                    <a:latin typeface="Arial" panose="020B0604020202020204" pitchFamily="34" charset="0"/>
                    <a:ea typeface="宋体" panose="02010600030101010101" pitchFamily="2" charset="-122"/>
                  </a:defRPr>
                </a:lvl5pPr>
                <a:lvl6pPr marL="2514600" indent="-228600" defTabSz="0" eaLnBrk="0" fontAlgn="base" hangingPunct="0">
                  <a:spcBef>
                    <a:spcPct val="0"/>
                  </a:spcBef>
                  <a:spcAft>
                    <a:spcPct val="0"/>
                  </a:spcAft>
                  <a:tabLst>
                    <a:tab pos="914400" algn="l"/>
                  </a:tabLst>
                  <a:defRPr sz="2400">
                    <a:solidFill>
                      <a:schemeClr val="tx1"/>
                    </a:solidFill>
                    <a:latin typeface="Arial" panose="020B0604020202020204" pitchFamily="34" charset="0"/>
                    <a:ea typeface="宋体" panose="02010600030101010101" pitchFamily="2" charset="-122"/>
                  </a:defRPr>
                </a:lvl6pPr>
                <a:lvl7pPr marL="2971800" indent="-228600" defTabSz="0" eaLnBrk="0" fontAlgn="base" hangingPunct="0">
                  <a:spcBef>
                    <a:spcPct val="0"/>
                  </a:spcBef>
                  <a:spcAft>
                    <a:spcPct val="0"/>
                  </a:spcAft>
                  <a:tabLst>
                    <a:tab pos="914400" algn="l"/>
                  </a:tabLst>
                  <a:defRPr sz="2400">
                    <a:solidFill>
                      <a:schemeClr val="tx1"/>
                    </a:solidFill>
                    <a:latin typeface="Arial" panose="020B0604020202020204" pitchFamily="34" charset="0"/>
                    <a:ea typeface="宋体" panose="02010600030101010101" pitchFamily="2" charset="-122"/>
                  </a:defRPr>
                </a:lvl7pPr>
                <a:lvl8pPr marL="3429000" indent="-228600" defTabSz="0" eaLnBrk="0" fontAlgn="base" hangingPunct="0">
                  <a:spcBef>
                    <a:spcPct val="0"/>
                  </a:spcBef>
                  <a:spcAft>
                    <a:spcPct val="0"/>
                  </a:spcAft>
                  <a:tabLst>
                    <a:tab pos="914400" algn="l"/>
                  </a:tabLst>
                  <a:defRPr sz="2400">
                    <a:solidFill>
                      <a:schemeClr val="tx1"/>
                    </a:solidFill>
                    <a:latin typeface="Arial" panose="020B0604020202020204" pitchFamily="34" charset="0"/>
                    <a:ea typeface="宋体" panose="02010600030101010101" pitchFamily="2" charset="-122"/>
                  </a:defRPr>
                </a:lvl8pPr>
                <a:lvl9pPr marL="3886200" indent="-228600" defTabSz="0" eaLnBrk="0" fontAlgn="base" hangingPunct="0">
                  <a:spcBef>
                    <a:spcPct val="0"/>
                  </a:spcBef>
                  <a:spcAft>
                    <a:spcPct val="0"/>
                  </a:spcAft>
                  <a:tabLst>
                    <a:tab pos="914400" algn="l"/>
                  </a:tabLst>
                  <a:defRPr sz="2400">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0" fontAlgn="base" latinLnBrk="0" hangingPunct="0">
                  <a:lnSpc>
                    <a:spcPct val="90000"/>
                  </a:lnSpc>
                  <a:spcBef>
                    <a:spcPct val="0"/>
                  </a:spcBef>
                  <a:spcAft>
                    <a:spcPct val="0"/>
                  </a:spcAft>
                  <a:buClr>
                    <a:schemeClr val="hlink"/>
                  </a:buClr>
                  <a:buSzTx/>
                  <a:buFontTx/>
                  <a:buNone/>
                  <a:tabLst>
                    <a:tab pos="914400" algn="l"/>
                  </a:tabLst>
                  <a:defRPr/>
                </a:pPr>
                <a:endParaRPr kumimoji="0" lang="zh-CN" altLang="en-US" sz="24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grpSp>
        <p:sp>
          <p:nvSpPr>
            <p:cNvPr id="168988" name="文本框 30"/>
            <p:cNvSpPr txBox="true"/>
            <p:nvPr/>
          </p:nvSpPr>
          <p:spPr>
            <a:xfrm>
              <a:off x="4195" y="3458"/>
              <a:ext cx="3410" cy="1115"/>
            </a:xfrm>
            <a:prstGeom prst="rect">
              <a:avLst/>
            </a:prstGeom>
            <a:noFill/>
            <a:ln w="9525">
              <a:noFill/>
            </a:ln>
          </p:spPr>
          <p:txBody>
            <a:bodyPr anchor="t" anchorCtr="false">
              <a:spAutoFit/>
            </a:bodyPr>
            <a:p>
              <a:pPr eaLnBrk="0" hangingPunct="0"/>
              <a:r>
                <a:rPr lang="zh-CN" altLang="en-US" sz="2000" b="1" dirty="0">
                  <a:latin typeface="微软雅黑" panose="020B0503020204020204" charset="-122"/>
                  <a:ea typeface="微软雅黑" panose="020B0503020204020204" charset="-122"/>
                </a:rPr>
                <a:t>信用管理部门直接接触客户</a:t>
              </a:r>
              <a:endParaRPr lang="zh-CN" altLang="en-US" sz="2000" b="1" dirty="0">
                <a:latin typeface="微软雅黑" panose="020B0503020204020204" charset="-122"/>
                <a:ea typeface="微软雅黑" panose="020B0503020204020204" charset="-122"/>
              </a:endParaRPr>
            </a:p>
          </p:txBody>
        </p:sp>
        <p:sp>
          <p:nvSpPr>
            <p:cNvPr id="168989" name="流程图: 终止 34"/>
            <p:cNvSpPr/>
            <p:nvPr/>
          </p:nvSpPr>
          <p:spPr>
            <a:xfrm>
              <a:off x="11852" y="3678"/>
              <a:ext cx="2848" cy="675"/>
            </a:xfrm>
            <a:prstGeom prst="flowChartTerminator">
              <a:avLst/>
            </a:prstGeom>
            <a:solidFill>
              <a:srgbClr val="F8C15B"/>
            </a:solidFill>
            <a:ln w="6350" cap="flat" cmpd="sng">
              <a:solidFill>
                <a:schemeClr val="tx1"/>
              </a:solidFill>
              <a:prstDash val="solid"/>
              <a:round/>
              <a:headEnd type="none" w="med" len="med"/>
              <a:tailEnd type="none" w="med" len="med"/>
            </a:ln>
            <a:effectLst>
              <a:outerShdw dist="35921" dir="2699999" algn="ctr" rotWithShape="0">
                <a:schemeClr val="bg2"/>
              </a:outerShdw>
            </a:effectLst>
          </p:spPr>
          <p:txBody>
            <a:bodyPr wrap="none" lIns="0" tIns="0" rIns="0" bIns="0" anchor="ctr" anchorCtr="false">
              <a:spAutoFit/>
            </a:bodyPr>
            <a:p>
              <a:pPr algn="ctr" eaLnBrk="0" hangingPunct="0"/>
              <a:endParaRPr lang="zh-CN" altLang="en-US" dirty="0">
                <a:latin typeface="微软雅黑" panose="020B0503020204020204" charset="-122"/>
                <a:ea typeface="微软雅黑" panose="020B0503020204020204" charset="-122"/>
              </a:endParaRPr>
            </a:p>
          </p:txBody>
        </p:sp>
        <p:pic>
          <p:nvPicPr>
            <p:cNvPr id="168990" name="图片 35"/>
            <p:cNvPicPr>
              <a:picLocks noChangeAspect="true"/>
            </p:cNvPicPr>
            <p:nvPr/>
          </p:nvPicPr>
          <p:blipFill>
            <a:blip r:embed="rId4"/>
            <a:stretch>
              <a:fillRect/>
            </a:stretch>
          </p:blipFill>
          <p:spPr>
            <a:xfrm>
              <a:off x="10230" y="3283"/>
              <a:ext cx="2457" cy="1537"/>
            </a:xfrm>
            <a:prstGeom prst="rect">
              <a:avLst/>
            </a:prstGeom>
            <a:noFill/>
            <a:ln w="9525">
              <a:noFill/>
            </a:ln>
          </p:spPr>
        </p:pic>
        <p:pic>
          <p:nvPicPr>
            <p:cNvPr id="168991" name="图片 36"/>
            <p:cNvPicPr>
              <a:picLocks noChangeAspect="true"/>
            </p:cNvPicPr>
            <p:nvPr/>
          </p:nvPicPr>
          <p:blipFill>
            <a:blip r:embed="rId4"/>
            <a:stretch>
              <a:fillRect/>
            </a:stretch>
          </p:blipFill>
          <p:spPr>
            <a:xfrm>
              <a:off x="10105" y="3200"/>
              <a:ext cx="2457" cy="1538"/>
            </a:xfrm>
            <a:prstGeom prst="rect">
              <a:avLst/>
            </a:prstGeom>
            <a:noFill/>
            <a:ln w="9525">
              <a:noFill/>
            </a:ln>
          </p:spPr>
        </p:pic>
        <p:pic>
          <p:nvPicPr>
            <p:cNvPr id="168992" name="图片 37"/>
            <p:cNvPicPr>
              <a:picLocks noChangeAspect="true"/>
            </p:cNvPicPr>
            <p:nvPr/>
          </p:nvPicPr>
          <p:blipFill>
            <a:blip r:embed="rId5"/>
            <a:stretch>
              <a:fillRect/>
            </a:stretch>
          </p:blipFill>
          <p:spPr>
            <a:xfrm>
              <a:off x="8989" y="2606"/>
              <a:ext cx="3925" cy="2745"/>
            </a:xfrm>
            <a:prstGeom prst="rect">
              <a:avLst/>
            </a:prstGeom>
            <a:noFill/>
            <a:ln w="9525">
              <a:noFill/>
            </a:ln>
          </p:spPr>
        </p:pic>
        <p:pic>
          <p:nvPicPr>
            <p:cNvPr id="168993" name="图片 38"/>
            <p:cNvPicPr>
              <a:picLocks noChangeAspect="true"/>
            </p:cNvPicPr>
            <p:nvPr/>
          </p:nvPicPr>
          <p:blipFill>
            <a:blip r:embed="rId4"/>
            <a:stretch>
              <a:fillRect/>
            </a:stretch>
          </p:blipFill>
          <p:spPr>
            <a:xfrm>
              <a:off x="10080" y="3228"/>
              <a:ext cx="2457" cy="1535"/>
            </a:xfrm>
            <a:prstGeom prst="rect">
              <a:avLst/>
            </a:prstGeom>
            <a:noFill/>
            <a:ln w="9525">
              <a:noFill/>
            </a:ln>
          </p:spPr>
        </p:pic>
        <p:pic>
          <p:nvPicPr>
            <p:cNvPr id="168994" name="图片 39"/>
            <p:cNvPicPr>
              <a:picLocks noChangeAspect="true"/>
            </p:cNvPicPr>
            <p:nvPr/>
          </p:nvPicPr>
          <p:blipFill>
            <a:blip r:embed="rId4"/>
            <a:stretch>
              <a:fillRect/>
            </a:stretch>
          </p:blipFill>
          <p:spPr>
            <a:xfrm>
              <a:off x="9887" y="3143"/>
              <a:ext cx="2763" cy="1727"/>
            </a:xfrm>
            <a:prstGeom prst="rect">
              <a:avLst/>
            </a:prstGeom>
            <a:noFill/>
            <a:ln w="9525">
              <a:noFill/>
            </a:ln>
          </p:spPr>
        </p:pic>
        <p:sp>
          <p:nvSpPr>
            <p:cNvPr id="168995" name="文本框 40"/>
            <p:cNvSpPr txBox="true"/>
            <p:nvPr/>
          </p:nvSpPr>
          <p:spPr>
            <a:xfrm>
              <a:off x="9577" y="3244"/>
              <a:ext cx="2825" cy="1600"/>
            </a:xfrm>
            <a:prstGeom prst="rect">
              <a:avLst/>
            </a:prstGeom>
            <a:noFill/>
            <a:ln w="9525">
              <a:noFill/>
            </a:ln>
          </p:spPr>
          <p:txBody>
            <a:bodyPr anchor="t" anchorCtr="false">
              <a:spAutoFit/>
            </a:bodyPr>
            <a:p>
              <a:pPr eaLnBrk="0" hangingPunct="0"/>
              <a:r>
                <a:rPr lang="zh-CN" altLang="en-US" sz="2000" b="1" dirty="0">
                  <a:latin typeface="微软雅黑" panose="020B0503020204020204" charset="-122"/>
                  <a:ea typeface="微软雅黑" panose="020B0503020204020204" charset="-122"/>
                </a:rPr>
                <a:t>销售部门的记录资料和销售员的亲自接触</a:t>
              </a:r>
              <a:endParaRPr lang="zh-CN" altLang="en-US" sz="2000" b="1" dirty="0">
                <a:latin typeface="微软雅黑" panose="020B0503020204020204" charset="-122"/>
                <a:ea typeface="微软雅黑" panose="020B0503020204020204" charset="-122"/>
              </a:endParaRPr>
            </a:p>
          </p:txBody>
        </p:sp>
        <p:pic>
          <p:nvPicPr>
            <p:cNvPr id="168996" name="图片 44"/>
            <p:cNvPicPr>
              <a:picLocks noChangeAspect="true"/>
            </p:cNvPicPr>
            <p:nvPr/>
          </p:nvPicPr>
          <p:blipFill>
            <a:blip r:embed="rId6"/>
            <a:stretch>
              <a:fillRect/>
            </a:stretch>
          </p:blipFill>
          <p:spPr>
            <a:xfrm>
              <a:off x="13560" y="2770"/>
              <a:ext cx="3917" cy="2735"/>
            </a:xfrm>
            <a:prstGeom prst="rect">
              <a:avLst/>
            </a:prstGeom>
            <a:noFill/>
            <a:ln w="9525">
              <a:noFill/>
            </a:ln>
          </p:spPr>
        </p:pic>
        <p:pic>
          <p:nvPicPr>
            <p:cNvPr id="168997" name="图片 45"/>
            <p:cNvPicPr>
              <a:picLocks noChangeAspect="true"/>
            </p:cNvPicPr>
            <p:nvPr/>
          </p:nvPicPr>
          <p:blipFill>
            <a:blip r:embed="rId7"/>
            <a:stretch>
              <a:fillRect/>
            </a:stretch>
          </p:blipFill>
          <p:spPr>
            <a:xfrm>
              <a:off x="13560" y="2728"/>
              <a:ext cx="3917" cy="2737"/>
            </a:xfrm>
            <a:prstGeom prst="rect">
              <a:avLst/>
            </a:prstGeom>
            <a:noFill/>
            <a:ln w="9525">
              <a:noFill/>
            </a:ln>
          </p:spPr>
        </p:pic>
        <p:pic>
          <p:nvPicPr>
            <p:cNvPr id="168998" name="图片 46"/>
            <p:cNvPicPr>
              <a:picLocks noChangeAspect="true"/>
            </p:cNvPicPr>
            <p:nvPr/>
          </p:nvPicPr>
          <p:blipFill>
            <a:blip r:embed="rId7"/>
            <a:stretch>
              <a:fillRect/>
            </a:stretch>
          </p:blipFill>
          <p:spPr>
            <a:xfrm>
              <a:off x="13477" y="2728"/>
              <a:ext cx="3918" cy="2737"/>
            </a:xfrm>
            <a:prstGeom prst="rect">
              <a:avLst/>
            </a:prstGeom>
            <a:noFill/>
            <a:ln w="9525">
              <a:noFill/>
            </a:ln>
          </p:spPr>
        </p:pic>
        <p:pic>
          <p:nvPicPr>
            <p:cNvPr id="169000" name="图片 49"/>
            <p:cNvPicPr>
              <a:picLocks noChangeAspect="true"/>
            </p:cNvPicPr>
            <p:nvPr/>
          </p:nvPicPr>
          <p:blipFill>
            <a:blip r:embed="rId4"/>
            <a:stretch>
              <a:fillRect/>
            </a:stretch>
          </p:blipFill>
          <p:spPr>
            <a:xfrm>
              <a:off x="14150" y="3203"/>
              <a:ext cx="2762" cy="1727"/>
            </a:xfrm>
            <a:prstGeom prst="rect">
              <a:avLst/>
            </a:prstGeom>
            <a:noFill/>
            <a:ln w="9525">
              <a:noFill/>
            </a:ln>
          </p:spPr>
        </p:pic>
        <p:pic>
          <p:nvPicPr>
            <p:cNvPr id="169001" name="图片 50"/>
            <p:cNvPicPr>
              <a:picLocks noChangeAspect="true"/>
            </p:cNvPicPr>
            <p:nvPr/>
          </p:nvPicPr>
          <p:blipFill>
            <a:blip r:embed="rId4"/>
            <a:stretch>
              <a:fillRect/>
            </a:stretch>
          </p:blipFill>
          <p:spPr>
            <a:xfrm>
              <a:off x="14037" y="3203"/>
              <a:ext cx="2765" cy="1727"/>
            </a:xfrm>
            <a:prstGeom prst="rect">
              <a:avLst/>
            </a:prstGeom>
            <a:noFill/>
            <a:ln w="9525">
              <a:noFill/>
            </a:ln>
          </p:spPr>
        </p:pic>
        <p:sp>
          <p:nvSpPr>
            <p:cNvPr id="169002" name="文本框 52"/>
            <p:cNvSpPr txBox="true"/>
            <p:nvPr/>
          </p:nvSpPr>
          <p:spPr>
            <a:xfrm>
              <a:off x="14197" y="3523"/>
              <a:ext cx="3063" cy="1115"/>
            </a:xfrm>
            <a:prstGeom prst="rect">
              <a:avLst/>
            </a:prstGeom>
            <a:noFill/>
            <a:ln w="9525">
              <a:noFill/>
            </a:ln>
          </p:spPr>
          <p:txBody>
            <a:bodyPr anchor="t" anchorCtr="false">
              <a:spAutoFit/>
            </a:bodyPr>
            <a:p>
              <a:pPr eaLnBrk="0" hangingPunct="0"/>
              <a:r>
                <a:rPr lang="zh-CN" altLang="en-US" sz="2000" b="1" dirty="0">
                  <a:latin typeface="微软雅黑" panose="020B0503020204020204" charset="-122"/>
                  <a:ea typeface="微软雅黑" panose="020B0503020204020204" charset="-122"/>
                </a:rPr>
                <a:t>生产经营部门的信息</a:t>
              </a:r>
              <a:endParaRPr lang="zh-CN" altLang="en-US" sz="2000" b="1" dirty="0">
                <a:latin typeface="微软雅黑" panose="020B0503020204020204" charset="-122"/>
                <a:ea typeface="微软雅黑" panose="020B0503020204020204" charset="-122"/>
              </a:endParaRPr>
            </a:p>
          </p:txBody>
        </p:sp>
        <p:sp>
          <p:nvSpPr>
            <p:cNvPr id="54" name="AutoShape 4"/>
            <p:cNvSpPr>
              <a:spLocks noChangeArrowheads="true"/>
            </p:cNvSpPr>
            <p:nvPr/>
          </p:nvSpPr>
          <p:spPr bwMode="auto">
            <a:xfrm>
              <a:off x="13670" y="5545"/>
              <a:ext cx="3500" cy="3450"/>
            </a:xfrm>
            <a:prstGeom prst="roundRect">
              <a:avLst>
                <a:gd name="adj" fmla="val 13745"/>
              </a:avLst>
            </a:prstGeom>
            <a:solidFill>
              <a:srgbClr val="FFFFFF">
                <a:alpha val="30980"/>
              </a:srgbClr>
            </a:solidFill>
            <a:ln w="38100">
              <a:solidFill>
                <a:srgbClr val="0061B2"/>
              </a:solidFill>
              <a:round/>
            </a:ln>
          </p:spPr>
          <p:txBody>
            <a:bodyPr anchor="ctr"/>
            <a:lstStyle/>
            <a:p>
              <a:pPr marL="342900" marR="0" lvl="0" indent="-342900" algn="l" defTabSz="914400" rtl="0" eaLnBrk="1" fontAlgn="base" latinLnBrk="0" hangingPunct="1">
                <a:lnSpc>
                  <a:spcPct val="90000"/>
                </a:lnSpc>
                <a:spcBef>
                  <a:spcPct val="20000"/>
                </a:spcBef>
                <a:spcAft>
                  <a:spcPct val="0"/>
                </a:spcAft>
                <a:buClr>
                  <a:schemeClr val="hlink"/>
                </a:buClr>
                <a:buSzTx/>
                <a:buFont typeface="Arial" panose="020B0604020202020204" pitchFamily="34" charset="0"/>
                <a:buChar char="•"/>
                <a:tabLst>
                  <a:tab pos="914400" algn="l"/>
                </a:tabLst>
                <a:defRPr/>
              </a:pPr>
              <a:r>
                <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cs"/>
                </a:rPr>
                <a:t>通过生产经营部门可了解供应商的信用状况</a:t>
              </a:r>
              <a:endPar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cs"/>
              </a:endParaRPr>
            </a:p>
          </p:txBody>
        </p:sp>
      </p:grpSp>
      <p:sp>
        <p:nvSpPr>
          <p:cNvPr id="125957" name="TextBox 4"/>
          <p:cNvSpPr txBox="true">
            <a:spLocks noChangeArrowheads="true"/>
          </p:cNvSpPr>
          <p:nvPr/>
        </p:nvSpPr>
        <p:spPr bwMode="auto">
          <a:xfrm>
            <a:off x="1050925" y="993775"/>
            <a:ext cx="8612505" cy="460375"/>
          </a:xfrm>
          <a:prstGeom prst="rect">
            <a:avLst/>
          </a:prstGeom>
          <a:noFill/>
          <a:ln>
            <a:noFill/>
          </a:ln>
        </p:spPr>
        <p:txBody>
          <a:bodyPr>
            <a:spAutoFit/>
          </a:bodyPr>
          <a:lstStyle>
            <a:lvl1pPr marL="342900" indent="-342900"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 typeface="Wingdings" panose="05000000000000000000" pitchFamily="2" charset="2"/>
              <a:buChar char="u"/>
              <a:defRPr/>
            </a:pPr>
            <a:r>
              <a:rPr kumimoji="0" lang="zh-CN" altLang="en-US" sz="24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获取信息的</a:t>
            </a:r>
            <a:r>
              <a:rPr kumimoji="0" lang="zh-CN" altLang="en-US" sz="24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内部渠道</a:t>
            </a:r>
            <a:r>
              <a:rPr kumimoji="0" lang="zh-CN" altLang="en-US" sz="24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有以下</a:t>
            </a:r>
            <a:r>
              <a:rPr kumimoji="0" lang="en-US" altLang="zh-CN" sz="24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3</a:t>
            </a:r>
            <a:r>
              <a:rPr kumimoji="0" lang="zh-CN" altLang="en-US" sz="24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类。</a:t>
            </a:r>
            <a:endParaRPr kumimoji="0" lang="zh-CN" altLang="en-US" sz="24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(六) 客户信用信息分析及客户评价</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385570" y="662305"/>
            <a:ext cx="9466580" cy="5954395"/>
            <a:chOff x="-302" y="1493"/>
            <a:chExt cx="14908" cy="9377"/>
          </a:xfrm>
        </p:grpSpPr>
        <p:sp>
          <p:nvSpPr>
            <p:cNvPr id="169986" name="文本框 4"/>
            <p:cNvSpPr txBox="true"/>
            <p:nvPr/>
          </p:nvSpPr>
          <p:spPr>
            <a:xfrm>
              <a:off x="-302" y="2907"/>
              <a:ext cx="4683" cy="2761"/>
            </a:xfrm>
            <a:prstGeom prst="rect">
              <a:avLst/>
            </a:prstGeom>
            <a:noFill/>
            <a:ln w="9525">
              <a:noFill/>
            </a:ln>
          </p:spPr>
          <p:txBody>
            <a:bodyPr wrap="square" anchor="t" anchorCtr="false">
              <a:spAutoFit/>
            </a:bodyPr>
            <a:p>
              <a:pPr algn="just" eaLnBrk="0" hangingPunct="0">
                <a:buClrTx/>
                <a:buFontTx/>
              </a:pPr>
              <a:r>
                <a:rPr lang="zh-CN" altLang="en-US" sz="1800" dirty="0">
                  <a:solidFill>
                    <a:schemeClr val="tx1"/>
                  </a:solidFill>
                  <a:latin typeface="微软雅黑" panose="020B0503020204020204" charset="-122"/>
                  <a:ea typeface="微软雅黑" panose="020B0503020204020204" charset="-122"/>
                </a:rPr>
                <a:t>客户信用信息收集仅仅是进行科学的信用决策的前提，收集到的客户信用信息要想真正成为科学信用决策的依据，还需进行</a:t>
              </a:r>
              <a:r>
                <a:rPr lang="zh-CN" altLang="en-US" sz="1800" dirty="0">
                  <a:solidFill>
                    <a:srgbClr val="00B0F0"/>
                  </a:solidFill>
                  <a:latin typeface="微软雅黑" panose="020B0503020204020204" charset="-122"/>
                  <a:ea typeface="微软雅黑" panose="020B0503020204020204" charset="-122"/>
                </a:rPr>
                <a:t>信息合并、评估与分析</a:t>
              </a:r>
              <a:r>
                <a:rPr lang="zh-CN" altLang="en-US" sz="1800" dirty="0">
                  <a:solidFill>
                    <a:schemeClr val="tx1"/>
                  </a:solidFill>
                  <a:latin typeface="微软雅黑" panose="020B0503020204020204" charset="-122"/>
                  <a:ea typeface="微软雅黑" panose="020B0503020204020204" charset="-122"/>
                </a:rPr>
                <a:t>工作。</a:t>
              </a:r>
              <a:endParaRPr lang="zh-CN" altLang="en-US" sz="1800" dirty="0">
                <a:solidFill>
                  <a:schemeClr val="tx1"/>
                </a:solidFill>
                <a:latin typeface="微软雅黑" panose="020B0503020204020204" charset="-122"/>
                <a:ea typeface="微软雅黑" panose="020B0503020204020204" charset="-122"/>
              </a:endParaRPr>
            </a:p>
          </p:txBody>
        </p:sp>
        <p:pic>
          <p:nvPicPr>
            <p:cNvPr id="169987" name="图片 9"/>
            <p:cNvPicPr>
              <a:picLocks noChangeAspect="true"/>
            </p:cNvPicPr>
            <p:nvPr/>
          </p:nvPicPr>
          <p:blipFill>
            <a:blip r:embed="rId4"/>
            <a:stretch>
              <a:fillRect/>
            </a:stretch>
          </p:blipFill>
          <p:spPr>
            <a:xfrm>
              <a:off x="5092" y="1493"/>
              <a:ext cx="9514" cy="9377"/>
            </a:xfrm>
            <a:prstGeom prst="rect">
              <a:avLst/>
            </a:prstGeom>
            <a:noFill/>
            <a:ln w="9525">
              <a:noFill/>
            </a:ln>
          </p:spPr>
        </p:pic>
      </p:grpSp>
      <p:sp>
        <p:nvSpPr>
          <p:cNvPr id="3" name="文本框 4"/>
          <p:cNvSpPr txBox="true"/>
          <p:nvPr/>
        </p:nvSpPr>
        <p:spPr>
          <a:xfrm>
            <a:off x="1335405" y="3954145"/>
            <a:ext cx="2973705" cy="1753235"/>
          </a:xfrm>
          <a:prstGeom prst="rect">
            <a:avLst/>
          </a:prstGeom>
          <a:noFill/>
          <a:ln w="9525">
            <a:noFill/>
          </a:ln>
        </p:spPr>
        <p:txBody>
          <a:bodyPr wrap="square" anchor="t" anchorCtr="false">
            <a:spAutoFit/>
          </a:bodyPr>
          <a:p>
            <a:pPr algn="just" eaLnBrk="0" hangingPunct="0">
              <a:buClrTx/>
              <a:buFontTx/>
            </a:pPr>
            <a:r>
              <a:rPr lang="zh-CN" altLang="en-US" sz="1800" dirty="0">
                <a:solidFill>
                  <a:srgbClr val="00B0F0"/>
                </a:solidFill>
                <a:latin typeface="微软雅黑" panose="020B0503020204020204" charset="-122"/>
                <a:ea typeface="微软雅黑" panose="020B0503020204020204" charset="-122"/>
              </a:rPr>
              <a:t>客户信用信息分析表</a:t>
            </a:r>
            <a:r>
              <a:rPr lang="zh-CN" altLang="en-US" sz="1800" dirty="0">
                <a:solidFill>
                  <a:schemeClr val="tx1"/>
                </a:solidFill>
                <a:latin typeface="微软雅黑" panose="020B0503020204020204" charset="-122"/>
                <a:ea typeface="微软雅黑" panose="020B0503020204020204" charset="-122"/>
              </a:rPr>
              <a:t>（如右图）把来自</a:t>
            </a:r>
            <a:r>
              <a:rPr lang="zh-CN" altLang="en-US" sz="1800" dirty="0">
                <a:solidFill>
                  <a:srgbClr val="00B0F0"/>
                </a:solidFill>
                <a:latin typeface="微软雅黑" panose="020B0503020204020204" charset="-122"/>
                <a:ea typeface="微软雅黑" panose="020B0503020204020204" charset="-122"/>
              </a:rPr>
              <a:t>供应商</a:t>
            </a:r>
            <a:r>
              <a:rPr lang="zh-CN" altLang="en-US" sz="1800" dirty="0">
                <a:solidFill>
                  <a:schemeClr val="tx1"/>
                </a:solidFill>
                <a:latin typeface="微软雅黑" panose="020B0503020204020204" charset="-122"/>
                <a:ea typeface="微软雅黑" panose="020B0503020204020204" charset="-122"/>
              </a:rPr>
              <a:t>、</a:t>
            </a:r>
            <a:r>
              <a:rPr lang="zh-CN" altLang="en-US" sz="1800" dirty="0">
                <a:solidFill>
                  <a:srgbClr val="00B0F0"/>
                </a:solidFill>
                <a:latin typeface="微软雅黑" panose="020B0503020204020204" charset="-122"/>
                <a:ea typeface="微软雅黑" panose="020B0503020204020204" charset="-122"/>
              </a:rPr>
              <a:t>银行</a:t>
            </a:r>
            <a:r>
              <a:rPr lang="zh-CN" altLang="en-US" sz="1800" dirty="0">
                <a:solidFill>
                  <a:schemeClr val="tx1"/>
                </a:solidFill>
                <a:latin typeface="微软雅黑" panose="020B0503020204020204" charset="-122"/>
                <a:ea typeface="微软雅黑" panose="020B0503020204020204" charset="-122"/>
              </a:rPr>
              <a:t>、</a:t>
            </a:r>
            <a:r>
              <a:rPr lang="zh-CN" altLang="en-US" sz="1800" dirty="0">
                <a:solidFill>
                  <a:srgbClr val="00B0F0"/>
                </a:solidFill>
                <a:latin typeface="微软雅黑" panose="020B0503020204020204" charset="-122"/>
                <a:ea typeface="微软雅黑" panose="020B0503020204020204" charset="-122"/>
              </a:rPr>
              <a:t>企业财务报表</a:t>
            </a:r>
            <a:r>
              <a:rPr lang="zh-CN" altLang="en-US" sz="1800" dirty="0">
                <a:solidFill>
                  <a:schemeClr val="tx1"/>
                </a:solidFill>
                <a:latin typeface="微软雅黑" panose="020B0503020204020204" charset="-122"/>
                <a:ea typeface="微软雅黑" panose="020B0503020204020204" charset="-122"/>
              </a:rPr>
              <a:t>的信息集中起来，结合从</a:t>
            </a:r>
            <a:r>
              <a:rPr lang="zh-CN" altLang="en-US" sz="1800" dirty="0">
                <a:solidFill>
                  <a:srgbClr val="00B0F0"/>
                </a:solidFill>
                <a:latin typeface="微软雅黑" panose="020B0503020204020204" charset="-122"/>
                <a:ea typeface="微软雅黑" panose="020B0503020204020204" charset="-122"/>
              </a:rPr>
              <a:t>信用评估机构</a:t>
            </a:r>
            <a:r>
              <a:rPr lang="zh-CN" altLang="en-US" sz="1800" dirty="0">
                <a:solidFill>
                  <a:schemeClr val="tx1"/>
                </a:solidFill>
                <a:latin typeface="微软雅黑" panose="020B0503020204020204" charset="-122"/>
                <a:ea typeface="微软雅黑" panose="020B0503020204020204" charset="-122"/>
              </a:rPr>
              <a:t>获得的信用报告，综合确定企业信用情况。</a:t>
            </a:r>
            <a:endParaRPr lang="zh-CN" altLang="en-US" sz="1800" dirty="0">
              <a:solidFill>
                <a:schemeClr val="tx1"/>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二、客户信用评级</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857375" y="1158240"/>
            <a:ext cx="8477250" cy="5438775"/>
            <a:chOff x="720" y="2235"/>
            <a:chExt cx="13350" cy="8565"/>
          </a:xfrm>
        </p:grpSpPr>
        <p:sp>
          <p:nvSpPr>
            <p:cNvPr id="171013" name="Rectangle 3"/>
            <p:cNvSpPr>
              <a:spLocks noGrp="true"/>
            </p:cNvSpPr>
            <p:nvPr/>
          </p:nvSpPr>
          <p:spPr>
            <a:xfrm>
              <a:off x="720" y="2235"/>
              <a:ext cx="8203" cy="950"/>
            </a:xfrm>
            <a:prstGeom prst="rect">
              <a:avLst/>
            </a:prstGeom>
            <a:noFill/>
            <a:ln w="9525">
              <a:noFill/>
            </a:ln>
          </p:spPr>
          <p:txBody>
            <a:bodyPr vert="horz" wrap="square" lIns="91440" tIns="45720" rIns="91440" bIns="45720" anchor="t"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eaLnBrk="1" hangingPunct="1">
                <a:buNone/>
              </a:pPr>
              <a:r>
                <a:rPr lang="zh-CN" altLang="en-US" sz="2800" b="1" dirty="0">
                  <a:latin typeface="微软雅黑" panose="020B0503020204020204" charset="-122"/>
                  <a:ea typeface="微软雅黑" panose="020B0503020204020204" charset="-122"/>
                </a:rPr>
                <a:t>（一）客户信用评级流程</a:t>
              </a:r>
              <a:endParaRPr lang="zh-CN" altLang="en-US" sz="2800" b="1" dirty="0">
                <a:latin typeface="微软雅黑" panose="020B0503020204020204" charset="-122"/>
                <a:ea typeface="微软雅黑" panose="020B0503020204020204" charset="-122"/>
              </a:endParaRPr>
            </a:p>
          </p:txBody>
        </p:sp>
        <p:grpSp>
          <p:nvGrpSpPr>
            <p:cNvPr id="171014" name="Group 4"/>
            <p:cNvGrpSpPr>
              <a:grpSpLocks noChangeAspect="true"/>
            </p:cNvGrpSpPr>
            <p:nvPr/>
          </p:nvGrpSpPr>
          <p:grpSpPr>
            <a:xfrm>
              <a:off x="940" y="3198"/>
              <a:ext cx="12573" cy="7602"/>
              <a:chOff x="1577" y="-628"/>
              <a:chExt cx="7044" cy="5843"/>
            </a:xfrm>
          </p:grpSpPr>
          <p:sp>
            <p:nvSpPr>
              <p:cNvPr id="171015" name="AutoShape 5"/>
              <p:cNvSpPr>
                <a:spLocks noChangeAspect="true"/>
              </p:cNvSpPr>
              <p:nvPr/>
            </p:nvSpPr>
            <p:spPr>
              <a:xfrm>
                <a:off x="1577" y="-628"/>
                <a:ext cx="7044" cy="5843"/>
              </a:xfrm>
              <a:prstGeom prst="rect">
                <a:avLst/>
              </a:prstGeom>
              <a:noFill/>
              <a:ln w="9525">
                <a:noFill/>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71016" name="Text Box 6"/>
              <p:cNvSpPr txBox="true"/>
              <p:nvPr/>
            </p:nvSpPr>
            <p:spPr>
              <a:xfrm>
                <a:off x="4238" y="-356"/>
                <a:ext cx="1409" cy="408"/>
              </a:xfrm>
              <a:prstGeom prst="rect">
                <a:avLst/>
              </a:prstGeom>
              <a:noFill/>
              <a:ln w="12700" cap="flat" cmpd="sng">
                <a:solidFill>
                  <a:srgbClr val="000000"/>
                </a:solidFill>
                <a:prstDash val="solid"/>
                <a:miter/>
                <a:headEnd type="none" w="med" len="med"/>
                <a:tailEnd type="none" w="med" len="med"/>
              </a:ln>
            </p:spPr>
            <p:txBody>
              <a:bodyPr lIns="66751" tIns="33376" rIns="66751" bIns="33376" anchor="t" anchorCtr="false"/>
              <a:p>
                <a:pPr algn="ctr">
                  <a:buClrTx/>
                  <a:buFont typeface="Arial" panose="020B0604020202020204" pitchFamily="34" charset="0"/>
                </a:pPr>
                <a:r>
                  <a:rPr lang="zh-CN" altLang="en-US" sz="1600" b="1" dirty="0">
                    <a:latin typeface="微软雅黑" panose="020B0503020204020204" charset="-122"/>
                    <a:ea typeface="微软雅黑" panose="020B0503020204020204" charset="-122"/>
                  </a:rPr>
                  <a:t>赊销申请</a:t>
                </a:r>
                <a:endParaRPr lang="zh-CN" altLang="en-US" sz="1600" b="1" dirty="0">
                  <a:latin typeface="微软雅黑" panose="020B0503020204020204" charset="-122"/>
                  <a:ea typeface="微软雅黑" panose="020B0503020204020204" charset="-122"/>
                </a:endParaRPr>
              </a:p>
            </p:txBody>
          </p:sp>
          <p:sp>
            <p:nvSpPr>
              <p:cNvPr id="171017" name="Text Box 7"/>
              <p:cNvSpPr txBox="true"/>
              <p:nvPr/>
            </p:nvSpPr>
            <p:spPr>
              <a:xfrm>
                <a:off x="4238" y="2090"/>
                <a:ext cx="1409" cy="408"/>
              </a:xfrm>
              <a:prstGeom prst="rect">
                <a:avLst/>
              </a:prstGeom>
              <a:noFill/>
              <a:ln w="12700" cap="flat" cmpd="sng">
                <a:solidFill>
                  <a:srgbClr val="000000"/>
                </a:solidFill>
                <a:prstDash val="solid"/>
                <a:miter/>
                <a:headEnd type="none" w="med" len="med"/>
                <a:tailEnd type="none" w="med" len="med"/>
              </a:ln>
            </p:spPr>
            <p:txBody>
              <a:bodyPr lIns="66751" tIns="33376" rIns="66751" bIns="33376" anchor="t" anchorCtr="false"/>
              <a:p>
                <a:pPr algn="ctr">
                  <a:buClrTx/>
                  <a:buFont typeface="Arial" panose="020B0604020202020204" pitchFamily="34" charset="0"/>
                </a:pPr>
                <a:r>
                  <a:rPr lang="zh-CN" altLang="en-US" sz="1600" b="1" dirty="0">
                    <a:latin typeface="微软雅黑" panose="020B0503020204020204" charset="-122"/>
                    <a:ea typeface="微软雅黑" panose="020B0503020204020204" charset="-122"/>
                  </a:rPr>
                  <a:t>是否提供担保</a:t>
                </a:r>
                <a:endParaRPr lang="zh-CN" altLang="en-US" sz="1600" b="1" dirty="0">
                  <a:latin typeface="微软雅黑" panose="020B0503020204020204" charset="-122"/>
                  <a:ea typeface="微软雅黑" panose="020B0503020204020204" charset="-122"/>
                </a:endParaRPr>
              </a:p>
            </p:txBody>
          </p:sp>
          <p:sp>
            <p:nvSpPr>
              <p:cNvPr id="171018" name="Text Box 8"/>
              <p:cNvSpPr txBox="true"/>
              <p:nvPr/>
            </p:nvSpPr>
            <p:spPr>
              <a:xfrm>
                <a:off x="4238" y="459"/>
                <a:ext cx="1409" cy="408"/>
              </a:xfrm>
              <a:prstGeom prst="rect">
                <a:avLst/>
              </a:prstGeom>
              <a:noFill/>
              <a:ln w="12700" cap="flat" cmpd="sng">
                <a:solidFill>
                  <a:srgbClr val="000000"/>
                </a:solidFill>
                <a:prstDash val="solid"/>
                <a:miter/>
                <a:headEnd type="none" w="med" len="med"/>
                <a:tailEnd type="none" w="med" len="med"/>
              </a:ln>
            </p:spPr>
            <p:txBody>
              <a:bodyPr lIns="66751" tIns="33376" rIns="66751" bIns="33376" anchor="t" anchorCtr="false"/>
              <a:p>
                <a:pPr algn="ctr">
                  <a:buClrTx/>
                  <a:buFont typeface="Arial" panose="020B0604020202020204" pitchFamily="34" charset="0"/>
                </a:pPr>
                <a:r>
                  <a:rPr lang="zh-CN" altLang="en-US" sz="1600" b="1" dirty="0">
                    <a:latin typeface="微软雅黑" panose="020B0503020204020204" charset="-122"/>
                    <a:ea typeface="微软雅黑" panose="020B0503020204020204" charset="-122"/>
                  </a:rPr>
                  <a:t>赊销调查</a:t>
                </a:r>
                <a:endParaRPr lang="zh-CN" altLang="en-US" sz="1600" b="1" dirty="0">
                  <a:latin typeface="微软雅黑" panose="020B0503020204020204" charset="-122"/>
                  <a:ea typeface="微软雅黑" panose="020B0503020204020204" charset="-122"/>
                </a:endParaRPr>
              </a:p>
            </p:txBody>
          </p:sp>
          <p:sp>
            <p:nvSpPr>
              <p:cNvPr id="171019" name="Text Box 9"/>
              <p:cNvSpPr txBox="true"/>
              <p:nvPr/>
            </p:nvSpPr>
            <p:spPr>
              <a:xfrm>
                <a:off x="4238" y="1274"/>
                <a:ext cx="1409" cy="409"/>
              </a:xfrm>
              <a:prstGeom prst="rect">
                <a:avLst/>
              </a:prstGeom>
              <a:noFill/>
              <a:ln w="12700" cap="flat" cmpd="sng">
                <a:solidFill>
                  <a:srgbClr val="000000"/>
                </a:solidFill>
                <a:prstDash val="solid"/>
                <a:miter/>
                <a:headEnd type="none" w="med" len="med"/>
                <a:tailEnd type="none" w="med" len="med"/>
              </a:ln>
            </p:spPr>
            <p:txBody>
              <a:bodyPr lIns="66751" tIns="33376" rIns="66751" bIns="33376" anchor="t" anchorCtr="false"/>
              <a:p>
                <a:pPr algn="ctr">
                  <a:buClrTx/>
                  <a:buFont typeface="Arial" panose="020B0604020202020204" pitchFamily="34" charset="0"/>
                </a:pPr>
                <a:r>
                  <a:rPr lang="zh-CN" altLang="en-US" sz="1600" b="1" dirty="0">
                    <a:latin typeface="微软雅黑" panose="020B0503020204020204" charset="-122"/>
                    <a:ea typeface="微软雅黑" panose="020B0503020204020204" charset="-122"/>
                  </a:rPr>
                  <a:t>信用分析</a:t>
                </a:r>
                <a:endParaRPr lang="zh-CN" altLang="en-US" sz="1600" b="1" dirty="0">
                  <a:latin typeface="微软雅黑" panose="020B0503020204020204" charset="-122"/>
                  <a:ea typeface="微软雅黑" panose="020B0503020204020204" charset="-122"/>
                </a:endParaRPr>
              </a:p>
            </p:txBody>
          </p:sp>
          <p:sp>
            <p:nvSpPr>
              <p:cNvPr id="171020" name="Text Box 10"/>
              <p:cNvSpPr txBox="true"/>
              <p:nvPr/>
            </p:nvSpPr>
            <p:spPr>
              <a:xfrm>
                <a:off x="2047" y="2090"/>
                <a:ext cx="1407" cy="405"/>
              </a:xfrm>
              <a:prstGeom prst="rect">
                <a:avLst/>
              </a:prstGeom>
              <a:noFill/>
              <a:ln w="12700" cap="flat" cmpd="sng">
                <a:solidFill>
                  <a:srgbClr val="000000"/>
                </a:solidFill>
                <a:prstDash val="solid"/>
                <a:miter/>
                <a:headEnd type="none" w="med" len="med"/>
                <a:tailEnd type="none" w="med" len="med"/>
              </a:ln>
            </p:spPr>
            <p:txBody>
              <a:bodyPr lIns="66751" tIns="33376" rIns="66751" bIns="33376" anchor="t" anchorCtr="false"/>
              <a:p>
                <a:pPr algn="ctr">
                  <a:buClrTx/>
                  <a:buFont typeface="Arial" panose="020B0604020202020204" pitchFamily="34" charset="0"/>
                </a:pPr>
                <a:r>
                  <a:rPr lang="zh-CN" altLang="en-US" sz="1600" b="1" dirty="0">
                    <a:latin typeface="微软雅黑" panose="020B0503020204020204" charset="-122"/>
                    <a:ea typeface="微软雅黑" panose="020B0503020204020204" charset="-122"/>
                  </a:rPr>
                  <a:t>财务签字批准</a:t>
                </a:r>
                <a:endParaRPr lang="zh-CN" altLang="en-US" sz="1600" b="1" dirty="0">
                  <a:latin typeface="微软雅黑" panose="020B0503020204020204" charset="-122"/>
                  <a:ea typeface="微软雅黑" panose="020B0503020204020204" charset="-122"/>
                </a:endParaRPr>
              </a:p>
            </p:txBody>
          </p:sp>
          <p:cxnSp>
            <p:nvCxnSpPr>
              <p:cNvPr id="171021" name="AutoShape 11"/>
              <p:cNvCxnSpPr>
                <a:stCxn id="171019" idx="1"/>
                <a:endCxn id="171020" idx="0"/>
              </p:cNvCxnSpPr>
              <p:nvPr/>
            </p:nvCxnSpPr>
            <p:spPr>
              <a:xfrm rot="-10800000" flipV="true">
                <a:off x="2750" y="1479"/>
                <a:ext cx="1488" cy="611"/>
              </a:xfrm>
              <a:prstGeom prst="bentConnector2">
                <a:avLst/>
              </a:prstGeom>
              <a:ln w="12700" cap="flat" cmpd="sng">
                <a:solidFill>
                  <a:srgbClr val="000000"/>
                </a:solidFill>
                <a:prstDash val="solid"/>
                <a:miter/>
                <a:headEnd type="none" w="med" len="med"/>
                <a:tailEnd type="triangle" w="med" len="med"/>
              </a:ln>
            </p:spPr>
          </p:cxnSp>
          <p:sp>
            <p:nvSpPr>
              <p:cNvPr id="171022" name="Text Box 12"/>
              <p:cNvSpPr txBox="true"/>
              <p:nvPr/>
            </p:nvSpPr>
            <p:spPr>
              <a:xfrm>
                <a:off x="2673" y="1003"/>
                <a:ext cx="1408" cy="408"/>
              </a:xfrm>
              <a:prstGeom prst="rect">
                <a:avLst/>
              </a:prstGeom>
              <a:noFill/>
              <a:ln w="12700">
                <a:noFill/>
              </a:ln>
            </p:spPr>
            <p:txBody>
              <a:bodyPr lIns="66751" tIns="33376" rIns="66751" bIns="33376" anchor="t" anchorCtr="false"/>
              <a:p>
                <a:pPr algn="just">
                  <a:buClrTx/>
                  <a:buFont typeface="Arial" panose="020B0604020202020204" pitchFamily="34" charset="0"/>
                </a:pPr>
                <a:r>
                  <a:rPr lang="zh-CN" altLang="en-US" sz="1600" b="1" dirty="0">
                    <a:latin typeface="微软雅黑" panose="020B0503020204020204" charset="-122"/>
                    <a:ea typeface="微软雅黑" panose="020B0503020204020204" charset="-122"/>
                  </a:rPr>
                  <a:t>符合信用要求</a:t>
                </a:r>
                <a:endParaRPr lang="zh-CN" altLang="en-US" sz="1600" b="1" dirty="0">
                  <a:latin typeface="微软雅黑" panose="020B0503020204020204" charset="-122"/>
                  <a:ea typeface="微软雅黑" panose="020B0503020204020204" charset="-122"/>
                </a:endParaRPr>
              </a:p>
            </p:txBody>
          </p:sp>
          <p:cxnSp>
            <p:nvCxnSpPr>
              <p:cNvPr id="171023" name="AutoShape 13"/>
              <p:cNvCxnSpPr>
                <a:stCxn id="171017" idx="1"/>
                <a:endCxn id="171020" idx="3"/>
              </p:cNvCxnSpPr>
              <p:nvPr/>
            </p:nvCxnSpPr>
            <p:spPr>
              <a:xfrm rot="10800000">
                <a:off x="3454" y="2293"/>
                <a:ext cx="784" cy="1"/>
              </a:xfrm>
              <a:prstGeom prst="bentConnector3">
                <a:avLst>
                  <a:gd name="adj1" fmla="val 50000"/>
                </a:avLst>
              </a:prstGeom>
              <a:ln w="12700" cap="flat" cmpd="sng">
                <a:solidFill>
                  <a:srgbClr val="000000"/>
                </a:solidFill>
                <a:prstDash val="solid"/>
                <a:miter/>
                <a:headEnd type="none" w="med" len="med"/>
                <a:tailEnd type="triangle" w="med" len="med"/>
              </a:ln>
            </p:spPr>
          </p:cxnSp>
          <p:sp>
            <p:nvSpPr>
              <p:cNvPr id="171024" name="Text Box 14"/>
              <p:cNvSpPr txBox="true"/>
              <p:nvPr/>
            </p:nvSpPr>
            <p:spPr>
              <a:xfrm>
                <a:off x="3612" y="1818"/>
                <a:ext cx="469" cy="407"/>
              </a:xfrm>
              <a:prstGeom prst="rect">
                <a:avLst/>
              </a:prstGeom>
              <a:noFill/>
              <a:ln w="12700">
                <a:noFill/>
              </a:ln>
            </p:spPr>
            <p:txBody>
              <a:bodyPr lIns="66751" tIns="33376" rIns="66751" bIns="33376" anchor="t" anchorCtr="false"/>
              <a:p>
                <a:pPr algn="just">
                  <a:buClrTx/>
                  <a:buFont typeface="Arial" panose="020B0604020202020204" pitchFamily="34" charset="0"/>
                </a:pPr>
                <a:r>
                  <a:rPr lang="zh-CN" altLang="en-US" sz="1600" b="1" dirty="0">
                    <a:latin typeface="微软雅黑" panose="020B0503020204020204" charset="-122"/>
                    <a:ea typeface="微软雅黑" panose="020B0503020204020204" charset="-122"/>
                  </a:rPr>
                  <a:t>是</a:t>
                </a:r>
                <a:endParaRPr lang="zh-CN" altLang="en-US" sz="1600" b="1" dirty="0">
                  <a:latin typeface="微软雅黑" panose="020B0503020204020204" charset="-122"/>
                  <a:ea typeface="微软雅黑" panose="020B0503020204020204" charset="-122"/>
                </a:endParaRPr>
              </a:p>
            </p:txBody>
          </p:sp>
          <p:sp>
            <p:nvSpPr>
              <p:cNvPr id="171025" name="Line 15"/>
              <p:cNvSpPr/>
              <p:nvPr/>
            </p:nvSpPr>
            <p:spPr>
              <a:xfrm>
                <a:off x="5021" y="1682"/>
                <a:ext cx="0" cy="408"/>
              </a:xfrm>
              <a:prstGeom prst="line">
                <a:avLst/>
              </a:prstGeom>
              <a:ln w="12700" cap="flat" cmpd="sng">
                <a:solidFill>
                  <a:srgbClr val="000000"/>
                </a:solidFill>
                <a:prstDash val="solid"/>
                <a:round/>
                <a:headEnd type="none" w="med" len="med"/>
                <a:tailEnd type="triangle" w="med" len="med"/>
              </a:ln>
            </p:spPr>
          </p:sp>
          <p:sp>
            <p:nvSpPr>
              <p:cNvPr id="171026" name="Text Box 16"/>
              <p:cNvSpPr txBox="true"/>
              <p:nvPr/>
            </p:nvSpPr>
            <p:spPr>
              <a:xfrm>
                <a:off x="4239" y="1683"/>
                <a:ext cx="783" cy="408"/>
              </a:xfrm>
              <a:prstGeom prst="rect">
                <a:avLst/>
              </a:prstGeom>
              <a:noFill/>
              <a:ln w="12700">
                <a:noFill/>
              </a:ln>
            </p:spPr>
            <p:txBody>
              <a:bodyPr lIns="66751" tIns="33376" rIns="66751" bIns="33376" anchor="t" anchorCtr="false"/>
              <a:p>
                <a:pPr algn="just">
                  <a:buClrTx/>
                  <a:buFont typeface="Arial" panose="020B0604020202020204" pitchFamily="34" charset="0"/>
                </a:pPr>
                <a:r>
                  <a:rPr lang="zh-CN" altLang="en-US" sz="1600" dirty="0">
                    <a:latin typeface="微软雅黑" panose="020B0503020204020204" charset="-122"/>
                    <a:ea typeface="微软雅黑" panose="020B0503020204020204" charset="-122"/>
                  </a:rPr>
                  <a:t>不符合</a:t>
                </a:r>
                <a:endParaRPr lang="zh-CN" altLang="en-US" sz="1600" dirty="0">
                  <a:latin typeface="微软雅黑" panose="020B0503020204020204" charset="-122"/>
                  <a:ea typeface="微软雅黑" panose="020B0503020204020204" charset="-122"/>
                </a:endParaRPr>
              </a:p>
            </p:txBody>
          </p:sp>
          <p:sp>
            <p:nvSpPr>
              <p:cNvPr id="171027" name="Text Box 17"/>
              <p:cNvSpPr txBox="true"/>
              <p:nvPr/>
            </p:nvSpPr>
            <p:spPr>
              <a:xfrm>
                <a:off x="4238" y="2905"/>
                <a:ext cx="1408" cy="407"/>
              </a:xfrm>
              <a:prstGeom prst="rect">
                <a:avLst/>
              </a:prstGeom>
              <a:noFill/>
              <a:ln w="12700" cap="flat" cmpd="sng">
                <a:solidFill>
                  <a:srgbClr val="000000"/>
                </a:solidFill>
                <a:prstDash val="solid"/>
                <a:miter/>
                <a:headEnd type="none" w="med" len="med"/>
                <a:tailEnd type="none" w="med" len="med"/>
              </a:ln>
            </p:spPr>
            <p:txBody>
              <a:bodyPr lIns="66751" tIns="33376" rIns="66751" bIns="33376" anchor="t" anchorCtr="false"/>
              <a:p>
                <a:pPr algn="ctr">
                  <a:buClrTx/>
                  <a:buFont typeface="Arial" panose="020B0604020202020204" pitchFamily="34" charset="0"/>
                </a:pPr>
                <a:r>
                  <a:rPr lang="zh-CN" altLang="en-US" sz="1600" b="1" dirty="0">
                    <a:latin typeface="微软雅黑" panose="020B0503020204020204" charset="-122"/>
                    <a:ea typeface="微软雅黑" panose="020B0503020204020204" charset="-122"/>
                  </a:rPr>
                  <a:t>总经理裁决</a:t>
                </a:r>
                <a:endParaRPr lang="zh-CN" altLang="en-US" sz="1600" b="1" dirty="0">
                  <a:latin typeface="微软雅黑" panose="020B0503020204020204" charset="-122"/>
                  <a:ea typeface="微软雅黑" panose="020B0503020204020204" charset="-122"/>
                </a:endParaRPr>
              </a:p>
            </p:txBody>
          </p:sp>
          <p:sp>
            <p:nvSpPr>
              <p:cNvPr id="171028" name="Text Box 18"/>
              <p:cNvSpPr txBox="true"/>
              <p:nvPr/>
            </p:nvSpPr>
            <p:spPr>
              <a:xfrm>
                <a:off x="6429" y="2905"/>
                <a:ext cx="1408" cy="407"/>
              </a:xfrm>
              <a:prstGeom prst="rect">
                <a:avLst/>
              </a:prstGeom>
              <a:noFill/>
              <a:ln w="12700" cap="flat" cmpd="sng">
                <a:solidFill>
                  <a:srgbClr val="000000"/>
                </a:solidFill>
                <a:prstDash val="solid"/>
                <a:miter/>
                <a:headEnd type="none" w="med" len="med"/>
                <a:tailEnd type="none" w="med" len="med"/>
              </a:ln>
            </p:spPr>
            <p:txBody>
              <a:bodyPr lIns="66751" tIns="33376" rIns="66751" bIns="33376" anchor="t" anchorCtr="false"/>
              <a:p>
                <a:pPr algn="ctr">
                  <a:buClrTx/>
                  <a:buFont typeface="Arial" panose="020B0604020202020204" pitchFamily="34" charset="0"/>
                </a:pPr>
                <a:r>
                  <a:rPr lang="zh-CN" altLang="en-US" sz="1600" b="1" dirty="0">
                    <a:latin typeface="微软雅黑" panose="020B0503020204020204" charset="-122"/>
                    <a:ea typeface="微软雅黑" panose="020B0503020204020204" charset="-122"/>
                  </a:rPr>
                  <a:t>退回申请</a:t>
                </a:r>
                <a:endParaRPr lang="zh-CN" altLang="en-US" sz="1600" b="1" dirty="0">
                  <a:latin typeface="微软雅黑" panose="020B0503020204020204" charset="-122"/>
                  <a:ea typeface="微软雅黑" panose="020B0503020204020204" charset="-122"/>
                </a:endParaRPr>
              </a:p>
            </p:txBody>
          </p:sp>
          <p:sp>
            <p:nvSpPr>
              <p:cNvPr id="171029" name="Text Box 19"/>
              <p:cNvSpPr txBox="true"/>
              <p:nvPr/>
            </p:nvSpPr>
            <p:spPr>
              <a:xfrm>
                <a:off x="2047" y="2905"/>
                <a:ext cx="1407" cy="407"/>
              </a:xfrm>
              <a:prstGeom prst="rect">
                <a:avLst/>
              </a:prstGeom>
              <a:noFill/>
              <a:ln w="12700" cap="flat" cmpd="sng">
                <a:solidFill>
                  <a:srgbClr val="000000"/>
                </a:solidFill>
                <a:prstDash val="solid"/>
                <a:miter/>
                <a:headEnd type="none" w="med" len="med"/>
                <a:tailEnd type="none" w="med" len="med"/>
              </a:ln>
            </p:spPr>
            <p:txBody>
              <a:bodyPr lIns="66751" tIns="33376" rIns="66751" bIns="33376" anchor="t" anchorCtr="false"/>
              <a:p>
                <a:pPr algn="ctr">
                  <a:buClrTx/>
                  <a:buFont typeface="Arial" panose="020B0604020202020204" pitchFamily="34" charset="0"/>
                </a:pPr>
                <a:r>
                  <a:rPr lang="zh-CN" altLang="en-US" sz="1600" b="1" dirty="0">
                    <a:latin typeface="微软雅黑" panose="020B0503020204020204" charset="-122"/>
                    <a:ea typeface="微软雅黑" panose="020B0503020204020204" charset="-122"/>
                  </a:rPr>
                  <a:t>总经理批准</a:t>
                </a:r>
                <a:endParaRPr lang="zh-CN" altLang="en-US" sz="1600" b="1" dirty="0">
                  <a:latin typeface="微软雅黑" panose="020B0503020204020204" charset="-122"/>
                  <a:ea typeface="微软雅黑" panose="020B0503020204020204" charset="-122"/>
                </a:endParaRPr>
              </a:p>
            </p:txBody>
          </p:sp>
          <p:sp>
            <p:nvSpPr>
              <p:cNvPr id="171030" name="Text Box 20"/>
              <p:cNvSpPr txBox="true"/>
              <p:nvPr/>
            </p:nvSpPr>
            <p:spPr>
              <a:xfrm>
                <a:off x="2047" y="3720"/>
                <a:ext cx="1407" cy="408"/>
              </a:xfrm>
              <a:prstGeom prst="rect">
                <a:avLst/>
              </a:prstGeom>
              <a:noFill/>
              <a:ln w="12700" cap="flat" cmpd="sng">
                <a:solidFill>
                  <a:srgbClr val="000000"/>
                </a:solidFill>
                <a:prstDash val="solid"/>
                <a:miter/>
                <a:headEnd type="none" w="med" len="med"/>
                <a:tailEnd type="none" w="med" len="med"/>
              </a:ln>
            </p:spPr>
            <p:txBody>
              <a:bodyPr lIns="66751" tIns="33376" rIns="66751" bIns="33376" anchor="t" anchorCtr="false"/>
              <a:p>
                <a:pPr algn="ctr">
                  <a:buClrTx/>
                  <a:buFont typeface="Arial" panose="020B0604020202020204" pitchFamily="34" charset="0"/>
                </a:pPr>
                <a:r>
                  <a:rPr lang="zh-CN" altLang="en-US" sz="1600" b="1" dirty="0">
                    <a:latin typeface="微软雅黑" panose="020B0503020204020204" charset="-122"/>
                    <a:ea typeface="微软雅黑" panose="020B0503020204020204" charset="-122"/>
                  </a:rPr>
                  <a:t>公布批准</a:t>
                </a:r>
                <a:endParaRPr lang="zh-CN" altLang="en-US" sz="1600" b="1" dirty="0">
                  <a:latin typeface="微软雅黑" panose="020B0503020204020204" charset="-122"/>
                  <a:ea typeface="微软雅黑" panose="020B0503020204020204" charset="-122"/>
                </a:endParaRPr>
              </a:p>
            </p:txBody>
          </p:sp>
          <p:sp>
            <p:nvSpPr>
              <p:cNvPr id="171031" name="Text Box 21"/>
              <p:cNvSpPr txBox="true"/>
              <p:nvPr/>
            </p:nvSpPr>
            <p:spPr>
              <a:xfrm>
                <a:off x="4238" y="3720"/>
                <a:ext cx="1407" cy="408"/>
              </a:xfrm>
              <a:prstGeom prst="rect">
                <a:avLst/>
              </a:prstGeom>
              <a:noFill/>
              <a:ln w="12700" cap="flat" cmpd="sng">
                <a:solidFill>
                  <a:srgbClr val="000000"/>
                </a:solidFill>
                <a:prstDash val="solid"/>
                <a:miter/>
                <a:headEnd type="none" w="med" len="med"/>
                <a:tailEnd type="none" w="med" len="med"/>
              </a:ln>
            </p:spPr>
            <p:txBody>
              <a:bodyPr lIns="66751" tIns="33376" rIns="66751" bIns="33376" anchor="t" anchorCtr="false"/>
              <a:p>
                <a:pPr algn="ctr">
                  <a:buClrTx/>
                  <a:buFont typeface="Arial" panose="020B0604020202020204" pitchFamily="34" charset="0"/>
                </a:pPr>
                <a:r>
                  <a:rPr lang="zh-CN" altLang="en-US" sz="1600" b="1" dirty="0">
                    <a:latin typeface="微软雅黑" panose="020B0503020204020204" charset="-122"/>
                    <a:ea typeface="微软雅黑" panose="020B0503020204020204" charset="-122"/>
                  </a:rPr>
                  <a:t>通知客户</a:t>
                </a:r>
                <a:endParaRPr lang="zh-CN" altLang="en-US" sz="1600" b="1" dirty="0">
                  <a:latin typeface="微软雅黑" panose="020B0503020204020204" charset="-122"/>
                  <a:ea typeface="微软雅黑" panose="020B0503020204020204" charset="-122"/>
                </a:endParaRPr>
              </a:p>
            </p:txBody>
          </p:sp>
          <p:sp>
            <p:nvSpPr>
              <p:cNvPr id="171032" name="Line 22"/>
              <p:cNvSpPr/>
              <p:nvPr/>
            </p:nvSpPr>
            <p:spPr>
              <a:xfrm>
                <a:off x="5021" y="2497"/>
                <a:ext cx="1" cy="408"/>
              </a:xfrm>
              <a:prstGeom prst="line">
                <a:avLst/>
              </a:prstGeom>
              <a:ln w="12700" cap="flat" cmpd="sng">
                <a:solidFill>
                  <a:srgbClr val="000000"/>
                </a:solidFill>
                <a:prstDash val="solid"/>
                <a:round/>
                <a:headEnd type="none" w="med" len="med"/>
                <a:tailEnd type="triangle" w="med" len="med"/>
              </a:ln>
            </p:spPr>
          </p:sp>
          <p:cxnSp>
            <p:nvCxnSpPr>
              <p:cNvPr id="171033" name="AutoShape 23"/>
              <p:cNvCxnSpPr>
                <a:stCxn id="171027" idx="1"/>
                <a:endCxn id="171029" idx="3"/>
              </p:cNvCxnSpPr>
              <p:nvPr/>
            </p:nvCxnSpPr>
            <p:spPr>
              <a:xfrm rot="10800000">
                <a:off x="3454" y="3109"/>
                <a:ext cx="784" cy="1"/>
              </a:xfrm>
              <a:prstGeom prst="straightConnector1">
                <a:avLst/>
              </a:prstGeom>
              <a:ln w="12700" cap="flat" cmpd="sng">
                <a:solidFill>
                  <a:srgbClr val="000000"/>
                </a:solidFill>
                <a:prstDash val="solid"/>
                <a:round/>
                <a:headEnd type="none" w="med" len="med"/>
                <a:tailEnd type="triangle" w="med" len="med"/>
              </a:ln>
            </p:spPr>
          </p:cxnSp>
          <p:sp>
            <p:nvSpPr>
              <p:cNvPr id="171034" name="Line 24"/>
              <p:cNvSpPr/>
              <p:nvPr/>
            </p:nvSpPr>
            <p:spPr>
              <a:xfrm>
                <a:off x="5647" y="3100"/>
                <a:ext cx="782" cy="1"/>
              </a:xfrm>
              <a:prstGeom prst="line">
                <a:avLst/>
              </a:prstGeom>
              <a:ln w="12700" cap="flat" cmpd="sng">
                <a:solidFill>
                  <a:srgbClr val="000000"/>
                </a:solidFill>
                <a:prstDash val="solid"/>
                <a:round/>
                <a:headEnd type="none" w="med" len="med"/>
                <a:tailEnd type="triangle" w="med" len="med"/>
              </a:ln>
            </p:spPr>
          </p:sp>
          <p:sp>
            <p:nvSpPr>
              <p:cNvPr id="171035" name="Text Box 25"/>
              <p:cNvSpPr txBox="true"/>
              <p:nvPr/>
            </p:nvSpPr>
            <p:spPr>
              <a:xfrm>
                <a:off x="4551" y="2497"/>
                <a:ext cx="470" cy="409"/>
              </a:xfrm>
              <a:prstGeom prst="rect">
                <a:avLst/>
              </a:prstGeom>
              <a:noFill/>
              <a:ln w="12700">
                <a:noFill/>
              </a:ln>
            </p:spPr>
            <p:txBody>
              <a:bodyPr lIns="66751" tIns="33376" rIns="66751" bIns="33376" anchor="t" anchorCtr="false"/>
              <a:p>
                <a:pPr algn="just">
                  <a:buClrTx/>
                  <a:buFont typeface="Arial" panose="020B0604020202020204" pitchFamily="34" charset="0"/>
                </a:pPr>
                <a:r>
                  <a:rPr lang="zh-CN" altLang="en-US" sz="1600" b="1" dirty="0">
                    <a:latin typeface="微软雅黑" panose="020B0503020204020204" charset="-122"/>
                    <a:ea typeface="微软雅黑" panose="020B0503020204020204" charset="-122"/>
                  </a:rPr>
                  <a:t>否</a:t>
                </a:r>
                <a:endParaRPr lang="zh-CN" altLang="en-US" sz="1600" b="1" dirty="0">
                  <a:latin typeface="微软雅黑" panose="020B0503020204020204" charset="-122"/>
                  <a:ea typeface="微软雅黑" panose="020B0503020204020204" charset="-122"/>
                </a:endParaRPr>
              </a:p>
            </p:txBody>
          </p:sp>
          <p:sp>
            <p:nvSpPr>
              <p:cNvPr id="171036" name="Text Box 26"/>
              <p:cNvSpPr txBox="true"/>
              <p:nvPr/>
            </p:nvSpPr>
            <p:spPr>
              <a:xfrm>
                <a:off x="5647" y="2633"/>
                <a:ext cx="782" cy="408"/>
              </a:xfrm>
              <a:prstGeom prst="rect">
                <a:avLst/>
              </a:prstGeom>
              <a:noFill/>
              <a:ln w="12700">
                <a:noFill/>
              </a:ln>
            </p:spPr>
            <p:txBody>
              <a:bodyPr lIns="66751" tIns="33376" rIns="66751" bIns="33376" anchor="t" anchorCtr="false"/>
              <a:p>
                <a:pPr algn="ctr">
                  <a:buClrTx/>
                  <a:buFont typeface="Arial" panose="020B0604020202020204" pitchFamily="34" charset="0"/>
                </a:pPr>
                <a:r>
                  <a:rPr lang="zh-CN" altLang="en-US" sz="1600" b="1" dirty="0">
                    <a:latin typeface="微软雅黑" panose="020B0503020204020204" charset="-122"/>
                    <a:ea typeface="微软雅黑" panose="020B0503020204020204" charset="-122"/>
                  </a:rPr>
                  <a:t>不同意</a:t>
                </a:r>
                <a:endParaRPr lang="zh-CN" altLang="en-US" sz="1600" b="1" dirty="0">
                  <a:latin typeface="微软雅黑" panose="020B0503020204020204" charset="-122"/>
                  <a:ea typeface="微软雅黑" panose="020B0503020204020204" charset="-122"/>
                </a:endParaRPr>
              </a:p>
            </p:txBody>
          </p:sp>
          <p:sp>
            <p:nvSpPr>
              <p:cNvPr id="171037" name="Text Box 27"/>
              <p:cNvSpPr txBox="true"/>
              <p:nvPr/>
            </p:nvSpPr>
            <p:spPr>
              <a:xfrm>
                <a:off x="3455" y="2633"/>
                <a:ext cx="784" cy="408"/>
              </a:xfrm>
              <a:prstGeom prst="rect">
                <a:avLst/>
              </a:prstGeom>
              <a:noFill/>
              <a:ln w="12700">
                <a:noFill/>
              </a:ln>
            </p:spPr>
            <p:txBody>
              <a:bodyPr lIns="66751" tIns="33376" rIns="66751" bIns="33376" anchor="t" anchorCtr="false"/>
              <a:p>
                <a:pPr algn="ctr">
                  <a:buClrTx/>
                  <a:buFont typeface="Arial" panose="020B0604020202020204" pitchFamily="34" charset="0"/>
                </a:pPr>
                <a:r>
                  <a:rPr lang="zh-CN" altLang="en-US" sz="1600" b="1" dirty="0">
                    <a:latin typeface="微软雅黑" panose="020B0503020204020204" charset="-122"/>
                    <a:ea typeface="微软雅黑" panose="020B0503020204020204" charset="-122"/>
                  </a:rPr>
                  <a:t>同意</a:t>
                </a:r>
                <a:endParaRPr lang="zh-CN" altLang="en-US" sz="1600" b="1" dirty="0">
                  <a:latin typeface="微软雅黑" panose="020B0503020204020204" charset="-122"/>
                  <a:ea typeface="微软雅黑" panose="020B0503020204020204" charset="-122"/>
                </a:endParaRPr>
              </a:p>
            </p:txBody>
          </p:sp>
          <p:sp>
            <p:nvSpPr>
              <p:cNvPr id="171038" name="Line 28"/>
              <p:cNvSpPr/>
              <p:nvPr/>
            </p:nvSpPr>
            <p:spPr>
              <a:xfrm>
                <a:off x="2829" y="2497"/>
                <a:ext cx="1" cy="408"/>
              </a:xfrm>
              <a:prstGeom prst="line">
                <a:avLst/>
              </a:prstGeom>
              <a:ln w="12700" cap="flat" cmpd="sng">
                <a:solidFill>
                  <a:srgbClr val="000000"/>
                </a:solidFill>
                <a:prstDash val="solid"/>
                <a:round/>
                <a:headEnd type="none" w="med" len="med"/>
                <a:tailEnd type="triangle" w="med" len="med"/>
              </a:ln>
            </p:spPr>
          </p:sp>
          <p:sp>
            <p:nvSpPr>
              <p:cNvPr id="171039" name="Line 29"/>
              <p:cNvSpPr/>
              <p:nvPr/>
            </p:nvSpPr>
            <p:spPr>
              <a:xfrm>
                <a:off x="2829" y="3312"/>
                <a:ext cx="1" cy="408"/>
              </a:xfrm>
              <a:prstGeom prst="line">
                <a:avLst/>
              </a:prstGeom>
              <a:ln w="12700" cap="flat" cmpd="sng">
                <a:solidFill>
                  <a:srgbClr val="000000"/>
                </a:solidFill>
                <a:prstDash val="solid"/>
                <a:round/>
                <a:headEnd type="none" w="med" len="med"/>
                <a:tailEnd type="triangle" w="med" len="med"/>
              </a:ln>
            </p:spPr>
          </p:sp>
          <p:sp>
            <p:nvSpPr>
              <p:cNvPr id="171040" name="Line 30"/>
              <p:cNvSpPr/>
              <p:nvPr/>
            </p:nvSpPr>
            <p:spPr>
              <a:xfrm>
                <a:off x="5021" y="51"/>
                <a:ext cx="1" cy="408"/>
              </a:xfrm>
              <a:prstGeom prst="line">
                <a:avLst/>
              </a:prstGeom>
              <a:ln w="12700" cap="flat" cmpd="sng">
                <a:solidFill>
                  <a:srgbClr val="000000"/>
                </a:solidFill>
                <a:prstDash val="solid"/>
                <a:round/>
                <a:headEnd type="none" w="med" len="med"/>
                <a:tailEnd type="triangle" w="med" len="med"/>
              </a:ln>
            </p:spPr>
          </p:sp>
          <p:sp>
            <p:nvSpPr>
              <p:cNvPr id="171041" name="Line 31"/>
              <p:cNvSpPr/>
              <p:nvPr/>
            </p:nvSpPr>
            <p:spPr>
              <a:xfrm>
                <a:off x="5021" y="867"/>
                <a:ext cx="1" cy="407"/>
              </a:xfrm>
              <a:prstGeom prst="line">
                <a:avLst/>
              </a:prstGeom>
              <a:ln w="12700" cap="flat" cmpd="sng">
                <a:solidFill>
                  <a:srgbClr val="000000"/>
                </a:solidFill>
                <a:prstDash val="solid"/>
                <a:round/>
                <a:headEnd type="none" w="med" len="med"/>
                <a:tailEnd type="triangle" w="med" len="med"/>
              </a:ln>
            </p:spPr>
          </p:sp>
          <p:sp>
            <p:nvSpPr>
              <p:cNvPr id="171042" name="Line 32"/>
              <p:cNvSpPr/>
              <p:nvPr/>
            </p:nvSpPr>
            <p:spPr>
              <a:xfrm>
                <a:off x="3455" y="3944"/>
                <a:ext cx="783" cy="1"/>
              </a:xfrm>
              <a:prstGeom prst="line">
                <a:avLst/>
              </a:prstGeom>
              <a:ln w="12700" cap="flat" cmpd="sng">
                <a:solidFill>
                  <a:srgbClr val="000000"/>
                </a:solidFill>
                <a:prstDash val="solid"/>
                <a:round/>
                <a:headEnd type="none" w="med" len="med"/>
                <a:tailEnd type="triangle" w="med" len="med"/>
              </a:ln>
            </p:spPr>
          </p:sp>
          <p:sp>
            <p:nvSpPr>
              <p:cNvPr id="171043" name="Text Box 33"/>
              <p:cNvSpPr txBox="true"/>
              <p:nvPr/>
            </p:nvSpPr>
            <p:spPr>
              <a:xfrm>
                <a:off x="4139" y="4807"/>
                <a:ext cx="1764" cy="408"/>
              </a:xfrm>
              <a:prstGeom prst="rect">
                <a:avLst/>
              </a:prstGeom>
              <a:noFill/>
              <a:ln w="12700">
                <a:noFill/>
              </a:ln>
            </p:spPr>
            <p:txBody>
              <a:bodyPr lIns="66751" tIns="33376" rIns="66751" bIns="33376" anchor="t" anchorCtr="false"/>
              <a:p>
                <a:pPr algn="just">
                  <a:buClrTx/>
                  <a:buFont typeface="Arial" panose="020B0604020202020204" pitchFamily="34" charset="0"/>
                </a:pPr>
                <a:r>
                  <a:rPr lang="zh-CN" altLang="en-US" sz="1600" b="1" dirty="0">
                    <a:latin typeface="微软雅黑" panose="020B0503020204020204" charset="-122"/>
                    <a:ea typeface="微软雅黑" panose="020B0503020204020204" charset="-122"/>
                    <a:cs typeface="微软雅黑" panose="020B0503020204020204" charset="-122"/>
                  </a:rPr>
                  <a:t>客户信用评级流程图</a:t>
                </a:r>
                <a:endParaRPr lang="zh-CN" altLang="en-US" sz="1600" b="1" dirty="0">
                  <a:latin typeface="微软雅黑" panose="020B0503020204020204" charset="-122"/>
                  <a:ea typeface="微软雅黑" panose="020B0503020204020204" charset="-122"/>
                  <a:cs typeface="微软雅黑" panose="020B0503020204020204" charset="-122"/>
                </a:endParaRPr>
              </a:p>
            </p:txBody>
          </p:sp>
        </p:grpSp>
        <p:sp>
          <p:nvSpPr>
            <p:cNvPr id="171044" name="Rectangle 34"/>
            <p:cNvSpPr/>
            <p:nvPr/>
          </p:nvSpPr>
          <p:spPr>
            <a:xfrm>
              <a:off x="8403" y="2277"/>
              <a:ext cx="5667" cy="2846"/>
            </a:xfrm>
            <a:prstGeom prst="rect">
              <a:avLst/>
            </a:prstGeom>
            <a:noFill/>
            <a:ln w="9525" cap="flat" cmpd="sng">
              <a:solidFill>
                <a:schemeClr val="tx1"/>
              </a:solidFill>
              <a:prstDash val="solid"/>
              <a:miter/>
              <a:headEnd type="none" w="med" len="med"/>
              <a:tailEnd type="none" w="med" len="med"/>
            </a:ln>
          </p:spPr>
          <p:txBody>
            <a:bodyPr anchor="ctr" anchorCtr="false">
              <a:spAutoFit/>
            </a:bodyPr>
            <a:p>
              <a:pPr algn="just">
                <a:lnSpc>
                  <a:spcPct val="120000"/>
                </a:lnSpc>
                <a:spcBef>
                  <a:spcPct val="20000"/>
                </a:spcBef>
                <a:buClrTx/>
                <a:buFont typeface="Arial" panose="020B0604020202020204" pitchFamily="34" charset="0"/>
              </a:pPr>
              <a:r>
                <a:rPr lang="zh-CN" altLang="en-US" dirty="0">
                  <a:solidFill>
                    <a:schemeClr val="tx1"/>
                  </a:solidFill>
                  <a:latin typeface="微软雅黑" panose="020B0503020204020204" charset="-122"/>
                  <a:ea typeface="微软雅黑" panose="020B0503020204020204" charset="-122"/>
                  <a:cs typeface="微软雅黑" panose="020B0503020204020204" charset="-122"/>
                </a:rPr>
                <a:t>客户信用评级</a:t>
              </a:r>
              <a:r>
                <a:rPr lang="zh-CN" altLang="en-US" dirty="0">
                  <a:solidFill>
                    <a:srgbClr val="00B0F0"/>
                  </a:solidFill>
                  <a:latin typeface="微软雅黑" panose="020B0503020204020204" charset="-122"/>
                  <a:ea typeface="微软雅黑" panose="020B0503020204020204" charset="-122"/>
                  <a:cs typeface="微软雅黑" panose="020B0503020204020204" charset="-122"/>
                </a:rPr>
                <a:t>有效期一般为一年</a:t>
              </a:r>
              <a:r>
                <a:rPr lang="zh-CN" altLang="en-US" dirty="0">
                  <a:solidFill>
                    <a:schemeClr val="tx1"/>
                  </a:solidFill>
                  <a:latin typeface="微软雅黑" panose="020B0503020204020204" charset="-122"/>
                  <a:ea typeface="微软雅黑" panose="020B0503020204020204" charset="-122"/>
                  <a:cs typeface="微软雅黑" panose="020B0503020204020204" charset="-122"/>
                </a:rPr>
                <a:t>，以保证信用批准始终建立在获得客户最新资料的前提下，最大程度地减少信用风险。</a:t>
              </a:r>
              <a:endParaRPr lang="zh-CN" altLang="en-US" dirty="0">
                <a:solidFill>
                  <a:schemeClr val="tx1"/>
                </a:solidFill>
                <a:latin typeface="微软雅黑" panose="020B0503020204020204" charset="-122"/>
                <a:ea typeface="微软雅黑" panose="020B0503020204020204" charset="-122"/>
                <a:cs typeface="微软雅黑" panose="020B0503020204020204" charset="-122"/>
              </a:endParaRPr>
            </a:p>
            <a:p>
              <a:pPr algn="just">
                <a:lnSpc>
                  <a:spcPct val="120000"/>
                </a:lnSpc>
                <a:spcBef>
                  <a:spcPct val="20000"/>
                </a:spcBef>
                <a:buClrTx/>
                <a:buFont typeface="Arial" panose="020B0604020202020204" pitchFamily="34" charset="0"/>
              </a:pPr>
              <a:r>
                <a:rPr lang="zh-CN" altLang="en-US" dirty="0">
                  <a:solidFill>
                    <a:srgbClr val="00B0F0"/>
                  </a:solidFill>
                  <a:latin typeface="微软雅黑" panose="020B0503020204020204" charset="-122"/>
                  <a:ea typeface="微软雅黑" panose="020B0503020204020204" charset="-122"/>
                  <a:cs typeface="微软雅黑" panose="020B0503020204020204" charset="-122"/>
                </a:rPr>
                <a:t>重新评定的程序与新增时相同</a:t>
              </a:r>
              <a:r>
                <a:rPr lang="zh-CN" altLang="en-US" dirty="0">
                  <a:solidFill>
                    <a:schemeClr val="tx1"/>
                  </a:solidFill>
                  <a:latin typeface="微软雅黑" panose="020B0503020204020204" charset="-122"/>
                  <a:ea typeface="微软雅黑" panose="020B0503020204020204" charset="-122"/>
                  <a:cs typeface="微软雅黑" panose="020B0503020204020204" charset="-122"/>
                </a:rPr>
                <a:t>。 </a:t>
              </a:r>
              <a:endParaRPr lang="zh-CN" altLang="en-US" dirty="0">
                <a:solidFill>
                  <a:schemeClr val="tx1"/>
                </a:solidFill>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p:cNvGrpSpPr/>
          <p:nvPr/>
        </p:nvGrpSpPr>
        <p:grpSpPr>
          <a:xfrm>
            <a:off x="-2" y="-6950"/>
            <a:ext cx="12192002" cy="6864950"/>
            <a:chOff x="-2" y="2575"/>
            <a:chExt cx="12192002" cy="6864950"/>
          </a:xfrm>
        </p:grpSpPr>
        <p:pic>
          <p:nvPicPr>
            <p:cNvPr id="39" name="图片 3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9525"/>
              <a:ext cx="12192001" cy="6858000"/>
            </a:xfrm>
            <a:prstGeom prst="rect">
              <a:avLst/>
            </a:prstGeom>
          </p:spPr>
        </p:pic>
        <p:pic>
          <p:nvPicPr>
            <p:cNvPr id="45" name="图片 44"/>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46" name="图片 45"/>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47" name="图片 46"/>
            <p:cNvPicPr>
              <a:picLocks noChangeAspect="true"/>
            </p:cNvPicPr>
            <p:nvPr/>
          </p:nvPicPr>
          <p:blipFill>
            <a:blip r:embed="rId3">
              <a:lum bright="70000" contrast="-70000"/>
            </a:blip>
            <a:srcRect l="4950"/>
            <a:stretch>
              <a:fillRect/>
            </a:stretch>
          </p:blipFill>
          <p:spPr>
            <a:xfrm rot="10800000">
              <a:off x="-2" y="676555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48" name="图片 47"/>
            <p:cNvPicPr>
              <a:picLocks noChangeAspect="true"/>
            </p:cNvPicPr>
            <p:nvPr/>
          </p:nvPicPr>
          <p:blipFill>
            <a:blip r:embed="rId3">
              <a:lum bright="70000" contrast="-70000"/>
            </a:blip>
            <a:srcRect l="4950" r="26116"/>
            <a:stretch>
              <a:fillRect/>
            </a:stretch>
          </p:blipFill>
          <p:spPr>
            <a:xfrm rot="10800000" flipH="true" flipV="true">
              <a:off x="7489535" y="676555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9579610" cy="583565"/>
          </a:xfrm>
          <a:prstGeom prst="rect">
            <a:avLst/>
          </a:prstGeom>
          <a:noFill/>
        </p:spPr>
        <p:txBody>
          <a:bodyPr wrap="square" rtlCol="0">
            <a:spAutoFit/>
          </a:bodyPr>
          <a:p>
            <a:r>
              <a:rPr lang="zh-CN" sz="3200" dirty="0">
                <a:solidFill>
                  <a:schemeClr val="bg1"/>
                </a:solidFill>
                <a:latin typeface="微软雅黑" panose="020B0503020204020204" charset="-122"/>
                <a:ea typeface="微软雅黑" panose="020B0503020204020204" charset="-122"/>
              </a:rPr>
              <a:t>本章简介</a:t>
            </a:r>
            <a:endParaRPr lang="zh-CN" sz="3200" dirty="0">
              <a:solidFill>
                <a:schemeClr val="bg1"/>
              </a:solidFill>
              <a:latin typeface="微软雅黑" panose="020B0503020204020204" charset="-122"/>
              <a:ea typeface="微软雅黑" panose="020B0503020204020204" charset="-122"/>
            </a:endParaRPr>
          </a:p>
        </p:txBody>
      </p:sp>
      <p:sp>
        <p:nvSpPr>
          <p:cNvPr id="4" name="Rectangle 2"/>
          <p:cNvSpPr>
            <a:spLocks noGrp="true"/>
          </p:cNvSpPr>
          <p:nvPr>
            <p:ph type="title"/>
          </p:nvPr>
        </p:nvSpPr>
        <p:spPr>
          <a:xfrm>
            <a:off x="2288540" y="3790315"/>
            <a:ext cx="669290" cy="2041525"/>
          </a:xfrm>
        </p:spPr>
        <p:txBody>
          <a:bodyPr vert="horz" wrap="square" lIns="91440" tIns="45720" rIns="91440" bIns="45720" anchor="ctr" anchorCtr="false">
            <a:normAutofit/>
          </a:bodyPr>
          <a:p>
            <a:pPr eaLnBrk="1" hangingPunct="1"/>
            <a:r>
              <a:rPr lang="zh-CN" altLang="en-US" sz="2800"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本章大纲</a:t>
            </a:r>
            <a:endParaRPr lang="zh-CN" altLang="en-US" sz="2800"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endParaRPr>
          </a:p>
        </p:txBody>
      </p:sp>
      <p:sp>
        <p:nvSpPr>
          <p:cNvPr id="9" name="Rectangle 83"/>
          <p:cNvSpPr>
            <a:spLocks noChangeArrowheads="true"/>
          </p:cNvSpPr>
          <p:nvPr/>
        </p:nvSpPr>
        <p:spPr bwMode="auto">
          <a:xfrm>
            <a:off x="4131945" y="3892233"/>
            <a:ext cx="4276725" cy="2194560"/>
          </a:xfrm>
          <a:prstGeom prst="rect">
            <a:avLst/>
          </a:prstGeom>
          <a:noFill/>
          <a:ln w="9525" algn="ctr">
            <a:noFill/>
            <a:miter lim="800000"/>
          </a:ln>
          <a:effectLst/>
        </p:spPr>
        <p:txBody>
          <a:bodyPr wrap="square" anchor="ctr">
            <a:spAutoFit/>
          </a:bodyPr>
          <a:p>
            <a:pPr marL="0" marR="0" lvl="0" indent="0" algn="l" defTabSz="914400" rtl="0" fontAlgn="base">
              <a:lnSpc>
                <a:spcPts val="3280"/>
              </a:lnSpc>
              <a:spcBef>
                <a:spcPct val="0"/>
              </a:spcBef>
              <a:spcAft>
                <a:spcPct val="0"/>
              </a:spcAft>
              <a:buClrTx/>
              <a:buSzTx/>
              <a:buFontTx/>
              <a:buNone/>
              <a:defRPr/>
            </a:pPr>
            <a:r>
              <a:rPr kumimoji="0" lang="zh-CN" altLang="en-US" sz="2400" i="0" u="none" strike="noStrike" kern="1200" cap="none" spc="0" normalizeH="0" baseline="0" noProof="0" dirty="0">
                <a:ln>
                  <a:noFill/>
                </a:ln>
                <a:effectLst/>
                <a:uLnTx/>
                <a:uFillTx/>
                <a:latin typeface="微软雅黑" panose="020B0503020204020204" charset="-122"/>
                <a:ea typeface="微软雅黑" panose="020B0503020204020204" charset="-122"/>
                <a:cs typeface="微软雅黑" panose="020B0503020204020204" charset="-122"/>
              </a:rPr>
              <a:t>第一节  企业信用管理概论</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fontAlgn="base">
              <a:lnSpc>
                <a:spcPts val="3280"/>
              </a:lnSpc>
              <a:spcBef>
                <a:spcPct val="0"/>
              </a:spcBef>
              <a:spcAft>
                <a:spcPct val="0"/>
              </a:spcAft>
              <a:buClrTx/>
              <a:buSzTx/>
              <a:buFontTx/>
              <a:buNone/>
              <a:defRPr/>
            </a:pPr>
            <a:r>
              <a:rPr kumimoji="0" lang="zh-CN" altLang="en-US" sz="2400" i="0" u="none" strike="noStrike" kern="1200" cap="none" spc="0" normalizeH="0" baseline="0" noProof="0" dirty="0">
                <a:ln>
                  <a:noFill/>
                </a:ln>
                <a:effectLst/>
                <a:uLnTx/>
                <a:uFillTx/>
                <a:latin typeface="微软雅黑" panose="020B0503020204020204" charset="-122"/>
                <a:ea typeface="微软雅黑" panose="020B0503020204020204" charset="-122"/>
                <a:cs typeface="微软雅黑" panose="020B0503020204020204" charset="-122"/>
              </a:rPr>
              <a:t>第二节  企业信用管理制度</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fontAlgn="base">
              <a:lnSpc>
                <a:spcPts val="3280"/>
              </a:lnSpc>
              <a:spcBef>
                <a:spcPct val="0"/>
              </a:spcBef>
              <a:spcAft>
                <a:spcPct val="0"/>
              </a:spcAft>
              <a:buClrTx/>
              <a:buSzTx/>
              <a:buFontTx/>
              <a:buNone/>
              <a:defRPr/>
            </a:pPr>
            <a:r>
              <a:rPr kumimoji="0" lang="zh-CN" altLang="en-US" sz="2400" i="0" u="none" strike="noStrike" kern="1200" cap="none" spc="0" normalizeH="0" baseline="0" noProof="0" dirty="0">
                <a:ln>
                  <a:noFill/>
                </a:ln>
                <a:solidFill>
                  <a:srgbClr val="FFC000"/>
                </a:solidFill>
                <a:effectLst/>
                <a:uLnTx/>
                <a:uFillTx/>
                <a:latin typeface="微软雅黑" panose="020B0503020204020204" charset="-122"/>
                <a:ea typeface="微软雅黑" panose="020B0503020204020204" charset="-122"/>
                <a:cs typeface="微软雅黑" panose="020B0503020204020204" charset="-122"/>
              </a:rPr>
              <a:t>第三节  企业客户管理</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fontAlgn="base">
              <a:lnSpc>
                <a:spcPts val="3280"/>
              </a:lnSpc>
              <a:spcBef>
                <a:spcPct val="0"/>
              </a:spcBef>
              <a:spcAft>
                <a:spcPct val="0"/>
              </a:spcAft>
              <a:buClrTx/>
              <a:buSzTx/>
              <a:buFontTx/>
              <a:buNone/>
              <a:defRPr/>
            </a:pP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第四节  企业赊销管理</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fontAlgn="base">
              <a:lnSpc>
                <a:spcPts val="3280"/>
              </a:lnSpc>
              <a:spcBef>
                <a:spcPct val="0"/>
              </a:spcBef>
              <a:spcAft>
                <a:spcPct val="0"/>
              </a:spcAft>
              <a:buClrTx/>
              <a:buSzTx/>
              <a:buFontTx/>
              <a:buNone/>
              <a:defRPr/>
            </a:pP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第五节  应收账款管理</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sp>
        <p:nvSpPr>
          <p:cNvPr id="10" name="Rectangle 84"/>
          <p:cNvSpPr>
            <a:spLocks noChangeArrowheads="true"/>
          </p:cNvSpPr>
          <p:nvPr/>
        </p:nvSpPr>
        <p:spPr bwMode="auto">
          <a:xfrm>
            <a:off x="2288540" y="1738154"/>
            <a:ext cx="601663" cy="1468755"/>
          </a:xfrm>
          <a:prstGeom prst="rect">
            <a:avLst/>
          </a:prstGeom>
          <a:noFill/>
          <a:ln w="9525" algn="ctr">
            <a:noFill/>
            <a:miter lim="800000"/>
          </a:ln>
          <a:effectLst/>
        </p:spPr>
        <p:txBody>
          <a:bodyPr anchor="ctr">
            <a:spAutoFit/>
          </a:bodyPr>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tabLst>
                <a:tab pos="266700" algn="l"/>
              </a:tabLst>
              <a:defRPr/>
            </a:pPr>
            <a:r>
              <a:rPr kumimoji="0" lang="zh-CN" altLang="en-US" sz="2800" i="0" u="none" strike="noStrike" kern="1200" cap="none" spc="0" normalizeH="0" baseline="0" noProof="0" dirty="0">
                <a:solidFill>
                  <a:schemeClr val="tx1"/>
                </a:solidFill>
                <a:effectLst>
                  <a:outerShdw blurRad="38100" dist="19050" dir="2700000" algn="tl" rotWithShape="0">
                    <a:schemeClr val="dk1">
                      <a:alpha val="40000"/>
                    </a:schemeClr>
                  </a:outerShdw>
                </a:effectLst>
                <a:uLnTx/>
                <a:uFillTx/>
                <a:latin typeface="微软雅黑" panose="020B0503020204020204" charset="-122"/>
                <a:ea typeface="微软雅黑" panose="020B0503020204020204" charset="-122"/>
                <a:cs typeface="+mn-cs"/>
              </a:rPr>
              <a:t>学习目标</a:t>
            </a:r>
            <a:endParaRPr kumimoji="0" lang="zh-CN" altLang="en-US" sz="2800" i="0" u="none" strike="noStrike" kern="1200" cap="none" spc="0" normalizeH="0" baseline="0" noProof="0" dirty="0">
              <a:solidFill>
                <a:schemeClr val="tx1"/>
              </a:solidFill>
              <a:effectLst>
                <a:outerShdw blurRad="38100" dist="19050" dir="2700000" algn="tl" rotWithShape="0">
                  <a:schemeClr val="dk1">
                    <a:alpha val="40000"/>
                  </a:schemeClr>
                </a:outerShdw>
              </a:effectLst>
              <a:uLnTx/>
              <a:uFillTx/>
              <a:latin typeface="微软雅黑" panose="020B0503020204020204" charset="-122"/>
              <a:ea typeface="微软雅黑" panose="020B0503020204020204" charset="-122"/>
              <a:cs typeface="+mn-cs"/>
            </a:endParaRPr>
          </a:p>
        </p:txBody>
      </p:sp>
      <p:sp>
        <p:nvSpPr>
          <p:cNvPr id="11" name="AutoShape 4"/>
          <p:cNvSpPr>
            <a:spLocks noChangeArrowheads="true"/>
          </p:cNvSpPr>
          <p:nvPr/>
        </p:nvSpPr>
        <p:spPr bwMode="blackWhite">
          <a:xfrm>
            <a:off x="3429000" y="1564005"/>
            <a:ext cx="7762240" cy="495300"/>
          </a:xfrm>
          <a:prstGeom prst="roundRect">
            <a:avLst>
              <a:gd name="adj" fmla="val 9106"/>
            </a:avLst>
          </a:prstGeom>
          <a:gradFill rotWithShape="true">
            <a:gsLst>
              <a:gs pos="0">
                <a:schemeClr val="accent2"/>
              </a:gs>
              <a:gs pos="100000">
                <a:schemeClr val="accent2">
                  <a:gamma/>
                  <a:tint val="69804"/>
                  <a:invGamma/>
                </a:schemeClr>
              </a:gs>
            </a:gsLst>
            <a:lin ang="5400000" scaled="true"/>
          </a:gradFill>
          <a:ln w="25400">
            <a:solidFill>
              <a:schemeClr val="bg1"/>
            </a:solidFill>
            <a:round/>
          </a:ln>
          <a:effectLst/>
        </p:spPr>
        <p:txBody>
          <a:bodyPr wrap="none" anchor="ctr"/>
          <a:p>
            <a:pPr marL="0" marR="0" lvl="0" indent="0" algn="ctr" defTabSz="914400" rtl="0" eaLnBrk="0" fontAlgn="base" latinLnBrk="0" hangingPunct="0">
              <a:lnSpc>
                <a:spcPct val="80000"/>
              </a:lnSpc>
              <a:spcBef>
                <a:spcPct val="20000"/>
              </a:spcBef>
              <a:spcAft>
                <a:spcPct val="0"/>
              </a:spcAft>
              <a:buClr>
                <a:schemeClr val="hlink"/>
              </a:buClr>
              <a:buSzTx/>
              <a:buFont typeface="Wingdings" panose="05000000000000000000" pitchFamily="2" charset="2"/>
              <a:buNone/>
              <a:defRPr/>
            </a:pP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了解企业信用管理概念和企业信用管理制度</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7" name="AutoShape 5"/>
          <p:cNvSpPr>
            <a:spLocks noChangeArrowheads="true"/>
          </p:cNvSpPr>
          <p:nvPr/>
        </p:nvSpPr>
        <p:spPr bwMode="blackWhite">
          <a:xfrm>
            <a:off x="3429000" y="2152650"/>
            <a:ext cx="7762240" cy="655955"/>
          </a:xfrm>
          <a:prstGeom prst="roundRect">
            <a:avLst>
              <a:gd name="adj" fmla="val 9106"/>
            </a:avLst>
          </a:prstGeom>
          <a:gradFill rotWithShape="true">
            <a:gsLst>
              <a:gs pos="0">
                <a:srgbClr val="699D5F"/>
              </a:gs>
              <a:gs pos="100000">
                <a:srgbClr val="96BB8F"/>
              </a:gs>
            </a:gsLst>
            <a:lin ang="5400000" scaled="true"/>
          </a:gradFill>
          <a:ln w="25400">
            <a:solidFill>
              <a:schemeClr val="bg1"/>
            </a:solidFill>
            <a:round/>
          </a:ln>
          <a:effectLst/>
        </p:spPr>
        <p:txBody>
          <a:bodyPr wrap="none" anchor="ctr"/>
          <a:p>
            <a:pPr marL="0" marR="0" lvl="0" indent="0" algn="ctr" defTabSz="914400" rtl="0" eaLnBrk="0" fontAlgn="base" latinLnBrk="0" hangingPunct="0">
              <a:lnSpc>
                <a:spcPct val="80000"/>
              </a:lnSpc>
              <a:spcBef>
                <a:spcPct val="20000"/>
              </a:spcBef>
              <a:spcAft>
                <a:spcPct val="0"/>
              </a:spcAft>
              <a:buClr>
                <a:schemeClr val="hlink"/>
              </a:buClr>
              <a:buSzTx/>
              <a:buFont typeface="Wingdings" panose="05000000000000000000" pitchFamily="2" charset="2"/>
              <a:buNone/>
              <a:defRPr/>
            </a:pP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掌握企业</a:t>
            </a:r>
            <a:r>
              <a:rPr kumimoji="0" lang="zh-CN" altLang="en-US" sz="24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客户管理制度</a:t>
            </a: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和</a:t>
            </a:r>
            <a:r>
              <a:rPr kumimoji="0" lang="zh-CN" altLang="en-US" sz="24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赊销管理政策</a:t>
            </a:r>
            <a:endParaRPr kumimoji="0" lang="zh-CN" altLang="en-US" sz="24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8" name="AutoShape 6"/>
          <p:cNvSpPr>
            <a:spLocks noChangeArrowheads="true"/>
          </p:cNvSpPr>
          <p:nvPr/>
        </p:nvSpPr>
        <p:spPr bwMode="blackWhite">
          <a:xfrm>
            <a:off x="3429000" y="2901950"/>
            <a:ext cx="7762240" cy="611505"/>
          </a:xfrm>
          <a:prstGeom prst="roundRect">
            <a:avLst>
              <a:gd name="adj" fmla="val 9106"/>
            </a:avLst>
          </a:prstGeom>
          <a:gradFill rotWithShape="true">
            <a:gsLst>
              <a:gs pos="0">
                <a:schemeClr val="hlink"/>
              </a:gs>
              <a:gs pos="100000">
                <a:schemeClr val="hlink">
                  <a:gamma/>
                  <a:tint val="69804"/>
                  <a:invGamma/>
                </a:schemeClr>
              </a:gs>
            </a:gsLst>
            <a:lin ang="5400000" scaled="true"/>
          </a:gradFill>
          <a:ln w="25400">
            <a:solidFill>
              <a:schemeClr val="bg1"/>
            </a:solidFill>
            <a:round/>
          </a:ln>
          <a:effectLst/>
        </p:spPr>
        <p:txBody>
          <a:bodyPr wrap="none" anchor="ctr"/>
          <a:p>
            <a:pPr marL="0" marR="0" lvl="0" indent="0" algn="ctr" defTabSz="914400" rtl="0" eaLnBrk="0" fontAlgn="base" latinLnBrk="0" hangingPunct="0">
              <a:lnSpc>
                <a:spcPct val="80000"/>
              </a:lnSpc>
              <a:spcBef>
                <a:spcPct val="20000"/>
              </a:spcBef>
              <a:spcAft>
                <a:spcPct val="0"/>
              </a:spcAft>
              <a:buClr>
                <a:schemeClr val="hlink"/>
              </a:buClr>
              <a:buSzTx/>
              <a:buFont typeface="Wingdings" panose="05000000000000000000" pitchFamily="2" charset="2"/>
              <a:buNone/>
              <a:defRPr/>
            </a:pP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重点掌握</a:t>
            </a:r>
            <a:r>
              <a:rPr kumimoji="0" lang="zh-CN" altLang="en-US" sz="24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企业应收帐款管理制度</a:t>
            </a: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和</a:t>
            </a:r>
            <a:r>
              <a:rPr kumimoji="0" lang="zh-CN" altLang="en-US" sz="24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帐款催收技巧</a:t>
            </a:r>
            <a:endParaRPr kumimoji="0" lang="zh-CN" altLang="en-US" sz="24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p14:dur="0" advClick="false" advTm="0"/>
    </mc:Choice>
    <mc:Fallback>
      <p:transition advClick="false" advTm="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（二）客户信用评级系统</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6" name="组合 25"/>
          <p:cNvGrpSpPr/>
          <p:nvPr/>
        </p:nvGrpSpPr>
        <p:grpSpPr>
          <a:xfrm>
            <a:off x="1454150" y="1212215"/>
            <a:ext cx="9283700" cy="5055235"/>
            <a:chOff x="476" y="2050"/>
            <a:chExt cx="14620" cy="7961"/>
          </a:xfrm>
        </p:grpSpPr>
        <p:sp>
          <p:nvSpPr>
            <p:cNvPr id="2" name="Rectangle 35"/>
            <p:cNvSpPr>
              <a:spLocks noGrp="true"/>
            </p:cNvSpPr>
            <p:nvPr/>
          </p:nvSpPr>
          <p:spPr>
            <a:xfrm>
              <a:off x="476" y="2050"/>
              <a:ext cx="14620" cy="3295"/>
            </a:xfrm>
            <a:prstGeom prst="rect">
              <a:avLst/>
            </a:prstGeom>
            <a:noFill/>
            <a:ln w="9525">
              <a:noFill/>
            </a:ln>
          </p:spPr>
          <p:txBody>
            <a:bodyPr vert="horz" wrap="square" lIns="91440" tIns="45720" rIns="91440" bIns="45720" anchor="t"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0" indent="0" eaLnBrk="1" hangingPunct="1">
                <a:lnSpc>
                  <a:spcPct val="125000"/>
                </a:lnSpc>
                <a:buNone/>
              </a:pPr>
              <a:r>
                <a:rPr lang="zh-CN" altLang="en-US" sz="2000" dirty="0">
                  <a:solidFill>
                    <a:schemeClr val="tx1"/>
                  </a:solidFill>
                  <a:latin typeface="微软雅黑" panose="020B0503020204020204" charset="-122"/>
                  <a:ea typeface="微软雅黑" panose="020B0503020204020204" charset="-122"/>
                </a:rPr>
                <a:t>由</a:t>
              </a:r>
              <a:r>
                <a:rPr lang="zh-CN" altLang="en-US" sz="2000" dirty="0">
                  <a:solidFill>
                    <a:srgbClr val="00B0F0"/>
                  </a:solidFill>
                  <a:latin typeface="微软雅黑" panose="020B0503020204020204" charset="-122"/>
                  <a:ea typeface="微软雅黑" panose="020B0503020204020204" charset="-122"/>
                </a:rPr>
                <a:t>信用风险因素选择</a:t>
              </a:r>
              <a:r>
                <a:rPr lang="zh-CN" altLang="en-US" sz="2000" dirty="0">
                  <a:solidFill>
                    <a:schemeClr val="tx1"/>
                  </a:solidFill>
                  <a:latin typeface="微软雅黑" panose="020B0503020204020204" charset="-122"/>
                  <a:ea typeface="微软雅黑" panose="020B0503020204020204" charset="-122"/>
                </a:rPr>
                <a:t>、</a:t>
              </a:r>
              <a:r>
                <a:rPr lang="zh-CN" altLang="en-US" sz="2000" dirty="0">
                  <a:solidFill>
                    <a:srgbClr val="00B0F0"/>
                  </a:solidFill>
                  <a:latin typeface="微软雅黑" panose="020B0503020204020204" charset="-122"/>
                  <a:ea typeface="微软雅黑" panose="020B0503020204020204" charset="-122"/>
                </a:rPr>
                <a:t>数据挖掘</a:t>
              </a:r>
              <a:r>
                <a:rPr lang="zh-CN" altLang="en-US" sz="2000" dirty="0">
                  <a:solidFill>
                    <a:schemeClr val="tx1"/>
                  </a:solidFill>
                  <a:latin typeface="微软雅黑" panose="020B0503020204020204" charset="-122"/>
                  <a:ea typeface="微软雅黑" panose="020B0503020204020204" charset="-122"/>
                </a:rPr>
                <a:t>、</a:t>
              </a:r>
              <a:r>
                <a:rPr lang="zh-CN" altLang="en-US" sz="2000" dirty="0">
                  <a:solidFill>
                    <a:srgbClr val="00B0F0"/>
                  </a:solidFill>
                  <a:latin typeface="微软雅黑" panose="020B0503020204020204" charset="-122"/>
                  <a:ea typeface="微软雅黑" panose="020B0503020204020204" charset="-122"/>
                </a:rPr>
                <a:t>指标体系设计</a:t>
              </a:r>
              <a:r>
                <a:rPr lang="zh-CN" altLang="en-US" sz="2000" dirty="0">
                  <a:solidFill>
                    <a:schemeClr val="tx1"/>
                  </a:solidFill>
                  <a:latin typeface="微软雅黑" panose="020B0503020204020204" charset="-122"/>
                  <a:ea typeface="微软雅黑" panose="020B0503020204020204" charset="-122"/>
                </a:rPr>
                <a:t>、</a:t>
              </a:r>
              <a:r>
                <a:rPr lang="zh-CN" altLang="en-US" sz="2000" dirty="0">
                  <a:solidFill>
                    <a:srgbClr val="00B0F0"/>
                  </a:solidFill>
                  <a:latin typeface="微软雅黑" panose="020B0503020204020204" charset="-122"/>
                  <a:ea typeface="微软雅黑" panose="020B0503020204020204" charset="-122"/>
                </a:rPr>
                <a:t>评分方法</a:t>
              </a:r>
              <a:r>
                <a:rPr lang="zh-CN" altLang="en-US" sz="2000" dirty="0">
                  <a:solidFill>
                    <a:schemeClr val="tx1"/>
                  </a:solidFill>
                  <a:latin typeface="微软雅黑" panose="020B0503020204020204" charset="-122"/>
                  <a:ea typeface="微软雅黑" panose="020B0503020204020204" charset="-122"/>
                </a:rPr>
                <a:t>组成。</a:t>
              </a:r>
              <a:endParaRPr lang="zh-CN" altLang="en-US" sz="2000" dirty="0">
                <a:solidFill>
                  <a:schemeClr val="tx1"/>
                </a:solidFill>
                <a:latin typeface="微软雅黑" panose="020B0503020204020204" charset="-122"/>
                <a:ea typeface="微软雅黑" panose="020B0503020204020204" charset="-122"/>
              </a:endParaRPr>
            </a:p>
            <a:p>
              <a:pPr marL="0" indent="0" eaLnBrk="1" hangingPunct="1">
                <a:lnSpc>
                  <a:spcPct val="125000"/>
                </a:lnSpc>
                <a:buNone/>
              </a:pPr>
              <a:r>
                <a:rPr lang="zh-CN" altLang="en-US" sz="2000" dirty="0">
                  <a:solidFill>
                    <a:schemeClr val="tx1"/>
                  </a:solidFill>
                  <a:latin typeface="微软雅黑" panose="020B0503020204020204" charset="-122"/>
                  <a:ea typeface="微软雅黑" panose="020B0503020204020204" charset="-122"/>
                </a:rPr>
                <a:t>客户信用评价系统由</a:t>
              </a:r>
              <a:r>
                <a:rPr lang="zh-CN" altLang="en-US" sz="2000" dirty="0">
                  <a:solidFill>
                    <a:srgbClr val="00B0F0"/>
                  </a:solidFill>
                  <a:latin typeface="微软雅黑" panose="020B0503020204020204" charset="-122"/>
                  <a:ea typeface="微软雅黑" panose="020B0503020204020204" charset="-122"/>
                </a:rPr>
                <a:t>外部评级系统</a:t>
              </a:r>
              <a:r>
                <a:rPr lang="zh-CN" altLang="en-US" sz="2000" dirty="0">
                  <a:solidFill>
                    <a:srgbClr val="130401"/>
                  </a:solidFill>
                  <a:latin typeface="微软雅黑" panose="020B0503020204020204" charset="-122"/>
                  <a:ea typeface="微软雅黑" panose="020B0503020204020204" charset="-122"/>
                </a:rPr>
                <a:t>和</a:t>
              </a:r>
              <a:r>
                <a:rPr lang="zh-CN" altLang="en-US" sz="2000" dirty="0">
                  <a:solidFill>
                    <a:srgbClr val="00B0F0"/>
                  </a:solidFill>
                  <a:latin typeface="微软雅黑" panose="020B0503020204020204" charset="-122"/>
                  <a:ea typeface="微软雅黑" panose="020B0503020204020204" charset="-122"/>
                </a:rPr>
                <a:t>内部评级系统</a:t>
              </a:r>
              <a:r>
                <a:rPr lang="zh-CN" altLang="en-US" sz="2000" dirty="0">
                  <a:solidFill>
                    <a:srgbClr val="130401"/>
                  </a:solidFill>
                  <a:latin typeface="微软雅黑" panose="020B0503020204020204" charset="-122"/>
                  <a:ea typeface="微软雅黑" panose="020B0503020204020204" charset="-122"/>
                </a:rPr>
                <a:t>两部分组成。</a:t>
              </a:r>
              <a:endParaRPr lang="zh-CN" altLang="en-US" sz="2000" dirty="0">
                <a:solidFill>
                  <a:srgbClr val="130401"/>
                </a:solidFill>
                <a:latin typeface="微软雅黑" panose="020B0503020204020204" charset="-122"/>
                <a:ea typeface="微软雅黑" panose="020B0503020204020204" charset="-122"/>
              </a:endParaRPr>
            </a:p>
          </p:txBody>
        </p:sp>
        <p:grpSp>
          <p:nvGrpSpPr>
            <p:cNvPr id="3" name="Group 36"/>
            <p:cNvGrpSpPr>
              <a:grpSpLocks noChangeAspect="true"/>
            </p:cNvGrpSpPr>
            <p:nvPr/>
          </p:nvGrpSpPr>
          <p:grpSpPr>
            <a:xfrm>
              <a:off x="1283" y="4677"/>
              <a:ext cx="11545" cy="5335"/>
              <a:chOff x="3017" y="283"/>
              <a:chExt cx="6275" cy="3010"/>
            </a:xfrm>
          </p:grpSpPr>
          <p:sp>
            <p:nvSpPr>
              <p:cNvPr id="4" name="AutoShape 37"/>
              <p:cNvSpPr>
                <a:spLocks noChangeAspect="true"/>
              </p:cNvSpPr>
              <p:nvPr/>
            </p:nvSpPr>
            <p:spPr>
              <a:xfrm>
                <a:off x="3017" y="283"/>
                <a:ext cx="6275" cy="3010"/>
              </a:xfrm>
              <a:prstGeom prst="rect">
                <a:avLst/>
              </a:prstGeom>
              <a:noFill/>
              <a:ln w="9525">
                <a:noFill/>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5" name="AutoShape 38"/>
              <p:cNvSpPr/>
              <p:nvPr/>
            </p:nvSpPr>
            <p:spPr>
              <a:xfrm>
                <a:off x="3344" y="856"/>
                <a:ext cx="1020" cy="1720"/>
              </a:xfrm>
              <a:prstGeom prst="can">
                <a:avLst>
                  <a:gd name="adj" fmla="val 20991"/>
                </a:avLst>
              </a:prstGeom>
              <a:noFill/>
              <a:ln w="12700" cap="flat" cmpd="sng">
                <a:solidFill>
                  <a:srgbClr val="000000"/>
                </a:solidFill>
                <a:prstDash val="solid"/>
                <a:round/>
                <a:headEnd type="none" w="sm" len="sm"/>
                <a:tailEnd type="none" w="sm" len="sm"/>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6" name="AutoShape 39"/>
              <p:cNvSpPr/>
              <p:nvPr/>
            </p:nvSpPr>
            <p:spPr>
              <a:xfrm>
                <a:off x="7984" y="856"/>
                <a:ext cx="982" cy="1720"/>
              </a:xfrm>
              <a:prstGeom prst="can">
                <a:avLst>
                  <a:gd name="adj" fmla="val 21796"/>
                </a:avLst>
              </a:prstGeom>
              <a:noFill/>
              <a:ln w="12700" cap="flat" cmpd="sng">
                <a:solidFill>
                  <a:srgbClr val="000000"/>
                </a:solidFill>
                <a:prstDash val="solid"/>
                <a:round/>
                <a:headEnd type="none" w="sm" len="sm"/>
                <a:tailEnd type="none" w="sm" len="sm"/>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cxnSp>
            <p:nvCxnSpPr>
              <p:cNvPr id="7" name="AutoShape 40"/>
              <p:cNvCxnSpPr/>
              <p:nvPr/>
            </p:nvCxnSpPr>
            <p:spPr>
              <a:xfrm>
                <a:off x="4390" y="1143"/>
                <a:ext cx="3602" cy="1"/>
              </a:xfrm>
              <a:prstGeom prst="straightConnector1">
                <a:avLst/>
              </a:prstGeom>
              <a:ln w="28575" cap="flat" cmpd="sng">
                <a:solidFill>
                  <a:srgbClr val="000000"/>
                </a:solidFill>
                <a:prstDash val="solid"/>
                <a:round/>
                <a:headEnd type="triangle" w="sm" len="sm"/>
                <a:tailEnd type="triangle" w="sm" len="sm"/>
              </a:ln>
            </p:spPr>
          </p:cxnSp>
          <p:sp>
            <p:nvSpPr>
              <p:cNvPr id="8" name="Text Box 41"/>
              <p:cNvSpPr txBox="true"/>
              <p:nvPr/>
            </p:nvSpPr>
            <p:spPr>
              <a:xfrm>
                <a:off x="5043" y="713"/>
                <a:ext cx="2545" cy="291"/>
              </a:xfrm>
              <a:prstGeom prst="rect">
                <a:avLst/>
              </a:prstGeom>
              <a:noFill/>
              <a:ln w="12700">
                <a:noFill/>
              </a:ln>
            </p:spPr>
            <p:txBody>
              <a:bodyPr lIns="84125" tIns="42062" rIns="84125" bIns="42062" anchor="t" anchorCtr="false">
                <a:spAutoFit/>
              </a:bodyPr>
              <a:p>
                <a:pPr lvl="1" indent="0" algn="ctr" rtl="0" eaLnBrk="1" fontAlgn="base" hangingPunct="1">
                  <a:spcBef>
                    <a:spcPct val="0"/>
                  </a:spcBef>
                  <a:spcAft>
                    <a:spcPct val="0"/>
                  </a:spcAft>
                  <a:buClrTx/>
                  <a:buFont typeface="Arial" panose="020B0604020202020204" pitchFamily="34" charset="0"/>
                  <a:buNone/>
                </a:pPr>
                <a:r>
                  <a:rPr lang="zh-CN" altLang="en-US" sz="1600" b="1" dirty="0">
                    <a:solidFill>
                      <a:srgbClr val="000000"/>
                    </a:solidFill>
                    <a:latin typeface="微软雅黑" panose="020B0503020204020204" charset="-122"/>
                    <a:ea typeface="微软雅黑" panose="020B0503020204020204" charset="-122"/>
                  </a:rPr>
                  <a:t>风险因素</a:t>
                </a:r>
                <a:endParaRPr lang="zh-CN" altLang="en-US" sz="1600" b="1" dirty="0">
                  <a:solidFill>
                    <a:srgbClr val="000000"/>
                  </a:solidFill>
                  <a:latin typeface="微软雅黑" panose="020B0503020204020204" charset="-122"/>
                  <a:ea typeface="微软雅黑" panose="020B0503020204020204" charset="-122"/>
                </a:endParaRPr>
              </a:p>
            </p:txBody>
          </p:sp>
          <p:cxnSp>
            <p:nvCxnSpPr>
              <p:cNvPr id="9" name="AutoShape 42"/>
              <p:cNvCxnSpPr/>
              <p:nvPr/>
            </p:nvCxnSpPr>
            <p:spPr>
              <a:xfrm>
                <a:off x="4390" y="1573"/>
                <a:ext cx="3602" cy="1"/>
              </a:xfrm>
              <a:prstGeom prst="straightConnector1">
                <a:avLst/>
              </a:prstGeom>
              <a:ln w="28575" cap="flat" cmpd="sng">
                <a:solidFill>
                  <a:srgbClr val="000000"/>
                </a:solidFill>
                <a:prstDash val="solid"/>
                <a:round/>
                <a:headEnd type="triangle" w="sm" len="sm"/>
                <a:tailEnd type="triangle" w="sm" len="sm"/>
              </a:ln>
            </p:spPr>
          </p:cxnSp>
          <p:sp>
            <p:nvSpPr>
              <p:cNvPr id="10" name="Text Box 43"/>
              <p:cNvSpPr txBox="true"/>
              <p:nvPr/>
            </p:nvSpPr>
            <p:spPr>
              <a:xfrm>
                <a:off x="5150" y="1574"/>
                <a:ext cx="2344" cy="290"/>
              </a:xfrm>
              <a:prstGeom prst="rect">
                <a:avLst/>
              </a:prstGeom>
              <a:noFill/>
              <a:ln w="12700">
                <a:noFill/>
              </a:ln>
            </p:spPr>
            <p:txBody>
              <a:bodyPr lIns="84125" tIns="42062" rIns="84125" bIns="42062" anchor="t" anchorCtr="false">
                <a:spAutoFit/>
              </a:bodyPr>
              <a:p>
                <a:pPr lvl="1" indent="0" algn="ctr" rtl="0" eaLnBrk="1" fontAlgn="base" hangingPunct="1">
                  <a:spcBef>
                    <a:spcPct val="0"/>
                  </a:spcBef>
                  <a:spcAft>
                    <a:spcPct val="0"/>
                  </a:spcAft>
                  <a:buClrTx/>
                  <a:buFont typeface="Arial" panose="020B0604020202020204" pitchFamily="34" charset="0"/>
                  <a:buNone/>
                </a:pPr>
                <a:r>
                  <a:rPr lang="zh-CN" altLang="en-US" sz="1600" b="1" dirty="0">
                    <a:solidFill>
                      <a:srgbClr val="000000"/>
                    </a:solidFill>
                    <a:latin typeface="微软雅黑" panose="020B0503020204020204" charset="-122"/>
                    <a:ea typeface="微软雅黑" panose="020B0503020204020204" charset="-122"/>
                  </a:rPr>
                  <a:t>指标体系</a:t>
                </a:r>
                <a:endParaRPr lang="zh-CN" altLang="en-US" sz="1600" b="1" dirty="0">
                  <a:solidFill>
                    <a:srgbClr val="000000"/>
                  </a:solidFill>
                  <a:latin typeface="微软雅黑" panose="020B0503020204020204" charset="-122"/>
                  <a:ea typeface="微软雅黑" panose="020B0503020204020204" charset="-122"/>
                </a:endParaRPr>
              </a:p>
            </p:txBody>
          </p:sp>
          <p:cxnSp>
            <p:nvCxnSpPr>
              <p:cNvPr id="11" name="AutoShape 44"/>
              <p:cNvCxnSpPr/>
              <p:nvPr/>
            </p:nvCxnSpPr>
            <p:spPr>
              <a:xfrm>
                <a:off x="4390" y="2003"/>
                <a:ext cx="3602" cy="1"/>
              </a:xfrm>
              <a:prstGeom prst="straightConnector1">
                <a:avLst/>
              </a:prstGeom>
              <a:ln w="28575" cap="flat" cmpd="sng">
                <a:solidFill>
                  <a:srgbClr val="000000"/>
                </a:solidFill>
                <a:prstDash val="solid"/>
                <a:round/>
                <a:headEnd type="triangle" w="sm" len="sm"/>
                <a:tailEnd type="triangle" w="sm" len="sm"/>
              </a:ln>
            </p:spPr>
          </p:cxnSp>
          <p:sp>
            <p:nvSpPr>
              <p:cNvPr id="13" name="Text Box 45"/>
              <p:cNvSpPr txBox="true"/>
              <p:nvPr/>
            </p:nvSpPr>
            <p:spPr>
              <a:xfrm>
                <a:off x="5207" y="2002"/>
                <a:ext cx="2238" cy="291"/>
              </a:xfrm>
              <a:prstGeom prst="rect">
                <a:avLst/>
              </a:prstGeom>
              <a:noFill/>
              <a:ln w="12700">
                <a:noFill/>
              </a:ln>
            </p:spPr>
            <p:txBody>
              <a:bodyPr lIns="84125" tIns="42062" rIns="84125" bIns="42062" anchor="t" anchorCtr="false">
                <a:spAutoFit/>
              </a:bodyPr>
              <a:p>
                <a:pPr lvl="1" indent="0" algn="ctr" rtl="0" eaLnBrk="1" fontAlgn="base" hangingPunct="1">
                  <a:spcBef>
                    <a:spcPct val="0"/>
                  </a:spcBef>
                  <a:spcAft>
                    <a:spcPct val="0"/>
                  </a:spcAft>
                  <a:buClrTx/>
                  <a:buFont typeface="Arial" panose="020B0604020202020204" pitchFamily="34" charset="0"/>
                  <a:buNone/>
                </a:pPr>
                <a:r>
                  <a:rPr lang="zh-CN" altLang="en-US" sz="1600" b="1" dirty="0">
                    <a:solidFill>
                      <a:srgbClr val="000000"/>
                    </a:solidFill>
                    <a:latin typeface="微软雅黑" panose="020B0503020204020204" charset="-122"/>
                    <a:ea typeface="微软雅黑" panose="020B0503020204020204" charset="-122"/>
                  </a:rPr>
                  <a:t>评分方法</a:t>
                </a:r>
                <a:endParaRPr lang="zh-CN" altLang="en-US" sz="1600" b="1" dirty="0">
                  <a:solidFill>
                    <a:srgbClr val="000000"/>
                  </a:solidFill>
                  <a:latin typeface="微软雅黑" panose="020B0503020204020204" charset="-122"/>
                  <a:ea typeface="微软雅黑" panose="020B0503020204020204" charset="-122"/>
                </a:endParaRPr>
              </a:p>
            </p:txBody>
          </p:sp>
          <p:sp>
            <p:nvSpPr>
              <p:cNvPr id="15" name="Text Box 46"/>
              <p:cNvSpPr txBox="true"/>
              <p:nvPr/>
            </p:nvSpPr>
            <p:spPr>
              <a:xfrm>
                <a:off x="3676" y="1078"/>
                <a:ext cx="356" cy="1420"/>
              </a:xfrm>
              <a:prstGeom prst="rect">
                <a:avLst/>
              </a:prstGeom>
              <a:noFill/>
              <a:ln w="9525">
                <a:noFill/>
              </a:ln>
            </p:spPr>
            <p:txBody>
              <a:bodyPr vert="eaVert" lIns="84125" tIns="42062" rIns="84125" bIns="42062" anchor="t" anchorCtr="false"/>
              <a:p>
                <a:pPr algn="ctr">
                  <a:buClrTx/>
                  <a:buFont typeface="Arial" panose="020B0604020202020204" pitchFamily="34" charset="0"/>
                </a:pPr>
                <a:r>
                  <a:rPr lang="zh-CN" altLang="en-US" sz="1600" b="1" dirty="0">
                    <a:solidFill>
                      <a:srgbClr val="000000"/>
                    </a:solidFill>
                    <a:latin typeface="微软雅黑" panose="020B0503020204020204" charset="-122"/>
                    <a:ea typeface="微软雅黑" panose="020B0503020204020204" charset="-122"/>
                  </a:rPr>
                  <a:t>外部评级系统</a:t>
                </a:r>
                <a:endParaRPr lang="zh-CN" altLang="en-US" sz="1600" b="1" dirty="0">
                  <a:solidFill>
                    <a:srgbClr val="000000"/>
                  </a:solidFill>
                  <a:latin typeface="微软雅黑" panose="020B0503020204020204" charset="-122"/>
                  <a:ea typeface="微软雅黑" panose="020B0503020204020204" charset="-122"/>
                </a:endParaRPr>
              </a:p>
            </p:txBody>
          </p:sp>
          <p:sp>
            <p:nvSpPr>
              <p:cNvPr id="16" name="Text Box 47"/>
              <p:cNvSpPr txBox="true"/>
              <p:nvPr/>
            </p:nvSpPr>
            <p:spPr>
              <a:xfrm>
                <a:off x="8414" y="1078"/>
                <a:ext cx="234" cy="1420"/>
              </a:xfrm>
              <a:prstGeom prst="rect">
                <a:avLst/>
              </a:prstGeom>
              <a:noFill/>
              <a:ln w="9525">
                <a:noFill/>
              </a:ln>
            </p:spPr>
            <p:txBody>
              <a:bodyPr vert="eaVert" lIns="84125" tIns="42062" rIns="84125" bIns="42062" anchor="t" anchorCtr="false"/>
              <a:p>
                <a:pPr algn="ctr">
                  <a:buClrTx/>
                  <a:buFont typeface="Arial" panose="020B0604020202020204" pitchFamily="34" charset="0"/>
                </a:pPr>
                <a:r>
                  <a:rPr lang="zh-CN" altLang="en-US" sz="1600" b="1" dirty="0">
                    <a:solidFill>
                      <a:srgbClr val="000000"/>
                    </a:solidFill>
                    <a:latin typeface="微软雅黑" panose="020B0503020204020204" charset="-122"/>
                    <a:ea typeface="微软雅黑" panose="020B0503020204020204" charset="-122"/>
                  </a:rPr>
                  <a:t>内部评级系统</a:t>
                </a:r>
                <a:endParaRPr lang="zh-CN" altLang="en-US" sz="1600" b="1" dirty="0">
                  <a:solidFill>
                    <a:srgbClr val="000000"/>
                  </a:solidFill>
                  <a:latin typeface="微软雅黑" panose="020B0503020204020204" charset="-122"/>
                  <a:ea typeface="微软雅黑" panose="020B0503020204020204" charset="-122"/>
                </a:endParaRPr>
              </a:p>
            </p:txBody>
          </p:sp>
          <p:cxnSp>
            <p:nvCxnSpPr>
              <p:cNvPr id="17" name="AutoShape 48"/>
              <p:cNvCxnSpPr/>
              <p:nvPr/>
            </p:nvCxnSpPr>
            <p:spPr>
              <a:xfrm>
                <a:off x="4390" y="2433"/>
                <a:ext cx="3603" cy="1"/>
              </a:xfrm>
              <a:prstGeom prst="straightConnector1">
                <a:avLst/>
              </a:prstGeom>
              <a:ln w="28575" cap="flat" cmpd="sng">
                <a:solidFill>
                  <a:srgbClr val="000000"/>
                </a:solidFill>
                <a:prstDash val="solid"/>
                <a:round/>
                <a:headEnd type="triangle" w="sm" len="sm"/>
                <a:tailEnd type="triangle" w="sm" len="sm"/>
              </a:ln>
            </p:spPr>
          </p:cxnSp>
          <p:sp>
            <p:nvSpPr>
              <p:cNvPr id="23" name="Text Box 49"/>
              <p:cNvSpPr txBox="true"/>
              <p:nvPr/>
            </p:nvSpPr>
            <p:spPr>
              <a:xfrm>
                <a:off x="5172" y="1191"/>
                <a:ext cx="2257" cy="291"/>
              </a:xfrm>
              <a:prstGeom prst="rect">
                <a:avLst/>
              </a:prstGeom>
              <a:noFill/>
              <a:ln w="12700">
                <a:noFill/>
              </a:ln>
            </p:spPr>
            <p:txBody>
              <a:bodyPr lIns="84125" tIns="42062" rIns="84125" bIns="42062" anchor="t" anchorCtr="false">
                <a:spAutoFit/>
              </a:bodyPr>
              <a:p>
                <a:pPr lvl="1" indent="0" algn="ctr" rtl="0" eaLnBrk="1" fontAlgn="base" hangingPunct="1">
                  <a:spcBef>
                    <a:spcPct val="0"/>
                  </a:spcBef>
                  <a:spcAft>
                    <a:spcPct val="0"/>
                  </a:spcAft>
                  <a:buClrTx/>
                  <a:buFont typeface="Arial" panose="020B0604020202020204" pitchFamily="34" charset="0"/>
                  <a:buNone/>
                </a:pPr>
                <a:r>
                  <a:rPr lang="zh-CN" altLang="en-US" sz="1600" b="1" dirty="0">
                    <a:solidFill>
                      <a:srgbClr val="000000"/>
                    </a:solidFill>
                    <a:latin typeface="微软雅黑" panose="020B0503020204020204" charset="-122"/>
                    <a:ea typeface="微软雅黑" panose="020B0503020204020204" charset="-122"/>
                  </a:rPr>
                  <a:t>数据挖掘</a:t>
                </a:r>
                <a:endParaRPr lang="zh-CN" altLang="en-US" sz="1600" b="1" dirty="0">
                  <a:solidFill>
                    <a:srgbClr val="000000"/>
                  </a:solidFill>
                  <a:latin typeface="微软雅黑" panose="020B0503020204020204" charset="-122"/>
                  <a:ea typeface="微软雅黑" panose="020B0503020204020204" charset="-122"/>
                </a:endParaRPr>
              </a:p>
            </p:txBody>
          </p:sp>
          <p:sp>
            <p:nvSpPr>
              <p:cNvPr id="24" name="Rectangle 50"/>
              <p:cNvSpPr>
                <a:spLocks noRot="true"/>
              </p:cNvSpPr>
              <p:nvPr/>
            </p:nvSpPr>
            <p:spPr>
              <a:xfrm>
                <a:off x="4390" y="2787"/>
                <a:ext cx="3920" cy="386"/>
              </a:xfrm>
              <a:prstGeom prst="rect">
                <a:avLst/>
              </a:prstGeom>
              <a:noFill/>
              <a:ln w="9525">
                <a:noFill/>
              </a:ln>
            </p:spPr>
            <p:txBody>
              <a:bodyPr anchor="ctr" anchorCtr="false"/>
              <a:p>
                <a:pPr algn="ctr">
                  <a:buClrTx/>
                  <a:buFont typeface="Arial" panose="020B0604020202020204" pitchFamily="34" charset="0"/>
                </a:pPr>
                <a:r>
                  <a:rPr lang="zh-CN" altLang="en-US" b="1" dirty="0">
                    <a:solidFill>
                      <a:srgbClr val="000000"/>
                    </a:solidFill>
                    <a:latin typeface="微软雅黑" panose="020B0503020204020204" charset="-122"/>
                    <a:ea typeface="微软雅黑" panose="020B0503020204020204" charset="-122"/>
                    <a:cs typeface="微软雅黑" panose="020B0503020204020204" charset="-122"/>
                  </a:rPr>
                  <a:t>客户信用评级系统</a:t>
                </a:r>
                <a:endParaRPr lang="zh-CN" altLang="en-US" b="1" dirty="0">
                  <a:solidFill>
                    <a:srgbClr val="000000"/>
                  </a:solidFill>
                  <a:latin typeface="微软雅黑" panose="020B0503020204020204" charset="-122"/>
                  <a:ea typeface="微软雅黑" panose="020B0503020204020204" charset="-122"/>
                  <a:cs typeface="微软雅黑" panose="020B0503020204020204" charset="-122"/>
                </a:endParaRPr>
              </a:p>
            </p:txBody>
          </p:sp>
        </p:gr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（二）客户信用评级系统</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86" name="组合 85"/>
          <p:cNvGrpSpPr/>
          <p:nvPr/>
        </p:nvGrpSpPr>
        <p:grpSpPr>
          <a:xfrm>
            <a:off x="1732915" y="1281430"/>
            <a:ext cx="8726170" cy="4433570"/>
            <a:chOff x="720" y="2150"/>
            <a:chExt cx="13742" cy="6982"/>
          </a:xfrm>
        </p:grpSpPr>
        <p:sp>
          <p:nvSpPr>
            <p:cNvPr id="8" name="内容占位符 2"/>
            <p:cNvSpPr>
              <a:spLocks noGrp="true"/>
            </p:cNvSpPr>
            <p:nvPr/>
          </p:nvSpPr>
          <p:spPr>
            <a:xfrm>
              <a:off x="720" y="2235"/>
              <a:ext cx="12960" cy="2395"/>
            </a:xfrm>
            <a:prstGeom prst="rect">
              <a:avLst/>
            </a:prstGeom>
            <a:noFill/>
            <a:ln w="9525">
              <a:noFill/>
              <a:miter/>
            </a:ln>
          </p:spPr>
          <p:txBody>
            <a:bodyPr vert="horz" wrap="square" lIns="91440" tIns="45720" rIns="91440" bIns="45720" numCol="1" anchor="t" anchorCtr="false" compatLnSpc="tru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342900" marR="0" lvl="0" indent="-342900" algn="just"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Char char="v"/>
                <a:defRPr/>
              </a:pPr>
              <a:r>
                <a:rPr kumimoji="0" lang="zh-CN" altLang="en-US" sz="2000" b="1"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a:t>
              </a:r>
              <a:r>
                <a:rPr kumimoji="0" lang="en-US" altLang="zh-CN" sz="2000" b="1"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1</a:t>
              </a:r>
              <a:r>
                <a:rPr kumimoji="0" lang="zh-CN" altLang="en-US" sz="2000" b="1"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a:t>
              </a:r>
              <a:r>
                <a:rPr kumimoji="0" lang="zh-CN" altLang="en-US" sz="2000" b="1"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指标选择</a:t>
              </a:r>
              <a:r>
                <a:rPr kumimoji="0" lang="zh-CN" altLang="en-US" sz="2000" b="1"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a:t>
              </a:r>
              <a:r>
                <a:rPr kumimoji="0" lang="zh-CN" altLang="en-US"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不论采取何种信用评级方式，都需要选取特定指标，外部评级一般选取</a:t>
              </a:r>
              <a:r>
                <a:rPr kumimoji="0" lang="zh-CN" altLang="en-US" sz="2000" b="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市场状况、财务、现场感观、信用习惯</a:t>
              </a:r>
              <a:r>
                <a:rPr kumimoji="0" lang="zh-CN" altLang="en-US"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等指标。这些指标又</a:t>
              </a:r>
              <a:r>
                <a:rPr kumimoji="0" lang="zh-CN" altLang="en-US" sz="2000" b="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包括若干小指标</a:t>
              </a:r>
              <a:r>
                <a:rPr kumimoji="0" lang="zh-CN" altLang="en-US"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，通过特定模型或运算方式，赋予权重，产生评级结果。各小指标见下表。</a:t>
              </a:r>
              <a:endParaRPr kumimoji="0" lang="zh-CN" altLang="en-US"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p:txBody>
        </p:sp>
        <p:grpSp>
          <p:nvGrpSpPr>
            <p:cNvPr id="9" name="组合 110"/>
            <p:cNvGrpSpPr/>
            <p:nvPr/>
          </p:nvGrpSpPr>
          <p:grpSpPr>
            <a:xfrm>
              <a:off x="2790" y="2150"/>
              <a:ext cx="11673" cy="6983"/>
              <a:chOff x="-80963" y="-705644"/>
              <a:chExt cx="9144000" cy="7378700"/>
            </a:xfrm>
          </p:grpSpPr>
          <p:sp>
            <p:nvSpPr>
              <p:cNvPr id="10" name="AutoShape 3"/>
              <p:cNvSpPr>
                <a:spLocks noChangeArrowheads="true"/>
              </p:cNvSpPr>
              <p:nvPr/>
            </p:nvSpPr>
            <p:spPr bwMode="auto">
              <a:xfrm flipV="true">
                <a:off x="-80963" y="-705644"/>
                <a:ext cx="9144000" cy="6245344"/>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1183 w 21600"/>
                  <a:gd name="T13" fmla="*/ 0 h 21600"/>
                  <a:gd name="T14" fmla="*/ 20417 w 21600"/>
                  <a:gd name="T15" fmla="*/ 7512 h 21600"/>
                </a:gdLst>
                <a:ahLst/>
                <a:cxnLst>
                  <a:cxn ang="T8">
                    <a:pos x="T0" y="T1"/>
                  </a:cxn>
                  <a:cxn ang="T9">
                    <a:pos x="T2" y="T3"/>
                  </a:cxn>
                  <a:cxn ang="T10">
                    <a:pos x="T4" y="T5"/>
                  </a:cxn>
                  <a:cxn ang="T11">
                    <a:pos x="T6" y="T7"/>
                  </a:cxn>
                </a:cxnLst>
                <a:rect l="T12" t="T13" r="T14" b="T15"/>
                <a:pathLst>
                  <a:path w="21600" h="21600">
                    <a:moveTo>
                      <a:pt x="5265" y="6157"/>
                    </a:moveTo>
                    <a:cubicBezTo>
                      <a:pt x="6637" y="4521"/>
                      <a:pt x="8664" y="3575"/>
                      <a:pt x="10800" y="3576"/>
                    </a:cubicBezTo>
                    <a:cubicBezTo>
                      <a:pt x="12935" y="3576"/>
                      <a:pt x="14962" y="4521"/>
                      <a:pt x="16334" y="6157"/>
                    </a:cubicBezTo>
                    <a:lnTo>
                      <a:pt x="19074" y="3859"/>
                    </a:lnTo>
                    <a:cubicBezTo>
                      <a:pt x="17022" y="1412"/>
                      <a:pt x="13992" y="-1"/>
                      <a:pt x="10799" y="0"/>
                    </a:cubicBezTo>
                    <a:cubicBezTo>
                      <a:pt x="7607" y="0"/>
                      <a:pt x="4577" y="1412"/>
                      <a:pt x="2525" y="3859"/>
                    </a:cubicBezTo>
                    <a:close/>
                  </a:path>
                </a:pathLst>
              </a:custGeom>
              <a:gradFill rotWithShape="true">
                <a:gsLst>
                  <a:gs pos="0">
                    <a:srgbClr val="006699"/>
                  </a:gs>
                  <a:gs pos="100000">
                    <a:srgbClr val="BDCBDB"/>
                  </a:gs>
                </a:gsLst>
                <a:lin ang="0" scaled="true"/>
              </a:gradFill>
              <a:ln w="9525" cmpd="sng">
                <a:miter lim="800000"/>
              </a:ln>
              <a:scene3d>
                <a:camera prst="legacyPerspectiveBottom">
                  <a:rot lat="20099994" lon="0" rev="0"/>
                </a:camera>
                <a:lightRig rig="legacyFlat1" dir="r"/>
              </a:scene3d>
              <a:sp3d extrusionH="2259000" prstMaterial="legacyPlastic">
                <a:bevelT w="13500" h="13500" prst="angle"/>
                <a:bevelB w="13500" h="13500" prst="angle"/>
                <a:extrusionClr>
                  <a:srgbClr val="003366"/>
                </a:extrusionClr>
              </a:sp3d>
            </p:spPr>
            <p:txBody>
              <a:bodyPr wrap="none" anchor="ctr">
                <a:flatTx/>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1" name="Freeform 4"/>
              <p:cNvSpPr/>
              <p:nvPr/>
            </p:nvSpPr>
            <p:spPr>
              <a:xfrm>
                <a:off x="611187" y="3977481"/>
                <a:ext cx="7767638" cy="2205038"/>
              </a:xfrm>
              <a:custGeom>
                <a:avLst/>
                <a:gdLst/>
                <a:ahLst/>
                <a:cxnLst>
                  <a:cxn ang="0">
                    <a:pos x="2147483646" y="0"/>
                  </a:cxn>
                  <a:cxn ang="0">
                    <a:pos x="2147483646" y="2147483646"/>
                  </a:cxn>
                  <a:cxn ang="0">
                    <a:pos x="2147483646" y="2147483646"/>
                  </a:cxn>
                  <a:cxn ang="0">
                    <a:pos x="2147483646" y="2147483646"/>
                  </a:cxn>
                  <a:cxn ang="0">
                    <a:pos x="0" y="2147483646"/>
                  </a:cxn>
                  <a:cxn ang="0">
                    <a:pos x="2147483646" y="2147483646"/>
                  </a:cxn>
                  <a:cxn ang="0">
                    <a:pos x="2147483646" y="0"/>
                  </a:cxn>
                </a:cxnLst>
                <a:pathLst>
                  <a:path w="4893" h="1917">
                    <a:moveTo>
                      <a:pt x="4878" y="0"/>
                    </a:moveTo>
                    <a:cubicBezTo>
                      <a:pt x="4878" y="0"/>
                      <a:pt x="4891" y="226"/>
                      <a:pt x="4893" y="440"/>
                    </a:cubicBezTo>
                    <a:cubicBezTo>
                      <a:pt x="3867" y="440"/>
                      <a:pt x="3815" y="1811"/>
                      <a:pt x="2467" y="1917"/>
                    </a:cubicBezTo>
                    <a:cubicBezTo>
                      <a:pt x="1073" y="1877"/>
                      <a:pt x="1309" y="493"/>
                      <a:pt x="21" y="500"/>
                    </a:cubicBezTo>
                    <a:lnTo>
                      <a:pt x="0" y="2"/>
                    </a:lnTo>
                    <a:cubicBezTo>
                      <a:pt x="620" y="518"/>
                      <a:pt x="1873" y="671"/>
                      <a:pt x="2461" y="667"/>
                    </a:cubicBezTo>
                    <a:cubicBezTo>
                      <a:pt x="2461" y="667"/>
                      <a:pt x="4076" y="668"/>
                      <a:pt x="4878" y="0"/>
                    </a:cubicBezTo>
                    <a:close/>
                  </a:path>
                </a:pathLst>
              </a:custGeom>
              <a:gradFill rotWithShape="true">
                <a:gsLst>
                  <a:gs pos="0">
                    <a:srgbClr val="0F5C83"/>
                  </a:gs>
                  <a:gs pos="50000">
                    <a:srgbClr val="0D2D47"/>
                  </a:gs>
                  <a:gs pos="100000">
                    <a:srgbClr val="0F5C83"/>
                  </a:gs>
                </a:gsLst>
                <a:lin ang="0" scaled="true"/>
                <a:tileRect/>
              </a:gradFill>
              <a:ln w="9525">
                <a:noFill/>
              </a:ln>
            </p:spPr>
            <p:txBody>
              <a:bodyPr/>
              <a:p>
                <a:endParaRPr lang="zh-CN" altLang="en-US">
                  <a:latin typeface="微软雅黑" panose="020B0503020204020204" charset="-122"/>
                  <a:ea typeface="微软雅黑" panose="020B0503020204020204" charset="-122"/>
                </a:endParaRPr>
              </a:p>
            </p:txBody>
          </p:sp>
          <p:sp>
            <p:nvSpPr>
              <p:cNvPr id="13" name="Line 5"/>
              <p:cNvSpPr/>
              <p:nvPr/>
            </p:nvSpPr>
            <p:spPr>
              <a:xfrm flipH="true">
                <a:off x="2135187" y="5944394"/>
                <a:ext cx="874713" cy="712787"/>
              </a:xfrm>
              <a:prstGeom prst="line">
                <a:avLst/>
              </a:prstGeom>
              <a:ln w="9525" cap="flat" cmpd="sng">
                <a:solidFill>
                  <a:srgbClr val="F8F8F8">
                    <a:alpha val="9019"/>
                  </a:srgbClr>
                </a:solidFill>
                <a:prstDash val="solid"/>
                <a:round/>
                <a:headEnd type="none" w="med" len="med"/>
                <a:tailEnd type="none" w="med" len="med"/>
              </a:ln>
            </p:spPr>
          </p:sp>
          <p:sp>
            <p:nvSpPr>
              <p:cNvPr id="15" name="Line 6"/>
              <p:cNvSpPr/>
              <p:nvPr/>
            </p:nvSpPr>
            <p:spPr>
              <a:xfrm>
                <a:off x="5889625" y="5960269"/>
                <a:ext cx="874712" cy="712787"/>
              </a:xfrm>
              <a:prstGeom prst="line">
                <a:avLst/>
              </a:prstGeom>
              <a:ln w="9525" cap="flat" cmpd="sng">
                <a:solidFill>
                  <a:srgbClr val="F8F8F8">
                    <a:alpha val="9019"/>
                  </a:srgbClr>
                </a:solidFill>
                <a:prstDash val="solid"/>
                <a:round/>
                <a:headEnd type="none" w="med" len="med"/>
                <a:tailEnd type="none" w="med" len="med"/>
              </a:ln>
            </p:spPr>
          </p:sp>
          <p:sp>
            <p:nvSpPr>
              <p:cNvPr id="16" name="Line 7"/>
              <p:cNvSpPr/>
              <p:nvPr/>
            </p:nvSpPr>
            <p:spPr>
              <a:xfrm flipH="true">
                <a:off x="585787" y="5599906"/>
                <a:ext cx="1143000" cy="331788"/>
              </a:xfrm>
              <a:prstGeom prst="line">
                <a:avLst/>
              </a:prstGeom>
              <a:ln w="9525" cap="flat" cmpd="sng">
                <a:solidFill>
                  <a:srgbClr val="F8F8F8">
                    <a:alpha val="9019"/>
                  </a:srgbClr>
                </a:solidFill>
                <a:prstDash val="solid"/>
                <a:round/>
                <a:headEnd type="none" w="med" len="med"/>
                <a:tailEnd type="none" w="med" len="med"/>
              </a:ln>
            </p:spPr>
          </p:sp>
          <p:sp>
            <p:nvSpPr>
              <p:cNvPr id="17" name="Line 8"/>
              <p:cNvSpPr/>
              <p:nvPr/>
            </p:nvSpPr>
            <p:spPr>
              <a:xfrm>
                <a:off x="7281862" y="5595144"/>
                <a:ext cx="1103313" cy="331787"/>
              </a:xfrm>
              <a:prstGeom prst="line">
                <a:avLst/>
              </a:prstGeom>
              <a:ln w="9525" cap="flat" cmpd="sng">
                <a:solidFill>
                  <a:srgbClr val="F8F8F8">
                    <a:alpha val="9019"/>
                  </a:srgbClr>
                </a:solidFill>
                <a:prstDash val="solid"/>
                <a:round/>
                <a:headEnd type="none" w="med" len="med"/>
                <a:tailEnd type="none" w="med" len="med"/>
              </a:ln>
            </p:spPr>
          </p:sp>
          <p:sp>
            <p:nvSpPr>
              <p:cNvPr id="23" name="Line 10"/>
              <p:cNvSpPr/>
              <p:nvPr/>
            </p:nvSpPr>
            <p:spPr>
              <a:xfrm flipH="true">
                <a:off x="2146300" y="3955256"/>
                <a:ext cx="874712" cy="712788"/>
              </a:xfrm>
              <a:prstGeom prst="line">
                <a:avLst/>
              </a:prstGeom>
              <a:ln w="9525" cap="flat" cmpd="sng">
                <a:solidFill>
                  <a:srgbClr val="F8F8F8">
                    <a:alpha val="38039"/>
                  </a:srgbClr>
                </a:solidFill>
                <a:prstDash val="solid"/>
                <a:round/>
                <a:headEnd type="none" w="med" len="med"/>
                <a:tailEnd type="none" w="med" len="med"/>
              </a:ln>
            </p:spPr>
          </p:sp>
          <p:sp>
            <p:nvSpPr>
              <p:cNvPr id="24" name="Line 11"/>
              <p:cNvSpPr/>
              <p:nvPr/>
            </p:nvSpPr>
            <p:spPr>
              <a:xfrm>
                <a:off x="5900737" y="3971131"/>
                <a:ext cx="874713" cy="712788"/>
              </a:xfrm>
              <a:prstGeom prst="line">
                <a:avLst/>
              </a:prstGeom>
              <a:ln w="9525" cap="flat" cmpd="sng">
                <a:solidFill>
                  <a:srgbClr val="F8F8F8">
                    <a:alpha val="38039"/>
                  </a:srgbClr>
                </a:solidFill>
                <a:prstDash val="solid"/>
                <a:round/>
                <a:headEnd type="none" w="med" len="med"/>
                <a:tailEnd type="none" w="med" len="med"/>
              </a:ln>
            </p:spPr>
          </p:sp>
          <p:sp>
            <p:nvSpPr>
              <p:cNvPr id="26" name="Line 12"/>
              <p:cNvSpPr/>
              <p:nvPr/>
            </p:nvSpPr>
            <p:spPr>
              <a:xfrm>
                <a:off x="4494212" y="4153694"/>
                <a:ext cx="0" cy="825500"/>
              </a:xfrm>
              <a:prstGeom prst="line">
                <a:avLst/>
              </a:prstGeom>
              <a:ln w="9525" cap="flat" cmpd="sng">
                <a:solidFill>
                  <a:srgbClr val="F8F8F8">
                    <a:alpha val="29019"/>
                  </a:srgbClr>
                </a:solidFill>
                <a:prstDash val="solid"/>
                <a:round/>
                <a:headEnd type="none" w="med" len="med"/>
                <a:tailEnd type="none" w="med" len="med"/>
              </a:ln>
            </p:spPr>
          </p:sp>
          <p:sp>
            <p:nvSpPr>
              <p:cNvPr id="27" name="Freeform 13"/>
              <p:cNvSpPr/>
              <p:nvPr/>
            </p:nvSpPr>
            <p:spPr>
              <a:xfrm>
                <a:off x="604837" y="3960019"/>
                <a:ext cx="7743825" cy="1036637"/>
              </a:xfrm>
              <a:custGeom>
                <a:avLst/>
                <a:gdLst/>
                <a:ahLst/>
                <a:cxnLst>
                  <a:cxn ang="0">
                    <a:pos x="0" y="0"/>
                  </a:cxn>
                  <a:cxn ang="0">
                    <a:pos x="2147483646" y="2147483646"/>
                  </a:cxn>
                  <a:cxn ang="0">
                    <a:pos x="2147483646" y="2147483646"/>
                  </a:cxn>
                </a:cxnLst>
                <a:pathLst>
                  <a:path w="4878" h="653">
                    <a:moveTo>
                      <a:pt x="0" y="0"/>
                    </a:moveTo>
                    <a:cubicBezTo>
                      <a:pt x="522" y="422"/>
                      <a:pt x="1577" y="653"/>
                      <a:pt x="2443" y="649"/>
                    </a:cubicBezTo>
                    <a:cubicBezTo>
                      <a:pt x="3387" y="645"/>
                      <a:pt x="4229" y="447"/>
                      <a:pt x="4878" y="17"/>
                    </a:cubicBezTo>
                  </a:path>
                </a:pathLst>
              </a:custGeom>
              <a:noFill/>
              <a:ln w="28575" cap="flat" cmpd="sng">
                <a:solidFill>
                  <a:srgbClr val="FFFFFF">
                    <a:alpha val="78038"/>
                  </a:srgbClr>
                </a:solidFill>
                <a:prstDash val="solid"/>
                <a:miter/>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28" name="Line 14"/>
              <p:cNvSpPr/>
              <p:nvPr/>
            </p:nvSpPr>
            <p:spPr>
              <a:xfrm flipH="true">
                <a:off x="2135187" y="5885656"/>
                <a:ext cx="874713" cy="712788"/>
              </a:xfrm>
              <a:prstGeom prst="line">
                <a:avLst/>
              </a:prstGeom>
              <a:ln w="9525" cap="flat" cmpd="sng">
                <a:solidFill>
                  <a:srgbClr val="F8F8F8">
                    <a:alpha val="9019"/>
                  </a:srgbClr>
                </a:solidFill>
                <a:prstDash val="solid"/>
                <a:round/>
                <a:headEnd type="none" w="med" len="med"/>
                <a:tailEnd type="none" w="med" len="med"/>
              </a:ln>
            </p:spPr>
          </p:sp>
          <p:sp>
            <p:nvSpPr>
              <p:cNvPr id="29" name="Line 15"/>
              <p:cNvSpPr/>
              <p:nvPr/>
            </p:nvSpPr>
            <p:spPr>
              <a:xfrm>
                <a:off x="5889625" y="5901531"/>
                <a:ext cx="874712" cy="712788"/>
              </a:xfrm>
              <a:prstGeom prst="line">
                <a:avLst/>
              </a:prstGeom>
              <a:ln w="9525" cap="flat" cmpd="sng">
                <a:solidFill>
                  <a:srgbClr val="F8F8F8">
                    <a:alpha val="9019"/>
                  </a:srgbClr>
                </a:solidFill>
                <a:prstDash val="solid"/>
                <a:round/>
                <a:headEnd type="none" w="med" len="med"/>
                <a:tailEnd type="none" w="med" len="med"/>
              </a:ln>
            </p:spPr>
          </p:sp>
          <p:sp>
            <p:nvSpPr>
              <p:cNvPr id="30" name="Line 16"/>
              <p:cNvSpPr/>
              <p:nvPr/>
            </p:nvSpPr>
            <p:spPr>
              <a:xfrm flipH="true">
                <a:off x="585787" y="5541169"/>
                <a:ext cx="1143000" cy="331787"/>
              </a:xfrm>
              <a:prstGeom prst="line">
                <a:avLst/>
              </a:prstGeom>
              <a:ln w="9525" cap="flat" cmpd="sng">
                <a:solidFill>
                  <a:srgbClr val="F8F8F8">
                    <a:alpha val="9019"/>
                  </a:srgbClr>
                </a:solidFill>
                <a:prstDash val="solid"/>
                <a:round/>
                <a:headEnd type="none" w="med" len="med"/>
                <a:tailEnd type="none" w="med" len="med"/>
              </a:ln>
            </p:spPr>
          </p:sp>
          <p:sp>
            <p:nvSpPr>
              <p:cNvPr id="31" name="Line 17"/>
              <p:cNvSpPr/>
              <p:nvPr/>
            </p:nvSpPr>
            <p:spPr>
              <a:xfrm>
                <a:off x="7281862" y="5536406"/>
                <a:ext cx="1103313" cy="331788"/>
              </a:xfrm>
              <a:prstGeom prst="line">
                <a:avLst/>
              </a:prstGeom>
              <a:ln w="9525" cap="flat" cmpd="sng">
                <a:solidFill>
                  <a:srgbClr val="F8F8F8">
                    <a:alpha val="9019"/>
                  </a:srgbClr>
                </a:solidFill>
                <a:prstDash val="solid"/>
                <a:round/>
                <a:headEnd type="none" w="med" len="med"/>
                <a:tailEnd type="none" w="med" len="med"/>
              </a:ln>
            </p:spPr>
          </p:sp>
          <p:sp>
            <p:nvSpPr>
              <p:cNvPr id="32" name="Line 18"/>
              <p:cNvSpPr/>
              <p:nvPr/>
            </p:nvSpPr>
            <p:spPr>
              <a:xfrm>
                <a:off x="4494212" y="4094956"/>
                <a:ext cx="0" cy="825500"/>
              </a:xfrm>
              <a:prstGeom prst="line">
                <a:avLst/>
              </a:prstGeom>
              <a:ln w="9525" cap="flat" cmpd="sng">
                <a:solidFill>
                  <a:srgbClr val="F8F8F8">
                    <a:alpha val="29019"/>
                  </a:srgbClr>
                </a:solidFill>
                <a:prstDash val="solid"/>
                <a:round/>
                <a:headEnd type="none" w="med" len="med"/>
                <a:tailEnd type="none" w="med" len="med"/>
              </a:ln>
            </p:spPr>
          </p:sp>
          <p:grpSp>
            <p:nvGrpSpPr>
              <p:cNvPr id="33" name="Group 19"/>
              <p:cNvGrpSpPr/>
              <p:nvPr/>
            </p:nvGrpSpPr>
            <p:grpSpPr>
              <a:xfrm>
                <a:off x="1138237" y="2753519"/>
                <a:ext cx="1295400" cy="1371600"/>
                <a:chOff x="0" y="0"/>
                <a:chExt cx="1042" cy="1102"/>
              </a:xfrm>
            </p:grpSpPr>
            <p:grpSp>
              <p:nvGrpSpPr>
                <p:cNvPr id="34" name="Group 20"/>
                <p:cNvGrpSpPr/>
                <p:nvPr/>
              </p:nvGrpSpPr>
              <p:grpSpPr>
                <a:xfrm>
                  <a:off x="0" y="0"/>
                  <a:ext cx="1042" cy="1102"/>
                  <a:chOff x="0" y="0"/>
                  <a:chExt cx="1042" cy="1102"/>
                </a:xfrm>
              </p:grpSpPr>
              <p:pic>
                <p:nvPicPr>
                  <p:cNvPr id="35" name="Picture 21" descr="light_shadow"/>
                  <p:cNvPicPr>
                    <a:picLocks noChangeAspect="true"/>
                  </p:cNvPicPr>
                  <p:nvPr/>
                </p:nvPicPr>
                <p:blipFill>
                  <a:blip r:embed="rId4">
                    <a:lum bright="-78000" contrast="-78000"/>
                  </a:blip>
                  <a:stretch>
                    <a:fillRect/>
                  </a:stretch>
                </p:blipFill>
                <p:spPr>
                  <a:xfrm>
                    <a:off x="99" y="864"/>
                    <a:ext cx="858" cy="238"/>
                  </a:xfrm>
                  <a:prstGeom prst="rect">
                    <a:avLst/>
                  </a:prstGeom>
                  <a:noFill/>
                  <a:ln w="9525">
                    <a:noFill/>
                  </a:ln>
                </p:spPr>
              </p:pic>
              <p:pic>
                <p:nvPicPr>
                  <p:cNvPr id="36" name="Picture 22" descr="circuler_1"/>
                  <p:cNvPicPr>
                    <a:picLocks noChangeAspect="true"/>
                  </p:cNvPicPr>
                  <p:nvPr/>
                </p:nvPicPr>
                <p:blipFill>
                  <a:blip r:embed="rId5"/>
                  <a:stretch>
                    <a:fillRect/>
                  </a:stretch>
                </p:blipFill>
                <p:spPr>
                  <a:xfrm>
                    <a:off x="0" y="0"/>
                    <a:ext cx="1042" cy="1016"/>
                  </a:xfrm>
                  <a:prstGeom prst="rect">
                    <a:avLst/>
                  </a:prstGeom>
                  <a:noFill/>
                  <a:ln w="9525">
                    <a:noFill/>
                  </a:ln>
                </p:spPr>
              </p:pic>
              <p:grpSp>
                <p:nvGrpSpPr>
                  <p:cNvPr id="37" name="Group 23"/>
                  <p:cNvGrpSpPr/>
                  <p:nvPr/>
                </p:nvGrpSpPr>
                <p:grpSpPr>
                  <a:xfrm>
                    <a:off x="-5" y="-7"/>
                    <a:ext cx="1044" cy="1033"/>
                    <a:chOff x="0" y="0"/>
                    <a:chExt cx="1298448" cy="1286256"/>
                  </a:xfrm>
                </p:grpSpPr>
                <p:pic>
                  <p:nvPicPr>
                    <p:cNvPr id="38" name="Oval 23"/>
                    <p:cNvPicPr/>
                    <p:nvPr/>
                  </p:nvPicPr>
                  <p:blipFill>
                    <a:blip r:embed="rId6"/>
                    <a:stretch>
                      <a:fillRect/>
                    </a:stretch>
                  </p:blipFill>
                  <p:spPr>
                    <a:xfrm>
                      <a:off x="0" y="0"/>
                      <a:ext cx="1298448" cy="1286256"/>
                    </a:xfrm>
                    <a:prstGeom prst="rect">
                      <a:avLst/>
                    </a:prstGeom>
                    <a:noFill/>
                    <a:ln w="9525">
                      <a:noFill/>
                    </a:ln>
                  </p:spPr>
                </p:pic>
                <p:sp>
                  <p:nvSpPr>
                    <p:cNvPr id="39" name="Text Box 25"/>
                    <p:cNvSpPr txBox="true"/>
                    <p:nvPr/>
                  </p:nvSpPr>
                  <p:spPr>
                    <a:xfrm>
                      <a:off x="194529" y="194691"/>
                      <a:ext cx="909832" cy="896820"/>
                    </a:xfrm>
                    <a:prstGeom prst="rect">
                      <a:avLst/>
                    </a:prstGeom>
                    <a:no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grpSp>
            <p:pic>
              <p:nvPicPr>
                <p:cNvPr id="40" name="Picture 24" descr="Picture2"/>
                <p:cNvPicPr>
                  <a:picLocks noChangeAspect="true"/>
                </p:cNvPicPr>
                <p:nvPr/>
              </p:nvPicPr>
              <p:blipFill>
                <a:blip r:embed="rId7"/>
                <a:stretch>
                  <a:fillRect/>
                </a:stretch>
              </p:blipFill>
              <p:spPr>
                <a:xfrm>
                  <a:off x="104" y="10"/>
                  <a:ext cx="823" cy="360"/>
                </a:xfrm>
                <a:prstGeom prst="rect">
                  <a:avLst/>
                </a:prstGeom>
                <a:noFill/>
                <a:ln w="9525">
                  <a:noFill/>
                </a:ln>
              </p:spPr>
            </p:pic>
          </p:grpSp>
          <p:grpSp>
            <p:nvGrpSpPr>
              <p:cNvPr id="41" name="Group 27"/>
              <p:cNvGrpSpPr/>
              <p:nvPr/>
            </p:nvGrpSpPr>
            <p:grpSpPr>
              <a:xfrm>
                <a:off x="6464300" y="2753519"/>
                <a:ext cx="1295400" cy="1371600"/>
                <a:chOff x="0" y="0"/>
                <a:chExt cx="1042" cy="1102"/>
              </a:xfrm>
            </p:grpSpPr>
            <p:grpSp>
              <p:nvGrpSpPr>
                <p:cNvPr id="42" name="Group 28"/>
                <p:cNvGrpSpPr/>
                <p:nvPr/>
              </p:nvGrpSpPr>
              <p:grpSpPr>
                <a:xfrm>
                  <a:off x="0" y="0"/>
                  <a:ext cx="1042" cy="1102"/>
                  <a:chOff x="0" y="0"/>
                  <a:chExt cx="1042" cy="1102"/>
                </a:xfrm>
              </p:grpSpPr>
              <p:pic>
                <p:nvPicPr>
                  <p:cNvPr id="43" name="Picture 27" descr="light_shadow"/>
                  <p:cNvPicPr>
                    <a:picLocks noChangeAspect="true"/>
                  </p:cNvPicPr>
                  <p:nvPr/>
                </p:nvPicPr>
                <p:blipFill>
                  <a:blip r:embed="rId4">
                    <a:lum bright="-78000" contrast="-78000"/>
                  </a:blip>
                  <a:stretch>
                    <a:fillRect/>
                  </a:stretch>
                </p:blipFill>
                <p:spPr>
                  <a:xfrm>
                    <a:off x="99" y="864"/>
                    <a:ext cx="858" cy="238"/>
                  </a:xfrm>
                  <a:prstGeom prst="rect">
                    <a:avLst/>
                  </a:prstGeom>
                  <a:noFill/>
                  <a:ln w="9525">
                    <a:noFill/>
                  </a:ln>
                </p:spPr>
              </p:pic>
              <p:pic>
                <p:nvPicPr>
                  <p:cNvPr id="44" name="Picture 28" descr="circuler_1"/>
                  <p:cNvPicPr>
                    <a:picLocks noChangeAspect="true"/>
                  </p:cNvPicPr>
                  <p:nvPr/>
                </p:nvPicPr>
                <p:blipFill>
                  <a:blip r:embed="rId5"/>
                  <a:stretch>
                    <a:fillRect/>
                  </a:stretch>
                </p:blipFill>
                <p:spPr>
                  <a:xfrm>
                    <a:off x="0" y="0"/>
                    <a:ext cx="1042" cy="1016"/>
                  </a:xfrm>
                  <a:prstGeom prst="rect">
                    <a:avLst/>
                  </a:prstGeom>
                  <a:noFill/>
                  <a:ln w="9525">
                    <a:noFill/>
                  </a:ln>
                </p:spPr>
              </p:pic>
              <p:grpSp>
                <p:nvGrpSpPr>
                  <p:cNvPr id="45" name="Group 31"/>
                  <p:cNvGrpSpPr/>
                  <p:nvPr/>
                </p:nvGrpSpPr>
                <p:grpSpPr>
                  <a:xfrm>
                    <a:off x="-3" y="-7"/>
                    <a:ext cx="1044" cy="1033"/>
                    <a:chOff x="0" y="0"/>
                    <a:chExt cx="1298448" cy="1286256"/>
                  </a:xfrm>
                </p:grpSpPr>
                <p:pic>
                  <p:nvPicPr>
                    <p:cNvPr id="46" name="Oval 29"/>
                    <p:cNvPicPr/>
                    <p:nvPr/>
                  </p:nvPicPr>
                  <p:blipFill>
                    <a:blip r:embed="rId6"/>
                    <a:stretch>
                      <a:fillRect/>
                    </a:stretch>
                  </p:blipFill>
                  <p:spPr>
                    <a:xfrm>
                      <a:off x="0" y="0"/>
                      <a:ext cx="1298448" cy="1286256"/>
                    </a:xfrm>
                    <a:prstGeom prst="rect">
                      <a:avLst/>
                    </a:prstGeom>
                    <a:noFill/>
                    <a:ln w="9525">
                      <a:noFill/>
                    </a:ln>
                  </p:spPr>
                </p:pic>
                <p:sp>
                  <p:nvSpPr>
                    <p:cNvPr id="47" name="Text Box 33"/>
                    <p:cNvSpPr txBox="true"/>
                    <p:nvPr/>
                  </p:nvSpPr>
                  <p:spPr>
                    <a:xfrm>
                      <a:off x="192688" y="194691"/>
                      <a:ext cx="909832" cy="896820"/>
                    </a:xfrm>
                    <a:prstGeom prst="rect">
                      <a:avLst/>
                    </a:prstGeom>
                    <a:no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grpSp>
            <p:pic>
              <p:nvPicPr>
                <p:cNvPr id="48" name="Picture 30" descr="Picture2"/>
                <p:cNvPicPr>
                  <a:picLocks noChangeAspect="true"/>
                </p:cNvPicPr>
                <p:nvPr/>
              </p:nvPicPr>
              <p:blipFill>
                <a:blip r:embed="rId7"/>
                <a:stretch>
                  <a:fillRect/>
                </a:stretch>
              </p:blipFill>
              <p:spPr>
                <a:xfrm>
                  <a:off x="104" y="10"/>
                  <a:ext cx="823" cy="360"/>
                </a:xfrm>
                <a:prstGeom prst="rect">
                  <a:avLst/>
                </a:prstGeom>
                <a:noFill/>
                <a:ln w="9525">
                  <a:noFill/>
                </a:ln>
              </p:spPr>
            </p:pic>
          </p:grpSp>
          <p:sp>
            <p:nvSpPr>
              <p:cNvPr id="49" name="Rectangle 31"/>
              <p:cNvSpPr/>
              <p:nvPr/>
            </p:nvSpPr>
            <p:spPr>
              <a:xfrm>
                <a:off x="921487" y="2892958"/>
                <a:ext cx="1746306" cy="768386"/>
              </a:xfrm>
              <a:prstGeom prst="rect">
                <a:avLst/>
              </a:prstGeom>
              <a:noFill/>
              <a:ln w="9525">
                <a:noFill/>
              </a:ln>
            </p:spPr>
            <p:txBody>
              <a:bodyPr wrap="none" anchor="t" anchorCtr="false">
                <a:spAutoFit/>
              </a:bodyPr>
              <a:p>
                <a:pPr>
                  <a:buClr>
                    <a:srgbClr val="FF0066"/>
                  </a:buClr>
                  <a:buSzPct val="75000"/>
                  <a:buFont typeface="Arial" panose="020B0604020202020204" pitchFamily="34" charset="0"/>
                </a:pPr>
                <a:r>
                  <a:rPr lang="zh-CN" altLang="en-US" b="1" dirty="0">
                    <a:latin typeface="微软雅黑" panose="020B0503020204020204" charset="-122"/>
                    <a:ea typeface="微软雅黑" panose="020B0503020204020204" charset="-122"/>
                  </a:rPr>
                  <a:t>市场状况</a:t>
                </a:r>
                <a:endParaRPr lang="zh-CN" altLang="en-US" b="1" dirty="0">
                  <a:latin typeface="微软雅黑" panose="020B0503020204020204" charset="-122"/>
                  <a:ea typeface="微软雅黑" panose="020B0503020204020204" charset="-122"/>
                </a:endParaRPr>
              </a:p>
            </p:txBody>
          </p:sp>
          <p:sp>
            <p:nvSpPr>
              <p:cNvPr id="50" name="Rectangle 32"/>
              <p:cNvSpPr/>
              <p:nvPr/>
            </p:nvSpPr>
            <p:spPr>
              <a:xfrm>
                <a:off x="6481762" y="3174205"/>
                <a:ext cx="1493218" cy="665935"/>
              </a:xfrm>
              <a:prstGeom prst="rect">
                <a:avLst/>
              </a:prstGeom>
              <a:noFill/>
              <a:ln w="9525">
                <a:noFill/>
              </a:ln>
            </p:spPr>
            <p:txBody>
              <a:bodyPr wrap="none" anchor="t" anchorCtr="false">
                <a:spAutoFit/>
              </a:bodyPr>
              <a:p>
                <a:pPr>
                  <a:buClr>
                    <a:srgbClr val="FF0066"/>
                  </a:buClr>
                  <a:buSzPct val="75000"/>
                  <a:buFont typeface="Arial" panose="020B0604020202020204" pitchFamily="34" charset="0"/>
                </a:pPr>
                <a:r>
                  <a:rPr lang="zh-CN" altLang="en-US" sz="2000" b="1" dirty="0">
                    <a:latin typeface="微软雅黑" panose="020B0503020204020204" charset="-122"/>
                    <a:ea typeface="微软雅黑" panose="020B0503020204020204" charset="-122"/>
                  </a:rPr>
                  <a:t>信用习惯</a:t>
                </a:r>
                <a:endParaRPr lang="zh-CN" altLang="en-US" sz="2000" b="1" dirty="0">
                  <a:solidFill>
                    <a:srgbClr val="080808"/>
                  </a:solidFill>
                  <a:latin typeface="微软雅黑" panose="020B0503020204020204" charset="-122"/>
                  <a:ea typeface="微软雅黑" panose="020B0503020204020204" charset="-122"/>
                </a:endParaRPr>
              </a:p>
            </p:txBody>
          </p:sp>
          <p:grpSp>
            <p:nvGrpSpPr>
              <p:cNvPr id="51" name="Group 37"/>
              <p:cNvGrpSpPr/>
              <p:nvPr/>
            </p:nvGrpSpPr>
            <p:grpSpPr>
              <a:xfrm>
                <a:off x="2662237" y="2909094"/>
                <a:ext cx="1654175" cy="1749425"/>
                <a:chOff x="0" y="0"/>
                <a:chExt cx="1042" cy="1102"/>
              </a:xfrm>
            </p:grpSpPr>
            <p:grpSp>
              <p:nvGrpSpPr>
                <p:cNvPr id="52" name="Group 38"/>
                <p:cNvGrpSpPr/>
                <p:nvPr/>
              </p:nvGrpSpPr>
              <p:grpSpPr>
                <a:xfrm>
                  <a:off x="0" y="0"/>
                  <a:ext cx="1042" cy="1102"/>
                  <a:chOff x="0" y="0"/>
                  <a:chExt cx="1042" cy="1102"/>
                </a:xfrm>
              </p:grpSpPr>
              <p:pic>
                <p:nvPicPr>
                  <p:cNvPr id="53" name="Picture 35" descr="light_shadow"/>
                  <p:cNvPicPr>
                    <a:picLocks noChangeAspect="true"/>
                  </p:cNvPicPr>
                  <p:nvPr/>
                </p:nvPicPr>
                <p:blipFill>
                  <a:blip r:embed="rId8">
                    <a:lum bright="-78000" contrast="-78000"/>
                  </a:blip>
                  <a:stretch>
                    <a:fillRect/>
                  </a:stretch>
                </p:blipFill>
                <p:spPr>
                  <a:xfrm>
                    <a:off x="99" y="864"/>
                    <a:ext cx="858" cy="238"/>
                  </a:xfrm>
                  <a:prstGeom prst="rect">
                    <a:avLst/>
                  </a:prstGeom>
                  <a:noFill/>
                  <a:ln w="9525">
                    <a:noFill/>
                  </a:ln>
                </p:spPr>
              </p:pic>
              <p:pic>
                <p:nvPicPr>
                  <p:cNvPr id="54" name="Picture 36" descr="circuler_1"/>
                  <p:cNvPicPr>
                    <a:picLocks noChangeAspect="true"/>
                  </p:cNvPicPr>
                  <p:nvPr/>
                </p:nvPicPr>
                <p:blipFill>
                  <a:blip r:embed="rId9"/>
                  <a:stretch>
                    <a:fillRect/>
                  </a:stretch>
                </p:blipFill>
                <p:spPr>
                  <a:xfrm>
                    <a:off x="0" y="0"/>
                    <a:ext cx="1042" cy="1016"/>
                  </a:xfrm>
                  <a:prstGeom prst="rect">
                    <a:avLst/>
                  </a:prstGeom>
                  <a:noFill/>
                  <a:ln w="9525">
                    <a:noFill/>
                  </a:ln>
                </p:spPr>
              </p:pic>
              <p:grpSp>
                <p:nvGrpSpPr>
                  <p:cNvPr id="55" name="Group 41"/>
                  <p:cNvGrpSpPr/>
                  <p:nvPr/>
                </p:nvGrpSpPr>
                <p:grpSpPr>
                  <a:xfrm>
                    <a:off x="-4" y="-4"/>
                    <a:ext cx="1044" cy="1025"/>
                    <a:chOff x="0" y="0"/>
                    <a:chExt cx="1658112" cy="1627632"/>
                  </a:xfrm>
                </p:grpSpPr>
                <p:pic>
                  <p:nvPicPr>
                    <p:cNvPr id="56" name="Oval 37"/>
                    <p:cNvPicPr/>
                    <p:nvPr/>
                  </p:nvPicPr>
                  <p:blipFill>
                    <a:blip r:embed="rId10"/>
                    <a:stretch>
                      <a:fillRect/>
                    </a:stretch>
                  </p:blipFill>
                  <p:spPr>
                    <a:xfrm>
                      <a:off x="0" y="0"/>
                      <a:ext cx="1658112" cy="1627632"/>
                    </a:xfrm>
                    <a:prstGeom prst="rect">
                      <a:avLst/>
                    </a:prstGeom>
                    <a:noFill/>
                    <a:ln w="9525">
                      <a:noFill/>
                    </a:ln>
                  </p:spPr>
                </p:pic>
                <p:sp>
                  <p:nvSpPr>
                    <p:cNvPr id="57" name="Text Box 43"/>
                    <p:cNvSpPr txBox="true"/>
                    <p:nvPr/>
                  </p:nvSpPr>
                  <p:spPr>
                    <a:xfrm>
                      <a:off x="244175" y="186876"/>
                      <a:ext cx="1161821" cy="1143861"/>
                    </a:xfrm>
                    <a:prstGeom prst="rect">
                      <a:avLst/>
                    </a:prstGeom>
                    <a:no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grpSp>
            <p:pic>
              <p:nvPicPr>
                <p:cNvPr id="58" name="Picture 38" descr="Picture2"/>
                <p:cNvPicPr>
                  <a:picLocks noChangeAspect="true"/>
                </p:cNvPicPr>
                <p:nvPr/>
              </p:nvPicPr>
              <p:blipFill>
                <a:blip r:embed="rId7"/>
                <a:stretch>
                  <a:fillRect/>
                </a:stretch>
              </p:blipFill>
              <p:spPr>
                <a:xfrm>
                  <a:off x="104" y="10"/>
                  <a:ext cx="823" cy="360"/>
                </a:xfrm>
                <a:prstGeom prst="rect">
                  <a:avLst/>
                </a:prstGeom>
                <a:noFill/>
                <a:ln w="9525">
                  <a:noFill/>
                </a:ln>
              </p:spPr>
            </p:pic>
          </p:grpSp>
          <p:grpSp>
            <p:nvGrpSpPr>
              <p:cNvPr id="60" name="Group 45"/>
              <p:cNvGrpSpPr/>
              <p:nvPr/>
            </p:nvGrpSpPr>
            <p:grpSpPr>
              <a:xfrm>
                <a:off x="4557712" y="2909094"/>
                <a:ext cx="1654175" cy="1749425"/>
                <a:chOff x="0" y="0"/>
                <a:chExt cx="1042" cy="1102"/>
              </a:xfrm>
            </p:grpSpPr>
            <p:grpSp>
              <p:nvGrpSpPr>
                <p:cNvPr id="61" name="Group 46"/>
                <p:cNvGrpSpPr/>
                <p:nvPr/>
              </p:nvGrpSpPr>
              <p:grpSpPr>
                <a:xfrm>
                  <a:off x="0" y="0"/>
                  <a:ext cx="1042" cy="1102"/>
                  <a:chOff x="0" y="0"/>
                  <a:chExt cx="1042" cy="1102"/>
                </a:xfrm>
              </p:grpSpPr>
              <p:pic>
                <p:nvPicPr>
                  <p:cNvPr id="62" name="Picture 41" descr="light_shadow"/>
                  <p:cNvPicPr>
                    <a:picLocks noChangeAspect="true"/>
                  </p:cNvPicPr>
                  <p:nvPr/>
                </p:nvPicPr>
                <p:blipFill>
                  <a:blip r:embed="rId8">
                    <a:lum bright="-78000" contrast="-78000"/>
                  </a:blip>
                  <a:stretch>
                    <a:fillRect/>
                  </a:stretch>
                </p:blipFill>
                <p:spPr>
                  <a:xfrm>
                    <a:off x="99" y="864"/>
                    <a:ext cx="858" cy="238"/>
                  </a:xfrm>
                  <a:prstGeom prst="rect">
                    <a:avLst/>
                  </a:prstGeom>
                  <a:noFill/>
                  <a:ln w="9525">
                    <a:noFill/>
                  </a:ln>
                </p:spPr>
              </p:pic>
              <p:pic>
                <p:nvPicPr>
                  <p:cNvPr id="63" name="Picture 42" descr="circuler_1"/>
                  <p:cNvPicPr>
                    <a:picLocks noChangeAspect="true"/>
                  </p:cNvPicPr>
                  <p:nvPr/>
                </p:nvPicPr>
                <p:blipFill>
                  <a:blip r:embed="rId9"/>
                  <a:stretch>
                    <a:fillRect/>
                  </a:stretch>
                </p:blipFill>
                <p:spPr>
                  <a:xfrm>
                    <a:off x="0" y="0"/>
                    <a:ext cx="1042" cy="1016"/>
                  </a:xfrm>
                  <a:prstGeom prst="rect">
                    <a:avLst/>
                  </a:prstGeom>
                  <a:noFill/>
                  <a:ln w="9525">
                    <a:noFill/>
                  </a:ln>
                </p:spPr>
              </p:pic>
              <p:grpSp>
                <p:nvGrpSpPr>
                  <p:cNvPr id="64" name="Group 49"/>
                  <p:cNvGrpSpPr/>
                  <p:nvPr/>
                </p:nvGrpSpPr>
                <p:grpSpPr>
                  <a:xfrm>
                    <a:off x="-4" y="-4"/>
                    <a:ext cx="1041" cy="1025"/>
                    <a:chOff x="0" y="0"/>
                    <a:chExt cx="1652016" cy="1627632"/>
                  </a:xfrm>
                </p:grpSpPr>
                <p:pic>
                  <p:nvPicPr>
                    <p:cNvPr id="65" name="Oval 43"/>
                    <p:cNvPicPr/>
                    <p:nvPr/>
                  </p:nvPicPr>
                  <p:blipFill>
                    <a:blip r:embed="rId11"/>
                    <a:stretch>
                      <a:fillRect/>
                    </a:stretch>
                  </p:blipFill>
                  <p:spPr>
                    <a:xfrm>
                      <a:off x="0" y="0"/>
                      <a:ext cx="1652016" cy="1627632"/>
                    </a:xfrm>
                    <a:prstGeom prst="rect">
                      <a:avLst/>
                    </a:prstGeom>
                    <a:noFill/>
                    <a:ln w="9525">
                      <a:noFill/>
                    </a:ln>
                  </p:spPr>
                </p:pic>
                <p:sp>
                  <p:nvSpPr>
                    <p:cNvPr id="66" name="Text Box 51"/>
                    <p:cNvSpPr txBox="true"/>
                    <p:nvPr/>
                  </p:nvSpPr>
                  <p:spPr>
                    <a:xfrm>
                      <a:off x="246336" y="242934"/>
                      <a:ext cx="1161821" cy="1143861"/>
                    </a:xfrm>
                    <a:prstGeom prst="rect">
                      <a:avLst/>
                    </a:prstGeom>
                    <a:no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grpSp>
            <p:pic>
              <p:nvPicPr>
                <p:cNvPr id="67" name="Picture 44" descr="Picture2"/>
                <p:cNvPicPr>
                  <a:picLocks noChangeAspect="true"/>
                </p:cNvPicPr>
                <p:nvPr/>
              </p:nvPicPr>
              <p:blipFill>
                <a:blip r:embed="rId7"/>
                <a:stretch>
                  <a:fillRect/>
                </a:stretch>
              </p:blipFill>
              <p:spPr>
                <a:xfrm>
                  <a:off x="104" y="10"/>
                  <a:ext cx="823" cy="360"/>
                </a:xfrm>
                <a:prstGeom prst="rect">
                  <a:avLst/>
                </a:prstGeom>
                <a:noFill/>
                <a:ln w="9525">
                  <a:noFill/>
                </a:ln>
              </p:spPr>
            </p:pic>
          </p:grpSp>
          <p:sp>
            <p:nvSpPr>
              <p:cNvPr id="68" name="Rectangle 45"/>
              <p:cNvSpPr/>
              <p:nvPr/>
            </p:nvSpPr>
            <p:spPr>
              <a:xfrm>
                <a:off x="3070186" y="3352144"/>
                <a:ext cx="987042" cy="768386"/>
              </a:xfrm>
              <a:prstGeom prst="rect">
                <a:avLst/>
              </a:prstGeom>
              <a:noFill/>
              <a:ln w="9525">
                <a:noFill/>
              </a:ln>
            </p:spPr>
            <p:txBody>
              <a:bodyPr wrap="none" anchor="t" anchorCtr="false">
                <a:spAutoFit/>
              </a:bodyPr>
              <a:p>
                <a:pPr>
                  <a:buClr>
                    <a:srgbClr val="FF0066"/>
                  </a:buClr>
                  <a:buSzPct val="75000"/>
                  <a:buFont typeface="Arial" panose="020B0604020202020204" pitchFamily="34" charset="0"/>
                </a:pPr>
                <a:r>
                  <a:rPr lang="zh-CN" altLang="en-US" b="1" dirty="0">
                    <a:latin typeface="微软雅黑" panose="020B0503020204020204" charset="-122"/>
                    <a:ea typeface="微软雅黑" panose="020B0503020204020204" charset="-122"/>
                  </a:rPr>
                  <a:t>财务</a:t>
                </a:r>
                <a:endParaRPr lang="zh-CN" altLang="en-US" b="1" dirty="0">
                  <a:latin typeface="微软雅黑" panose="020B0503020204020204" charset="-122"/>
                  <a:ea typeface="微软雅黑" panose="020B0503020204020204" charset="-122"/>
                </a:endParaRPr>
              </a:p>
            </p:txBody>
          </p:sp>
          <p:sp>
            <p:nvSpPr>
              <p:cNvPr id="69" name="Rectangle 46"/>
              <p:cNvSpPr/>
              <p:nvPr/>
            </p:nvSpPr>
            <p:spPr>
              <a:xfrm>
                <a:off x="4746625" y="3407343"/>
                <a:ext cx="1493218" cy="665935"/>
              </a:xfrm>
              <a:prstGeom prst="rect">
                <a:avLst/>
              </a:prstGeom>
              <a:noFill/>
              <a:ln w="9525">
                <a:noFill/>
              </a:ln>
            </p:spPr>
            <p:txBody>
              <a:bodyPr wrap="none" anchor="t" anchorCtr="false">
                <a:spAutoFit/>
              </a:bodyPr>
              <a:p>
                <a:pPr>
                  <a:buClr>
                    <a:srgbClr val="FF0066"/>
                  </a:buClr>
                  <a:buSzPct val="75000"/>
                  <a:buFont typeface="Arial" panose="020B0604020202020204" pitchFamily="34" charset="0"/>
                </a:pPr>
                <a:r>
                  <a:rPr lang="zh-CN" altLang="en-US" sz="2000" b="1" dirty="0">
                    <a:latin typeface="微软雅黑" panose="020B0503020204020204" charset="-122"/>
                    <a:ea typeface="微软雅黑" panose="020B0503020204020204" charset="-122"/>
                  </a:rPr>
                  <a:t>现场感观</a:t>
                </a:r>
                <a:endParaRPr lang="zh-CN" altLang="en-US" sz="2000" b="1" dirty="0">
                  <a:latin typeface="微软雅黑" panose="020B0503020204020204" charset="-122"/>
                  <a:ea typeface="微软雅黑" panose="020B0503020204020204" charset="-122"/>
                </a:endParaRPr>
              </a:p>
            </p:txBody>
          </p:sp>
        </p:grpSp>
        <p:grpSp>
          <p:nvGrpSpPr>
            <p:cNvPr id="70" name="组合 114"/>
            <p:cNvGrpSpPr/>
            <p:nvPr/>
          </p:nvGrpSpPr>
          <p:grpSpPr>
            <a:xfrm>
              <a:off x="3413" y="6353"/>
              <a:ext cx="1730" cy="427"/>
              <a:chOff x="-129393" y="2682666"/>
              <a:chExt cx="3940932" cy="1272515"/>
            </a:xfrm>
          </p:grpSpPr>
          <p:sp>
            <p:nvSpPr>
              <p:cNvPr id="71" name="五邊形 17"/>
              <p:cNvSpPr/>
              <p:nvPr/>
            </p:nvSpPr>
            <p:spPr>
              <a:xfrm rot="10429725">
                <a:off x="-85215" y="2682666"/>
                <a:ext cx="3744232" cy="503767"/>
              </a:xfrm>
              <a:prstGeom prst="homePlate">
                <a:avLst>
                  <a:gd name="adj" fmla="val 185570"/>
                </a:avLst>
              </a:prstGeom>
              <a:solidFill>
                <a:srgbClr val="538CFF"/>
              </a:solidFill>
              <a:ln w="9525">
                <a:noFill/>
              </a:ln>
            </p:spPr>
            <p:txBody>
              <a:bodyPr anchor="ctr" anchorCtr="false"/>
              <a:p>
                <a:pPr algn="ctr" eaLnBrk="0" hangingPunct="0">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72" name="五邊形 17"/>
              <p:cNvSpPr/>
              <p:nvPr/>
            </p:nvSpPr>
            <p:spPr>
              <a:xfrm rot="8946330">
                <a:off x="67307" y="3451414"/>
                <a:ext cx="3744232" cy="503767"/>
              </a:xfrm>
              <a:prstGeom prst="homePlate">
                <a:avLst>
                  <a:gd name="adj" fmla="val 185570"/>
                </a:avLst>
              </a:prstGeom>
              <a:solidFill>
                <a:srgbClr val="538CFF"/>
              </a:solidFill>
              <a:ln w="9525">
                <a:noFill/>
              </a:ln>
            </p:spPr>
            <p:txBody>
              <a:bodyPr anchor="ctr" anchorCtr="false"/>
              <a:p>
                <a:pPr algn="ctr" eaLnBrk="0" hangingPunct="0">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73" name="五邊形 17"/>
              <p:cNvSpPr/>
              <p:nvPr/>
            </p:nvSpPr>
            <p:spPr>
              <a:xfrm rot="9589890">
                <a:off x="-129393" y="3115813"/>
                <a:ext cx="3744232" cy="503767"/>
              </a:xfrm>
              <a:prstGeom prst="homePlate">
                <a:avLst>
                  <a:gd name="adj" fmla="val 185570"/>
                </a:avLst>
              </a:prstGeom>
              <a:solidFill>
                <a:srgbClr val="538CFF"/>
              </a:solidFill>
              <a:ln w="9525">
                <a:noFill/>
              </a:ln>
            </p:spPr>
            <p:txBody>
              <a:bodyPr anchor="ctr" anchorCtr="false"/>
              <a:p>
                <a:pPr algn="ctr" eaLnBrk="0" hangingPunct="0">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grpSp>
          <p:nvGrpSpPr>
            <p:cNvPr id="74" name="组合 115"/>
            <p:cNvGrpSpPr/>
            <p:nvPr/>
          </p:nvGrpSpPr>
          <p:grpSpPr>
            <a:xfrm rot="-2087096">
              <a:off x="5870" y="7178"/>
              <a:ext cx="1730" cy="427"/>
              <a:chOff x="-129393" y="2682666"/>
              <a:chExt cx="3940932" cy="1272515"/>
            </a:xfrm>
          </p:grpSpPr>
          <p:sp>
            <p:nvSpPr>
              <p:cNvPr id="75" name="五邊形 17"/>
              <p:cNvSpPr/>
              <p:nvPr/>
            </p:nvSpPr>
            <p:spPr>
              <a:xfrm rot="10429725">
                <a:off x="-85215" y="2682666"/>
                <a:ext cx="3744232" cy="503767"/>
              </a:xfrm>
              <a:prstGeom prst="homePlate">
                <a:avLst>
                  <a:gd name="adj" fmla="val 185570"/>
                </a:avLst>
              </a:prstGeom>
              <a:solidFill>
                <a:srgbClr val="538CFF"/>
              </a:solidFill>
              <a:ln w="9525">
                <a:noFill/>
              </a:ln>
            </p:spPr>
            <p:txBody>
              <a:bodyPr anchor="ctr" anchorCtr="false"/>
              <a:p>
                <a:pPr algn="ctr" eaLnBrk="0" hangingPunct="0">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76" name="五邊形 17"/>
              <p:cNvSpPr/>
              <p:nvPr/>
            </p:nvSpPr>
            <p:spPr>
              <a:xfrm rot="8946330">
                <a:off x="67307" y="3451414"/>
                <a:ext cx="3744232" cy="503767"/>
              </a:xfrm>
              <a:prstGeom prst="homePlate">
                <a:avLst>
                  <a:gd name="adj" fmla="val 185570"/>
                </a:avLst>
              </a:prstGeom>
              <a:solidFill>
                <a:srgbClr val="538CFF"/>
              </a:solidFill>
              <a:ln w="9525">
                <a:noFill/>
              </a:ln>
            </p:spPr>
            <p:txBody>
              <a:bodyPr anchor="ctr" anchorCtr="false"/>
              <a:p>
                <a:pPr algn="ctr" eaLnBrk="0" hangingPunct="0">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77" name="五邊形 17"/>
              <p:cNvSpPr/>
              <p:nvPr/>
            </p:nvSpPr>
            <p:spPr>
              <a:xfrm rot="9589890">
                <a:off x="-129393" y="3115813"/>
                <a:ext cx="3744232" cy="503767"/>
              </a:xfrm>
              <a:prstGeom prst="homePlate">
                <a:avLst>
                  <a:gd name="adj" fmla="val 185570"/>
                </a:avLst>
              </a:prstGeom>
              <a:solidFill>
                <a:srgbClr val="538CFF"/>
              </a:solidFill>
              <a:ln w="9525">
                <a:noFill/>
              </a:ln>
            </p:spPr>
            <p:txBody>
              <a:bodyPr anchor="ctr" anchorCtr="false"/>
              <a:p>
                <a:pPr algn="ctr" eaLnBrk="0" hangingPunct="0">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grpSp>
          <p:nvGrpSpPr>
            <p:cNvPr id="78" name="组合 119"/>
            <p:cNvGrpSpPr/>
            <p:nvPr/>
          </p:nvGrpSpPr>
          <p:grpSpPr>
            <a:xfrm rot="-2433782">
              <a:off x="8570" y="7265"/>
              <a:ext cx="1733" cy="428"/>
              <a:chOff x="-129393" y="2682666"/>
              <a:chExt cx="3940932" cy="1272515"/>
            </a:xfrm>
          </p:grpSpPr>
          <p:sp>
            <p:nvSpPr>
              <p:cNvPr id="79" name="五邊形 17"/>
              <p:cNvSpPr/>
              <p:nvPr/>
            </p:nvSpPr>
            <p:spPr>
              <a:xfrm rot="10429725">
                <a:off x="-85215" y="2682666"/>
                <a:ext cx="3744232" cy="503767"/>
              </a:xfrm>
              <a:prstGeom prst="homePlate">
                <a:avLst>
                  <a:gd name="adj" fmla="val 185570"/>
                </a:avLst>
              </a:prstGeom>
              <a:solidFill>
                <a:srgbClr val="538CFF"/>
              </a:solidFill>
              <a:ln w="9525">
                <a:noFill/>
              </a:ln>
            </p:spPr>
            <p:txBody>
              <a:bodyPr anchor="ctr" anchorCtr="false"/>
              <a:p>
                <a:pPr algn="ctr" eaLnBrk="0" hangingPunct="0">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80" name="五邊形 17"/>
              <p:cNvSpPr/>
              <p:nvPr/>
            </p:nvSpPr>
            <p:spPr>
              <a:xfrm rot="8946330">
                <a:off x="67307" y="3451414"/>
                <a:ext cx="3744232" cy="503767"/>
              </a:xfrm>
              <a:prstGeom prst="homePlate">
                <a:avLst>
                  <a:gd name="adj" fmla="val 185570"/>
                </a:avLst>
              </a:prstGeom>
              <a:solidFill>
                <a:srgbClr val="538CFF"/>
              </a:solidFill>
              <a:ln w="9525">
                <a:noFill/>
              </a:ln>
            </p:spPr>
            <p:txBody>
              <a:bodyPr anchor="ctr" anchorCtr="false"/>
              <a:p>
                <a:pPr algn="ctr" eaLnBrk="0" hangingPunct="0">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81" name="五邊形 17"/>
              <p:cNvSpPr/>
              <p:nvPr/>
            </p:nvSpPr>
            <p:spPr>
              <a:xfrm rot="9589890">
                <a:off x="-129393" y="3115813"/>
                <a:ext cx="3744232" cy="503767"/>
              </a:xfrm>
              <a:prstGeom prst="homePlate">
                <a:avLst>
                  <a:gd name="adj" fmla="val 185570"/>
                </a:avLst>
              </a:prstGeom>
              <a:solidFill>
                <a:srgbClr val="538CFF"/>
              </a:solidFill>
              <a:ln w="9525">
                <a:noFill/>
              </a:ln>
            </p:spPr>
            <p:txBody>
              <a:bodyPr anchor="ctr" anchorCtr="false"/>
              <a:p>
                <a:pPr algn="ctr" eaLnBrk="0" hangingPunct="0">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grpSp>
          <p:nvGrpSpPr>
            <p:cNvPr id="82" name="组合 123"/>
            <p:cNvGrpSpPr/>
            <p:nvPr/>
          </p:nvGrpSpPr>
          <p:grpSpPr>
            <a:xfrm rot="-4270296">
              <a:off x="11273" y="6978"/>
              <a:ext cx="1730" cy="427"/>
              <a:chOff x="-129393" y="2682666"/>
              <a:chExt cx="3940932" cy="1272515"/>
            </a:xfrm>
          </p:grpSpPr>
          <p:sp>
            <p:nvSpPr>
              <p:cNvPr id="83" name="五邊形 17"/>
              <p:cNvSpPr/>
              <p:nvPr/>
            </p:nvSpPr>
            <p:spPr>
              <a:xfrm rot="10429725">
                <a:off x="-85215" y="2682666"/>
                <a:ext cx="3744232" cy="503767"/>
              </a:xfrm>
              <a:prstGeom prst="homePlate">
                <a:avLst>
                  <a:gd name="adj" fmla="val 185570"/>
                </a:avLst>
              </a:prstGeom>
              <a:solidFill>
                <a:srgbClr val="538CFF"/>
              </a:solidFill>
              <a:ln w="9525">
                <a:noFill/>
              </a:ln>
            </p:spPr>
            <p:txBody>
              <a:bodyPr anchor="ctr" anchorCtr="false"/>
              <a:p>
                <a:pPr algn="ctr" eaLnBrk="0" hangingPunct="0">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84" name="五邊形 17"/>
              <p:cNvSpPr/>
              <p:nvPr/>
            </p:nvSpPr>
            <p:spPr>
              <a:xfrm rot="8946330">
                <a:off x="67307" y="3451414"/>
                <a:ext cx="3744232" cy="503767"/>
              </a:xfrm>
              <a:prstGeom prst="homePlate">
                <a:avLst>
                  <a:gd name="adj" fmla="val 185570"/>
                </a:avLst>
              </a:prstGeom>
              <a:solidFill>
                <a:srgbClr val="538CFF"/>
              </a:solidFill>
              <a:ln w="9525">
                <a:noFill/>
              </a:ln>
            </p:spPr>
            <p:txBody>
              <a:bodyPr anchor="ctr" anchorCtr="false"/>
              <a:p>
                <a:pPr algn="ctr" eaLnBrk="0" hangingPunct="0">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85" name="五邊形 17"/>
              <p:cNvSpPr/>
              <p:nvPr/>
            </p:nvSpPr>
            <p:spPr>
              <a:xfrm rot="9589890">
                <a:off x="-129393" y="3115813"/>
                <a:ext cx="3744232" cy="503767"/>
              </a:xfrm>
              <a:prstGeom prst="homePlate">
                <a:avLst>
                  <a:gd name="adj" fmla="val 185570"/>
                </a:avLst>
              </a:prstGeom>
              <a:solidFill>
                <a:srgbClr val="538CFF"/>
              </a:solidFill>
              <a:ln w="9525">
                <a:noFill/>
              </a:ln>
            </p:spPr>
            <p:txBody>
              <a:bodyPr anchor="ctr" anchorCtr="false"/>
              <a:p>
                <a:pPr algn="ctr" eaLnBrk="0" hangingPunct="0">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grpSp>
      <p:sp>
        <p:nvSpPr>
          <p:cNvPr id="87" name="文本框 86"/>
          <p:cNvSpPr txBox="true"/>
          <p:nvPr/>
        </p:nvSpPr>
        <p:spPr>
          <a:xfrm>
            <a:off x="528320" y="867410"/>
            <a:ext cx="2804795" cy="460375"/>
          </a:xfrm>
          <a:prstGeom prst="rect">
            <a:avLst/>
          </a:prstGeom>
          <a:noFill/>
        </p:spPr>
        <p:txBody>
          <a:bodyPr wrap="square" rtlCol="0">
            <a:spAutoFit/>
          </a:bodyPr>
          <a:p>
            <a:r>
              <a:rPr lang="en-US" altLang="zh-CN" sz="2400" b="1">
                <a:latin typeface="微软雅黑" panose="020B0503020204020204" charset="-122"/>
                <a:ea typeface="微软雅黑" panose="020B0503020204020204" charset="-122"/>
                <a:cs typeface="微软雅黑" panose="020B0503020204020204" charset="-122"/>
              </a:rPr>
              <a:t>1</a:t>
            </a:r>
            <a:r>
              <a:rPr lang="zh-CN" altLang="en-US" sz="2400" b="1">
                <a:latin typeface="微软雅黑" panose="020B0503020204020204" charset="-122"/>
                <a:ea typeface="微软雅黑" panose="020B0503020204020204" charset="-122"/>
                <a:cs typeface="微软雅黑" panose="020B0503020204020204" charset="-122"/>
              </a:rPr>
              <a:t>、</a:t>
            </a:r>
            <a:r>
              <a:rPr lang="zh-CN" altLang="en-US" sz="2400" b="1" dirty="0">
                <a:latin typeface="微软雅黑" panose="020B0503020204020204" charset="-122"/>
                <a:ea typeface="微软雅黑" panose="020B0503020204020204" charset="-122"/>
                <a:cs typeface="微软雅黑" panose="020B0503020204020204" charset="-122"/>
                <a:sym typeface="+mn-ea"/>
              </a:rPr>
              <a:t>外部评级系统</a:t>
            </a:r>
            <a:endParaRPr lang="zh-CN" altLang="en-US" sz="2400" b="1" dirty="0">
              <a:latin typeface="微软雅黑" panose="020B0503020204020204" charset="-122"/>
              <a:ea typeface="微软雅黑" panose="020B0503020204020204" charset="-122"/>
              <a:cs typeface="微软雅黑" panose="020B050302020402020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（二）客户信用评级系统</a:t>
            </a:r>
            <a:endParaRPr lang="zh-CN" altLang="en-US" sz="3200" dirty="0">
              <a:solidFill>
                <a:schemeClr val="bg1"/>
              </a:solidFill>
              <a:latin typeface="微软雅黑" panose="020B0503020204020204" charset="-122"/>
              <a:ea typeface="微软雅黑" panose="020B0503020204020204" charset="-122"/>
              <a:sym typeface="+mn-ea"/>
            </a:endParaRPr>
          </a:p>
        </p:txBody>
      </p:sp>
      <p:graphicFrame>
        <p:nvGraphicFramePr>
          <p:cNvPr id="7" name="Group 43"/>
          <p:cNvGraphicFramePr/>
          <p:nvPr/>
        </p:nvGraphicFramePr>
        <p:xfrm>
          <a:off x="1808163" y="889318"/>
          <a:ext cx="8575675" cy="5700713"/>
        </p:xfrm>
        <a:graphic>
          <a:graphicData uri="http://schemas.openxmlformats.org/drawingml/2006/table">
            <a:tbl>
              <a:tblPr/>
              <a:tblGrid>
                <a:gridCol w="2645497"/>
                <a:gridCol w="2835275"/>
                <a:gridCol w="3094903"/>
              </a:tblGrid>
              <a:tr h="457200">
                <a:tc>
                  <a:txBody>
                    <a:bodyPr/>
                    <a:p>
                      <a:pPr marL="0" marR="0" lvl="0" indent="0" algn="ctr" defTabSz="914400" rtl="0" eaLnBrk="1" fontAlgn="base" latinLnBrk="0" hangingPunct="1">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1</a:t>
                      </a:r>
                      <a:r>
                        <a:rPr kumimoji="0" lang="zh-CN" altLang="en-US" sz="2000" b="1"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、客户基本特征</a:t>
                      </a:r>
                      <a:endParaRPr kumimoji="0" lang="zh-CN" altLang="en-US" sz="2000" b="1"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endParaRPr>
                    </a:p>
                  </a:txBody>
                  <a:tcPr marL="91438" marR="91438"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2</a:t>
                      </a:r>
                      <a:r>
                        <a:rPr kumimoji="0" lang="zh-CN" altLang="en-US" sz="2000" b="1"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、客户优先特征</a:t>
                      </a:r>
                      <a:endParaRPr kumimoji="0" lang="zh-CN" altLang="en-US" sz="2000" b="1"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endParaRPr>
                    </a:p>
                  </a:txBody>
                  <a:tcPr marL="91438" marR="91438"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3</a:t>
                      </a:r>
                      <a:r>
                        <a:rPr kumimoji="0" lang="zh-CN" altLang="en-US" sz="2000" b="1"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、信用及财务特征</a:t>
                      </a:r>
                      <a:endParaRPr kumimoji="0" lang="zh-CN" altLang="en-US" sz="2000" b="1"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endParaRPr>
                    </a:p>
                  </a:txBody>
                  <a:tcPr marL="91438" marR="91438"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914553">
                <a:tc>
                  <a:txBody>
                    <a:bodyPr/>
                    <a:p>
                      <a:pPr marL="0" marR="0" lvl="0" indent="0" algn="l" defTabSz="914400" rtl="0" eaLnBrk="1" fontAlgn="base" latinLnBrk="0" hangingPunct="1">
                        <a:spcBef>
                          <a:spcPct val="0"/>
                        </a:spcBef>
                        <a:spcAft>
                          <a:spcPct val="0"/>
                        </a:spcAft>
                        <a:buClrTx/>
                        <a:buSzTx/>
                        <a:buFontTx/>
                        <a:buNone/>
                      </a:pPr>
                      <a:r>
                        <a:rPr kumimoji="0" lang="zh-CN" altLang="en-US" sz="1800" b="1"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表面印象</a:t>
                      </a: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：业务人员素质、厂区环境、生产状况等。</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38" marR="91438"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spcBef>
                          <a:spcPct val="0"/>
                        </a:spcBef>
                        <a:spcAft>
                          <a:spcPct val="0"/>
                        </a:spcAft>
                        <a:buClrTx/>
                        <a:buSzTx/>
                        <a:buFontTx/>
                        <a:buNone/>
                      </a:pPr>
                      <a:r>
                        <a:rPr kumimoji="0" lang="zh-CN" altLang="en-US" sz="1800" b="1"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交易利润率</a:t>
                      </a: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：与客户交易所能为企业带来的利润水平。</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38" marR="91438"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spcBef>
                          <a:spcPct val="0"/>
                        </a:spcBef>
                        <a:spcAft>
                          <a:spcPct val="0"/>
                        </a:spcAft>
                        <a:buClrTx/>
                        <a:buSzTx/>
                        <a:buFontTx/>
                        <a:buNone/>
                      </a:pPr>
                      <a:r>
                        <a:rPr kumimoji="0"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付款记录</a:t>
                      </a: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：客户以往对本企业或其他企业的货款支付情况。</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38" marR="91438"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914553">
                <a:tc>
                  <a:txBody>
                    <a:bodyPr/>
                    <a:p>
                      <a:pPr marL="0" marR="0" lvl="0" indent="0" algn="l" defTabSz="914400" rtl="0" eaLnBrk="1" fontAlgn="base" latinLnBrk="0" hangingPunct="1">
                        <a:spcBef>
                          <a:spcPct val="0"/>
                        </a:spcBef>
                        <a:spcAft>
                          <a:spcPct val="0"/>
                        </a:spcAft>
                        <a:buClrTx/>
                        <a:buSzTx/>
                        <a:buFontTx/>
                        <a:buNone/>
                      </a:pPr>
                      <a:r>
                        <a:rPr kumimoji="0" lang="zh-CN" altLang="en-US" sz="1800" b="1"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组织管理</a:t>
                      </a: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：股东结构及背景、管理组织结构、主要负责人等。</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38" marR="91438"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spcBef>
                          <a:spcPct val="0"/>
                        </a:spcBef>
                        <a:spcAft>
                          <a:spcPct val="0"/>
                        </a:spcAft>
                        <a:buClrTx/>
                        <a:buSzTx/>
                        <a:buFontTx/>
                        <a:buNone/>
                      </a:pPr>
                      <a:r>
                        <a:rPr kumimoji="0"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交易条件</a:t>
                      </a: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：企业为了满足客户的要求所付出的努力程度。</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38" marR="91438"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spcBef>
                          <a:spcPct val="0"/>
                        </a:spcBef>
                        <a:spcAft>
                          <a:spcPct val="0"/>
                        </a:spcAft>
                        <a:buClrTx/>
                        <a:buSzTx/>
                        <a:buFontTx/>
                        <a:buNone/>
                      </a:pPr>
                      <a:r>
                        <a:rPr kumimoji="0"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银行信用</a:t>
                      </a: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：银行对客户的信用评级、客户在银行的存贷款情况等等。</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38" marR="91438"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914553">
                <a:tc>
                  <a:txBody>
                    <a:bodyPr/>
                    <a:p>
                      <a:pPr marL="0" marR="0" lvl="0" indent="0" algn="l" defTabSz="914400" rtl="0" eaLnBrk="1" fontAlgn="base" latinLnBrk="0" hangingPunct="1">
                        <a:spcBef>
                          <a:spcPct val="0"/>
                        </a:spcBef>
                        <a:spcAft>
                          <a:spcPct val="0"/>
                        </a:spcAft>
                        <a:buClrTx/>
                        <a:buSzTx/>
                        <a:buFontTx/>
                        <a:buNone/>
                      </a:pPr>
                      <a:r>
                        <a:rPr kumimoji="0" lang="zh-CN" altLang="en-US" sz="1800" b="1"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产品与行业</a:t>
                      </a: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：产品特点及其在行业中的地位等。</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38" marR="91438"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spcBef>
                          <a:spcPct val="0"/>
                        </a:spcBef>
                        <a:spcAft>
                          <a:spcPct val="0"/>
                        </a:spcAft>
                        <a:buClrTx/>
                        <a:buSzTx/>
                        <a:buFontTx/>
                        <a:buNone/>
                      </a:pPr>
                      <a:r>
                        <a:rPr kumimoji="0" lang="zh-CN" altLang="en-US" sz="1800" b="1"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对市场吸引力的影响</a:t>
                      </a: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：客户能否给企业在市场上造成较大的吸引力。</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38" marR="91438"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spcBef>
                          <a:spcPct val="0"/>
                        </a:spcBef>
                        <a:spcAft>
                          <a:spcPct val="0"/>
                        </a:spcAft>
                        <a:buClrTx/>
                        <a:buSzTx/>
                        <a:buFontTx/>
                        <a:buNone/>
                      </a:pPr>
                      <a:r>
                        <a:rPr kumimoji="0"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获利能力</a:t>
                      </a: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：客户的盈利水平和利润增长状况。</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38" marR="91438"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945038">
                <a:tc>
                  <a:txBody>
                    <a:bodyPr/>
                    <a:p>
                      <a:pPr marL="0" marR="0" lvl="0" indent="0" algn="l" defTabSz="914400" rtl="0" eaLnBrk="1" fontAlgn="base" latinLnBrk="0" hangingPunct="1">
                        <a:spcBef>
                          <a:spcPct val="0"/>
                        </a:spcBef>
                        <a:spcAft>
                          <a:spcPct val="0"/>
                        </a:spcAft>
                        <a:buClrTx/>
                        <a:buSzTx/>
                        <a:buFontTx/>
                        <a:buNone/>
                      </a:pPr>
                      <a:r>
                        <a:rPr kumimoji="0" lang="zh-CN" altLang="en-US" sz="1800" b="1"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市场竞争性</a:t>
                      </a: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：客户的产品与服务在市场上的需求等。</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38" marR="91438"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spcBef>
                          <a:spcPct val="0"/>
                        </a:spcBef>
                        <a:spcAft>
                          <a:spcPct val="0"/>
                        </a:spcAft>
                        <a:buClrTx/>
                        <a:buSzTx/>
                        <a:buFontTx/>
                        <a:buNone/>
                      </a:pPr>
                      <a:r>
                        <a:rPr kumimoji="0" lang="zh-CN" altLang="en-US" sz="1800" b="1"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对市场竞争力的影响</a:t>
                      </a: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：客户对企业增强市场竞争力所能产生的影响程度。</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38" marR="91438"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spcBef>
                          <a:spcPct val="0"/>
                        </a:spcBef>
                        <a:spcAft>
                          <a:spcPct val="0"/>
                        </a:spcAft>
                        <a:buClrTx/>
                        <a:buSzTx/>
                        <a:buFontTx/>
                        <a:buNone/>
                      </a:pPr>
                      <a:r>
                        <a:rPr kumimoji="0" lang="zh-CN" altLang="en-US" sz="1800" b="1"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资产负债表评估</a:t>
                      </a: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：客户的资产负债表的各类信息。</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38" marR="91438"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914553">
                <a:tc>
                  <a:txBody>
                    <a:bodyPr/>
                    <a:p>
                      <a:pPr marL="0" marR="0" lvl="0" indent="0" algn="l" defTabSz="914400" rtl="0" eaLnBrk="1" fontAlgn="base" latinLnBrk="0" hangingPunct="1">
                        <a:spcBef>
                          <a:spcPct val="0"/>
                        </a:spcBef>
                        <a:spcAft>
                          <a:spcPct val="0"/>
                        </a:spcAft>
                        <a:buClrTx/>
                        <a:buSzTx/>
                        <a:buFontTx/>
                        <a:buNone/>
                      </a:pPr>
                      <a:r>
                        <a:rPr kumimoji="0"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经营状况</a:t>
                      </a: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：生产状况及经营范围、购销区域、结算方式等</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38" marR="91438"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spcBef>
                          <a:spcPct val="0"/>
                        </a:spcBef>
                        <a:spcAft>
                          <a:spcPct val="0"/>
                        </a:spcAft>
                        <a:buClrTx/>
                        <a:buSzTx/>
                        <a:buFontTx/>
                        <a:buNone/>
                      </a:pPr>
                      <a:r>
                        <a:rPr kumimoji="0"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担保条件</a:t>
                      </a: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：客户是否在交易过程中提供一些担保。</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38" marR="91438"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spcBef>
                          <a:spcPct val="0"/>
                        </a:spcBef>
                        <a:spcAft>
                          <a:spcPct val="0"/>
                        </a:spcAft>
                        <a:buClrTx/>
                        <a:buSzTx/>
                        <a:buFontTx/>
                        <a:buNone/>
                      </a:pPr>
                      <a:r>
                        <a:rPr kumimoji="0" lang="zh-CN" altLang="en-US" sz="1800" b="1"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偿债能力</a:t>
                      </a: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：客户到期支付其债务的能力。</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38" marR="91438"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40186">
                <a:tc>
                  <a:txBody>
                    <a:bodyPr/>
                    <a:p>
                      <a:pPr marL="0" marR="0" lvl="0" indent="0" algn="l" defTabSz="914400" rtl="0" eaLnBrk="1" fontAlgn="base" latinLnBrk="0" hangingPunct="1">
                        <a:spcBef>
                          <a:spcPct val="0"/>
                        </a:spcBef>
                        <a:spcAft>
                          <a:spcPct val="0"/>
                        </a:spcAft>
                        <a:buClrTx/>
                        <a:buSzTx/>
                        <a:buFontTx/>
                        <a:buNone/>
                      </a:pPr>
                      <a:r>
                        <a:rPr kumimoji="0" lang="zh-CN" altLang="en-US" sz="1800" b="1"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发展前景</a:t>
                      </a:r>
                      <a:endParaRPr kumimoji="0" lang="zh-CN" altLang="en-US" sz="1800" b="1"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38" marR="91438"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spcBef>
                          <a:spcPct val="0"/>
                        </a:spcBef>
                        <a:spcAft>
                          <a:spcPct val="0"/>
                        </a:spcAft>
                        <a:buClrTx/>
                        <a:buSzTx/>
                        <a:buFontTx/>
                        <a:buNone/>
                      </a:pPr>
                      <a:r>
                        <a:rPr kumimoji="0"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可替代性</a:t>
                      </a: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：企业对客户的依赖程度。</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38" marR="91438"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spcBef>
                          <a:spcPct val="0"/>
                        </a:spcBef>
                        <a:spcAft>
                          <a:spcPct val="0"/>
                        </a:spcAft>
                        <a:buClrTx/>
                        <a:buSzTx/>
                        <a:buFontTx/>
                        <a:buNone/>
                      </a:pPr>
                      <a:r>
                        <a:rPr kumimoji="0" lang="zh-CN" altLang="en-US" sz="1800" b="1"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资本总额</a:t>
                      </a: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：企业的股本总额。</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38" marR="91438"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（二）客户信用评级系统</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177153" name="Text Box 3"/>
          <p:cNvSpPr txBox="true"/>
          <p:nvPr/>
        </p:nvSpPr>
        <p:spPr>
          <a:xfrm>
            <a:off x="1976755" y="1680210"/>
            <a:ext cx="8239125" cy="2245360"/>
          </a:xfrm>
          <a:prstGeom prst="rect">
            <a:avLst/>
          </a:prstGeom>
          <a:noFill/>
          <a:ln w="9525">
            <a:noFill/>
          </a:ln>
        </p:spPr>
        <p:txBody>
          <a:bodyPr anchor="t" anchorCtr="false">
            <a:spAutoFit/>
          </a:bodyPr>
          <a:p>
            <a:pPr marL="342900" indent="-342900" eaLnBrk="0" hangingPunct="0">
              <a:buClrTx/>
              <a:buFont typeface="Wingdings" panose="05000000000000000000" pitchFamily="2" charset="2"/>
              <a:buChar char="n"/>
            </a:pPr>
            <a:r>
              <a:rPr lang="zh-CN" altLang="zh-CN" sz="2000" dirty="0">
                <a:solidFill>
                  <a:srgbClr val="130401"/>
                </a:solidFill>
                <a:latin typeface="微软雅黑" panose="020B0503020204020204" charset="-122"/>
                <a:ea typeface="微软雅黑" panose="020B0503020204020204" charset="-122"/>
              </a:rPr>
              <a:t>企业</a:t>
            </a:r>
            <a:r>
              <a:rPr lang="zh-CN" altLang="zh-CN" sz="2000" b="1" dirty="0">
                <a:solidFill>
                  <a:srgbClr val="00B0F0"/>
                </a:solidFill>
                <a:latin typeface="微软雅黑" panose="020B0503020204020204" charset="-122"/>
                <a:ea typeface="微软雅黑" panose="020B0503020204020204" charset="-122"/>
              </a:rPr>
              <a:t>资信评级</a:t>
            </a:r>
            <a:r>
              <a:rPr lang="zh-CN" altLang="zh-CN" sz="2000" dirty="0">
                <a:solidFill>
                  <a:srgbClr val="130401"/>
                </a:solidFill>
                <a:latin typeface="微软雅黑" panose="020B0503020204020204" charset="-122"/>
                <a:ea typeface="微软雅黑" panose="020B0503020204020204" charset="-122"/>
              </a:rPr>
              <a:t>标准和评级结果</a:t>
            </a:r>
            <a:r>
              <a:rPr lang="zh-CN" altLang="zh-CN" sz="2000" dirty="0">
                <a:solidFill>
                  <a:srgbClr val="00B0F0"/>
                </a:solidFill>
                <a:latin typeface="微软雅黑" panose="020B0503020204020204" charset="-122"/>
                <a:ea typeface="微软雅黑" panose="020B0503020204020204" charset="-122"/>
              </a:rPr>
              <a:t>呈阶梯状变化</a:t>
            </a:r>
            <a:r>
              <a:rPr lang="zh-CN" altLang="zh-CN" sz="2000" dirty="0">
                <a:solidFill>
                  <a:srgbClr val="130401"/>
                </a:solidFill>
                <a:latin typeface="微软雅黑" panose="020B0503020204020204" charset="-122"/>
                <a:ea typeface="微软雅黑" panose="020B0503020204020204" charset="-122"/>
              </a:rPr>
              <a:t>，按资信级别的高低排序展示出一张</a:t>
            </a:r>
            <a:r>
              <a:rPr lang="zh-CN" altLang="zh-CN" sz="2000" dirty="0">
                <a:solidFill>
                  <a:srgbClr val="00B0F0"/>
                </a:solidFill>
                <a:latin typeface="微软雅黑" panose="020B0503020204020204" charset="-122"/>
                <a:ea typeface="微软雅黑" panose="020B0503020204020204" charset="-122"/>
              </a:rPr>
              <a:t>客户风险分布全景图</a:t>
            </a:r>
            <a:r>
              <a:rPr lang="zh-CN" altLang="en-US" sz="2000" dirty="0">
                <a:solidFill>
                  <a:srgbClr val="130401"/>
                </a:solidFill>
                <a:latin typeface="微软雅黑" panose="020B0503020204020204" charset="-122"/>
                <a:ea typeface="微软雅黑" panose="020B0503020204020204" charset="-122"/>
              </a:rPr>
              <a:t>。</a:t>
            </a:r>
            <a:endParaRPr lang="en-US" altLang="zh-CN" sz="2000" dirty="0">
              <a:solidFill>
                <a:srgbClr val="130401"/>
              </a:solidFill>
              <a:latin typeface="微软雅黑" panose="020B0503020204020204" charset="-122"/>
              <a:ea typeface="微软雅黑" panose="020B0503020204020204" charset="-122"/>
            </a:endParaRPr>
          </a:p>
          <a:p>
            <a:pPr marL="342900" indent="-342900" eaLnBrk="0" hangingPunct="0">
              <a:buClrTx/>
              <a:buFont typeface="Wingdings" panose="05000000000000000000" pitchFamily="2" charset="2"/>
              <a:buChar char="n"/>
            </a:pPr>
            <a:endParaRPr lang="en-US" altLang="zh-CN" sz="2000" dirty="0">
              <a:solidFill>
                <a:srgbClr val="130401"/>
              </a:solidFill>
              <a:latin typeface="微软雅黑" panose="020B0503020204020204" charset="-122"/>
              <a:ea typeface="微软雅黑" panose="020B0503020204020204" charset="-122"/>
            </a:endParaRPr>
          </a:p>
          <a:p>
            <a:pPr marL="342900" indent="-342900" eaLnBrk="0" hangingPunct="0">
              <a:buClrTx/>
              <a:buFont typeface="Wingdings" panose="05000000000000000000" pitchFamily="2" charset="2"/>
              <a:buChar char="n"/>
            </a:pPr>
            <a:r>
              <a:rPr lang="zh-CN" altLang="zh-CN" sz="2000" dirty="0">
                <a:solidFill>
                  <a:srgbClr val="130401"/>
                </a:solidFill>
                <a:latin typeface="微软雅黑" panose="020B0503020204020204" charset="-122"/>
                <a:ea typeface="微软雅黑" panose="020B0503020204020204" charset="-122"/>
              </a:rPr>
              <a:t>企业资信调查报告中，除了给出</a:t>
            </a:r>
            <a:r>
              <a:rPr lang="zh-CN" altLang="zh-CN" sz="2000" dirty="0">
                <a:solidFill>
                  <a:srgbClr val="00B0F0"/>
                </a:solidFill>
                <a:latin typeface="微软雅黑" panose="020B0503020204020204" charset="-122"/>
                <a:ea typeface="微软雅黑" panose="020B0503020204020204" charset="-122"/>
              </a:rPr>
              <a:t>资信级别</a:t>
            </a:r>
            <a:r>
              <a:rPr lang="zh-CN" altLang="zh-CN" sz="2000" dirty="0">
                <a:solidFill>
                  <a:srgbClr val="130401"/>
                </a:solidFill>
                <a:latin typeface="微软雅黑" panose="020B0503020204020204" charset="-122"/>
                <a:ea typeface="微软雅黑" panose="020B0503020204020204" charset="-122"/>
              </a:rPr>
              <a:t>外，还给出</a:t>
            </a:r>
            <a:r>
              <a:rPr lang="zh-CN" altLang="zh-CN" sz="2000" b="1" dirty="0">
                <a:solidFill>
                  <a:srgbClr val="00B0F0"/>
                </a:solidFill>
                <a:latin typeface="微软雅黑" panose="020B0503020204020204" charset="-122"/>
                <a:ea typeface="微软雅黑" panose="020B0503020204020204" charset="-122"/>
              </a:rPr>
              <a:t>信用风险指数</a:t>
            </a:r>
            <a:r>
              <a:rPr lang="zh-CN" altLang="zh-CN" sz="2000" dirty="0">
                <a:solidFill>
                  <a:schemeClr val="tx1"/>
                </a:solidFill>
                <a:latin typeface="微软雅黑" panose="020B0503020204020204" charset="-122"/>
                <a:ea typeface="微软雅黑" panose="020B0503020204020204" charset="-122"/>
              </a:rPr>
              <a:t>，</a:t>
            </a:r>
            <a:r>
              <a:rPr lang="zh-CN" altLang="zh-CN" sz="2000" dirty="0">
                <a:solidFill>
                  <a:srgbClr val="130401"/>
                </a:solidFill>
                <a:latin typeface="微软雅黑" panose="020B0503020204020204" charset="-122"/>
                <a:ea typeface="微软雅黑" panose="020B0503020204020204" charset="-122"/>
              </a:rPr>
              <a:t>在</a:t>
            </a:r>
            <a:r>
              <a:rPr lang="zh-CN" altLang="zh-CN" sz="2000" dirty="0">
                <a:solidFill>
                  <a:srgbClr val="00B0F0"/>
                </a:solidFill>
                <a:latin typeface="微软雅黑" panose="020B0503020204020204" charset="-122"/>
                <a:ea typeface="微软雅黑" panose="020B0503020204020204" charset="-122"/>
              </a:rPr>
              <a:t>无法取得完整财务数据的情况下</a:t>
            </a:r>
            <a:r>
              <a:rPr lang="zh-CN" altLang="zh-CN" sz="2000" dirty="0">
                <a:solidFill>
                  <a:srgbClr val="130401"/>
                </a:solidFill>
                <a:latin typeface="微软雅黑" panose="020B0503020204020204" charset="-122"/>
                <a:ea typeface="微软雅黑" panose="020B0503020204020204" charset="-122"/>
              </a:rPr>
              <a:t>，</a:t>
            </a:r>
            <a:r>
              <a:rPr lang="zh-CN" altLang="zh-CN" sz="2000" dirty="0">
                <a:solidFill>
                  <a:srgbClr val="00B0F0"/>
                </a:solidFill>
                <a:latin typeface="微软雅黑" panose="020B0503020204020204" charset="-122"/>
                <a:ea typeface="微软雅黑" panose="020B0503020204020204" charset="-122"/>
              </a:rPr>
              <a:t>可以代替资信评级</a:t>
            </a:r>
            <a:r>
              <a:rPr lang="zh-CN" altLang="zh-CN" sz="2000" dirty="0">
                <a:solidFill>
                  <a:srgbClr val="130401"/>
                </a:solidFill>
                <a:latin typeface="微软雅黑" panose="020B0503020204020204" charset="-122"/>
                <a:ea typeface="微软雅黑" panose="020B0503020204020204" charset="-122"/>
              </a:rPr>
              <a:t>。风险指数的得出</a:t>
            </a:r>
            <a:r>
              <a:rPr lang="zh-CN" altLang="zh-CN" sz="2000" dirty="0">
                <a:solidFill>
                  <a:srgbClr val="00B0F0"/>
                </a:solidFill>
                <a:latin typeface="微软雅黑" panose="020B0503020204020204" charset="-122"/>
                <a:ea typeface="微软雅黑" panose="020B0503020204020204" charset="-122"/>
              </a:rPr>
              <a:t>必须有数学模型的支持</a:t>
            </a:r>
            <a:r>
              <a:rPr lang="zh-CN" altLang="zh-CN" sz="2000" dirty="0">
                <a:solidFill>
                  <a:srgbClr val="130401"/>
                </a:solidFill>
                <a:latin typeface="微软雅黑" panose="020B0503020204020204" charset="-122"/>
                <a:ea typeface="微软雅黑" panose="020B0503020204020204" charset="-122"/>
              </a:rPr>
              <a:t>。不同的信用评级公司一般会根据经验，结合自身模型，给出信用风险指数的计算标准。</a:t>
            </a:r>
            <a:endParaRPr lang="en-US" altLang="zh-CN" sz="2000" dirty="0">
              <a:solidFill>
                <a:srgbClr val="130401"/>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（二）客户信用评级系统</a:t>
            </a:r>
            <a:endParaRPr lang="zh-CN" altLang="en-US" sz="3200" dirty="0">
              <a:solidFill>
                <a:schemeClr val="bg1"/>
              </a:solidFill>
              <a:latin typeface="微软雅黑" panose="020B0503020204020204" charset="-122"/>
              <a:ea typeface="微软雅黑" panose="020B0503020204020204" charset="-122"/>
              <a:sym typeface="+mn-ea"/>
            </a:endParaRPr>
          </a:p>
        </p:txBody>
      </p:sp>
      <p:graphicFrame>
        <p:nvGraphicFramePr>
          <p:cNvPr id="155725" name="Group 77"/>
          <p:cNvGraphicFramePr>
            <a:graphicFrameLocks noGrp="true"/>
          </p:cNvGraphicFramePr>
          <p:nvPr/>
        </p:nvGraphicFramePr>
        <p:xfrm>
          <a:off x="1605915" y="1215390"/>
          <a:ext cx="8634730" cy="5155565"/>
        </p:xfrm>
        <a:graphic>
          <a:graphicData uri="http://schemas.openxmlformats.org/drawingml/2006/table">
            <a:tbl>
              <a:tblPr/>
              <a:tblGrid>
                <a:gridCol w="2049780"/>
                <a:gridCol w="2039620"/>
                <a:gridCol w="2393315"/>
                <a:gridCol w="2152015"/>
              </a:tblGrid>
              <a:tr h="396240">
                <a:tc>
                  <a:txBody>
                    <a:bodyPr/>
                    <a:p>
                      <a:pPr marL="0" marR="0" lvl="0" indent="0" algn="ctr" defTabSz="914400" rtl="0" eaLnBrk="1" fontAlgn="base" latinLnBrk="0" hangingPunct="1">
                        <a:spcBef>
                          <a:spcPct val="0"/>
                        </a:spcBef>
                        <a:spcAft>
                          <a:spcPct val="0"/>
                        </a:spcAft>
                        <a:buClrTx/>
                        <a:buSzTx/>
                        <a:buFontTx/>
                        <a:buNone/>
                      </a:pPr>
                      <a:r>
                        <a:rPr kumimoji="0" lang="zh-CN" altLang="en-US" sz="2000" b="1" i="0" u="none" strike="noStrike" cap="none" normalizeH="0" baseline="0" dirty="0">
                          <a:ln>
                            <a:noFill/>
                          </a:ln>
                          <a:solidFill>
                            <a:schemeClr val="tx1"/>
                          </a:solidFill>
                          <a:effectLst/>
                          <a:latin typeface="+mn-ea"/>
                          <a:ea typeface="+mn-ea"/>
                          <a:cs typeface="Times New Roman" panose="02020603050405020304" charset="0"/>
                        </a:rPr>
                        <a:t>指标及付款记录</a:t>
                      </a:r>
                      <a:endParaRPr kumimoji="0" lang="zh-CN" altLang="en-US" sz="3600" b="1" i="0" u="none" strike="noStrike" cap="none" normalizeH="0" baseline="0" dirty="0">
                        <a:ln>
                          <a:noFill/>
                        </a:ln>
                        <a:solidFill>
                          <a:schemeClr val="tx1"/>
                        </a:solidFill>
                        <a:effectLst/>
                        <a:latin typeface="+mn-ea"/>
                        <a:ea typeface="+mn-ea"/>
                        <a:cs typeface="Times New Roman" panose="02020603050405020304" charset="0"/>
                      </a:endParaRPr>
                    </a:p>
                  </a:txBody>
                  <a:tcPr marL="91431" marR="91431"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2000" b="1" i="0" u="none" strike="noStrike" cap="none" normalizeH="0" baseline="0" dirty="0">
                          <a:ln>
                            <a:noFill/>
                          </a:ln>
                          <a:solidFill>
                            <a:schemeClr val="tx1"/>
                          </a:solidFill>
                          <a:effectLst/>
                          <a:latin typeface="+mn-ea"/>
                          <a:ea typeface="+mn-ea"/>
                          <a:cs typeface="Times New Roman" panose="02020603050405020304" charset="0"/>
                        </a:rPr>
                        <a:t>信用状况良好</a:t>
                      </a:r>
                      <a:endParaRPr kumimoji="0" lang="zh-CN" altLang="en-US" sz="2000" b="1" i="0" u="none" strike="noStrike" cap="none" normalizeH="0" baseline="0" dirty="0">
                        <a:ln>
                          <a:noFill/>
                        </a:ln>
                        <a:solidFill>
                          <a:schemeClr val="tx1"/>
                        </a:solidFill>
                        <a:effectLst/>
                        <a:latin typeface="+mn-ea"/>
                        <a:ea typeface="+mn-ea"/>
                        <a:cs typeface="Times New Roman" panose="02020603050405020304" charset="0"/>
                      </a:endParaRPr>
                    </a:p>
                    <a:p>
                      <a:pPr marL="0" marR="0" lvl="0" indent="0" algn="ctr" defTabSz="914400" rtl="0" eaLnBrk="0" fontAlgn="base" latinLnBrk="0" hangingPunct="0">
                        <a:spcBef>
                          <a:spcPct val="0"/>
                        </a:spcBef>
                        <a:spcAft>
                          <a:spcPct val="0"/>
                        </a:spcAft>
                        <a:buClrTx/>
                        <a:buSzTx/>
                        <a:buFontTx/>
                        <a:buNone/>
                      </a:pPr>
                      <a:r>
                        <a:rPr kumimoji="0" lang="zh-CN" altLang="en-US" sz="2000" b="1" i="0" u="none" strike="noStrike" cap="none" normalizeH="0" baseline="0" dirty="0">
                          <a:ln>
                            <a:noFill/>
                          </a:ln>
                          <a:solidFill>
                            <a:schemeClr val="tx1"/>
                          </a:solidFill>
                          <a:effectLst/>
                          <a:latin typeface="+mn-ea"/>
                          <a:ea typeface="+mn-ea"/>
                          <a:cs typeface="Times New Roman" panose="02020603050405020304" charset="0"/>
                        </a:rPr>
                        <a:t>（</a:t>
                      </a:r>
                      <a:r>
                        <a:rPr kumimoji="0" lang="en-US" altLang="zh-CN" sz="2000" b="1" i="0" u="none" strike="noStrike" cap="none" normalizeH="0" baseline="0" dirty="0">
                          <a:ln>
                            <a:noFill/>
                          </a:ln>
                          <a:solidFill>
                            <a:schemeClr val="tx1"/>
                          </a:solidFill>
                          <a:effectLst/>
                          <a:latin typeface="+mn-ea"/>
                          <a:ea typeface="+mn-ea"/>
                          <a:cs typeface="Times New Roman" panose="02020603050405020304" charset="0"/>
                        </a:rPr>
                        <a:t>70</a:t>
                      </a:r>
                      <a:r>
                        <a:rPr kumimoji="0" lang="zh-CN" altLang="en-US" sz="2000" b="1" i="0" u="none" strike="noStrike" cap="none" normalizeH="0" baseline="0" dirty="0">
                          <a:ln>
                            <a:noFill/>
                          </a:ln>
                          <a:solidFill>
                            <a:schemeClr val="tx1"/>
                          </a:solidFill>
                          <a:effectLst/>
                          <a:latin typeface="+mn-ea"/>
                          <a:ea typeface="+mn-ea"/>
                          <a:cs typeface="Times New Roman" panose="02020603050405020304" charset="0"/>
                        </a:rPr>
                        <a:t>～</a:t>
                      </a:r>
                      <a:r>
                        <a:rPr kumimoji="0" lang="en-US" altLang="zh-CN" sz="2000" b="1" i="0" u="none" strike="noStrike" cap="none" normalizeH="0" baseline="0" dirty="0">
                          <a:ln>
                            <a:noFill/>
                          </a:ln>
                          <a:solidFill>
                            <a:schemeClr val="tx1"/>
                          </a:solidFill>
                          <a:effectLst/>
                          <a:latin typeface="+mn-ea"/>
                          <a:ea typeface="+mn-ea"/>
                          <a:cs typeface="Times New Roman" panose="02020603050405020304" charset="0"/>
                        </a:rPr>
                        <a:t>100</a:t>
                      </a:r>
                      <a:r>
                        <a:rPr kumimoji="0" lang="zh-CN" altLang="en-US" sz="2000" b="1" i="0" u="none" strike="noStrike" cap="none" normalizeH="0" baseline="0" dirty="0">
                          <a:ln>
                            <a:noFill/>
                          </a:ln>
                          <a:solidFill>
                            <a:schemeClr val="tx1"/>
                          </a:solidFill>
                          <a:effectLst/>
                          <a:latin typeface="+mn-ea"/>
                          <a:ea typeface="+mn-ea"/>
                          <a:cs typeface="Times New Roman" panose="02020603050405020304" charset="0"/>
                        </a:rPr>
                        <a:t>）</a:t>
                      </a:r>
                      <a:endParaRPr kumimoji="0" lang="zh-CN" altLang="en-US" sz="3600" b="1" i="0" u="none" strike="noStrike" cap="none" normalizeH="0" baseline="0" dirty="0">
                        <a:ln>
                          <a:noFill/>
                        </a:ln>
                        <a:solidFill>
                          <a:schemeClr val="tx1"/>
                        </a:solidFill>
                        <a:effectLst/>
                        <a:latin typeface="+mn-ea"/>
                        <a:ea typeface="+mn-ea"/>
                        <a:cs typeface="Times New Roman" panose="02020603050405020304" charset="0"/>
                      </a:endParaRPr>
                    </a:p>
                  </a:txBody>
                  <a:tcPr marL="91431" marR="91431"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2000" b="1" i="0" u="none" strike="noStrike" cap="none" normalizeH="0" baseline="0">
                          <a:ln>
                            <a:noFill/>
                          </a:ln>
                          <a:solidFill>
                            <a:schemeClr val="tx1"/>
                          </a:solidFill>
                          <a:effectLst/>
                          <a:latin typeface="+mn-ea"/>
                          <a:ea typeface="+mn-ea"/>
                          <a:cs typeface="Times New Roman" panose="02020603050405020304" charset="0"/>
                        </a:rPr>
                        <a:t>信用状况一般</a:t>
                      </a:r>
                      <a:endParaRPr kumimoji="0" lang="zh-CN" altLang="en-US" sz="2000" b="1" i="0" u="none" strike="noStrike" cap="none" normalizeH="0" baseline="0">
                        <a:ln>
                          <a:noFill/>
                        </a:ln>
                        <a:solidFill>
                          <a:schemeClr val="tx1"/>
                        </a:solidFill>
                        <a:effectLst/>
                        <a:latin typeface="+mn-ea"/>
                        <a:ea typeface="+mn-ea"/>
                        <a:cs typeface="Times New Roman" panose="02020603050405020304" charset="0"/>
                      </a:endParaRPr>
                    </a:p>
                    <a:p>
                      <a:pPr marL="0" marR="0" lvl="0" indent="0" algn="ctr" defTabSz="914400" rtl="0" eaLnBrk="0" fontAlgn="base" latinLnBrk="0" hangingPunct="0">
                        <a:spcBef>
                          <a:spcPct val="0"/>
                        </a:spcBef>
                        <a:spcAft>
                          <a:spcPct val="0"/>
                        </a:spcAft>
                        <a:buClrTx/>
                        <a:buSzTx/>
                        <a:buFontTx/>
                        <a:buNone/>
                      </a:pPr>
                      <a:r>
                        <a:rPr kumimoji="0" lang="zh-CN" altLang="en-US" sz="2000" b="1" i="0" u="none" strike="noStrike" cap="none" normalizeH="0" baseline="0">
                          <a:ln>
                            <a:noFill/>
                          </a:ln>
                          <a:solidFill>
                            <a:schemeClr val="tx1"/>
                          </a:solidFill>
                          <a:effectLst/>
                          <a:latin typeface="+mn-ea"/>
                          <a:ea typeface="+mn-ea"/>
                          <a:cs typeface="Times New Roman" panose="02020603050405020304" charset="0"/>
                        </a:rPr>
                        <a:t>（</a:t>
                      </a:r>
                      <a:r>
                        <a:rPr kumimoji="0" lang="en-US" altLang="zh-CN" sz="2000" b="1" i="0" u="none" strike="noStrike" cap="none" normalizeH="0" baseline="0">
                          <a:ln>
                            <a:noFill/>
                          </a:ln>
                          <a:solidFill>
                            <a:schemeClr val="tx1"/>
                          </a:solidFill>
                          <a:effectLst/>
                          <a:latin typeface="+mn-ea"/>
                          <a:ea typeface="+mn-ea"/>
                          <a:cs typeface="Times New Roman" panose="02020603050405020304" charset="0"/>
                        </a:rPr>
                        <a:t>50</a:t>
                      </a:r>
                      <a:r>
                        <a:rPr kumimoji="0" lang="zh-CN" altLang="en-US" sz="2000" b="1" i="0" u="none" strike="noStrike" cap="none" normalizeH="0" baseline="0">
                          <a:ln>
                            <a:noFill/>
                          </a:ln>
                          <a:solidFill>
                            <a:schemeClr val="tx1"/>
                          </a:solidFill>
                          <a:effectLst/>
                          <a:latin typeface="+mn-ea"/>
                          <a:ea typeface="+mn-ea"/>
                          <a:cs typeface="Times New Roman" panose="02020603050405020304" charset="0"/>
                        </a:rPr>
                        <a:t>～</a:t>
                      </a:r>
                      <a:r>
                        <a:rPr kumimoji="0" lang="en-US" altLang="zh-CN" sz="2000" b="1" i="0" u="none" strike="noStrike" cap="none" normalizeH="0" baseline="0">
                          <a:ln>
                            <a:noFill/>
                          </a:ln>
                          <a:solidFill>
                            <a:schemeClr val="tx1"/>
                          </a:solidFill>
                          <a:effectLst/>
                          <a:latin typeface="+mn-ea"/>
                          <a:ea typeface="+mn-ea"/>
                          <a:cs typeface="Times New Roman" panose="02020603050405020304" charset="0"/>
                        </a:rPr>
                        <a:t>70</a:t>
                      </a:r>
                      <a:r>
                        <a:rPr kumimoji="0" lang="zh-CN" altLang="en-US" sz="2000" b="1" i="0" u="none" strike="noStrike" cap="none" normalizeH="0" baseline="0">
                          <a:ln>
                            <a:noFill/>
                          </a:ln>
                          <a:solidFill>
                            <a:schemeClr val="tx1"/>
                          </a:solidFill>
                          <a:effectLst/>
                          <a:latin typeface="+mn-ea"/>
                          <a:ea typeface="+mn-ea"/>
                          <a:cs typeface="Times New Roman" panose="02020603050405020304" charset="0"/>
                        </a:rPr>
                        <a:t>）</a:t>
                      </a:r>
                      <a:endParaRPr kumimoji="0" lang="zh-CN" altLang="en-US" sz="3600" b="1" i="0" u="none" strike="noStrike" cap="none" normalizeH="0" baseline="0">
                        <a:ln>
                          <a:noFill/>
                        </a:ln>
                        <a:solidFill>
                          <a:schemeClr val="tx1"/>
                        </a:solidFill>
                        <a:effectLst/>
                        <a:latin typeface="+mn-ea"/>
                        <a:ea typeface="+mn-ea"/>
                        <a:cs typeface="Times New Roman" panose="02020603050405020304" charset="0"/>
                      </a:endParaRPr>
                    </a:p>
                  </a:txBody>
                  <a:tcPr marL="91431" marR="91431"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2000" b="1" i="0" u="none" strike="noStrike" cap="none" normalizeH="0" baseline="0" dirty="0">
                          <a:ln>
                            <a:noFill/>
                          </a:ln>
                          <a:solidFill>
                            <a:schemeClr val="tx1"/>
                          </a:solidFill>
                          <a:effectLst/>
                          <a:latin typeface="+mn-ea"/>
                          <a:ea typeface="+mn-ea"/>
                          <a:cs typeface="Times New Roman" panose="02020603050405020304" charset="0"/>
                        </a:rPr>
                        <a:t>信用状况差</a:t>
                      </a:r>
                      <a:endParaRPr kumimoji="0" lang="zh-CN" altLang="en-US" sz="2000" b="1" i="0" u="none" strike="noStrike" cap="none" normalizeH="0" baseline="0" dirty="0">
                        <a:ln>
                          <a:noFill/>
                        </a:ln>
                        <a:solidFill>
                          <a:schemeClr val="tx1"/>
                        </a:solidFill>
                        <a:effectLst/>
                        <a:latin typeface="+mn-ea"/>
                        <a:ea typeface="+mn-ea"/>
                        <a:cs typeface="Times New Roman" panose="02020603050405020304" charset="0"/>
                      </a:endParaRPr>
                    </a:p>
                    <a:p>
                      <a:pPr marL="0" marR="0" lvl="0" indent="0" algn="ctr" defTabSz="914400" rtl="0" eaLnBrk="0" fontAlgn="base" latinLnBrk="0" hangingPunct="0">
                        <a:spcBef>
                          <a:spcPct val="0"/>
                        </a:spcBef>
                        <a:spcAft>
                          <a:spcPct val="0"/>
                        </a:spcAft>
                        <a:buClrTx/>
                        <a:buSzTx/>
                        <a:buFontTx/>
                        <a:buNone/>
                      </a:pPr>
                      <a:r>
                        <a:rPr kumimoji="0" lang="zh-CN" altLang="en-US" sz="2000" b="1" i="0" u="none" strike="noStrike" cap="none" normalizeH="0" baseline="0" dirty="0">
                          <a:ln>
                            <a:noFill/>
                          </a:ln>
                          <a:solidFill>
                            <a:schemeClr val="tx1"/>
                          </a:solidFill>
                          <a:effectLst/>
                          <a:latin typeface="+mn-ea"/>
                          <a:ea typeface="+mn-ea"/>
                          <a:cs typeface="Times New Roman" panose="02020603050405020304" charset="0"/>
                        </a:rPr>
                        <a:t>（</a:t>
                      </a:r>
                      <a:r>
                        <a:rPr kumimoji="0" lang="en-US" altLang="zh-CN" sz="2000" b="1" i="0" u="none" strike="noStrike" cap="none" normalizeH="0" baseline="0" dirty="0">
                          <a:ln>
                            <a:noFill/>
                          </a:ln>
                          <a:solidFill>
                            <a:schemeClr val="tx1"/>
                          </a:solidFill>
                          <a:effectLst/>
                          <a:latin typeface="+mn-ea"/>
                          <a:ea typeface="+mn-ea"/>
                          <a:cs typeface="Times New Roman" panose="02020603050405020304" charset="0"/>
                        </a:rPr>
                        <a:t>50</a:t>
                      </a:r>
                      <a:r>
                        <a:rPr kumimoji="0" lang="zh-CN" altLang="en-US" sz="2000" b="1" i="0" u="none" strike="noStrike" cap="none" normalizeH="0" baseline="0" dirty="0">
                          <a:ln>
                            <a:noFill/>
                          </a:ln>
                          <a:solidFill>
                            <a:schemeClr val="tx1"/>
                          </a:solidFill>
                          <a:effectLst/>
                          <a:latin typeface="+mn-ea"/>
                          <a:ea typeface="+mn-ea"/>
                          <a:cs typeface="Times New Roman" panose="02020603050405020304" charset="0"/>
                        </a:rPr>
                        <a:t>以下）</a:t>
                      </a:r>
                      <a:endParaRPr kumimoji="0" lang="zh-CN" altLang="en-US" sz="3600" b="1" i="0" u="none" strike="noStrike" cap="none" normalizeH="0" baseline="0" dirty="0">
                        <a:ln>
                          <a:noFill/>
                        </a:ln>
                        <a:solidFill>
                          <a:schemeClr val="tx1"/>
                        </a:solidFill>
                        <a:effectLst/>
                        <a:latin typeface="+mn-ea"/>
                        <a:ea typeface="+mn-ea"/>
                        <a:cs typeface="Times New Roman" panose="02020603050405020304" charset="0"/>
                      </a:endParaRPr>
                    </a:p>
                  </a:txBody>
                  <a:tcPr marL="91431" marR="91431"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240">
                <a:tc>
                  <a:txBody>
                    <a:bodyPr/>
                    <a:p>
                      <a:pPr marL="0" marR="0" lvl="0" indent="0" algn="ctr" defTabSz="914400" rtl="0" eaLnBrk="1" fontAlgn="base" latinLnBrk="0" hangingPunct="1">
                        <a:spcBef>
                          <a:spcPct val="0"/>
                        </a:spcBef>
                        <a:spcAft>
                          <a:spcPct val="0"/>
                        </a:spcAft>
                        <a:buClrTx/>
                        <a:buSzTx/>
                        <a:buFontTx/>
                        <a:buNone/>
                      </a:pPr>
                      <a:r>
                        <a:rPr kumimoji="0" lang="zh-CN" altLang="en-US" sz="2000" b="1" i="0" u="none" strike="noStrike" cap="none" normalizeH="0" baseline="0" dirty="0">
                          <a:ln>
                            <a:noFill/>
                          </a:ln>
                          <a:solidFill>
                            <a:schemeClr val="tx1"/>
                          </a:solidFill>
                          <a:effectLst/>
                          <a:latin typeface="+mn-ea"/>
                          <a:ea typeface="+mn-ea"/>
                          <a:cs typeface="Times New Roman" panose="02020603050405020304" charset="0"/>
                        </a:rPr>
                        <a:t>资信评级</a:t>
                      </a:r>
                      <a:endParaRPr kumimoji="0" lang="zh-CN" altLang="en-US" sz="2000" b="1" i="0" u="none" strike="noStrike" cap="none" normalizeH="0" baseline="0" dirty="0">
                        <a:ln>
                          <a:noFill/>
                        </a:ln>
                        <a:solidFill>
                          <a:schemeClr val="tx1"/>
                        </a:solidFill>
                        <a:effectLst/>
                        <a:latin typeface="+mn-ea"/>
                        <a:ea typeface="+mn-ea"/>
                        <a:cs typeface="Times New Roman" panose="02020603050405020304" charset="0"/>
                      </a:endParaRPr>
                    </a:p>
                  </a:txBody>
                  <a:tcPr marL="91431" marR="91431"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mn-ea"/>
                          <a:ea typeface="+mn-ea"/>
                          <a:cs typeface="Times New Roman" panose="02020603050405020304" charset="0"/>
                        </a:rPr>
                        <a:t>AAA</a:t>
                      </a:r>
                      <a:r>
                        <a:rPr kumimoji="0" lang="zh-CN" altLang="en-US" sz="2000" b="1" i="0" u="none" strike="noStrike" cap="none" normalizeH="0" baseline="0" dirty="0">
                          <a:ln>
                            <a:noFill/>
                          </a:ln>
                          <a:solidFill>
                            <a:schemeClr val="tx1"/>
                          </a:solidFill>
                          <a:effectLst/>
                          <a:latin typeface="+mn-ea"/>
                          <a:ea typeface="+mn-ea"/>
                          <a:cs typeface="Times New Roman" panose="02020603050405020304" charset="0"/>
                        </a:rPr>
                        <a:t>和</a:t>
                      </a:r>
                      <a:r>
                        <a:rPr kumimoji="0" lang="en-US" altLang="zh-CN" sz="2000" b="1" i="0" u="none" strike="noStrike" cap="none" normalizeH="0" baseline="0" dirty="0">
                          <a:ln>
                            <a:noFill/>
                          </a:ln>
                          <a:solidFill>
                            <a:schemeClr val="tx1"/>
                          </a:solidFill>
                          <a:effectLst/>
                          <a:latin typeface="+mn-ea"/>
                          <a:ea typeface="+mn-ea"/>
                          <a:cs typeface="Times New Roman" panose="02020603050405020304" charset="0"/>
                        </a:rPr>
                        <a:t>AA</a:t>
                      </a:r>
                      <a:endParaRPr kumimoji="0" lang="en-US" altLang="zh-CN" sz="2000" b="1" i="0" u="none" strike="noStrike" cap="none" normalizeH="0" baseline="0" dirty="0">
                        <a:ln>
                          <a:noFill/>
                        </a:ln>
                        <a:solidFill>
                          <a:schemeClr val="tx1"/>
                        </a:solidFill>
                        <a:effectLst/>
                        <a:latin typeface="+mn-ea"/>
                        <a:ea typeface="+mn-ea"/>
                        <a:cs typeface="Times New Roman" panose="02020603050405020304" charset="0"/>
                      </a:endParaRPr>
                    </a:p>
                  </a:txBody>
                  <a:tcPr marL="91431" marR="91431"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mn-ea"/>
                          <a:ea typeface="+mn-ea"/>
                          <a:cs typeface="Times New Roman" panose="02020603050405020304" charset="0"/>
                        </a:rPr>
                        <a:t>A</a:t>
                      </a:r>
                      <a:r>
                        <a:rPr kumimoji="0" lang="zh-CN" altLang="en-US" sz="2000" b="1" i="0" u="none" strike="noStrike" cap="none" normalizeH="0" baseline="0">
                          <a:ln>
                            <a:noFill/>
                          </a:ln>
                          <a:solidFill>
                            <a:schemeClr val="tx1"/>
                          </a:solidFill>
                          <a:effectLst/>
                          <a:latin typeface="+mn-ea"/>
                          <a:ea typeface="+mn-ea"/>
                          <a:cs typeface="Times New Roman" panose="02020603050405020304" charset="0"/>
                        </a:rPr>
                        <a:t>和</a:t>
                      </a:r>
                      <a:r>
                        <a:rPr kumimoji="0" lang="en-US" altLang="zh-CN" sz="2000" b="1" i="0" u="none" strike="noStrike" cap="none" normalizeH="0" baseline="0">
                          <a:ln>
                            <a:noFill/>
                          </a:ln>
                          <a:solidFill>
                            <a:schemeClr val="tx1"/>
                          </a:solidFill>
                          <a:effectLst/>
                          <a:latin typeface="+mn-ea"/>
                          <a:ea typeface="+mn-ea"/>
                          <a:cs typeface="Times New Roman" panose="02020603050405020304" charset="0"/>
                        </a:rPr>
                        <a:t>BBB</a:t>
                      </a:r>
                      <a:endParaRPr kumimoji="0" lang="en-US" altLang="zh-CN" sz="2000" b="1" i="0" u="none" strike="noStrike" cap="none" normalizeH="0" baseline="0">
                        <a:ln>
                          <a:noFill/>
                        </a:ln>
                        <a:solidFill>
                          <a:schemeClr val="tx1"/>
                        </a:solidFill>
                        <a:effectLst/>
                        <a:latin typeface="+mn-ea"/>
                        <a:ea typeface="+mn-ea"/>
                        <a:cs typeface="Times New Roman" panose="02020603050405020304" charset="0"/>
                      </a:endParaRPr>
                    </a:p>
                  </a:txBody>
                  <a:tcPr marL="91431" marR="91431"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mn-ea"/>
                          <a:ea typeface="+mn-ea"/>
                          <a:cs typeface="Times New Roman" panose="02020603050405020304" charset="0"/>
                        </a:rPr>
                        <a:t>BB</a:t>
                      </a:r>
                      <a:r>
                        <a:rPr kumimoji="0" lang="zh-CN" altLang="en-US" sz="2000" b="1" i="0" u="none" strike="noStrike" cap="none" normalizeH="0" baseline="0">
                          <a:ln>
                            <a:noFill/>
                          </a:ln>
                          <a:solidFill>
                            <a:schemeClr val="tx1"/>
                          </a:solidFill>
                          <a:effectLst/>
                          <a:latin typeface="+mn-ea"/>
                          <a:ea typeface="+mn-ea"/>
                          <a:cs typeface="Times New Roman" panose="02020603050405020304" charset="0"/>
                        </a:rPr>
                        <a:t>以下</a:t>
                      </a:r>
                      <a:endParaRPr kumimoji="0" lang="zh-CN" altLang="en-US" sz="2000" b="1" i="0" u="none" strike="noStrike" cap="none" normalizeH="0" baseline="0">
                        <a:ln>
                          <a:noFill/>
                        </a:ln>
                        <a:solidFill>
                          <a:schemeClr val="tx1"/>
                        </a:solidFill>
                        <a:effectLst/>
                        <a:latin typeface="+mn-ea"/>
                        <a:ea typeface="+mn-ea"/>
                        <a:cs typeface="Times New Roman" panose="02020603050405020304" charset="0"/>
                      </a:endParaRPr>
                    </a:p>
                  </a:txBody>
                  <a:tcPr marL="91431" marR="91431"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00685">
                <a:tc>
                  <a:txBody>
                    <a:bodyPr/>
                    <a:p>
                      <a:pPr marL="0" marR="0" lvl="0" indent="0" algn="ctr" defTabSz="914400" rtl="0" eaLnBrk="1" fontAlgn="base" latinLnBrk="0" hangingPunct="1">
                        <a:spcBef>
                          <a:spcPct val="0"/>
                        </a:spcBef>
                        <a:spcAft>
                          <a:spcPct val="0"/>
                        </a:spcAft>
                        <a:buClrTx/>
                        <a:buSzTx/>
                        <a:buFontTx/>
                        <a:buNone/>
                      </a:pPr>
                      <a:r>
                        <a:rPr kumimoji="0" lang="zh-CN" altLang="en-US" sz="2000" b="1" i="0" u="none" strike="noStrike" cap="none" normalizeH="0" baseline="0" dirty="0">
                          <a:ln>
                            <a:noFill/>
                          </a:ln>
                          <a:solidFill>
                            <a:schemeClr val="tx1"/>
                          </a:solidFill>
                          <a:effectLst/>
                          <a:latin typeface="+mn-ea"/>
                          <a:ea typeface="+mn-ea"/>
                          <a:cs typeface="Times New Roman" panose="02020603050405020304" charset="0"/>
                        </a:rPr>
                        <a:t>以往付款记录</a:t>
                      </a:r>
                      <a:endParaRPr kumimoji="0" lang="zh-CN" altLang="en-US" sz="3600" b="1" i="0" u="none" strike="noStrike" cap="none" normalizeH="0" baseline="0" dirty="0">
                        <a:ln>
                          <a:noFill/>
                        </a:ln>
                        <a:solidFill>
                          <a:schemeClr val="tx1"/>
                        </a:solidFill>
                        <a:effectLst/>
                        <a:latin typeface="+mn-ea"/>
                        <a:ea typeface="+mn-ea"/>
                        <a:cs typeface="Times New Roman" panose="02020603050405020304" charset="0"/>
                      </a:endParaRPr>
                    </a:p>
                  </a:txBody>
                  <a:tcPr marL="91431" marR="91431"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2000" b="1" i="0" u="none" strike="noStrike" cap="none" normalizeH="0" baseline="0" dirty="0">
                          <a:ln>
                            <a:noFill/>
                          </a:ln>
                          <a:solidFill>
                            <a:schemeClr val="tx1"/>
                          </a:solidFill>
                          <a:effectLst/>
                          <a:latin typeface="+mn-ea"/>
                          <a:ea typeface="+mn-ea"/>
                          <a:cs typeface="Times New Roman" panose="02020603050405020304" charset="0"/>
                        </a:rPr>
                        <a:t>全部在折扣期内</a:t>
                      </a:r>
                      <a:endParaRPr kumimoji="0" lang="zh-CN" altLang="en-US" sz="3600" b="1" i="0" u="none" strike="noStrike" cap="none" normalizeH="0" baseline="0" dirty="0">
                        <a:ln>
                          <a:noFill/>
                        </a:ln>
                        <a:solidFill>
                          <a:schemeClr val="tx1"/>
                        </a:solidFill>
                        <a:effectLst/>
                        <a:latin typeface="+mn-ea"/>
                        <a:ea typeface="+mn-ea"/>
                        <a:cs typeface="Times New Roman" panose="02020603050405020304" charset="0"/>
                      </a:endParaRPr>
                    </a:p>
                  </a:txBody>
                  <a:tcPr marL="91431" marR="91431"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2000" b="1" i="0" u="none" strike="noStrike" cap="none" normalizeH="0" baseline="0">
                          <a:ln>
                            <a:noFill/>
                          </a:ln>
                          <a:solidFill>
                            <a:schemeClr val="tx1"/>
                          </a:solidFill>
                          <a:effectLst/>
                          <a:latin typeface="+mn-ea"/>
                          <a:ea typeface="+mn-ea"/>
                          <a:cs typeface="Times New Roman" panose="02020603050405020304" charset="0"/>
                        </a:rPr>
                        <a:t>大部分在折扣期内</a:t>
                      </a:r>
                      <a:endParaRPr kumimoji="0" lang="zh-CN" altLang="en-US" sz="3600" b="1" i="0" u="none" strike="noStrike" cap="none" normalizeH="0" baseline="0">
                        <a:ln>
                          <a:noFill/>
                        </a:ln>
                        <a:solidFill>
                          <a:schemeClr val="tx1"/>
                        </a:solidFill>
                        <a:effectLst/>
                        <a:latin typeface="+mn-ea"/>
                        <a:ea typeface="+mn-ea"/>
                        <a:cs typeface="Times New Roman" panose="02020603050405020304" charset="0"/>
                      </a:endParaRPr>
                    </a:p>
                  </a:txBody>
                  <a:tcPr marL="91431" marR="91431"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2000" b="1" i="0" u="none" strike="noStrike" cap="none" normalizeH="0" baseline="0">
                          <a:ln>
                            <a:noFill/>
                          </a:ln>
                          <a:solidFill>
                            <a:schemeClr val="tx1"/>
                          </a:solidFill>
                          <a:effectLst/>
                          <a:latin typeface="+mn-ea"/>
                          <a:ea typeface="+mn-ea"/>
                          <a:cs typeface="Times New Roman" panose="02020603050405020304" charset="0"/>
                        </a:rPr>
                        <a:t>很少在折扣期内</a:t>
                      </a:r>
                      <a:endParaRPr kumimoji="0" lang="zh-CN" altLang="en-US" sz="3600" b="1" i="0" u="none" strike="noStrike" cap="none" normalizeH="0" baseline="0">
                        <a:ln>
                          <a:noFill/>
                        </a:ln>
                        <a:solidFill>
                          <a:schemeClr val="tx1"/>
                        </a:solidFill>
                        <a:effectLst/>
                        <a:latin typeface="+mn-ea"/>
                        <a:ea typeface="+mn-ea"/>
                        <a:cs typeface="Times New Roman" panose="02020603050405020304" charset="0"/>
                      </a:endParaRPr>
                    </a:p>
                  </a:txBody>
                  <a:tcPr marL="91431" marR="91431"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240">
                <a:tc>
                  <a:txBody>
                    <a:bodyPr/>
                    <a:p>
                      <a:pPr marL="0" marR="0" lvl="0" indent="0" algn="ctr" defTabSz="914400" rtl="0" eaLnBrk="1" fontAlgn="base" latinLnBrk="0" hangingPunct="1">
                        <a:spcBef>
                          <a:spcPct val="0"/>
                        </a:spcBef>
                        <a:spcAft>
                          <a:spcPct val="0"/>
                        </a:spcAft>
                        <a:buClrTx/>
                        <a:buSzTx/>
                        <a:buFontTx/>
                        <a:buNone/>
                      </a:pPr>
                      <a:r>
                        <a:rPr kumimoji="0" lang="zh-CN" altLang="en-US" sz="2000" b="1" i="0" u="none" strike="noStrike" cap="none" normalizeH="0" baseline="0" dirty="0">
                          <a:ln>
                            <a:noFill/>
                          </a:ln>
                          <a:solidFill>
                            <a:schemeClr val="tx1"/>
                          </a:solidFill>
                          <a:effectLst/>
                          <a:latin typeface="+mn-ea"/>
                          <a:ea typeface="+mn-ea"/>
                          <a:cs typeface="Times New Roman" panose="02020603050405020304" charset="0"/>
                        </a:rPr>
                        <a:t>流动比率</a:t>
                      </a:r>
                      <a:endParaRPr kumimoji="0" lang="zh-CN" altLang="en-US" sz="3600" b="1" i="0" u="none" strike="noStrike" cap="none" normalizeH="0" baseline="0" dirty="0">
                        <a:ln>
                          <a:noFill/>
                        </a:ln>
                        <a:solidFill>
                          <a:schemeClr val="tx1"/>
                        </a:solidFill>
                        <a:effectLst/>
                        <a:latin typeface="+mn-ea"/>
                        <a:ea typeface="+mn-ea"/>
                        <a:cs typeface="Times New Roman" panose="02020603050405020304" charset="0"/>
                      </a:endParaRPr>
                    </a:p>
                  </a:txBody>
                  <a:tcPr marL="91431" marR="91431"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mn-ea"/>
                          <a:ea typeface="+mn-ea"/>
                          <a:cs typeface="Times New Roman" panose="02020603050405020304" charset="0"/>
                        </a:rPr>
                        <a:t>2.2</a:t>
                      </a:r>
                      <a:r>
                        <a:rPr kumimoji="0" lang="zh-CN" altLang="en-US" sz="2000" b="1" i="0" u="none" strike="noStrike" cap="none" normalizeH="0" baseline="0" dirty="0">
                          <a:ln>
                            <a:noFill/>
                          </a:ln>
                          <a:solidFill>
                            <a:schemeClr val="tx1"/>
                          </a:solidFill>
                          <a:effectLst/>
                          <a:latin typeface="+mn-ea"/>
                          <a:ea typeface="+mn-ea"/>
                          <a:cs typeface="Times New Roman" panose="02020603050405020304" charset="0"/>
                        </a:rPr>
                        <a:t>以上</a:t>
                      </a:r>
                      <a:endParaRPr kumimoji="0" lang="zh-CN" altLang="en-US" sz="3600" b="1" i="0" u="none" strike="noStrike" cap="none" normalizeH="0" baseline="0" dirty="0">
                        <a:ln>
                          <a:noFill/>
                        </a:ln>
                        <a:solidFill>
                          <a:schemeClr val="tx1"/>
                        </a:solidFill>
                        <a:effectLst/>
                        <a:latin typeface="+mn-ea"/>
                        <a:ea typeface="+mn-ea"/>
                        <a:cs typeface="Times New Roman" panose="02020603050405020304" charset="0"/>
                      </a:endParaRPr>
                    </a:p>
                  </a:txBody>
                  <a:tcPr marL="91431" marR="91431"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mn-ea"/>
                          <a:ea typeface="+mn-ea"/>
                          <a:cs typeface="Times New Roman" panose="02020603050405020304" charset="0"/>
                        </a:rPr>
                        <a:t>2±0.2</a:t>
                      </a:r>
                      <a:endParaRPr kumimoji="0" lang="en-US" altLang="zh-CN" sz="3600" b="1" i="0" u="none" strike="noStrike" cap="none" normalizeH="0" baseline="0">
                        <a:ln>
                          <a:noFill/>
                        </a:ln>
                        <a:solidFill>
                          <a:schemeClr val="tx1"/>
                        </a:solidFill>
                        <a:effectLst/>
                        <a:latin typeface="+mn-ea"/>
                        <a:ea typeface="+mn-ea"/>
                        <a:cs typeface="Times New Roman" panose="02020603050405020304" charset="0"/>
                      </a:endParaRPr>
                    </a:p>
                  </a:txBody>
                  <a:tcPr marL="91431" marR="91431"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mn-ea"/>
                          <a:ea typeface="+mn-ea"/>
                          <a:cs typeface="Times New Roman" panose="02020603050405020304" charset="0"/>
                        </a:rPr>
                        <a:t>1.8</a:t>
                      </a:r>
                      <a:r>
                        <a:rPr kumimoji="0" lang="zh-CN" altLang="en-US" sz="2000" b="1" i="0" u="none" strike="noStrike" cap="none" normalizeH="0" baseline="0">
                          <a:ln>
                            <a:noFill/>
                          </a:ln>
                          <a:solidFill>
                            <a:schemeClr val="tx1"/>
                          </a:solidFill>
                          <a:effectLst/>
                          <a:latin typeface="+mn-ea"/>
                          <a:ea typeface="+mn-ea"/>
                          <a:cs typeface="Times New Roman" panose="02020603050405020304" charset="0"/>
                        </a:rPr>
                        <a:t>以下</a:t>
                      </a:r>
                      <a:endParaRPr kumimoji="0" lang="zh-CN" altLang="en-US" sz="3600" b="1" i="0" u="none" strike="noStrike" cap="none" normalizeH="0" baseline="0">
                        <a:ln>
                          <a:noFill/>
                        </a:ln>
                        <a:solidFill>
                          <a:schemeClr val="tx1"/>
                        </a:solidFill>
                        <a:effectLst/>
                        <a:latin typeface="+mn-ea"/>
                        <a:ea typeface="+mn-ea"/>
                        <a:cs typeface="Times New Roman" panose="02020603050405020304" charset="0"/>
                      </a:endParaRPr>
                    </a:p>
                  </a:txBody>
                  <a:tcPr marL="91431" marR="91431"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240">
                <a:tc>
                  <a:txBody>
                    <a:bodyPr/>
                    <a:p>
                      <a:pPr marL="0" marR="0" lvl="0" indent="0" algn="ctr" defTabSz="914400" rtl="0" eaLnBrk="1" fontAlgn="base" latinLnBrk="0" hangingPunct="1">
                        <a:spcBef>
                          <a:spcPct val="0"/>
                        </a:spcBef>
                        <a:spcAft>
                          <a:spcPct val="0"/>
                        </a:spcAft>
                        <a:buClrTx/>
                        <a:buSzTx/>
                        <a:buFontTx/>
                        <a:buNone/>
                      </a:pPr>
                      <a:r>
                        <a:rPr kumimoji="0" lang="zh-CN" altLang="en-US" sz="2000" b="1" i="0" u="none" strike="noStrike" cap="none" normalizeH="0" baseline="0" dirty="0">
                          <a:ln>
                            <a:noFill/>
                          </a:ln>
                          <a:solidFill>
                            <a:schemeClr val="tx1"/>
                          </a:solidFill>
                          <a:effectLst/>
                          <a:latin typeface="+mn-ea"/>
                          <a:ea typeface="+mn-ea"/>
                          <a:cs typeface="Times New Roman" panose="02020603050405020304" charset="0"/>
                        </a:rPr>
                        <a:t>速动比率</a:t>
                      </a:r>
                      <a:endParaRPr kumimoji="0" lang="zh-CN" altLang="en-US" sz="3600" b="1" i="0" u="none" strike="noStrike" cap="none" normalizeH="0" baseline="0" dirty="0">
                        <a:ln>
                          <a:noFill/>
                        </a:ln>
                        <a:solidFill>
                          <a:schemeClr val="tx1"/>
                        </a:solidFill>
                        <a:effectLst/>
                        <a:latin typeface="+mn-ea"/>
                        <a:ea typeface="+mn-ea"/>
                        <a:cs typeface="Times New Roman" panose="02020603050405020304" charset="0"/>
                      </a:endParaRPr>
                    </a:p>
                  </a:txBody>
                  <a:tcPr marL="91431" marR="91431"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mn-ea"/>
                          <a:ea typeface="+mn-ea"/>
                          <a:cs typeface="Times New Roman" panose="02020603050405020304" charset="0"/>
                        </a:rPr>
                        <a:t>1.2</a:t>
                      </a:r>
                      <a:r>
                        <a:rPr kumimoji="0" lang="zh-CN" altLang="en-US" sz="2000" b="1" i="0" u="none" strike="noStrike" cap="none" normalizeH="0" baseline="0" dirty="0">
                          <a:ln>
                            <a:noFill/>
                          </a:ln>
                          <a:solidFill>
                            <a:schemeClr val="tx1"/>
                          </a:solidFill>
                          <a:effectLst/>
                          <a:latin typeface="+mn-ea"/>
                          <a:ea typeface="+mn-ea"/>
                          <a:cs typeface="Times New Roman" panose="02020603050405020304" charset="0"/>
                        </a:rPr>
                        <a:t>以上</a:t>
                      </a:r>
                      <a:endParaRPr kumimoji="0" lang="zh-CN" altLang="en-US" sz="3600" b="1" i="0" u="none" strike="noStrike" cap="none" normalizeH="0" baseline="0" dirty="0">
                        <a:ln>
                          <a:noFill/>
                        </a:ln>
                        <a:solidFill>
                          <a:schemeClr val="tx1"/>
                        </a:solidFill>
                        <a:effectLst/>
                        <a:latin typeface="+mn-ea"/>
                        <a:ea typeface="+mn-ea"/>
                        <a:cs typeface="Times New Roman" panose="02020603050405020304" charset="0"/>
                      </a:endParaRPr>
                    </a:p>
                  </a:txBody>
                  <a:tcPr marL="91431" marR="91431"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mn-ea"/>
                          <a:ea typeface="+mn-ea"/>
                          <a:cs typeface="Times New Roman" panose="02020603050405020304" charset="0"/>
                        </a:rPr>
                        <a:t>1±0.2</a:t>
                      </a:r>
                      <a:endParaRPr kumimoji="0" lang="en-US" altLang="zh-CN" sz="3600" b="1" i="0" u="none" strike="noStrike" cap="none" normalizeH="0" baseline="0">
                        <a:ln>
                          <a:noFill/>
                        </a:ln>
                        <a:solidFill>
                          <a:schemeClr val="tx1"/>
                        </a:solidFill>
                        <a:effectLst/>
                        <a:latin typeface="+mn-ea"/>
                        <a:ea typeface="+mn-ea"/>
                        <a:cs typeface="Times New Roman" panose="02020603050405020304" charset="0"/>
                      </a:endParaRPr>
                    </a:p>
                  </a:txBody>
                  <a:tcPr marL="91431" marR="91431"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mn-ea"/>
                          <a:ea typeface="+mn-ea"/>
                          <a:cs typeface="Times New Roman" panose="02020603050405020304" charset="0"/>
                        </a:rPr>
                        <a:t>0.8</a:t>
                      </a:r>
                      <a:r>
                        <a:rPr kumimoji="0" lang="zh-CN" altLang="en-US" sz="2000" b="1" i="0" u="none" strike="noStrike" cap="none" normalizeH="0" baseline="0">
                          <a:ln>
                            <a:noFill/>
                          </a:ln>
                          <a:solidFill>
                            <a:schemeClr val="tx1"/>
                          </a:solidFill>
                          <a:effectLst/>
                          <a:latin typeface="+mn-ea"/>
                          <a:ea typeface="+mn-ea"/>
                          <a:cs typeface="Times New Roman" panose="02020603050405020304" charset="0"/>
                        </a:rPr>
                        <a:t>以下</a:t>
                      </a:r>
                      <a:endParaRPr kumimoji="0" lang="zh-CN" altLang="en-US" sz="3600" b="1" i="0" u="none" strike="noStrike" cap="none" normalizeH="0" baseline="0">
                        <a:ln>
                          <a:noFill/>
                        </a:ln>
                        <a:solidFill>
                          <a:schemeClr val="tx1"/>
                        </a:solidFill>
                        <a:effectLst/>
                        <a:latin typeface="+mn-ea"/>
                        <a:ea typeface="+mn-ea"/>
                        <a:cs typeface="Times New Roman" panose="02020603050405020304" charset="0"/>
                      </a:endParaRPr>
                    </a:p>
                  </a:txBody>
                  <a:tcPr marL="91431" marR="91431"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240">
                <a:tc>
                  <a:txBody>
                    <a:bodyPr/>
                    <a:p>
                      <a:pPr marL="0" marR="0" lvl="0" indent="0" algn="ctr" defTabSz="914400" rtl="0" eaLnBrk="1" fontAlgn="base" latinLnBrk="0" hangingPunct="1">
                        <a:spcBef>
                          <a:spcPct val="0"/>
                        </a:spcBef>
                        <a:spcAft>
                          <a:spcPct val="0"/>
                        </a:spcAft>
                        <a:buClrTx/>
                        <a:buSzTx/>
                        <a:buFontTx/>
                        <a:buNone/>
                      </a:pPr>
                      <a:r>
                        <a:rPr kumimoji="0" lang="zh-CN" altLang="en-US" sz="2000" b="1" i="0" u="none" strike="noStrike" cap="none" normalizeH="0" baseline="0">
                          <a:ln>
                            <a:noFill/>
                          </a:ln>
                          <a:solidFill>
                            <a:schemeClr val="tx1"/>
                          </a:solidFill>
                          <a:effectLst/>
                          <a:latin typeface="+mn-ea"/>
                          <a:ea typeface="+mn-ea"/>
                          <a:cs typeface="Times New Roman" panose="02020603050405020304" charset="0"/>
                        </a:rPr>
                        <a:t>现金比率</a:t>
                      </a:r>
                      <a:endParaRPr kumimoji="0" lang="zh-CN" altLang="en-US" sz="3600" b="1" i="0" u="none" strike="noStrike" cap="none" normalizeH="0" baseline="0">
                        <a:ln>
                          <a:noFill/>
                        </a:ln>
                        <a:solidFill>
                          <a:schemeClr val="tx1"/>
                        </a:solidFill>
                        <a:effectLst/>
                        <a:latin typeface="+mn-ea"/>
                        <a:ea typeface="+mn-ea"/>
                        <a:cs typeface="Times New Roman" panose="02020603050405020304" charset="0"/>
                      </a:endParaRPr>
                    </a:p>
                  </a:txBody>
                  <a:tcPr marL="91431" marR="91431"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mn-ea"/>
                          <a:ea typeface="+mn-ea"/>
                          <a:cs typeface="Times New Roman" panose="02020603050405020304" charset="0"/>
                        </a:rPr>
                        <a:t>0.3</a:t>
                      </a:r>
                      <a:r>
                        <a:rPr kumimoji="0" lang="zh-CN" altLang="en-US" sz="2000" b="1" i="0" u="none" strike="noStrike" cap="none" normalizeH="0" baseline="0" dirty="0">
                          <a:ln>
                            <a:noFill/>
                          </a:ln>
                          <a:solidFill>
                            <a:schemeClr val="tx1"/>
                          </a:solidFill>
                          <a:effectLst/>
                          <a:latin typeface="+mn-ea"/>
                          <a:ea typeface="+mn-ea"/>
                          <a:cs typeface="Times New Roman" panose="02020603050405020304" charset="0"/>
                        </a:rPr>
                        <a:t>以上</a:t>
                      </a:r>
                      <a:endParaRPr kumimoji="0" lang="zh-CN" altLang="en-US" sz="3600" b="1" i="0" u="none" strike="noStrike" cap="none" normalizeH="0" baseline="0" dirty="0">
                        <a:ln>
                          <a:noFill/>
                        </a:ln>
                        <a:solidFill>
                          <a:schemeClr val="tx1"/>
                        </a:solidFill>
                        <a:effectLst/>
                        <a:latin typeface="+mn-ea"/>
                        <a:ea typeface="+mn-ea"/>
                        <a:cs typeface="Times New Roman" panose="02020603050405020304" charset="0"/>
                      </a:endParaRPr>
                    </a:p>
                  </a:txBody>
                  <a:tcPr marL="91431" marR="91431"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mn-ea"/>
                          <a:ea typeface="+mn-ea"/>
                          <a:cs typeface="Times New Roman" panose="02020603050405020304" charset="0"/>
                        </a:rPr>
                        <a:t>0.2±0.1</a:t>
                      </a:r>
                      <a:endParaRPr kumimoji="0" lang="en-US" altLang="zh-CN" sz="3600" b="1" i="0" u="none" strike="noStrike" cap="none" normalizeH="0" baseline="0" dirty="0">
                        <a:ln>
                          <a:noFill/>
                        </a:ln>
                        <a:solidFill>
                          <a:schemeClr val="tx1"/>
                        </a:solidFill>
                        <a:effectLst/>
                        <a:latin typeface="+mn-ea"/>
                        <a:ea typeface="+mn-ea"/>
                        <a:cs typeface="Times New Roman" panose="02020603050405020304" charset="0"/>
                      </a:endParaRPr>
                    </a:p>
                  </a:txBody>
                  <a:tcPr marL="91431" marR="91431"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mn-ea"/>
                          <a:ea typeface="+mn-ea"/>
                          <a:cs typeface="Times New Roman" panose="02020603050405020304" charset="0"/>
                        </a:rPr>
                        <a:t>0.1</a:t>
                      </a:r>
                      <a:r>
                        <a:rPr kumimoji="0" lang="zh-CN" altLang="en-US" sz="2000" b="1" i="0" u="none" strike="noStrike" cap="none" normalizeH="0" baseline="0">
                          <a:ln>
                            <a:noFill/>
                          </a:ln>
                          <a:solidFill>
                            <a:schemeClr val="tx1"/>
                          </a:solidFill>
                          <a:effectLst/>
                          <a:latin typeface="+mn-ea"/>
                          <a:ea typeface="+mn-ea"/>
                          <a:cs typeface="Times New Roman" panose="02020603050405020304" charset="0"/>
                        </a:rPr>
                        <a:t>以下</a:t>
                      </a:r>
                      <a:endParaRPr kumimoji="0" lang="zh-CN" altLang="en-US" sz="3600" b="1" i="0" u="none" strike="noStrike" cap="none" normalizeH="0" baseline="0">
                        <a:ln>
                          <a:noFill/>
                        </a:ln>
                        <a:solidFill>
                          <a:schemeClr val="tx1"/>
                        </a:solidFill>
                        <a:effectLst/>
                        <a:latin typeface="+mn-ea"/>
                        <a:ea typeface="+mn-ea"/>
                        <a:cs typeface="Times New Roman" panose="02020603050405020304" charset="0"/>
                      </a:endParaRPr>
                    </a:p>
                  </a:txBody>
                  <a:tcPr marL="91431" marR="91431"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240">
                <a:tc>
                  <a:txBody>
                    <a:bodyPr/>
                    <a:p>
                      <a:pPr marL="0" marR="0" lvl="0" indent="0" algn="ctr" defTabSz="914400" rtl="0" eaLnBrk="1" fontAlgn="base" latinLnBrk="0" hangingPunct="1">
                        <a:spcBef>
                          <a:spcPct val="0"/>
                        </a:spcBef>
                        <a:spcAft>
                          <a:spcPct val="0"/>
                        </a:spcAft>
                        <a:buClrTx/>
                        <a:buSzTx/>
                        <a:buFontTx/>
                        <a:buNone/>
                      </a:pPr>
                      <a:r>
                        <a:rPr kumimoji="0" lang="zh-CN" altLang="en-US" sz="2000" b="1" i="0" u="none" strike="noStrike" cap="none" normalizeH="0" baseline="0">
                          <a:ln>
                            <a:noFill/>
                          </a:ln>
                          <a:solidFill>
                            <a:schemeClr val="tx1"/>
                          </a:solidFill>
                          <a:effectLst/>
                          <a:latin typeface="+mn-ea"/>
                          <a:ea typeface="+mn-ea"/>
                          <a:cs typeface="Times New Roman" panose="02020603050405020304" charset="0"/>
                        </a:rPr>
                        <a:t>营运资金（万）</a:t>
                      </a:r>
                      <a:endParaRPr kumimoji="0" lang="zh-CN" altLang="en-US" sz="3600" b="1" i="0" u="none" strike="noStrike" cap="none" normalizeH="0" baseline="0">
                        <a:ln>
                          <a:noFill/>
                        </a:ln>
                        <a:solidFill>
                          <a:schemeClr val="tx1"/>
                        </a:solidFill>
                        <a:effectLst/>
                        <a:latin typeface="+mn-ea"/>
                        <a:ea typeface="+mn-ea"/>
                        <a:cs typeface="Times New Roman" panose="02020603050405020304" charset="0"/>
                      </a:endParaRPr>
                    </a:p>
                  </a:txBody>
                  <a:tcPr marL="91431" marR="91431"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mn-ea"/>
                          <a:ea typeface="+mn-ea"/>
                          <a:cs typeface="Times New Roman" panose="02020603050405020304" charset="0"/>
                        </a:rPr>
                        <a:t>150</a:t>
                      </a:r>
                      <a:r>
                        <a:rPr kumimoji="0" lang="zh-CN" altLang="en-US" sz="2000" b="1" i="0" u="none" strike="noStrike" cap="none" normalizeH="0" baseline="0" dirty="0">
                          <a:ln>
                            <a:noFill/>
                          </a:ln>
                          <a:solidFill>
                            <a:schemeClr val="tx1"/>
                          </a:solidFill>
                          <a:effectLst/>
                          <a:latin typeface="+mn-ea"/>
                          <a:ea typeface="+mn-ea"/>
                          <a:cs typeface="Times New Roman" panose="02020603050405020304" charset="0"/>
                        </a:rPr>
                        <a:t>以上</a:t>
                      </a:r>
                      <a:endParaRPr kumimoji="0" lang="zh-CN" altLang="en-US" sz="3600" b="1" i="0" u="none" strike="noStrike" cap="none" normalizeH="0" baseline="0" dirty="0">
                        <a:ln>
                          <a:noFill/>
                        </a:ln>
                        <a:solidFill>
                          <a:schemeClr val="tx1"/>
                        </a:solidFill>
                        <a:effectLst/>
                        <a:latin typeface="+mn-ea"/>
                        <a:ea typeface="+mn-ea"/>
                        <a:cs typeface="Times New Roman" panose="02020603050405020304" charset="0"/>
                      </a:endParaRPr>
                    </a:p>
                  </a:txBody>
                  <a:tcPr marL="91431" marR="91431"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mn-ea"/>
                          <a:ea typeface="+mn-ea"/>
                          <a:cs typeface="Times New Roman" panose="02020603050405020304" charset="0"/>
                        </a:rPr>
                        <a:t>100±50</a:t>
                      </a:r>
                      <a:endParaRPr kumimoji="0" lang="en-US" altLang="zh-CN" sz="3600" b="1" i="0" u="none" strike="noStrike" cap="none" normalizeH="0" baseline="0" dirty="0">
                        <a:ln>
                          <a:noFill/>
                        </a:ln>
                        <a:solidFill>
                          <a:schemeClr val="tx1"/>
                        </a:solidFill>
                        <a:effectLst/>
                        <a:latin typeface="+mn-ea"/>
                        <a:ea typeface="+mn-ea"/>
                        <a:cs typeface="Times New Roman" panose="02020603050405020304" charset="0"/>
                      </a:endParaRPr>
                    </a:p>
                  </a:txBody>
                  <a:tcPr marL="91431" marR="91431"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mn-ea"/>
                          <a:ea typeface="+mn-ea"/>
                          <a:cs typeface="Times New Roman" panose="02020603050405020304" charset="0"/>
                        </a:rPr>
                        <a:t>50</a:t>
                      </a:r>
                      <a:r>
                        <a:rPr kumimoji="0" lang="zh-CN" altLang="en-US" sz="2000" b="1" i="0" u="none" strike="noStrike" cap="none" normalizeH="0" baseline="0">
                          <a:ln>
                            <a:noFill/>
                          </a:ln>
                          <a:solidFill>
                            <a:schemeClr val="tx1"/>
                          </a:solidFill>
                          <a:effectLst/>
                          <a:latin typeface="+mn-ea"/>
                          <a:ea typeface="+mn-ea"/>
                          <a:cs typeface="Times New Roman" panose="02020603050405020304" charset="0"/>
                        </a:rPr>
                        <a:t>以下</a:t>
                      </a:r>
                      <a:endParaRPr kumimoji="0" lang="zh-CN" altLang="en-US" sz="3600" b="1" i="0" u="none" strike="noStrike" cap="none" normalizeH="0" baseline="0">
                        <a:ln>
                          <a:noFill/>
                        </a:ln>
                        <a:solidFill>
                          <a:schemeClr val="tx1"/>
                        </a:solidFill>
                        <a:effectLst/>
                        <a:latin typeface="+mn-ea"/>
                        <a:ea typeface="+mn-ea"/>
                        <a:cs typeface="Times New Roman" panose="02020603050405020304" charset="0"/>
                      </a:endParaRPr>
                    </a:p>
                  </a:txBody>
                  <a:tcPr marL="91431" marR="91431"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240">
                <a:tc>
                  <a:txBody>
                    <a:bodyPr/>
                    <a:p>
                      <a:pPr marL="0" marR="0" lvl="0" indent="0" algn="ctr" defTabSz="914400" rtl="0" eaLnBrk="1" fontAlgn="base" latinLnBrk="0" hangingPunct="1">
                        <a:spcBef>
                          <a:spcPct val="0"/>
                        </a:spcBef>
                        <a:spcAft>
                          <a:spcPct val="0"/>
                        </a:spcAft>
                        <a:buClrTx/>
                        <a:buSzTx/>
                        <a:buFontTx/>
                        <a:buNone/>
                      </a:pPr>
                      <a:r>
                        <a:rPr kumimoji="0" lang="zh-CN" altLang="en-US" sz="2000" b="1" i="0" u="none" strike="noStrike" cap="none" normalizeH="0" baseline="0">
                          <a:ln>
                            <a:noFill/>
                          </a:ln>
                          <a:solidFill>
                            <a:schemeClr val="tx1"/>
                          </a:solidFill>
                          <a:effectLst/>
                          <a:latin typeface="+mn-ea"/>
                          <a:ea typeface="+mn-ea"/>
                          <a:cs typeface="Times New Roman" panose="02020603050405020304" charset="0"/>
                        </a:rPr>
                        <a:t>负债比率</a:t>
                      </a:r>
                      <a:endParaRPr kumimoji="0" lang="zh-CN" altLang="en-US" sz="3600" b="1" i="0" u="none" strike="noStrike" cap="none" normalizeH="0" baseline="0">
                        <a:ln>
                          <a:noFill/>
                        </a:ln>
                        <a:solidFill>
                          <a:schemeClr val="tx1"/>
                        </a:solidFill>
                        <a:effectLst/>
                        <a:latin typeface="+mn-ea"/>
                        <a:ea typeface="+mn-ea"/>
                        <a:cs typeface="Times New Roman" panose="02020603050405020304" charset="0"/>
                      </a:endParaRPr>
                    </a:p>
                  </a:txBody>
                  <a:tcPr marL="91431" marR="91431"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mn-ea"/>
                          <a:ea typeface="+mn-ea"/>
                          <a:cs typeface="Times New Roman" panose="02020603050405020304" charset="0"/>
                        </a:rPr>
                        <a:t>30</a:t>
                      </a:r>
                      <a:r>
                        <a:rPr kumimoji="0" lang="zh-CN" altLang="en-US" sz="2000" b="1" i="0" u="none" strike="noStrike" cap="none" normalizeH="0" baseline="0" dirty="0">
                          <a:ln>
                            <a:noFill/>
                          </a:ln>
                          <a:solidFill>
                            <a:schemeClr val="tx1"/>
                          </a:solidFill>
                          <a:effectLst/>
                          <a:latin typeface="+mn-ea"/>
                          <a:ea typeface="+mn-ea"/>
                          <a:cs typeface="Times New Roman" panose="02020603050405020304" charset="0"/>
                        </a:rPr>
                        <a:t>％以下</a:t>
                      </a:r>
                      <a:endParaRPr kumimoji="0" lang="zh-CN" altLang="en-US" sz="3600" b="1" i="0" u="none" strike="noStrike" cap="none" normalizeH="0" baseline="0" dirty="0">
                        <a:ln>
                          <a:noFill/>
                        </a:ln>
                        <a:solidFill>
                          <a:schemeClr val="tx1"/>
                        </a:solidFill>
                        <a:effectLst/>
                        <a:latin typeface="+mn-ea"/>
                        <a:ea typeface="+mn-ea"/>
                        <a:cs typeface="Times New Roman" panose="02020603050405020304" charset="0"/>
                      </a:endParaRPr>
                    </a:p>
                  </a:txBody>
                  <a:tcPr marL="91431" marR="91431"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mn-ea"/>
                          <a:ea typeface="+mn-ea"/>
                          <a:cs typeface="Times New Roman" panose="02020603050405020304" charset="0"/>
                        </a:rPr>
                        <a:t>50</a:t>
                      </a:r>
                      <a:r>
                        <a:rPr kumimoji="0" lang="zh-CN" altLang="en-US" sz="2000" b="1" i="0" u="none" strike="noStrike" cap="none" normalizeH="0" baseline="0" dirty="0">
                          <a:ln>
                            <a:noFill/>
                          </a:ln>
                          <a:solidFill>
                            <a:schemeClr val="tx1"/>
                          </a:solidFill>
                          <a:effectLst/>
                          <a:latin typeface="+mn-ea"/>
                          <a:ea typeface="+mn-ea"/>
                          <a:cs typeface="Times New Roman" panose="02020603050405020304" charset="0"/>
                        </a:rPr>
                        <a:t>％</a:t>
                      </a:r>
                      <a:r>
                        <a:rPr kumimoji="0" lang="en-US" altLang="zh-CN" sz="2000" b="1" i="0" u="none" strike="noStrike" cap="none" normalizeH="0" baseline="0" dirty="0">
                          <a:ln>
                            <a:noFill/>
                          </a:ln>
                          <a:solidFill>
                            <a:schemeClr val="tx1"/>
                          </a:solidFill>
                          <a:effectLst/>
                          <a:latin typeface="+mn-ea"/>
                          <a:ea typeface="+mn-ea"/>
                          <a:cs typeface="Times New Roman" panose="02020603050405020304" charset="0"/>
                        </a:rPr>
                        <a:t>±20</a:t>
                      </a:r>
                      <a:r>
                        <a:rPr kumimoji="0" lang="zh-CN" altLang="en-US" sz="2000" b="1" i="0" u="none" strike="noStrike" cap="none" normalizeH="0" baseline="0" dirty="0">
                          <a:ln>
                            <a:noFill/>
                          </a:ln>
                          <a:solidFill>
                            <a:schemeClr val="tx1"/>
                          </a:solidFill>
                          <a:effectLst/>
                          <a:latin typeface="+mn-ea"/>
                          <a:ea typeface="+mn-ea"/>
                          <a:cs typeface="Times New Roman" panose="02020603050405020304" charset="0"/>
                        </a:rPr>
                        <a:t>％</a:t>
                      </a:r>
                      <a:endParaRPr kumimoji="0" lang="zh-CN" altLang="en-US" sz="3600" b="1" i="0" u="none" strike="noStrike" cap="none" normalizeH="0" baseline="0" dirty="0">
                        <a:ln>
                          <a:noFill/>
                        </a:ln>
                        <a:solidFill>
                          <a:schemeClr val="tx1"/>
                        </a:solidFill>
                        <a:effectLst/>
                        <a:latin typeface="+mn-ea"/>
                        <a:ea typeface="+mn-ea"/>
                        <a:cs typeface="Times New Roman" panose="02020603050405020304" charset="0"/>
                      </a:endParaRPr>
                    </a:p>
                  </a:txBody>
                  <a:tcPr marL="91431" marR="91431"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mn-ea"/>
                          <a:ea typeface="+mn-ea"/>
                          <a:cs typeface="Times New Roman" panose="02020603050405020304" charset="0"/>
                        </a:rPr>
                        <a:t>70</a:t>
                      </a:r>
                      <a:r>
                        <a:rPr kumimoji="0" lang="zh-CN" altLang="en-US" sz="2000" b="1" i="0" u="none" strike="noStrike" cap="none" normalizeH="0" baseline="0">
                          <a:ln>
                            <a:noFill/>
                          </a:ln>
                          <a:solidFill>
                            <a:schemeClr val="tx1"/>
                          </a:solidFill>
                          <a:effectLst/>
                          <a:latin typeface="+mn-ea"/>
                          <a:ea typeface="+mn-ea"/>
                          <a:cs typeface="Times New Roman" panose="02020603050405020304" charset="0"/>
                        </a:rPr>
                        <a:t>％以上</a:t>
                      </a:r>
                      <a:endParaRPr kumimoji="0" lang="zh-CN" altLang="en-US" sz="3600" b="1" i="0" u="none" strike="noStrike" cap="none" normalizeH="0" baseline="0">
                        <a:ln>
                          <a:noFill/>
                        </a:ln>
                        <a:solidFill>
                          <a:schemeClr val="tx1"/>
                        </a:solidFill>
                        <a:effectLst/>
                        <a:latin typeface="+mn-ea"/>
                        <a:ea typeface="+mn-ea"/>
                        <a:cs typeface="Times New Roman" panose="02020603050405020304" charset="0"/>
                      </a:endParaRPr>
                    </a:p>
                  </a:txBody>
                  <a:tcPr marL="91431" marR="91431"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240">
                <a:tc>
                  <a:txBody>
                    <a:bodyPr/>
                    <a:p>
                      <a:pPr marL="0" marR="0" lvl="0" indent="0" algn="ctr" defTabSz="914400" rtl="0" eaLnBrk="1" fontAlgn="base" latinLnBrk="0" hangingPunct="1">
                        <a:spcBef>
                          <a:spcPct val="0"/>
                        </a:spcBef>
                        <a:spcAft>
                          <a:spcPct val="0"/>
                        </a:spcAft>
                        <a:buClrTx/>
                        <a:buSzTx/>
                        <a:buFontTx/>
                        <a:buNone/>
                      </a:pPr>
                      <a:r>
                        <a:rPr kumimoji="0" lang="zh-CN" altLang="en-US" sz="2000" b="1" i="0" u="none" strike="noStrike" cap="none" normalizeH="0" baseline="0">
                          <a:ln>
                            <a:noFill/>
                          </a:ln>
                          <a:solidFill>
                            <a:schemeClr val="tx1"/>
                          </a:solidFill>
                          <a:effectLst/>
                          <a:latin typeface="+mn-ea"/>
                          <a:ea typeface="+mn-ea"/>
                          <a:cs typeface="Times New Roman" panose="02020603050405020304" charset="0"/>
                        </a:rPr>
                        <a:t>资产总额（万）</a:t>
                      </a:r>
                      <a:endParaRPr kumimoji="0" lang="zh-CN" altLang="en-US" sz="3600" b="1" i="0" u="none" strike="noStrike" cap="none" normalizeH="0" baseline="0">
                        <a:ln>
                          <a:noFill/>
                        </a:ln>
                        <a:solidFill>
                          <a:schemeClr val="tx1"/>
                        </a:solidFill>
                        <a:effectLst/>
                        <a:latin typeface="+mn-ea"/>
                        <a:ea typeface="+mn-ea"/>
                        <a:cs typeface="Times New Roman" panose="02020603050405020304" charset="0"/>
                      </a:endParaRPr>
                    </a:p>
                  </a:txBody>
                  <a:tcPr marL="91431" marR="91431"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mn-ea"/>
                          <a:ea typeface="+mn-ea"/>
                          <a:cs typeface="Times New Roman" panose="02020603050405020304" charset="0"/>
                        </a:rPr>
                        <a:t>800</a:t>
                      </a:r>
                      <a:r>
                        <a:rPr kumimoji="0" lang="zh-CN" altLang="en-US" sz="2000" b="1" i="0" u="none" strike="noStrike" cap="none" normalizeH="0" baseline="0" dirty="0">
                          <a:ln>
                            <a:noFill/>
                          </a:ln>
                          <a:solidFill>
                            <a:schemeClr val="tx1"/>
                          </a:solidFill>
                          <a:effectLst/>
                          <a:latin typeface="+mn-ea"/>
                          <a:ea typeface="+mn-ea"/>
                          <a:cs typeface="Times New Roman" panose="02020603050405020304" charset="0"/>
                        </a:rPr>
                        <a:t>以上</a:t>
                      </a:r>
                      <a:endParaRPr kumimoji="0" lang="zh-CN" altLang="en-US" sz="3600" b="1" i="0" u="none" strike="noStrike" cap="none" normalizeH="0" baseline="0" dirty="0">
                        <a:ln>
                          <a:noFill/>
                        </a:ln>
                        <a:solidFill>
                          <a:schemeClr val="tx1"/>
                        </a:solidFill>
                        <a:effectLst/>
                        <a:latin typeface="+mn-ea"/>
                        <a:ea typeface="+mn-ea"/>
                        <a:cs typeface="Times New Roman" panose="02020603050405020304" charset="0"/>
                      </a:endParaRPr>
                    </a:p>
                  </a:txBody>
                  <a:tcPr marL="91431" marR="91431"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mn-ea"/>
                          <a:ea typeface="+mn-ea"/>
                          <a:cs typeface="Times New Roman" panose="02020603050405020304" charset="0"/>
                        </a:rPr>
                        <a:t>500±300</a:t>
                      </a:r>
                      <a:endParaRPr kumimoji="0" lang="en-US" altLang="zh-CN" sz="3600" b="1" i="0" u="none" strike="noStrike" cap="none" normalizeH="0" baseline="0" dirty="0">
                        <a:ln>
                          <a:noFill/>
                        </a:ln>
                        <a:solidFill>
                          <a:schemeClr val="tx1"/>
                        </a:solidFill>
                        <a:effectLst/>
                        <a:latin typeface="+mn-ea"/>
                        <a:ea typeface="+mn-ea"/>
                        <a:cs typeface="Times New Roman" panose="02020603050405020304" charset="0"/>
                      </a:endParaRPr>
                    </a:p>
                  </a:txBody>
                  <a:tcPr marL="91431" marR="91431"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mn-ea"/>
                          <a:ea typeface="+mn-ea"/>
                          <a:cs typeface="Times New Roman" panose="02020603050405020304" charset="0"/>
                        </a:rPr>
                        <a:t>200</a:t>
                      </a:r>
                      <a:r>
                        <a:rPr kumimoji="0" lang="zh-CN" altLang="en-US" sz="2000" b="1" i="0" u="none" strike="noStrike" cap="none" normalizeH="0" baseline="0">
                          <a:ln>
                            <a:noFill/>
                          </a:ln>
                          <a:solidFill>
                            <a:schemeClr val="tx1"/>
                          </a:solidFill>
                          <a:effectLst/>
                          <a:latin typeface="+mn-ea"/>
                          <a:ea typeface="+mn-ea"/>
                          <a:cs typeface="Times New Roman" panose="02020603050405020304" charset="0"/>
                        </a:rPr>
                        <a:t>以下</a:t>
                      </a:r>
                      <a:endParaRPr kumimoji="0" lang="zh-CN" altLang="en-US" sz="3600" b="1" i="0" u="none" strike="noStrike" cap="none" normalizeH="0" baseline="0">
                        <a:ln>
                          <a:noFill/>
                        </a:ln>
                        <a:solidFill>
                          <a:schemeClr val="tx1"/>
                        </a:solidFill>
                        <a:effectLst/>
                        <a:latin typeface="+mn-ea"/>
                        <a:ea typeface="+mn-ea"/>
                        <a:cs typeface="Times New Roman" panose="02020603050405020304" charset="0"/>
                      </a:endParaRPr>
                    </a:p>
                  </a:txBody>
                  <a:tcPr marL="91431" marR="91431"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240">
                <a:tc>
                  <a:txBody>
                    <a:bodyPr/>
                    <a:p>
                      <a:pPr marL="0" marR="0" lvl="0" indent="0" algn="ctr" defTabSz="914400" rtl="0" eaLnBrk="1" fontAlgn="base" latinLnBrk="0" hangingPunct="1">
                        <a:spcBef>
                          <a:spcPct val="0"/>
                        </a:spcBef>
                        <a:spcAft>
                          <a:spcPct val="0"/>
                        </a:spcAft>
                        <a:buClrTx/>
                        <a:buSzTx/>
                        <a:buFontTx/>
                        <a:buNone/>
                      </a:pPr>
                      <a:r>
                        <a:rPr kumimoji="0" lang="zh-CN" altLang="en-US" sz="2000" b="1" i="0" u="none" strike="noStrike" cap="none" normalizeH="0" baseline="0">
                          <a:ln>
                            <a:noFill/>
                          </a:ln>
                          <a:solidFill>
                            <a:schemeClr val="tx1"/>
                          </a:solidFill>
                          <a:effectLst/>
                          <a:latin typeface="+mn-ea"/>
                          <a:ea typeface="+mn-ea"/>
                          <a:cs typeface="Times New Roman" panose="02020603050405020304" charset="0"/>
                        </a:rPr>
                        <a:t>销售规模（万）</a:t>
                      </a:r>
                      <a:endParaRPr kumimoji="0" lang="zh-CN" altLang="en-US" sz="3600" b="1" i="0" u="none" strike="noStrike" cap="none" normalizeH="0" baseline="0">
                        <a:ln>
                          <a:noFill/>
                        </a:ln>
                        <a:solidFill>
                          <a:schemeClr val="tx1"/>
                        </a:solidFill>
                        <a:effectLst/>
                        <a:latin typeface="+mn-ea"/>
                        <a:ea typeface="+mn-ea"/>
                        <a:cs typeface="Times New Roman" panose="02020603050405020304" charset="0"/>
                      </a:endParaRPr>
                    </a:p>
                  </a:txBody>
                  <a:tcPr marL="91431" marR="91431"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mn-ea"/>
                          <a:ea typeface="+mn-ea"/>
                          <a:cs typeface="Times New Roman" panose="02020603050405020304" charset="0"/>
                        </a:rPr>
                        <a:t>1500</a:t>
                      </a:r>
                      <a:r>
                        <a:rPr kumimoji="0" lang="zh-CN" altLang="en-US" sz="2000" b="1" i="0" u="none" strike="noStrike" cap="none" normalizeH="0" baseline="0">
                          <a:ln>
                            <a:noFill/>
                          </a:ln>
                          <a:solidFill>
                            <a:schemeClr val="tx1"/>
                          </a:solidFill>
                          <a:effectLst/>
                          <a:latin typeface="+mn-ea"/>
                          <a:ea typeface="+mn-ea"/>
                          <a:cs typeface="Times New Roman" panose="02020603050405020304" charset="0"/>
                        </a:rPr>
                        <a:t>以上</a:t>
                      </a:r>
                      <a:endParaRPr kumimoji="0" lang="zh-CN" altLang="en-US" sz="3600" b="1" i="0" u="none" strike="noStrike" cap="none" normalizeH="0" baseline="0">
                        <a:ln>
                          <a:noFill/>
                        </a:ln>
                        <a:solidFill>
                          <a:schemeClr val="tx1"/>
                        </a:solidFill>
                        <a:effectLst/>
                        <a:latin typeface="+mn-ea"/>
                        <a:ea typeface="+mn-ea"/>
                        <a:cs typeface="Times New Roman" panose="02020603050405020304" charset="0"/>
                      </a:endParaRPr>
                    </a:p>
                  </a:txBody>
                  <a:tcPr marL="91431" marR="91431"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mn-ea"/>
                          <a:ea typeface="+mn-ea"/>
                          <a:cs typeface="Times New Roman" panose="02020603050405020304" charset="0"/>
                        </a:rPr>
                        <a:t>1200±300</a:t>
                      </a:r>
                      <a:endParaRPr kumimoji="0" lang="en-US" altLang="zh-CN" sz="3600" b="1" i="0" u="none" strike="noStrike" cap="none" normalizeH="0" baseline="0" dirty="0">
                        <a:ln>
                          <a:noFill/>
                        </a:ln>
                        <a:solidFill>
                          <a:schemeClr val="tx1"/>
                        </a:solidFill>
                        <a:effectLst/>
                        <a:latin typeface="+mn-ea"/>
                        <a:ea typeface="+mn-ea"/>
                        <a:cs typeface="Times New Roman" panose="02020603050405020304" charset="0"/>
                      </a:endParaRPr>
                    </a:p>
                  </a:txBody>
                  <a:tcPr marL="91431" marR="91431"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mn-ea"/>
                          <a:ea typeface="+mn-ea"/>
                          <a:cs typeface="Times New Roman" panose="02020603050405020304" charset="0"/>
                        </a:rPr>
                        <a:t>900</a:t>
                      </a:r>
                      <a:r>
                        <a:rPr kumimoji="0" lang="zh-CN" altLang="en-US" sz="2000" b="1" i="0" u="none" strike="noStrike" cap="none" normalizeH="0" baseline="0" dirty="0">
                          <a:ln>
                            <a:noFill/>
                          </a:ln>
                          <a:solidFill>
                            <a:schemeClr val="tx1"/>
                          </a:solidFill>
                          <a:effectLst/>
                          <a:latin typeface="+mn-ea"/>
                          <a:ea typeface="+mn-ea"/>
                          <a:cs typeface="Times New Roman" panose="02020603050405020304" charset="0"/>
                        </a:rPr>
                        <a:t>以下</a:t>
                      </a:r>
                      <a:endParaRPr kumimoji="0" lang="zh-CN" altLang="en-US" sz="3600" b="1" i="0" u="none" strike="noStrike" cap="none" normalizeH="0" baseline="0" dirty="0">
                        <a:ln>
                          <a:noFill/>
                        </a:ln>
                        <a:solidFill>
                          <a:schemeClr val="tx1"/>
                        </a:solidFill>
                        <a:effectLst/>
                        <a:latin typeface="+mn-ea"/>
                        <a:ea typeface="+mn-ea"/>
                        <a:cs typeface="Times New Roman" panose="02020603050405020304" charset="0"/>
                      </a:endParaRPr>
                    </a:p>
                  </a:txBody>
                  <a:tcPr marL="91431" marR="91431"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240">
                <a:tc>
                  <a:txBody>
                    <a:bodyPr/>
                    <a:p>
                      <a:pPr marL="0" marR="0" lvl="0" indent="0" algn="ctr" defTabSz="914400" rtl="0" eaLnBrk="1" fontAlgn="base" latinLnBrk="0" hangingPunct="1">
                        <a:spcBef>
                          <a:spcPct val="0"/>
                        </a:spcBef>
                        <a:spcAft>
                          <a:spcPct val="0"/>
                        </a:spcAft>
                        <a:buClrTx/>
                        <a:buSzTx/>
                        <a:buFontTx/>
                        <a:buNone/>
                      </a:pPr>
                      <a:r>
                        <a:rPr kumimoji="0" lang="zh-CN" altLang="en-US" sz="2000" b="1" i="0" u="none" strike="noStrike" cap="none" normalizeH="0" baseline="0">
                          <a:ln>
                            <a:noFill/>
                          </a:ln>
                          <a:solidFill>
                            <a:schemeClr val="tx1"/>
                          </a:solidFill>
                          <a:effectLst/>
                          <a:latin typeface="+mn-ea"/>
                          <a:ea typeface="+mn-ea"/>
                          <a:cs typeface="Times New Roman" panose="02020603050405020304" charset="0"/>
                        </a:rPr>
                        <a:t>应收账款周转</a:t>
                      </a:r>
                      <a:endParaRPr kumimoji="0" lang="zh-CN" altLang="en-US" sz="3600" b="1" i="0" u="none" strike="noStrike" cap="none" normalizeH="0" baseline="0">
                        <a:ln>
                          <a:noFill/>
                        </a:ln>
                        <a:solidFill>
                          <a:schemeClr val="tx1"/>
                        </a:solidFill>
                        <a:effectLst/>
                        <a:latin typeface="+mn-ea"/>
                        <a:ea typeface="+mn-ea"/>
                        <a:cs typeface="Times New Roman" panose="02020603050405020304" charset="0"/>
                      </a:endParaRPr>
                    </a:p>
                  </a:txBody>
                  <a:tcPr marL="91431" marR="91431"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mn-ea"/>
                          <a:ea typeface="+mn-ea"/>
                          <a:cs typeface="Times New Roman" panose="02020603050405020304" charset="0"/>
                        </a:rPr>
                        <a:t>12</a:t>
                      </a:r>
                      <a:r>
                        <a:rPr kumimoji="0" lang="zh-CN" altLang="en-US" sz="2000" b="1" i="0" u="none" strike="noStrike" cap="none" normalizeH="0" baseline="0">
                          <a:ln>
                            <a:noFill/>
                          </a:ln>
                          <a:solidFill>
                            <a:schemeClr val="tx1"/>
                          </a:solidFill>
                          <a:effectLst/>
                          <a:latin typeface="+mn-ea"/>
                          <a:ea typeface="+mn-ea"/>
                          <a:cs typeface="Times New Roman" panose="02020603050405020304" charset="0"/>
                        </a:rPr>
                        <a:t>次以上</a:t>
                      </a:r>
                      <a:endParaRPr kumimoji="0" lang="zh-CN" altLang="en-US" sz="3600" b="1" i="0" u="none" strike="noStrike" cap="none" normalizeH="0" baseline="0">
                        <a:ln>
                          <a:noFill/>
                        </a:ln>
                        <a:solidFill>
                          <a:schemeClr val="tx1"/>
                        </a:solidFill>
                        <a:effectLst/>
                        <a:latin typeface="+mn-ea"/>
                        <a:ea typeface="+mn-ea"/>
                        <a:cs typeface="Times New Roman" panose="02020603050405020304" charset="0"/>
                      </a:endParaRPr>
                    </a:p>
                  </a:txBody>
                  <a:tcPr marL="91431" marR="91431"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mn-ea"/>
                          <a:ea typeface="+mn-ea"/>
                          <a:cs typeface="Times New Roman" panose="02020603050405020304" charset="0"/>
                        </a:rPr>
                        <a:t>10±2</a:t>
                      </a:r>
                      <a:endParaRPr kumimoji="0" lang="en-US" altLang="zh-CN" sz="3600" b="1" i="0" u="none" strike="noStrike" cap="none" normalizeH="0" baseline="0" dirty="0">
                        <a:ln>
                          <a:noFill/>
                        </a:ln>
                        <a:solidFill>
                          <a:schemeClr val="tx1"/>
                        </a:solidFill>
                        <a:effectLst/>
                        <a:latin typeface="+mn-ea"/>
                        <a:ea typeface="+mn-ea"/>
                        <a:cs typeface="Times New Roman" panose="02020603050405020304" charset="0"/>
                      </a:endParaRPr>
                    </a:p>
                  </a:txBody>
                  <a:tcPr marL="91431" marR="91431"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mn-ea"/>
                          <a:ea typeface="+mn-ea"/>
                          <a:cs typeface="Times New Roman" panose="02020603050405020304" charset="0"/>
                        </a:rPr>
                        <a:t>8</a:t>
                      </a:r>
                      <a:r>
                        <a:rPr kumimoji="0" lang="zh-CN" altLang="en-US" sz="2000" b="1" i="0" u="none" strike="noStrike" cap="none" normalizeH="0" baseline="0" dirty="0">
                          <a:ln>
                            <a:noFill/>
                          </a:ln>
                          <a:solidFill>
                            <a:schemeClr val="tx1"/>
                          </a:solidFill>
                          <a:effectLst/>
                          <a:latin typeface="+mn-ea"/>
                          <a:ea typeface="+mn-ea"/>
                          <a:cs typeface="Times New Roman" panose="02020603050405020304" charset="0"/>
                        </a:rPr>
                        <a:t>次以下</a:t>
                      </a:r>
                      <a:endParaRPr kumimoji="0" lang="zh-CN" altLang="en-US" sz="3600" b="1" i="0" u="none" strike="noStrike" cap="none" normalizeH="0" baseline="0" dirty="0">
                        <a:ln>
                          <a:noFill/>
                        </a:ln>
                        <a:solidFill>
                          <a:schemeClr val="tx1"/>
                        </a:solidFill>
                        <a:effectLst/>
                        <a:latin typeface="+mn-ea"/>
                        <a:ea typeface="+mn-ea"/>
                        <a:cs typeface="Times New Roman" panose="02020603050405020304" charset="0"/>
                      </a:endParaRPr>
                    </a:p>
                  </a:txBody>
                  <a:tcPr marL="91431" marR="91431"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240">
                <a:tc>
                  <a:txBody>
                    <a:bodyPr/>
                    <a:p>
                      <a:pPr marL="0" marR="0" lvl="0" indent="0" algn="ctr" defTabSz="914400" rtl="0" eaLnBrk="1" fontAlgn="base" latinLnBrk="0" hangingPunct="1">
                        <a:spcBef>
                          <a:spcPct val="0"/>
                        </a:spcBef>
                        <a:spcAft>
                          <a:spcPct val="0"/>
                        </a:spcAft>
                        <a:buClrTx/>
                        <a:buSzTx/>
                        <a:buFontTx/>
                        <a:buNone/>
                      </a:pPr>
                      <a:r>
                        <a:rPr kumimoji="0" lang="zh-CN" altLang="en-US" sz="2000" b="1" i="0" u="none" strike="noStrike" cap="none" normalizeH="0" baseline="0">
                          <a:ln>
                            <a:noFill/>
                          </a:ln>
                          <a:solidFill>
                            <a:schemeClr val="tx1"/>
                          </a:solidFill>
                          <a:effectLst/>
                          <a:latin typeface="+mn-ea"/>
                          <a:ea typeface="+mn-ea"/>
                          <a:cs typeface="Times New Roman" panose="02020603050405020304" charset="0"/>
                        </a:rPr>
                        <a:t>库存周转</a:t>
                      </a:r>
                      <a:endParaRPr kumimoji="0" lang="zh-CN" altLang="en-US" sz="3600" b="1" i="0" u="none" strike="noStrike" cap="none" normalizeH="0" baseline="0">
                        <a:ln>
                          <a:noFill/>
                        </a:ln>
                        <a:solidFill>
                          <a:schemeClr val="tx1"/>
                        </a:solidFill>
                        <a:effectLst/>
                        <a:latin typeface="+mn-ea"/>
                        <a:ea typeface="+mn-ea"/>
                        <a:cs typeface="Times New Roman" panose="02020603050405020304" charset="0"/>
                      </a:endParaRPr>
                    </a:p>
                  </a:txBody>
                  <a:tcPr marL="91431" marR="91431"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mn-ea"/>
                          <a:ea typeface="+mn-ea"/>
                          <a:cs typeface="Times New Roman" panose="02020603050405020304" charset="0"/>
                        </a:rPr>
                        <a:t>7</a:t>
                      </a:r>
                      <a:r>
                        <a:rPr kumimoji="0" lang="zh-CN" altLang="en-US" sz="2000" b="1" i="0" u="none" strike="noStrike" cap="none" normalizeH="0" baseline="0">
                          <a:ln>
                            <a:noFill/>
                          </a:ln>
                          <a:solidFill>
                            <a:schemeClr val="tx1"/>
                          </a:solidFill>
                          <a:effectLst/>
                          <a:latin typeface="+mn-ea"/>
                          <a:ea typeface="+mn-ea"/>
                          <a:cs typeface="Times New Roman" panose="02020603050405020304" charset="0"/>
                        </a:rPr>
                        <a:t>次以上</a:t>
                      </a:r>
                      <a:endParaRPr kumimoji="0" lang="zh-CN" altLang="en-US" sz="3600" b="1" i="0" u="none" strike="noStrike" cap="none" normalizeH="0" baseline="0">
                        <a:ln>
                          <a:noFill/>
                        </a:ln>
                        <a:solidFill>
                          <a:schemeClr val="tx1"/>
                        </a:solidFill>
                        <a:effectLst/>
                        <a:latin typeface="+mn-ea"/>
                        <a:ea typeface="+mn-ea"/>
                        <a:cs typeface="Times New Roman" panose="02020603050405020304" charset="0"/>
                      </a:endParaRPr>
                    </a:p>
                  </a:txBody>
                  <a:tcPr marL="91431" marR="91431"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mn-ea"/>
                          <a:ea typeface="+mn-ea"/>
                          <a:cs typeface="Times New Roman" panose="02020603050405020304" charset="0"/>
                        </a:rPr>
                        <a:t>5±2</a:t>
                      </a:r>
                      <a:endParaRPr kumimoji="0" lang="en-US" altLang="zh-CN" sz="3600" b="1" i="0" u="none" strike="noStrike" cap="none" normalizeH="0" baseline="0" dirty="0">
                        <a:ln>
                          <a:noFill/>
                        </a:ln>
                        <a:solidFill>
                          <a:schemeClr val="tx1"/>
                        </a:solidFill>
                        <a:effectLst/>
                        <a:latin typeface="+mn-ea"/>
                        <a:ea typeface="+mn-ea"/>
                        <a:cs typeface="Times New Roman" panose="02020603050405020304" charset="0"/>
                      </a:endParaRPr>
                    </a:p>
                  </a:txBody>
                  <a:tcPr marL="91431" marR="91431"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mn-ea"/>
                          <a:ea typeface="+mn-ea"/>
                          <a:cs typeface="Times New Roman" panose="02020603050405020304" charset="0"/>
                        </a:rPr>
                        <a:t>3</a:t>
                      </a:r>
                      <a:r>
                        <a:rPr kumimoji="0" lang="zh-CN" altLang="en-US" sz="2000" b="1" i="0" u="none" strike="noStrike" cap="none" normalizeH="0" baseline="0" dirty="0">
                          <a:ln>
                            <a:noFill/>
                          </a:ln>
                          <a:solidFill>
                            <a:schemeClr val="tx1"/>
                          </a:solidFill>
                          <a:effectLst/>
                          <a:latin typeface="+mn-ea"/>
                          <a:ea typeface="+mn-ea"/>
                          <a:cs typeface="Times New Roman" panose="02020603050405020304" charset="0"/>
                        </a:rPr>
                        <a:t>次以下</a:t>
                      </a:r>
                      <a:endParaRPr kumimoji="0" lang="zh-CN" altLang="en-US" sz="3600" b="1" i="0" u="none" strike="noStrike" cap="none" normalizeH="0" baseline="0" dirty="0">
                        <a:ln>
                          <a:noFill/>
                        </a:ln>
                        <a:solidFill>
                          <a:schemeClr val="tx1"/>
                        </a:solidFill>
                        <a:effectLst/>
                        <a:latin typeface="+mn-ea"/>
                        <a:ea typeface="+mn-ea"/>
                        <a:cs typeface="Times New Roman" panose="02020603050405020304" charset="0"/>
                      </a:endParaRPr>
                    </a:p>
                  </a:txBody>
                  <a:tcPr marL="91431" marR="91431"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240">
                <a:tc>
                  <a:txBody>
                    <a:bodyPr/>
                    <a:p>
                      <a:pPr marL="0" marR="0" lvl="0" indent="0" algn="ctr" defTabSz="914400" rtl="0" eaLnBrk="1" fontAlgn="base" latinLnBrk="0" hangingPunct="1">
                        <a:spcBef>
                          <a:spcPct val="0"/>
                        </a:spcBef>
                        <a:spcAft>
                          <a:spcPct val="0"/>
                        </a:spcAft>
                        <a:buClrTx/>
                        <a:buSzTx/>
                        <a:buFontTx/>
                        <a:buNone/>
                      </a:pPr>
                      <a:r>
                        <a:rPr kumimoji="0" lang="zh-CN" altLang="en-US" sz="2000" b="1" i="0" u="none" strike="noStrike" cap="none" normalizeH="0" baseline="0">
                          <a:ln>
                            <a:noFill/>
                          </a:ln>
                          <a:solidFill>
                            <a:schemeClr val="tx1"/>
                          </a:solidFill>
                          <a:effectLst/>
                          <a:latin typeface="+mn-ea"/>
                          <a:ea typeface="+mn-ea"/>
                          <a:cs typeface="Times New Roman" panose="02020603050405020304" charset="0"/>
                        </a:rPr>
                        <a:t>赚取利息倍数</a:t>
                      </a:r>
                      <a:endParaRPr kumimoji="0" lang="zh-CN" altLang="en-US" sz="3600" b="1" i="0" u="none" strike="noStrike" cap="none" normalizeH="0" baseline="0">
                        <a:ln>
                          <a:noFill/>
                        </a:ln>
                        <a:solidFill>
                          <a:schemeClr val="tx1"/>
                        </a:solidFill>
                        <a:effectLst/>
                        <a:latin typeface="+mn-ea"/>
                        <a:ea typeface="+mn-ea"/>
                        <a:cs typeface="Times New Roman" panose="02020603050405020304" charset="0"/>
                      </a:endParaRPr>
                    </a:p>
                  </a:txBody>
                  <a:tcPr marL="91431" marR="91431"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mn-ea"/>
                          <a:ea typeface="+mn-ea"/>
                          <a:cs typeface="Times New Roman" panose="02020603050405020304" charset="0"/>
                        </a:rPr>
                        <a:t>8</a:t>
                      </a:r>
                      <a:r>
                        <a:rPr kumimoji="0" lang="zh-CN" altLang="en-US" sz="2000" b="1" i="0" u="none" strike="noStrike" cap="none" normalizeH="0" baseline="0">
                          <a:ln>
                            <a:noFill/>
                          </a:ln>
                          <a:solidFill>
                            <a:schemeClr val="tx1"/>
                          </a:solidFill>
                          <a:effectLst/>
                          <a:latin typeface="+mn-ea"/>
                          <a:ea typeface="+mn-ea"/>
                          <a:cs typeface="Times New Roman" panose="02020603050405020304" charset="0"/>
                        </a:rPr>
                        <a:t>次以上</a:t>
                      </a:r>
                      <a:endParaRPr kumimoji="0" lang="zh-CN" altLang="en-US" sz="3600" b="1" i="0" u="none" strike="noStrike" cap="none" normalizeH="0" baseline="0">
                        <a:ln>
                          <a:noFill/>
                        </a:ln>
                        <a:solidFill>
                          <a:schemeClr val="tx1"/>
                        </a:solidFill>
                        <a:effectLst/>
                        <a:latin typeface="+mn-ea"/>
                        <a:ea typeface="+mn-ea"/>
                        <a:cs typeface="Times New Roman" panose="02020603050405020304" charset="0"/>
                      </a:endParaRPr>
                    </a:p>
                  </a:txBody>
                  <a:tcPr marL="91431" marR="91431"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mn-ea"/>
                          <a:ea typeface="+mn-ea"/>
                          <a:cs typeface="Times New Roman" panose="02020603050405020304" charset="0"/>
                        </a:rPr>
                        <a:t>5±3</a:t>
                      </a:r>
                      <a:endParaRPr kumimoji="0" lang="en-US" altLang="zh-CN" sz="3600" b="1" i="0" u="none" strike="noStrike" cap="none" normalizeH="0" baseline="0" dirty="0">
                        <a:ln>
                          <a:noFill/>
                        </a:ln>
                        <a:solidFill>
                          <a:schemeClr val="tx1"/>
                        </a:solidFill>
                        <a:effectLst/>
                        <a:latin typeface="+mn-ea"/>
                        <a:ea typeface="+mn-ea"/>
                        <a:cs typeface="Times New Roman" panose="02020603050405020304" charset="0"/>
                      </a:endParaRPr>
                    </a:p>
                  </a:txBody>
                  <a:tcPr marL="91431" marR="91431"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mn-ea"/>
                          <a:ea typeface="+mn-ea"/>
                          <a:cs typeface="Times New Roman" panose="02020603050405020304" charset="0"/>
                        </a:rPr>
                        <a:t>2</a:t>
                      </a:r>
                      <a:r>
                        <a:rPr kumimoji="0" lang="zh-CN" altLang="en-US" sz="2000" b="1" i="0" u="none" strike="noStrike" cap="none" normalizeH="0" baseline="0" dirty="0">
                          <a:ln>
                            <a:noFill/>
                          </a:ln>
                          <a:solidFill>
                            <a:schemeClr val="tx1"/>
                          </a:solidFill>
                          <a:effectLst/>
                          <a:latin typeface="+mn-ea"/>
                          <a:ea typeface="+mn-ea"/>
                          <a:cs typeface="Times New Roman" panose="02020603050405020304" charset="0"/>
                        </a:rPr>
                        <a:t>次以下</a:t>
                      </a:r>
                      <a:endParaRPr kumimoji="0" lang="zh-CN" altLang="en-US" sz="3600" b="1" i="0" u="none" strike="noStrike" cap="none" normalizeH="0" baseline="0" dirty="0">
                        <a:ln>
                          <a:noFill/>
                        </a:ln>
                        <a:solidFill>
                          <a:schemeClr val="tx1"/>
                        </a:solidFill>
                        <a:effectLst/>
                        <a:latin typeface="+mn-ea"/>
                        <a:ea typeface="+mn-ea"/>
                        <a:cs typeface="Times New Roman" panose="02020603050405020304" charset="0"/>
                      </a:endParaRPr>
                    </a:p>
                  </a:txBody>
                  <a:tcPr marL="91431" marR="91431"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179273" name="Rectangle 79"/>
          <p:cNvSpPr/>
          <p:nvPr/>
        </p:nvSpPr>
        <p:spPr>
          <a:xfrm>
            <a:off x="5050473" y="783908"/>
            <a:ext cx="2089785" cy="368300"/>
          </a:xfrm>
          <a:prstGeom prst="rect">
            <a:avLst/>
          </a:prstGeom>
          <a:noFill/>
          <a:ln w="9525">
            <a:noFill/>
          </a:ln>
        </p:spPr>
        <p:txBody>
          <a:bodyPr wrap="none" anchor="ctr" anchorCtr="false">
            <a:spAutoFit/>
          </a:bodyPr>
          <a:p>
            <a:pPr>
              <a:buClrTx/>
              <a:buFont typeface="Arial" panose="020B0604020202020204" pitchFamily="34" charset="0"/>
            </a:pPr>
            <a:r>
              <a:rPr lang="zh-CN" altLang="en-US" sz="1800" b="1" dirty="0">
                <a:solidFill>
                  <a:schemeClr val="tx1"/>
                </a:solidFill>
                <a:latin typeface="华文中宋" panose="02010600040101010101" pitchFamily="2" charset="-122"/>
                <a:ea typeface="华文中宋" panose="02010600040101010101" pitchFamily="2" charset="-122"/>
              </a:rPr>
              <a:t>企业信用评级标准</a:t>
            </a:r>
            <a:r>
              <a:rPr lang="zh-CN" altLang="en-US" sz="1800" dirty="0">
                <a:solidFill>
                  <a:schemeClr val="tx1"/>
                </a:solidFill>
                <a:latin typeface="华文中宋" panose="02010600040101010101" pitchFamily="2" charset="-122"/>
                <a:ea typeface="华文中宋" panose="02010600040101010101" pitchFamily="2" charset="-122"/>
              </a:rPr>
              <a:t> </a:t>
            </a:r>
            <a:endParaRPr lang="zh-CN" altLang="en-US" sz="1800" dirty="0">
              <a:solidFill>
                <a:schemeClr val="tx1"/>
              </a:solidFill>
              <a:latin typeface="华文中宋" panose="02010600040101010101" pitchFamily="2" charset="-122"/>
              <a:ea typeface="华文中宋"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（二）客户信用评级系统</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181345" name="Rectangle 2010"/>
          <p:cNvSpPr/>
          <p:nvPr/>
        </p:nvSpPr>
        <p:spPr>
          <a:xfrm>
            <a:off x="5084445" y="720883"/>
            <a:ext cx="2021840" cy="368300"/>
          </a:xfrm>
          <a:prstGeom prst="rect">
            <a:avLst/>
          </a:prstGeom>
          <a:noFill/>
          <a:ln w="9525">
            <a:noFill/>
          </a:ln>
        </p:spPr>
        <p:txBody>
          <a:bodyPr wrap="none" anchor="ctr" anchorCtr="false">
            <a:spAutoFit/>
          </a:bodyPr>
          <a:p>
            <a:pPr algn="ctr">
              <a:buClrTx/>
              <a:buFont typeface="Arial" panose="020B0604020202020204" pitchFamily="34" charset="0"/>
            </a:pPr>
            <a:r>
              <a:rPr lang="zh-CN" altLang="en-US" b="1" dirty="0">
                <a:solidFill>
                  <a:schemeClr val="tx1"/>
                </a:solidFill>
                <a:latin typeface="黑体" panose="02010609060101010101" pitchFamily="49" charset="-122"/>
                <a:ea typeface="黑体" panose="02010609060101010101" pitchFamily="49" charset="-122"/>
              </a:rPr>
              <a:t>邓白氏评级注释表</a:t>
            </a:r>
            <a:endParaRPr lang="zh-CN" altLang="en-US" b="1" dirty="0">
              <a:solidFill>
                <a:schemeClr val="tx1"/>
              </a:solidFill>
              <a:latin typeface="黑体" panose="02010609060101010101" pitchFamily="49" charset="-122"/>
              <a:ea typeface="黑体" panose="02010609060101010101" pitchFamily="49" charset="-122"/>
            </a:endParaRPr>
          </a:p>
        </p:txBody>
      </p:sp>
      <p:pic>
        <p:nvPicPr>
          <p:cNvPr id="2" name="图片 1"/>
          <p:cNvPicPr>
            <a:picLocks noChangeAspect="true"/>
          </p:cNvPicPr>
          <p:nvPr/>
        </p:nvPicPr>
        <p:blipFill>
          <a:blip r:embed="rId4"/>
          <a:stretch>
            <a:fillRect/>
          </a:stretch>
        </p:blipFill>
        <p:spPr>
          <a:xfrm>
            <a:off x="1019810" y="1089025"/>
            <a:ext cx="10151745" cy="4366895"/>
          </a:xfrm>
          <a:prstGeom prst="rect">
            <a:avLst/>
          </a:prstGeom>
        </p:spPr>
      </p:pic>
      <p:pic>
        <p:nvPicPr>
          <p:cNvPr id="3" name="图片 2"/>
          <p:cNvPicPr>
            <a:picLocks noChangeAspect="true"/>
          </p:cNvPicPr>
          <p:nvPr/>
        </p:nvPicPr>
        <p:blipFill>
          <a:blip r:embed="rId5"/>
          <a:srcRect l="51198" b="49675"/>
          <a:stretch>
            <a:fillRect/>
          </a:stretch>
        </p:blipFill>
        <p:spPr>
          <a:xfrm>
            <a:off x="6720205" y="5435600"/>
            <a:ext cx="4459605" cy="132334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（二）客户信用评级系统</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183300" name="Rectangle 4"/>
          <p:cNvSpPr/>
          <p:nvPr/>
        </p:nvSpPr>
        <p:spPr>
          <a:xfrm>
            <a:off x="4785360" y="1841025"/>
            <a:ext cx="2926080" cy="368300"/>
          </a:xfrm>
          <a:prstGeom prst="rect">
            <a:avLst/>
          </a:prstGeom>
          <a:noFill/>
          <a:ln w="9525">
            <a:noFill/>
          </a:ln>
        </p:spPr>
        <p:txBody>
          <a:bodyPr wrap="none" anchor="ctr" anchorCtr="false">
            <a:spAutoFit/>
          </a:bodyPr>
          <a:p>
            <a:pPr algn="l">
              <a:buClrTx/>
              <a:buFont typeface="Arial" panose="020B0604020202020204" pitchFamily="34" charset="0"/>
            </a:pPr>
            <a:r>
              <a:rPr lang="zh-CN" altLang="en-US" b="1" dirty="0">
                <a:latin typeface="微软雅黑" panose="020B0503020204020204" charset="-122"/>
                <a:ea typeface="微软雅黑" panose="020B0503020204020204" charset="-122"/>
                <a:cs typeface="微软雅黑" panose="020B0503020204020204" charset="-122"/>
              </a:rPr>
              <a:t>邓白氏风险预警评分注释表</a:t>
            </a:r>
            <a:endParaRPr lang="zh-CN" altLang="en-US" b="1" dirty="0">
              <a:latin typeface="微软雅黑" panose="020B0503020204020204" charset="-122"/>
              <a:ea typeface="微软雅黑" panose="020B0503020204020204" charset="-122"/>
              <a:cs typeface="微软雅黑" panose="020B0503020204020204" charset="-122"/>
            </a:endParaRPr>
          </a:p>
        </p:txBody>
      </p:sp>
      <p:pic>
        <p:nvPicPr>
          <p:cNvPr id="2" name="图片 1"/>
          <p:cNvPicPr>
            <a:picLocks noChangeAspect="true"/>
          </p:cNvPicPr>
          <p:nvPr/>
        </p:nvPicPr>
        <p:blipFill>
          <a:blip r:embed="rId4"/>
          <a:stretch>
            <a:fillRect/>
          </a:stretch>
        </p:blipFill>
        <p:spPr>
          <a:xfrm>
            <a:off x="642620" y="2552700"/>
            <a:ext cx="11210925" cy="1200150"/>
          </a:xfrm>
          <a:prstGeom prst="rect">
            <a:avLst/>
          </a:prstGeom>
        </p:spPr>
      </p:pic>
      <p:pic>
        <p:nvPicPr>
          <p:cNvPr id="3" name="图片 2"/>
          <p:cNvPicPr>
            <a:picLocks noChangeAspect="true"/>
          </p:cNvPicPr>
          <p:nvPr/>
        </p:nvPicPr>
        <p:blipFill>
          <a:blip r:embed="rId5"/>
          <a:srcRect l="608" t="1517" r="51600" b="50080"/>
          <a:stretch>
            <a:fillRect/>
          </a:stretch>
        </p:blipFill>
        <p:spPr>
          <a:xfrm>
            <a:off x="3953510" y="3958590"/>
            <a:ext cx="4589780" cy="133731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（二）客户信用评级系统</a:t>
            </a:r>
            <a:endParaRPr lang="zh-CN" altLang="en-US" sz="3200" dirty="0">
              <a:solidFill>
                <a:schemeClr val="bg1"/>
              </a:solidFill>
              <a:latin typeface="微软雅黑" panose="020B0503020204020204" charset="-122"/>
              <a:ea typeface="微软雅黑" panose="020B0503020204020204" charset="-122"/>
              <a:sym typeface="+mn-ea"/>
            </a:endParaRPr>
          </a:p>
        </p:txBody>
      </p:sp>
      <p:graphicFrame>
        <p:nvGraphicFramePr>
          <p:cNvPr id="159792" name="Group 48"/>
          <p:cNvGraphicFramePr>
            <a:graphicFrameLocks noGrp="true"/>
          </p:cNvGraphicFramePr>
          <p:nvPr/>
        </p:nvGraphicFramePr>
        <p:xfrm>
          <a:off x="2652078" y="2067560"/>
          <a:ext cx="6886575" cy="3565668"/>
        </p:xfrm>
        <a:graphic>
          <a:graphicData uri="http://schemas.openxmlformats.org/drawingml/2006/table">
            <a:tbl>
              <a:tblPr/>
              <a:tblGrid>
                <a:gridCol w="2295525"/>
                <a:gridCol w="2295525"/>
                <a:gridCol w="2295525"/>
              </a:tblGrid>
              <a:tr h="365760">
                <a:tc>
                  <a:txBody>
                    <a:bodyPr/>
                    <a:p>
                      <a:pPr marL="0" marR="0" lvl="0" indent="0" algn="ctr" defTabSz="914400" rtl="0" eaLnBrk="1" fontAlgn="base" latinLnBrk="0" hangingPunct="1">
                        <a:spcBef>
                          <a:spcPct val="0"/>
                        </a:spcBef>
                        <a:spcAft>
                          <a:spcPct val="0"/>
                        </a:spcAft>
                        <a:buClrTx/>
                        <a:buSzTx/>
                        <a:buFontTx/>
                        <a:buNone/>
                      </a:pPr>
                      <a:r>
                        <a:rPr kumimoji="0" lang="zh-CN" altLang="en-US" sz="1800" b="1" i="0" u="none" strike="noStrike" cap="none" normalizeH="0" baseline="0" dirty="0">
                          <a:ln>
                            <a:noFill/>
                          </a:ln>
                          <a:solidFill>
                            <a:schemeClr val="tx1"/>
                          </a:solidFill>
                          <a:effectLst/>
                          <a:latin typeface="微软雅黑" panose="020B0503020204020204" charset="-122"/>
                          <a:ea typeface="微软雅黑" panose="020B0503020204020204" charset="-122"/>
                          <a:cs typeface="宋体" panose="02010600030101010101" pitchFamily="2" charset="-122"/>
                        </a:rPr>
                        <a:t>风险等级</a:t>
                      </a:r>
                      <a:endParaRPr kumimoji="0" lang="zh-CN" altLang="en-US" sz="1800" b="1" i="0" u="none" strike="noStrike" cap="none" normalizeH="0" baseline="0" dirty="0">
                        <a:ln>
                          <a:noFill/>
                        </a:ln>
                        <a:solidFill>
                          <a:schemeClr val="tx1"/>
                        </a:solidFill>
                        <a:effectLst/>
                        <a:latin typeface="微软雅黑" panose="020B0503020204020204" charset="-122"/>
                        <a:ea typeface="微软雅黑" panose="020B0503020204020204" charset="-122"/>
                        <a:cs typeface="宋体" panose="02010600030101010101" pitchFamily="2" charset="-122"/>
                      </a:endParaRPr>
                    </a:p>
                  </a:txBody>
                  <a:tcPr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风险系数</a:t>
                      </a:r>
                      <a:endParaRPr kumimoji="0"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风险程度</a:t>
                      </a:r>
                      <a:endParaRPr kumimoji="0"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690">
                <a:tc>
                  <a:txBody>
                    <a:bodyPr/>
                    <a:p>
                      <a:pPr marL="0" marR="0" lvl="0" indent="0" algn="ctr" defTabSz="914400" rtl="0" eaLnBrk="1" fontAlgn="base" latinLnBrk="0" hangingPunct="1">
                        <a:spcBef>
                          <a:spcPct val="0"/>
                        </a:spcBef>
                        <a:spcAft>
                          <a:spcPct val="0"/>
                        </a:spcAft>
                        <a:buClrTx/>
                        <a:buSzTx/>
                        <a:buFontTx/>
                        <a:buNone/>
                      </a:pPr>
                      <a:r>
                        <a:rPr kumimoji="0" lang="en-US" altLang="zh-CN"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CR1</a:t>
                      </a:r>
                      <a:endParaRPr kumimoji="0" lang="en-US" altLang="zh-CN"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1.0~1.5</a:t>
                      </a:r>
                      <a:endParaRPr kumimoji="0" lang="en-US" altLang="zh-CN"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可以忽略不计</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760">
                <a:tc>
                  <a:txBody>
                    <a:bodyPr/>
                    <a:p>
                      <a:pPr marL="0" marR="0" lvl="0" indent="0" algn="ctr" defTabSz="914400" rtl="0" eaLnBrk="1" fontAlgn="base" latinLnBrk="0" hangingPunct="1">
                        <a:spcBef>
                          <a:spcPct val="0"/>
                        </a:spcBef>
                        <a:spcAft>
                          <a:spcPct val="0"/>
                        </a:spcAft>
                        <a:buClrTx/>
                        <a:buSzTx/>
                        <a:buFontTx/>
                        <a:buNone/>
                      </a:pPr>
                      <a:r>
                        <a:rPr kumimoji="0" lang="en-US" altLang="zh-CN"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CR2</a:t>
                      </a:r>
                      <a:endParaRPr kumimoji="0" lang="en-US" altLang="zh-CN"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1.5~2.0</a:t>
                      </a:r>
                      <a:endParaRPr kumimoji="0" lang="en-US" altLang="zh-CN"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很小</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690">
                <a:tc>
                  <a:txBody>
                    <a:bodyPr/>
                    <a:p>
                      <a:pPr marL="0" marR="0" lvl="0" indent="0" algn="ctr" defTabSz="914400" rtl="0" eaLnBrk="1" fontAlgn="base" latinLnBrk="0" hangingPunct="1">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CR3</a:t>
                      </a:r>
                      <a:endParaRPr kumimoji="0" lang="en-US" altLang="zh-CN"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2.0~2.5</a:t>
                      </a:r>
                      <a:endParaRPr kumimoji="0" lang="en-US" altLang="zh-CN"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低于平均水平</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690">
                <a:tc>
                  <a:txBody>
                    <a:bodyPr/>
                    <a:p>
                      <a:pPr marL="0" marR="0" lvl="0" indent="0" algn="ctr" defTabSz="914400" rtl="0" eaLnBrk="1" fontAlgn="base" latinLnBrk="0" hangingPunct="1">
                        <a:spcBef>
                          <a:spcPct val="0"/>
                        </a:spcBef>
                        <a:spcAft>
                          <a:spcPct val="0"/>
                        </a:spcAft>
                        <a:buClrTx/>
                        <a:buSzTx/>
                        <a:buFontTx/>
                        <a:buNone/>
                      </a:pPr>
                      <a:r>
                        <a:rPr kumimoji="0" lang="en-US" altLang="zh-CN"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CR4</a:t>
                      </a:r>
                      <a:endParaRPr kumimoji="0" lang="en-US" altLang="zh-CN"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2.5~3.5</a:t>
                      </a:r>
                      <a:endParaRPr kumimoji="0" lang="en-US" altLang="zh-CN"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平均水平</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690">
                <a:tc>
                  <a:txBody>
                    <a:bodyPr/>
                    <a:p>
                      <a:pPr marL="0" marR="0" lvl="0" indent="0" algn="ctr" defTabSz="914400" rtl="0" eaLnBrk="1" fontAlgn="base" latinLnBrk="0" hangingPunct="1">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CR5</a:t>
                      </a:r>
                      <a:endParaRPr kumimoji="0" lang="en-US" altLang="zh-CN"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3.5~4.0</a:t>
                      </a:r>
                      <a:endParaRPr kumimoji="0" lang="en-US" altLang="zh-CN"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高于平均水平</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690">
                <a:tc>
                  <a:txBody>
                    <a:bodyPr/>
                    <a:p>
                      <a:pPr marL="0" marR="0" lvl="0" indent="0" algn="ctr" defTabSz="914400" rtl="0" eaLnBrk="1" fontAlgn="base" latinLnBrk="0" hangingPunct="1">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CR6</a:t>
                      </a:r>
                      <a:endParaRPr kumimoji="0" lang="en-US" altLang="zh-CN"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4.0~4.5</a:t>
                      </a:r>
                      <a:endParaRPr kumimoji="0" lang="en-US" altLang="zh-CN"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较高</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690">
                <a:tc>
                  <a:txBody>
                    <a:bodyPr/>
                    <a:p>
                      <a:pPr marL="0" marR="0" lvl="0" indent="0" algn="ctr" defTabSz="914400" rtl="0" eaLnBrk="1" fontAlgn="base" latinLnBrk="0" hangingPunct="1">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CR7</a:t>
                      </a:r>
                      <a:endParaRPr kumimoji="0" lang="en-US" altLang="zh-CN"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&gt;4.5</a:t>
                      </a:r>
                      <a:endParaRPr kumimoji="0" lang="en-US" altLang="zh-CN"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很高</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40008">
                <a:tc gridSpan="3">
                  <a:txBody>
                    <a:bodyPr/>
                    <a:p>
                      <a:pPr marL="0" marR="0" lvl="0" indent="0" algn="l"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注：资不抵债的企业、被法院查封或被政府勒令停业的企业和由于种种原因歇业和废业的企业都被划入</a:t>
                      </a:r>
                      <a:r>
                        <a:rPr kumimoji="0" lang="en-US" altLang="zh-CN"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CR7</a:t>
                      </a: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等级。</a:t>
                      </a:r>
                      <a:endParaRPr kumimoji="0" lang="zh-CN" altLang="en-US" sz="32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endParaRPr>
                    </a:p>
                  </a:txBody>
                  <a:tcPr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true">
                  <a:tcPr/>
                </a:tc>
                <a:tc hMerge="true">
                  <a:tcPr/>
                </a:tc>
              </a:tr>
            </a:tbl>
          </a:graphicData>
        </a:graphic>
      </p:graphicFrame>
      <p:sp>
        <p:nvSpPr>
          <p:cNvPr id="185348" name="Rectangle 4"/>
          <p:cNvSpPr/>
          <p:nvPr/>
        </p:nvSpPr>
        <p:spPr>
          <a:xfrm>
            <a:off x="4683443" y="1591945"/>
            <a:ext cx="2824480" cy="337185"/>
          </a:xfrm>
          <a:prstGeom prst="rect">
            <a:avLst/>
          </a:prstGeom>
          <a:noFill/>
          <a:ln w="9525">
            <a:noFill/>
          </a:ln>
        </p:spPr>
        <p:txBody>
          <a:bodyPr wrap="none" anchor="ctr" anchorCtr="false">
            <a:spAutoFit/>
          </a:bodyPr>
          <a:p>
            <a:pPr algn="ctr">
              <a:buClrTx/>
              <a:buFont typeface="Arial" panose="020B0604020202020204" pitchFamily="34" charset="0"/>
            </a:pPr>
            <a:r>
              <a:rPr lang="zh-CN" altLang="en-US" sz="1600" b="1" dirty="0">
                <a:latin typeface="微软雅黑" panose="020B0503020204020204" charset="-122"/>
                <a:ea typeface="微软雅黑" panose="020B0503020204020204" charset="-122"/>
                <a:cs typeface="微软雅黑" panose="020B0503020204020204" charset="-122"/>
              </a:rPr>
              <a:t>新华信资信报告中的风险系数</a:t>
            </a:r>
            <a:endParaRPr lang="zh-CN" altLang="en-US" sz="1600" b="1"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（二）客户信用评级系统</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187396" name="Rectangle 4"/>
          <p:cNvSpPr/>
          <p:nvPr/>
        </p:nvSpPr>
        <p:spPr>
          <a:xfrm>
            <a:off x="1948180" y="1639570"/>
            <a:ext cx="8296275" cy="706755"/>
          </a:xfrm>
          <a:prstGeom prst="rect">
            <a:avLst/>
          </a:prstGeom>
          <a:noFill/>
          <a:ln w="9525">
            <a:noFill/>
          </a:ln>
        </p:spPr>
        <p:txBody>
          <a:bodyPr anchor="ctr" anchorCtr="false">
            <a:spAutoFit/>
          </a:bodyPr>
          <a:p>
            <a:pPr>
              <a:buClrTx/>
              <a:buFont typeface="Arial" panose="020B0604020202020204" pitchFamily="34" charset="0"/>
            </a:pPr>
            <a:r>
              <a:rPr lang="zh-CN" altLang="en-US" sz="2000" dirty="0">
                <a:solidFill>
                  <a:srgbClr val="130401"/>
                </a:solidFill>
                <a:latin typeface="微软雅黑" panose="020B0503020204020204" charset="-122"/>
                <a:ea typeface="微软雅黑" panose="020B0503020204020204" charset="-122"/>
              </a:rPr>
              <a:t>在企业信用管理实际操作中，</a:t>
            </a:r>
            <a:r>
              <a:rPr lang="zh-CN" altLang="en-US" sz="2000" dirty="0">
                <a:solidFill>
                  <a:srgbClr val="00B0F0"/>
                </a:solidFill>
                <a:latin typeface="微软雅黑" panose="020B0503020204020204" charset="-122"/>
                <a:ea typeface="微软雅黑" panose="020B0503020204020204" charset="-122"/>
              </a:rPr>
              <a:t>经常使用一种简单的客户风险测算方法进行快速的信用风险评估</a:t>
            </a:r>
            <a:r>
              <a:rPr lang="zh-CN" altLang="en-US" sz="2000" dirty="0">
                <a:solidFill>
                  <a:srgbClr val="130401"/>
                </a:solidFill>
                <a:latin typeface="微软雅黑" panose="020B0503020204020204" charset="-122"/>
                <a:ea typeface="微软雅黑" panose="020B0503020204020204" charset="-122"/>
              </a:rPr>
              <a:t>，满足</a:t>
            </a:r>
            <a:r>
              <a:rPr lang="zh-CN" altLang="en-US" sz="2000" dirty="0">
                <a:solidFill>
                  <a:srgbClr val="00B0F0"/>
                </a:solidFill>
                <a:latin typeface="微软雅黑" panose="020B0503020204020204" charset="-122"/>
                <a:ea typeface="微软雅黑" panose="020B0503020204020204" charset="-122"/>
              </a:rPr>
              <a:t>实地测算信用风险</a:t>
            </a:r>
            <a:r>
              <a:rPr lang="zh-CN" altLang="en-US" sz="2000" dirty="0">
                <a:solidFill>
                  <a:srgbClr val="130401"/>
                </a:solidFill>
                <a:latin typeface="微软雅黑" panose="020B0503020204020204" charset="-122"/>
                <a:ea typeface="微软雅黑" panose="020B0503020204020204" charset="-122"/>
              </a:rPr>
              <a:t>的需要。</a:t>
            </a:r>
            <a:endParaRPr lang="zh-CN" altLang="en-US" sz="2000" dirty="0">
              <a:solidFill>
                <a:srgbClr val="130401"/>
              </a:solidFill>
              <a:latin typeface="微软雅黑" panose="020B0503020204020204" charset="-122"/>
              <a:ea typeface="微软雅黑" panose="020B0503020204020204" charset="-122"/>
            </a:endParaRPr>
          </a:p>
        </p:txBody>
      </p:sp>
      <p:graphicFrame>
        <p:nvGraphicFramePr>
          <p:cNvPr id="160818" name="Group 50"/>
          <p:cNvGraphicFramePr>
            <a:graphicFrameLocks noGrp="true"/>
          </p:cNvGraphicFramePr>
          <p:nvPr/>
        </p:nvGraphicFramePr>
        <p:xfrm>
          <a:off x="2122805" y="3050223"/>
          <a:ext cx="8170863" cy="2193925"/>
        </p:xfrm>
        <a:graphic>
          <a:graphicData uri="http://schemas.openxmlformats.org/drawingml/2006/table">
            <a:tbl>
              <a:tblPr/>
              <a:tblGrid>
                <a:gridCol w="2301875"/>
                <a:gridCol w="1289050"/>
                <a:gridCol w="1620838"/>
                <a:gridCol w="1401762"/>
                <a:gridCol w="1557338"/>
              </a:tblGrid>
              <a:tr h="365654">
                <a:tc>
                  <a:txBody>
                    <a:bodyPr/>
                    <a:p>
                      <a:pPr marL="0" marR="0" lvl="0" indent="0" algn="l" defTabSz="914400" rtl="0" eaLnBrk="1" fontAlgn="base" latinLnBrk="0" hangingPunct="1">
                        <a:spcBef>
                          <a:spcPct val="20000"/>
                        </a:spcBef>
                        <a:spcAft>
                          <a:spcPct val="0"/>
                        </a:spcAft>
                        <a:buClr>
                          <a:schemeClr val="hlink"/>
                        </a:buClr>
                        <a:buSzTx/>
                        <a:buFont typeface="Wingdings" panose="05000000000000000000" pitchFamily="2" charset="2"/>
                        <a:buNone/>
                      </a:pPr>
                      <a:endParaRPr kumimoji="0" lang="zh-CN" altLang="en-US" sz="1800" b="0" i="0" u="none" strike="noStrike" cap="none" normalizeH="0" baseline="0" dirty="0">
                        <a:ln>
                          <a:noFill/>
                        </a:ln>
                        <a:solidFill>
                          <a:srgbClr val="130401"/>
                        </a:solidFill>
                        <a:effectLst/>
                        <a:latin typeface="微软雅黑" panose="020B0503020204020204" charset="-122"/>
                        <a:ea typeface="微软雅黑" panose="020B0503020204020204" charset="-122"/>
                      </a:endParaRPr>
                    </a:p>
                  </a:txBody>
                  <a:tcPr marT="45669" marB="4566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rPr>
                        <a:t>X</a:t>
                      </a:r>
                      <a:endParaRPr kumimoji="0" lang="en-US" altLang="zh-CN"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669" marB="4566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18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rPr>
                        <a:t>B</a:t>
                      </a:r>
                      <a:endParaRPr kumimoji="0" lang="en-US" altLang="zh-CN" sz="18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669" marB="4566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18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rPr>
                        <a:t>A</a:t>
                      </a:r>
                      <a:endParaRPr kumimoji="0" lang="en-US" altLang="zh-CN" sz="18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669" marB="4566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18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rPr>
                        <a:t>Y</a:t>
                      </a:r>
                      <a:endParaRPr kumimoji="0" lang="en-US" altLang="zh-CN" sz="18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669" marB="4566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654">
                <a:tc>
                  <a:txBody>
                    <a:bodyPr/>
                    <a:p>
                      <a:pPr marL="0" marR="0" lvl="0" indent="0" algn="l" defTabSz="914400" rtl="0" eaLnBrk="1" fontAlgn="base" latinLnBrk="0" hangingPunct="1">
                        <a:spcBef>
                          <a:spcPct val="20000"/>
                        </a:spcBef>
                        <a:spcAft>
                          <a:spcPct val="0"/>
                        </a:spcAft>
                        <a:buClr>
                          <a:schemeClr val="hlink"/>
                        </a:buClr>
                        <a:buSzTx/>
                        <a:buFont typeface="Wingdings" panose="05000000000000000000" pitchFamily="2" charset="2"/>
                        <a:buNone/>
                      </a:pPr>
                      <a:endParaRPr kumimoji="0" lang="zh-CN" altLang="en-US" sz="1800" b="0" i="0" u="none" strike="noStrike" cap="none" normalizeH="0" baseline="0" dirty="0">
                        <a:ln>
                          <a:noFill/>
                        </a:ln>
                        <a:solidFill>
                          <a:srgbClr val="130401"/>
                        </a:solidFill>
                        <a:effectLst/>
                        <a:latin typeface="微软雅黑" panose="020B0503020204020204" charset="-122"/>
                        <a:ea typeface="微软雅黑" panose="020B0503020204020204" charset="-122"/>
                      </a:endParaRPr>
                    </a:p>
                  </a:txBody>
                  <a:tcPr marT="45669" marB="4566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rPr>
                        <a:t>高风险</a:t>
                      </a:r>
                      <a:endParaRPr kumimoji="0" lang="zh-CN" altLang="en-US"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669" marB="4566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rPr>
                        <a:t>平均风险</a:t>
                      </a:r>
                      <a:endParaRPr kumimoji="0" lang="zh-CN" altLang="en-US" sz="18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669" marB="4566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rPr>
                        <a:t>低风险</a:t>
                      </a:r>
                      <a:endParaRPr kumimoji="0" lang="zh-CN" altLang="en-US" sz="18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669" marB="4566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rPr>
                        <a:t>无风险</a:t>
                      </a:r>
                      <a:endParaRPr kumimoji="0" lang="zh-CN" altLang="en-US" sz="18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669" marB="4566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654">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rPr>
                        <a:t>流动比率</a:t>
                      </a:r>
                      <a:endParaRPr kumimoji="0" lang="zh-CN" altLang="en-US"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669" marB="4566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rPr>
                        <a:t>&lt;1.25</a:t>
                      </a:r>
                      <a:endParaRPr kumimoji="0" lang="en-US" altLang="zh-CN"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669" marB="4566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rPr>
                        <a:t>1.26~2.00</a:t>
                      </a:r>
                      <a:endParaRPr kumimoji="0" lang="en-US" altLang="zh-CN"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669" marB="4566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18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rPr>
                        <a:t>&gt;2.00</a:t>
                      </a:r>
                      <a:endParaRPr kumimoji="0" lang="en-US" altLang="zh-CN" sz="18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669" marB="4566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4">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微软雅黑" panose="020B0503020204020204" charset="-122"/>
                        </a:rPr>
                        <a:t>存在</a:t>
                      </a:r>
                      <a:r>
                        <a:rPr kumimoji="0" lang="en-US" altLang="zh-CN"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微软雅黑" panose="020B0503020204020204" charset="-122"/>
                        </a:rPr>
                        <a:t>A</a:t>
                      </a:r>
                      <a:endParaRPr kumimoji="0" lang="en-US" altLang="zh-CN"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微软雅黑" panose="020B0503020204020204" charset="-122"/>
                      </a:endParaRPr>
                    </a:p>
                    <a:p>
                      <a:pPr marL="0" marR="0" lvl="0" indent="0" algn="ctr" defTabSz="914400" rtl="0" eaLnBrk="0" fontAlgn="base" latinLnBrk="0" hangingPunct="0">
                        <a:spcBef>
                          <a:spcPct val="0"/>
                        </a:spcBef>
                        <a:spcAft>
                          <a:spcPct val="0"/>
                        </a:spcAft>
                        <a:buClrTx/>
                        <a:buSzTx/>
                        <a:buFontTx/>
                        <a:buNone/>
                      </a:pPr>
                      <a:r>
                        <a:rPr kumimoji="0" lang="zh-CN" altLang="en-US"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微软雅黑" panose="020B0503020204020204" charset="-122"/>
                        </a:rPr>
                        <a:t>级别风险，但资产大于</a:t>
                      </a:r>
                      <a:r>
                        <a:rPr kumimoji="0" lang="en-US" altLang="zh-CN"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微软雅黑" panose="020B0503020204020204" charset="-122"/>
                        </a:rPr>
                        <a:t>3</a:t>
                      </a:r>
                      <a:r>
                        <a:rPr kumimoji="0" lang="zh-CN" altLang="en-US"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微软雅黑" panose="020B0503020204020204" charset="-122"/>
                        </a:rPr>
                        <a:t>亿</a:t>
                      </a:r>
                      <a:endParaRPr kumimoji="0" lang="zh-CN" altLang="en-US"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微软雅黑" panose="020B0503020204020204" charset="-122"/>
                      </a:endParaRPr>
                    </a:p>
                  </a:txBody>
                  <a:tcPr marT="45669" marB="4566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654">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rPr>
                        <a:t>速动比率</a:t>
                      </a:r>
                      <a:endParaRPr kumimoji="0" lang="zh-CN" altLang="en-US" sz="18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669" marB="4566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rPr>
                        <a:t>&lt;0.5</a:t>
                      </a:r>
                      <a:endParaRPr kumimoji="0" lang="en-US" altLang="zh-CN"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669" marB="4566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rPr>
                        <a:t>0.51~1.00</a:t>
                      </a:r>
                      <a:endParaRPr kumimoji="0" lang="en-US" altLang="zh-CN"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669" marB="4566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rPr>
                        <a:t>&gt;1.00</a:t>
                      </a:r>
                      <a:endParaRPr kumimoji="0" lang="en-US" altLang="zh-CN"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669" marB="4566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true">
                  <a:tcPr/>
                </a:tc>
              </a:tr>
              <a:tr h="365654">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a:ln>
                            <a:noFill/>
                          </a:ln>
                          <a:solidFill>
                            <a:srgbClr val="130401"/>
                          </a:solidFill>
                          <a:effectLst/>
                          <a:latin typeface="微软雅黑" panose="020B0503020204020204" charset="-122"/>
                          <a:ea typeface="微软雅黑" panose="020B0503020204020204" charset="-122"/>
                          <a:cs typeface="微软雅黑" panose="020B0503020204020204" charset="-122"/>
                        </a:rPr>
                        <a:t>流动负债</a:t>
                      </a:r>
                      <a:r>
                        <a:rPr kumimoji="0" lang="en-US" altLang="zh-CN" sz="1800" b="0" i="0" u="none" strike="noStrike" cap="none" normalizeH="0" baseline="0">
                          <a:ln>
                            <a:noFill/>
                          </a:ln>
                          <a:solidFill>
                            <a:srgbClr val="130401"/>
                          </a:solidFill>
                          <a:effectLst/>
                          <a:latin typeface="微软雅黑" panose="020B0503020204020204" charset="-122"/>
                          <a:ea typeface="微软雅黑" panose="020B0503020204020204" charset="-122"/>
                          <a:cs typeface="微软雅黑" panose="020B0503020204020204" charset="-122"/>
                        </a:rPr>
                        <a:t>/</a:t>
                      </a:r>
                      <a:r>
                        <a:rPr kumimoji="0" lang="zh-CN" altLang="en-US" sz="1800" b="0" i="0" u="none" strike="noStrike" cap="none" normalizeH="0" baseline="0">
                          <a:ln>
                            <a:noFill/>
                          </a:ln>
                          <a:solidFill>
                            <a:srgbClr val="130401"/>
                          </a:solidFill>
                          <a:effectLst/>
                          <a:latin typeface="微软雅黑" panose="020B0503020204020204" charset="-122"/>
                          <a:ea typeface="微软雅黑" panose="020B0503020204020204" charset="-122"/>
                          <a:cs typeface="微软雅黑" panose="020B0503020204020204" charset="-122"/>
                        </a:rPr>
                        <a:t>净资产</a:t>
                      </a:r>
                      <a:endParaRPr kumimoji="0" lang="zh-CN" altLang="en-US" sz="1800" b="0" i="0" u="none" strike="noStrike" cap="none" normalizeH="0" baseline="0">
                        <a:ln>
                          <a:noFill/>
                        </a:ln>
                        <a:solidFill>
                          <a:srgbClr val="130401"/>
                        </a:solidFill>
                        <a:effectLst/>
                        <a:latin typeface="微软雅黑" panose="020B0503020204020204" charset="-122"/>
                        <a:ea typeface="微软雅黑" panose="020B0503020204020204" charset="-122"/>
                        <a:cs typeface="微软雅黑" panose="020B0503020204020204" charset="-122"/>
                      </a:endParaRPr>
                    </a:p>
                  </a:txBody>
                  <a:tcPr marT="45669" marB="4566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18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rPr>
                        <a:t>&gt;1.25</a:t>
                      </a:r>
                      <a:endParaRPr kumimoji="0" lang="en-US" altLang="zh-CN" sz="18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669" marB="4566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rPr>
                        <a:t>1.24~0.75</a:t>
                      </a:r>
                      <a:endParaRPr kumimoji="0" lang="en-US" altLang="zh-CN"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669" marB="4566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rPr>
                        <a:t>&lt;0.75</a:t>
                      </a:r>
                      <a:endParaRPr kumimoji="0" lang="en-US" altLang="zh-CN"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669" marB="4566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true">
                  <a:tcPr/>
                </a:tc>
              </a:tr>
              <a:tr h="365654">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a:ln>
                            <a:noFill/>
                          </a:ln>
                          <a:solidFill>
                            <a:srgbClr val="130401"/>
                          </a:solidFill>
                          <a:effectLst/>
                          <a:latin typeface="微软雅黑" panose="020B0503020204020204" charset="-122"/>
                          <a:ea typeface="微软雅黑" panose="020B0503020204020204" charset="-122"/>
                          <a:cs typeface="微软雅黑" panose="020B0503020204020204" charset="-122"/>
                        </a:rPr>
                        <a:t>负债总额</a:t>
                      </a:r>
                      <a:r>
                        <a:rPr kumimoji="0" lang="en-US" altLang="zh-CN" sz="1800" b="0" i="0" u="none" strike="noStrike" cap="none" normalizeH="0" baseline="0">
                          <a:ln>
                            <a:noFill/>
                          </a:ln>
                          <a:solidFill>
                            <a:srgbClr val="130401"/>
                          </a:solidFill>
                          <a:effectLst/>
                          <a:latin typeface="微软雅黑" panose="020B0503020204020204" charset="-122"/>
                          <a:ea typeface="微软雅黑" panose="020B0503020204020204" charset="-122"/>
                          <a:cs typeface="微软雅黑" panose="020B0503020204020204" charset="-122"/>
                        </a:rPr>
                        <a:t>/</a:t>
                      </a:r>
                      <a:r>
                        <a:rPr kumimoji="0" lang="zh-CN" altLang="en-US" sz="1800" b="0" i="0" u="none" strike="noStrike" cap="none" normalizeH="0" baseline="0">
                          <a:ln>
                            <a:noFill/>
                          </a:ln>
                          <a:solidFill>
                            <a:srgbClr val="130401"/>
                          </a:solidFill>
                          <a:effectLst/>
                          <a:latin typeface="微软雅黑" panose="020B0503020204020204" charset="-122"/>
                          <a:ea typeface="微软雅黑" panose="020B0503020204020204" charset="-122"/>
                          <a:cs typeface="微软雅黑" panose="020B0503020204020204" charset="-122"/>
                        </a:rPr>
                        <a:t>净资产</a:t>
                      </a:r>
                      <a:endParaRPr kumimoji="0" lang="zh-CN" altLang="en-US" sz="1800" b="0" i="0" u="none" strike="noStrike" cap="none" normalizeH="0" baseline="0">
                        <a:ln>
                          <a:noFill/>
                        </a:ln>
                        <a:solidFill>
                          <a:srgbClr val="130401"/>
                        </a:solidFill>
                        <a:effectLst/>
                        <a:latin typeface="微软雅黑" panose="020B0503020204020204" charset="-122"/>
                        <a:ea typeface="微软雅黑" panose="020B0503020204020204" charset="-122"/>
                        <a:cs typeface="微软雅黑" panose="020B0503020204020204" charset="-122"/>
                      </a:endParaRPr>
                    </a:p>
                  </a:txBody>
                  <a:tcPr marT="45669" marB="4566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18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rPr>
                        <a:t>&gt;2.00</a:t>
                      </a:r>
                      <a:endParaRPr kumimoji="0" lang="en-US" altLang="zh-CN" sz="18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669" marB="4566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18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rPr>
                        <a:t>1.99~1.25</a:t>
                      </a:r>
                      <a:endParaRPr kumimoji="0" lang="en-US" altLang="zh-CN" sz="18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669" marB="4566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rPr>
                        <a:t>&lt;1.25</a:t>
                      </a:r>
                      <a:endParaRPr kumimoji="0" lang="en-US" altLang="zh-CN"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669" marB="4566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true">
                  <a:tcPr/>
                </a:tc>
              </a:tr>
            </a:tbl>
          </a:graphicData>
        </a:graphic>
      </p:graphicFrame>
      <p:sp>
        <p:nvSpPr>
          <p:cNvPr id="187438" name="Rectangle 188"/>
          <p:cNvSpPr/>
          <p:nvPr/>
        </p:nvSpPr>
        <p:spPr>
          <a:xfrm>
            <a:off x="5274945" y="2469198"/>
            <a:ext cx="2214880" cy="398780"/>
          </a:xfrm>
          <a:prstGeom prst="rect">
            <a:avLst/>
          </a:prstGeom>
          <a:noFill/>
          <a:ln w="9525">
            <a:noFill/>
          </a:ln>
        </p:spPr>
        <p:txBody>
          <a:bodyPr wrap="none" anchor="t" anchorCtr="false">
            <a:spAutoFit/>
          </a:bodyPr>
          <a:p>
            <a:pPr eaLnBrk="0" hangingPunct="0">
              <a:buClrTx/>
              <a:buFont typeface="Arial" panose="020B0604020202020204" pitchFamily="34" charset="0"/>
            </a:pPr>
            <a:r>
              <a:rPr lang="zh-CN" altLang="en-US" sz="2000" b="1" dirty="0">
                <a:solidFill>
                  <a:srgbClr val="130401"/>
                </a:solidFill>
                <a:latin typeface="微软雅黑" panose="020B0503020204020204" charset="-122"/>
                <a:ea typeface="微软雅黑" panose="020B0503020204020204" charset="-122"/>
                <a:cs typeface="微软雅黑" panose="020B0503020204020204" charset="-122"/>
              </a:rPr>
              <a:t>信用风险简易指标</a:t>
            </a:r>
            <a:endParaRPr lang="zh-CN" altLang="en-US" sz="2000" b="1" dirty="0">
              <a:solidFill>
                <a:srgbClr val="13040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（二）客户信用评级系统</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144389" name="Rectangle 3"/>
          <p:cNvSpPr>
            <a:spLocks noGrp="true" noChangeArrowheads="true"/>
          </p:cNvSpPr>
          <p:nvPr/>
        </p:nvSpPr>
        <p:spPr>
          <a:xfrm>
            <a:off x="1973263" y="1397635"/>
            <a:ext cx="8245475" cy="5291138"/>
          </a:xfrm>
          <a:prstGeom prst="rect">
            <a:avLst/>
          </a:prstGeom>
          <a:noFill/>
          <a:ln w="9525">
            <a:noFill/>
            <a:miter/>
          </a:ln>
        </p:spPr>
        <p:txBody>
          <a:bodyPr vert="horz" wrap="square" lIns="91440" tIns="45720" rIns="91440" bIns="45720" numCol="1" anchor="t" anchorCtr="false" compatLnSpc="tru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0" marR="0" lvl="0" indent="0" algn="l" defTabSz="914400" rtl="0" eaLnBrk="1" fontAlgn="base" latinLnBrk="0" hangingPunct="1">
              <a:lnSpc>
                <a:spcPct val="120000"/>
              </a:lnSpc>
              <a:spcBef>
                <a:spcPct val="20000"/>
              </a:spcBef>
              <a:spcAft>
                <a:spcPct val="0"/>
              </a:spcAft>
              <a:buClr>
                <a:schemeClr val="hlink"/>
              </a:buClr>
              <a:buSzTx/>
              <a:buFont typeface="Wingdings" panose="05000000000000000000" pitchFamily="2" charset="2"/>
              <a:buNone/>
              <a:defRPr/>
            </a:pPr>
            <a:r>
              <a:rPr kumimoji="0" lang="zh-CN" altLang="en-US" sz="2000" b="1"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内部评级系统产生的原因：</a:t>
            </a:r>
            <a:endParaRPr kumimoji="0" lang="zh-CN" altLang="en-US" sz="2000" b="1"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1" fontAlgn="base" latinLnBrk="0" hangingPunct="1">
              <a:lnSpc>
                <a:spcPts val="2200"/>
              </a:lnSpc>
              <a:spcBef>
                <a:spcPct val="20000"/>
              </a:spcBef>
              <a:spcAft>
                <a:spcPct val="0"/>
              </a:spcAft>
              <a:buClrTx/>
              <a:buSzTx/>
              <a:buFont typeface="Wingdings" panose="05000000000000000000" pitchFamily="2" charset="2"/>
              <a:buChar char="n"/>
              <a:defRPr/>
            </a:pPr>
            <a:r>
              <a:rPr kumimoji="0" lang="zh-CN" altLang="en-US"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企业之间差异悬殊，</a:t>
            </a:r>
            <a:r>
              <a:rPr kumimoji="0" lang="zh-CN" altLang="en-US" sz="2000" b="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一种企业评级标准不能解决所有企业的问题</a:t>
            </a:r>
            <a:r>
              <a:rPr kumimoji="0" lang="zh-CN" altLang="en-US"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a:t>
            </a:r>
            <a:endParaRPr kumimoji="0" lang="en-US"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1" fontAlgn="base" latinLnBrk="0" hangingPunct="1">
              <a:lnSpc>
                <a:spcPts val="2200"/>
              </a:lnSpc>
              <a:spcBef>
                <a:spcPct val="20000"/>
              </a:spcBef>
              <a:spcAft>
                <a:spcPct val="0"/>
              </a:spcAft>
              <a:buClrTx/>
              <a:buSzTx/>
              <a:buFont typeface="Wingdings" panose="05000000000000000000" pitchFamily="2" charset="2"/>
              <a:buChar char="n"/>
              <a:defRPr/>
            </a:pPr>
            <a:r>
              <a:rPr kumimoji="0" lang="zh-CN" altLang="en-US"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专业评级方法操作</a:t>
            </a:r>
            <a:r>
              <a:rPr kumimoji="0" lang="zh-CN" altLang="en-US" sz="2000" b="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复杂耗时</a:t>
            </a:r>
            <a:r>
              <a:rPr kumimoji="0" lang="zh-CN" altLang="en-US"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，不能满足企业实际需要。</a:t>
            </a:r>
            <a:endParaRPr kumimoji="0" lang="en-US"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1" fontAlgn="base" latinLnBrk="0" hangingPunct="1">
              <a:lnSpc>
                <a:spcPts val="2200"/>
              </a:lnSpc>
              <a:spcBef>
                <a:spcPct val="20000"/>
              </a:spcBef>
              <a:spcAft>
                <a:spcPct val="0"/>
              </a:spcAft>
              <a:buClrTx/>
              <a:buSzTx/>
              <a:buFont typeface="Wingdings" panose="05000000000000000000" pitchFamily="2" charset="2"/>
              <a:buChar char="n"/>
              <a:defRPr/>
            </a:pPr>
            <a:r>
              <a:rPr kumimoji="0" lang="zh-CN" altLang="en-US"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每个企业都要</a:t>
            </a:r>
            <a:r>
              <a:rPr kumimoji="0" lang="zh-CN" altLang="en-US" sz="2000" b="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开发适合自己的客户评价方法和指标系</a:t>
            </a:r>
            <a:r>
              <a:rPr kumimoji="0" lang="zh-CN" altLang="en-US"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统，修正征信机构提供的评级和指数。 </a:t>
            </a:r>
            <a:endParaRPr kumimoji="0" lang="zh-CN" altLang="en-US"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p:txBody>
      </p:sp>
      <p:graphicFrame>
        <p:nvGraphicFramePr>
          <p:cNvPr id="8" name="Group 46"/>
          <p:cNvGraphicFramePr>
            <a:graphicFrameLocks noGrp="true"/>
          </p:cNvGraphicFramePr>
          <p:nvPr/>
        </p:nvGraphicFramePr>
        <p:xfrm>
          <a:off x="3258503" y="3303588"/>
          <a:ext cx="5673725" cy="2927352"/>
        </p:xfrm>
        <a:graphic>
          <a:graphicData uri="http://schemas.openxmlformats.org/drawingml/2006/table">
            <a:tbl>
              <a:tblPr/>
              <a:tblGrid>
                <a:gridCol w="1890713"/>
                <a:gridCol w="1892300"/>
                <a:gridCol w="1890712"/>
              </a:tblGrid>
              <a:tr h="365760">
                <a:tc>
                  <a:txBody>
                    <a:bodyPr/>
                    <a:lstStyle/>
                    <a:p>
                      <a:pPr marL="0" marR="0" lvl="0" indent="0" algn="ctr" defTabSz="914400" rtl="0" eaLnBrk="1" fontAlgn="base" latinLnBrk="0" hangingPunct="1">
                        <a:spcBef>
                          <a:spcPct val="0"/>
                        </a:spcBef>
                        <a:spcAft>
                          <a:spcPct val="0"/>
                        </a:spcAft>
                        <a:buClrTx/>
                        <a:buSzTx/>
                        <a:buFontTx/>
                        <a:buNone/>
                      </a:pPr>
                      <a:r>
                        <a:rPr kumimoji="0" lang="zh-CN" altLang="en-US" sz="1800" b="1"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rPr>
                        <a:t>比较项目</a:t>
                      </a:r>
                      <a:endParaRPr kumimoji="0" lang="zh-CN" altLang="en-US" sz="1800" b="1"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44" marB="4574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0"/>
                        </a:spcBef>
                        <a:spcAft>
                          <a:spcPct val="0"/>
                        </a:spcAft>
                        <a:buClrTx/>
                        <a:buSzTx/>
                        <a:buFontTx/>
                        <a:buNone/>
                      </a:pPr>
                      <a:r>
                        <a:rPr kumimoji="0" lang="zh-CN" altLang="en-US" sz="1800" b="1"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rPr>
                        <a:t>专业机构评级</a:t>
                      </a:r>
                      <a:endParaRPr kumimoji="0" lang="zh-CN" altLang="en-US" sz="1800" b="1"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44" marB="4574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0"/>
                        </a:spcBef>
                        <a:spcAft>
                          <a:spcPct val="0"/>
                        </a:spcAft>
                        <a:buClrTx/>
                        <a:buSzTx/>
                        <a:buFontTx/>
                        <a:buNone/>
                      </a:pPr>
                      <a:r>
                        <a:rPr kumimoji="0" lang="zh-CN" altLang="en-US" sz="1800" b="1"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rPr>
                        <a:t>企业内部评级</a:t>
                      </a:r>
                      <a:endParaRPr kumimoji="0" lang="zh-CN" altLang="en-US" sz="1800" b="1"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44" marB="4574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919">
                <a:tc>
                  <a:txBody>
                    <a:bodyPr/>
                    <a:lstStyle/>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rPr>
                        <a:t>适用范围</a:t>
                      </a:r>
                      <a:endParaRPr kumimoji="0" lang="zh-CN" altLang="en-US"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44" marB="4574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rPr>
                        <a:t>大</a:t>
                      </a:r>
                      <a:endParaRPr kumimoji="0" lang="zh-CN" altLang="en-US" sz="18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44" marB="4574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rPr>
                        <a:t>小</a:t>
                      </a:r>
                      <a:endParaRPr kumimoji="0" lang="zh-CN" altLang="en-US" sz="18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44" marB="4574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919">
                <a:tc>
                  <a:txBody>
                    <a:bodyPr/>
                    <a:lstStyle/>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rPr>
                        <a:t>需要样本数量</a:t>
                      </a:r>
                      <a:endParaRPr kumimoji="0" lang="zh-CN" altLang="en-US"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44" marB="4574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rPr>
                        <a:t>多</a:t>
                      </a:r>
                      <a:endParaRPr kumimoji="0" lang="zh-CN" altLang="en-US"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44" marB="4574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rPr>
                        <a:t>少</a:t>
                      </a:r>
                      <a:endParaRPr kumimoji="0" lang="zh-CN" altLang="en-US"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44" marB="4574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919">
                <a:tc>
                  <a:txBody>
                    <a:bodyPr/>
                    <a:lstStyle/>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rPr>
                        <a:t>风险因素数量</a:t>
                      </a:r>
                      <a:endParaRPr kumimoji="0" lang="zh-CN" altLang="en-US"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44" marB="4574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rPr>
                        <a:t>多</a:t>
                      </a:r>
                      <a:endParaRPr kumimoji="0" lang="zh-CN" altLang="en-US"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44" marB="4574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rPr>
                        <a:t>少</a:t>
                      </a:r>
                      <a:endParaRPr kumimoji="0" lang="zh-CN" altLang="en-US" sz="18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44" marB="4574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919">
                <a:tc>
                  <a:txBody>
                    <a:bodyPr/>
                    <a:lstStyle/>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rPr>
                        <a:t>主观评价占比</a:t>
                      </a:r>
                      <a:endParaRPr kumimoji="0" lang="zh-CN" altLang="en-US"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44" marB="4574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rPr>
                        <a:t>低</a:t>
                      </a:r>
                      <a:endParaRPr kumimoji="0" lang="zh-CN" altLang="en-US"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44" marB="4574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rPr>
                        <a:t>高</a:t>
                      </a:r>
                      <a:endParaRPr kumimoji="0" lang="zh-CN" altLang="en-US" sz="18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44" marB="4574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919">
                <a:tc>
                  <a:txBody>
                    <a:bodyPr/>
                    <a:lstStyle/>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rPr>
                        <a:t>客户经营风格</a:t>
                      </a:r>
                      <a:endParaRPr kumimoji="0" lang="zh-CN" altLang="en-US" sz="18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44" marB="4574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rPr>
                        <a:t>无体现</a:t>
                      </a:r>
                      <a:endParaRPr kumimoji="0" lang="zh-CN" altLang="en-US"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44" marB="4574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rPr>
                        <a:t>有体现</a:t>
                      </a:r>
                      <a:endParaRPr kumimoji="0" lang="zh-CN" altLang="en-US"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44" marB="4574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919">
                <a:tc>
                  <a:txBody>
                    <a:bodyPr/>
                    <a:lstStyle/>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rPr>
                        <a:t>行业特点占比</a:t>
                      </a:r>
                      <a:endParaRPr kumimoji="0" lang="zh-CN" altLang="en-US" sz="18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44" marB="4574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rPr>
                        <a:t>低</a:t>
                      </a:r>
                      <a:endParaRPr kumimoji="0" lang="zh-CN" altLang="en-US"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44" marB="4574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rPr>
                        <a:t>高</a:t>
                      </a:r>
                      <a:endParaRPr kumimoji="0" lang="zh-CN" altLang="en-US"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44" marB="4574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919">
                <a:tc>
                  <a:txBody>
                    <a:bodyPr/>
                    <a:lstStyle/>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rPr>
                        <a:t>耗时长短</a:t>
                      </a:r>
                      <a:endParaRPr kumimoji="0" lang="zh-CN" altLang="en-US" sz="18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44" marB="4574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rPr>
                        <a:t>长</a:t>
                      </a:r>
                      <a:endParaRPr kumimoji="0" lang="zh-CN" altLang="en-US"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44" marB="4574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rPr>
                        <a:t>短</a:t>
                      </a:r>
                      <a:endParaRPr kumimoji="0" lang="zh-CN" altLang="en-US"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44" marB="4574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2" name="文本框 1"/>
          <p:cNvSpPr txBox="true"/>
          <p:nvPr/>
        </p:nvSpPr>
        <p:spPr>
          <a:xfrm>
            <a:off x="528320" y="867410"/>
            <a:ext cx="2804795" cy="460375"/>
          </a:xfrm>
          <a:prstGeom prst="rect">
            <a:avLst/>
          </a:prstGeom>
          <a:noFill/>
        </p:spPr>
        <p:txBody>
          <a:bodyPr wrap="square" rtlCol="0">
            <a:spAutoFit/>
          </a:bodyPr>
          <a:p>
            <a:r>
              <a:rPr lang="en-US" altLang="zh-CN" sz="2400" b="1">
                <a:latin typeface="微软雅黑" panose="020B0503020204020204" charset="-122"/>
                <a:ea typeface="微软雅黑" panose="020B0503020204020204" charset="-122"/>
                <a:cs typeface="微软雅黑" panose="020B0503020204020204" charset="-122"/>
              </a:rPr>
              <a:t>2</a:t>
            </a:r>
            <a:r>
              <a:rPr lang="zh-CN" altLang="en-US" sz="2400" b="1">
                <a:latin typeface="微软雅黑" panose="020B0503020204020204" charset="-122"/>
                <a:ea typeface="微软雅黑" panose="020B0503020204020204" charset="-122"/>
                <a:cs typeface="微软雅黑" panose="020B0503020204020204" charset="-122"/>
              </a:rPr>
              <a:t>、</a:t>
            </a:r>
            <a:r>
              <a:rPr lang="zh-CN" altLang="en-US" sz="2400" b="1" dirty="0">
                <a:latin typeface="微软雅黑" panose="020B0503020204020204" charset="-122"/>
                <a:ea typeface="微软雅黑" panose="020B0503020204020204" charset="-122"/>
                <a:cs typeface="微软雅黑" panose="020B0503020204020204" charset="-122"/>
                <a:sym typeface="+mn-ea"/>
              </a:rPr>
              <a:t>内部评级系统</a:t>
            </a:r>
            <a:endParaRPr lang="zh-CN" altLang="en-US" sz="2400" b="1" dirty="0">
              <a:latin typeface="微软雅黑" panose="020B0503020204020204" charset="-122"/>
              <a:ea typeface="微软雅黑" panose="020B0503020204020204" charset="-122"/>
              <a:cs typeface="微软雅黑" panose="020B050302020402020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633" y="6350"/>
            <a:ext cx="12192002" cy="6858000"/>
            <a:chOff x="-2" y="254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254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rPr>
              <a:t>第三节  企业客户管理</a:t>
            </a:r>
            <a:endParaRPr lang="zh-CN" altLang="en-US" sz="3200" dirty="0">
              <a:solidFill>
                <a:schemeClr val="bg1"/>
              </a:solidFill>
              <a:latin typeface="微软雅黑" panose="020B0503020204020204" charset="-122"/>
              <a:ea typeface="微软雅黑" panose="020B0503020204020204" charset="-122"/>
            </a:endParaRPr>
          </a:p>
        </p:txBody>
      </p:sp>
      <p:grpSp>
        <p:nvGrpSpPr>
          <p:cNvPr id="10" name="组合 9"/>
          <p:cNvGrpSpPr/>
          <p:nvPr/>
        </p:nvGrpSpPr>
        <p:grpSpPr>
          <a:xfrm>
            <a:off x="2858770" y="2106930"/>
            <a:ext cx="5904865" cy="3336290"/>
            <a:chOff x="2280" y="2868"/>
            <a:chExt cx="8520" cy="4660"/>
          </a:xfrm>
        </p:grpSpPr>
        <p:sp>
          <p:nvSpPr>
            <p:cNvPr id="152583" name="AutoShape 6"/>
            <p:cNvSpPr/>
            <p:nvPr/>
          </p:nvSpPr>
          <p:spPr>
            <a:xfrm>
              <a:off x="3650" y="6728"/>
              <a:ext cx="6960" cy="800"/>
            </a:xfrm>
            <a:prstGeom prst="roundRect">
              <a:avLst>
                <a:gd name="adj" fmla="val 50000"/>
              </a:avLst>
            </a:prstGeom>
            <a:noFill/>
            <a:ln w="28575" cap="flat" cmpd="sng">
              <a:solidFill>
                <a:schemeClr val="bg2"/>
              </a:solidFill>
              <a:prstDash val="solid"/>
              <a:round/>
              <a:headEnd type="none" w="med" len="med"/>
              <a:tailEnd type="none" w="med" len="med"/>
            </a:ln>
          </p:spPr>
          <p:txBody>
            <a:bodyPr wrap="none" anchor="ctr" anchorCtr="false"/>
            <a:p>
              <a:pPr eaLnBrk="0" hangingPunct="0">
                <a:buClrTx/>
                <a:buFont typeface="Arial" panose="020B0604020202020204" pitchFamily="34" charset="0"/>
              </a:pPr>
              <a:r>
                <a:rPr lang="zh-CN" altLang="en-US" b="1" dirty="0">
                  <a:solidFill>
                    <a:schemeClr val="tx2"/>
                  </a:solidFill>
                  <a:latin typeface="微软雅黑" panose="020B0503020204020204" charset="-122"/>
                  <a:ea typeface="微软雅黑" panose="020B0503020204020204" charset="-122"/>
                </a:rPr>
                <a:t>四、客户信用档案</a:t>
              </a:r>
              <a:endParaRPr lang="zh-CN" altLang="en-US" b="1" dirty="0">
                <a:solidFill>
                  <a:schemeClr val="tx2"/>
                </a:solidFill>
                <a:latin typeface="微软雅黑" panose="020B0503020204020204" charset="-122"/>
                <a:ea typeface="微软雅黑" panose="020B0503020204020204" charset="-122"/>
              </a:endParaRPr>
            </a:p>
          </p:txBody>
        </p:sp>
        <p:sp>
          <p:nvSpPr>
            <p:cNvPr id="152584" name="AutoShape 7"/>
            <p:cNvSpPr/>
            <p:nvPr/>
          </p:nvSpPr>
          <p:spPr>
            <a:xfrm>
              <a:off x="3840" y="5448"/>
              <a:ext cx="6960" cy="800"/>
            </a:xfrm>
            <a:prstGeom prst="roundRect">
              <a:avLst>
                <a:gd name="adj" fmla="val 50000"/>
              </a:avLst>
            </a:prstGeom>
            <a:noFill/>
            <a:ln w="28575" cap="flat" cmpd="sng">
              <a:solidFill>
                <a:schemeClr val="bg2"/>
              </a:solidFill>
              <a:prstDash val="solid"/>
              <a:round/>
              <a:headEnd type="none" w="med" len="med"/>
              <a:tailEnd type="none" w="med" len="med"/>
            </a:ln>
          </p:spPr>
          <p:txBody>
            <a:bodyPr wrap="none" anchor="ctr" anchorCtr="false"/>
            <a:p>
              <a:pPr eaLnBrk="0" hangingPunct="0">
                <a:buClrTx/>
                <a:buFont typeface="Arial" panose="020B0604020202020204" pitchFamily="34" charset="0"/>
              </a:pPr>
              <a:r>
                <a:rPr lang="zh-CN" altLang="en-US" b="1" dirty="0">
                  <a:solidFill>
                    <a:schemeClr val="tx2"/>
                  </a:solidFill>
                  <a:latin typeface="微软雅黑" panose="020B0503020204020204" charset="-122"/>
                  <a:ea typeface="微软雅黑" panose="020B0503020204020204" charset="-122"/>
                </a:rPr>
                <a:t>三、信用报告</a:t>
              </a:r>
              <a:endParaRPr lang="zh-CN" altLang="en-US" b="1" dirty="0">
                <a:solidFill>
                  <a:schemeClr val="tx2"/>
                </a:solidFill>
                <a:latin typeface="微软雅黑" panose="020B0503020204020204" charset="-122"/>
                <a:ea typeface="微软雅黑" panose="020B0503020204020204" charset="-122"/>
              </a:endParaRPr>
            </a:p>
          </p:txBody>
        </p:sp>
        <p:sp>
          <p:nvSpPr>
            <p:cNvPr id="152585" name="AutoShape 8"/>
            <p:cNvSpPr/>
            <p:nvPr/>
          </p:nvSpPr>
          <p:spPr>
            <a:xfrm>
              <a:off x="3600" y="4080"/>
              <a:ext cx="6960" cy="800"/>
            </a:xfrm>
            <a:prstGeom prst="roundRect">
              <a:avLst>
                <a:gd name="adj" fmla="val 50000"/>
              </a:avLst>
            </a:prstGeom>
            <a:noFill/>
            <a:ln w="28575" cap="flat" cmpd="sng">
              <a:solidFill>
                <a:schemeClr val="bg2"/>
              </a:solidFill>
              <a:prstDash val="solid"/>
              <a:round/>
              <a:headEnd type="none" w="med" len="med"/>
              <a:tailEnd type="none" w="med" len="med"/>
            </a:ln>
          </p:spPr>
          <p:txBody>
            <a:bodyPr wrap="none" anchor="ctr" anchorCtr="false"/>
            <a:p>
              <a:pPr eaLnBrk="0" hangingPunct="0">
                <a:buClrTx/>
                <a:buFont typeface="Arial" panose="020B0604020202020204" pitchFamily="34" charset="0"/>
              </a:pPr>
              <a:r>
                <a:rPr lang="zh-CN" altLang="en-US" b="1" dirty="0">
                  <a:solidFill>
                    <a:schemeClr val="tx2"/>
                  </a:solidFill>
                  <a:latin typeface="微软雅黑" panose="020B0503020204020204" charset="-122"/>
                  <a:ea typeface="微软雅黑" panose="020B0503020204020204" charset="-122"/>
                </a:rPr>
                <a:t>二、客户信用评级</a:t>
              </a:r>
              <a:endParaRPr lang="zh-CN" altLang="en-US" b="1" dirty="0">
                <a:solidFill>
                  <a:schemeClr val="tx2"/>
                </a:solidFill>
                <a:latin typeface="微软雅黑" panose="020B0503020204020204" charset="-122"/>
                <a:ea typeface="微软雅黑" panose="020B0503020204020204" charset="-122"/>
              </a:endParaRPr>
            </a:p>
          </p:txBody>
        </p:sp>
        <p:sp>
          <p:nvSpPr>
            <p:cNvPr id="152586" name="AutoShape 9"/>
            <p:cNvSpPr/>
            <p:nvPr/>
          </p:nvSpPr>
          <p:spPr>
            <a:xfrm>
              <a:off x="2780" y="2868"/>
              <a:ext cx="6960" cy="800"/>
            </a:xfrm>
            <a:prstGeom prst="roundRect">
              <a:avLst>
                <a:gd name="adj" fmla="val 50000"/>
              </a:avLst>
            </a:prstGeom>
            <a:noFill/>
            <a:ln w="28575" cap="flat" cmpd="sng">
              <a:solidFill>
                <a:schemeClr val="bg2"/>
              </a:solidFill>
              <a:prstDash val="solid"/>
              <a:round/>
              <a:headEnd type="none" w="med" len="med"/>
              <a:tailEnd type="none" w="med" len="med"/>
            </a:ln>
          </p:spPr>
          <p:txBody>
            <a:bodyPr wrap="none" anchor="ctr" anchorCtr="false"/>
            <a:p>
              <a:pPr eaLnBrk="0" hangingPunct="0">
                <a:buClrTx/>
                <a:buFont typeface="Arial" panose="020B0604020202020204" pitchFamily="34" charset="0"/>
              </a:pPr>
              <a:r>
                <a:rPr lang="zh-CN" altLang="en-US" b="1" dirty="0">
                  <a:solidFill>
                    <a:schemeClr val="tx2"/>
                  </a:solidFill>
                  <a:latin typeface="微软雅黑" panose="020B0503020204020204" charset="-122"/>
                  <a:ea typeface="微软雅黑" panose="020B0503020204020204" charset="-122"/>
                </a:rPr>
                <a:t>一、客户管理概论</a:t>
              </a:r>
              <a:endParaRPr lang="zh-CN" altLang="en-US" b="1" dirty="0">
                <a:solidFill>
                  <a:schemeClr val="tx2"/>
                </a:solidFill>
                <a:latin typeface="微软雅黑" panose="020B0503020204020204" charset="-122"/>
                <a:ea typeface="微软雅黑" panose="020B0503020204020204" charset="-122"/>
              </a:endParaRPr>
            </a:p>
          </p:txBody>
        </p:sp>
        <p:grpSp>
          <p:nvGrpSpPr>
            <p:cNvPr id="152587" name="Group 10"/>
            <p:cNvGrpSpPr/>
            <p:nvPr/>
          </p:nvGrpSpPr>
          <p:grpSpPr>
            <a:xfrm>
              <a:off x="2280" y="3008"/>
              <a:ext cx="600" cy="600"/>
              <a:chOff x="2078" y="1680"/>
              <a:chExt cx="1615" cy="1615"/>
            </a:xfrm>
          </p:grpSpPr>
          <p:sp>
            <p:nvSpPr>
              <p:cNvPr id="152588" name="Oval 11"/>
              <p:cNvSpPr/>
              <p:nvPr/>
            </p:nvSpPr>
            <p:spPr>
              <a:xfrm>
                <a:off x="2078" y="1680"/>
                <a:ext cx="1615" cy="1615"/>
              </a:xfrm>
              <a:prstGeom prst="ellipse">
                <a:avLst/>
              </a:prstGeom>
              <a:gradFill rotWithShape="true">
                <a:gsLst>
                  <a:gs pos="0">
                    <a:srgbClr val="767676"/>
                  </a:gs>
                  <a:gs pos="50000">
                    <a:srgbClr val="FFFFFF"/>
                  </a:gs>
                  <a:gs pos="100000">
                    <a:srgbClr val="767676"/>
                  </a:gs>
                </a:gsLst>
                <a:lin ang="5400000" scaled="true"/>
                <a:tileRect/>
              </a:gradFill>
              <a:ln w="57150">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52589" name="Oval 12"/>
              <p:cNvSpPr/>
              <p:nvPr/>
            </p:nvSpPr>
            <p:spPr>
              <a:xfrm>
                <a:off x="2170" y="1771"/>
                <a:ext cx="1430" cy="1430"/>
              </a:xfrm>
              <a:prstGeom prst="ellipse">
                <a:avLst/>
              </a:prstGeom>
              <a:gradFill rotWithShape="true">
                <a:gsLst>
                  <a:gs pos="0">
                    <a:srgbClr val="A2A2A2"/>
                  </a:gs>
                  <a:gs pos="50000">
                    <a:srgbClr val="FFFFFF"/>
                  </a:gs>
                  <a:gs pos="100000">
                    <a:srgbClr val="A2A2A2"/>
                  </a:gs>
                </a:gsLst>
                <a:lin ang="0" scaled="true"/>
                <a:tileRect/>
              </a:gra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2829" name="Oval 13"/>
              <p:cNvSpPr>
                <a:spLocks noChangeArrowheads="true"/>
              </p:cNvSpPr>
              <p:nvPr/>
            </p:nvSpPr>
            <p:spPr bwMode="gray">
              <a:xfrm>
                <a:off x="2253" y="1855"/>
                <a:ext cx="1265" cy="1265"/>
              </a:xfrm>
              <a:prstGeom prst="ellipse">
                <a:avLst/>
              </a:prstGeom>
              <a:gradFill rotWithShape="true">
                <a:gsLst>
                  <a:gs pos="0">
                    <a:schemeClr val="hlink">
                      <a:gamma/>
                      <a:tint val="0"/>
                      <a:invGamma/>
                    </a:schemeClr>
                  </a:gs>
                  <a:gs pos="50000">
                    <a:schemeClr val="hlink"/>
                  </a:gs>
                  <a:gs pos="100000">
                    <a:schemeClr val="hlink">
                      <a:gamma/>
                      <a:tint val="0"/>
                      <a:invGamma/>
                    </a:schemeClr>
                  </a:gs>
                </a:gsLst>
                <a:lin ang="2700000" scaled="true"/>
              </a:gradFill>
              <a:ln w="38100" algn="ctr">
                <a:noFill/>
                <a:round/>
              </a:ln>
              <a:effectLst/>
            </p:spPr>
            <p:txBody>
              <a:bodyPr wrap="square" anchor="ctr">
                <a:spAutoFit/>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52591" name="Oval 14"/>
              <p:cNvSpPr/>
              <p:nvPr/>
            </p:nvSpPr>
            <p:spPr>
              <a:xfrm>
                <a:off x="2254" y="1856"/>
                <a:ext cx="1262" cy="1264"/>
              </a:xfrm>
              <a:prstGeom prst="ellipse">
                <a:avLst/>
              </a:prstGeom>
              <a:gradFill rotWithShape="true">
                <a:gsLst>
                  <a:gs pos="0">
                    <a:srgbClr val="000000"/>
                  </a:gs>
                  <a:gs pos="100000">
                    <a:srgbClr val="FFCC00"/>
                  </a:gs>
                </a:gsLst>
                <a:lin ang="2700000" scaled="true"/>
                <a:tileRect/>
              </a:gradFill>
              <a:ln w="38100">
                <a:noFill/>
              </a:ln>
            </p:spPr>
            <p:txBody>
              <a:bodyPr wrap="square"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2831" name="Oval 15"/>
              <p:cNvSpPr>
                <a:spLocks noChangeArrowheads="true"/>
              </p:cNvSpPr>
              <p:nvPr/>
            </p:nvSpPr>
            <p:spPr bwMode="gray">
              <a:xfrm>
                <a:off x="2334" y="1936"/>
                <a:ext cx="1097" cy="1104"/>
              </a:xfrm>
              <a:prstGeom prst="ellipse">
                <a:avLst/>
              </a:prstGeom>
              <a:gradFill rotWithShape="true">
                <a:gsLst>
                  <a:gs pos="0">
                    <a:schemeClr val="hlink">
                      <a:gamma/>
                      <a:shade val="54118"/>
                      <a:invGamma/>
                    </a:schemeClr>
                  </a:gs>
                  <a:gs pos="50000">
                    <a:schemeClr val="hlink"/>
                  </a:gs>
                  <a:gs pos="100000">
                    <a:schemeClr val="hlink">
                      <a:gamma/>
                      <a:shade val="54118"/>
                      <a:invGamma/>
                    </a:schemeClr>
                  </a:gs>
                </a:gsLst>
                <a:lin ang="18900000" scaled="true"/>
              </a:gradFill>
              <a:ln w="38100" algn="ctr">
                <a:noFill/>
                <a:round/>
              </a:ln>
              <a:effectLst/>
            </p:spPr>
            <p:txBody>
              <a:bodyPr anchor="ctr">
                <a:spAutoFit/>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52593" name="Oval 16"/>
              <p:cNvSpPr/>
              <p:nvPr/>
            </p:nvSpPr>
            <p:spPr>
              <a:xfrm>
                <a:off x="2337" y="1939"/>
                <a:ext cx="1096" cy="1098"/>
              </a:xfrm>
              <a:prstGeom prst="ellipse">
                <a:avLst/>
              </a:prstGeom>
              <a:gradFill rotWithShape="true">
                <a:gsLst>
                  <a:gs pos="0">
                    <a:srgbClr val="FFCC00"/>
                  </a:gs>
                  <a:gs pos="100000">
                    <a:srgbClr val="7C6300"/>
                  </a:gs>
                </a:gsLst>
                <a:lin ang="2700000" scaled="true"/>
                <a:tileRect/>
              </a:gradFill>
              <a:ln w="38100">
                <a:noFill/>
              </a:ln>
            </p:spPr>
            <p:txBody>
              <a:bodyPr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grpSp>
          <p:nvGrpSpPr>
            <p:cNvPr id="152594" name="Group 17"/>
            <p:cNvGrpSpPr/>
            <p:nvPr/>
          </p:nvGrpSpPr>
          <p:grpSpPr>
            <a:xfrm>
              <a:off x="3120" y="4248"/>
              <a:ext cx="600" cy="600"/>
              <a:chOff x="2078" y="1680"/>
              <a:chExt cx="1615" cy="1615"/>
            </a:xfrm>
          </p:grpSpPr>
          <p:sp>
            <p:nvSpPr>
              <p:cNvPr id="152595" name="Oval 18"/>
              <p:cNvSpPr/>
              <p:nvPr/>
            </p:nvSpPr>
            <p:spPr>
              <a:xfrm>
                <a:off x="2078" y="1680"/>
                <a:ext cx="1615" cy="1615"/>
              </a:xfrm>
              <a:prstGeom prst="ellipse">
                <a:avLst/>
              </a:prstGeom>
              <a:gradFill rotWithShape="true">
                <a:gsLst>
                  <a:gs pos="0">
                    <a:srgbClr val="767676"/>
                  </a:gs>
                  <a:gs pos="50000">
                    <a:srgbClr val="FFFFFF"/>
                  </a:gs>
                  <a:gs pos="100000">
                    <a:srgbClr val="767676"/>
                  </a:gs>
                </a:gsLst>
                <a:lin ang="5400000" scaled="true"/>
                <a:tileRect/>
              </a:gradFill>
              <a:ln w="57150">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52596" name="Oval 19"/>
              <p:cNvSpPr/>
              <p:nvPr/>
            </p:nvSpPr>
            <p:spPr>
              <a:xfrm>
                <a:off x="2170" y="1771"/>
                <a:ext cx="1430" cy="1430"/>
              </a:xfrm>
              <a:prstGeom prst="ellipse">
                <a:avLst/>
              </a:prstGeom>
              <a:gradFill rotWithShape="true">
                <a:gsLst>
                  <a:gs pos="0">
                    <a:srgbClr val="A2A2A2"/>
                  </a:gs>
                  <a:gs pos="50000">
                    <a:srgbClr val="FFFFFF"/>
                  </a:gs>
                  <a:gs pos="100000">
                    <a:srgbClr val="A2A2A2"/>
                  </a:gs>
                </a:gsLst>
                <a:lin ang="0" scaled="true"/>
                <a:tileRect/>
              </a:gra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2836" name="Oval 20"/>
              <p:cNvSpPr>
                <a:spLocks noChangeArrowheads="true"/>
              </p:cNvSpPr>
              <p:nvPr/>
            </p:nvSpPr>
            <p:spPr bwMode="gray">
              <a:xfrm>
                <a:off x="2253" y="1855"/>
                <a:ext cx="1265" cy="1265"/>
              </a:xfrm>
              <a:prstGeom prst="ellipse">
                <a:avLst/>
              </a:prstGeom>
              <a:gradFill rotWithShape="true">
                <a:gsLst>
                  <a:gs pos="0">
                    <a:schemeClr val="hlink">
                      <a:gamma/>
                      <a:tint val="0"/>
                      <a:invGamma/>
                    </a:schemeClr>
                  </a:gs>
                  <a:gs pos="50000">
                    <a:schemeClr val="hlink"/>
                  </a:gs>
                  <a:gs pos="100000">
                    <a:schemeClr val="hlink">
                      <a:gamma/>
                      <a:tint val="0"/>
                      <a:invGamma/>
                    </a:schemeClr>
                  </a:gs>
                </a:gsLst>
                <a:lin ang="2700000" scaled="true"/>
              </a:gradFill>
              <a:ln w="38100" algn="ctr">
                <a:noFill/>
                <a:round/>
              </a:ln>
              <a:effectLst/>
            </p:spPr>
            <p:txBody>
              <a:bodyPr wrap="square" anchor="ctr">
                <a:spAutoFit/>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52598" name="Oval 21"/>
              <p:cNvSpPr/>
              <p:nvPr/>
            </p:nvSpPr>
            <p:spPr>
              <a:xfrm>
                <a:off x="2254" y="1856"/>
                <a:ext cx="1262" cy="1264"/>
              </a:xfrm>
              <a:prstGeom prst="ellipse">
                <a:avLst/>
              </a:prstGeom>
              <a:gradFill rotWithShape="true">
                <a:gsLst>
                  <a:gs pos="0">
                    <a:srgbClr val="000000"/>
                  </a:gs>
                  <a:gs pos="100000">
                    <a:srgbClr val="48BE67"/>
                  </a:gs>
                </a:gsLst>
                <a:lin ang="2700000" scaled="true"/>
                <a:tileRect/>
              </a:gradFill>
              <a:ln w="38100">
                <a:noFill/>
              </a:ln>
            </p:spPr>
            <p:txBody>
              <a:bodyPr wrap="square"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2838" name="Oval 22"/>
              <p:cNvSpPr>
                <a:spLocks noChangeArrowheads="true"/>
              </p:cNvSpPr>
              <p:nvPr/>
            </p:nvSpPr>
            <p:spPr bwMode="gray">
              <a:xfrm>
                <a:off x="2334" y="1936"/>
                <a:ext cx="1097" cy="1104"/>
              </a:xfrm>
              <a:prstGeom prst="ellipse">
                <a:avLst/>
              </a:prstGeom>
              <a:gradFill rotWithShape="true">
                <a:gsLst>
                  <a:gs pos="0">
                    <a:schemeClr val="hlink">
                      <a:gamma/>
                      <a:shade val="54118"/>
                      <a:invGamma/>
                    </a:schemeClr>
                  </a:gs>
                  <a:gs pos="50000">
                    <a:schemeClr val="hlink"/>
                  </a:gs>
                  <a:gs pos="100000">
                    <a:schemeClr val="hlink">
                      <a:gamma/>
                      <a:shade val="54118"/>
                      <a:invGamma/>
                    </a:schemeClr>
                  </a:gs>
                </a:gsLst>
                <a:lin ang="18900000" scaled="true"/>
              </a:gradFill>
              <a:ln w="38100" algn="ctr">
                <a:noFill/>
                <a:round/>
              </a:ln>
              <a:effectLst/>
            </p:spPr>
            <p:txBody>
              <a:bodyPr anchor="ctr">
                <a:spAutoFit/>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52600" name="Oval 23"/>
              <p:cNvSpPr/>
              <p:nvPr/>
            </p:nvSpPr>
            <p:spPr>
              <a:xfrm>
                <a:off x="2337" y="1939"/>
                <a:ext cx="1096" cy="1098"/>
              </a:xfrm>
              <a:prstGeom prst="ellipse">
                <a:avLst/>
              </a:prstGeom>
              <a:gradFill rotWithShape="true">
                <a:gsLst>
                  <a:gs pos="0">
                    <a:srgbClr val="48BE67"/>
                  </a:gs>
                  <a:gs pos="100000">
                    <a:srgbClr val="235C32"/>
                  </a:gs>
                </a:gsLst>
                <a:lin ang="2700000" scaled="true"/>
                <a:tileRect/>
              </a:gradFill>
              <a:ln w="38100">
                <a:noFill/>
              </a:ln>
            </p:spPr>
            <p:txBody>
              <a:bodyPr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grpSp>
          <p:nvGrpSpPr>
            <p:cNvPr id="152601" name="Group 24"/>
            <p:cNvGrpSpPr/>
            <p:nvPr/>
          </p:nvGrpSpPr>
          <p:grpSpPr>
            <a:xfrm>
              <a:off x="3360" y="5568"/>
              <a:ext cx="600" cy="600"/>
              <a:chOff x="2078" y="1680"/>
              <a:chExt cx="1615" cy="1615"/>
            </a:xfrm>
          </p:grpSpPr>
          <p:sp>
            <p:nvSpPr>
              <p:cNvPr id="152602" name="Oval 25"/>
              <p:cNvSpPr/>
              <p:nvPr/>
            </p:nvSpPr>
            <p:spPr>
              <a:xfrm>
                <a:off x="2078" y="1680"/>
                <a:ext cx="1615" cy="1615"/>
              </a:xfrm>
              <a:prstGeom prst="ellipse">
                <a:avLst/>
              </a:prstGeom>
              <a:gradFill rotWithShape="true">
                <a:gsLst>
                  <a:gs pos="0">
                    <a:srgbClr val="767676"/>
                  </a:gs>
                  <a:gs pos="50000">
                    <a:srgbClr val="FFFFFF"/>
                  </a:gs>
                  <a:gs pos="100000">
                    <a:srgbClr val="767676"/>
                  </a:gs>
                </a:gsLst>
                <a:lin ang="5400000" scaled="true"/>
                <a:tileRect/>
              </a:gradFill>
              <a:ln w="57150">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52603" name="Oval 26"/>
              <p:cNvSpPr/>
              <p:nvPr/>
            </p:nvSpPr>
            <p:spPr>
              <a:xfrm>
                <a:off x="2170" y="1771"/>
                <a:ext cx="1430" cy="1430"/>
              </a:xfrm>
              <a:prstGeom prst="ellipse">
                <a:avLst/>
              </a:prstGeom>
              <a:gradFill rotWithShape="true">
                <a:gsLst>
                  <a:gs pos="0">
                    <a:srgbClr val="A2A2A2"/>
                  </a:gs>
                  <a:gs pos="50000">
                    <a:srgbClr val="FFFFFF"/>
                  </a:gs>
                  <a:gs pos="100000">
                    <a:srgbClr val="A2A2A2"/>
                  </a:gs>
                </a:gsLst>
                <a:lin ang="0" scaled="true"/>
                <a:tileRect/>
              </a:gra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2843" name="Oval 27"/>
              <p:cNvSpPr>
                <a:spLocks noChangeArrowheads="true"/>
              </p:cNvSpPr>
              <p:nvPr/>
            </p:nvSpPr>
            <p:spPr bwMode="gray">
              <a:xfrm>
                <a:off x="2253" y="1855"/>
                <a:ext cx="1265" cy="1265"/>
              </a:xfrm>
              <a:prstGeom prst="ellipse">
                <a:avLst/>
              </a:prstGeom>
              <a:gradFill rotWithShape="true">
                <a:gsLst>
                  <a:gs pos="0">
                    <a:schemeClr val="hlink">
                      <a:gamma/>
                      <a:tint val="0"/>
                      <a:invGamma/>
                    </a:schemeClr>
                  </a:gs>
                  <a:gs pos="50000">
                    <a:schemeClr val="hlink"/>
                  </a:gs>
                  <a:gs pos="100000">
                    <a:schemeClr val="hlink">
                      <a:gamma/>
                      <a:tint val="0"/>
                      <a:invGamma/>
                    </a:schemeClr>
                  </a:gs>
                </a:gsLst>
                <a:lin ang="2700000" scaled="true"/>
              </a:gradFill>
              <a:ln w="38100" algn="ctr">
                <a:noFill/>
                <a:round/>
              </a:ln>
              <a:effectLst/>
            </p:spPr>
            <p:txBody>
              <a:bodyPr wrap="square" anchor="ctr">
                <a:spAutoFit/>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52605" name="Oval 28"/>
              <p:cNvSpPr/>
              <p:nvPr/>
            </p:nvSpPr>
            <p:spPr>
              <a:xfrm>
                <a:off x="2254" y="1856"/>
                <a:ext cx="1262" cy="1264"/>
              </a:xfrm>
              <a:prstGeom prst="ellipse">
                <a:avLst/>
              </a:prstGeom>
              <a:gradFill rotWithShape="true">
                <a:gsLst>
                  <a:gs pos="0">
                    <a:srgbClr val="21B3E1"/>
                  </a:gs>
                  <a:gs pos="100000">
                    <a:srgbClr val="0F5368"/>
                  </a:gs>
                </a:gsLst>
                <a:lin ang="5400000" scaled="true"/>
                <a:tileRect/>
              </a:gradFill>
              <a:ln w="38100">
                <a:noFill/>
              </a:ln>
            </p:spPr>
            <p:txBody>
              <a:bodyPr wrap="square"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2845" name="Oval 29"/>
              <p:cNvSpPr>
                <a:spLocks noChangeArrowheads="true"/>
              </p:cNvSpPr>
              <p:nvPr/>
            </p:nvSpPr>
            <p:spPr bwMode="gray">
              <a:xfrm>
                <a:off x="2334" y="1936"/>
                <a:ext cx="1097" cy="1104"/>
              </a:xfrm>
              <a:prstGeom prst="ellipse">
                <a:avLst/>
              </a:prstGeom>
              <a:gradFill rotWithShape="true">
                <a:gsLst>
                  <a:gs pos="0">
                    <a:schemeClr val="hlink">
                      <a:gamma/>
                      <a:shade val="54118"/>
                      <a:invGamma/>
                    </a:schemeClr>
                  </a:gs>
                  <a:gs pos="50000">
                    <a:schemeClr val="hlink"/>
                  </a:gs>
                  <a:gs pos="100000">
                    <a:schemeClr val="hlink">
                      <a:gamma/>
                      <a:shade val="54118"/>
                      <a:invGamma/>
                    </a:schemeClr>
                  </a:gs>
                </a:gsLst>
                <a:lin ang="18900000" scaled="true"/>
              </a:gradFill>
              <a:ln w="38100" algn="ctr">
                <a:noFill/>
                <a:round/>
              </a:ln>
              <a:effectLst/>
            </p:spPr>
            <p:txBody>
              <a:bodyPr anchor="ctr">
                <a:spAutoFit/>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52607" name="Oval 30"/>
              <p:cNvSpPr/>
              <p:nvPr/>
            </p:nvSpPr>
            <p:spPr>
              <a:xfrm>
                <a:off x="2337" y="1939"/>
                <a:ext cx="1096" cy="1098"/>
              </a:xfrm>
              <a:prstGeom prst="ellipse">
                <a:avLst/>
              </a:prstGeom>
              <a:gradFill rotWithShape="true">
                <a:gsLst>
                  <a:gs pos="0">
                    <a:srgbClr val="21B3E1"/>
                  </a:gs>
                  <a:gs pos="100000">
                    <a:srgbClr val="10576D"/>
                  </a:gs>
                </a:gsLst>
                <a:lin ang="2700000" scaled="true"/>
                <a:tileRect/>
              </a:gradFill>
              <a:ln w="38100">
                <a:noFill/>
              </a:ln>
            </p:spPr>
            <p:txBody>
              <a:bodyPr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grpSp>
          <p:nvGrpSpPr>
            <p:cNvPr id="152608" name="Group 31"/>
            <p:cNvGrpSpPr/>
            <p:nvPr/>
          </p:nvGrpSpPr>
          <p:grpSpPr>
            <a:xfrm>
              <a:off x="3120" y="6888"/>
              <a:ext cx="600" cy="600"/>
              <a:chOff x="2078" y="1680"/>
              <a:chExt cx="1615" cy="1615"/>
            </a:xfrm>
          </p:grpSpPr>
          <p:sp>
            <p:nvSpPr>
              <p:cNvPr id="152609" name="Oval 32"/>
              <p:cNvSpPr/>
              <p:nvPr/>
            </p:nvSpPr>
            <p:spPr>
              <a:xfrm>
                <a:off x="2078" y="1680"/>
                <a:ext cx="1615" cy="1615"/>
              </a:xfrm>
              <a:prstGeom prst="ellipse">
                <a:avLst/>
              </a:prstGeom>
              <a:gradFill rotWithShape="true">
                <a:gsLst>
                  <a:gs pos="0">
                    <a:srgbClr val="767676"/>
                  </a:gs>
                  <a:gs pos="50000">
                    <a:srgbClr val="FFFFFF"/>
                  </a:gs>
                  <a:gs pos="100000">
                    <a:srgbClr val="767676"/>
                  </a:gs>
                </a:gsLst>
                <a:lin ang="5400000" scaled="true"/>
                <a:tileRect/>
              </a:gradFill>
              <a:ln w="57150">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52610" name="Oval 33"/>
              <p:cNvSpPr/>
              <p:nvPr/>
            </p:nvSpPr>
            <p:spPr>
              <a:xfrm>
                <a:off x="2170" y="1771"/>
                <a:ext cx="1430" cy="1430"/>
              </a:xfrm>
              <a:prstGeom prst="ellipse">
                <a:avLst/>
              </a:prstGeom>
              <a:gradFill rotWithShape="true">
                <a:gsLst>
                  <a:gs pos="0">
                    <a:srgbClr val="A2A2A2"/>
                  </a:gs>
                  <a:gs pos="50000">
                    <a:srgbClr val="FFFFFF"/>
                  </a:gs>
                  <a:gs pos="100000">
                    <a:srgbClr val="A2A2A2"/>
                  </a:gs>
                </a:gsLst>
                <a:lin ang="0" scaled="true"/>
                <a:tileRect/>
              </a:gra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2850" name="Oval 34"/>
              <p:cNvSpPr>
                <a:spLocks noChangeArrowheads="true"/>
              </p:cNvSpPr>
              <p:nvPr/>
            </p:nvSpPr>
            <p:spPr bwMode="gray">
              <a:xfrm>
                <a:off x="2253" y="1855"/>
                <a:ext cx="1265" cy="1265"/>
              </a:xfrm>
              <a:prstGeom prst="ellipse">
                <a:avLst/>
              </a:prstGeom>
              <a:gradFill rotWithShape="true">
                <a:gsLst>
                  <a:gs pos="0">
                    <a:schemeClr val="hlink">
                      <a:gamma/>
                      <a:tint val="0"/>
                      <a:invGamma/>
                    </a:schemeClr>
                  </a:gs>
                  <a:gs pos="50000">
                    <a:schemeClr val="hlink"/>
                  </a:gs>
                  <a:gs pos="100000">
                    <a:schemeClr val="hlink">
                      <a:gamma/>
                      <a:tint val="0"/>
                      <a:invGamma/>
                    </a:schemeClr>
                  </a:gs>
                </a:gsLst>
                <a:lin ang="2700000" scaled="true"/>
              </a:gradFill>
              <a:ln w="38100" algn="ctr">
                <a:noFill/>
                <a:round/>
              </a:ln>
              <a:effectLst/>
            </p:spPr>
            <p:txBody>
              <a:bodyPr wrap="square" anchor="ctr">
                <a:spAutoFit/>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52612" name="Oval 35"/>
              <p:cNvSpPr/>
              <p:nvPr/>
            </p:nvSpPr>
            <p:spPr>
              <a:xfrm>
                <a:off x="2254" y="1856"/>
                <a:ext cx="1262" cy="1264"/>
              </a:xfrm>
              <a:prstGeom prst="ellipse">
                <a:avLst/>
              </a:prstGeom>
              <a:gradFill rotWithShape="true">
                <a:gsLst>
                  <a:gs pos="0">
                    <a:srgbClr val="000000"/>
                  </a:gs>
                  <a:gs pos="100000">
                    <a:srgbClr val="8D67E1"/>
                  </a:gs>
                </a:gsLst>
                <a:lin ang="2700000" scaled="true"/>
                <a:tileRect/>
              </a:gradFill>
              <a:ln w="38100">
                <a:noFill/>
              </a:ln>
            </p:spPr>
            <p:txBody>
              <a:bodyPr wrap="square"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2852" name="Oval 36"/>
              <p:cNvSpPr>
                <a:spLocks noChangeArrowheads="true"/>
              </p:cNvSpPr>
              <p:nvPr/>
            </p:nvSpPr>
            <p:spPr bwMode="gray">
              <a:xfrm>
                <a:off x="2334" y="1936"/>
                <a:ext cx="1097" cy="1104"/>
              </a:xfrm>
              <a:prstGeom prst="ellipse">
                <a:avLst/>
              </a:prstGeom>
              <a:gradFill rotWithShape="true">
                <a:gsLst>
                  <a:gs pos="0">
                    <a:schemeClr val="hlink">
                      <a:gamma/>
                      <a:shade val="54118"/>
                      <a:invGamma/>
                    </a:schemeClr>
                  </a:gs>
                  <a:gs pos="50000">
                    <a:schemeClr val="hlink"/>
                  </a:gs>
                  <a:gs pos="100000">
                    <a:schemeClr val="hlink">
                      <a:gamma/>
                      <a:shade val="54118"/>
                      <a:invGamma/>
                    </a:schemeClr>
                  </a:gs>
                </a:gsLst>
                <a:lin ang="18900000" scaled="true"/>
              </a:gradFill>
              <a:ln w="38100" algn="ctr">
                <a:noFill/>
                <a:round/>
              </a:ln>
              <a:effectLst/>
            </p:spPr>
            <p:txBody>
              <a:bodyPr anchor="ctr">
                <a:spAutoFit/>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52614" name="Oval 37"/>
              <p:cNvSpPr/>
              <p:nvPr/>
            </p:nvSpPr>
            <p:spPr>
              <a:xfrm>
                <a:off x="2337" y="1939"/>
                <a:ext cx="1096" cy="1098"/>
              </a:xfrm>
              <a:prstGeom prst="ellipse">
                <a:avLst/>
              </a:prstGeom>
              <a:gradFill rotWithShape="true">
                <a:gsLst>
                  <a:gs pos="0">
                    <a:srgbClr val="8D67E1"/>
                  </a:gs>
                  <a:gs pos="100000">
                    <a:srgbClr val="45326D"/>
                  </a:gs>
                </a:gsLst>
                <a:lin ang="2700000" scaled="true"/>
                <a:tileRect/>
              </a:gradFill>
              <a:ln w="38100">
                <a:noFill/>
              </a:ln>
            </p:spPr>
            <p:txBody>
              <a:bodyPr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（二）客户信用评级系统</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764540" y="1095375"/>
            <a:ext cx="10226040" cy="5382260"/>
            <a:chOff x="1204" y="1725"/>
            <a:chExt cx="16104" cy="8476"/>
          </a:xfrm>
        </p:grpSpPr>
        <p:sp>
          <p:nvSpPr>
            <p:cNvPr id="191492" name="Rectangle 3"/>
            <p:cNvSpPr>
              <a:spLocks noGrp="true"/>
            </p:cNvSpPr>
            <p:nvPr/>
          </p:nvSpPr>
          <p:spPr>
            <a:xfrm>
              <a:off x="1204" y="1725"/>
              <a:ext cx="5886" cy="895"/>
            </a:xfrm>
            <a:prstGeom prst="rect">
              <a:avLst/>
            </a:prstGeom>
            <a:noFill/>
            <a:ln w="9525">
              <a:noFill/>
            </a:ln>
          </p:spPr>
          <p:txBody>
            <a:bodyPr vert="horz" wrap="square" lIns="91440" tIns="45720" rIns="91440" bIns="45720" anchor="t"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eaLnBrk="1" hangingPunct="1">
                <a:lnSpc>
                  <a:spcPct val="120000"/>
                </a:lnSpc>
                <a:buNone/>
              </a:pPr>
              <a:r>
                <a:rPr lang="zh-CN" altLang="en-US" sz="2400" b="1" dirty="0">
                  <a:latin typeface="微软雅黑" panose="020B0503020204020204" charset="-122"/>
                  <a:ea typeface="微软雅黑" panose="020B0503020204020204" charset="-122"/>
                </a:rPr>
                <a:t>开发内部评级系统的方法</a:t>
              </a:r>
              <a:endParaRPr lang="zh-CN" altLang="en-US" sz="2400" b="1" dirty="0">
                <a:latin typeface="微软雅黑" panose="020B0503020204020204" charset="-122"/>
                <a:ea typeface="微软雅黑" panose="020B0503020204020204" charset="-122"/>
              </a:endParaRPr>
            </a:p>
          </p:txBody>
        </p:sp>
        <p:sp>
          <p:nvSpPr>
            <p:cNvPr id="191493" name="Rectangle 10"/>
            <p:cNvSpPr/>
            <p:nvPr/>
          </p:nvSpPr>
          <p:spPr>
            <a:xfrm>
              <a:off x="7975" y="3751"/>
              <a:ext cx="3050" cy="583"/>
            </a:xfrm>
            <a:prstGeom prst="rect">
              <a:avLst/>
            </a:prstGeom>
            <a:noFill/>
            <a:ln w="9525">
              <a:noFill/>
            </a:ln>
          </p:spPr>
          <p:txBody>
            <a:bodyPr anchor="t" anchorCtr="false">
              <a:spAutoFit/>
            </a:bodyPr>
            <a:p>
              <a:pPr>
                <a:buClrTx/>
                <a:buFont typeface="Arial" panose="020B0604020202020204" pitchFamily="34" charset="0"/>
              </a:pPr>
              <a:r>
                <a:rPr lang="en-US" altLang="zh-CN" sz="1800" b="1" dirty="0">
                  <a:solidFill>
                    <a:srgbClr val="00B0F0"/>
                  </a:solidFill>
                  <a:latin typeface="微软雅黑" panose="020B0503020204020204" charset="-122"/>
                  <a:ea typeface="微软雅黑" panose="020B0503020204020204" charset="-122"/>
                  <a:cs typeface="微软雅黑" panose="020B0503020204020204" charset="-122"/>
                </a:rPr>
                <a:t>1 </a:t>
              </a:r>
              <a:r>
                <a:rPr lang="zh-CN" altLang="en-US" sz="1800" b="1" dirty="0">
                  <a:solidFill>
                    <a:srgbClr val="00B0F0"/>
                  </a:solidFill>
                  <a:latin typeface="微软雅黑" panose="020B0503020204020204" charset="-122"/>
                  <a:ea typeface="微软雅黑" panose="020B0503020204020204" charset="-122"/>
                  <a:cs typeface="微软雅黑" panose="020B0503020204020204" charset="-122"/>
                </a:rPr>
                <a:t>选择风险因素</a:t>
              </a:r>
              <a:endParaRPr lang="zh-CN" altLang="en-US" sz="1800" b="1" dirty="0">
                <a:solidFill>
                  <a:srgbClr val="00B0F0"/>
                </a:solidFill>
                <a:latin typeface="微软雅黑" panose="020B0503020204020204" charset="-122"/>
                <a:ea typeface="微软雅黑" panose="020B0503020204020204" charset="-122"/>
                <a:cs typeface="微软雅黑" panose="020B0503020204020204" charset="-122"/>
              </a:endParaRPr>
            </a:p>
          </p:txBody>
        </p:sp>
        <p:grpSp>
          <p:nvGrpSpPr>
            <p:cNvPr id="191494" name="Group 32"/>
            <p:cNvGrpSpPr/>
            <p:nvPr/>
          </p:nvGrpSpPr>
          <p:grpSpPr>
            <a:xfrm>
              <a:off x="8090" y="6621"/>
              <a:ext cx="620" cy="625"/>
              <a:chOff x="523" y="2809"/>
              <a:chExt cx="876" cy="882"/>
            </a:xfrm>
          </p:grpSpPr>
          <p:sp>
            <p:nvSpPr>
              <p:cNvPr id="191495" name="Oval 33"/>
              <p:cNvSpPr/>
              <p:nvPr/>
            </p:nvSpPr>
            <p:spPr>
              <a:xfrm>
                <a:off x="523" y="2809"/>
                <a:ext cx="876" cy="876"/>
              </a:xfrm>
              <a:prstGeom prst="ellipse">
                <a:avLst/>
              </a:prstGeom>
              <a:noFill/>
              <a:ln w="19050" cap="flat" cmpd="sng">
                <a:solidFill>
                  <a:srgbClr val="FFFFFF">
                    <a:alpha val="30196"/>
                  </a:srgbClr>
                </a:solidFill>
                <a:prstDash val="solid"/>
                <a:round/>
                <a:headEnd type="none" w="med" len="med"/>
                <a:tailEnd type="none" w="med" len="med"/>
              </a:ln>
            </p:spPr>
            <p:txBody>
              <a:bodyPr wrap="none" anchor="ctr" anchorCtr="false"/>
              <a:p>
                <a:pPr>
                  <a:buClrTx/>
                  <a:buFont typeface="Arial" panose="020B0604020202020204" pitchFamily="34" charset="0"/>
                </a:pPr>
                <a:endParaRPr lang="zh-CN" altLang="en-US" sz="1800" dirty="0">
                  <a:latin typeface="微软雅黑" panose="020B0503020204020204" charset="-122"/>
                  <a:ea typeface="微软雅黑" panose="020B0503020204020204" charset="-122"/>
                </a:endParaRPr>
              </a:p>
            </p:txBody>
          </p:sp>
          <p:sp>
            <p:nvSpPr>
              <p:cNvPr id="191496" name="Line 34"/>
              <p:cNvSpPr/>
              <p:nvPr/>
            </p:nvSpPr>
            <p:spPr>
              <a:xfrm>
                <a:off x="964" y="2809"/>
                <a:ext cx="0" cy="870"/>
              </a:xfrm>
              <a:prstGeom prst="line">
                <a:avLst/>
              </a:prstGeom>
              <a:ln w="19050" cap="flat" cmpd="sng">
                <a:solidFill>
                  <a:srgbClr val="FFFFFF">
                    <a:alpha val="30196"/>
                  </a:srgbClr>
                </a:solidFill>
                <a:prstDash val="solid"/>
                <a:round/>
                <a:headEnd type="none" w="med" len="med"/>
                <a:tailEnd type="none" w="med" len="med"/>
              </a:ln>
            </p:spPr>
          </p:sp>
          <p:sp>
            <p:nvSpPr>
              <p:cNvPr id="191497" name="Line 35"/>
              <p:cNvSpPr/>
              <p:nvPr/>
            </p:nvSpPr>
            <p:spPr>
              <a:xfrm>
                <a:off x="523" y="3244"/>
                <a:ext cx="876" cy="0"/>
              </a:xfrm>
              <a:prstGeom prst="line">
                <a:avLst/>
              </a:prstGeom>
              <a:ln w="19050" cap="flat" cmpd="sng">
                <a:solidFill>
                  <a:srgbClr val="FFFFFF">
                    <a:alpha val="30196"/>
                  </a:srgbClr>
                </a:solidFill>
                <a:prstDash val="solid"/>
                <a:round/>
                <a:headEnd type="none" w="med" len="med"/>
                <a:tailEnd type="none" w="med" len="med"/>
              </a:ln>
            </p:spPr>
          </p:sp>
          <p:sp>
            <p:nvSpPr>
              <p:cNvPr id="191498" name="Freeform 36"/>
              <p:cNvSpPr/>
              <p:nvPr/>
            </p:nvSpPr>
            <p:spPr>
              <a:xfrm>
                <a:off x="1023" y="2815"/>
                <a:ext cx="182" cy="864"/>
              </a:xfrm>
              <a:custGeom>
                <a:avLst/>
                <a:gdLst/>
                <a:ahLst/>
                <a:cxnLst>
                  <a:cxn ang="0">
                    <a:pos x="0" y="0"/>
                  </a:cxn>
                  <a:cxn ang="0">
                    <a:pos x="182" y="435"/>
                  </a:cxn>
                  <a:cxn ang="0">
                    <a:pos x="6" y="864"/>
                  </a:cxn>
                </a:cxnLst>
                <a:pathLst>
                  <a:path w="182" h="864">
                    <a:moveTo>
                      <a:pt x="0" y="0"/>
                    </a:moveTo>
                    <a:cubicBezTo>
                      <a:pt x="59" y="89"/>
                      <a:pt x="182" y="177"/>
                      <a:pt x="182" y="435"/>
                    </a:cubicBezTo>
                    <a:cubicBezTo>
                      <a:pt x="182" y="693"/>
                      <a:pt x="70" y="800"/>
                      <a:pt x="6" y="864"/>
                    </a:cubicBezTo>
                  </a:path>
                </a:pathLst>
              </a:custGeom>
              <a:noFill/>
              <a:ln w="19050" cap="flat" cmpd="sng">
                <a:solidFill>
                  <a:srgbClr val="FFFFFF">
                    <a:alpha val="30196"/>
                  </a:srgbClr>
                </a:solidFill>
                <a:prstDash val="solid"/>
                <a:round/>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191499" name="Freeform 37"/>
              <p:cNvSpPr/>
              <p:nvPr/>
            </p:nvSpPr>
            <p:spPr>
              <a:xfrm>
                <a:off x="726" y="2821"/>
                <a:ext cx="197" cy="870"/>
              </a:xfrm>
              <a:custGeom>
                <a:avLst/>
                <a:gdLst/>
                <a:ahLst/>
                <a:cxnLst>
                  <a:cxn ang="0">
                    <a:pos x="167" y="0"/>
                  </a:cxn>
                  <a:cxn ang="0">
                    <a:pos x="0" y="436"/>
                  </a:cxn>
                  <a:cxn ang="0">
                    <a:pos x="197" y="870"/>
                  </a:cxn>
                </a:cxnLst>
                <a:pathLst>
                  <a:path w="197" h="870">
                    <a:moveTo>
                      <a:pt x="167" y="0"/>
                    </a:moveTo>
                    <a:cubicBezTo>
                      <a:pt x="117" y="64"/>
                      <a:pt x="0" y="178"/>
                      <a:pt x="0" y="436"/>
                    </a:cubicBezTo>
                    <a:cubicBezTo>
                      <a:pt x="0" y="694"/>
                      <a:pt x="124" y="769"/>
                      <a:pt x="197" y="870"/>
                    </a:cubicBezTo>
                  </a:path>
                </a:pathLst>
              </a:custGeom>
              <a:noFill/>
              <a:ln w="19050" cap="flat" cmpd="sng">
                <a:solidFill>
                  <a:srgbClr val="FFFFFF">
                    <a:alpha val="30196"/>
                  </a:srgbClr>
                </a:solidFill>
                <a:prstDash val="solid"/>
                <a:round/>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191500" name="Freeform 38"/>
              <p:cNvSpPr/>
              <p:nvPr/>
            </p:nvSpPr>
            <p:spPr>
              <a:xfrm rot="5400000">
                <a:off x="887" y="3167"/>
                <a:ext cx="114" cy="653"/>
              </a:xfrm>
              <a:custGeom>
                <a:avLst/>
                <a:gdLst/>
                <a:ahLst/>
                <a:cxnLst>
                  <a:cxn ang="0">
                    <a:pos x="2" y="0"/>
                  </a:cxn>
                  <a:cxn ang="0">
                    <a:pos x="0" y="44"/>
                  </a:cxn>
                  <a:cxn ang="0">
                    <a:pos x="3" y="87"/>
                  </a:cxn>
                </a:cxnLst>
                <a:pathLst>
                  <a:path w="197" h="870">
                    <a:moveTo>
                      <a:pt x="167" y="0"/>
                    </a:moveTo>
                    <a:cubicBezTo>
                      <a:pt x="117" y="64"/>
                      <a:pt x="0" y="178"/>
                      <a:pt x="0" y="436"/>
                    </a:cubicBezTo>
                    <a:cubicBezTo>
                      <a:pt x="0" y="694"/>
                      <a:pt x="124" y="769"/>
                      <a:pt x="197" y="870"/>
                    </a:cubicBezTo>
                  </a:path>
                </a:pathLst>
              </a:custGeom>
              <a:noFill/>
              <a:ln w="19050" cap="flat" cmpd="sng">
                <a:solidFill>
                  <a:srgbClr val="FFFFFF">
                    <a:alpha val="30196"/>
                  </a:srgbClr>
                </a:solidFill>
                <a:prstDash val="solid"/>
                <a:round/>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191501" name="Freeform 39"/>
              <p:cNvSpPr/>
              <p:nvPr/>
            </p:nvSpPr>
            <p:spPr>
              <a:xfrm rot="-5400000" flipV="true">
                <a:off x="895" y="2664"/>
                <a:ext cx="114" cy="653"/>
              </a:xfrm>
              <a:custGeom>
                <a:avLst/>
                <a:gdLst/>
                <a:ahLst/>
                <a:cxnLst>
                  <a:cxn ang="0">
                    <a:pos x="2" y="0"/>
                  </a:cxn>
                  <a:cxn ang="0">
                    <a:pos x="0" y="44"/>
                  </a:cxn>
                  <a:cxn ang="0">
                    <a:pos x="3" y="87"/>
                  </a:cxn>
                </a:cxnLst>
                <a:pathLst>
                  <a:path w="197" h="870">
                    <a:moveTo>
                      <a:pt x="167" y="0"/>
                    </a:moveTo>
                    <a:cubicBezTo>
                      <a:pt x="117" y="64"/>
                      <a:pt x="0" y="178"/>
                      <a:pt x="0" y="436"/>
                    </a:cubicBezTo>
                    <a:cubicBezTo>
                      <a:pt x="0" y="694"/>
                      <a:pt x="124" y="769"/>
                      <a:pt x="197" y="870"/>
                    </a:cubicBezTo>
                  </a:path>
                </a:pathLst>
              </a:custGeom>
              <a:noFill/>
              <a:ln w="19050" cap="flat" cmpd="sng">
                <a:solidFill>
                  <a:srgbClr val="FFFFFF">
                    <a:alpha val="30196"/>
                  </a:srgbClr>
                </a:solidFill>
                <a:prstDash val="solid"/>
                <a:round/>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grpSp>
        <p:grpSp>
          <p:nvGrpSpPr>
            <p:cNvPr id="191502" name="Group 46"/>
            <p:cNvGrpSpPr/>
            <p:nvPr/>
          </p:nvGrpSpPr>
          <p:grpSpPr>
            <a:xfrm>
              <a:off x="9670" y="6941"/>
              <a:ext cx="565" cy="615"/>
              <a:chOff x="173" y="1670"/>
              <a:chExt cx="676" cy="727"/>
            </a:xfrm>
          </p:grpSpPr>
          <p:sp>
            <p:nvSpPr>
              <p:cNvPr id="191503" name="Oval 47"/>
              <p:cNvSpPr/>
              <p:nvPr/>
            </p:nvSpPr>
            <p:spPr>
              <a:xfrm>
                <a:off x="442" y="1670"/>
                <a:ext cx="111" cy="105"/>
              </a:xfrm>
              <a:prstGeom prst="ellipse">
                <a:avLst/>
              </a:prstGeom>
              <a:solidFill>
                <a:srgbClr val="FFFFFF">
                  <a:alpha val="65097"/>
                </a:srgbClr>
              </a:solidFill>
              <a:ln w="9525" cap="flat" cmpd="sng">
                <a:solidFill>
                  <a:srgbClr val="FFFFFF"/>
                </a:solidFill>
                <a:prstDash val="solid"/>
                <a:round/>
                <a:headEnd type="none" w="med" len="med"/>
                <a:tailEnd type="none" w="med" len="med"/>
              </a:ln>
            </p:spPr>
            <p:txBody>
              <a:bodyPr wrap="none" anchor="ctr" anchorCtr="false"/>
              <a:p>
                <a:pPr>
                  <a:buClrTx/>
                  <a:buFont typeface="Arial" panose="020B0604020202020204" pitchFamily="34" charset="0"/>
                </a:pPr>
                <a:endParaRPr lang="zh-CN" altLang="en-US" sz="1800" dirty="0">
                  <a:latin typeface="微软雅黑" panose="020B0503020204020204" charset="-122"/>
                  <a:ea typeface="微软雅黑" panose="020B0503020204020204" charset="-122"/>
                </a:endParaRPr>
              </a:p>
            </p:txBody>
          </p:sp>
          <p:sp>
            <p:nvSpPr>
              <p:cNvPr id="191504" name="Oval 48"/>
              <p:cNvSpPr/>
              <p:nvPr/>
            </p:nvSpPr>
            <p:spPr>
              <a:xfrm>
                <a:off x="276" y="1958"/>
                <a:ext cx="157" cy="149"/>
              </a:xfrm>
              <a:prstGeom prst="ellipse">
                <a:avLst/>
              </a:prstGeom>
              <a:solidFill>
                <a:srgbClr val="FFFFFF">
                  <a:alpha val="65097"/>
                </a:srgbClr>
              </a:solidFill>
              <a:ln w="9525" cap="flat" cmpd="sng">
                <a:solidFill>
                  <a:srgbClr val="FFFFFF"/>
                </a:solidFill>
                <a:prstDash val="solid"/>
                <a:round/>
                <a:headEnd type="none" w="med" len="med"/>
                <a:tailEnd type="none" w="med" len="med"/>
              </a:ln>
            </p:spPr>
            <p:txBody>
              <a:bodyPr wrap="none" anchor="ctr" anchorCtr="false"/>
              <a:p>
                <a:pPr>
                  <a:buClrTx/>
                  <a:buFont typeface="Arial" panose="020B0604020202020204" pitchFamily="34" charset="0"/>
                </a:pPr>
                <a:endParaRPr lang="zh-CN" altLang="en-US" sz="1800" dirty="0">
                  <a:latin typeface="微软雅黑" panose="020B0503020204020204" charset="-122"/>
                  <a:ea typeface="微软雅黑" panose="020B0503020204020204" charset="-122"/>
                </a:endParaRPr>
              </a:p>
            </p:txBody>
          </p:sp>
          <p:sp>
            <p:nvSpPr>
              <p:cNvPr id="191505" name="Oval 49"/>
              <p:cNvSpPr/>
              <p:nvPr/>
            </p:nvSpPr>
            <p:spPr>
              <a:xfrm>
                <a:off x="570" y="1845"/>
                <a:ext cx="117" cy="111"/>
              </a:xfrm>
              <a:prstGeom prst="ellipse">
                <a:avLst/>
              </a:prstGeom>
              <a:solidFill>
                <a:srgbClr val="FFFFFF">
                  <a:alpha val="65097"/>
                </a:srgbClr>
              </a:solidFill>
              <a:ln w="9525" cap="flat" cmpd="sng">
                <a:solidFill>
                  <a:srgbClr val="FFFFFF"/>
                </a:solidFill>
                <a:prstDash val="solid"/>
                <a:round/>
                <a:headEnd type="none" w="med" len="med"/>
                <a:tailEnd type="none" w="med" len="med"/>
              </a:ln>
            </p:spPr>
            <p:txBody>
              <a:bodyPr wrap="none" anchor="ctr" anchorCtr="false"/>
              <a:p>
                <a:pPr>
                  <a:buClrTx/>
                  <a:buFont typeface="Arial" panose="020B0604020202020204" pitchFamily="34" charset="0"/>
                </a:pPr>
                <a:endParaRPr lang="zh-CN" altLang="en-US" sz="1800" dirty="0">
                  <a:latin typeface="微软雅黑" panose="020B0503020204020204" charset="-122"/>
                  <a:ea typeface="微软雅黑" panose="020B0503020204020204" charset="-122"/>
                </a:endParaRPr>
              </a:p>
            </p:txBody>
          </p:sp>
          <p:sp>
            <p:nvSpPr>
              <p:cNvPr id="191506" name="Oval 50"/>
              <p:cNvSpPr/>
              <p:nvPr/>
            </p:nvSpPr>
            <p:spPr>
              <a:xfrm>
                <a:off x="322" y="2319"/>
                <a:ext cx="82" cy="78"/>
              </a:xfrm>
              <a:prstGeom prst="ellipse">
                <a:avLst/>
              </a:prstGeom>
              <a:solidFill>
                <a:srgbClr val="FFFFFF">
                  <a:alpha val="65097"/>
                </a:srgbClr>
              </a:solidFill>
              <a:ln w="9525" cap="flat" cmpd="sng">
                <a:solidFill>
                  <a:srgbClr val="FFFFFF"/>
                </a:solidFill>
                <a:prstDash val="solid"/>
                <a:round/>
                <a:headEnd type="none" w="med" len="med"/>
                <a:tailEnd type="none" w="med" len="med"/>
              </a:ln>
            </p:spPr>
            <p:txBody>
              <a:bodyPr wrap="none" anchor="ctr" anchorCtr="false"/>
              <a:p>
                <a:pPr>
                  <a:buClrTx/>
                  <a:buFont typeface="Arial" panose="020B0604020202020204" pitchFamily="34" charset="0"/>
                </a:pPr>
                <a:endParaRPr lang="zh-CN" altLang="en-US" sz="1800" dirty="0">
                  <a:latin typeface="微软雅黑" panose="020B0503020204020204" charset="-122"/>
                  <a:ea typeface="微软雅黑" panose="020B0503020204020204" charset="-122"/>
                </a:endParaRPr>
              </a:p>
            </p:txBody>
          </p:sp>
          <p:sp>
            <p:nvSpPr>
              <p:cNvPr id="191507" name="Line 51"/>
              <p:cNvSpPr/>
              <p:nvPr/>
            </p:nvSpPr>
            <p:spPr>
              <a:xfrm>
                <a:off x="355" y="2106"/>
                <a:ext cx="0" cy="215"/>
              </a:xfrm>
              <a:prstGeom prst="line">
                <a:avLst/>
              </a:prstGeom>
              <a:ln w="12700" cap="flat" cmpd="sng">
                <a:solidFill>
                  <a:srgbClr val="FFFFFF"/>
                </a:solidFill>
                <a:prstDash val="solid"/>
                <a:round/>
                <a:headEnd type="none" w="med" len="med"/>
                <a:tailEnd type="none" w="med" len="med"/>
              </a:ln>
            </p:spPr>
          </p:sp>
          <p:sp>
            <p:nvSpPr>
              <p:cNvPr id="191508" name="Line 52"/>
              <p:cNvSpPr/>
              <p:nvPr/>
            </p:nvSpPr>
            <p:spPr>
              <a:xfrm flipV="true">
                <a:off x="413" y="1926"/>
                <a:ext cx="175" cy="52"/>
              </a:xfrm>
              <a:prstGeom prst="line">
                <a:avLst/>
              </a:prstGeom>
              <a:ln w="9525" cap="flat" cmpd="sng">
                <a:solidFill>
                  <a:srgbClr val="FFFFFF"/>
                </a:solidFill>
                <a:prstDash val="solid"/>
                <a:round/>
                <a:headEnd type="none" w="med" len="med"/>
                <a:tailEnd type="none" w="med" len="med"/>
              </a:ln>
            </p:spPr>
          </p:sp>
          <p:sp>
            <p:nvSpPr>
              <p:cNvPr id="191509" name="Line 53"/>
              <p:cNvSpPr/>
              <p:nvPr/>
            </p:nvSpPr>
            <p:spPr>
              <a:xfrm flipH="true" flipV="true">
                <a:off x="524" y="1757"/>
                <a:ext cx="69" cy="93"/>
              </a:xfrm>
              <a:prstGeom prst="line">
                <a:avLst/>
              </a:prstGeom>
              <a:ln w="9525" cap="flat" cmpd="sng">
                <a:solidFill>
                  <a:srgbClr val="FFFFFF"/>
                </a:solidFill>
                <a:prstDash val="solid"/>
                <a:round/>
                <a:headEnd type="none" w="med" len="med"/>
                <a:tailEnd type="none" w="med" len="med"/>
              </a:ln>
            </p:spPr>
          </p:sp>
          <p:sp>
            <p:nvSpPr>
              <p:cNvPr id="191510" name="Oval 54"/>
              <p:cNvSpPr/>
              <p:nvPr/>
            </p:nvSpPr>
            <p:spPr>
              <a:xfrm>
                <a:off x="767" y="1769"/>
                <a:ext cx="82" cy="78"/>
              </a:xfrm>
              <a:prstGeom prst="ellipse">
                <a:avLst/>
              </a:prstGeom>
              <a:solidFill>
                <a:srgbClr val="FFFFFF">
                  <a:alpha val="65097"/>
                </a:srgbClr>
              </a:solidFill>
              <a:ln w="9525" cap="flat" cmpd="sng">
                <a:solidFill>
                  <a:srgbClr val="FFFFFF"/>
                </a:solidFill>
                <a:prstDash val="solid"/>
                <a:round/>
                <a:headEnd type="none" w="med" len="med"/>
                <a:tailEnd type="none" w="med" len="med"/>
              </a:ln>
            </p:spPr>
            <p:txBody>
              <a:bodyPr wrap="none" anchor="ctr" anchorCtr="false"/>
              <a:p>
                <a:pPr>
                  <a:buClrTx/>
                  <a:buFont typeface="Arial" panose="020B0604020202020204" pitchFamily="34" charset="0"/>
                </a:pPr>
                <a:endParaRPr lang="zh-CN" altLang="en-US" sz="1800" dirty="0">
                  <a:latin typeface="微软雅黑" panose="020B0503020204020204" charset="-122"/>
                  <a:ea typeface="微软雅黑" panose="020B0503020204020204" charset="-122"/>
                </a:endParaRPr>
              </a:p>
            </p:txBody>
          </p:sp>
          <p:sp>
            <p:nvSpPr>
              <p:cNvPr id="191511" name="Oval 55"/>
              <p:cNvSpPr/>
              <p:nvPr/>
            </p:nvSpPr>
            <p:spPr>
              <a:xfrm>
                <a:off x="653" y="2069"/>
                <a:ext cx="94" cy="89"/>
              </a:xfrm>
              <a:prstGeom prst="ellipse">
                <a:avLst/>
              </a:prstGeom>
              <a:solidFill>
                <a:srgbClr val="FFFFFF">
                  <a:alpha val="65097"/>
                </a:srgbClr>
              </a:solidFill>
              <a:ln w="9525" cap="flat" cmpd="sng">
                <a:solidFill>
                  <a:srgbClr val="FFFFFF"/>
                </a:solidFill>
                <a:prstDash val="solid"/>
                <a:round/>
                <a:headEnd type="none" w="med" len="med"/>
                <a:tailEnd type="none" w="med" len="med"/>
              </a:ln>
            </p:spPr>
            <p:txBody>
              <a:bodyPr wrap="none" anchor="ctr" anchorCtr="false"/>
              <a:p>
                <a:pPr>
                  <a:buClrTx/>
                  <a:buFont typeface="Arial" panose="020B0604020202020204" pitchFamily="34" charset="0"/>
                </a:pPr>
                <a:endParaRPr lang="zh-CN" altLang="en-US" sz="1800" dirty="0">
                  <a:latin typeface="微软雅黑" panose="020B0503020204020204" charset="-122"/>
                  <a:ea typeface="微软雅黑" panose="020B0503020204020204" charset="-122"/>
                </a:endParaRPr>
              </a:p>
            </p:txBody>
          </p:sp>
          <p:sp>
            <p:nvSpPr>
              <p:cNvPr id="191512" name="Line 56"/>
              <p:cNvSpPr/>
              <p:nvPr/>
            </p:nvSpPr>
            <p:spPr>
              <a:xfrm>
                <a:off x="652" y="1955"/>
                <a:ext cx="29" cy="134"/>
              </a:xfrm>
              <a:prstGeom prst="line">
                <a:avLst/>
              </a:prstGeom>
              <a:ln w="9525" cap="flat" cmpd="sng">
                <a:solidFill>
                  <a:srgbClr val="FFFFFF"/>
                </a:solidFill>
                <a:prstDash val="solid"/>
                <a:round/>
                <a:headEnd type="none" w="med" len="med"/>
                <a:tailEnd type="none" w="med" len="med"/>
              </a:ln>
            </p:spPr>
          </p:sp>
          <p:sp>
            <p:nvSpPr>
              <p:cNvPr id="191513" name="Line 57"/>
              <p:cNvSpPr/>
              <p:nvPr/>
            </p:nvSpPr>
            <p:spPr>
              <a:xfrm flipV="true">
                <a:off x="687" y="1804"/>
                <a:ext cx="87" cy="75"/>
              </a:xfrm>
              <a:prstGeom prst="line">
                <a:avLst/>
              </a:prstGeom>
              <a:ln w="9525" cap="flat" cmpd="sng">
                <a:solidFill>
                  <a:srgbClr val="FFFFFF"/>
                </a:solidFill>
                <a:prstDash val="solid"/>
                <a:round/>
                <a:headEnd type="none" w="med" len="med"/>
                <a:tailEnd type="none" w="med" len="med"/>
              </a:ln>
            </p:spPr>
          </p:sp>
          <p:sp>
            <p:nvSpPr>
              <p:cNvPr id="191514" name="Oval 58"/>
              <p:cNvSpPr/>
              <p:nvPr/>
            </p:nvSpPr>
            <p:spPr>
              <a:xfrm>
                <a:off x="173" y="1839"/>
                <a:ext cx="82" cy="78"/>
              </a:xfrm>
              <a:prstGeom prst="ellipse">
                <a:avLst/>
              </a:prstGeom>
              <a:solidFill>
                <a:srgbClr val="FFFFFF">
                  <a:alpha val="65097"/>
                </a:srgbClr>
              </a:solidFill>
              <a:ln w="9525" cap="flat" cmpd="sng">
                <a:solidFill>
                  <a:srgbClr val="FFFFFF"/>
                </a:solidFill>
                <a:prstDash val="solid"/>
                <a:round/>
                <a:headEnd type="none" w="med" len="med"/>
                <a:tailEnd type="none" w="med" len="med"/>
              </a:ln>
            </p:spPr>
            <p:txBody>
              <a:bodyPr wrap="none" anchor="ctr" anchorCtr="false"/>
              <a:p>
                <a:pPr>
                  <a:buClrTx/>
                  <a:buFont typeface="Arial" panose="020B0604020202020204" pitchFamily="34" charset="0"/>
                </a:pPr>
                <a:endParaRPr lang="zh-CN" altLang="en-US" sz="1800" dirty="0">
                  <a:latin typeface="微软雅黑" panose="020B0503020204020204" charset="-122"/>
                  <a:ea typeface="微软雅黑" panose="020B0503020204020204" charset="-122"/>
                </a:endParaRPr>
              </a:p>
            </p:txBody>
          </p:sp>
          <p:sp>
            <p:nvSpPr>
              <p:cNvPr id="191515" name="Line 59"/>
              <p:cNvSpPr/>
              <p:nvPr/>
            </p:nvSpPr>
            <p:spPr>
              <a:xfrm>
                <a:off x="221" y="1908"/>
                <a:ext cx="70" cy="70"/>
              </a:xfrm>
              <a:prstGeom prst="line">
                <a:avLst/>
              </a:prstGeom>
              <a:ln w="9525" cap="flat" cmpd="sng">
                <a:solidFill>
                  <a:srgbClr val="FFFFFF"/>
                </a:solidFill>
                <a:prstDash val="solid"/>
                <a:round/>
                <a:headEnd type="none" w="med" len="med"/>
                <a:tailEnd type="none" w="med" len="med"/>
              </a:ln>
            </p:spPr>
          </p:sp>
          <p:sp>
            <p:nvSpPr>
              <p:cNvPr id="191516" name="Line 60"/>
              <p:cNvSpPr/>
              <p:nvPr/>
            </p:nvSpPr>
            <p:spPr>
              <a:xfrm flipH="true">
                <a:off x="550" y="2132"/>
                <a:ext cx="127" cy="36"/>
              </a:xfrm>
              <a:prstGeom prst="line">
                <a:avLst/>
              </a:prstGeom>
              <a:ln w="9525" cap="flat" cmpd="sng">
                <a:solidFill>
                  <a:srgbClr val="FFFFFF"/>
                </a:solidFill>
                <a:prstDash val="solid"/>
                <a:round/>
                <a:headEnd type="none" w="med" len="med"/>
                <a:tailEnd type="none" w="med" len="med"/>
              </a:ln>
            </p:spPr>
          </p:sp>
          <p:sp>
            <p:nvSpPr>
              <p:cNvPr id="191517" name="Oval 61"/>
              <p:cNvSpPr/>
              <p:nvPr/>
            </p:nvSpPr>
            <p:spPr>
              <a:xfrm>
                <a:off x="493" y="2135"/>
                <a:ext cx="82" cy="78"/>
              </a:xfrm>
              <a:prstGeom prst="ellipse">
                <a:avLst/>
              </a:prstGeom>
              <a:solidFill>
                <a:srgbClr val="FFFFFF">
                  <a:alpha val="65097"/>
                </a:srgbClr>
              </a:solidFill>
              <a:ln w="9525" cap="flat" cmpd="sng">
                <a:solidFill>
                  <a:srgbClr val="FFFFFF"/>
                </a:solidFill>
                <a:prstDash val="solid"/>
                <a:round/>
                <a:headEnd type="none" w="med" len="med"/>
                <a:tailEnd type="none" w="med" len="med"/>
              </a:ln>
            </p:spPr>
            <p:txBody>
              <a:bodyPr wrap="none" anchor="ctr" anchorCtr="false"/>
              <a:p>
                <a:pPr>
                  <a:buClrTx/>
                  <a:buFont typeface="Arial" panose="020B0604020202020204" pitchFamily="34" charset="0"/>
                </a:pPr>
                <a:endParaRPr lang="zh-CN" altLang="en-US" sz="1800" dirty="0">
                  <a:latin typeface="微软雅黑" panose="020B0503020204020204" charset="-122"/>
                  <a:ea typeface="微软雅黑" panose="020B0503020204020204" charset="-122"/>
                </a:endParaRPr>
              </a:p>
            </p:txBody>
          </p:sp>
          <p:sp>
            <p:nvSpPr>
              <p:cNvPr id="191518" name="Line 62"/>
              <p:cNvSpPr/>
              <p:nvPr/>
            </p:nvSpPr>
            <p:spPr>
              <a:xfrm>
                <a:off x="727" y="2147"/>
                <a:ext cx="29" cy="35"/>
              </a:xfrm>
              <a:prstGeom prst="line">
                <a:avLst/>
              </a:prstGeom>
              <a:ln w="9525" cap="flat" cmpd="sng">
                <a:solidFill>
                  <a:srgbClr val="FFFFFF"/>
                </a:solidFill>
                <a:prstDash val="solid"/>
                <a:round/>
                <a:headEnd type="none" w="med" len="med"/>
                <a:tailEnd type="none" w="med" len="med"/>
              </a:ln>
            </p:spPr>
          </p:sp>
          <p:sp>
            <p:nvSpPr>
              <p:cNvPr id="191519" name="Oval 63"/>
              <p:cNvSpPr/>
              <p:nvPr/>
            </p:nvSpPr>
            <p:spPr>
              <a:xfrm>
                <a:off x="740" y="2190"/>
                <a:ext cx="82" cy="78"/>
              </a:xfrm>
              <a:prstGeom prst="ellipse">
                <a:avLst/>
              </a:prstGeom>
              <a:solidFill>
                <a:srgbClr val="FFFFFF">
                  <a:alpha val="65097"/>
                </a:srgbClr>
              </a:solidFill>
              <a:ln w="9525" cap="flat" cmpd="sng">
                <a:solidFill>
                  <a:srgbClr val="FFFFFF"/>
                </a:solidFill>
                <a:prstDash val="solid"/>
                <a:round/>
                <a:headEnd type="none" w="med" len="med"/>
                <a:tailEnd type="none" w="med" len="med"/>
              </a:ln>
            </p:spPr>
            <p:txBody>
              <a:bodyPr wrap="none" anchor="ctr" anchorCtr="false"/>
              <a:p>
                <a:pPr>
                  <a:buClrTx/>
                  <a:buFont typeface="Arial" panose="020B0604020202020204" pitchFamily="34" charset="0"/>
                </a:pPr>
                <a:endParaRPr lang="zh-CN" altLang="en-US" sz="1800" dirty="0">
                  <a:latin typeface="微软雅黑" panose="020B0503020204020204" charset="-122"/>
                  <a:ea typeface="微软雅黑" panose="020B0503020204020204" charset="-122"/>
                </a:endParaRPr>
              </a:p>
            </p:txBody>
          </p:sp>
        </p:grpSp>
        <p:sp>
          <p:nvSpPr>
            <p:cNvPr id="191520" name="Rectangle 10"/>
            <p:cNvSpPr/>
            <p:nvPr/>
          </p:nvSpPr>
          <p:spPr>
            <a:xfrm>
              <a:off x="4410" y="4564"/>
              <a:ext cx="3168" cy="582"/>
            </a:xfrm>
            <a:prstGeom prst="rect">
              <a:avLst/>
            </a:prstGeom>
            <a:noFill/>
            <a:ln w="9525">
              <a:noFill/>
            </a:ln>
          </p:spPr>
          <p:txBody>
            <a:bodyPr anchor="t" anchorCtr="false">
              <a:spAutoFit/>
            </a:bodyPr>
            <a:p>
              <a:pPr>
                <a:buClrTx/>
                <a:buFont typeface="Arial" panose="020B0604020202020204" pitchFamily="34" charset="0"/>
              </a:pPr>
              <a:r>
                <a:rPr lang="en-US" altLang="zh-CN" sz="1800" b="1" dirty="0">
                  <a:solidFill>
                    <a:srgbClr val="00B0F0"/>
                  </a:solidFill>
                  <a:latin typeface="微软雅黑" panose="020B0503020204020204" charset="-122"/>
                  <a:ea typeface="微软雅黑" panose="020B0503020204020204" charset="-122"/>
                  <a:cs typeface="微软雅黑" panose="020B0503020204020204" charset="-122"/>
                </a:rPr>
                <a:t>4 </a:t>
              </a:r>
              <a:r>
                <a:rPr lang="zh-CN" altLang="en-US" sz="1800" b="1" dirty="0">
                  <a:solidFill>
                    <a:srgbClr val="00B0F0"/>
                  </a:solidFill>
                  <a:latin typeface="微软雅黑" panose="020B0503020204020204" charset="-122"/>
                  <a:ea typeface="微软雅黑" panose="020B0503020204020204" charset="-122"/>
                  <a:cs typeface="微软雅黑" panose="020B0503020204020204" charset="-122"/>
                </a:rPr>
                <a:t>确定评分方法</a:t>
              </a:r>
              <a:endParaRPr lang="zh-CN" altLang="en-US" sz="1800" b="1" dirty="0">
                <a:solidFill>
                  <a:srgbClr val="00B0F0"/>
                </a:solidFill>
                <a:latin typeface="微软雅黑" panose="020B0503020204020204" charset="-122"/>
                <a:ea typeface="微软雅黑" panose="020B0503020204020204" charset="-122"/>
                <a:cs typeface="微软雅黑" panose="020B0503020204020204" charset="-122"/>
              </a:endParaRPr>
            </a:p>
          </p:txBody>
        </p:sp>
        <p:sp>
          <p:nvSpPr>
            <p:cNvPr id="191521" name="Rectangle 10"/>
            <p:cNvSpPr/>
            <p:nvPr/>
          </p:nvSpPr>
          <p:spPr>
            <a:xfrm>
              <a:off x="8710" y="7150"/>
              <a:ext cx="3877" cy="1017"/>
            </a:xfrm>
            <a:prstGeom prst="rect">
              <a:avLst/>
            </a:prstGeom>
            <a:noFill/>
            <a:ln w="9525">
              <a:noFill/>
            </a:ln>
          </p:spPr>
          <p:txBody>
            <a:bodyPr anchor="t" anchorCtr="false">
              <a:spAutoFit/>
            </a:bodyPr>
            <a:p>
              <a:pPr>
                <a:buClrTx/>
                <a:buFont typeface="Arial" panose="020B0604020202020204" pitchFamily="34" charset="0"/>
              </a:pPr>
              <a:r>
                <a:rPr lang="en-US" altLang="zh-CN" sz="1800" b="1" dirty="0">
                  <a:solidFill>
                    <a:srgbClr val="00B0F0"/>
                  </a:solidFill>
                  <a:latin typeface="微软雅黑" panose="020B0503020204020204" charset="-122"/>
                  <a:ea typeface="微软雅黑" panose="020B0503020204020204" charset="-122"/>
                  <a:cs typeface="微软雅黑" panose="020B0503020204020204" charset="-122"/>
                </a:rPr>
                <a:t>3 </a:t>
              </a:r>
              <a:r>
                <a:rPr lang="zh-CN" altLang="en-US" sz="1800" b="1" dirty="0">
                  <a:solidFill>
                    <a:srgbClr val="00B0F0"/>
                  </a:solidFill>
                  <a:latin typeface="微软雅黑" panose="020B0503020204020204" charset="-122"/>
                  <a:ea typeface="微软雅黑" panose="020B0503020204020204" charset="-122"/>
                  <a:cs typeface="微软雅黑" panose="020B0503020204020204" charset="-122"/>
                </a:rPr>
                <a:t>确定风险因素权重，建立指标体系</a:t>
              </a:r>
              <a:endParaRPr lang="zh-CN" altLang="en-US" sz="1800" b="1" dirty="0">
                <a:solidFill>
                  <a:srgbClr val="00B0F0"/>
                </a:solidFill>
                <a:latin typeface="微软雅黑" panose="020B0503020204020204" charset="-122"/>
                <a:ea typeface="微软雅黑" panose="020B0503020204020204" charset="-122"/>
                <a:cs typeface="微软雅黑" panose="020B0503020204020204" charset="-122"/>
              </a:endParaRPr>
            </a:p>
          </p:txBody>
        </p:sp>
        <p:sp>
          <p:nvSpPr>
            <p:cNvPr id="191522" name="Rectangle 10"/>
            <p:cNvSpPr/>
            <p:nvPr/>
          </p:nvSpPr>
          <p:spPr>
            <a:xfrm>
              <a:off x="10003" y="4621"/>
              <a:ext cx="4122" cy="583"/>
            </a:xfrm>
            <a:prstGeom prst="rect">
              <a:avLst/>
            </a:prstGeom>
            <a:noFill/>
            <a:ln w="9525">
              <a:noFill/>
            </a:ln>
          </p:spPr>
          <p:txBody>
            <a:bodyPr anchor="t" anchorCtr="false">
              <a:spAutoFit/>
            </a:bodyPr>
            <a:p>
              <a:pPr>
                <a:buClrTx/>
                <a:buFont typeface="Arial" panose="020B0604020202020204" pitchFamily="34" charset="0"/>
              </a:pPr>
              <a:r>
                <a:rPr lang="en-US" altLang="zh-CN" sz="1800" b="1" dirty="0">
                  <a:solidFill>
                    <a:srgbClr val="00B0F0"/>
                  </a:solidFill>
                  <a:latin typeface="微软雅黑" panose="020B0503020204020204" charset="-122"/>
                  <a:ea typeface="微软雅黑" panose="020B0503020204020204" charset="-122"/>
                  <a:cs typeface="微软雅黑" panose="020B0503020204020204" charset="-122"/>
                </a:rPr>
                <a:t>2 </a:t>
              </a:r>
              <a:r>
                <a:rPr lang="zh-CN" altLang="en-US" sz="1800" b="1" dirty="0">
                  <a:solidFill>
                    <a:srgbClr val="00B0F0"/>
                  </a:solidFill>
                  <a:latin typeface="微软雅黑" panose="020B0503020204020204" charset="-122"/>
                  <a:ea typeface="微软雅黑" panose="020B0503020204020204" charset="-122"/>
                  <a:cs typeface="微软雅黑" panose="020B0503020204020204" charset="-122"/>
                </a:rPr>
                <a:t>收集和分析客户信息</a:t>
              </a:r>
              <a:endParaRPr lang="zh-CN" altLang="en-US" sz="1800" b="1" dirty="0">
                <a:solidFill>
                  <a:srgbClr val="00B0F0"/>
                </a:solidFill>
                <a:latin typeface="微软雅黑" panose="020B0503020204020204" charset="-122"/>
                <a:ea typeface="微软雅黑" panose="020B0503020204020204" charset="-122"/>
                <a:cs typeface="微软雅黑" panose="020B0503020204020204" charset="-122"/>
              </a:endParaRPr>
            </a:p>
          </p:txBody>
        </p:sp>
        <p:sp>
          <p:nvSpPr>
            <p:cNvPr id="69" name="Text Box 67"/>
            <p:cNvSpPr txBox="true">
              <a:spLocks noChangeArrowheads="true"/>
            </p:cNvSpPr>
            <p:nvPr/>
          </p:nvSpPr>
          <p:spPr bwMode="gray">
            <a:xfrm>
              <a:off x="7700" y="1961"/>
              <a:ext cx="8880" cy="1733"/>
            </a:xfrm>
            <a:prstGeom prst="rect">
              <a:avLst/>
            </a:prstGeom>
            <a:noFill/>
            <a:ln w="9525" algn="ctr">
              <a:solidFill>
                <a:schemeClr val="accent1"/>
              </a:solidFill>
              <a:miter lim="800000"/>
            </a:ln>
          </p:spPr>
          <p:txBody>
            <a:bodyPr>
              <a:spAutoFit/>
            </a:bodyPr>
            <a:lstStyle/>
            <a:p>
              <a:pPr marL="228600" marR="0" indent="-228600" defTabSz="914400">
                <a:lnSpc>
                  <a:spcPts val="1920"/>
                </a:lnSpc>
                <a:spcBef>
                  <a:spcPct val="50000"/>
                </a:spcBef>
                <a:buClrTx/>
                <a:buSzTx/>
                <a:buFont typeface="+mj-ea"/>
                <a:buAutoNum type="circleNumDbPlain"/>
                <a:defRPr/>
              </a:pPr>
              <a:r>
                <a:rPr kumimoji="0" lang="zh-CN" altLang="en-US" sz="1800" b="1" kern="1200" cap="none" spc="0" normalizeH="0" baseline="0" noProof="0" dirty="0">
                  <a:solidFill>
                    <a:srgbClr val="000000"/>
                  </a:solidFill>
                  <a:latin typeface="微软雅黑" panose="020B0503020204020204" charset="-122"/>
                  <a:ea typeface="微软雅黑" panose="020B0503020204020204" charset="-122"/>
                  <a:cs typeface="+mn-cs"/>
                </a:rPr>
                <a:t>风险因素要能说明企业的特征；</a:t>
              </a:r>
              <a:endParaRPr kumimoji="0" lang="zh-CN" altLang="en-US" sz="1800" b="1" kern="1200" cap="none" spc="0" normalizeH="0" baseline="0" noProof="0" dirty="0">
                <a:solidFill>
                  <a:srgbClr val="000000"/>
                </a:solidFill>
                <a:latin typeface="微软雅黑" panose="020B0503020204020204" charset="-122"/>
                <a:ea typeface="微软雅黑" panose="020B0503020204020204" charset="-122"/>
                <a:cs typeface="+mn-cs"/>
              </a:endParaRPr>
            </a:p>
            <a:p>
              <a:pPr marR="0" defTabSz="914400">
                <a:lnSpc>
                  <a:spcPts val="1920"/>
                </a:lnSpc>
                <a:spcBef>
                  <a:spcPct val="50000"/>
                </a:spcBef>
                <a:buClrTx/>
                <a:buSzTx/>
                <a:buFontTx/>
                <a:buNone/>
                <a:defRPr/>
              </a:pPr>
              <a:r>
                <a:rPr kumimoji="0" lang="zh-CN" altLang="en-US" sz="1800" b="1" kern="1200" cap="none" spc="0" normalizeH="0" baseline="0" noProof="0" dirty="0">
                  <a:solidFill>
                    <a:srgbClr val="000000"/>
                  </a:solidFill>
                  <a:latin typeface="微软雅黑" panose="020B0503020204020204" charset="-122"/>
                  <a:ea typeface="微软雅黑" panose="020B0503020204020204" charset="-122"/>
                  <a:cs typeface="+mn-cs"/>
                </a:rPr>
                <a:t>②要考虑到风险因素的可获取性；</a:t>
              </a:r>
              <a:endParaRPr kumimoji="0" lang="zh-CN" altLang="en-US" sz="1800" b="1" kern="1200" cap="none" spc="0" normalizeH="0" baseline="0" noProof="0" dirty="0">
                <a:solidFill>
                  <a:srgbClr val="000000"/>
                </a:solidFill>
                <a:latin typeface="微软雅黑" panose="020B0503020204020204" charset="-122"/>
                <a:ea typeface="微软雅黑" panose="020B0503020204020204" charset="-122"/>
                <a:cs typeface="+mn-cs"/>
              </a:endParaRPr>
            </a:p>
            <a:p>
              <a:pPr marR="0" defTabSz="914400">
                <a:lnSpc>
                  <a:spcPts val="1920"/>
                </a:lnSpc>
                <a:spcBef>
                  <a:spcPct val="50000"/>
                </a:spcBef>
                <a:buClrTx/>
                <a:buSzTx/>
                <a:buFontTx/>
                <a:buNone/>
                <a:defRPr/>
              </a:pPr>
              <a:r>
                <a:rPr kumimoji="0" lang="zh-CN" altLang="en-US" sz="1800" b="1" kern="1200" cap="none" spc="0" normalizeH="0" baseline="0" noProof="0" dirty="0">
                  <a:solidFill>
                    <a:srgbClr val="000000"/>
                  </a:solidFill>
                  <a:latin typeface="微软雅黑" panose="020B0503020204020204" charset="-122"/>
                  <a:ea typeface="微软雅黑" panose="020B0503020204020204" charset="-122"/>
                  <a:cs typeface="+mn-cs"/>
                </a:rPr>
                <a:t>③要能将风险因素与客户的信用程度联系起来。</a:t>
              </a:r>
              <a:endParaRPr kumimoji="0" lang="zh-CN" altLang="en-US" sz="1800" b="1" kern="1200" cap="none" spc="0" normalizeH="0" baseline="0" noProof="0" dirty="0">
                <a:solidFill>
                  <a:srgbClr val="000000"/>
                </a:solidFill>
                <a:latin typeface="微软雅黑" panose="020B0503020204020204" charset="-122"/>
                <a:ea typeface="微软雅黑" panose="020B0503020204020204" charset="-122"/>
                <a:cs typeface="+mn-cs"/>
              </a:endParaRPr>
            </a:p>
          </p:txBody>
        </p:sp>
        <p:sp>
          <p:nvSpPr>
            <p:cNvPr id="221205" name="Text Box 67"/>
            <p:cNvSpPr txBox="true"/>
            <p:nvPr/>
          </p:nvSpPr>
          <p:spPr>
            <a:xfrm>
              <a:off x="2365" y="5146"/>
              <a:ext cx="5193" cy="2882"/>
            </a:xfrm>
            <a:prstGeom prst="rect">
              <a:avLst/>
            </a:prstGeom>
            <a:noFill/>
            <a:ln w="9525" cap="flat" cmpd="sng">
              <a:solidFill>
                <a:srgbClr val="000000"/>
              </a:solidFill>
              <a:prstDash val="solid"/>
              <a:miter/>
              <a:headEnd type="none" w="med" len="med"/>
              <a:tailEnd type="none" w="med" len="med"/>
            </a:ln>
          </p:spPr>
          <p:txBody>
            <a:bodyPr anchor="t" anchorCtr="false">
              <a:spAutoFit/>
            </a:bodyPr>
            <a:p>
              <a:pPr marL="342900" indent="-342900">
                <a:spcBef>
                  <a:spcPts val="600"/>
                </a:spcBef>
                <a:buClrTx/>
                <a:buFont typeface="黑体" panose="02010609060101010101" pitchFamily="49" charset="-122"/>
                <a:buAutoNum type="circleNumDbPlain"/>
              </a:pPr>
              <a:r>
                <a:rPr lang="zh-CN" altLang="en-US" sz="1800" b="1" dirty="0">
                  <a:solidFill>
                    <a:srgbClr val="000000"/>
                  </a:solidFill>
                  <a:latin typeface="微软雅黑" panose="020B0503020204020204" charset="-122"/>
                  <a:ea typeface="微软雅黑" panose="020B0503020204020204" charset="-122"/>
                  <a:cs typeface="微软雅黑" panose="020B0503020204020204" charset="-122"/>
                </a:rPr>
                <a:t>通常对每个因素以</a:t>
              </a:r>
              <a:r>
                <a:rPr lang="en-US" altLang="zh-CN" sz="1800" b="1" dirty="0">
                  <a:solidFill>
                    <a:srgbClr val="000000"/>
                  </a:solidFill>
                  <a:latin typeface="微软雅黑" panose="020B0503020204020204" charset="-122"/>
                  <a:ea typeface="微软雅黑" panose="020B0503020204020204" charset="-122"/>
                  <a:cs typeface="微软雅黑" panose="020B0503020204020204" charset="-122"/>
                </a:rPr>
                <a:t>10</a:t>
              </a:r>
              <a:r>
                <a:rPr lang="zh-CN" altLang="en-US" sz="1800" b="1" dirty="0">
                  <a:solidFill>
                    <a:srgbClr val="000000"/>
                  </a:solidFill>
                  <a:latin typeface="微软雅黑" panose="020B0503020204020204" charset="-122"/>
                  <a:ea typeface="微软雅黑" panose="020B0503020204020204" charset="-122"/>
                  <a:cs typeface="微软雅黑" panose="020B0503020204020204" charset="-122"/>
                </a:rPr>
                <a:t>分计。</a:t>
              </a:r>
              <a:endParaRPr lang="en-US" altLang="zh-CN" sz="1800" b="1" dirty="0">
                <a:solidFill>
                  <a:srgbClr val="000000"/>
                </a:solidFill>
                <a:latin typeface="微软雅黑" panose="020B0503020204020204" charset="-122"/>
                <a:ea typeface="微软雅黑" panose="020B0503020204020204" charset="-122"/>
                <a:cs typeface="微软雅黑" panose="020B0503020204020204" charset="-122"/>
              </a:endParaRPr>
            </a:p>
            <a:p>
              <a:pPr marL="342900" indent="-342900">
                <a:spcBef>
                  <a:spcPts val="600"/>
                </a:spcBef>
                <a:buClrTx/>
                <a:buFont typeface="黑体" panose="02010609060101010101" pitchFamily="49" charset="-122"/>
                <a:buAutoNum type="circleNumDbPlain"/>
              </a:pPr>
              <a:r>
                <a:rPr lang="zh-CN" altLang="en-US" sz="1800" b="1" dirty="0">
                  <a:solidFill>
                    <a:srgbClr val="000000"/>
                  </a:solidFill>
                  <a:latin typeface="微软雅黑" panose="020B0503020204020204" charset="-122"/>
                  <a:ea typeface="微软雅黑" panose="020B0503020204020204" charset="-122"/>
                  <a:cs typeface="微软雅黑" panose="020B0503020204020204" charset="-122"/>
                </a:rPr>
                <a:t>同时，可以将指标评分设定上限和下限，锁定最高和最低评分（如，对净资产，</a:t>
              </a:r>
              <a:r>
                <a:rPr lang="en-US" altLang="zh-CN" sz="1800" b="1" dirty="0">
                  <a:solidFill>
                    <a:srgbClr val="000000"/>
                  </a:solidFill>
                  <a:latin typeface="微软雅黑" panose="020B0503020204020204" charset="-122"/>
                  <a:ea typeface="微软雅黑" panose="020B0503020204020204" charset="-122"/>
                  <a:cs typeface="微软雅黑" panose="020B0503020204020204" charset="-122"/>
                </a:rPr>
                <a:t>10</a:t>
              </a:r>
              <a:r>
                <a:rPr lang="zh-CN" altLang="en-US" sz="1800" b="1" dirty="0">
                  <a:solidFill>
                    <a:srgbClr val="000000"/>
                  </a:solidFill>
                  <a:latin typeface="微软雅黑" panose="020B0503020204020204" charset="-122"/>
                  <a:ea typeface="微软雅黑" panose="020B0503020204020204" charset="-122"/>
                  <a:cs typeface="微软雅黑" panose="020B0503020204020204" charset="-122"/>
                </a:rPr>
                <a:t>万以下为</a:t>
              </a:r>
              <a:r>
                <a:rPr lang="en-US" altLang="zh-CN" sz="1800" b="1" dirty="0">
                  <a:solidFill>
                    <a:srgbClr val="000000"/>
                  </a:solidFill>
                  <a:latin typeface="微软雅黑" panose="020B0503020204020204" charset="-122"/>
                  <a:ea typeface="微软雅黑" panose="020B0503020204020204" charset="-122"/>
                  <a:cs typeface="微软雅黑" panose="020B0503020204020204" charset="-122"/>
                </a:rPr>
                <a:t>0</a:t>
              </a:r>
              <a:r>
                <a:rPr lang="zh-CN" altLang="en-US" sz="1800" b="1" dirty="0">
                  <a:solidFill>
                    <a:srgbClr val="000000"/>
                  </a:solidFill>
                  <a:latin typeface="微软雅黑" panose="020B0503020204020204" charset="-122"/>
                  <a:ea typeface="微软雅黑" panose="020B0503020204020204" charset="-122"/>
                  <a:cs typeface="微软雅黑" panose="020B0503020204020204" charset="-122"/>
                </a:rPr>
                <a:t>，</a:t>
              </a:r>
              <a:r>
                <a:rPr lang="en-US" altLang="zh-CN" sz="1800" b="1" dirty="0">
                  <a:solidFill>
                    <a:srgbClr val="000000"/>
                  </a:solidFill>
                  <a:latin typeface="微软雅黑" panose="020B0503020204020204" charset="-122"/>
                  <a:ea typeface="微软雅黑" panose="020B0503020204020204" charset="-122"/>
                  <a:cs typeface="微软雅黑" panose="020B0503020204020204" charset="-122"/>
                </a:rPr>
                <a:t>500</a:t>
              </a:r>
              <a:r>
                <a:rPr lang="zh-CN" altLang="en-US" sz="1800" b="1" dirty="0">
                  <a:solidFill>
                    <a:srgbClr val="000000"/>
                  </a:solidFill>
                  <a:latin typeface="微软雅黑" panose="020B0503020204020204" charset="-122"/>
                  <a:ea typeface="微软雅黑" panose="020B0503020204020204" charset="-122"/>
                  <a:cs typeface="微软雅黑" panose="020B0503020204020204" charset="-122"/>
                </a:rPr>
                <a:t>万以上为</a:t>
              </a:r>
              <a:r>
                <a:rPr lang="en-US" altLang="zh-CN" sz="1800" b="1" dirty="0">
                  <a:solidFill>
                    <a:srgbClr val="000000"/>
                  </a:solidFill>
                  <a:latin typeface="微软雅黑" panose="020B0503020204020204" charset="-122"/>
                  <a:ea typeface="微软雅黑" panose="020B0503020204020204" charset="-122"/>
                  <a:cs typeface="微软雅黑" panose="020B0503020204020204" charset="-122"/>
                </a:rPr>
                <a:t>10</a:t>
              </a:r>
              <a:r>
                <a:rPr lang="zh-CN" altLang="en-US" sz="1800" b="1" dirty="0">
                  <a:solidFill>
                    <a:srgbClr val="000000"/>
                  </a:solidFill>
                  <a:latin typeface="微软雅黑" panose="020B0503020204020204" charset="-122"/>
                  <a:ea typeface="微软雅黑" panose="020B0503020204020204" charset="-122"/>
                  <a:cs typeface="微软雅黑" panose="020B0503020204020204" charset="-122"/>
                </a:rPr>
                <a:t>）</a:t>
              </a: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a:t>
              </a:r>
              <a:endParaRPr lang="zh-CN" altLang="en-US" sz="1800"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221206" name="Text Box 67"/>
            <p:cNvSpPr txBox="true"/>
            <p:nvPr/>
          </p:nvSpPr>
          <p:spPr>
            <a:xfrm>
              <a:off x="5545" y="8346"/>
              <a:ext cx="11763" cy="1855"/>
            </a:xfrm>
            <a:prstGeom prst="rect">
              <a:avLst/>
            </a:prstGeom>
            <a:noFill/>
            <a:ln w="9525" cap="flat" cmpd="sng">
              <a:solidFill>
                <a:srgbClr val="000000"/>
              </a:solidFill>
              <a:prstDash val="solid"/>
              <a:miter/>
              <a:headEnd type="none" w="med" len="med"/>
              <a:tailEnd type="none" w="med" len="med"/>
            </a:ln>
          </p:spPr>
          <p:txBody>
            <a:bodyPr anchor="t" anchorCtr="false">
              <a:spAutoFit/>
            </a:bodyPr>
            <a:p>
              <a:pPr marL="228600" indent="-228600">
                <a:lnSpc>
                  <a:spcPts val="2100"/>
                </a:lnSpc>
                <a:spcBef>
                  <a:spcPct val="50000"/>
                </a:spcBef>
                <a:buClrTx/>
                <a:buFont typeface="Arial" panose="020B0604020202020204" pitchFamily="34" charset="0"/>
              </a:pPr>
              <a:r>
                <a:rPr lang="zh-CN" altLang="en-US" sz="1400" dirty="0">
                  <a:solidFill>
                    <a:srgbClr val="000000"/>
                  </a:solidFill>
                  <a:latin typeface="微软雅黑" panose="020B0503020204020204" charset="-122"/>
                  <a:ea typeface="微软雅黑" panose="020B0503020204020204" charset="-122"/>
                </a:rPr>
                <a:t>①</a:t>
              </a:r>
              <a:r>
                <a:rPr lang="zh-CN" altLang="en-US" sz="1800" b="1" dirty="0">
                  <a:solidFill>
                    <a:srgbClr val="000000"/>
                  </a:solidFill>
                  <a:latin typeface="微软雅黑" panose="020B0503020204020204" charset="-122"/>
                  <a:ea typeface="微软雅黑" panose="020B0503020204020204" charset="-122"/>
                </a:rPr>
                <a:t>权重要能体现各风险因素影响企业信用的重要程度；</a:t>
              </a:r>
              <a:endParaRPr lang="zh-CN" altLang="en-US" sz="1800" b="1" dirty="0">
                <a:solidFill>
                  <a:srgbClr val="000000"/>
                </a:solidFill>
                <a:latin typeface="微软雅黑" panose="020B0503020204020204" charset="-122"/>
                <a:ea typeface="微软雅黑" panose="020B0503020204020204" charset="-122"/>
              </a:endParaRPr>
            </a:p>
            <a:p>
              <a:pPr marL="228600" indent="-228600">
                <a:lnSpc>
                  <a:spcPts val="2100"/>
                </a:lnSpc>
                <a:spcBef>
                  <a:spcPct val="50000"/>
                </a:spcBef>
                <a:buClrTx/>
                <a:buFont typeface="Arial" panose="020B0604020202020204" pitchFamily="34" charset="0"/>
              </a:pPr>
              <a:r>
                <a:rPr lang="zh-CN" altLang="en-US" sz="1800" b="1" dirty="0">
                  <a:solidFill>
                    <a:srgbClr val="000000"/>
                  </a:solidFill>
                  <a:latin typeface="微软雅黑" panose="020B0503020204020204" charset="-122"/>
                  <a:ea typeface="微软雅黑" panose="020B0503020204020204" charset="-122"/>
                </a:rPr>
                <a:t>②权重需体现各风险因素之间相对重要程度，且随风险因素的变动调整；</a:t>
              </a:r>
              <a:endParaRPr lang="zh-CN" altLang="en-US" sz="1800" b="1" dirty="0">
                <a:solidFill>
                  <a:srgbClr val="000000"/>
                </a:solidFill>
                <a:latin typeface="微软雅黑" panose="020B0503020204020204" charset="-122"/>
                <a:ea typeface="微软雅黑" panose="020B0503020204020204" charset="-122"/>
              </a:endParaRPr>
            </a:p>
            <a:p>
              <a:pPr marL="228600" indent="-228600">
                <a:lnSpc>
                  <a:spcPts val="2100"/>
                </a:lnSpc>
                <a:spcBef>
                  <a:spcPct val="50000"/>
                </a:spcBef>
                <a:buClrTx/>
                <a:buFont typeface="Arial" panose="020B0604020202020204" pitchFamily="34" charset="0"/>
              </a:pPr>
              <a:r>
                <a:rPr lang="zh-CN" altLang="en-US" sz="1800" b="1" dirty="0">
                  <a:solidFill>
                    <a:srgbClr val="000000"/>
                  </a:solidFill>
                  <a:latin typeface="微软雅黑" panose="020B0503020204020204" charset="-122"/>
                  <a:ea typeface="微软雅黑" panose="020B0503020204020204" charset="-122"/>
                </a:rPr>
                <a:t>③要有统计学上的意义。</a:t>
              </a:r>
              <a:endParaRPr lang="zh-CN" altLang="en-US" sz="1800" b="1" dirty="0">
                <a:solidFill>
                  <a:srgbClr val="000000"/>
                </a:solidFill>
                <a:latin typeface="微软雅黑" panose="020B0503020204020204" charset="-122"/>
                <a:ea typeface="微软雅黑" panose="020B0503020204020204" charset="-122"/>
              </a:endParaRPr>
            </a:p>
          </p:txBody>
        </p:sp>
        <p:sp>
          <p:nvSpPr>
            <p:cNvPr id="221207" name="Text Box 67"/>
            <p:cNvSpPr txBox="true"/>
            <p:nvPr/>
          </p:nvSpPr>
          <p:spPr>
            <a:xfrm>
              <a:off x="12770" y="5561"/>
              <a:ext cx="3930" cy="1238"/>
            </a:xfrm>
            <a:prstGeom prst="rect">
              <a:avLst/>
            </a:prstGeom>
            <a:noFill/>
            <a:ln w="9525" cap="flat" cmpd="sng">
              <a:solidFill>
                <a:srgbClr val="000000"/>
              </a:solidFill>
              <a:prstDash val="solid"/>
              <a:miter/>
              <a:headEnd type="none" w="med" len="med"/>
              <a:tailEnd type="none" w="med" len="med"/>
            </a:ln>
          </p:spPr>
          <p:txBody>
            <a:bodyPr anchor="t" anchorCtr="false">
              <a:spAutoFit/>
            </a:bodyPr>
            <a:p>
              <a:pPr marL="228600" indent="-228600">
                <a:spcBef>
                  <a:spcPct val="50000"/>
                </a:spcBef>
                <a:buClrTx/>
                <a:buFont typeface="黑体" panose="02010609060101010101" pitchFamily="49" charset="-122"/>
                <a:buAutoNum type="circleNumDbPlain"/>
              </a:pPr>
              <a:r>
                <a:rPr lang="zh-CN" altLang="en-US" sz="1800" b="1" dirty="0">
                  <a:solidFill>
                    <a:srgbClr val="000000"/>
                  </a:solidFill>
                  <a:latin typeface="微软雅黑" panose="020B0503020204020204" charset="-122"/>
                  <a:ea typeface="微软雅黑" panose="020B0503020204020204" charset="-122"/>
                </a:rPr>
                <a:t>企业现有信息入手；</a:t>
              </a:r>
              <a:endParaRPr lang="zh-CN" altLang="en-US" sz="1800" b="1" dirty="0">
                <a:solidFill>
                  <a:srgbClr val="000000"/>
                </a:solidFill>
                <a:latin typeface="微软雅黑" panose="020B0503020204020204" charset="-122"/>
                <a:ea typeface="微软雅黑" panose="020B0503020204020204" charset="-122"/>
              </a:endParaRPr>
            </a:p>
            <a:p>
              <a:pPr marL="228600" indent="-228600">
                <a:spcBef>
                  <a:spcPct val="50000"/>
                </a:spcBef>
                <a:buClrTx/>
                <a:buFont typeface="黑体" panose="02010609060101010101" pitchFamily="49" charset="-122"/>
                <a:buAutoNum type="circleNumDbPlain"/>
              </a:pPr>
              <a:r>
                <a:rPr lang="zh-CN" altLang="en-US" sz="1800" b="1" dirty="0">
                  <a:solidFill>
                    <a:srgbClr val="000000"/>
                  </a:solidFill>
                  <a:latin typeface="微软雅黑" panose="020B0503020204020204" charset="-122"/>
                  <a:ea typeface="微软雅黑" panose="020B0503020204020204" charset="-122"/>
                </a:rPr>
                <a:t>要控制好主观评价。</a:t>
              </a:r>
              <a:endParaRPr lang="zh-CN" altLang="en-US" sz="1800" b="1" dirty="0">
                <a:solidFill>
                  <a:srgbClr val="000000"/>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 授信决策</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193538" name="文本框 4"/>
          <p:cNvSpPr txBox="true"/>
          <p:nvPr/>
        </p:nvSpPr>
        <p:spPr>
          <a:xfrm>
            <a:off x="1427163" y="1473835"/>
            <a:ext cx="9337675" cy="1938020"/>
          </a:xfrm>
          <a:prstGeom prst="rect">
            <a:avLst/>
          </a:prstGeom>
          <a:noFill/>
          <a:ln w="9525">
            <a:noFill/>
          </a:ln>
        </p:spPr>
        <p:txBody>
          <a:bodyPr anchor="t" anchorCtr="false">
            <a:spAutoFit/>
          </a:bodyPr>
          <a:p>
            <a:pPr eaLnBrk="0" fontAlgn="auto" hangingPunct="0">
              <a:lnSpc>
                <a:spcPct val="150000"/>
              </a:lnSpc>
            </a:pPr>
            <a:r>
              <a:rPr lang="zh-CN" altLang="en-US" sz="2000" dirty="0">
                <a:latin typeface="微软雅黑" panose="020B0503020204020204" charset="-122"/>
                <a:ea typeface="微软雅黑" panose="020B0503020204020204" charset="-122"/>
              </a:rPr>
              <a:t>确定</a:t>
            </a:r>
            <a:r>
              <a:rPr lang="zh-CN" altLang="en-US" sz="2000" dirty="0">
                <a:solidFill>
                  <a:srgbClr val="00B0F0"/>
                </a:solidFill>
                <a:latin typeface="微软雅黑" panose="020B0503020204020204" charset="-122"/>
                <a:ea typeface="微软雅黑" panose="020B0503020204020204" charset="-122"/>
              </a:rPr>
              <a:t>客户信用评级</a:t>
            </a:r>
            <a:r>
              <a:rPr lang="zh-CN" altLang="en-US" sz="2000" dirty="0">
                <a:latin typeface="微软雅黑" panose="020B0503020204020204" charset="-122"/>
                <a:ea typeface="微软雅黑" panose="020B0503020204020204" charset="-122"/>
              </a:rPr>
              <a:t>后，根据企业的</a:t>
            </a:r>
            <a:r>
              <a:rPr lang="zh-CN" altLang="en-US" sz="2000" dirty="0">
                <a:solidFill>
                  <a:srgbClr val="00B0F0"/>
                </a:solidFill>
                <a:latin typeface="微软雅黑" panose="020B0503020204020204" charset="-122"/>
                <a:ea typeface="微软雅黑" panose="020B0503020204020204" charset="-122"/>
              </a:rPr>
              <a:t>信用政策</a:t>
            </a:r>
            <a:r>
              <a:rPr lang="zh-CN" altLang="en-US" sz="2000" dirty="0">
                <a:latin typeface="微软雅黑" panose="020B0503020204020204" charset="-122"/>
                <a:ea typeface="微软雅黑" panose="020B0503020204020204" charset="-122"/>
              </a:rPr>
              <a:t>确定</a:t>
            </a:r>
            <a:r>
              <a:rPr lang="zh-CN" altLang="en-US" sz="2000" dirty="0">
                <a:solidFill>
                  <a:srgbClr val="00B0F0"/>
                </a:solidFill>
                <a:latin typeface="微软雅黑" panose="020B0503020204020204" charset="-122"/>
                <a:ea typeface="微软雅黑" panose="020B0503020204020204" charset="-122"/>
              </a:rPr>
              <a:t>信用额度</a:t>
            </a:r>
            <a:r>
              <a:rPr lang="zh-CN" altLang="en-US" sz="2000" dirty="0">
                <a:latin typeface="微软雅黑" panose="020B0503020204020204" charset="-122"/>
                <a:ea typeface="微软雅黑" panose="020B0503020204020204" charset="-122"/>
              </a:rPr>
              <a:t>。信用额度一般采用</a:t>
            </a:r>
            <a:r>
              <a:rPr lang="zh-CN" altLang="en-US" sz="2000" dirty="0">
                <a:solidFill>
                  <a:srgbClr val="00B0F0"/>
                </a:solidFill>
                <a:latin typeface="微软雅黑" panose="020B0503020204020204" charset="-122"/>
                <a:ea typeface="微软雅黑" panose="020B0503020204020204" charset="-122"/>
              </a:rPr>
              <a:t>营运资产模型</a:t>
            </a:r>
            <a:r>
              <a:rPr lang="zh-CN" altLang="en-US" sz="2000" dirty="0">
                <a:latin typeface="微软雅黑" panose="020B0503020204020204" charset="-122"/>
                <a:ea typeface="微软雅黑" panose="020B0503020204020204" charset="-122"/>
              </a:rPr>
              <a:t>确定信用限额，具体见第二章的介绍。</a:t>
            </a:r>
            <a:endParaRPr lang="zh-CN" altLang="en-US" sz="2000" dirty="0">
              <a:latin typeface="微软雅黑" panose="020B0503020204020204" charset="-122"/>
              <a:ea typeface="微软雅黑" panose="020B0503020204020204" charset="-122"/>
            </a:endParaRPr>
          </a:p>
          <a:p>
            <a:pPr eaLnBrk="0" fontAlgn="auto" hangingPunct="0">
              <a:lnSpc>
                <a:spcPct val="150000"/>
              </a:lnSpc>
            </a:pPr>
            <a:r>
              <a:rPr lang="zh-CN" altLang="en-US" sz="2000" dirty="0">
                <a:latin typeface="微软雅黑" panose="020B0503020204020204" charset="-122"/>
                <a:ea typeface="微软雅黑" panose="020B0503020204020204" charset="-122"/>
              </a:rPr>
              <a:t>上述方法确定的信用额度供信用经理决策参考。</a:t>
            </a:r>
            <a:r>
              <a:rPr lang="zh-CN" altLang="en-US" sz="2000" dirty="0">
                <a:solidFill>
                  <a:srgbClr val="00B0F0"/>
                </a:solidFill>
                <a:latin typeface="微软雅黑" panose="020B0503020204020204" charset="-122"/>
                <a:ea typeface="微软雅黑" panose="020B0503020204020204" charset="-122"/>
              </a:rPr>
              <a:t>最终</a:t>
            </a:r>
            <a:r>
              <a:rPr lang="zh-CN" altLang="en-US" sz="2000" dirty="0">
                <a:latin typeface="微软雅黑" panose="020B0503020204020204" charset="-122"/>
                <a:ea typeface="微软雅黑" panose="020B0503020204020204" charset="-122"/>
              </a:rPr>
              <a:t>确定的信用额度通常</a:t>
            </a:r>
            <a:r>
              <a:rPr lang="zh-CN" altLang="en-US" sz="2000" dirty="0">
                <a:solidFill>
                  <a:srgbClr val="00B0F0"/>
                </a:solidFill>
                <a:latin typeface="微软雅黑" panose="020B0503020204020204" charset="-122"/>
                <a:ea typeface="微软雅黑" panose="020B0503020204020204" charset="-122"/>
              </a:rPr>
              <a:t>低于信用限额</a:t>
            </a:r>
            <a:r>
              <a:rPr lang="zh-CN" altLang="en-US" sz="2000" dirty="0">
                <a:latin typeface="微软雅黑" panose="020B0503020204020204" charset="-122"/>
                <a:ea typeface="微软雅黑" panose="020B0503020204020204" charset="-122"/>
              </a:rPr>
              <a:t>。</a:t>
            </a:r>
            <a:endParaRPr lang="zh-CN" altLang="en-US" sz="2000" dirty="0">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三、信用报告</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801495" y="1518285"/>
            <a:ext cx="8589645" cy="4129405"/>
            <a:chOff x="3752" y="2325"/>
            <a:chExt cx="13527" cy="6503"/>
          </a:xfrm>
        </p:grpSpPr>
        <p:sp>
          <p:nvSpPr>
            <p:cNvPr id="194562" name="文本框 4"/>
            <p:cNvSpPr txBox="true"/>
            <p:nvPr/>
          </p:nvSpPr>
          <p:spPr>
            <a:xfrm>
              <a:off x="3752" y="2325"/>
              <a:ext cx="7200" cy="725"/>
            </a:xfrm>
            <a:prstGeom prst="rect">
              <a:avLst/>
            </a:prstGeom>
            <a:noFill/>
            <a:ln w="9525">
              <a:noFill/>
            </a:ln>
          </p:spPr>
          <p:txBody>
            <a:bodyPr wrap="square" anchor="t" anchorCtr="false">
              <a:spAutoFit/>
            </a:bodyPr>
            <a:p>
              <a:pPr eaLnBrk="0" hangingPunct="0">
                <a:buClrTx/>
                <a:buFontTx/>
              </a:pPr>
              <a:r>
                <a:rPr lang="en-US" altLang="zh-CN" sz="2400" b="1" dirty="0">
                  <a:solidFill>
                    <a:schemeClr val="tx1"/>
                  </a:solidFill>
                  <a:latin typeface="微软雅黑" panose="020B0503020204020204" charset="-122"/>
                  <a:ea typeface="微软雅黑" panose="020B0503020204020204" charset="-122"/>
                  <a:cs typeface="微软雅黑" panose="020B0503020204020204" charset="-122"/>
                </a:rPr>
                <a:t>(</a:t>
              </a:r>
              <a:r>
                <a:rPr lang="zh-CN" altLang="en-US" sz="2400" b="1" dirty="0">
                  <a:solidFill>
                    <a:schemeClr val="tx1"/>
                  </a:solidFill>
                  <a:latin typeface="微软雅黑" panose="020B0503020204020204" charset="-122"/>
                  <a:ea typeface="微软雅黑" panose="020B0503020204020204" charset="-122"/>
                  <a:cs typeface="微软雅黑" panose="020B0503020204020204" charset="-122"/>
                </a:rPr>
                <a:t>一</a:t>
              </a:r>
              <a:r>
                <a:rPr lang="en-US" altLang="zh-CN" sz="2400" b="1" dirty="0">
                  <a:solidFill>
                    <a:schemeClr val="tx1"/>
                  </a:solidFill>
                  <a:latin typeface="微软雅黑" panose="020B0503020204020204" charset="-122"/>
                  <a:ea typeface="微软雅黑" panose="020B0503020204020204" charset="-122"/>
                  <a:cs typeface="微软雅黑" panose="020B0503020204020204" charset="-122"/>
                </a:rPr>
                <a:t>) </a:t>
              </a:r>
              <a:r>
                <a:rPr lang="zh-CN" altLang="en-US" sz="2400" b="1" dirty="0">
                  <a:solidFill>
                    <a:schemeClr val="tx1"/>
                  </a:solidFill>
                  <a:latin typeface="微软雅黑" panose="020B0503020204020204" charset="-122"/>
                  <a:ea typeface="微软雅黑" panose="020B0503020204020204" charset="-122"/>
                  <a:cs typeface="微软雅黑" panose="020B0503020204020204" charset="-122"/>
                </a:rPr>
                <a:t>信用报告的作用</a:t>
              </a:r>
              <a:endParaRPr lang="zh-CN" altLang="en-US" sz="2400" b="1" dirty="0">
                <a:solidFill>
                  <a:schemeClr val="tx1"/>
                </a:solidFill>
                <a:latin typeface="微软雅黑" panose="020B0503020204020204" charset="-122"/>
                <a:ea typeface="微软雅黑" panose="020B0503020204020204" charset="-122"/>
                <a:cs typeface="微软雅黑" panose="020B0503020204020204" charset="-122"/>
              </a:endParaRPr>
            </a:p>
          </p:txBody>
        </p:sp>
        <p:sp>
          <p:nvSpPr>
            <p:cNvPr id="194563" name="文本框 6"/>
            <p:cNvSpPr txBox="true"/>
            <p:nvPr/>
          </p:nvSpPr>
          <p:spPr>
            <a:xfrm>
              <a:off x="8485" y="3335"/>
              <a:ext cx="8794" cy="4724"/>
            </a:xfrm>
            <a:prstGeom prst="rect">
              <a:avLst/>
            </a:prstGeom>
            <a:noFill/>
            <a:ln w="9525">
              <a:noFill/>
            </a:ln>
          </p:spPr>
          <p:txBody>
            <a:bodyPr wrap="square" anchor="t" anchorCtr="false">
              <a:spAutoFit/>
            </a:bodyPr>
            <a:p>
              <a:pPr eaLnBrk="0" fontAlgn="auto" hangingPunct="0">
                <a:lnSpc>
                  <a:spcPct val="150000"/>
                </a:lnSpc>
                <a:buClrTx/>
                <a:buFontTx/>
              </a:pPr>
              <a:r>
                <a:rPr lang="en-US" altLang="zh-CN" b="1" dirty="0">
                  <a:solidFill>
                    <a:schemeClr val="tx1"/>
                  </a:solidFill>
                  <a:latin typeface="微软雅黑" panose="020B0503020204020204" charset="-122"/>
                  <a:ea typeface="微软雅黑" panose="020B0503020204020204" charset="-122"/>
                  <a:cs typeface="微软雅黑" panose="020B0503020204020204" charset="-122"/>
                </a:rPr>
                <a:t>(1) </a:t>
              </a:r>
              <a:r>
                <a:rPr lang="zh-CN" altLang="en-US" b="1" dirty="0">
                  <a:solidFill>
                    <a:schemeClr val="tx1"/>
                  </a:solidFill>
                  <a:latin typeface="微软雅黑" panose="020B0503020204020204" charset="-122"/>
                  <a:ea typeface="微软雅黑" panose="020B0503020204020204" charset="-122"/>
                  <a:cs typeface="微软雅黑" panose="020B0503020204020204" charset="-122"/>
                </a:rPr>
                <a:t>有利于企业了解和分析潜在的分销商、代理商和交易对象。</a:t>
              </a:r>
              <a:endParaRPr lang="zh-CN" altLang="en-US" b="1" dirty="0">
                <a:solidFill>
                  <a:schemeClr val="tx1"/>
                </a:solidFill>
                <a:latin typeface="微软雅黑" panose="020B0503020204020204" charset="-122"/>
                <a:ea typeface="微软雅黑" panose="020B0503020204020204" charset="-122"/>
                <a:cs typeface="微软雅黑" panose="020B0503020204020204" charset="-122"/>
              </a:endParaRPr>
            </a:p>
            <a:p>
              <a:pPr eaLnBrk="0" fontAlgn="auto" hangingPunct="0">
                <a:lnSpc>
                  <a:spcPct val="150000"/>
                </a:lnSpc>
                <a:buClrTx/>
                <a:buFontTx/>
              </a:pPr>
              <a:r>
                <a:rPr lang="en-US" altLang="zh-CN" b="1" dirty="0">
                  <a:solidFill>
                    <a:schemeClr val="tx1"/>
                  </a:solidFill>
                  <a:latin typeface="微软雅黑" panose="020B0503020204020204" charset="-122"/>
                  <a:ea typeface="微软雅黑" panose="020B0503020204020204" charset="-122"/>
                  <a:cs typeface="微软雅黑" panose="020B0503020204020204" charset="-122"/>
                </a:rPr>
                <a:t>(2) </a:t>
              </a:r>
              <a:r>
                <a:rPr lang="zh-CN" altLang="en-US" b="1" dirty="0">
                  <a:solidFill>
                    <a:schemeClr val="tx1"/>
                  </a:solidFill>
                  <a:latin typeface="微软雅黑" panose="020B0503020204020204" charset="-122"/>
                  <a:ea typeface="微软雅黑" panose="020B0503020204020204" charset="-122"/>
                  <a:cs typeface="微软雅黑" panose="020B0503020204020204" charset="-122"/>
                </a:rPr>
                <a:t>有利于企业分析交易对象的信用状况，评估其信用度。</a:t>
              </a:r>
              <a:endParaRPr lang="zh-CN" altLang="en-US" b="1" dirty="0">
                <a:solidFill>
                  <a:schemeClr val="tx1"/>
                </a:solidFill>
                <a:latin typeface="微软雅黑" panose="020B0503020204020204" charset="-122"/>
                <a:ea typeface="微软雅黑" panose="020B0503020204020204" charset="-122"/>
                <a:cs typeface="微软雅黑" panose="020B0503020204020204" charset="-122"/>
              </a:endParaRPr>
            </a:p>
            <a:p>
              <a:pPr eaLnBrk="0" fontAlgn="auto" hangingPunct="0">
                <a:lnSpc>
                  <a:spcPct val="150000"/>
                </a:lnSpc>
                <a:buClrTx/>
                <a:buFontTx/>
              </a:pPr>
              <a:r>
                <a:rPr lang="en-US" altLang="zh-CN" b="1" dirty="0">
                  <a:solidFill>
                    <a:schemeClr val="tx1"/>
                  </a:solidFill>
                  <a:latin typeface="微软雅黑" panose="020B0503020204020204" charset="-122"/>
                  <a:ea typeface="微软雅黑" panose="020B0503020204020204" charset="-122"/>
                  <a:cs typeface="微软雅黑" panose="020B0503020204020204" charset="-122"/>
                </a:rPr>
                <a:t>(3) </a:t>
              </a:r>
              <a:r>
                <a:rPr lang="zh-CN" altLang="en-US" b="1" dirty="0">
                  <a:solidFill>
                    <a:schemeClr val="tx1"/>
                  </a:solidFill>
                  <a:latin typeface="微软雅黑" panose="020B0503020204020204" charset="-122"/>
                  <a:ea typeface="微软雅黑" panose="020B0503020204020204" charset="-122"/>
                  <a:cs typeface="微软雅黑" panose="020B0503020204020204" charset="-122"/>
                </a:rPr>
                <a:t>有利于企业对投资、收购、兼并等对象的全面认识。</a:t>
              </a:r>
              <a:endParaRPr lang="zh-CN" altLang="en-US" b="1" dirty="0">
                <a:solidFill>
                  <a:schemeClr val="tx1"/>
                </a:solidFill>
                <a:latin typeface="微软雅黑" panose="020B0503020204020204" charset="-122"/>
                <a:ea typeface="微软雅黑" panose="020B0503020204020204" charset="-122"/>
                <a:cs typeface="微软雅黑" panose="020B0503020204020204" charset="-122"/>
              </a:endParaRPr>
            </a:p>
            <a:p>
              <a:pPr eaLnBrk="0" fontAlgn="auto" hangingPunct="0">
                <a:lnSpc>
                  <a:spcPct val="150000"/>
                </a:lnSpc>
                <a:buClrTx/>
                <a:buFontTx/>
              </a:pPr>
              <a:r>
                <a:rPr lang="en-US" altLang="zh-CN" b="1" dirty="0">
                  <a:solidFill>
                    <a:schemeClr val="tx1"/>
                  </a:solidFill>
                  <a:latin typeface="微软雅黑" panose="020B0503020204020204" charset="-122"/>
                  <a:ea typeface="微软雅黑" panose="020B0503020204020204" charset="-122"/>
                  <a:cs typeface="微软雅黑" panose="020B0503020204020204" charset="-122"/>
                </a:rPr>
                <a:t>(4) </a:t>
              </a:r>
              <a:r>
                <a:rPr lang="zh-CN" altLang="en-US" b="1" dirty="0">
                  <a:solidFill>
                    <a:schemeClr val="tx1"/>
                  </a:solidFill>
                  <a:latin typeface="微软雅黑" panose="020B0503020204020204" charset="-122"/>
                  <a:ea typeface="微软雅黑" panose="020B0503020204020204" charset="-122"/>
                  <a:cs typeface="微软雅黑" panose="020B0503020204020204" charset="-122"/>
                </a:rPr>
                <a:t>有利于企业加强对其客户、合作伙伴的了解。</a:t>
              </a:r>
              <a:endParaRPr lang="zh-CN" altLang="en-US" b="1" dirty="0">
                <a:solidFill>
                  <a:schemeClr val="tx1"/>
                </a:solidFill>
                <a:latin typeface="微软雅黑" panose="020B0503020204020204" charset="-122"/>
                <a:ea typeface="微软雅黑" panose="020B0503020204020204" charset="-122"/>
                <a:cs typeface="微软雅黑" panose="020B0503020204020204" charset="-122"/>
              </a:endParaRPr>
            </a:p>
          </p:txBody>
        </p:sp>
        <p:pic>
          <p:nvPicPr>
            <p:cNvPr id="194564" name="图片 7"/>
            <p:cNvPicPr>
              <a:picLocks noChangeAspect="true"/>
            </p:cNvPicPr>
            <p:nvPr/>
          </p:nvPicPr>
          <p:blipFill>
            <a:blip r:embed="rId4"/>
            <a:srcRect l="30680" t="3289" r="27680" b="2347"/>
            <a:stretch>
              <a:fillRect/>
            </a:stretch>
          </p:blipFill>
          <p:spPr>
            <a:xfrm>
              <a:off x="4407" y="3520"/>
              <a:ext cx="3123" cy="5308"/>
            </a:xfrm>
            <a:prstGeom prst="rect">
              <a:avLst/>
            </a:prstGeom>
            <a:noFill/>
            <a:ln w="9525">
              <a:noFill/>
            </a:ln>
          </p:spPr>
        </p:pic>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 信用报告类型</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7" name="组合 6"/>
          <p:cNvGrpSpPr/>
          <p:nvPr/>
        </p:nvGrpSpPr>
        <p:grpSpPr>
          <a:xfrm>
            <a:off x="1524000" y="1608773"/>
            <a:ext cx="9144000" cy="4339236"/>
            <a:chOff x="51" y="2851"/>
            <a:chExt cx="14400" cy="6833"/>
          </a:xfrm>
        </p:grpSpPr>
        <p:sp>
          <p:nvSpPr>
            <p:cNvPr id="2" name="矩形: 圆角 4"/>
            <p:cNvSpPr/>
            <p:nvPr/>
          </p:nvSpPr>
          <p:spPr bwMode="auto">
            <a:xfrm>
              <a:off x="51" y="4575"/>
              <a:ext cx="3543" cy="4223"/>
            </a:xfrm>
            <a:prstGeom prst="roundRect">
              <a:avLst/>
            </a:prstGeom>
            <a:ln>
              <a:solidFill>
                <a:schemeClr val="accent1">
                  <a:lumMod val="50000"/>
                </a:schemeClr>
              </a:solidFill>
            </a:ln>
            <a:scene3d>
              <a:camera prst="orthographicFront"/>
              <a:lightRig rig="threePt" dir="t"/>
            </a:scene3d>
            <a:sp3d>
              <a:bevelT prst="angle"/>
            </a:sp3d>
          </p:spPr>
          <p:style>
            <a:lnRef idx="2">
              <a:schemeClr val="accent2"/>
            </a:lnRef>
            <a:fillRef idx="1">
              <a:schemeClr val="lt1"/>
            </a:fillRef>
            <a:effectRef idx="0">
              <a:schemeClr val="accent2"/>
            </a:effectRef>
            <a:fontRef idx="minor">
              <a:schemeClr val="dk1"/>
            </a:fontRef>
          </p:style>
          <p:txBody>
            <a:bodyPr wrap="square" lIns="0" tIns="0" rIns="0" bIns="0" rtlCol="0" anchor="ctr">
              <a:spAutoFit/>
            </a:bodyPr>
            <a:p>
              <a:pPr marL="0" marR="0" lvl="0" indent="0" algn="just" defTabSz="914400" rtl="0" eaLnBrk="0" fontAlgn="base" latinLnBrk="0" hangingPunct="0">
                <a:lnSpc>
                  <a:spcPct val="100000"/>
                </a:lnSpc>
                <a:spcBef>
                  <a:spcPct val="0"/>
                </a:spcBef>
                <a:spcAft>
                  <a:spcPct val="0"/>
                </a:spcAft>
                <a:buClrTx/>
                <a:buSzTx/>
                <a:buFontTx/>
                <a:buNone/>
                <a:defRPr/>
              </a:pPr>
              <a:r>
                <a:rPr kumimoji="0" lang="zh-CN" altLang="en-US" sz="2000" i="0" u="none" strike="noStrike" kern="120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mn-cs"/>
                </a:rPr>
                <a:t>企业注册报告包括企业注册情况、股东情况、其他信息，是用于判定企业的合法存在、判断企业规模和性质的必备资料。</a:t>
              </a:r>
              <a:endParaRPr kumimoji="0" lang="zh-CN" altLang="en-US" sz="2000" i="0" u="none" strike="noStrike" kern="120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mn-cs"/>
              </a:endParaRPr>
            </a:p>
          </p:txBody>
        </p:sp>
        <p:sp>
          <p:nvSpPr>
            <p:cNvPr id="3" name="矩形: 圆角 5"/>
            <p:cNvSpPr/>
            <p:nvPr/>
          </p:nvSpPr>
          <p:spPr bwMode="auto">
            <a:xfrm>
              <a:off x="3645" y="3735"/>
              <a:ext cx="3543" cy="5949"/>
            </a:xfrm>
            <a:prstGeom prst="roundRect">
              <a:avLst/>
            </a:prstGeom>
            <a:ln>
              <a:solidFill>
                <a:schemeClr val="accent1">
                  <a:lumMod val="50000"/>
                </a:schemeClr>
              </a:solidFill>
            </a:ln>
            <a:scene3d>
              <a:camera prst="orthographicFront"/>
              <a:lightRig rig="threePt" dir="t"/>
            </a:scene3d>
            <a:sp3d>
              <a:bevelT prst="angle"/>
            </a:sp3d>
          </p:spPr>
          <p:style>
            <a:lnRef idx="2">
              <a:schemeClr val="accent2"/>
            </a:lnRef>
            <a:fillRef idx="1">
              <a:schemeClr val="lt1"/>
            </a:fillRef>
            <a:effectRef idx="0">
              <a:schemeClr val="accent2"/>
            </a:effectRef>
            <a:fontRef idx="minor">
              <a:schemeClr val="dk1"/>
            </a:fontRef>
          </p:style>
          <p:txBody>
            <a:bodyPr wrap="square" lIns="0" tIns="0" rIns="0" bIns="0" rtlCol="0" anchor="ctr">
              <a:spAutoFit/>
            </a:bodyPr>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dk1"/>
                </a:solidFill>
                <a:effectLst/>
                <a:uLnTx/>
                <a:uFillTx/>
                <a:latin typeface="微软雅黑" panose="020B0503020204020204" charset="-122"/>
                <a:ea typeface="微软雅黑" panose="020B0503020204020204" charset="-122"/>
                <a:cs typeface="+mn-cs"/>
              </a:endParaRPr>
            </a:p>
          </p:txBody>
        </p:sp>
        <p:sp>
          <p:nvSpPr>
            <p:cNvPr id="4" name="矩形: 圆角 6"/>
            <p:cNvSpPr/>
            <p:nvPr/>
          </p:nvSpPr>
          <p:spPr bwMode="auto">
            <a:xfrm>
              <a:off x="7276" y="4092"/>
              <a:ext cx="3543" cy="5144"/>
            </a:xfrm>
            <a:prstGeom prst="roundRect">
              <a:avLst/>
            </a:prstGeom>
            <a:ln>
              <a:solidFill>
                <a:schemeClr val="accent1">
                  <a:lumMod val="50000"/>
                </a:schemeClr>
              </a:solidFill>
            </a:ln>
            <a:scene3d>
              <a:camera prst="orthographicFront"/>
              <a:lightRig rig="threePt" dir="t"/>
            </a:scene3d>
            <a:sp3d>
              <a:bevelT prst="angle"/>
            </a:sp3d>
          </p:spPr>
          <p:style>
            <a:lnRef idx="2">
              <a:schemeClr val="accent2"/>
            </a:lnRef>
            <a:fillRef idx="1">
              <a:schemeClr val="lt1"/>
            </a:fillRef>
            <a:effectRef idx="0">
              <a:schemeClr val="accent2"/>
            </a:effectRef>
            <a:fontRef idx="minor">
              <a:schemeClr val="dk1"/>
            </a:fontRef>
          </p:style>
          <p:txBody>
            <a:bodyPr wrap="square" lIns="0" tIns="0" rIns="0" bIns="0" rtlCol="0" anchor="ctr">
              <a:spAutoFit/>
            </a:bodyPr>
            <a:p>
              <a:pPr marL="0" marR="0" lvl="0" indent="0" algn="just" defTabSz="914400" rtl="0" eaLnBrk="0" fontAlgn="base" latinLnBrk="0" hangingPunct="0">
                <a:lnSpc>
                  <a:spcPct val="100000"/>
                </a:lnSpc>
                <a:spcBef>
                  <a:spcPct val="0"/>
                </a:spcBef>
                <a:spcAft>
                  <a:spcPct val="0"/>
                </a:spcAft>
                <a:buClrTx/>
                <a:buSzTx/>
                <a:buFontTx/>
                <a:buNone/>
                <a:defRPr/>
              </a:pPr>
              <a:r>
                <a:rPr kumimoji="0" lang="zh-CN" altLang="en-US" i="0" u="none" strike="noStrike" kern="120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mn-cs"/>
                </a:rPr>
                <a:t>对所涉及机构的历史背景、经营方式、信誉状况、信贷能力、财务状况、行业现状，以及其在市场中公众形象等各方面的情况进行深入了解和分析，更加详细地反映所涉及机构综合运行情况的报告。</a:t>
              </a:r>
              <a:endParaRPr kumimoji="0" lang="zh-CN" altLang="en-US" i="0" u="none" strike="noStrike" kern="120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mn-cs"/>
              </a:endParaRPr>
            </a:p>
          </p:txBody>
        </p:sp>
        <p:sp>
          <p:nvSpPr>
            <p:cNvPr id="9" name="矩形: 圆角 7"/>
            <p:cNvSpPr/>
            <p:nvPr/>
          </p:nvSpPr>
          <p:spPr bwMode="auto">
            <a:xfrm>
              <a:off x="10908" y="5585"/>
              <a:ext cx="3543" cy="2417"/>
            </a:xfrm>
            <a:prstGeom prst="roundRect">
              <a:avLst/>
            </a:prstGeom>
            <a:ln>
              <a:solidFill>
                <a:schemeClr val="accent1">
                  <a:lumMod val="50000"/>
                </a:schemeClr>
              </a:solidFill>
            </a:ln>
            <a:scene3d>
              <a:camera prst="orthographicFront"/>
              <a:lightRig rig="threePt" dir="t"/>
            </a:scene3d>
            <a:sp3d>
              <a:bevelT prst="angle"/>
            </a:sp3d>
          </p:spPr>
          <p:style>
            <a:lnRef idx="2">
              <a:schemeClr val="accent2"/>
            </a:lnRef>
            <a:fillRef idx="1">
              <a:schemeClr val="lt1"/>
            </a:fillRef>
            <a:effectRef idx="0">
              <a:schemeClr val="accent2"/>
            </a:effectRef>
            <a:fontRef idx="minor">
              <a:schemeClr val="dk1"/>
            </a:fontRef>
          </p:style>
          <p:txBody>
            <a:bodyPr wrap="square" lIns="0" tIns="0" rIns="0" bIns="0" rtlCol="0" anchor="ctr">
              <a:spAutoFit/>
            </a:bodyPr>
            <a:p>
              <a:pPr marL="0" marR="0" lvl="0" indent="0" algn="just" defTabSz="914400" rtl="0" eaLnBrk="0" fontAlgn="base" latinLnBrk="0" hangingPunct="0">
                <a:lnSpc>
                  <a:spcPct val="100000"/>
                </a:lnSpc>
                <a:spcBef>
                  <a:spcPct val="0"/>
                </a:spcBef>
                <a:spcAft>
                  <a:spcPct val="0"/>
                </a:spcAft>
                <a:buClrTx/>
                <a:buSzTx/>
                <a:buFontTx/>
                <a:buNone/>
                <a:defRPr/>
              </a:pPr>
              <a:r>
                <a:rPr kumimoji="0" lang="zh-CN" altLang="en-US" i="0" u="none" strike="noStrike" kern="120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mn-cs"/>
                </a:rPr>
                <a:t>特殊信用报告是为满足客户的特殊需要，根据客户要求而为其量身定做的专项报告</a:t>
              </a:r>
              <a:r>
                <a:rPr kumimoji="0" lang="zh-CN" altLang="en-US" i="0" u="none" strike="noStrike" kern="1200" cap="none" spc="0" normalizeH="0" baseline="0" noProof="0" dirty="0">
                  <a:ln>
                    <a:noFill/>
                  </a:ln>
                  <a:solidFill>
                    <a:schemeClr val="dk1"/>
                  </a:solidFill>
                  <a:effectLst/>
                  <a:uLnTx/>
                  <a:uFillTx/>
                  <a:latin typeface="微软雅黑" panose="020B0503020204020204" charset="-122"/>
                  <a:ea typeface="微软雅黑" panose="020B0503020204020204" charset="-122"/>
                  <a:cs typeface="+mn-cs"/>
                </a:rPr>
                <a:t>。</a:t>
              </a:r>
              <a:endParaRPr kumimoji="0" lang="zh-CN" altLang="en-US" i="0" u="none" strike="noStrike" kern="1200" cap="none" spc="0" normalizeH="0" baseline="0" noProof="0" dirty="0">
                <a:ln>
                  <a:noFill/>
                </a:ln>
                <a:solidFill>
                  <a:schemeClr val="dk1"/>
                </a:solidFill>
                <a:effectLst/>
                <a:uLnTx/>
                <a:uFillTx/>
                <a:latin typeface="微软雅黑" panose="020B0503020204020204" charset="-122"/>
                <a:ea typeface="微软雅黑" panose="020B0503020204020204" charset="-122"/>
                <a:cs typeface="+mn-cs"/>
              </a:endParaRPr>
            </a:p>
          </p:txBody>
        </p:sp>
        <p:sp>
          <p:nvSpPr>
            <p:cNvPr id="10" name="文本框 8"/>
            <p:cNvSpPr txBox="true"/>
            <p:nvPr/>
          </p:nvSpPr>
          <p:spPr>
            <a:xfrm>
              <a:off x="3645" y="4321"/>
              <a:ext cx="3538" cy="4942"/>
            </a:xfrm>
            <a:prstGeom prst="rect">
              <a:avLst/>
            </a:prstGeom>
            <a:noFill/>
            <a:ln w="9525">
              <a:noFill/>
            </a:ln>
          </p:spPr>
          <p:txBody>
            <a:bodyPr wrap="square" anchor="t" anchorCtr="false">
              <a:spAutoFit/>
            </a:bodyPr>
            <a:p>
              <a:pPr algn="just" eaLnBrk="0" hangingPunct="0">
                <a:buClrTx/>
                <a:buFontTx/>
              </a:pPr>
              <a:r>
                <a:rPr lang="zh-CN" altLang="en-US" dirty="0">
                  <a:solidFill>
                    <a:schemeClr val="tx1"/>
                  </a:solidFill>
                  <a:latin typeface="微软雅黑" panose="020B0503020204020204" charset="-122"/>
                  <a:ea typeface="微软雅黑" panose="020B0503020204020204" charset="-122"/>
                </a:rPr>
                <a:t>普通信用报告包括企、事业机构信用状况的基本信息，是企业正常贸易活动中用于</a:t>
              </a:r>
              <a:r>
                <a:rPr lang="zh-CN" altLang="en-US" dirty="0">
                  <a:solidFill>
                    <a:srgbClr val="00B0F0"/>
                  </a:solidFill>
                  <a:latin typeface="微软雅黑" panose="020B0503020204020204" charset="-122"/>
                  <a:ea typeface="微软雅黑" panose="020B0503020204020204" charset="-122"/>
                </a:rPr>
                <a:t>了解交易对象信用状况</a:t>
              </a:r>
              <a:r>
                <a:rPr lang="zh-CN" altLang="en-US" dirty="0">
                  <a:solidFill>
                    <a:schemeClr val="tx1"/>
                  </a:solidFill>
                  <a:latin typeface="微软雅黑" panose="020B0503020204020204" charset="-122"/>
                  <a:ea typeface="微软雅黑" panose="020B0503020204020204" charset="-122"/>
                </a:rPr>
                <a:t>的必备资料，是从事现代企业信用管理的基础，是保障企业交易安全、确保应收账款及时回收的前提。</a:t>
              </a:r>
              <a:endParaRPr lang="zh-CN" altLang="en-US" dirty="0">
                <a:solidFill>
                  <a:schemeClr val="tx1"/>
                </a:solidFill>
                <a:latin typeface="微软雅黑" panose="020B0503020204020204" charset="-122"/>
                <a:ea typeface="微软雅黑" panose="020B0503020204020204" charset="-122"/>
              </a:endParaRPr>
            </a:p>
          </p:txBody>
        </p:sp>
        <p:sp>
          <p:nvSpPr>
            <p:cNvPr id="11" name="文本框 9"/>
            <p:cNvSpPr txBox="true"/>
            <p:nvPr/>
          </p:nvSpPr>
          <p:spPr>
            <a:xfrm>
              <a:off x="7188" y="2851"/>
              <a:ext cx="3948" cy="725"/>
            </a:xfrm>
            <a:prstGeom prst="rect">
              <a:avLst/>
            </a:prstGeom>
            <a:noFill/>
            <a:ln w="9525">
              <a:noFill/>
            </a:ln>
          </p:spPr>
          <p:txBody>
            <a:bodyPr anchor="t" anchorCtr="false">
              <a:spAutoFit/>
            </a:bodyPr>
            <a:p>
              <a:pPr eaLnBrk="0" hangingPunct="0"/>
              <a:r>
                <a:rPr lang="en-US" altLang="zh-CN" b="1" dirty="0">
                  <a:solidFill>
                    <a:srgbClr val="00B0F0"/>
                  </a:solidFill>
                  <a:latin typeface="微软雅黑" panose="020B0503020204020204" charset="-122"/>
                  <a:ea typeface="微软雅黑" panose="020B0503020204020204" charset="-122"/>
                  <a:cs typeface="微软雅黑" panose="020B0503020204020204" charset="-122"/>
                </a:rPr>
                <a:t>3.</a:t>
              </a:r>
              <a:r>
                <a:rPr lang="zh-CN" altLang="en-US" b="1" dirty="0">
                  <a:solidFill>
                    <a:srgbClr val="00B0F0"/>
                  </a:solidFill>
                  <a:latin typeface="微软雅黑" panose="020B0503020204020204" charset="-122"/>
                  <a:ea typeface="微软雅黑" panose="020B0503020204020204" charset="-122"/>
                  <a:cs typeface="微软雅黑" panose="020B0503020204020204" charset="-122"/>
                </a:rPr>
                <a:t>深度信用报告</a:t>
              </a:r>
              <a:endParaRPr lang="zh-CN" altLang="en-US" b="1" dirty="0">
                <a:solidFill>
                  <a:srgbClr val="00B0F0"/>
                </a:solidFill>
                <a:latin typeface="微软雅黑" panose="020B0503020204020204" charset="-122"/>
                <a:ea typeface="微软雅黑" panose="020B0503020204020204" charset="-122"/>
                <a:cs typeface="微软雅黑" panose="020B0503020204020204" charset="-122"/>
              </a:endParaRPr>
            </a:p>
          </p:txBody>
        </p:sp>
        <p:sp>
          <p:nvSpPr>
            <p:cNvPr id="5" name="文本框 4"/>
            <p:cNvSpPr txBox="true"/>
            <p:nvPr/>
          </p:nvSpPr>
          <p:spPr>
            <a:xfrm>
              <a:off x="53" y="2853"/>
              <a:ext cx="7258" cy="728"/>
            </a:xfrm>
            <a:prstGeom prst="rect">
              <a:avLst/>
            </a:prstGeom>
            <a:noFill/>
            <a:ln w="9525">
              <a:noFill/>
            </a:ln>
          </p:spPr>
          <p:txBody>
            <a:bodyPr anchor="t" anchorCtr="false">
              <a:spAutoFit/>
            </a:bodyPr>
            <a:p>
              <a:pPr eaLnBrk="0" hangingPunct="0"/>
              <a:r>
                <a:rPr lang="en-US" altLang="zh-CN" b="1" dirty="0">
                  <a:solidFill>
                    <a:srgbClr val="00B0F0"/>
                  </a:solidFill>
                  <a:latin typeface="微软雅黑" panose="020B0503020204020204" charset="-122"/>
                  <a:ea typeface="微软雅黑" panose="020B0503020204020204" charset="-122"/>
                  <a:cs typeface="微软雅黑" panose="020B0503020204020204" charset="-122"/>
                </a:rPr>
                <a:t>1.</a:t>
              </a:r>
              <a:r>
                <a:rPr lang="zh-CN" altLang="en-US" b="1" dirty="0">
                  <a:solidFill>
                    <a:srgbClr val="00B0F0"/>
                  </a:solidFill>
                  <a:latin typeface="微软雅黑" panose="020B0503020204020204" charset="-122"/>
                  <a:ea typeface="微软雅黑" panose="020B0503020204020204" charset="-122"/>
                  <a:cs typeface="微软雅黑" panose="020B0503020204020204" charset="-122"/>
                </a:rPr>
                <a:t>注册报告</a:t>
              </a:r>
              <a:endParaRPr lang="zh-CN" altLang="en-US" b="1" dirty="0">
                <a:solidFill>
                  <a:srgbClr val="00B0F0"/>
                </a:solidFill>
                <a:latin typeface="微软雅黑" panose="020B0503020204020204" charset="-122"/>
                <a:ea typeface="微软雅黑" panose="020B0503020204020204" charset="-122"/>
                <a:cs typeface="微软雅黑" panose="020B0503020204020204" charset="-122"/>
              </a:endParaRPr>
            </a:p>
          </p:txBody>
        </p:sp>
        <p:sp>
          <p:nvSpPr>
            <p:cNvPr id="13" name="文本框 13"/>
            <p:cNvSpPr txBox="true"/>
            <p:nvPr/>
          </p:nvSpPr>
          <p:spPr>
            <a:xfrm>
              <a:off x="3461" y="2858"/>
              <a:ext cx="3348" cy="580"/>
            </a:xfrm>
            <a:prstGeom prst="rect">
              <a:avLst/>
            </a:prstGeom>
            <a:noFill/>
            <a:ln w="9525">
              <a:noFill/>
            </a:ln>
          </p:spPr>
          <p:txBody>
            <a:bodyPr wrap="square" anchor="t" anchorCtr="false">
              <a:spAutoFit/>
            </a:bodyPr>
            <a:p>
              <a:pPr eaLnBrk="0" hangingPunct="0"/>
              <a:r>
                <a:rPr lang="en-US" altLang="zh-CN" b="1" dirty="0">
                  <a:solidFill>
                    <a:srgbClr val="00B0F0"/>
                  </a:solidFill>
                  <a:latin typeface="微软雅黑" panose="020B0503020204020204" charset="-122"/>
                  <a:ea typeface="微软雅黑" panose="020B0503020204020204" charset="-122"/>
                  <a:cs typeface="微软雅黑" panose="020B0503020204020204" charset="-122"/>
                </a:rPr>
                <a:t>2.</a:t>
              </a:r>
              <a:r>
                <a:rPr lang="zh-CN" altLang="en-US" b="1" dirty="0">
                  <a:solidFill>
                    <a:srgbClr val="00B0F0"/>
                  </a:solidFill>
                  <a:latin typeface="微软雅黑" panose="020B0503020204020204" charset="-122"/>
                  <a:ea typeface="微软雅黑" panose="020B0503020204020204" charset="-122"/>
                  <a:cs typeface="微软雅黑" panose="020B0503020204020204" charset="-122"/>
                </a:rPr>
                <a:t>普通信用报告</a:t>
              </a:r>
              <a:endParaRPr lang="zh-CN" altLang="en-US" b="1" dirty="0">
                <a:solidFill>
                  <a:srgbClr val="00B0F0"/>
                </a:solidFill>
                <a:latin typeface="微软雅黑" panose="020B0503020204020204" charset="-122"/>
                <a:ea typeface="微软雅黑" panose="020B0503020204020204" charset="-122"/>
                <a:cs typeface="微软雅黑" panose="020B0503020204020204" charset="-122"/>
              </a:endParaRPr>
            </a:p>
          </p:txBody>
        </p:sp>
        <p:sp>
          <p:nvSpPr>
            <p:cNvPr id="6" name="文本框 15"/>
            <p:cNvSpPr txBox="true"/>
            <p:nvPr/>
          </p:nvSpPr>
          <p:spPr>
            <a:xfrm>
              <a:off x="10836" y="2851"/>
              <a:ext cx="2791" cy="580"/>
            </a:xfrm>
            <a:prstGeom prst="rect">
              <a:avLst/>
            </a:prstGeom>
            <a:noFill/>
            <a:ln w="9525">
              <a:noFill/>
            </a:ln>
          </p:spPr>
          <p:txBody>
            <a:bodyPr wrap="square" anchor="t" anchorCtr="false">
              <a:spAutoFit/>
            </a:bodyPr>
            <a:p>
              <a:pPr eaLnBrk="0" hangingPunct="0"/>
              <a:r>
                <a:rPr lang="en-US" altLang="zh-CN" b="1" dirty="0">
                  <a:solidFill>
                    <a:srgbClr val="00B0F0"/>
                  </a:solidFill>
                  <a:latin typeface="微软雅黑" panose="020B0503020204020204" charset="-122"/>
                  <a:ea typeface="微软雅黑" panose="020B0503020204020204" charset="-122"/>
                  <a:cs typeface="微软雅黑" panose="020B0503020204020204" charset="-122"/>
                </a:rPr>
                <a:t>4.</a:t>
              </a:r>
              <a:r>
                <a:rPr lang="zh-CN" altLang="en-US" b="1" dirty="0">
                  <a:solidFill>
                    <a:srgbClr val="00B0F0"/>
                  </a:solidFill>
                  <a:latin typeface="微软雅黑" panose="020B0503020204020204" charset="-122"/>
                  <a:ea typeface="微软雅黑" panose="020B0503020204020204" charset="-122"/>
                  <a:cs typeface="微软雅黑" panose="020B0503020204020204" charset="-122"/>
                </a:rPr>
                <a:t>特殊信用报告</a:t>
              </a:r>
              <a:endParaRPr lang="zh-CN" altLang="en-US" b="1" dirty="0">
                <a:solidFill>
                  <a:srgbClr val="00B0F0"/>
                </a:solidFill>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 信用报告内容</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5" name="组合 4"/>
          <p:cNvGrpSpPr/>
          <p:nvPr/>
        </p:nvGrpSpPr>
        <p:grpSpPr>
          <a:xfrm>
            <a:off x="1205865" y="1287145"/>
            <a:ext cx="9131300" cy="4491990"/>
            <a:chOff x="1978" y="2053"/>
            <a:chExt cx="14380" cy="7074"/>
          </a:xfrm>
        </p:grpSpPr>
        <p:cxnSp>
          <p:nvCxnSpPr>
            <p:cNvPr id="11" name="直接箭头连接符 10"/>
            <p:cNvCxnSpPr/>
            <p:nvPr/>
          </p:nvCxnSpPr>
          <p:spPr bwMode="auto">
            <a:xfrm flipH="true">
              <a:off x="8052" y="3364"/>
              <a:ext cx="24" cy="5763"/>
            </a:xfrm>
            <a:prstGeom prst="straightConnector1">
              <a:avLst/>
            </a:prstGeom>
            <a:ln w="57150">
              <a:headEnd type="triangle"/>
              <a:tailEnd type="triangle"/>
            </a:ln>
            <a:scene3d>
              <a:camera prst="orthographicFront"/>
              <a:lightRig rig="threePt" dir="t"/>
            </a:scene3d>
            <a:sp3d>
              <a:bevelT prst="relaxedInset"/>
            </a:sp3d>
          </p:spPr>
          <p:style>
            <a:lnRef idx="1">
              <a:schemeClr val="dk1"/>
            </a:lnRef>
            <a:fillRef idx="0">
              <a:schemeClr val="dk1"/>
            </a:fillRef>
            <a:effectRef idx="0">
              <a:schemeClr val="dk1"/>
            </a:effectRef>
            <a:fontRef idx="minor">
              <a:schemeClr val="tx1"/>
            </a:fontRef>
          </p:style>
        </p:cxnSp>
        <p:sp>
          <p:nvSpPr>
            <p:cNvPr id="2" name="文本框 4"/>
            <p:cNvSpPr txBox="true"/>
            <p:nvPr/>
          </p:nvSpPr>
          <p:spPr>
            <a:xfrm>
              <a:off x="1978" y="2053"/>
              <a:ext cx="14380" cy="1113"/>
            </a:xfrm>
            <a:prstGeom prst="rect">
              <a:avLst/>
            </a:prstGeom>
            <a:noFill/>
            <a:ln w="9525">
              <a:noFill/>
            </a:ln>
          </p:spPr>
          <p:txBody>
            <a:bodyPr anchor="t" anchorCtr="false">
              <a:spAutoFit/>
            </a:bodyPr>
            <a:p>
              <a:pPr eaLnBrk="0" hangingPunct="0"/>
              <a:r>
                <a:rPr lang="zh-CN" altLang="en-US" sz="2000" dirty="0">
                  <a:latin typeface="微软雅黑" panose="020B0503020204020204" charset="-122"/>
                  <a:ea typeface="微软雅黑" panose="020B0503020204020204" charset="-122"/>
                </a:rPr>
                <a:t>企业信用报告全面提供关于目标公司的经营状况、财务状况、信用记录、历史背景等方面的信息，</a:t>
              </a:r>
              <a:r>
                <a:rPr lang="zh-CN" altLang="en-US" sz="2000" dirty="0">
                  <a:solidFill>
                    <a:srgbClr val="00B0F0"/>
                  </a:solidFill>
                  <a:latin typeface="微软雅黑" panose="020B0503020204020204" charset="-122"/>
                  <a:ea typeface="微软雅黑" panose="020B0503020204020204" charset="-122"/>
                </a:rPr>
                <a:t>评价目标公司的风险级别并给出建议信用额度</a:t>
              </a:r>
              <a:r>
                <a:rPr lang="zh-CN" altLang="en-US" sz="2000" dirty="0">
                  <a:latin typeface="微软雅黑" panose="020B0503020204020204" charset="-122"/>
                  <a:ea typeface="微软雅黑" panose="020B0503020204020204" charset="-122"/>
                </a:rPr>
                <a:t>。</a:t>
              </a:r>
              <a:endParaRPr lang="zh-CN" altLang="en-US" sz="2000" dirty="0">
                <a:latin typeface="微软雅黑" panose="020B0503020204020204" charset="-122"/>
                <a:ea typeface="微软雅黑" panose="020B0503020204020204" charset="-122"/>
              </a:endParaRPr>
            </a:p>
          </p:txBody>
        </p:sp>
        <p:sp>
          <p:nvSpPr>
            <p:cNvPr id="3" name="文本框 6"/>
            <p:cNvSpPr txBox="true"/>
            <p:nvPr/>
          </p:nvSpPr>
          <p:spPr>
            <a:xfrm>
              <a:off x="3548" y="3878"/>
              <a:ext cx="2993" cy="4991"/>
            </a:xfrm>
            <a:prstGeom prst="rect">
              <a:avLst/>
            </a:prstGeom>
            <a:noFill/>
            <a:ln w="9525">
              <a:noFill/>
            </a:ln>
          </p:spPr>
          <p:txBody>
            <a:bodyPr wrap="square" anchor="t" anchorCtr="false">
              <a:spAutoFit/>
            </a:bodyPr>
            <a:p>
              <a:pPr eaLnBrk="0" hangingPunct="0">
                <a:lnSpc>
                  <a:spcPct val="150000"/>
                </a:lnSpc>
                <a:buClrTx/>
                <a:buFontTx/>
              </a:pPr>
              <a:r>
                <a:rPr lang="en-US" altLang="zh-CN" sz="2000" b="1" dirty="0">
                  <a:solidFill>
                    <a:schemeClr val="tx1"/>
                  </a:solidFill>
                  <a:latin typeface="微软雅黑" panose="020B0503020204020204" charset="-122"/>
                  <a:ea typeface="微软雅黑" panose="020B0503020204020204" charset="-122"/>
                  <a:cs typeface="微软雅黑" panose="020B0503020204020204" charset="-122"/>
                </a:rPr>
                <a:t>(1) </a:t>
              </a:r>
              <a:r>
                <a:rPr lang="zh-CN" altLang="en-US" sz="2000" b="1" dirty="0">
                  <a:solidFill>
                    <a:schemeClr val="tx1"/>
                  </a:solidFill>
                  <a:latin typeface="微软雅黑" panose="020B0503020204020204" charset="-122"/>
                  <a:ea typeface="微软雅黑" panose="020B0503020204020204" charset="-122"/>
                  <a:cs typeface="微软雅黑" panose="020B0503020204020204" charset="-122"/>
                </a:rPr>
                <a:t>信用评价</a:t>
              </a:r>
              <a:endParaRPr lang="zh-CN" altLang="en-US" sz="2000" b="1" dirty="0">
                <a:solidFill>
                  <a:schemeClr val="tx1"/>
                </a:solidFill>
                <a:latin typeface="微软雅黑" panose="020B0503020204020204" charset="-122"/>
                <a:ea typeface="微软雅黑" panose="020B0503020204020204" charset="-122"/>
                <a:cs typeface="微软雅黑" panose="020B0503020204020204" charset="-122"/>
              </a:endParaRPr>
            </a:p>
            <a:p>
              <a:pPr eaLnBrk="0" hangingPunct="0">
                <a:lnSpc>
                  <a:spcPct val="150000"/>
                </a:lnSpc>
                <a:buClrTx/>
                <a:buFontTx/>
              </a:pPr>
              <a:r>
                <a:rPr lang="en-US" altLang="zh-CN" sz="2000" b="1" dirty="0">
                  <a:solidFill>
                    <a:schemeClr val="tx1"/>
                  </a:solidFill>
                  <a:latin typeface="微软雅黑" panose="020B0503020204020204" charset="-122"/>
                  <a:ea typeface="微软雅黑" panose="020B0503020204020204" charset="-122"/>
                  <a:cs typeface="微软雅黑" panose="020B0503020204020204" charset="-122"/>
                </a:rPr>
                <a:t>(2) </a:t>
              </a:r>
              <a:r>
                <a:rPr lang="zh-CN" altLang="en-US" sz="2000" b="1" dirty="0">
                  <a:solidFill>
                    <a:schemeClr val="tx1"/>
                  </a:solidFill>
                  <a:latin typeface="微软雅黑" panose="020B0503020204020204" charset="-122"/>
                  <a:ea typeface="微软雅黑" panose="020B0503020204020204" charset="-122"/>
                  <a:cs typeface="微软雅黑" panose="020B0503020204020204" charset="-122"/>
                </a:rPr>
                <a:t>综述</a:t>
              </a:r>
              <a:endParaRPr lang="zh-CN" altLang="en-US" sz="2000" b="1" dirty="0">
                <a:solidFill>
                  <a:schemeClr val="tx1"/>
                </a:solidFill>
                <a:latin typeface="微软雅黑" panose="020B0503020204020204" charset="-122"/>
                <a:ea typeface="微软雅黑" panose="020B0503020204020204" charset="-122"/>
                <a:cs typeface="微软雅黑" panose="020B0503020204020204" charset="-122"/>
              </a:endParaRPr>
            </a:p>
            <a:p>
              <a:pPr eaLnBrk="0" hangingPunct="0">
                <a:lnSpc>
                  <a:spcPct val="150000"/>
                </a:lnSpc>
                <a:buClrTx/>
                <a:buFontTx/>
              </a:pPr>
              <a:r>
                <a:rPr lang="en-US" altLang="zh-CN" sz="2000" b="1" dirty="0">
                  <a:solidFill>
                    <a:schemeClr val="tx1"/>
                  </a:solidFill>
                  <a:latin typeface="微软雅黑" panose="020B0503020204020204" charset="-122"/>
                  <a:ea typeface="微软雅黑" panose="020B0503020204020204" charset="-122"/>
                  <a:cs typeface="微软雅黑" panose="020B0503020204020204" charset="-122"/>
                </a:rPr>
                <a:t>(3) </a:t>
              </a:r>
              <a:r>
                <a:rPr lang="zh-CN" altLang="en-US" sz="2000" b="1" dirty="0">
                  <a:solidFill>
                    <a:schemeClr val="tx1"/>
                  </a:solidFill>
                  <a:latin typeface="微软雅黑" panose="020B0503020204020204" charset="-122"/>
                  <a:ea typeface="微软雅黑" panose="020B0503020204020204" charset="-122"/>
                  <a:cs typeface="微软雅黑" panose="020B0503020204020204" charset="-122"/>
                </a:rPr>
                <a:t>财务状况</a:t>
              </a:r>
              <a:endParaRPr lang="zh-CN" altLang="en-US" sz="2000" b="1" dirty="0">
                <a:solidFill>
                  <a:schemeClr val="tx1"/>
                </a:solidFill>
                <a:latin typeface="微软雅黑" panose="020B0503020204020204" charset="-122"/>
                <a:ea typeface="微软雅黑" panose="020B0503020204020204" charset="-122"/>
                <a:cs typeface="微软雅黑" panose="020B0503020204020204" charset="-122"/>
              </a:endParaRPr>
            </a:p>
            <a:p>
              <a:pPr eaLnBrk="0" hangingPunct="0">
                <a:lnSpc>
                  <a:spcPct val="150000"/>
                </a:lnSpc>
                <a:buClrTx/>
                <a:buFontTx/>
              </a:pPr>
              <a:r>
                <a:rPr lang="en-US" altLang="zh-CN" sz="2000" b="1" dirty="0">
                  <a:solidFill>
                    <a:schemeClr val="tx1"/>
                  </a:solidFill>
                  <a:latin typeface="微软雅黑" panose="020B0503020204020204" charset="-122"/>
                  <a:ea typeface="微软雅黑" panose="020B0503020204020204" charset="-122"/>
                  <a:cs typeface="微软雅黑" panose="020B0503020204020204" charset="-122"/>
                </a:rPr>
                <a:t>(4) </a:t>
              </a:r>
              <a:r>
                <a:rPr lang="zh-CN" altLang="en-US" sz="2000" b="1" dirty="0">
                  <a:solidFill>
                    <a:schemeClr val="tx1"/>
                  </a:solidFill>
                  <a:latin typeface="微软雅黑" panose="020B0503020204020204" charset="-122"/>
                  <a:ea typeface="微软雅黑" panose="020B0503020204020204" charset="-122"/>
                  <a:cs typeface="微软雅黑" panose="020B0503020204020204" charset="-122"/>
                </a:rPr>
                <a:t>主营业务</a:t>
              </a:r>
              <a:endParaRPr lang="zh-CN" altLang="en-US" sz="2000" b="1" dirty="0">
                <a:solidFill>
                  <a:schemeClr val="tx1"/>
                </a:solidFill>
                <a:latin typeface="微软雅黑" panose="020B0503020204020204" charset="-122"/>
                <a:ea typeface="微软雅黑" panose="020B0503020204020204" charset="-122"/>
                <a:cs typeface="微软雅黑" panose="020B0503020204020204" charset="-122"/>
              </a:endParaRPr>
            </a:p>
            <a:p>
              <a:pPr eaLnBrk="0" hangingPunct="0">
                <a:lnSpc>
                  <a:spcPct val="150000"/>
                </a:lnSpc>
                <a:buClrTx/>
                <a:buFontTx/>
              </a:pPr>
              <a:r>
                <a:rPr lang="en-US" altLang="zh-CN" sz="2000" b="1" dirty="0">
                  <a:solidFill>
                    <a:schemeClr val="tx1"/>
                  </a:solidFill>
                  <a:latin typeface="微软雅黑" panose="020B0503020204020204" charset="-122"/>
                  <a:ea typeface="微软雅黑" panose="020B0503020204020204" charset="-122"/>
                  <a:cs typeface="微软雅黑" panose="020B0503020204020204" charset="-122"/>
                </a:rPr>
                <a:t>(5) </a:t>
              </a:r>
              <a:r>
                <a:rPr lang="zh-CN" altLang="en-US" sz="2000" b="1" dirty="0">
                  <a:solidFill>
                    <a:schemeClr val="tx1"/>
                  </a:solidFill>
                  <a:latin typeface="微软雅黑" panose="020B0503020204020204" charset="-122"/>
                  <a:ea typeface="微软雅黑" panose="020B0503020204020204" charset="-122"/>
                  <a:cs typeface="微软雅黑" panose="020B0503020204020204" charset="-122"/>
                </a:rPr>
                <a:t>销售信息</a:t>
              </a:r>
              <a:endParaRPr lang="zh-CN" altLang="en-US" sz="2000" b="1" dirty="0">
                <a:solidFill>
                  <a:schemeClr val="tx1"/>
                </a:solidFill>
                <a:latin typeface="微软雅黑" panose="020B0503020204020204" charset="-122"/>
                <a:ea typeface="微软雅黑" panose="020B0503020204020204" charset="-122"/>
                <a:cs typeface="微软雅黑" panose="020B0503020204020204" charset="-122"/>
              </a:endParaRPr>
            </a:p>
            <a:p>
              <a:pPr eaLnBrk="0" hangingPunct="0">
                <a:lnSpc>
                  <a:spcPct val="150000"/>
                </a:lnSpc>
                <a:buClrTx/>
                <a:buFontTx/>
              </a:pPr>
              <a:r>
                <a:rPr lang="en-US" altLang="zh-CN" sz="2000" b="1" dirty="0">
                  <a:solidFill>
                    <a:schemeClr val="tx1"/>
                  </a:solidFill>
                  <a:latin typeface="微软雅黑" panose="020B0503020204020204" charset="-122"/>
                  <a:ea typeface="微软雅黑" panose="020B0503020204020204" charset="-122"/>
                  <a:cs typeface="微软雅黑" panose="020B0503020204020204" charset="-122"/>
                </a:rPr>
                <a:t>(6) </a:t>
              </a:r>
              <a:r>
                <a:rPr lang="zh-CN" altLang="en-US" sz="2000" b="1" dirty="0">
                  <a:solidFill>
                    <a:schemeClr val="tx1"/>
                  </a:solidFill>
                  <a:latin typeface="微软雅黑" panose="020B0503020204020204" charset="-122"/>
                  <a:ea typeface="微软雅黑" panose="020B0503020204020204" charset="-122"/>
                  <a:cs typeface="微软雅黑" panose="020B0503020204020204" charset="-122"/>
                </a:rPr>
                <a:t>采购信息</a:t>
              </a:r>
              <a:endParaRPr lang="zh-CN" altLang="en-US" sz="2000" b="1" dirty="0">
                <a:solidFill>
                  <a:srgbClr val="0B1A3F"/>
                </a:solidFill>
                <a:latin typeface="微软雅黑" panose="020B0503020204020204" charset="-122"/>
                <a:ea typeface="微软雅黑" panose="020B0503020204020204" charset="-122"/>
                <a:cs typeface="微软雅黑" panose="020B0503020204020204" charset="-122"/>
              </a:endParaRPr>
            </a:p>
            <a:p>
              <a:pPr eaLnBrk="0" hangingPunct="0">
                <a:buClrTx/>
                <a:buFontTx/>
              </a:pPr>
              <a:endParaRPr lang="zh-CN" altLang="en-US" sz="2000" dirty="0">
                <a:latin typeface="微软雅黑" panose="020B0503020204020204" charset="-122"/>
                <a:ea typeface="微软雅黑" panose="020B0503020204020204" charset="-122"/>
                <a:cs typeface="微软雅黑" panose="020B0503020204020204" charset="-122"/>
              </a:endParaRPr>
            </a:p>
          </p:txBody>
        </p:sp>
        <p:sp>
          <p:nvSpPr>
            <p:cNvPr id="4" name="文本框 8"/>
            <p:cNvSpPr txBox="true"/>
            <p:nvPr/>
          </p:nvSpPr>
          <p:spPr>
            <a:xfrm>
              <a:off x="10353" y="3878"/>
              <a:ext cx="4132" cy="3779"/>
            </a:xfrm>
            <a:prstGeom prst="rect">
              <a:avLst/>
            </a:prstGeom>
            <a:noFill/>
            <a:ln w="9525">
              <a:noFill/>
            </a:ln>
          </p:spPr>
          <p:txBody>
            <a:bodyPr wrap="square" anchor="t" anchorCtr="false">
              <a:spAutoFit/>
            </a:bodyPr>
            <a:p>
              <a:pPr eaLnBrk="0" hangingPunct="0">
                <a:lnSpc>
                  <a:spcPct val="150000"/>
                </a:lnSpc>
                <a:buClrTx/>
                <a:buFontTx/>
              </a:pPr>
              <a:r>
                <a:rPr lang="en-US" altLang="zh-CN" sz="2000" b="1" dirty="0">
                  <a:solidFill>
                    <a:schemeClr val="tx1"/>
                  </a:solidFill>
                  <a:latin typeface="微软雅黑" panose="020B0503020204020204" charset="-122"/>
                  <a:ea typeface="微软雅黑" panose="020B0503020204020204" charset="-122"/>
                  <a:cs typeface="微软雅黑" panose="020B0503020204020204" charset="-122"/>
                </a:rPr>
                <a:t>(7) </a:t>
              </a:r>
              <a:r>
                <a:rPr lang="zh-CN" altLang="en-US" sz="2000" b="1" dirty="0">
                  <a:solidFill>
                    <a:schemeClr val="tx1"/>
                  </a:solidFill>
                  <a:latin typeface="微软雅黑" panose="020B0503020204020204" charset="-122"/>
                  <a:ea typeface="微软雅黑" panose="020B0503020204020204" charset="-122"/>
                  <a:cs typeface="微软雅黑" panose="020B0503020204020204" charset="-122"/>
                </a:rPr>
                <a:t>信用记录</a:t>
              </a:r>
              <a:endParaRPr lang="zh-CN" altLang="en-US" sz="2000" b="1" dirty="0">
                <a:solidFill>
                  <a:schemeClr val="tx1"/>
                </a:solidFill>
                <a:latin typeface="微软雅黑" panose="020B0503020204020204" charset="-122"/>
                <a:ea typeface="微软雅黑" panose="020B0503020204020204" charset="-122"/>
                <a:cs typeface="微软雅黑" panose="020B0503020204020204" charset="-122"/>
              </a:endParaRPr>
            </a:p>
            <a:p>
              <a:pPr eaLnBrk="0" hangingPunct="0">
                <a:lnSpc>
                  <a:spcPct val="150000"/>
                </a:lnSpc>
                <a:buClrTx/>
                <a:buFontTx/>
              </a:pPr>
              <a:r>
                <a:rPr lang="en-US" altLang="zh-CN" sz="2000" b="1" dirty="0">
                  <a:solidFill>
                    <a:schemeClr val="tx1"/>
                  </a:solidFill>
                  <a:latin typeface="微软雅黑" panose="020B0503020204020204" charset="-122"/>
                  <a:ea typeface="微软雅黑" panose="020B0503020204020204" charset="-122"/>
                  <a:cs typeface="微软雅黑" panose="020B0503020204020204" charset="-122"/>
                </a:rPr>
                <a:t>(8) </a:t>
              </a:r>
              <a:r>
                <a:rPr lang="zh-CN" altLang="en-US" sz="2000" b="1" dirty="0">
                  <a:solidFill>
                    <a:schemeClr val="tx1"/>
                  </a:solidFill>
                  <a:latin typeface="微软雅黑" panose="020B0503020204020204" charset="-122"/>
                  <a:ea typeface="微软雅黑" panose="020B0503020204020204" charset="-122"/>
                  <a:cs typeface="微软雅黑" panose="020B0503020204020204" charset="-122"/>
                </a:rPr>
                <a:t>注册资料</a:t>
              </a:r>
              <a:endParaRPr lang="zh-CN" altLang="en-US" sz="2000" b="1" dirty="0">
                <a:solidFill>
                  <a:schemeClr val="tx1"/>
                </a:solidFill>
                <a:latin typeface="微软雅黑" panose="020B0503020204020204" charset="-122"/>
                <a:ea typeface="微软雅黑" panose="020B0503020204020204" charset="-122"/>
                <a:cs typeface="微软雅黑" panose="020B0503020204020204" charset="-122"/>
              </a:endParaRPr>
            </a:p>
            <a:p>
              <a:pPr eaLnBrk="0" hangingPunct="0">
                <a:lnSpc>
                  <a:spcPct val="150000"/>
                </a:lnSpc>
                <a:buClrTx/>
                <a:buFontTx/>
              </a:pPr>
              <a:r>
                <a:rPr lang="en-US" altLang="zh-CN" sz="2000" b="1" dirty="0">
                  <a:solidFill>
                    <a:schemeClr val="tx1"/>
                  </a:solidFill>
                  <a:latin typeface="微软雅黑" panose="020B0503020204020204" charset="-122"/>
                  <a:ea typeface="微软雅黑" panose="020B0503020204020204" charset="-122"/>
                  <a:cs typeface="微软雅黑" panose="020B0503020204020204" charset="-122"/>
                </a:rPr>
                <a:t>(9) </a:t>
              </a:r>
              <a:r>
                <a:rPr lang="zh-CN" altLang="en-US" sz="2000" b="1" dirty="0">
                  <a:solidFill>
                    <a:schemeClr val="tx1"/>
                  </a:solidFill>
                  <a:latin typeface="微软雅黑" panose="020B0503020204020204" charset="-122"/>
                  <a:ea typeface="微软雅黑" panose="020B0503020204020204" charset="-122"/>
                  <a:cs typeface="微软雅黑" panose="020B0503020204020204" charset="-122"/>
                </a:rPr>
                <a:t>股东背景</a:t>
              </a:r>
              <a:endParaRPr lang="zh-CN" altLang="en-US" sz="2000" b="1" dirty="0">
                <a:solidFill>
                  <a:schemeClr val="tx1"/>
                </a:solidFill>
                <a:latin typeface="微软雅黑" panose="020B0503020204020204" charset="-122"/>
                <a:ea typeface="微软雅黑" panose="020B0503020204020204" charset="-122"/>
                <a:cs typeface="微软雅黑" panose="020B0503020204020204" charset="-122"/>
              </a:endParaRPr>
            </a:p>
            <a:p>
              <a:pPr eaLnBrk="0" hangingPunct="0">
                <a:lnSpc>
                  <a:spcPct val="150000"/>
                </a:lnSpc>
                <a:buClrTx/>
                <a:buFontTx/>
              </a:pPr>
              <a:r>
                <a:rPr lang="en-US" altLang="zh-CN" sz="2000" b="1" dirty="0">
                  <a:solidFill>
                    <a:schemeClr val="tx1"/>
                  </a:solidFill>
                  <a:latin typeface="微软雅黑" panose="020B0503020204020204" charset="-122"/>
                  <a:ea typeface="微软雅黑" panose="020B0503020204020204" charset="-122"/>
                  <a:cs typeface="微软雅黑" panose="020B0503020204020204" charset="-122"/>
                </a:rPr>
                <a:t>(10) </a:t>
              </a:r>
              <a:r>
                <a:rPr lang="zh-CN" altLang="en-US" sz="2000" b="1" dirty="0">
                  <a:solidFill>
                    <a:schemeClr val="tx1"/>
                  </a:solidFill>
                  <a:latin typeface="微软雅黑" panose="020B0503020204020204" charset="-122"/>
                  <a:ea typeface="微软雅黑" panose="020B0503020204020204" charset="-122"/>
                  <a:cs typeface="微软雅黑" panose="020B0503020204020204" charset="-122"/>
                </a:rPr>
                <a:t>管理人员</a:t>
              </a:r>
              <a:endParaRPr lang="zh-CN" altLang="en-US" sz="2000" b="1" dirty="0">
                <a:solidFill>
                  <a:schemeClr val="tx1"/>
                </a:solidFill>
                <a:latin typeface="微软雅黑" panose="020B0503020204020204" charset="-122"/>
                <a:ea typeface="微软雅黑" panose="020B0503020204020204" charset="-122"/>
                <a:cs typeface="微软雅黑" panose="020B0503020204020204" charset="-122"/>
              </a:endParaRPr>
            </a:p>
            <a:p>
              <a:pPr eaLnBrk="0" hangingPunct="0">
                <a:lnSpc>
                  <a:spcPct val="150000"/>
                </a:lnSpc>
                <a:buClrTx/>
                <a:buFontTx/>
              </a:pPr>
              <a:r>
                <a:rPr lang="en-US" altLang="zh-CN" sz="2000" b="1" dirty="0">
                  <a:solidFill>
                    <a:schemeClr val="tx1"/>
                  </a:solidFill>
                  <a:latin typeface="微软雅黑" panose="020B0503020204020204" charset="-122"/>
                  <a:ea typeface="微软雅黑" panose="020B0503020204020204" charset="-122"/>
                  <a:cs typeface="微软雅黑" panose="020B0503020204020204" charset="-122"/>
                </a:rPr>
                <a:t>(11) </a:t>
              </a:r>
              <a:r>
                <a:rPr lang="zh-CN" altLang="en-US" sz="2000" b="1" dirty="0">
                  <a:solidFill>
                    <a:schemeClr val="tx1"/>
                  </a:solidFill>
                  <a:latin typeface="微软雅黑" panose="020B0503020204020204" charset="-122"/>
                  <a:ea typeface="微软雅黑" panose="020B0503020204020204" charset="-122"/>
                  <a:cs typeface="微软雅黑" panose="020B0503020204020204" charset="-122"/>
                </a:rPr>
                <a:t>附属机构</a:t>
              </a:r>
              <a:endParaRPr lang="zh-CN" altLang="en-US" sz="2000" b="1" dirty="0">
                <a:solidFill>
                  <a:schemeClr val="tx1"/>
                </a:solidFill>
                <a:latin typeface="微软雅黑" panose="020B0503020204020204" charset="-122"/>
                <a:ea typeface="微软雅黑" panose="020B0503020204020204" charset="-122"/>
                <a:cs typeface="微软雅黑" panose="020B0503020204020204" charset="-122"/>
              </a:endParaRPr>
            </a:p>
          </p:txBody>
        </p:sp>
      </p:grpSp>
      <p:sp>
        <p:nvSpPr>
          <p:cNvPr id="6" name="文本框 5"/>
          <p:cNvSpPr txBox="true"/>
          <p:nvPr/>
        </p:nvSpPr>
        <p:spPr>
          <a:xfrm>
            <a:off x="1762760" y="5944235"/>
            <a:ext cx="7505700" cy="368300"/>
          </a:xfrm>
          <a:prstGeom prst="rect">
            <a:avLst/>
          </a:prstGeom>
          <a:noFill/>
        </p:spPr>
        <p:txBody>
          <a:bodyPr wrap="square" rtlCol="0">
            <a:spAutoFit/>
          </a:bodyPr>
          <a:p>
            <a:r>
              <a:rPr lang="zh-CN" altLang="en-US">
                <a:latin typeface="微软雅黑" panose="020B0503020204020204" charset="-122"/>
                <a:ea typeface="微软雅黑" panose="020B0503020204020204" charset="-122"/>
              </a:rPr>
              <a:t>部分企业信用报告由于目标公司的特定情况，可能不包含上述全部内容</a:t>
            </a:r>
            <a:endParaRPr lang="zh-CN" altLang="en-US">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(四) 信用报告使用时机</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630998" y="2032635"/>
            <a:ext cx="9200832" cy="3415030"/>
            <a:chOff x="2569" y="3201"/>
            <a:chExt cx="14489" cy="5378"/>
          </a:xfrm>
        </p:grpSpPr>
        <p:sp>
          <p:nvSpPr>
            <p:cNvPr id="197634" name="文本框 4"/>
            <p:cNvSpPr txBox="true"/>
            <p:nvPr/>
          </p:nvSpPr>
          <p:spPr>
            <a:xfrm>
              <a:off x="9225" y="3201"/>
              <a:ext cx="7833" cy="5378"/>
            </a:xfrm>
            <a:prstGeom prst="rect">
              <a:avLst/>
            </a:prstGeom>
            <a:noFill/>
            <a:ln w="9525">
              <a:noFill/>
            </a:ln>
          </p:spPr>
          <p:txBody>
            <a:bodyPr wrap="square" anchor="t" anchorCtr="false">
              <a:spAutoFit/>
            </a:bodyPr>
            <a:p>
              <a:pPr eaLnBrk="0" fontAlgn="auto" hangingPunct="0">
                <a:lnSpc>
                  <a:spcPct val="150000"/>
                </a:lnSpc>
                <a:buClrTx/>
                <a:buFontTx/>
              </a:pPr>
              <a:r>
                <a:rPr lang="en-US" altLang="zh-CN" b="1" dirty="0">
                  <a:solidFill>
                    <a:schemeClr val="tx1"/>
                  </a:solidFill>
                  <a:latin typeface="微软雅黑" panose="020B0503020204020204" charset="-122"/>
                  <a:ea typeface="微软雅黑" panose="020B0503020204020204" charset="-122"/>
                  <a:cs typeface="微软雅黑" panose="020B0503020204020204" charset="-122"/>
                </a:rPr>
                <a:t>(1) </a:t>
              </a:r>
              <a:r>
                <a:rPr lang="zh-CN" altLang="en-US" b="1" dirty="0">
                  <a:solidFill>
                    <a:schemeClr val="tx1"/>
                  </a:solidFill>
                  <a:latin typeface="微软雅黑" panose="020B0503020204020204" charset="-122"/>
                  <a:ea typeface="微软雅黑" panose="020B0503020204020204" charset="-122"/>
                  <a:cs typeface="微软雅黑" panose="020B0503020204020204" charset="-122"/>
                </a:rPr>
                <a:t>与新客户第一次交易时。</a:t>
              </a:r>
              <a:endParaRPr lang="zh-CN" altLang="en-US" b="1" dirty="0">
                <a:solidFill>
                  <a:schemeClr val="tx1"/>
                </a:solidFill>
                <a:latin typeface="微软雅黑" panose="020B0503020204020204" charset="-122"/>
                <a:ea typeface="微软雅黑" panose="020B0503020204020204" charset="-122"/>
                <a:cs typeface="微软雅黑" panose="020B0503020204020204" charset="-122"/>
              </a:endParaRPr>
            </a:p>
            <a:p>
              <a:pPr eaLnBrk="0" fontAlgn="auto" hangingPunct="0">
                <a:lnSpc>
                  <a:spcPct val="150000"/>
                </a:lnSpc>
                <a:buClrTx/>
                <a:buFontTx/>
              </a:pPr>
              <a:r>
                <a:rPr lang="en-US" altLang="zh-CN" b="1" dirty="0">
                  <a:solidFill>
                    <a:schemeClr val="tx1"/>
                  </a:solidFill>
                  <a:latin typeface="微软雅黑" panose="020B0503020204020204" charset="-122"/>
                  <a:ea typeface="微软雅黑" panose="020B0503020204020204" charset="-122"/>
                  <a:cs typeface="微软雅黑" panose="020B0503020204020204" charset="-122"/>
                </a:rPr>
                <a:t>(2) </a:t>
              </a:r>
              <a:r>
                <a:rPr lang="zh-CN" altLang="en-US" b="1" dirty="0">
                  <a:solidFill>
                    <a:schemeClr val="tx1"/>
                  </a:solidFill>
                  <a:latin typeface="微软雅黑" panose="020B0503020204020204" charset="-122"/>
                  <a:ea typeface="微软雅黑" panose="020B0503020204020204" charset="-122"/>
                  <a:cs typeface="微软雅黑" panose="020B0503020204020204" charset="-122"/>
                </a:rPr>
                <a:t>老客户资料超过一年时。</a:t>
              </a:r>
              <a:endParaRPr lang="zh-CN" altLang="en-US" b="1" dirty="0">
                <a:solidFill>
                  <a:schemeClr val="tx1"/>
                </a:solidFill>
                <a:latin typeface="微软雅黑" panose="020B0503020204020204" charset="-122"/>
                <a:ea typeface="微软雅黑" panose="020B0503020204020204" charset="-122"/>
                <a:cs typeface="微软雅黑" panose="020B0503020204020204" charset="-122"/>
              </a:endParaRPr>
            </a:p>
            <a:p>
              <a:pPr eaLnBrk="0" fontAlgn="auto" hangingPunct="0">
                <a:lnSpc>
                  <a:spcPct val="150000"/>
                </a:lnSpc>
                <a:buClrTx/>
                <a:buFontTx/>
              </a:pPr>
              <a:r>
                <a:rPr lang="en-US" altLang="zh-CN" b="1" dirty="0">
                  <a:solidFill>
                    <a:schemeClr val="tx1"/>
                  </a:solidFill>
                  <a:latin typeface="微软雅黑" panose="020B0503020204020204" charset="-122"/>
                  <a:ea typeface="微软雅黑" panose="020B0503020204020204" charset="-122"/>
                  <a:cs typeface="微软雅黑" panose="020B0503020204020204" charset="-122"/>
                </a:rPr>
                <a:t>(3) </a:t>
              </a:r>
              <a:r>
                <a:rPr lang="zh-CN" altLang="en-US" b="1" dirty="0">
                  <a:solidFill>
                    <a:schemeClr val="tx1"/>
                  </a:solidFill>
                  <a:latin typeface="微软雅黑" panose="020B0503020204020204" charset="-122"/>
                  <a:ea typeface="微软雅黑" panose="020B0503020204020204" charset="-122"/>
                  <a:cs typeface="微软雅黑" panose="020B0503020204020204" charset="-122"/>
                </a:rPr>
                <a:t>客户改变交易方式时。</a:t>
              </a:r>
              <a:endParaRPr lang="zh-CN" altLang="en-US" b="1" dirty="0">
                <a:solidFill>
                  <a:schemeClr val="tx1"/>
                </a:solidFill>
                <a:latin typeface="微软雅黑" panose="020B0503020204020204" charset="-122"/>
                <a:ea typeface="微软雅黑" panose="020B0503020204020204" charset="-122"/>
                <a:cs typeface="微软雅黑" panose="020B0503020204020204" charset="-122"/>
              </a:endParaRPr>
            </a:p>
            <a:p>
              <a:pPr eaLnBrk="0" fontAlgn="auto" hangingPunct="0">
                <a:lnSpc>
                  <a:spcPct val="150000"/>
                </a:lnSpc>
                <a:buClrTx/>
                <a:buFontTx/>
              </a:pPr>
              <a:r>
                <a:rPr lang="en-US" altLang="zh-CN" b="1" dirty="0">
                  <a:solidFill>
                    <a:schemeClr val="tx1"/>
                  </a:solidFill>
                  <a:latin typeface="微软雅黑" panose="020B0503020204020204" charset="-122"/>
                  <a:ea typeface="微软雅黑" panose="020B0503020204020204" charset="-122"/>
                  <a:cs typeface="微软雅黑" panose="020B0503020204020204" charset="-122"/>
                </a:rPr>
                <a:t>(4) </a:t>
              </a:r>
              <a:r>
                <a:rPr lang="zh-CN" altLang="en-US" b="1" dirty="0">
                  <a:solidFill>
                    <a:schemeClr val="tx1"/>
                  </a:solidFill>
                  <a:latin typeface="微软雅黑" panose="020B0503020204020204" charset="-122"/>
                  <a:ea typeface="微软雅黑" panose="020B0503020204020204" charset="-122"/>
                  <a:cs typeface="微软雅黑" panose="020B0503020204020204" charset="-122"/>
                </a:rPr>
                <a:t>最近三个月客户付款明显出现各类问题时。</a:t>
              </a:r>
              <a:endParaRPr lang="zh-CN" altLang="en-US" b="1" dirty="0">
                <a:solidFill>
                  <a:schemeClr val="tx1"/>
                </a:solidFill>
                <a:latin typeface="微软雅黑" panose="020B0503020204020204" charset="-122"/>
                <a:ea typeface="微软雅黑" panose="020B0503020204020204" charset="-122"/>
                <a:cs typeface="微软雅黑" panose="020B0503020204020204" charset="-122"/>
              </a:endParaRPr>
            </a:p>
            <a:p>
              <a:pPr eaLnBrk="0" fontAlgn="auto" hangingPunct="0">
                <a:lnSpc>
                  <a:spcPct val="150000"/>
                </a:lnSpc>
                <a:buClrTx/>
                <a:buFontTx/>
              </a:pPr>
              <a:r>
                <a:rPr lang="en-US" altLang="zh-CN" b="1" dirty="0">
                  <a:solidFill>
                    <a:schemeClr val="tx1"/>
                  </a:solidFill>
                  <a:latin typeface="微软雅黑" panose="020B0503020204020204" charset="-122"/>
                  <a:ea typeface="微软雅黑" panose="020B0503020204020204" charset="-122"/>
                  <a:cs typeface="微软雅黑" panose="020B0503020204020204" charset="-122"/>
                </a:rPr>
                <a:t>(5) </a:t>
              </a:r>
              <a:r>
                <a:rPr lang="zh-CN" altLang="en-US" b="1" dirty="0">
                  <a:solidFill>
                    <a:schemeClr val="tx1"/>
                  </a:solidFill>
                  <a:latin typeface="微软雅黑" panose="020B0503020204020204" charset="-122"/>
                  <a:ea typeface="微软雅黑" panose="020B0503020204020204" charset="-122"/>
                  <a:cs typeface="微软雅黑" panose="020B0503020204020204" charset="-122"/>
                </a:rPr>
                <a:t>客户股东和重要领导人突然发生变化时。</a:t>
              </a:r>
              <a:endParaRPr lang="zh-CN" altLang="en-US" b="1" dirty="0">
                <a:solidFill>
                  <a:schemeClr val="tx1"/>
                </a:solidFill>
                <a:latin typeface="微软雅黑" panose="020B0503020204020204" charset="-122"/>
                <a:ea typeface="微软雅黑" panose="020B0503020204020204" charset="-122"/>
                <a:cs typeface="微软雅黑" panose="020B0503020204020204" charset="-122"/>
              </a:endParaRPr>
            </a:p>
            <a:p>
              <a:pPr eaLnBrk="0" fontAlgn="auto" hangingPunct="0">
                <a:lnSpc>
                  <a:spcPct val="150000"/>
                </a:lnSpc>
                <a:buClrTx/>
                <a:buFontTx/>
              </a:pPr>
              <a:r>
                <a:rPr lang="en-US" altLang="zh-CN" b="1" dirty="0">
                  <a:solidFill>
                    <a:schemeClr val="tx1"/>
                  </a:solidFill>
                  <a:latin typeface="微软雅黑" panose="020B0503020204020204" charset="-122"/>
                  <a:ea typeface="微软雅黑" panose="020B0503020204020204" charset="-122"/>
                  <a:cs typeface="微软雅黑" panose="020B0503020204020204" charset="-122"/>
                </a:rPr>
                <a:t>(6) </a:t>
              </a:r>
              <a:r>
                <a:rPr lang="zh-CN" altLang="en-US" b="1" dirty="0">
                  <a:solidFill>
                    <a:schemeClr val="tx1"/>
                  </a:solidFill>
                  <a:latin typeface="微软雅黑" panose="020B0503020204020204" charset="-122"/>
                  <a:ea typeface="微软雅黑" panose="020B0503020204020204" charset="-122"/>
                  <a:cs typeface="微软雅黑" panose="020B0503020204020204" charset="-122"/>
                </a:rPr>
                <a:t>遇有重大合作项目时。</a:t>
              </a:r>
              <a:endParaRPr lang="zh-CN" altLang="en-US" b="1" dirty="0">
                <a:solidFill>
                  <a:schemeClr val="tx1"/>
                </a:solidFill>
                <a:latin typeface="微软雅黑" panose="020B0503020204020204" charset="-122"/>
                <a:ea typeface="微软雅黑" panose="020B0503020204020204" charset="-122"/>
                <a:cs typeface="微软雅黑" panose="020B0503020204020204" charset="-122"/>
              </a:endParaRPr>
            </a:p>
            <a:p>
              <a:pPr eaLnBrk="0" fontAlgn="auto" hangingPunct="0">
                <a:lnSpc>
                  <a:spcPct val="150000"/>
                </a:lnSpc>
                <a:buClrTx/>
                <a:buFontTx/>
              </a:pPr>
              <a:r>
                <a:rPr lang="en-US" altLang="zh-CN" b="1" dirty="0">
                  <a:solidFill>
                    <a:schemeClr val="tx1"/>
                  </a:solidFill>
                  <a:latin typeface="微软雅黑" panose="020B0503020204020204" charset="-122"/>
                  <a:ea typeface="微软雅黑" panose="020B0503020204020204" charset="-122"/>
                  <a:cs typeface="微软雅黑" panose="020B0503020204020204" charset="-122"/>
                </a:rPr>
                <a:t>(7) </a:t>
              </a:r>
              <a:r>
                <a:rPr lang="zh-CN" altLang="en-US" b="1" dirty="0">
                  <a:solidFill>
                    <a:schemeClr val="tx1"/>
                  </a:solidFill>
                  <a:latin typeface="微软雅黑" panose="020B0503020204020204" charset="-122"/>
                  <a:ea typeface="微软雅黑" panose="020B0503020204020204" charset="-122"/>
                  <a:cs typeface="微软雅黑" panose="020B0503020204020204" charset="-122"/>
                </a:rPr>
                <a:t>订单骤增或骤减时。</a:t>
              </a:r>
              <a:endParaRPr lang="zh-CN" altLang="en-US" b="1" dirty="0">
                <a:solidFill>
                  <a:schemeClr val="tx1"/>
                </a:solidFill>
                <a:latin typeface="微软雅黑" panose="020B0503020204020204" charset="-122"/>
                <a:ea typeface="微软雅黑" panose="020B0503020204020204" charset="-122"/>
                <a:cs typeface="微软雅黑" panose="020B0503020204020204" charset="-122"/>
              </a:endParaRPr>
            </a:p>
            <a:p>
              <a:pPr eaLnBrk="0" fontAlgn="auto" hangingPunct="0">
                <a:lnSpc>
                  <a:spcPct val="150000"/>
                </a:lnSpc>
                <a:buClrTx/>
                <a:buFontTx/>
              </a:pPr>
              <a:r>
                <a:rPr lang="en-US" altLang="zh-CN" b="1" dirty="0">
                  <a:solidFill>
                    <a:schemeClr val="tx1"/>
                  </a:solidFill>
                  <a:latin typeface="微软雅黑" panose="020B0503020204020204" charset="-122"/>
                  <a:ea typeface="微软雅黑" panose="020B0503020204020204" charset="-122"/>
                  <a:cs typeface="微软雅黑" panose="020B0503020204020204" charset="-122"/>
                </a:rPr>
                <a:t>(8) </a:t>
              </a:r>
              <a:r>
                <a:rPr lang="zh-CN" altLang="en-US" b="1" dirty="0">
                  <a:solidFill>
                    <a:schemeClr val="tx1"/>
                  </a:solidFill>
                  <a:latin typeface="微软雅黑" panose="020B0503020204020204" charset="-122"/>
                  <a:ea typeface="微软雅黑" panose="020B0503020204020204" charset="-122"/>
                  <a:cs typeface="微软雅黑" panose="020B0503020204020204" charset="-122"/>
                </a:rPr>
                <a:t>处理与客户的各种纠纷时。</a:t>
              </a:r>
              <a:endParaRPr lang="zh-CN" altLang="en-US" b="1" dirty="0">
                <a:solidFill>
                  <a:schemeClr val="tx1"/>
                </a:solidFill>
                <a:latin typeface="微软雅黑" panose="020B0503020204020204" charset="-122"/>
                <a:ea typeface="微软雅黑" panose="020B0503020204020204" charset="-122"/>
                <a:cs typeface="微软雅黑" panose="020B0503020204020204" charset="-122"/>
              </a:endParaRPr>
            </a:p>
          </p:txBody>
        </p:sp>
        <p:pic>
          <p:nvPicPr>
            <p:cNvPr id="197635" name="图片 5"/>
            <p:cNvPicPr>
              <a:picLocks noChangeAspect="true"/>
            </p:cNvPicPr>
            <p:nvPr/>
          </p:nvPicPr>
          <p:blipFill>
            <a:blip r:embed="rId4"/>
            <a:stretch>
              <a:fillRect/>
            </a:stretch>
          </p:blipFill>
          <p:spPr>
            <a:xfrm>
              <a:off x="2569" y="3486"/>
              <a:ext cx="6420" cy="4808"/>
            </a:xfrm>
            <a:prstGeom prst="rect">
              <a:avLst/>
            </a:prstGeom>
            <a:noFill/>
            <a:ln w="9525">
              <a:noFill/>
            </a:ln>
          </p:spPr>
        </p:pic>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(五) 信用报告服务对象</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198658" name="文本框 4"/>
          <p:cNvSpPr txBox="true"/>
          <p:nvPr/>
        </p:nvSpPr>
        <p:spPr>
          <a:xfrm>
            <a:off x="1944370" y="1544003"/>
            <a:ext cx="8302625" cy="4246245"/>
          </a:xfrm>
          <a:prstGeom prst="rect">
            <a:avLst/>
          </a:prstGeom>
          <a:noFill/>
          <a:ln w="9525">
            <a:noFill/>
          </a:ln>
        </p:spPr>
        <p:txBody>
          <a:bodyPr wrap="square" anchor="t" anchorCtr="false">
            <a:spAutoFit/>
          </a:bodyPr>
          <a:p>
            <a:pPr algn="just" eaLnBrk="0" fontAlgn="auto" hangingPunct="0">
              <a:lnSpc>
                <a:spcPct val="150000"/>
              </a:lnSpc>
              <a:buClrTx/>
              <a:buFontTx/>
            </a:pP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企业信用报告服务对象包括：</a:t>
            </a:r>
            <a:endParaRPr lang="zh-CN" altLang="en-US" sz="2000" dirty="0">
              <a:solidFill>
                <a:schemeClr val="tx1"/>
              </a:solidFill>
              <a:latin typeface="微软雅黑" panose="020B0503020204020204" charset="-122"/>
              <a:ea typeface="微软雅黑" panose="020B0503020204020204" charset="-122"/>
              <a:cs typeface="微软雅黑" panose="020B0503020204020204" charset="-122"/>
            </a:endParaRPr>
          </a:p>
          <a:p>
            <a:pPr marL="342900" indent="-342900" algn="just" eaLnBrk="0" fontAlgn="auto" hangingPunct="0">
              <a:lnSpc>
                <a:spcPct val="150000"/>
              </a:lnSpc>
              <a:buClrTx/>
              <a:buFont typeface="Arial" panose="020B0604020202020204" pitchFamily="34" charset="0"/>
              <a:buChar char="•"/>
            </a:pP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信贷经理</a:t>
            </a:r>
            <a:endParaRPr lang="zh-CN" altLang="en-US" sz="2000" dirty="0">
              <a:solidFill>
                <a:schemeClr val="tx1"/>
              </a:solidFill>
              <a:latin typeface="微软雅黑" panose="020B0503020204020204" charset="-122"/>
              <a:ea typeface="微软雅黑" panose="020B0503020204020204" charset="-122"/>
              <a:cs typeface="微软雅黑" panose="020B0503020204020204" charset="-122"/>
            </a:endParaRPr>
          </a:p>
          <a:p>
            <a:pPr marL="342900" indent="-342900" algn="just" eaLnBrk="0" fontAlgn="auto" hangingPunct="0">
              <a:lnSpc>
                <a:spcPct val="150000"/>
              </a:lnSpc>
              <a:buClrTx/>
              <a:buFont typeface="Arial" panose="020B0604020202020204" pitchFamily="34" charset="0"/>
              <a:buChar char="•"/>
            </a:pP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财务总监</a:t>
            </a: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经理</a:t>
            </a: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a:t>
            </a:r>
            <a:endParaRPr lang="en-US" altLang="zh-CN" sz="2000" dirty="0">
              <a:solidFill>
                <a:schemeClr val="tx1"/>
              </a:solidFill>
              <a:latin typeface="微软雅黑" panose="020B0503020204020204" charset="-122"/>
              <a:ea typeface="微软雅黑" panose="020B0503020204020204" charset="-122"/>
              <a:cs typeface="微软雅黑" panose="020B0503020204020204" charset="-122"/>
            </a:endParaRPr>
          </a:p>
          <a:p>
            <a:pPr marL="342900" indent="-342900" algn="just" eaLnBrk="0" fontAlgn="auto" hangingPunct="0">
              <a:lnSpc>
                <a:spcPct val="150000"/>
              </a:lnSpc>
              <a:buClrTx/>
              <a:buFont typeface="Arial" panose="020B0604020202020204" pitchFamily="34" charset="0"/>
              <a:buChar char="•"/>
            </a:pP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投资经理</a:t>
            </a: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顾问</a:t>
            </a: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a:t>
            </a:r>
            <a:endParaRPr lang="en-US" altLang="zh-CN" sz="2000" dirty="0">
              <a:solidFill>
                <a:schemeClr val="tx1"/>
              </a:solidFill>
              <a:latin typeface="微软雅黑" panose="020B0503020204020204" charset="-122"/>
              <a:ea typeface="微软雅黑" panose="020B0503020204020204" charset="-122"/>
              <a:cs typeface="微软雅黑" panose="020B0503020204020204" charset="-122"/>
            </a:endParaRPr>
          </a:p>
          <a:p>
            <a:pPr marL="342900" indent="-342900" algn="just" eaLnBrk="0" fontAlgn="auto" hangingPunct="0">
              <a:lnSpc>
                <a:spcPct val="150000"/>
              </a:lnSpc>
              <a:buClrTx/>
              <a:buFont typeface="Arial" panose="020B0604020202020204" pitchFamily="34" charset="0"/>
              <a:buChar char="•"/>
            </a:pP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采购经理</a:t>
            </a:r>
            <a:endParaRPr lang="zh-CN" altLang="en-US" sz="2000" dirty="0">
              <a:solidFill>
                <a:schemeClr val="tx1"/>
              </a:solidFill>
              <a:latin typeface="微软雅黑" panose="020B0503020204020204" charset="-122"/>
              <a:ea typeface="微软雅黑" panose="020B0503020204020204" charset="-122"/>
              <a:cs typeface="微软雅黑" panose="020B0503020204020204" charset="-122"/>
            </a:endParaRPr>
          </a:p>
          <a:p>
            <a:pPr marL="342900" indent="-342900" algn="just" eaLnBrk="0" fontAlgn="auto" hangingPunct="0">
              <a:lnSpc>
                <a:spcPct val="150000"/>
              </a:lnSpc>
              <a:buClrTx/>
              <a:buFont typeface="Arial" panose="020B0604020202020204" pitchFamily="34" charset="0"/>
              <a:buChar char="•"/>
            </a:pP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市场经理</a:t>
            </a: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总监</a:t>
            </a: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a:t>
            </a:r>
            <a:endParaRPr lang="en-US" altLang="zh-CN" sz="2000" dirty="0">
              <a:solidFill>
                <a:schemeClr val="tx1"/>
              </a:solidFill>
              <a:latin typeface="微软雅黑" panose="020B0503020204020204" charset="-122"/>
              <a:ea typeface="微软雅黑" panose="020B0503020204020204" charset="-122"/>
              <a:cs typeface="微软雅黑" panose="020B0503020204020204" charset="-122"/>
            </a:endParaRPr>
          </a:p>
          <a:p>
            <a:pPr marL="342900" indent="-342900" algn="just" eaLnBrk="0" fontAlgn="auto" hangingPunct="0">
              <a:lnSpc>
                <a:spcPct val="150000"/>
              </a:lnSpc>
              <a:buClrTx/>
              <a:buFont typeface="Arial" panose="020B0604020202020204" pitchFamily="34" charset="0"/>
              <a:buChar char="•"/>
            </a:pP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管理顾问</a:t>
            </a:r>
            <a:endParaRPr lang="zh-CN" altLang="en-US" sz="2000" dirty="0">
              <a:solidFill>
                <a:schemeClr val="tx1"/>
              </a:solidFill>
              <a:latin typeface="微软雅黑" panose="020B0503020204020204" charset="-122"/>
              <a:ea typeface="微软雅黑" panose="020B0503020204020204" charset="-122"/>
              <a:cs typeface="微软雅黑" panose="020B0503020204020204" charset="-122"/>
            </a:endParaRPr>
          </a:p>
          <a:p>
            <a:pPr marL="342900" indent="-342900" algn="just" eaLnBrk="0" fontAlgn="auto" hangingPunct="0">
              <a:lnSpc>
                <a:spcPct val="150000"/>
              </a:lnSpc>
              <a:buClrTx/>
              <a:buFont typeface="Arial" panose="020B0604020202020204" pitchFamily="34" charset="0"/>
              <a:buChar char="•"/>
            </a:pP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律师</a:t>
            </a: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法律顾问</a:t>
            </a: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a:t>
            </a:r>
            <a:endParaRPr lang="en-US" altLang="zh-CN" sz="2000" dirty="0">
              <a:solidFill>
                <a:schemeClr val="tx1"/>
              </a:solidFill>
              <a:latin typeface="微软雅黑" panose="020B0503020204020204" charset="-122"/>
              <a:ea typeface="微软雅黑" panose="020B0503020204020204" charset="-122"/>
              <a:cs typeface="微软雅黑" panose="020B0503020204020204" charset="-122"/>
            </a:endParaRPr>
          </a:p>
          <a:p>
            <a:pPr marL="342900" indent="-342900" algn="just" eaLnBrk="0" fontAlgn="auto" hangingPunct="0">
              <a:lnSpc>
                <a:spcPct val="150000"/>
              </a:lnSpc>
              <a:buClrTx/>
              <a:buFont typeface="Arial" panose="020B0604020202020204" pitchFamily="34" charset="0"/>
              <a:buChar char="•"/>
            </a:pP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会计师</a:t>
            </a: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会计顾问</a:t>
            </a: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a:t>
            </a:r>
            <a:endParaRPr lang="zh-CN" altLang="en-US" sz="2000" dirty="0">
              <a:solidFill>
                <a:schemeClr val="tx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四、客户信用档案</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834833" y="1379538"/>
            <a:ext cx="8702675" cy="4679950"/>
            <a:chOff x="2890" y="2173"/>
            <a:chExt cx="13705" cy="7370"/>
          </a:xfrm>
        </p:grpSpPr>
        <p:sp>
          <p:nvSpPr>
            <p:cNvPr id="222210" name="Rectangle 2"/>
            <p:cNvSpPr>
              <a:spLocks noGrp="true"/>
            </p:cNvSpPr>
            <p:nvPr/>
          </p:nvSpPr>
          <p:spPr>
            <a:xfrm>
              <a:off x="2890" y="2173"/>
              <a:ext cx="9372" cy="5470"/>
            </a:xfrm>
            <a:prstGeom prst="rect">
              <a:avLst/>
            </a:prstGeom>
            <a:noFill/>
            <a:ln w="9525">
              <a:noFill/>
            </a:ln>
          </p:spPr>
          <p:txBody>
            <a:bodyPr vert="horz" wrap="square" lIns="91440" tIns="45720" rIns="91440" bIns="45720" anchor="t"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algn="just" eaLnBrk="1" hangingPunct="1">
                <a:buClrTx/>
                <a:buFont typeface="Wingdings" panose="05000000000000000000" pitchFamily="2" charset="2"/>
                <a:buChar char="u"/>
              </a:pPr>
              <a:r>
                <a:rPr lang="zh-CN" altLang="zh-CN" sz="2000" dirty="0">
                  <a:solidFill>
                    <a:schemeClr val="tx1"/>
                  </a:solidFill>
                  <a:latin typeface="微软雅黑" panose="020B0503020204020204" charset="-122"/>
                  <a:ea typeface="微软雅黑" panose="020B0503020204020204" charset="-122"/>
                </a:rPr>
                <a:t>客户信用信息的收集、处理、评价的成果都具体地记录在标准版式的</a:t>
              </a:r>
              <a:r>
                <a:rPr lang="zh-CN" altLang="zh-CN" sz="2000" dirty="0">
                  <a:solidFill>
                    <a:srgbClr val="00B0F0"/>
                  </a:solidFill>
                  <a:latin typeface="微软雅黑" panose="020B0503020204020204" charset="-122"/>
                  <a:ea typeface="微软雅黑" panose="020B0503020204020204" charset="-122"/>
                </a:rPr>
                <a:t>企业征信调查报告</a:t>
              </a:r>
              <a:r>
                <a:rPr lang="zh-CN" altLang="zh-CN" sz="2000" dirty="0">
                  <a:solidFill>
                    <a:schemeClr val="tx1"/>
                  </a:solidFill>
                  <a:latin typeface="微软雅黑" panose="020B0503020204020204" charset="-122"/>
                  <a:ea typeface="微软雅黑" panose="020B0503020204020204" charset="-122"/>
                </a:rPr>
                <a:t>中，它构成了</a:t>
              </a:r>
              <a:r>
                <a:rPr lang="zh-CN" altLang="zh-CN" sz="2000" dirty="0">
                  <a:solidFill>
                    <a:srgbClr val="00B0F0"/>
                  </a:solidFill>
                  <a:latin typeface="微软雅黑" panose="020B0503020204020204" charset="-122"/>
                  <a:ea typeface="微软雅黑" panose="020B0503020204020204" charset="-122"/>
                </a:rPr>
                <a:t>合格的客户档案</a:t>
              </a:r>
              <a:r>
                <a:rPr lang="zh-CN" altLang="zh-CN" sz="2000" dirty="0">
                  <a:solidFill>
                    <a:schemeClr val="tx1"/>
                  </a:solidFill>
                  <a:latin typeface="微软雅黑" panose="020B0503020204020204" charset="-122"/>
                  <a:ea typeface="微软雅黑" panose="020B0503020204020204" charset="-122"/>
                </a:rPr>
                <a:t>。</a:t>
              </a:r>
              <a:r>
                <a:rPr lang="zh-CN" altLang="zh-CN" sz="2000" dirty="0">
                  <a:solidFill>
                    <a:srgbClr val="130401"/>
                  </a:solidFill>
                  <a:latin typeface="微软雅黑" panose="020B0503020204020204" charset="-122"/>
                  <a:ea typeface="微软雅黑" panose="020B0503020204020204" charset="-122"/>
                </a:rPr>
                <a:t>为了充分利用这些客户档案、保持客户信用管理工作的连续性、动态性，有必要建立</a:t>
              </a:r>
              <a:r>
                <a:rPr lang="zh-CN" altLang="zh-CN" sz="2000" dirty="0">
                  <a:solidFill>
                    <a:srgbClr val="00B0F0"/>
                  </a:solidFill>
                  <a:latin typeface="微软雅黑" panose="020B0503020204020204" charset="-122"/>
                  <a:ea typeface="微软雅黑" panose="020B0503020204020204" charset="-122"/>
                </a:rPr>
                <a:t>合格的客户信用档案库</a:t>
              </a:r>
              <a:r>
                <a:rPr lang="zh-CN" altLang="zh-CN" sz="2000" dirty="0">
                  <a:solidFill>
                    <a:schemeClr val="tx1"/>
                  </a:solidFill>
                  <a:latin typeface="微软雅黑" panose="020B0503020204020204" charset="-122"/>
                  <a:ea typeface="微软雅黑" panose="020B0503020204020204" charset="-122"/>
                </a:rPr>
                <a:t>。</a:t>
              </a:r>
              <a:endParaRPr lang="zh-CN" altLang="zh-CN" sz="2000" dirty="0">
                <a:solidFill>
                  <a:srgbClr val="FF0000"/>
                </a:solidFill>
                <a:latin typeface="微软雅黑" panose="020B0503020204020204" charset="-122"/>
                <a:ea typeface="微软雅黑" panose="020B0503020204020204" charset="-122"/>
              </a:endParaRPr>
            </a:p>
            <a:p>
              <a:pPr algn="just" eaLnBrk="1" hangingPunct="1">
                <a:buClrTx/>
                <a:buFont typeface="Wingdings" panose="05000000000000000000" pitchFamily="2" charset="2"/>
                <a:buChar char="u"/>
              </a:pPr>
              <a:endParaRPr lang="en-US" altLang="zh-CN" sz="2000" dirty="0">
                <a:solidFill>
                  <a:srgbClr val="FF0000"/>
                </a:solidFill>
                <a:latin typeface="微软雅黑" panose="020B0503020204020204" charset="-122"/>
                <a:ea typeface="微软雅黑" panose="020B0503020204020204" charset="-122"/>
              </a:endParaRPr>
            </a:p>
            <a:p>
              <a:pPr algn="just" eaLnBrk="1" hangingPunct="1">
                <a:buClrTx/>
                <a:buFont typeface="Wingdings" panose="05000000000000000000" pitchFamily="2" charset="2"/>
                <a:buChar char="u"/>
              </a:pPr>
              <a:r>
                <a:rPr lang="zh-CN" altLang="en-US" sz="2000" dirty="0">
                  <a:solidFill>
                    <a:srgbClr val="130401"/>
                  </a:solidFill>
                  <a:latin typeface="微软雅黑" panose="020B0503020204020204" charset="-122"/>
                  <a:ea typeface="微软雅黑" panose="020B0503020204020204" charset="-122"/>
                </a:rPr>
                <a:t>如何对客户档案进行管理呢</a:t>
              </a:r>
              <a:endParaRPr lang="zh-CN" altLang="en-US" sz="2000" dirty="0">
                <a:solidFill>
                  <a:srgbClr val="130401"/>
                </a:solidFill>
                <a:latin typeface="微软雅黑" panose="020B0503020204020204" charset="-122"/>
                <a:ea typeface="微软雅黑" panose="020B0503020204020204" charset="-122"/>
              </a:endParaRPr>
            </a:p>
          </p:txBody>
        </p:sp>
        <p:pic>
          <p:nvPicPr>
            <p:cNvPr id="199686" name="Picture 5" descr="School"/>
            <p:cNvPicPr>
              <a:picLocks noChangeAspect="true"/>
            </p:cNvPicPr>
            <p:nvPr/>
          </p:nvPicPr>
          <p:blipFill>
            <a:blip r:embed="rId4"/>
            <a:stretch>
              <a:fillRect/>
            </a:stretch>
          </p:blipFill>
          <p:spPr>
            <a:xfrm>
              <a:off x="12397" y="4098"/>
              <a:ext cx="4198" cy="5445"/>
            </a:xfrm>
            <a:prstGeom prst="rect">
              <a:avLst/>
            </a:prstGeom>
            <a:noFill/>
            <a:ln w="9525">
              <a:noFill/>
            </a:ln>
          </p:spPr>
        </p:pic>
        <p:sp>
          <p:nvSpPr>
            <p:cNvPr id="9" name="Rectangle 3" descr="单个小人2"/>
            <p:cNvSpPr>
              <a:spLocks noGrp="true" noChangeAspect="true"/>
            </p:cNvSpPr>
            <p:nvPr/>
          </p:nvSpPr>
          <p:spPr>
            <a:xfrm>
              <a:off x="5043" y="6264"/>
              <a:ext cx="3056" cy="3158"/>
            </a:xfrm>
            <a:prstGeom prst="rect">
              <a:avLst/>
            </a:prstGeom>
            <a:blipFill rotWithShape="true">
              <a:blip r:embed="rId5"/>
              <a:stretch>
                <a:fillRect/>
              </a:stretch>
            </a:blipFill>
            <a:ln w="9525" cap="flat" cmpd="sng">
              <a:solidFill>
                <a:schemeClr val="tx1"/>
              </a:solidFill>
              <a:prstDash val="solid"/>
              <a:miter/>
              <a:headEnd type="none" w="med" len="med"/>
              <a:tailEnd type="none" w="med" len="med"/>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（一）客户档案管理的原则</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4" name="组合 3"/>
          <p:cNvGrpSpPr/>
          <p:nvPr/>
        </p:nvGrpSpPr>
        <p:grpSpPr>
          <a:xfrm>
            <a:off x="2260600" y="1276985"/>
            <a:ext cx="7670800" cy="5024120"/>
            <a:chOff x="950" y="2263"/>
            <a:chExt cx="12080" cy="7912"/>
          </a:xfrm>
        </p:grpSpPr>
        <p:grpSp>
          <p:nvGrpSpPr>
            <p:cNvPr id="201733" name="组合 9"/>
            <p:cNvGrpSpPr/>
            <p:nvPr/>
          </p:nvGrpSpPr>
          <p:grpSpPr>
            <a:xfrm>
              <a:off x="1010" y="2263"/>
              <a:ext cx="12020" cy="7912"/>
              <a:chOff x="1092201" y="1419225"/>
              <a:chExt cx="7632638" cy="5025133"/>
            </a:xfrm>
          </p:grpSpPr>
          <p:sp>
            <p:nvSpPr>
              <p:cNvPr id="201734" name="Rectangle 2"/>
              <p:cNvSpPr/>
              <p:nvPr/>
            </p:nvSpPr>
            <p:spPr>
              <a:xfrm>
                <a:off x="1092201" y="4732143"/>
                <a:ext cx="2481034" cy="1694057"/>
              </a:xfrm>
              <a:prstGeom prst="rect">
                <a:avLst/>
              </a:prstGeom>
              <a:noFill/>
              <a:ln w="12700" cap="flat" cmpd="sng">
                <a:solidFill>
                  <a:schemeClr val="accent2"/>
                </a:solidFill>
                <a:prstDash val="solid"/>
                <a:miter/>
                <a:headEnd type="none" w="med" len="med"/>
                <a:tailEnd type="none" w="med" len="med"/>
              </a:ln>
            </p:spPr>
            <p:txBody>
              <a:bodyPr lIns="0" tIns="0" rIns="0" bIns="0" anchor="ctr" anchorCtr="false"/>
              <a:p>
                <a:pPr marL="288925" indent="-168275">
                  <a:spcBef>
                    <a:spcPct val="20000"/>
                  </a:spcBef>
                  <a:buClr>
                    <a:schemeClr val="accent2"/>
                  </a:buClr>
                  <a:buSzPct val="80000"/>
                  <a:buFont typeface="Monotype Sorts"/>
                  <a:buChar char="n"/>
                </a:pPr>
                <a:endParaRPr lang="en-US" altLang="zh-CN" sz="900" dirty="0">
                  <a:latin typeface="微软雅黑" panose="020B0503020204020204" charset="-122"/>
                  <a:ea typeface="微软雅黑" panose="020B0503020204020204" charset="-122"/>
                </a:endParaRPr>
              </a:p>
            </p:txBody>
          </p:sp>
          <p:sp>
            <p:nvSpPr>
              <p:cNvPr id="201735" name="Rectangle 8"/>
              <p:cNvSpPr/>
              <p:nvPr/>
            </p:nvSpPr>
            <p:spPr>
              <a:xfrm>
                <a:off x="1092201" y="4445000"/>
                <a:ext cx="2481034" cy="265113"/>
              </a:xfrm>
              <a:prstGeom prst="rect">
                <a:avLst/>
              </a:prstGeom>
              <a:solidFill>
                <a:srgbClr val="B3B3FF"/>
              </a:solidFill>
              <a:ln w="9525">
                <a:noFill/>
              </a:ln>
              <a:effectLst>
                <a:prstShdw prst="shdw17" dist="17961" dir="2699999">
                  <a:srgbClr val="6B6B99"/>
                </a:prstShdw>
              </a:effectLst>
            </p:spPr>
            <p:txBody>
              <a:bodyPr anchor="ctr" anchorCtr="false"/>
              <a:p>
                <a:pPr algn="ctr">
                  <a:buClrTx/>
                  <a:buFont typeface="Arial" panose="020B0604020202020204" pitchFamily="34" charset="0"/>
                </a:pPr>
                <a:r>
                  <a:rPr lang="en-US" altLang="en-US" b="1" dirty="0">
                    <a:solidFill>
                      <a:schemeClr val="tx1"/>
                    </a:solidFill>
                    <a:latin typeface="微软雅黑" panose="020B0503020204020204" charset="-122"/>
                    <a:ea typeface="微软雅黑" panose="020B0503020204020204" charset="-122"/>
                  </a:rPr>
                  <a:t>动态管理原则</a:t>
                </a:r>
                <a:endParaRPr lang="en-US" altLang="en-US" b="1" dirty="0">
                  <a:solidFill>
                    <a:schemeClr val="tx1"/>
                  </a:solidFill>
                  <a:latin typeface="微软雅黑" panose="020B0503020204020204" charset="-122"/>
                  <a:ea typeface="微软雅黑" panose="020B0503020204020204" charset="-122"/>
                </a:endParaRPr>
              </a:p>
            </p:txBody>
          </p:sp>
          <p:sp>
            <p:nvSpPr>
              <p:cNvPr id="201736" name="Rectangle 9"/>
              <p:cNvSpPr/>
              <p:nvPr/>
            </p:nvSpPr>
            <p:spPr>
              <a:xfrm>
                <a:off x="4039391" y="3593094"/>
                <a:ext cx="1462087" cy="857250"/>
              </a:xfrm>
              <a:prstGeom prst="rect">
                <a:avLst/>
              </a:prstGeom>
              <a:solidFill>
                <a:srgbClr val="B3B3FF"/>
              </a:solidFill>
              <a:ln w="9525">
                <a:noFill/>
              </a:ln>
              <a:effectLst>
                <a:prstShdw prst="shdw17" dist="17961" dir="2699999">
                  <a:srgbClr val="6B6B99"/>
                </a:prstShdw>
              </a:effectLst>
            </p:spPr>
            <p:txBody>
              <a:bodyPr anchor="ctr" anchorCtr="false"/>
              <a:p>
                <a:pPr algn="ctr">
                  <a:lnSpc>
                    <a:spcPct val="130000"/>
                  </a:lnSpc>
                  <a:spcBef>
                    <a:spcPct val="70000"/>
                  </a:spcBef>
                  <a:spcAft>
                    <a:spcPct val="10000"/>
                  </a:spcAft>
                  <a:buClr>
                    <a:schemeClr val="accent1"/>
                  </a:buClr>
                  <a:buSzPct val="50000"/>
                  <a:buFont typeface="Monotype Sorts"/>
                </a:pPr>
                <a:r>
                  <a:rPr lang="zh-CN" altLang="en-US" b="1" dirty="0">
                    <a:latin typeface="微软雅黑" panose="020B0503020204020204" charset="-122"/>
                    <a:ea typeface="微软雅黑" panose="020B0503020204020204" charset="-122"/>
                  </a:rPr>
                  <a:t>客户档案管理原则</a:t>
                </a:r>
                <a:endParaRPr lang="zh-CN" altLang="en-US" b="1" dirty="0">
                  <a:latin typeface="微软雅黑" panose="020B0503020204020204" charset="-122"/>
                  <a:ea typeface="微软雅黑" panose="020B0503020204020204" charset="-122"/>
                </a:endParaRPr>
              </a:p>
            </p:txBody>
          </p:sp>
          <p:sp>
            <p:nvSpPr>
              <p:cNvPr id="201737" name="Rectangle 14"/>
              <p:cNvSpPr/>
              <p:nvPr/>
            </p:nvSpPr>
            <p:spPr>
              <a:xfrm>
                <a:off x="1092201" y="1437383"/>
                <a:ext cx="7356475" cy="5006975"/>
              </a:xfrm>
              <a:prstGeom prst="rect">
                <a:avLst/>
              </a:prstGeom>
              <a:noFill/>
              <a:ln w="12700" cap="flat" cmpd="sng">
                <a:solidFill>
                  <a:schemeClr val="accent2"/>
                </a:solidFill>
                <a:prstDash val="solid"/>
                <a:miter/>
                <a:headEnd type="none" w="med" len="med"/>
                <a:tailEnd type="none" w="med" len="med"/>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01738" name="Rectangle 19"/>
              <p:cNvSpPr/>
              <p:nvPr/>
            </p:nvSpPr>
            <p:spPr>
              <a:xfrm>
                <a:off x="1092201" y="1658938"/>
                <a:ext cx="2479674" cy="1988196"/>
              </a:xfrm>
              <a:prstGeom prst="rect">
                <a:avLst/>
              </a:prstGeom>
              <a:noFill/>
              <a:ln w="12700" cap="flat" cmpd="sng">
                <a:solidFill>
                  <a:schemeClr val="accent2"/>
                </a:solidFill>
                <a:prstDash val="solid"/>
                <a:miter/>
                <a:headEnd type="none" w="med" len="med"/>
                <a:tailEnd type="none" w="med" len="med"/>
              </a:ln>
            </p:spPr>
            <p:txBody>
              <a:bodyPr lIns="0" tIns="0" rIns="0" bIns="0" anchor="ctr" anchorCtr="false"/>
              <a:p>
                <a:pPr defTabSz="330200">
                  <a:spcBef>
                    <a:spcPct val="20000"/>
                  </a:spcBef>
                  <a:buClr>
                    <a:schemeClr val="hlink"/>
                  </a:buClr>
                  <a:buFont typeface="Arial" panose="020B0604020202020204" pitchFamily="34" charset="0"/>
                  <a:tabLst>
                    <a:tab pos="8521700" algn="r"/>
                  </a:tabLst>
                </a:pPr>
                <a:endParaRPr lang="zh-CN" altLang="en-US" sz="900" dirty="0">
                  <a:latin typeface="微软雅黑" panose="020B0503020204020204" charset="-122"/>
                  <a:ea typeface="微软雅黑" panose="020B0503020204020204" charset="-122"/>
                </a:endParaRPr>
              </a:p>
            </p:txBody>
          </p:sp>
          <p:sp>
            <p:nvSpPr>
              <p:cNvPr id="201739" name="Rectangle 20"/>
              <p:cNvSpPr/>
              <p:nvPr/>
            </p:nvSpPr>
            <p:spPr>
              <a:xfrm>
                <a:off x="1092201" y="1419225"/>
                <a:ext cx="2479673" cy="265113"/>
              </a:xfrm>
              <a:prstGeom prst="rect">
                <a:avLst/>
              </a:prstGeom>
              <a:solidFill>
                <a:srgbClr val="B3B3FF"/>
              </a:solidFill>
              <a:ln w="9525">
                <a:noFill/>
              </a:ln>
              <a:effectLst>
                <a:prstShdw prst="shdw17" dist="17961" dir="2699999">
                  <a:srgbClr val="6B6B99"/>
                </a:prstShdw>
              </a:effectLst>
            </p:spPr>
            <p:txBody>
              <a:bodyPr anchor="ctr" anchorCtr="false"/>
              <a:p>
                <a:pPr algn="ctr">
                  <a:lnSpc>
                    <a:spcPct val="130000"/>
                  </a:lnSpc>
                  <a:spcBef>
                    <a:spcPct val="70000"/>
                  </a:spcBef>
                  <a:spcAft>
                    <a:spcPct val="10000"/>
                  </a:spcAft>
                  <a:buClr>
                    <a:schemeClr val="accent1"/>
                  </a:buClr>
                  <a:buSzPct val="50000"/>
                  <a:buFont typeface="Monotype Sorts"/>
                </a:pPr>
                <a:r>
                  <a:rPr lang="zh-CN" altLang="en-US" b="1" dirty="0">
                    <a:solidFill>
                      <a:schemeClr val="tx1"/>
                    </a:solidFill>
                    <a:latin typeface="微软雅黑" panose="020B0503020204020204" charset="-122"/>
                    <a:ea typeface="微软雅黑" panose="020B0503020204020204" charset="-122"/>
                  </a:rPr>
                  <a:t>集中度原则</a:t>
                </a:r>
                <a:endParaRPr lang="zh-CN" altLang="en-US" b="1" dirty="0">
                  <a:solidFill>
                    <a:schemeClr val="tx1"/>
                  </a:solidFill>
                  <a:latin typeface="微软雅黑" panose="020B0503020204020204" charset="-122"/>
                  <a:ea typeface="微软雅黑" panose="020B0503020204020204" charset="-122"/>
                </a:endParaRPr>
              </a:p>
            </p:txBody>
          </p:sp>
          <p:sp>
            <p:nvSpPr>
              <p:cNvPr id="201740" name="Rectangle 21"/>
              <p:cNvSpPr/>
              <p:nvPr/>
            </p:nvSpPr>
            <p:spPr>
              <a:xfrm>
                <a:off x="5947456" y="1702497"/>
                <a:ext cx="2501219" cy="1873616"/>
              </a:xfrm>
              <a:prstGeom prst="rect">
                <a:avLst/>
              </a:prstGeom>
              <a:noFill/>
              <a:ln w="12700" cap="flat" cmpd="sng">
                <a:solidFill>
                  <a:schemeClr val="accent2"/>
                </a:solidFill>
                <a:prstDash val="solid"/>
                <a:miter/>
                <a:headEnd type="none" w="med" len="med"/>
                <a:tailEnd type="none" w="med" len="med"/>
              </a:ln>
            </p:spPr>
            <p:txBody>
              <a:bodyPr lIns="0" tIns="0" rIns="0" bIns="0" anchor="ctr" anchorCtr="false"/>
              <a:p>
                <a:pPr marL="120650" indent="0">
                  <a:spcBef>
                    <a:spcPct val="20000"/>
                  </a:spcBef>
                  <a:buClr>
                    <a:schemeClr val="accent2"/>
                  </a:buClr>
                  <a:buSzPct val="80000"/>
                  <a:buFont typeface="Arial" panose="020B0604020202020204" pitchFamily="34" charset="0"/>
                </a:pPr>
                <a:endParaRPr lang="en-US" altLang="zh-CN" sz="900" dirty="0">
                  <a:latin typeface="微软雅黑" panose="020B0503020204020204" charset="-122"/>
                  <a:ea typeface="微软雅黑" panose="020B0503020204020204" charset="-122"/>
                </a:endParaRPr>
              </a:p>
            </p:txBody>
          </p:sp>
          <p:sp>
            <p:nvSpPr>
              <p:cNvPr id="201741" name="Rectangle 22"/>
              <p:cNvSpPr/>
              <p:nvPr/>
            </p:nvSpPr>
            <p:spPr>
              <a:xfrm>
                <a:off x="5947455" y="1437383"/>
                <a:ext cx="2501219" cy="265113"/>
              </a:xfrm>
              <a:prstGeom prst="rect">
                <a:avLst/>
              </a:prstGeom>
              <a:solidFill>
                <a:srgbClr val="B3B3FF"/>
              </a:solidFill>
              <a:ln w="9525">
                <a:noFill/>
              </a:ln>
              <a:effectLst>
                <a:prstShdw prst="shdw17" dist="17961" dir="2699999">
                  <a:srgbClr val="6B6B99"/>
                </a:prstShdw>
              </a:effectLst>
            </p:spPr>
            <p:txBody>
              <a:bodyPr anchor="ctr" anchorCtr="false"/>
              <a:p>
                <a:pPr algn="ctr">
                  <a:buClrTx/>
                  <a:buFont typeface="Arial" panose="020B0604020202020204" pitchFamily="34" charset="0"/>
                </a:pPr>
                <a:r>
                  <a:rPr lang="en-US" altLang="en-US" b="1" dirty="0">
                    <a:solidFill>
                      <a:schemeClr val="tx1"/>
                    </a:solidFill>
                    <a:latin typeface="微软雅黑" panose="020B0503020204020204" charset="-122"/>
                    <a:ea typeface="微软雅黑" panose="020B0503020204020204" charset="-122"/>
                  </a:rPr>
                  <a:t>电子化管理原则</a:t>
                </a:r>
                <a:endParaRPr lang="en-US" altLang="en-US" b="1" dirty="0">
                  <a:solidFill>
                    <a:schemeClr val="tx1"/>
                  </a:solidFill>
                  <a:latin typeface="微软雅黑" panose="020B0503020204020204" charset="-122"/>
                  <a:ea typeface="微软雅黑" panose="020B0503020204020204" charset="-122"/>
                </a:endParaRPr>
              </a:p>
            </p:txBody>
          </p:sp>
          <p:sp>
            <p:nvSpPr>
              <p:cNvPr id="201742" name="Rectangle 23"/>
              <p:cNvSpPr/>
              <p:nvPr/>
            </p:nvSpPr>
            <p:spPr>
              <a:xfrm>
                <a:off x="5948216" y="4674537"/>
                <a:ext cx="2500459" cy="1751664"/>
              </a:xfrm>
              <a:prstGeom prst="rect">
                <a:avLst/>
              </a:prstGeom>
              <a:noFill/>
              <a:ln w="12700" cap="flat" cmpd="sng">
                <a:solidFill>
                  <a:schemeClr val="accent2"/>
                </a:solidFill>
                <a:prstDash val="solid"/>
                <a:miter/>
                <a:headEnd type="none" w="med" len="med"/>
                <a:tailEnd type="none" w="med" len="med"/>
              </a:ln>
            </p:spPr>
            <p:txBody>
              <a:bodyPr lIns="0" rIns="0" bIns="0" anchor="t" anchorCtr="false"/>
              <a:p>
                <a:pPr marL="288925" indent="-168275">
                  <a:spcBef>
                    <a:spcPct val="20000"/>
                  </a:spcBef>
                  <a:buClr>
                    <a:schemeClr val="accent2"/>
                  </a:buClr>
                  <a:buSzPct val="80000"/>
                  <a:buFont typeface="Monotype Sorts"/>
                  <a:buChar char="n"/>
                </a:pPr>
                <a:endParaRPr lang="en-US" altLang="zh-CN" sz="900" dirty="0">
                  <a:latin typeface="微软雅黑" panose="020B0503020204020204" charset="-122"/>
                  <a:ea typeface="微软雅黑" panose="020B0503020204020204" charset="-122"/>
                </a:endParaRPr>
              </a:p>
            </p:txBody>
          </p:sp>
          <p:sp>
            <p:nvSpPr>
              <p:cNvPr id="201743" name="Rectangle 24"/>
              <p:cNvSpPr/>
              <p:nvPr/>
            </p:nvSpPr>
            <p:spPr>
              <a:xfrm>
                <a:off x="5947455" y="4450343"/>
                <a:ext cx="2777384" cy="224192"/>
              </a:xfrm>
              <a:prstGeom prst="rect">
                <a:avLst/>
              </a:prstGeom>
              <a:solidFill>
                <a:srgbClr val="B3B3FF"/>
              </a:solidFill>
              <a:ln w="9525">
                <a:noFill/>
              </a:ln>
              <a:effectLst>
                <a:prstShdw prst="shdw17" dist="17961" dir="2699999">
                  <a:srgbClr val="6B6B99"/>
                </a:prstShdw>
              </a:effectLst>
            </p:spPr>
            <p:txBody>
              <a:bodyPr anchor="ctr" anchorCtr="false"/>
              <a:p>
                <a:pPr algn="ctr">
                  <a:lnSpc>
                    <a:spcPct val="130000"/>
                  </a:lnSpc>
                  <a:spcBef>
                    <a:spcPct val="70000"/>
                  </a:spcBef>
                  <a:spcAft>
                    <a:spcPct val="10000"/>
                  </a:spcAft>
                  <a:buClr>
                    <a:schemeClr val="accent1"/>
                  </a:buClr>
                  <a:buSzPct val="50000"/>
                  <a:buFont typeface="Monotype Sorts"/>
                </a:pPr>
                <a:r>
                  <a:rPr lang="en-US" altLang="en-US" sz="2000" b="1" dirty="0">
                    <a:solidFill>
                      <a:schemeClr val="tx1"/>
                    </a:solidFill>
                    <a:latin typeface="微软雅黑" panose="020B0503020204020204" charset="-122"/>
                    <a:ea typeface="微软雅黑" panose="020B0503020204020204" charset="-122"/>
                  </a:rPr>
                  <a:t>分类管理重点突出原则</a:t>
                </a:r>
                <a:endParaRPr lang="en-US" altLang="en-US" sz="2000" b="1" dirty="0">
                  <a:solidFill>
                    <a:schemeClr val="tx1"/>
                  </a:solidFill>
                  <a:latin typeface="微软雅黑" panose="020B0503020204020204" charset="-122"/>
                  <a:ea typeface="微软雅黑" panose="020B0503020204020204" charset="-122"/>
                </a:endParaRPr>
              </a:p>
            </p:txBody>
          </p:sp>
        </p:grpSp>
        <p:grpSp>
          <p:nvGrpSpPr>
            <p:cNvPr id="201744" name="组合 32"/>
            <p:cNvGrpSpPr/>
            <p:nvPr/>
          </p:nvGrpSpPr>
          <p:grpSpPr>
            <a:xfrm>
              <a:off x="5108" y="5690"/>
              <a:ext cx="3742" cy="1313"/>
              <a:chOff x="3232830" y="3366635"/>
              <a:chExt cx="2376343" cy="1205933"/>
            </a:xfrm>
          </p:grpSpPr>
          <p:cxnSp>
            <p:nvCxnSpPr>
              <p:cNvPr id="2" name="直接箭头连接符 1"/>
              <p:cNvCxnSpPr/>
              <p:nvPr/>
            </p:nvCxnSpPr>
            <p:spPr bwMode="auto">
              <a:xfrm flipH="true" flipV="true">
                <a:off x="3232830" y="3375823"/>
                <a:ext cx="468284" cy="119445"/>
              </a:xfrm>
              <a:prstGeom prst="straightConnector1">
                <a:avLst/>
              </a:prstGeom>
              <a:ln>
                <a:headEnd type="none" w="med" len="med"/>
                <a:tailEnd type="arrow"/>
              </a:ln>
            </p:spPr>
            <p:style>
              <a:lnRef idx="1">
                <a:schemeClr val="dk1"/>
              </a:lnRef>
              <a:fillRef idx="0">
                <a:schemeClr val="dk1"/>
              </a:fillRef>
              <a:effectRef idx="0">
                <a:schemeClr val="dk1"/>
              </a:effectRef>
              <a:fontRef idx="minor">
                <a:schemeClr val="tx1"/>
              </a:fontRef>
            </p:style>
          </p:cxnSp>
          <p:cxnSp>
            <p:nvCxnSpPr>
              <p:cNvPr id="23" name="直接箭头连接符 22"/>
              <p:cNvCxnSpPr/>
              <p:nvPr/>
            </p:nvCxnSpPr>
            <p:spPr bwMode="auto">
              <a:xfrm flipH="true">
                <a:off x="3232830" y="4363539"/>
                <a:ext cx="468284" cy="209029"/>
              </a:xfrm>
              <a:prstGeom prst="straightConnector1">
                <a:avLst/>
              </a:prstGeom>
              <a:ln>
                <a:headEnd type="none" w="med" len="med"/>
                <a:tailEnd type="arrow"/>
              </a:ln>
            </p:spPr>
            <p:style>
              <a:lnRef idx="1">
                <a:schemeClr val="dk1"/>
              </a:lnRef>
              <a:fillRef idx="0">
                <a:schemeClr val="dk1"/>
              </a:fillRef>
              <a:effectRef idx="0">
                <a:schemeClr val="dk1"/>
              </a:effectRef>
              <a:fontRef idx="minor">
                <a:schemeClr val="tx1"/>
              </a:fontRef>
            </p:style>
          </p:cxnSp>
          <p:cxnSp>
            <p:nvCxnSpPr>
              <p:cNvPr id="3" name="直接箭头连接符 2"/>
              <p:cNvCxnSpPr/>
              <p:nvPr/>
            </p:nvCxnSpPr>
            <p:spPr bwMode="auto">
              <a:xfrm flipV="true">
                <a:off x="5163113" y="3366635"/>
                <a:ext cx="446060" cy="128633"/>
              </a:xfrm>
              <a:prstGeom prst="straightConnector1">
                <a:avLst/>
              </a:prstGeom>
              <a:ln>
                <a:headEnd type="none" w="med" len="med"/>
                <a:tailEnd type="arrow"/>
              </a:ln>
            </p:spPr>
            <p:style>
              <a:lnRef idx="1">
                <a:schemeClr val="dk1"/>
              </a:lnRef>
              <a:fillRef idx="0">
                <a:schemeClr val="dk1"/>
              </a:fillRef>
              <a:effectRef idx="0">
                <a:schemeClr val="dk1"/>
              </a:effectRef>
              <a:fontRef idx="minor">
                <a:schemeClr val="tx1"/>
              </a:fontRef>
            </p:style>
          </p:cxnSp>
          <p:cxnSp>
            <p:nvCxnSpPr>
              <p:cNvPr id="27" name="直接箭头连接符 26"/>
              <p:cNvCxnSpPr/>
              <p:nvPr/>
            </p:nvCxnSpPr>
            <p:spPr bwMode="auto">
              <a:xfrm>
                <a:off x="5163113" y="4333679"/>
                <a:ext cx="446060" cy="121741"/>
              </a:xfrm>
              <a:prstGeom prst="straightConnector1">
                <a:avLst/>
              </a:prstGeom>
              <a:ln>
                <a:headEnd type="none" w="med" len="med"/>
                <a:tailEnd type="arrow"/>
              </a:ln>
            </p:spPr>
            <p:style>
              <a:lnRef idx="1">
                <a:schemeClr val="dk1"/>
              </a:lnRef>
              <a:fillRef idx="0">
                <a:schemeClr val="dk1"/>
              </a:fillRef>
              <a:effectRef idx="0">
                <a:schemeClr val="dk1"/>
              </a:effectRef>
              <a:fontRef idx="minor">
                <a:schemeClr val="tx1"/>
              </a:fontRef>
            </p:style>
          </p:cxnSp>
        </p:grpSp>
        <p:sp>
          <p:nvSpPr>
            <p:cNvPr id="201749" name="TextBox 33"/>
            <p:cNvSpPr txBox="true"/>
            <p:nvPr/>
          </p:nvSpPr>
          <p:spPr>
            <a:xfrm>
              <a:off x="1105" y="2840"/>
              <a:ext cx="3593" cy="2325"/>
            </a:xfrm>
            <a:prstGeom prst="rect">
              <a:avLst/>
            </a:prstGeom>
            <a:noFill/>
            <a:ln w="9525">
              <a:noFill/>
            </a:ln>
          </p:spPr>
          <p:txBody>
            <a:bodyPr anchor="t" anchorCtr="false">
              <a:spAutoFit/>
            </a:bodyPr>
            <a:p>
              <a:pPr algn="just" defTabSz="330200">
                <a:spcBef>
                  <a:spcPct val="20000"/>
                </a:spcBef>
                <a:buClrTx/>
                <a:buFontTx/>
                <a:tabLst>
                  <a:tab pos="8521700" algn="r"/>
                </a:tabLst>
              </a:pPr>
              <a:r>
                <a:rPr lang="zh-CN" altLang="en-US" sz="1800" dirty="0">
                  <a:solidFill>
                    <a:srgbClr val="130401"/>
                  </a:solidFill>
                  <a:latin typeface="微软雅黑" panose="020B0503020204020204" charset="-122"/>
                  <a:ea typeface="微软雅黑" panose="020B0503020204020204" charset="-122"/>
                </a:rPr>
                <a:t>客户资料散落各部门。若全面集中管理，可对企业统一授信，全面跟踪，降低信用风险。</a:t>
              </a:r>
              <a:endParaRPr lang="zh-CN" altLang="en-US" sz="1800" dirty="0">
                <a:solidFill>
                  <a:srgbClr val="130401"/>
                </a:solidFill>
                <a:latin typeface="微软雅黑" panose="020B0503020204020204" charset="-122"/>
                <a:ea typeface="微软雅黑" panose="020B0503020204020204" charset="-122"/>
              </a:endParaRPr>
            </a:p>
          </p:txBody>
        </p:sp>
        <p:sp>
          <p:nvSpPr>
            <p:cNvPr id="201750" name="TextBox 35"/>
            <p:cNvSpPr txBox="true"/>
            <p:nvPr/>
          </p:nvSpPr>
          <p:spPr>
            <a:xfrm>
              <a:off x="8728" y="2828"/>
              <a:ext cx="3962" cy="2761"/>
            </a:xfrm>
            <a:prstGeom prst="rect">
              <a:avLst/>
            </a:prstGeom>
            <a:noFill/>
            <a:ln w="9525">
              <a:noFill/>
            </a:ln>
          </p:spPr>
          <p:txBody>
            <a:bodyPr anchor="t" anchorCtr="false">
              <a:spAutoFit/>
            </a:bodyPr>
            <a:p>
              <a:pPr algn="just" defTabSz="330200">
                <a:spcBef>
                  <a:spcPct val="20000"/>
                </a:spcBef>
                <a:buClrTx/>
                <a:buFontTx/>
                <a:tabLst>
                  <a:tab pos="8521700" algn="r"/>
                </a:tabLst>
              </a:pPr>
              <a:r>
                <a:rPr lang="zh-CN" altLang="en-US" sz="1800" dirty="0">
                  <a:solidFill>
                    <a:srgbClr val="130401"/>
                  </a:solidFill>
                  <a:latin typeface="微软雅黑" panose="020B0503020204020204" charset="-122"/>
                  <a:ea typeface="微软雅黑" panose="020B0503020204020204" charset="-122"/>
                </a:rPr>
                <a:t>利用新技术对客户档案进行电子化管理，电子化的信用管理信息要同企业决策系统相联接，随时提供客户信用等级、信用额度等重要信息。</a:t>
              </a:r>
              <a:endParaRPr lang="zh-CN" altLang="en-US" sz="1800" dirty="0">
                <a:solidFill>
                  <a:srgbClr val="130401"/>
                </a:solidFill>
                <a:latin typeface="微软雅黑" panose="020B0503020204020204" charset="-122"/>
                <a:ea typeface="微软雅黑" panose="020B0503020204020204" charset="-122"/>
              </a:endParaRPr>
            </a:p>
          </p:txBody>
        </p:sp>
        <p:sp>
          <p:nvSpPr>
            <p:cNvPr id="149514" name="TextBox 36"/>
            <p:cNvSpPr txBox="true">
              <a:spLocks noChangeArrowheads="true"/>
            </p:cNvSpPr>
            <p:nvPr/>
          </p:nvSpPr>
          <p:spPr bwMode="auto">
            <a:xfrm>
              <a:off x="950" y="7598"/>
              <a:ext cx="3905" cy="2325"/>
            </a:xfrm>
            <a:prstGeom prst="rect">
              <a:avLst/>
            </a:prstGeom>
            <a:noFill/>
            <a:ln>
              <a:noFill/>
            </a:ln>
          </p:spPr>
          <p:txBody>
            <a:bodyPr>
              <a:spAutoFit/>
            </a:bodyPr>
            <a:lstStyle>
              <a:lvl1pPr defTabSz="330200" eaLnBrk="0" hangingPunct="0">
                <a:tabLst>
                  <a:tab pos="8521700" algn="r"/>
                </a:tabLst>
                <a:defRPr sz="2400">
                  <a:solidFill>
                    <a:schemeClr val="tx1"/>
                  </a:solidFill>
                  <a:latin typeface="Arial" panose="020B0604020202020204" pitchFamily="34" charset="0"/>
                  <a:ea typeface="宋体" panose="02010600030101010101" pitchFamily="2" charset="-122"/>
                </a:defRPr>
              </a:lvl1pPr>
              <a:lvl2pPr marL="742950" indent="-285750" defTabSz="330200" eaLnBrk="0" hangingPunct="0">
                <a:tabLst>
                  <a:tab pos="8521700" algn="r"/>
                </a:tabLst>
                <a:defRPr sz="2400">
                  <a:solidFill>
                    <a:schemeClr val="tx1"/>
                  </a:solidFill>
                  <a:latin typeface="Arial" panose="020B0604020202020204" pitchFamily="34" charset="0"/>
                  <a:ea typeface="宋体" panose="02010600030101010101" pitchFamily="2" charset="-122"/>
                </a:defRPr>
              </a:lvl2pPr>
              <a:lvl3pPr marL="1143000" indent="-228600" defTabSz="330200" eaLnBrk="0" hangingPunct="0">
                <a:tabLst>
                  <a:tab pos="8521700" algn="r"/>
                </a:tabLst>
                <a:defRPr sz="2400">
                  <a:solidFill>
                    <a:schemeClr val="tx1"/>
                  </a:solidFill>
                  <a:latin typeface="Arial" panose="020B0604020202020204" pitchFamily="34" charset="0"/>
                  <a:ea typeface="宋体" panose="02010600030101010101" pitchFamily="2" charset="-122"/>
                </a:defRPr>
              </a:lvl3pPr>
              <a:lvl4pPr marL="1600200" indent="-228600" defTabSz="330200" eaLnBrk="0" hangingPunct="0">
                <a:tabLst>
                  <a:tab pos="8521700" algn="r"/>
                </a:tabLst>
                <a:defRPr sz="2400">
                  <a:solidFill>
                    <a:schemeClr val="tx1"/>
                  </a:solidFill>
                  <a:latin typeface="Arial" panose="020B0604020202020204" pitchFamily="34" charset="0"/>
                  <a:ea typeface="宋体" panose="02010600030101010101" pitchFamily="2" charset="-122"/>
                </a:defRPr>
              </a:lvl4pPr>
              <a:lvl5pPr marL="2057400" indent="-228600" defTabSz="330200" eaLnBrk="0" hangingPunct="0">
                <a:tabLst>
                  <a:tab pos="8521700" algn="r"/>
                </a:tabLst>
                <a:defRPr sz="2400">
                  <a:solidFill>
                    <a:schemeClr val="tx1"/>
                  </a:solidFill>
                  <a:latin typeface="Arial" panose="020B0604020202020204" pitchFamily="34" charset="0"/>
                  <a:ea typeface="宋体" panose="02010600030101010101" pitchFamily="2" charset="-122"/>
                </a:defRPr>
              </a:lvl5pPr>
              <a:lvl6pPr marL="2514600" indent="-228600" defTabSz="330200" eaLnBrk="0" fontAlgn="base" hangingPunct="0">
                <a:spcBef>
                  <a:spcPct val="0"/>
                </a:spcBef>
                <a:spcAft>
                  <a:spcPct val="0"/>
                </a:spcAft>
                <a:tabLst>
                  <a:tab pos="8521700" algn="r"/>
                </a:tabLst>
                <a:defRPr sz="2400">
                  <a:solidFill>
                    <a:schemeClr val="tx1"/>
                  </a:solidFill>
                  <a:latin typeface="Arial" panose="020B0604020202020204" pitchFamily="34" charset="0"/>
                  <a:ea typeface="宋体" panose="02010600030101010101" pitchFamily="2" charset="-122"/>
                </a:defRPr>
              </a:lvl6pPr>
              <a:lvl7pPr marL="2971800" indent="-228600" defTabSz="330200" eaLnBrk="0" fontAlgn="base" hangingPunct="0">
                <a:spcBef>
                  <a:spcPct val="0"/>
                </a:spcBef>
                <a:spcAft>
                  <a:spcPct val="0"/>
                </a:spcAft>
                <a:tabLst>
                  <a:tab pos="8521700" algn="r"/>
                </a:tabLst>
                <a:defRPr sz="2400">
                  <a:solidFill>
                    <a:schemeClr val="tx1"/>
                  </a:solidFill>
                  <a:latin typeface="Arial" panose="020B0604020202020204" pitchFamily="34" charset="0"/>
                  <a:ea typeface="宋体" panose="02010600030101010101" pitchFamily="2" charset="-122"/>
                </a:defRPr>
              </a:lvl7pPr>
              <a:lvl8pPr marL="3429000" indent="-228600" defTabSz="330200" eaLnBrk="0" fontAlgn="base" hangingPunct="0">
                <a:spcBef>
                  <a:spcPct val="0"/>
                </a:spcBef>
                <a:spcAft>
                  <a:spcPct val="0"/>
                </a:spcAft>
                <a:tabLst>
                  <a:tab pos="8521700" algn="r"/>
                </a:tabLst>
                <a:defRPr sz="2400">
                  <a:solidFill>
                    <a:schemeClr val="tx1"/>
                  </a:solidFill>
                  <a:latin typeface="Arial" panose="020B0604020202020204" pitchFamily="34" charset="0"/>
                  <a:ea typeface="宋体" panose="02010600030101010101" pitchFamily="2" charset="-122"/>
                </a:defRPr>
              </a:lvl8pPr>
              <a:lvl9pPr marL="3886200" indent="-228600" defTabSz="330200" eaLnBrk="0" fontAlgn="base" hangingPunct="0">
                <a:spcBef>
                  <a:spcPct val="0"/>
                </a:spcBef>
                <a:spcAft>
                  <a:spcPct val="0"/>
                </a:spcAft>
                <a:tabLst>
                  <a:tab pos="8521700" algn="r"/>
                </a:tabLst>
                <a:defRPr sz="2400">
                  <a:solidFill>
                    <a:schemeClr val="tx1"/>
                  </a:solidFill>
                  <a:latin typeface="Arial" panose="020B0604020202020204" pitchFamily="34" charset="0"/>
                  <a:ea typeface="宋体" panose="02010600030101010101" pitchFamily="2" charset="-122"/>
                </a:defRPr>
              </a:lvl9pPr>
            </a:lstStyle>
            <a:p>
              <a:pPr marL="0" marR="0" lvl="0" indent="0" algn="just" defTabSz="330200" rtl="0" eaLnBrk="1" fontAlgn="base" latinLnBrk="0" hangingPunct="1">
                <a:lnSpc>
                  <a:spcPct val="100000"/>
                </a:lnSpc>
                <a:spcBef>
                  <a:spcPct val="20000"/>
                </a:spcBef>
                <a:spcAft>
                  <a:spcPct val="0"/>
                </a:spcAft>
                <a:buClrTx/>
                <a:buSzTx/>
                <a:buFontTx/>
                <a:buNone/>
                <a:tabLst>
                  <a:tab pos="8521700" algn="r"/>
                </a:tabLst>
                <a:defRPr/>
              </a:pPr>
              <a:r>
                <a:rPr kumimoji="0" lang="zh-CN" altLang="en-US" sz="180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cs"/>
                </a:rPr>
                <a:t>根据内外部最新的信息，更正客户的记录；随着客户的财务、经营、人事变动情况，及时调整对客户的授信额度。</a:t>
              </a:r>
              <a:endParaRPr kumimoji="0" lang="zh-CN" altLang="en-US" sz="180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cs"/>
              </a:endParaRPr>
            </a:p>
          </p:txBody>
        </p:sp>
        <p:sp>
          <p:nvSpPr>
            <p:cNvPr id="149515" name="TextBox 37"/>
            <p:cNvSpPr txBox="true">
              <a:spLocks noChangeArrowheads="true"/>
            </p:cNvSpPr>
            <p:nvPr/>
          </p:nvSpPr>
          <p:spPr bwMode="auto">
            <a:xfrm>
              <a:off x="8848" y="7643"/>
              <a:ext cx="3565" cy="2325"/>
            </a:xfrm>
            <a:prstGeom prst="rect">
              <a:avLst/>
            </a:prstGeom>
            <a:noFill/>
            <a:ln>
              <a:noFill/>
            </a:ln>
          </p:spPr>
          <p:txBody>
            <a:bodyPr>
              <a:spAutoFit/>
            </a:bodyPr>
            <a:lstStyle>
              <a:lvl1pPr defTabSz="330200" eaLnBrk="0" hangingPunct="0">
                <a:tabLst>
                  <a:tab pos="8521700" algn="r"/>
                </a:tabLst>
                <a:defRPr sz="2400">
                  <a:solidFill>
                    <a:schemeClr val="tx1"/>
                  </a:solidFill>
                  <a:latin typeface="Arial" panose="020B0604020202020204" pitchFamily="34" charset="0"/>
                  <a:ea typeface="宋体" panose="02010600030101010101" pitchFamily="2" charset="-122"/>
                </a:defRPr>
              </a:lvl1pPr>
              <a:lvl2pPr marL="742950" indent="-285750" defTabSz="330200" eaLnBrk="0" hangingPunct="0">
                <a:tabLst>
                  <a:tab pos="8521700" algn="r"/>
                </a:tabLst>
                <a:defRPr sz="2400">
                  <a:solidFill>
                    <a:schemeClr val="tx1"/>
                  </a:solidFill>
                  <a:latin typeface="Arial" panose="020B0604020202020204" pitchFamily="34" charset="0"/>
                  <a:ea typeface="宋体" panose="02010600030101010101" pitchFamily="2" charset="-122"/>
                </a:defRPr>
              </a:lvl2pPr>
              <a:lvl3pPr marL="1143000" indent="-228600" defTabSz="330200" eaLnBrk="0" hangingPunct="0">
                <a:tabLst>
                  <a:tab pos="8521700" algn="r"/>
                </a:tabLst>
                <a:defRPr sz="2400">
                  <a:solidFill>
                    <a:schemeClr val="tx1"/>
                  </a:solidFill>
                  <a:latin typeface="Arial" panose="020B0604020202020204" pitchFamily="34" charset="0"/>
                  <a:ea typeface="宋体" panose="02010600030101010101" pitchFamily="2" charset="-122"/>
                </a:defRPr>
              </a:lvl3pPr>
              <a:lvl4pPr marL="1600200" indent="-228600" defTabSz="330200" eaLnBrk="0" hangingPunct="0">
                <a:tabLst>
                  <a:tab pos="8521700" algn="r"/>
                </a:tabLst>
                <a:defRPr sz="2400">
                  <a:solidFill>
                    <a:schemeClr val="tx1"/>
                  </a:solidFill>
                  <a:latin typeface="Arial" panose="020B0604020202020204" pitchFamily="34" charset="0"/>
                  <a:ea typeface="宋体" panose="02010600030101010101" pitchFamily="2" charset="-122"/>
                </a:defRPr>
              </a:lvl4pPr>
              <a:lvl5pPr marL="2057400" indent="-228600" defTabSz="330200" eaLnBrk="0" hangingPunct="0">
                <a:tabLst>
                  <a:tab pos="8521700" algn="r"/>
                </a:tabLst>
                <a:defRPr sz="2400">
                  <a:solidFill>
                    <a:schemeClr val="tx1"/>
                  </a:solidFill>
                  <a:latin typeface="Arial" panose="020B0604020202020204" pitchFamily="34" charset="0"/>
                  <a:ea typeface="宋体" panose="02010600030101010101" pitchFamily="2" charset="-122"/>
                </a:defRPr>
              </a:lvl5pPr>
              <a:lvl6pPr marL="2514600" indent="-228600" defTabSz="330200" eaLnBrk="0" fontAlgn="base" hangingPunct="0">
                <a:spcBef>
                  <a:spcPct val="0"/>
                </a:spcBef>
                <a:spcAft>
                  <a:spcPct val="0"/>
                </a:spcAft>
                <a:tabLst>
                  <a:tab pos="8521700" algn="r"/>
                </a:tabLst>
                <a:defRPr sz="2400">
                  <a:solidFill>
                    <a:schemeClr val="tx1"/>
                  </a:solidFill>
                  <a:latin typeface="Arial" panose="020B0604020202020204" pitchFamily="34" charset="0"/>
                  <a:ea typeface="宋体" panose="02010600030101010101" pitchFamily="2" charset="-122"/>
                </a:defRPr>
              </a:lvl6pPr>
              <a:lvl7pPr marL="2971800" indent="-228600" defTabSz="330200" eaLnBrk="0" fontAlgn="base" hangingPunct="0">
                <a:spcBef>
                  <a:spcPct val="0"/>
                </a:spcBef>
                <a:spcAft>
                  <a:spcPct val="0"/>
                </a:spcAft>
                <a:tabLst>
                  <a:tab pos="8521700" algn="r"/>
                </a:tabLst>
                <a:defRPr sz="2400">
                  <a:solidFill>
                    <a:schemeClr val="tx1"/>
                  </a:solidFill>
                  <a:latin typeface="Arial" panose="020B0604020202020204" pitchFamily="34" charset="0"/>
                  <a:ea typeface="宋体" panose="02010600030101010101" pitchFamily="2" charset="-122"/>
                </a:defRPr>
              </a:lvl7pPr>
              <a:lvl8pPr marL="3429000" indent="-228600" defTabSz="330200" eaLnBrk="0" fontAlgn="base" hangingPunct="0">
                <a:spcBef>
                  <a:spcPct val="0"/>
                </a:spcBef>
                <a:spcAft>
                  <a:spcPct val="0"/>
                </a:spcAft>
                <a:tabLst>
                  <a:tab pos="8521700" algn="r"/>
                </a:tabLst>
                <a:defRPr sz="2400">
                  <a:solidFill>
                    <a:schemeClr val="tx1"/>
                  </a:solidFill>
                  <a:latin typeface="Arial" panose="020B0604020202020204" pitchFamily="34" charset="0"/>
                  <a:ea typeface="宋体" panose="02010600030101010101" pitchFamily="2" charset="-122"/>
                </a:defRPr>
              </a:lvl8pPr>
              <a:lvl9pPr marL="3886200" indent="-228600" defTabSz="330200" eaLnBrk="0" fontAlgn="base" hangingPunct="0">
                <a:spcBef>
                  <a:spcPct val="0"/>
                </a:spcBef>
                <a:spcAft>
                  <a:spcPct val="0"/>
                </a:spcAft>
                <a:tabLst>
                  <a:tab pos="8521700" algn="r"/>
                </a:tabLst>
                <a:defRPr sz="2400">
                  <a:solidFill>
                    <a:schemeClr val="tx1"/>
                  </a:solidFill>
                  <a:latin typeface="Arial" panose="020B0604020202020204" pitchFamily="34" charset="0"/>
                  <a:ea typeface="宋体" panose="02010600030101010101" pitchFamily="2" charset="-122"/>
                </a:defRPr>
              </a:lvl9pPr>
            </a:lstStyle>
            <a:p>
              <a:pPr marL="0" marR="0" lvl="0" indent="0" algn="just" defTabSz="330200" rtl="0" eaLnBrk="1" fontAlgn="base" latinLnBrk="0" hangingPunct="1">
                <a:lnSpc>
                  <a:spcPct val="100000"/>
                </a:lnSpc>
                <a:spcBef>
                  <a:spcPct val="20000"/>
                </a:spcBef>
                <a:spcAft>
                  <a:spcPct val="0"/>
                </a:spcAft>
                <a:buClr>
                  <a:schemeClr val="hlink"/>
                </a:buClr>
                <a:buSzTx/>
                <a:buFontTx/>
                <a:buNone/>
                <a:tabLst>
                  <a:tab pos="8521700" algn="r"/>
                </a:tabLst>
                <a:defRPr/>
              </a:pPr>
              <a:r>
                <a:rPr kumimoji="0" lang="zh-CN" altLang="en-US" sz="180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cs"/>
                </a:rPr>
                <a:t>客户重要程度和客户档案管理费用不同，需对客户进行分类管理；突出重点来管理。</a:t>
              </a:r>
              <a:endParaRPr kumimoji="0" lang="zh-CN" altLang="en-US" sz="18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cs"/>
              </a:endParaRPr>
            </a:p>
            <a:p>
              <a:pPr marL="0" marR="0" lvl="0" indent="0" algn="just" defTabSz="330200" rtl="0" eaLnBrk="1" fontAlgn="base" latinLnBrk="0" hangingPunct="1">
                <a:lnSpc>
                  <a:spcPct val="100000"/>
                </a:lnSpc>
                <a:spcBef>
                  <a:spcPct val="0"/>
                </a:spcBef>
                <a:spcAft>
                  <a:spcPct val="0"/>
                </a:spcAft>
                <a:buClrTx/>
                <a:buSzTx/>
                <a:buFontTx/>
                <a:buNone/>
                <a:tabLst>
                  <a:tab pos="8521700" algn="r"/>
                </a:tabLst>
                <a:defRPr/>
              </a:pPr>
              <a:endParaRPr kumimoji="0" lang="zh-CN" altLang="en-US" sz="18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cs"/>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 客户信用档案建设与服务</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202754" name="文本框 4"/>
          <p:cNvSpPr txBox="true"/>
          <p:nvPr/>
        </p:nvSpPr>
        <p:spPr>
          <a:xfrm>
            <a:off x="1523683" y="1411605"/>
            <a:ext cx="9144000" cy="1660525"/>
          </a:xfrm>
          <a:prstGeom prst="rect">
            <a:avLst/>
          </a:prstGeom>
          <a:noFill/>
          <a:ln w="9525">
            <a:noFill/>
          </a:ln>
        </p:spPr>
        <p:txBody>
          <a:bodyPr wrap="square" anchor="t" anchorCtr="false">
            <a:spAutoFit/>
          </a:bodyPr>
          <a:p>
            <a:pPr eaLnBrk="0" hangingPunct="0">
              <a:buClrTx/>
              <a:buFontTx/>
            </a:pPr>
            <a:r>
              <a:rPr lang="en-US" altLang="zh-CN" sz="2400" b="1" dirty="0">
                <a:latin typeface="微软雅黑" panose="020B0503020204020204" charset="-122"/>
                <a:ea typeface="微软雅黑" panose="020B0503020204020204" charset="-122"/>
                <a:cs typeface="微软雅黑" panose="020B0503020204020204" charset="-122"/>
              </a:rPr>
              <a:t>1. 客户信用档案内容</a:t>
            </a:r>
            <a:endParaRPr lang="zh-CN" altLang="en-US" sz="2000" b="1" dirty="0">
              <a:solidFill>
                <a:srgbClr val="0B1A3F"/>
              </a:solidFill>
              <a:latin typeface="微软雅黑" panose="020B0503020204020204" charset="-122"/>
              <a:ea typeface="微软雅黑" panose="020B0503020204020204" charset="-122"/>
              <a:cs typeface="微软雅黑" panose="020B0503020204020204" charset="-122"/>
            </a:endParaRPr>
          </a:p>
          <a:p>
            <a:pPr eaLnBrk="0" hangingPunct="0">
              <a:buClrTx/>
              <a:buFontTx/>
            </a:pPr>
            <a:endParaRPr lang="en-US" altLang="zh-CN" b="1" dirty="0">
              <a:solidFill>
                <a:srgbClr val="0B1A3F"/>
              </a:solidFill>
              <a:latin typeface="微软雅黑" panose="020B0503020204020204" charset="-122"/>
              <a:ea typeface="微软雅黑" panose="020B0503020204020204" charset="-122"/>
              <a:cs typeface="微软雅黑" panose="020B0503020204020204" charset="-122"/>
            </a:endParaRPr>
          </a:p>
          <a:p>
            <a:pPr eaLnBrk="0" hangingPunct="0">
              <a:buClrTx/>
              <a:buFontTx/>
            </a:pPr>
            <a:r>
              <a:rPr lang="zh-CN" altLang="en-US" sz="2000" dirty="0">
                <a:latin typeface="微软雅黑" panose="020B0503020204020204" charset="-122"/>
                <a:ea typeface="微软雅黑" panose="020B0503020204020204" charset="-122"/>
                <a:cs typeface="微软雅黑" panose="020B0503020204020204" charset="-122"/>
              </a:rPr>
              <a:t>客户信用档案内容包括：所有赊销客户的信用档案；曾经是客户的企业和消费者的信用档案；向企业提出信用申请的申请人的信用档案；企业潜在客户的信用档案；公关对象的信用档案；查询过的企业或消费者的信用档案。</a:t>
            </a:r>
            <a:endParaRPr lang="zh-CN" altLang="en-US" sz="2000" dirty="0">
              <a:latin typeface="微软雅黑" panose="020B0503020204020204" charset="-122"/>
              <a:ea typeface="微软雅黑" panose="020B0503020204020204" charset="-122"/>
              <a:cs typeface="微软雅黑" panose="020B0503020204020204" charset="-122"/>
            </a:endParaRPr>
          </a:p>
        </p:txBody>
      </p:sp>
      <p:pic>
        <p:nvPicPr>
          <p:cNvPr id="202755" name="图片 5"/>
          <p:cNvPicPr>
            <a:picLocks noChangeAspect="true"/>
          </p:cNvPicPr>
          <p:nvPr/>
        </p:nvPicPr>
        <p:blipFill>
          <a:blip r:embed="rId4"/>
          <a:stretch>
            <a:fillRect/>
          </a:stretch>
        </p:blipFill>
        <p:spPr>
          <a:xfrm>
            <a:off x="4177030" y="3472180"/>
            <a:ext cx="3838575" cy="2886075"/>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一、客户管理概论</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845310" y="1335723"/>
            <a:ext cx="8502015" cy="3673157"/>
            <a:chOff x="720" y="2308"/>
            <a:chExt cx="13389" cy="5784"/>
          </a:xfrm>
        </p:grpSpPr>
        <p:sp>
          <p:nvSpPr>
            <p:cNvPr id="187398" name="矩形 6"/>
            <p:cNvSpPr>
              <a:spLocks noChangeArrowheads="true"/>
            </p:cNvSpPr>
            <p:nvPr/>
          </p:nvSpPr>
          <p:spPr bwMode="auto">
            <a:xfrm>
              <a:off x="720" y="3063"/>
              <a:ext cx="4993" cy="822"/>
            </a:xfrm>
            <a:prstGeom prst="rect">
              <a:avLst/>
            </a:prstGeom>
            <a:noFill/>
            <a:ln>
              <a:noFill/>
            </a:ln>
          </p:spPr>
          <p:txBody>
            <a:bodyPr wrap="square">
              <a:spAutoFit/>
            </a:bodyP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1" i="0" u="none" strike="noStrike" kern="120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mn-cs"/>
                </a:rPr>
                <a:t>（一）客户的定义</a:t>
              </a:r>
              <a:endParaRPr kumimoji="0" lang="zh-CN" altLang="en-US" sz="2800" b="1" i="0" u="none" strike="noStrike" kern="120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mn-cs"/>
              </a:endParaRPr>
            </a:p>
          </p:txBody>
        </p:sp>
        <p:sp>
          <p:nvSpPr>
            <p:cNvPr id="9" name="Rectangle 3" descr="单个小人13"/>
            <p:cNvSpPr>
              <a:spLocks noGrp="true" noChangeAspect="true"/>
            </p:cNvSpPr>
            <p:nvPr/>
          </p:nvSpPr>
          <p:spPr>
            <a:xfrm>
              <a:off x="6438" y="2308"/>
              <a:ext cx="2280" cy="2132"/>
            </a:xfrm>
            <a:prstGeom prst="rect">
              <a:avLst/>
            </a:prstGeom>
            <a:blipFill rotWithShape="true">
              <a:blip r:embed="rId4"/>
              <a:stretch>
                <a:fillRect/>
              </a:stretch>
            </a:blipFill>
            <a:ln w="9525" cap="flat" cmpd="sng">
              <a:solidFill>
                <a:schemeClr val="tx1"/>
              </a:solidFill>
              <a:prstDash val="solid"/>
              <a:miter/>
              <a:headEnd type="none" w="med" len="med"/>
              <a:tailEnd type="none" w="med" len="med"/>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1" name="TextBox 10"/>
            <p:cNvSpPr txBox="true"/>
            <p:nvPr/>
          </p:nvSpPr>
          <p:spPr>
            <a:xfrm>
              <a:off x="1046" y="5040"/>
              <a:ext cx="13063" cy="3052"/>
            </a:xfrm>
            <a:prstGeom prst="rect">
              <a:avLst/>
            </a:prstGeom>
            <a:noFill/>
          </p:spPr>
          <p:txBody>
            <a:bodyPr>
              <a:spAutoFit/>
            </a:bodyPr>
            <a:lstStyle/>
            <a:p>
              <a:pPr marL="342900" marR="0" indent="-342900" defTabSz="914400">
                <a:buClrTx/>
                <a:buSzTx/>
                <a:buFont typeface="Wingdings" panose="05000000000000000000" pitchFamily="2" charset="2"/>
                <a:buChar char="n"/>
                <a:defRPr/>
              </a:pPr>
              <a:r>
                <a:rPr kumimoji="0" lang="zh-CN" altLang="en-US" sz="2400" kern="1200" cap="none" spc="0" normalizeH="0" baseline="0" noProof="0" dirty="0">
                  <a:solidFill>
                    <a:srgbClr val="130401"/>
                  </a:solidFill>
                  <a:latin typeface="微软雅黑" panose="020B0503020204020204" charset="-122"/>
                  <a:ea typeface="微软雅黑" panose="020B0503020204020204" charset="-122"/>
                  <a:cs typeface="+mn-cs"/>
                </a:rPr>
                <a:t>凡对本企业的产品或服务</a:t>
              </a:r>
              <a:r>
                <a:rPr kumimoji="0" lang="zh-CN" altLang="en-US" sz="2400" kern="1200" cap="none" spc="0" normalizeH="0" baseline="0" noProof="0" dirty="0">
                  <a:solidFill>
                    <a:srgbClr val="00B0F0"/>
                  </a:solidFill>
                  <a:latin typeface="微软雅黑" panose="020B0503020204020204" charset="-122"/>
                  <a:ea typeface="微软雅黑" panose="020B0503020204020204" charset="-122"/>
                  <a:cs typeface="+mn-cs"/>
                </a:rPr>
                <a:t>有需求</a:t>
              </a:r>
              <a:r>
                <a:rPr kumimoji="0" lang="zh-CN" altLang="en-US" sz="2400" kern="1200" cap="none" spc="0" normalizeH="0" baseline="0" noProof="0" dirty="0">
                  <a:solidFill>
                    <a:srgbClr val="130401"/>
                  </a:solidFill>
                  <a:latin typeface="微软雅黑" panose="020B0503020204020204" charset="-122"/>
                  <a:ea typeface="微软雅黑" panose="020B0503020204020204" charset="-122"/>
                  <a:cs typeface="+mn-cs"/>
                </a:rPr>
                <a:t>并</a:t>
              </a:r>
              <a:r>
                <a:rPr kumimoji="0" lang="zh-CN" altLang="en-US" sz="2400" kern="1200" cap="none" spc="0" normalizeH="0" baseline="0" noProof="0" dirty="0">
                  <a:solidFill>
                    <a:srgbClr val="00B0F0"/>
                  </a:solidFill>
                  <a:latin typeface="微软雅黑" panose="020B0503020204020204" charset="-122"/>
                  <a:ea typeface="微软雅黑" panose="020B0503020204020204" charset="-122"/>
                  <a:cs typeface="+mn-cs"/>
                </a:rPr>
                <a:t>有支付能力</a:t>
              </a:r>
              <a:r>
                <a:rPr kumimoji="0" lang="zh-CN" altLang="en-US" sz="2400" kern="1200" cap="none" spc="0" normalizeH="0" baseline="0" noProof="0" dirty="0">
                  <a:solidFill>
                    <a:srgbClr val="130401"/>
                  </a:solidFill>
                  <a:latin typeface="微软雅黑" panose="020B0503020204020204" charset="-122"/>
                  <a:ea typeface="微软雅黑" panose="020B0503020204020204" charset="-122"/>
                  <a:cs typeface="+mn-cs"/>
                </a:rPr>
                <a:t>的法人单位或者消费者个人都是</a:t>
              </a:r>
              <a:r>
                <a:rPr kumimoji="0" lang="zh-CN" altLang="en-US" sz="2400" kern="1200" cap="none" spc="0" normalizeH="0" baseline="0" noProof="0" dirty="0">
                  <a:solidFill>
                    <a:srgbClr val="00B0F0"/>
                  </a:solidFill>
                  <a:latin typeface="微软雅黑" panose="020B0503020204020204" charset="-122"/>
                  <a:ea typeface="微软雅黑" panose="020B0503020204020204" charset="-122"/>
                  <a:cs typeface="+mn-cs"/>
                </a:rPr>
                <a:t>企业潜在客户</a:t>
              </a:r>
              <a:r>
                <a:rPr kumimoji="0" lang="zh-CN" altLang="en-US" sz="2400" kern="1200" cap="none" spc="0" normalizeH="0" baseline="0" noProof="0" dirty="0">
                  <a:solidFill>
                    <a:srgbClr val="130401"/>
                  </a:solidFill>
                  <a:latin typeface="微软雅黑" panose="020B0503020204020204" charset="-122"/>
                  <a:ea typeface="微软雅黑" panose="020B0503020204020204" charset="-122"/>
                  <a:cs typeface="+mn-cs"/>
                </a:rPr>
                <a:t>，而付钱购买本企业产品或服务的企业或个人就都是</a:t>
              </a:r>
              <a:r>
                <a:rPr kumimoji="0" lang="zh-CN" altLang="en-US" sz="2400" kern="1200" cap="none" spc="0" normalizeH="0" baseline="0" noProof="0" dirty="0">
                  <a:solidFill>
                    <a:srgbClr val="00B0F0"/>
                  </a:solidFill>
                  <a:latin typeface="微软雅黑" panose="020B0503020204020204" charset="-122"/>
                  <a:ea typeface="微软雅黑" panose="020B0503020204020204" charset="-122"/>
                  <a:cs typeface="+mn-cs"/>
                </a:rPr>
                <a:t>企业的客户</a:t>
              </a:r>
              <a:r>
                <a:rPr kumimoji="0" lang="zh-CN" altLang="en-US" sz="2400" kern="1200" cap="none" spc="0" normalizeH="0" baseline="0" noProof="0" dirty="0">
                  <a:solidFill>
                    <a:srgbClr val="130401"/>
                  </a:solidFill>
                  <a:latin typeface="微软雅黑" panose="020B0503020204020204" charset="-122"/>
                  <a:ea typeface="微软雅黑" panose="020B0503020204020204" charset="-122"/>
                  <a:cs typeface="+mn-cs"/>
                </a:rPr>
                <a:t>。</a:t>
              </a:r>
              <a:endParaRPr kumimoji="0" lang="en-US" altLang="zh-CN" sz="2400" kern="1200" cap="none" spc="0" normalizeH="0" baseline="0" noProof="0" dirty="0">
                <a:solidFill>
                  <a:srgbClr val="130401"/>
                </a:solidFill>
                <a:latin typeface="微软雅黑" panose="020B0503020204020204" charset="-122"/>
                <a:ea typeface="微软雅黑" panose="020B0503020204020204" charset="-122"/>
                <a:cs typeface="+mn-cs"/>
              </a:endParaRPr>
            </a:p>
            <a:p>
              <a:pPr marL="342900" marR="0" indent="-342900" defTabSz="914400">
                <a:buClrTx/>
                <a:buSzTx/>
                <a:buFont typeface="Wingdings" panose="05000000000000000000" pitchFamily="2" charset="2"/>
                <a:buChar char="n"/>
                <a:defRPr/>
              </a:pPr>
              <a:r>
                <a:rPr kumimoji="0" lang="zh-CN" altLang="en-US" sz="2400" kern="1200" cap="none" spc="0" normalizeH="0" baseline="0" noProof="0" dirty="0">
                  <a:solidFill>
                    <a:srgbClr val="130401"/>
                  </a:solidFill>
                  <a:latin typeface="微软雅黑" panose="020B0503020204020204" charset="-122"/>
                  <a:ea typeface="微软雅黑" panose="020B0503020204020204" charset="-122"/>
                  <a:cs typeface="+mn-cs"/>
                </a:rPr>
                <a:t>信用部门的客户与销售部门的客户范畴一样吗？</a:t>
              </a:r>
              <a:endParaRPr kumimoji="0" lang="en-US" altLang="zh-CN" sz="2400" kern="1200" cap="none" spc="0" normalizeH="0" baseline="0" noProof="0" dirty="0">
                <a:solidFill>
                  <a:srgbClr val="130401"/>
                </a:solidFill>
                <a:latin typeface="微软雅黑" panose="020B0503020204020204" charset="-122"/>
                <a:ea typeface="微软雅黑" panose="020B0503020204020204" charset="-122"/>
                <a:cs typeface="+mn-cs"/>
              </a:endParaRPr>
            </a:p>
            <a:p>
              <a:pPr marR="0" defTabSz="914400">
                <a:buClrTx/>
                <a:buSzTx/>
                <a:buFontTx/>
                <a:buNone/>
                <a:defRPr/>
              </a:pPr>
              <a:endParaRPr kumimoji="0" lang="en-US" altLang="zh-CN" sz="2400" kern="1200" cap="none" spc="0" normalizeH="0" baseline="0" noProof="0" dirty="0">
                <a:solidFill>
                  <a:srgbClr val="130401"/>
                </a:solidFill>
                <a:latin typeface="微软雅黑" panose="020B0503020204020204" charset="-122"/>
                <a:ea typeface="微软雅黑" panose="020B0503020204020204" charset="-122"/>
                <a:cs typeface="+mn-cs"/>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 客户信用档案建设与服务</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203778" name="内容占位符 2"/>
          <p:cNvSpPr>
            <a:spLocks noGrp="true"/>
          </p:cNvSpPr>
          <p:nvPr/>
        </p:nvSpPr>
        <p:spPr>
          <a:xfrm>
            <a:off x="1849120" y="2147570"/>
            <a:ext cx="8662035" cy="2562225"/>
          </a:xfrm>
          <a:prstGeom prst="rect">
            <a:avLst/>
          </a:prstGeom>
          <a:noFill/>
          <a:ln w="9525">
            <a:noFill/>
          </a:ln>
        </p:spPr>
        <p:txBody>
          <a:bodyPr vert="horz" wrap="square" lIns="91440" tIns="45720" rIns="91440" bIns="45720" anchor="t"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r>
              <a:rPr lang="en-US" altLang="zh-CN" sz="2000" b="1" dirty="0">
                <a:latin typeface="微软雅黑" panose="020B0503020204020204" charset="-122"/>
                <a:ea typeface="微软雅黑" panose="020B0503020204020204" charset="-122"/>
                <a:cs typeface="微软雅黑" panose="020B0503020204020204" charset="-122"/>
              </a:rPr>
              <a:t>(1) </a:t>
            </a:r>
            <a:r>
              <a:rPr lang="zh-CN" altLang="en-US" sz="2000" b="1" dirty="0">
                <a:latin typeface="微软雅黑" panose="020B0503020204020204" charset="-122"/>
                <a:ea typeface="微软雅黑" panose="020B0503020204020204" charset="-122"/>
                <a:cs typeface="微软雅黑" panose="020B0503020204020204" charset="-122"/>
              </a:rPr>
              <a:t>设计信用档案模板</a:t>
            </a:r>
            <a:endParaRPr lang="zh-CN" altLang="en-US" sz="2400" b="1" dirty="0">
              <a:latin typeface="微软雅黑" panose="020B0503020204020204" charset="-122"/>
              <a:ea typeface="微软雅黑" panose="020B0503020204020204" charset="-122"/>
              <a:cs typeface="微软雅黑" panose="020B0503020204020204" charset="-122"/>
            </a:endParaRPr>
          </a:p>
          <a:p>
            <a:endParaRPr lang="en-US" altLang="zh-CN" sz="2400" b="1" dirty="0">
              <a:latin typeface="微软雅黑" panose="020B0503020204020204" charset="-122"/>
              <a:ea typeface="微软雅黑" panose="020B0503020204020204" charset="-122"/>
              <a:cs typeface="微软雅黑" panose="020B0503020204020204" charset="-122"/>
            </a:endParaRPr>
          </a:p>
          <a:p>
            <a:r>
              <a:rPr lang="zh-CN" altLang="en-US" sz="2000" dirty="0">
                <a:latin typeface="微软雅黑" panose="020B0503020204020204" charset="-122"/>
                <a:ea typeface="微软雅黑" panose="020B0503020204020204" charset="-122"/>
                <a:cs typeface="微软雅黑" panose="020B0503020204020204" charset="-122"/>
              </a:rPr>
              <a:t>建立信用档案库要注意信用信息的完整性、栏目设置的合理性、栏目排列的逻辑性、检索的科学性。客户信用档案模板要在</a:t>
            </a:r>
            <a:r>
              <a:rPr lang="zh-CN" altLang="en-US" sz="2000" dirty="0">
                <a:solidFill>
                  <a:srgbClr val="00B0F0"/>
                </a:solidFill>
                <a:latin typeface="微软雅黑" panose="020B0503020204020204" charset="-122"/>
                <a:ea typeface="微软雅黑" panose="020B0503020204020204" charset="-122"/>
                <a:cs typeface="微软雅黑" panose="020B0503020204020204" charset="-122"/>
              </a:rPr>
              <a:t>参照不同类型企业征信报告</a:t>
            </a:r>
            <a:r>
              <a:rPr lang="zh-CN" altLang="en-US" sz="2000" dirty="0">
                <a:latin typeface="微软雅黑" panose="020B0503020204020204" charset="-122"/>
                <a:ea typeface="微软雅黑" panose="020B0503020204020204" charset="-122"/>
                <a:cs typeface="微软雅黑" panose="020B0503020204020204" charset="-122"/>
              </a:rPr>
              <a:t>的基础上，按照行业通用标准，结合企业的具体要求，构建客户信用档案库模板。</a:t>
            </a:r>
            <a:endParaRPr lang="zh-CN" altLang="en-US" sz="2000" dirty="0">
              <a:latin typeface="微软雅黑" panose="020B0503020204020204" charset="-122"/>
              <a:ea typeface="微软雅黑" panose="020B0503020204020204" charset="-122"/>
              <a:cs typeface="微软雅黑" panose="020B0503020204020204" charset="-122"/>
            </a:endParaRPr>
          </a:p>
        </p:txBody>
      </p:sp>
      <p:sp>
        <p:nvSpPr>
          <p:cNvPr id="203777" name="标题 1"/>
          <p:cNvSpPr>
            <a:spLocks noGrp="true"/>
          </p:cNvSpPr>
          <p:nvPr/>
        </p:nvSpPr>
        <p:spPr>
          <a:xfrm>
            <a:off x="733425" y="1009015"/>
            <a:ext cx="3543935" cy="563245"/>
          </a:xfrm>
          <a:prstGeom prst="rect">
            <a:avLst/>
          </a:prstGeom>
          <a:noFill/>
          <a:ln w="9525">
            <a:noFill/>
          </a:ln>
        </p:spPr>
        <p:txBody>
          <a:bodyPr vert="horz" wrap="square" lIns="91440" tIns="45720" rIns="91440" bIns="45720" anchor="ctr" anchorCtr="false"/>
          <a:lstStyle>
            <a:lvl1pPr algn="l" rtl="0" eaLnBrk="0" fontAlgn="base" hangingPunct="0">
              <a:spcBef>
                <a:spcPct val="0"/>
              </a:spcBef>
              <a:spcAft>
                <a:spcPct val="0"/>
              </a:spcAft>
              <a:defRPr sz="3600" b="1">
                <a:solidFill>
                  <a:schemeClr val="bg1"/>
                </a:solidFill>
                <a:latin typeface="+mj-lt"/>
                <a:ea typeface="+mj-ea"/>
                <a:cs typeface="+mj-cs"/>
              </a:defRPr>
            </a:lvl1pPr>
            <a:lvl2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2pPr>
            <a:lvl3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3pPr>
            <a:lvl4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4pPr>
            <a:lvl5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5pPr>
            <a:lvl6pPr marL="4572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6pPr>
            <a:lvl7pPr marL="9144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7pPr>
            <a:lvl8pPr marL="13716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8pPr>
            <a:lvl9pPr marL="18288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9pPr>
          </a:lstStyle>
          <a:p>
            <a:pPr>
              <a:buNone/>
            </a:pPr>
            <a:r>
              <a:rPr lang="en-US" altLang="zh-CN" sz="2400" dirty="0">
                <a:solidFill>
                  <a:schemeClr val="tx1"/>
                </a:solidFill>
                <a:latin typeface="微软雅黑" panose="020B0503020204020204" charset="-122"/>
                <a:ea typeface="微软雅黑" panose="020B0503020204020204" charset="-122"/>
                <a:cs typeface="微软雅黑" panose="020B0503020204020204" charset="-122"/>
              </a:rPr>
              <a:t>2. </a:t>
            </a:r>
            <a:r>
              <a:rPr lang="zh-CN" altLang="en-US" sz="2400" dirty="0">
                <a:solidFill>
                  <a:schemeClr val="tx1"/>
                </a:solidFill>
                <a:latin typeface="微软雅黑" panose="020B0503020204020204" charset="-122"/>
                <a:ea typeface="微软雅黑" panose="020B0503020204020204" charset="-122"/>
                <a:cs typeface="微软雅黑" panose="020B0503020204020204" charset="-122"/>
              </a:rPr>
              <a:t>客户信用档案库建设</a:t>
            </a:r>
            <a:endParaRPr lang="zh-CN" altLang="en-US" sz="2400" dirty="0">
              <a:solidFill>
                <a:schemeClr val="tx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 客户信用档案建设与服务</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2176780" y="981710"/>
            <a:ext cx="7719378" cy="5330190"/>
            <a:chOff x="521" y="1806"/>
            <a:chExt cx="12157" cy="8394"/>
          </a:xfrm>
        </p:grpSpPr>
        <p:grpSp>
          <p:nvGrpSpPr>
            <p:cNvPr id="204805" name="Group 3"/>
            <p:cNvGrpSpPr/>
            <p:nvPr/>
          </p:nvGrpSpPr>
          <p:grpSpPr>
            <a:xfrm>
              <a:off x="719" y="2844"/>
              <a:ext cx="11958" cy="7356"/>
              <a:chOff x="499" y="1296"/>
              <a:chExt cx="4632" cy="2736"/>
            </a:xfrm>
          </p:grpSpPr>
          <p:sp>
            <p:nvSpPr>
              <p:cNvPr id="204806" name="Text Box 4"/>
              <p:cNvSpPr txBox="true"/>
              <p:nvPr/>
            </p:nvSpPr>
            <p:spPr>
              <a:xfrm>
                <a:off x="499" y="1392"/>
                <a:ext cx="1145" cy="865"/>
              </a:xfrm>
              <a:prstGeom prst="rect">
                <a:avLst/>
              </a:prstGeom>
              <a:noFill/>
              <a:ln w="9525">
                <a:noFill/>
              </a:ln>
            </p:spPr>
            <p:txBody>
              <a:bodyPr wrap="square" anchor="t" anchorCtr="false">
                <a:spAutoFit/>
              </a:bodyPr>
              <a:p>
                <a:pPr algn="just" eaLnBrk="0" fontAlgn="auto" hangingPunct="0">
                  <a:buClrTx/>
                  <a:buFont typeface="Arial" panose="020B0604020202020204" pitchFamily="34" charset="0"/>
                </a:pPr>
                <a:r>
                  <a:rPr lang="en-US" altLang="zh-CN" b="1" dirty="0">
                    <a:latin typeface="微软雅黑" panose="020B0503020204020204" charset="-122"/>
                    <a:ea typeface="微软雅黑" panose="020B0503020204020204" charset="-122"/>
                    <a:cs typeface="微软雅黑" panose="020B0503020204020204" charset="-122"/>
                  </a:rPr>
                  <a:t>1</a:t>
                </a:r>
                <a:r>
                  <a:rPr lang="zh-CN" altLang="en-US" b="1" dirty="0">
                    <a:latin typeface="微软雅黑" panose="020B0503020204020204" charset="-122"/>
                    <a:ea typeface="微软雅黑" panose="020B0503020204020204" charset="-122"/>
                    <a:cs typeface="微软雅黑" panose="020B0503020204020204" charset="-122"/>
                  </a:rPr>
                  <a:t>、市场部</a:t>
                </a:r>
                <a:endParaRPr lang="zh-CN" altLang="en-US" b="1" dirty="0">
                  <a:latin typeface="微软雅黑" panose="020B0503020204020204" charset="-122"/>
                  <a:ea typeface="微软雅黑" panose="020B0503020204020204" charset="-122"/>
                  <a:cs typeface="微软雅黑" panose="020B0503020204020204" charset="-122"/>
                </a:endParaRPr>
              </a:p>
              <a:p>
                <a:pPr algn="just" eaLnBrk="0" fontAlgn="auto" hangingPunct="0">
                  <a:buClrTx/>
                  <a:buFont typeface="Arial" panose="020B0604020202020204" pitchFamily="34" charset="0"/>
                </a:pPr>
                <a:r>
                  <a:rPr lang="en-US" altLang="zh-CN" b="1" dirty="0">
                    <a:latin typeface="微软雅黑" panose="020B0503020204020204" charset="-122"/>
                    <a:ea typeface="微软雅黑" panose="020B0503020204020204" charset="-122"/>
                    <a:cs typeface="微软雅黑" panose="020B0503020204020204" charset="-122"/>
                  </a:rPr>
                  <a:t>2</a:t>
                </a:r>
                <a:r>
                  <a:rPr lang="zh-CN" altLang="en-US" b="1" dirty="0">
                    <a:latin typeface="微软雅黑" panose="020B0503020204020204" charset="-122"/>
                    <a:ea typeface="微软雅黑" panose="020B0503020204020204" charset="-122"/>
                    <a:cs typeface="微软雅黑" panose="020B0503020204020204" charset="-122"/>
                  </a:rPr>
                  <a:t>、销售部</a:t>
                </a:r>
                <a:endParaRPr lang="zh-CN" altLang="en-US" b="1" dirty="0">
                  <a:latin typeface="微软雅黑" panose="020B0503020204020204" charset="-122"/>
                  <a:ea typeface="微软雅黑" panose="020B0503020204020204" charset="-122"/>
                  <a:cs typeface="微软雅黑" panose="020B0503020204020204" charset="-122"/>
                </a:endParaRPr>
              </a:p>
              <a:p>
                <a:pPr algn="just" eaLnBrk="0" fontAlgn="auto" hangingPunct="0">
                  <a:buClrTx/>
                  <a:buFont typeface="Arial" panose="020B0604020202020204" pitchFamily="34" charset="0"/>
                </a:pPr>
                <a:r>
                  <a:rPr lang="en-US" altLang="zh-CN" b="1" dirty="0">
                    <a:latin typeface="微软雅黑" panose="020B0503020204020204" charset="-122"/>
                    <a:ea typeface="微软雅黑" panose="020B0503020204020204" charset="-122"/>
                    <a:cs typeface="微软雅黑" panose="020B0503020204020204" charset="-122"/>
                  </a:rPr>
                  <a:t>3</a:t>
                </a:r>
                <a:r>
                  <a:rPr lang="zh-CN" altLang="en-US" b="1" dirty="0">
                    <a:latin typeface="微软雅黑" panose="020B0503020204020204" charset="-122"/>
                    <a:ea typeface="微软雅黑" panose="020B0503020204020204" charset="-122"/>
                    <a:cs typeface="微软雅黑" panose="020B0503020204020204" charset="-122"/>
                  </a:rPr>
                  <a:t>、客户服务部</a:t>
                </a:r>
                <a:endParaRPr lang="zh-CN" altLang="en-US" b="1" dirty="0">
                  <a:latin typeface="微软雅黑" panose="020B0503020204020204" charset="-122"/>
                  <a:ea typeface="微软雅黑" panose="020B0503020204020204" charset="-122"/>
                  <a:cs typeface="微软雅黑" panose="020B0503020204020204" charset="-122"/>
                </a:endParaRPr>
              </a:p>
              <a:p>
                <a:pPr algn="just" eaLnBrk="0" fontAlgn="auto" hangingPunct="0">
                  <a:buClrTx/>
                  <a:buFont typeface="Arial" panose="020B0604020202020204" pitchFamily="34" charset="0"/>
                </a:pPr>
                <a:r>
                  <a:rPr lang="en-US" altLang="zh-CN" b="1" dirty="0">
                    <a:latin typeface="微软雅黑" panose="020B0503020204020204" charset="-122"/>
                    <a:ea typeface="微软雅黑" panose="020B0503020204020204" charset="-122"/>
                    <a:cs typeface="微软雅黑" panose="020B0503020204020204" charset="-122"/>
                  </a:rPr>
                  <a:t>4</a:t>
                </a:r>
                <a:r>
                  <a:rPr lang="zh-CN" altLang="en-US" b="1" dirty="0">
                    <a:latin typeface="微软雅黑" panose="020B0503020204020204" charset="-122"/>
                    <a:ea typeface="微软雅黑" panose="020B0503020204020204" charset="-122"/>
                    <a:cs typeface="微软雅黑" panose="020B0503020204020204" charset="-122"/>
                  </a:rPr>
                  <a:t>、财务部</a:t>
                </a:r>
                <a:endParaRPr lang="zh-CN" altLang="en-US" b="1" dirty="0">
                  <a:latin typeface="微软雅黑" panose="020B0503020204020204" charset="-122"/>
                  <a:ea typeface="微软雅黑" panose="020B0503020204020204" charset="-122"/>
                  <a:cs typeface="微软雅黑" panose="020B0503020204020204" charset="-122"/>
                </a:endParaRPr>
              </a:p>
              <a:p>
                <a:pPr algn="just" eaLnBrk="0" fontAlgn="auto" hangingPunct="0">
                  <a:buClrTx/>
                  <a:buFont typeface="Arial" panose="020B0604020202020204" pitchFamily="34" charset="0"/>
                </a:pPr>
                <a:r>
                  <a:rPr lang="en-US" altLang="zh-CN" b="1" dirty="0">
                    <a:latin typeface="微软雅黑" panose="020B0503020204020204" charset="-122"/>
                    <a:ea typeface="微软雅黑" panose="020B0503020204020204" charset="-122"/>
                    <a:cs typeface="微软雅黑" panose="020B0503020204020204" charset="-122"/>
                  </a:rPr>
                  <a:t>5</a:t>
                </a:r>
                <a:r>
                  <a:rPr lang="zh-CN" altLang="en-US" b="1" dirty="0">
                    <a:latin typeface="微软雅黑" panose="020B0503020204020204" charset="-122"/>
                    <a:ea typeface="微软雅黑" panose="020B0503020204020204" charset="-122"/>
                    <a:cs typeface="微软雅黑" panose="020B0503020204020204" charset="-122"/>
                  </a:rPr>
                  <a:t>、生产部</a:t>
                </a:r>
                <a:endParaRPr lang="zh-CN" altLang="en-US" b="1" dirty="0">
                  <a:latin typeface="微软雅黑" panose="020B0503020204020204" charset="-122"/>
                  <a:ea typeface="微软雅黑" panose="020B0503020204020204" charset="-122"/>
                  <a:cs typeface="微软雅黑" panose="020B0503020204020204" charset="-122"/>
                </a:endParaRPr>
              </a:p>
            </p:txBody>
          </p:sp>
          <p:sp>
            <p:nvSpPr>
              <p:cNvPr id="204807" name="Rectangle 5" descr="浅色下对角线"/>
              <p:cNvSpPr/>
              <p:nvPr/>
            </p:nvSpPr>
            <p:spPr>
              <a:xfrm>
                <a:off x="1728" y="1296"/>
                <a:ext cx="404" cy="1113"/>
              </a:xfrm>
              <a:prstGeom prst="rect">
                <a:avLst/>
              </a:prstGeom>
              <a:blipFill rotWithShape="false">
                <a:blip r:embed="rId4"/>
              </a:blipFill>
              <a:ln w="9525" cap="flat" cmpd="sng">
                <a:solidFill>
                  <a:schemeClr val="tx1"/>
                </a:solidFill>
                <a:prstDash val="solid"/>
                <a:miter/>
                <a:headEnd type="none" w="med" len="med"/>
                <a:tailEnd type="none" w="med" len="med"/>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04808" name="Text Box 6"/>
              <p:cNvSpPr txBox="true"/>
              <p:nvPr/>
            </p:nvSpPr>
            <p:spPr>
              <a:xfrm>
                <a:off x="1790" y="1454"/>
                <a:ext cx="280" cy="803"/>
              </a:xfrm>
              <a:prstGeom prst="rect">
                <a:avLst/>
              </a:prstGeom>
              <a:noFill/>
              <a:ln w="9525">
                <a:noFill/>
              </a:ln>
            </p:spPr>
            <p:txBody>
              <a:bodyPr vert="eaVert" wrap="square" anchor="t" anchorCtr="false">
                <a:spAutoFit/>
              </a:bodyPr>
              <a:p>
                <a:pPr algn="ctr" eaLnBrk="0" hangingPunct="0">
                  <a:buClrTx/>
                  <a:buFont typeface="Arial" panose="020B0604020202020204" pitchFamily="34" charset="0"/>
                </a:pPr>
                <a:r>
                  <a:rPr lang="zh-CN" altLang="en-US" b="1" dirty="0">
                    <a:latin typeface="微软雅黑" panose="020B0503020204020204" charset="-122"/>
                    <a:ea typeface="微软雅黑" panose="020B0503020204020204" charset="-122"/>
                    <a:cs typeface="微软雅黑" panose="020B0503020204020204" charset="-122"/>
                  </a:rPr>
                  <a:t>内 部 数 据</a:t>
                </a:r>
                <a:endParaRPr lang="zh-CN" altLang="en-US" b="1" dirty="0">
                  <a:latin typeface="微软雅黑" panose="020B0503020204020204" charset="-122"/>
                  <a:ea typeface="微软雅黑" panose="020B0503020204020204" charset="-122"/>
                  <a:cs typeface="微软雅黑" panose="020B0503020204020204" charset="-122"/>
                </a:endParaRPr>
              </a:p>
            </p:txBody>
          </p:sp>
          <p:sp>
            <p:nvSpPr>
              <p:cNvPr id="204809" name="AutoShape 7"/>
              <p:cNvSpPr/>
              <p:nvPr/>
            </p:nvSpPr>
            <p:spPr>
              <a:xfrm>
                <a:off x="2655" y="1450"/>
                <a:ext cx="708" cy="659"/>
              </a:xfrm>
              <a:prstGeom prst="pentagon">
                <a:avLst/>
              </a:prstGeom>
              <a:solidFill>
                <a:srgbClr val="FFFF00"/>
              </a:solidFill>
              <a:ln w="9525" cap="flat" cmpd="sng">
                <a:solidFill>
                  <a:schemeClr val="tx1"/>
                </a:solidFill>
                <a:prstDash val="solid"/>
                <a:miter/>
                <a:headEnd type="none" w="med" len="med"/>
                <a:tailEnd type="none" w="med" len="med"/>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04810" name="Text Box 8"/>
              <p:cNvSpPr txBox="true"/>
              <p:nvPr/>
            </p:nvSpPr>
            <p:spPr>
              <a:xfrm>
                <a:off x="2808" y="1619"/>
                <a:ext cx="402" cy="378"/>
              </a:xfrm>
              <a:prstGeom prst="rect">
                <a:avLst/>
              </a:prstGeom>
              <a:noFill/>
              <a:ln w="9525">
                <a:noFill/>
              </a:ln>
            </p:spPr>
            <p:txBody>
              <a:bodyPr wrap="square" anchor="t" anchorCtr="false">
                <a:spAutoFit/>
              </a:bodyPr>
              <a:p>
                <a:pPr eaLnBrk="0" hangingPunct="0">
                  <a:buClrTx/>
                  <a:buFont typeface="Arial" panose="020B0604020202020204" pitchFamily="34" charset="0"/>
                </a:pPr>
                <a:r>
                  <a:rPr lang="zh-CN" altLang="en-US" b="1" dirty="0">
                    <a:latin typeface="微软雅黑" panose="020B0503020204020204" charset="-122"/>
                    <a:ea typeface="微软雅黑" panose="020B0503020204020204" charset="-122"/>
                  </a:rPr>
                  <a:t>整理</a:t>
                </a:r>
                <a:endParaRPr lang="zh-CN" altLang="en-US" b="1" dirty="0">
                  <a:latin typeface="微软雅黑" panose="020B0503020204020204" charset="-122"/>
                  <a:ea typeface="微软雅黑" panose="020B0503020204020204" charset="-122"/>
                </a:endParaRPr>
              </a:p>
              <a:p>
                <a:pPr eaLnBrk="0" hangingPunct="0">
                  <a:buClrTx/>
                  <a:buFont typeface="Arial" panose="020B0604020202020204" pitchFamily="34" charset="0"/>
                </a:pPr>
                <a:r>
                  <a:rPr lang="zh-CN" altLang="en-US" b="1" dirty="0">
                    <a:latin typeface="微软雅黑" panose="020B0503020204020204" charset="-122"/>
                    <a:ea typeface="微软雅黑" panose="020B0503020204020204" charset="-122"/>
                  </a:rPr>
                  <a:t>组合</a:t>
                </a:r>
                <a:endParaRPr lang="zh-CN" altLang="en-US" b="1" dirty="0">
                  <a:latin typeface="微软雅黑" panose="020B0503020204020204" charset="-122"/>
                  <a:ea typeface="微软雅黑" panose="020B0503020204020204" charset="-122"/>
                </a:endParaRPr>
              </a:p>
            </p:txBody>
          </p:sp>
          <p:sp>
            <p:nvSpPr>
              <p:cNvPr id="204811" name="Text Box 9"/>
              <p:cNvSpPr txBox="true"/>
              <p:nvPr/>
            </p:nvSpPr>
            <p:spPr>
              <a:xfrm>
                <a:off x="4272" y="1392"/>
                <a:ext cx="854" cy="865"/>
              </a:xfrm>
              <a:prstGeom prst="rect">
                <a:avLst/>
              </a:prstGeom>
              <a:noFill/>
              <a:ln w="9525">
                <a:noFill/>
              </a:ln>
            </p:spPr>
            <p:txBody>
              <a:bodyPr anchor="t" anchorCtr="false">
                <a:spAutoFit/>
              </a:bodyPr>
              <a:p>
                <a:pPr eaLnBrk="0" hangingPunct="0">
                  <a:buClrTx/>
                  <a:buFont typeface="Arial" panose="020B0604020202020204" pitchFamily="34" charset="0"/>
                </a:pPr>
                <a:r>
                  <a:rPr lang="en-US" altLang="zh-CN" b="1" dirty="0">
                    <a:latin typeface="微软雅黑" panose="020B0503020204020204" charset="-122"/>
                    <a:ea typeface="微软雅黑" panose="020B0503020204020204" charset="-122"/>
                    <a:cs typeface="微软雅黑" panose="020B0503020204020204" charset="-122"/>
                  </a:rPr>
                  <a:t>1</a:t>
                </a:r>
                <a:r>
                  <a:rPr lang="zh-CN" altLang="en-US" b="1" dirty="0">
                    <a:latin typeface="微软雅黑" panose="020B0503020204020204" charset="-122"/>
                    <a:ea typeface="微软雅黑" panose="020B0503020204020204" charset="-122"/>
                    <a:cs typeface="微软雅黑" panose="020B0503020204020204" charset="-122"/>
                  </a:rPr>
                  <a:t>、客  户</a:t>
                </a:r>
                <a:endParaRPr lang="zh-CN" altLang="en-US" b="1" dirty="0">
                  <a:latin typeface="微软雅黑" panose="020B0503020204020204" charset="-122"/>
                  <a:ea typeface="微软雅黑" panose="020B0503020204020204" charset="-122"/>
                  <a:cs typeface="微软雅黑" panose="020B0503020204020204" charset="-122"/>
                </a:endParaRPr>
              </a:p>
              <a:p>
                <a:pPr eaLnBrk="0" hangingPunct="0">
                  <a:buClrTx/>
                  <a:buFont typeface="Arial" panose="020B0604020202020204" pitchFamily="34" charset="0"/>
                </a:pPr>
                <a:r>
                  <a:rPr lang="en-US" altLang="zh-CN" b="1" dirty="0">
                    <a:latin typeface="微软雅黑" panose="020B0503020204020204" charset="-122"/>
                    <a:ea typeface="微软雅黑" panose="020B0503020204020204" charset="-122"/>
                    <a:cs typeface="微软雅黑" panose="020B0503020204020204" charset="-122"/>
                  </a:rPr>
                  <a:t>2</a:t>
                </a:r>
                <a:r>
                  <a:rPr lang="zh-CN" altLang="en-US" b="1" dirty="0">
                    <a:latin typeface="微软雅黑" panose="020B0503020204020204" charset="-122"/>
                    <a:ea typeface="微软雅黑" panose="020B0503020204020204" charset="-122"/>
                    <a:cs typeface="微软雅黑" panose="020B0503020204020204" charset="-122"/>
                  </a:rPr>
                  <a:t>、银  行</a:t>
                </a:r>
                <a:endParaRPr lang="zh-CN" altLang="en-US" b="1" dirty="0">
                  <a:latin typeface="微软雅黑" panose="020B0503020204020204" charset="-122"/>
                  <a:ea typeface="微软雅黑" panose="020B0503020204020204" charset="-122"/>
                  <a:cs typeface="微软雅黑" panose="020B0503020204020204" charset="-122"/>
                </a:endParaRPr>
              </a:p>
              <a:p>
                <a:pPr eaLnBrk="0" hangingPunct="0">
                  <a:buClrTx/>
                  <a:buFont typeface="Arial" panose="020B0604020202020204" pitchFamily="34" charset="0"/>
                </a:pPr>
                <a:r>
                  <a:rPr lang="en-US" altLang="zh-CN" b="1" dirty="0">
                    <a:latin typeface="微软雅黑" panose="020B0503020204020204" charset="-122"/>
                    <a:ea typeface="微软雅黑" panose="020B0503020204020204" charset="-122"/>
                    <a:cs typeface="微软雅黑" panose="020B0503020204020204" charset="-122"/>
                  </a:rPr>
                  <a:t>3</a:t>
                </a:r>
                <a:r>
                  <a:rPr lang="zh-CN" altLang="en-US" b="1" dirty="0">
                    <a:latin typeface="微软雅黑" panose="020B0503020204020204" charset="-122"/>
                    <a:ea typeface="微软雅黑" panose="020B0503020204020204" charset="-122"/>
                    <a:cs typeface="微软雅黑" panose="020B0503020204020204" charset="-122"/>
                  </a:rPr>
                  <a:t>、同  行</a:t>
                </a:r>
                <a:endParaRPr lang="zh-CN" altLang="en-US" b="1" dirty="0">
                  <a:latin typeface="微软雅黑" panose="020B0503020204020204" charset="-122"/>
                  <a:ea typeface="微软雅黑" panose="020B0503020204020204" charset="-122"/>
                  <a:cs typeface="微软雅黑" panose="020B0503020204020204" charset="-122"/>
                </a:endParaRPr>
              </a:p>
              <a:p>
                <a:pPr eaLnBrk="0" hangingPunct="0">
                  <a:buClrTx/>
                  <a:buFont typeface="Arial" panose="020B0604020202020204" pitchFamily="34" charset="0"/>
                </a:pPr>
                <a:r>
                  <a:rPr lang="en-US" altLang="zh-CN" b="1" dirty="0">
                    <a:latin typeface="微软雅黑" panose="020B0503020204020204" charset="-122"/>
                    <a:ea typeface="微软雅黑" panose="020B0503020204020204" charset="-122"/>
                    <a:cs typeface="微软雅黑" panose="020B0503020204020204" charset="-122"/>
                  </a:rPr>
                  <a:t>4</a:t>
                </a:r>
                <a:r>
                  <a:rPr lang="zh-CN" altLang="en-US" b="1" dirty="0">
                    <a:latin typeface="微软雅黑" panose="020B0503020204020204" charset="-122"/>
                    <a:ea typeface="微软雅黑" panose="020B0503020204020204" charset="-122"/>
                    <a:cs typeface="微软雅黑" panose="020B0503020204020204" charset="-122"/>
                  </a:rPr>
                  <a:t>、杂  志</a:t>
                </a:r>
                <a:endParaRPr lang="zh-CN" altLang="en-US" b="1" dirty="0">
                  <a:latin typeface="微软雅黑" panose="020B0503020204020204" charset="-122"/>
                  <a:ea typeface="微软雅黑" panose="020B0503020204020204" charset="-122"/>
                  <a:cs typeface="微软雅黑" panose="020B0503020204020204" charset="-122"/>
                </a:endParaRPr>
              </a:p>
              <a:p>
                <a:pPr eaLnBrk="0" hangingPunct="0">
                  <a:buClrTx/>
                  <a:buFont typeface="Arial" panose="020B0604020202020204" pitchFamily="34" charset="0"/>
                </a:pPr>
                <a:r>
                  <a:rPr lang="en-US" altLang="zh-CN" b="1" dirty="0">
                    <a:latin typeface="微软雅黑" panose="020B0503020204020204" charset="-122"/>
                    <a:ea typeface="微软雅黑" panose="020B0503020204020204" charset="-122"/>
                    <a:cs typeface="微软雅黑" panose="020B0503020204020204" charset="-122"/>
                  </a:rPr>
                  <a:t>5</a:t>
                </a:r>
                <a:r>
                  <a:rPr lang="zh-CN" altLang="en-US" b="1" dirty="0">
                    <a:latin typeface="微软雅黑" panose="020B0503020204020204" charset="-122"/>
                    <a:ea typeface="微软雅黑" panose="020B0503020204020204" charset="-122"/>
                    <a:cs typeface="微软雅黑" panose="020B0503020204020204" charset="-122"/>
                  </a:rPr>
                  <a:t>、互联网</a:t>
                </a:r>
                <a:endParaRPr lang="zh-CN" altLang="en-US" b="1" dirty="0">
                  <a:latin typeface="微软雅黑" panose="020B0503020204020204" charset="-122"/>
                  <a:ea typeface="微软雅黑" panose="020B0503020204020204" charset="-122"/>
                  <a:cs typeface="微软雅黑" panose="020B0503020204020204" charset="-122"/>
                </a:endParaRPr>
              </a:p>
            </p:txBody>
          </p:sp>
          <p:sp>
            <p:nvSpPr>
              <p:cNvPr id="204812" name="Rectangle 10" descr="浅色下对角线"/>
              <p:cNvSpPr/>
              <p:nvPr/>
            </p:nvSpPr>
            <p:spPr>
              <a:xfrm>
                <a:off x="3840" y="1296"/>
                <a:ext cx="336" cy="1104"/>
              </a:xfrm>
              <a:prstGeom prst="rect">
                <a:avLst/>
              </a:prstGeom>
              <a:blipFill rotWithShape="false">
                <a:blip r:embed="rId5"/>
              </a:blipFill>
              <a:ln w="9525" cap="flat" cmpd="sng">
                <a:solidFill>
                  <a:schemeClr val="tx1"/>
                </a:solidFill>
                <a:prstDash val="solid"/>
                <a:miter/>
                <a:headEnd type="none" w="med" len="med"/>
                <a:tailEnd type="none" w="med" len="med"/>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04813" name="Text Box 11"/>
              <p:cNvSpPr txBox="true"/>
              <p:nvPr/>
            </p:nvSpPr>
            <p:spPr>
              <a:xfrm>
                <a:off x="3868" y="1450"/>
                <a:ext cx="280" cy="819"/>
              </a:xfrm>
              <a:prstGeom prst="rect">
                <a:avLst/>
              </a:prstGeom>
              <a:noFill/>
              <a:ln w="9525">
                <a:noFill/>
              </a:ln>
            </p:spPr>
            <p:txBody>
              <a:bodyPr vert="eaVert" wrap="square" anchor="t" anchorCtr="false">
                <a:spAutoFit/>
              </a:bodyPr>
              <a:p>
                <a:pPr algn="ctr" eaLnBrk="0" hangingPunct="0">
                  <a:buClrTx/>
                  <a:buFont typeface="Arial" panose="020B0604020202020204" pitchFamily="34" charset="0"/>
                </a:pPr>
                <a:r>
                  <a:rPr lang="zh-CN" altLang="en-US" b="1" dirty="0">
                    <a:latin typeface="微软雅黑" panose="020B0503020204020204" charset="-122"/>
                    <a:ea typeface="微软雅黑" panose="020B0503020204020204" charset="-122"/>
                    <a:cs typeface="微软雅黑" panose="020B0503020204020204" charset="-122"/>
                  </a:rPr>
                  <a:t>外 部 数 据</a:t>
                </a:r>
                <a:endParaRPr lang="zh-CN" altLang="en-US" b="1" dirty="0">
                  <a:latin typeface="微软雅黑" panose="020B0503020204020204" charset="-122"/>
                  <a:ea typeface="微软雅黑" panose="020B0503020204020204" charset="-122"/>
                  <a:cs typeface="微软雅黑" panose="020B0503020204020204" charset="-122"/>
                </a:endParaRPr>
              </a:p>
            </p:txBody>
          </p:sp>
          <p:sp>
            <p:nvSpPr>
              <p:cNvPr id="204814" name="Line 12"/>
              <p:cNvSpPr/>
              <p:nvPr/>
            </p:nvSpPr>
            <p:spPr>
              <a:xfrm flipV="true">
                <a:off x="2160" y="1728"/>
                <a:ext cx="480" cy="0"/>
              </a:xfrm>
              <a:prstGeom prst="line">
                <a:avLst/>
              </a:prstGeom>
              <a:ln w="38100" cap="flat" cmpd="sng">
                <a:solidFill>
                  <a:schemeClr val="tx1"/>
                </a:solidFill>
                <a:prstDash val="solid"/>
                <a:round/>
                <a:headEnd type="none" w="med" len="med"/>
                <a:tailEnd type="triangle" w="med" len="med"/>
              </a:ln>
            </p:spPr>
          </p:sp>
          <p:sp>
            <p:nvSpPr>
              <p:cNvPr id="204815" name="Line 13"/>
              <p:cNvSpPr/>
              <p:nvPr/>
            </p:nvSpPr>
            <p:spPr>
              <a:xfrm flipH="true" flipV="true">
                <a:off x="3456" y="1728"/>
                <a:ext cx="384" cy="0"/>
              </a:xfrm>
              <a:prstGeom prst="line">
                <a:avLst/>
              </a:prstGeom>
              <a:ln w="38100" cap="flat" cmpd="sng">
                <a:solidFill>
                  <a:schemeClr val="tx1"/>
                </a:solidFill>
                <a:prstDash val="solid"/>
                <a:round/>
                <a:headEnd type="none" w="med" len="med"/>
                <a:tailEnd type="triangle" w="med" len="med"/>
              </a:ln>
            </p:spPr>
          </p:sp>
          <p:sp>
            <p:nvSpPr>
              <p:cNvPr id="204816" name="AutoShape 14" descr="瓦形"/>
              <p:cNvSpPr/>
              <p:nvPr/>
            </p:nvSpPr>
            <p:spPr>
              <a:xfrm>
                <a:off x="2706" y="2362"/>
                <a:ext cx="606" cy="1670"/>
              </a:xfrm>
              <a:prstGeom prst="can">
                <a:avLst>
                  <a:gd name="adj" fmla="val 68894"/>
                </a:avLst>
              </a:prstGeom>
              <a:blipFill rotWithShape="false">
                <a:blip r:embed="rId6"/>
              </a:blipFill>
              <a:ln w="9525" cap="flat" cmpd="sng">
                <a:solidFill>
                  <a:schemeClr val="tx1"/>
                </a:solidFill>
                <a:prstDash val="solid"/>
                <a:round/>
                <a:headEnd type="none" w="med" len="med"/>
                <a:tailEnd type="none" w="med" len="med"/>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04817" name="Text Box 15"/>
              <p:cNvSpPr txBox="true"/>
              <p:nvPr/>
            </p:nvSpPr>
            <p:spPr>
              <a:xfrm>
                <a:off x="2869" y="2770"/>
                <a:ext cx="280" cy="1224"/>
              </a:xfrm>
              <a:prstGeom prst="rect">
                <a:avLst/>
              </a:prstGeom>
              <a:noFill/>
              <a:ln w="9525">
                <a:noFill/>
              </a:ln>
            </p:spPr>
            <p:txBody>
              <a:bodyPr vert="eaVert" wrap="square" anchor="t" anchorCtr="false">
                <a:spAutoFit/>
              </a:bodyPr>
              <a:p>
                <a:pPr eaLnBrk="0" hangingPunct="0">
                  <a:buClrTx/>
                  <a:buFont typeface="Arial" panose="020B0604020202020204" pitchFamily="34" charset="0"/>
                </a:pPr>
                <a:r>
                  <a:rPr lang="zh-CN" altLang="en-US" b="1" dirty="0">
                    <a:latin typeface="微软雅黑" panose="020B0503020204020204" charset="-122"/>
                    <a:ea typeface="微软雅黑" panose="020B0503020204020204" charset="-122"/>
                  </a:rPr>
                  <a:t>客户信用档案系统</a:t>
                </a:r>
                <a:endParaRPr lang="zh-CN" altLang="en-US" b="1" dirty="0">
                  <a:latin typeface="微软雅黑" panose="020B0503020204020204" charset="-122"/>
                  <a:ea typeface="微软雅黑" panose="020B0503020204020204" charset="-122"/>
                </a:endParaRPr>
              </a:p>
            </p:txBody>
          </p:sp>
          <p:sp>
            <p:nvSpPr>
              <p:cNvPr id="204818" name="Line 16"/>
              <p:cNvSpPr/>
              <p:nvPr/>
            </p:nvSpPr>
            <p:spPr>
              <a:xfrm>
                <a:off x="3009" y="2109"/>
                <a:ext cx="0" cy="455"/>
              </a:xfrm>
              <a:prstGeom prst="line">
                <a:avLst/>
              </a:prstGeom>
              <a:ln w="57150" cap="flat" cmpd="sng">
                <a:solidFill>
                  <a:schemeClr val="tx1"/>
                </a:solidFill>
                <a:prstDash val="solid"/>
                <a:round/>
                <a:headEnd type="none" w="med" len="med"/>
                <a:tailEnd type="triangle" w="med" len="med"/>
              </a:ln>
            </p:spPr>
          </p:sp>
          <p:sp>
            <p:nvSpPr>
              <p:cNvPr id="204819" name="Text Box 17"/>
              <p:cNvSpPr txBox="true"/>
              <p:nvPr/>
            </p:nvSpPr>
            <p:spPr>
              <a:xfrm>
                <a:off x="887" y="2716"/>
                <a:ext cx="1263" cy="274"/>
              </a:xfrm>
              <a:prstGeom prst="rect">
                <a:avLst/>
              </a:prstGeom>
              <a:solidFill>
                <a:schemeClr val="accent1"/>
              </a:solidFill>
              <a:ln w="9525" cap="flat" cmpd="sng">
                <a:solidFill>
                  <a:schemeClr val="tx1"/>
                </a:solidFill>
                <a:prstDash val="solid"/>
                <a:miter/>
                <a:headEnd type="none" w="med" len="med"/>
                <a:tailEnd type="none" w="med" len="med"/>
              </a:ln>
            </p:spPr>
            <p:txBody>
              <a:bodyPr anchor="t" anchorCtr="false">
                <a:spAutoFit/>
              </a:bodyPr>
              <a:p>
                <a:pPr algn="ctr" eaLnBrk="0" hangingPunct="0">
                  <a:buClrTx/>
                  <a:buFont typeface="Arial" panose="020B0604020202020204" pitchFamily="34" charset="0"/>
                </a:pPr>
                <a:r>
                  <a:rPr lang="zh-CN" altLang="en-US" b="1" dirty="0">
                    <a:latin typeface="微软雅黑" panose="020B0503020204020204" charset="-122"/>
                    <a:ea typeface="微软雅黑" panose="020B0503020204020204" charset="-122"/>
                  </a:rPr>
                  <a:t>现金流管理</a:t>
                </a:r>
                <a:endParaRPr lang="zh-CN" altLang="en-US" b="1" dirty="0">
                  <a:latin typeface="微软雅黑" panose="020B0503020204020204" charset="-122"/>
                  <a:ea typeface="微软雅黑" panose="020B0503020204020204" charset="-122"/>
                </a:endParaRPr>
              </a:p>
            </p:txBody>
          </p:sp>
          <p:sp>
            <p:nvSpPr>
              <p:cNvPr id="204820" name="Text Box 18"/>
              <p:cNvSpPr txBox="true"/>
              <p:nvPr/>
            </p:nvSpPr>
            <p:spPr>
              <a:xfrm>
                <a:off x="887" y="3171"/>
                <a:ext cx="1263" cy="273"/>
              </a:xfrm>
              <a:prstGeom prst="rect">
                <a:avLst/>
              </a:prstGeom>
              <a:solidFill>
                <a:schemeClr val="accent1"/>
              </a:solidFill>
              <a:ln w="9525" cap="flat" cmpd="sng">
                <a:solidFill>
                  <a:schemeClr val="tx1"/>
                </a:solidFill>
                <a:prstDash val="solid"/>
                <a:miter/>
                <a:headEnd type="none" w="med" len="med"/>
                <a:tailEnd type="none" w="med" len="med"/>
              </a:ln>
            </p:spPr>
            <p:txBody>
              <a:bodyPr anchor="t" anchorCtr="false">
                <a:spAutoFit/>
              </a:bodyPr>
              <a:p>
                <a:pPr algn="ctr" eaLnBrk="0" hangingPunct="0">
                  <a:buClrTx/>
                  <a:buFont typeface="Arial" panose="020B0604020202020204" pitchFamily="34" charset="0"/>
                </a:pPr>
                <a:r>
                  <a:rPr lang="zh-CN" altLang="en-US" b="1" dirty="0">
                    <a:latin typeface="微软雅黑" panose="020B0503020204020204" charset="-122"/>
                    <a:ea typeface="微软雅黑" panose="020B0503020204020204" charset="-122"/>
                  </a:rPr>
                  <a:t>装运、开单</a:t>
                </a:r>
                <a:endParaRPr lang="zh-CN" altLang="en-US" b="1" dirty="0">
                  <a:latin typeface="微软雅黑" panose="020B0503020204020204" charset="-122"/>
                  <a:ea typeface="微软雅黑" panose="020B0503020204020204" charset="-122"/>
                </a:endParaRPr>
              </a:p>
            </p:txBody>
          </p:sp>
          <p:sp>
            <p:nvSpPr>
              <p:cNvPr id="204821" name="Text Box 19"/>
              <p:cNvSpPr txBox="true"/>
              <p:nvPr/>
            </p:nvSpPr>
            <p:spPr>
              <a:xfrm>
                <a:off x="887" y="3627"/>
                <a:ext cx="1263" cy="273"/>
              </a:xfrm>
              <a:prstGeom prst="rect">
                <a:avLst/>
              </a:prstGeom>
              <a:solidFill>
                <a:schemeClr val="accent1"/>
              </a:solidFill>
              <a:ln w="9525" cap="flat" cmpd="sng">
                <a:solidFill>
                  <a:schemeClr val="tx1"/>
                </a:solidFill>
                <a:prstDash val="solid"/>
                <a:miter/>
                <a:headEnd type="none" w="med" len="med"/>
                <a:tailEnd type="none" w="med" len="med"/>
              </a:ln>
            </p:spPr>
            <p:txBody>
              <a:bodyPr anchor="t" anchorCtr="false">
                <a:spAutoFit/>
              </a:bodyPr>
              <a:p>
                <a:pPr algn="ctr" eaLnBrk="0" hangingPunct="0">
                  <a:buClrTx/>
                  <a:buFont typeface="Arial" panose="020B0604020202020204" pitchFamily="34" charset="0"/>
                </a:pPr>
                <a:r>
                  <a:rPr lang="zh-CN" altLang="en-US" b="1" dirty="0">
                    <a:latin typeface="微软雅黑" panose="020B0503020204020204" charset="-122"/>
                    <a:ea typeface="微软雅黑" panose="020B0503020204020204" charset="-122"/>
                    <a:cs typeface="微软雅黑" panose="020B0503020204020204" charset="-122"/>
                  </a:rPr>
                  <a:t>赊 销 管 理</a:t>
                </a:r>
                <a:endParaRPr lang="zh-CN" altLang="en-US" b="1" dirty="0">
                  <a:latin typeface="微软雅黑" panose="020B0503020204020204" charset="-122"/>
                  <a:ea typeface="微软雅黑" panose="020B0503020204020204" charset="-122"/>
                  <a:cs typeface="微软雅黑" panose="020B0503020204020204" charset="-122"/>
                </a:endParaRPr>
              </a:p>
            </p:txBody>
          </p:sp>
          <p:sp>
            <p:nvSpPr>
              <p:cNvPr id="204822" name="Text Box 20"/>
              <p:cNvSpPr txBox="true"/>
              <p:nvPr/>
            </p:nvSpPr>
            <p:spPr>
              <a:xfrm>
                <a:off x="3817" y="2716"/>
                <a:ext cx="1314" cy="274"/>
              </a:xfrm>
              <a:prstGeom prst="rect">
                <a:avLst/>
              </a:prstGeom>
              <a:solidFill>
                <a:schemeClr val="accent1"/>
              </a:solidFill>
              <a:ln w="9525" cap="flat" cmpd="sng">
                <a:solidFill>
                  <a:schemeClr val="tx1"/>
                </a:solidFill>
                <a:prstDash val="solid"/>
                <a:miter/>
                <a:headEnd type="none" w="med" len="med"/>
                <a:tailEnd type="none" w="med" len="med"/>
              </a:ln>
            </p:spPr>
            <p:txBody>
              <a:bodyPr anchor="t" anchorCtr="false">
                <a:spAutoFit/>
              </a:bodyPr>
              <a:p>
                <a:pPr algn="ctr" eaLnBrk="0" hangingPunct="0">
                  <a:buClrTx/>
                  <a:buFont typeface="Arial" panose="020B0604020202020204" pitchFamily="34" charset="0"/>
                </a:pPr>
                <a:r>
                  <a:rPr lang="zh-CN" altLang="en-US" b="1" dirty="0">
                    <a:latin typeface="微软雅黑" panose="020B0503020204020204" charset="-122"/>
                    <a:ea typeface="微软雅黑" panose="020B0503020204020204" charset="-122"/>
                    <a:cs typeface="微软雅黑" panose="020B0503020204020204" charset="-122"/>
                  </a:rPr>
                  <a:t>营 销 管 理</a:t>
                </a:r>
                <a:endParaRPr lang="zh-CN" altLang="en-US" b="1" dirty="0">
                  <a:latin typeface="微软雅黑" panose="020B0503020204020204" charset="-122"/>
                  <a:ea typeface="微软雅黑" panose="020B0503020204020204" charset="-122"/>
                  <a:cs typeface="微软雅黑" panose="020B0503020204020204" charset="-122"/>
                </a:endParaRPr>
              </a:p>
            </p:txBody>
          </p:sp>
          <p:sp>
            <p:nvSpPr>
              <p:cNvPr id="204823" name="Text Box 21"/>
              <p:cNvSpPr txBox="true"/>
              <p:nvPr/>
            </p:nvSpPr>
            <p:spPr>
              <a:xfrm>
                <a:off x="3817" y="3171"/>
                <a:ext cx="1314" cy="273"/>
              </a:xfrm>
              <a:prstGeom prst="rect">
                <a:avLst/>
              </a:prstGeom>
              <a:solidFill>
                <a:schemeClr val="accent1"/>
              </a:solidFill>
              <a:ln w="9525" cap="flat" cmpd="sng">
                <a:solidFill>
                  <a:schemeClr val="tx1"/>
                </a:solidFill>
                <a:prstDash val="solid"/>
                <a:miter/>
                <a:headEnd type="none" w="med" len="med"/>
                <a:tailEnd type="none" w="med" len="med"/>
              </a:ln>
            </p:spPr>
            <p:txBody>
              <a:bodyPr anchor="t" anchorCtr="false">
                <a:spAutoFit/>
              </a:bodyPr>
              <a:p>
                <a:pPr algn="ctr" eaLnBrk="0" hangingPunct="0">
                  <a:buClrTx/>
                  <a:buFont typeface="Arial" panose="020B0604020202020204" pitchFamily="34" charset="0"/>
                </a:pPr>
                <a:r>
                  <a:rPr lang="zh-CN" altLang="en-US" b="1" dirty="0">
                    <a:latin typeface="微软雅黑" panose="020B0503020204020204" charset="-122"/>
                    <a:ea typeface="微软雅黑" panose="020B0503020204020204" charset="-122"/>
                    <a:cs typeface="微软雅黑" panose="020B0503020204020204" charset="-122"/>
                  </a:rPr>
                  <a:t>销 售 管 理</a:t>
                </a:r>
                <a:endParaRPr lang="zh-CN" altLang="en-US" b="1" dirty="0">
                  <a:latin typeface="微软雅黑" panose="020B0503020204020204" charset="-122"/>
                  <a:ea typeface="微软雅黑" panose="020B0503020204020204" charset="-122"/>
                  <a:cs typeface="微软雅黑" panose="020B0503020204020204" charset="-122"/>
                </a:endParaRPr>
              </a:p>
            </p:txBody>
          </p:sp>
          <p:sp>
            <p:nvSpPr>
              <p:cNvPr id="204824" name="Text Box 22"/>
              <p:cNvSpPr txBox="true"/>
              <p:nvPr/>
            </p:nvSpPr>
            <p:spPr>
              <a:xfrm>
                <a:off x="3817" y="3627"/>
                <a:ext cx="1314" cy="273"/>
              </a:xfrm>
              <a:prstGeom prst="rect">
                <a:avLst/>
              </a:prstGeom>
              <a:solidFill>
                <a:schemeClr val="accent1"/>
              </a:solidFill>
              <a:ln w="9525" cap="flat" cmpd="sng">
                <a:solidFill>
                  <a:schemeClr val="tx1"/>
                </a:solidFill>
                <a:prstDash val="solid"/>
                <a:miter/>
                <a:headEnd type="none" w="med" len="med"/>
                <a:tailEnd type="none" w="med" len="med"/>
              </a:ln>
            </p:spPr>
            <p:txBody>
              <a:bodyPr anchor="t" anchorCtr="false">
                <a:spAutoFit/>
              </a:bodyPr>
              <a:p>
                <a:pPr algn="ctr" eaLnBrk="0" hangingPunct="0">
                  <a:buClrTx/>
                  <a:buFont typeface="Arial" panose="020B0604020202020204" pitchFamily="34" charset="0"/>
                </a:pPr>
                <a:r>
                  <a:rPr lang="zh-CN" altLang="en-US" b="1" dirty="0">
                    <a:latin typeface="微软雅黑" panose="020B0503020204020204" charset="-122"/>
                    <a:ea typeface="微软雅黑" panose="020B0503020204020204" charset="-122"/>
                    <a:cs typeface="微软雅黑" panose="020B0503020204020204" charset="-122"/>
                  </a:rPr>
                  <a:t>客 户 服 务</a:t>
                </a:r>
                <a:endParaRPr lang="zh-CN" altLang="en-US" b="1" dirty="0">
                  <a:latin typeface="微软雅黑" panose="020B0503020204020204" charset="-122"/>
                  <a:ea typeface="微软雅黑" panose="020B0503020204020204" charset="-122"/>
                  <a:cs typeface="微软雅黑" panose="020B0503020204020204" charset="-122"/>
                </a:endParaRPr>
              </a:p>
            </p:txBody>
          </p:sp>
          <p:sp>
            <p:nvSpPr>
              <p:cNvPr id="204825" name="Line 23"/>
              <p:cNvSpPr/>
              <p:nvPr/>
            </p:nvSpPr>
            <p:spPr>
              <a:xfrm>
                <a:off x="2150" y="2868"/>
                <a:ext cx="556" cy="0"/>
              </a:xfrm>
              <a:prstGeom prst="line">
                <a:avLst/>
              </a:prstGeom>
              <a:ln w="38100" cap="flat" cmpd="sng">
                <a:solidFill>
                  <a:schemeClr val="tx1"/>
                </a:solidFill>
                <a:prstDash val="solid"/>
                <a:round/>
                <a:headEnd type="triangle" w="med" len="med"/>
                <a:tailEnd type="triangle" w="med" len="med"/>
              </a:ln>
            </p:spPr>
          </p:sp>
          <p:sp>
            <p:nvSpPr>
              <p:cNvPr id="204826" name="Line 24"/>
              <p:cNvSpPr/>
              <p:nvPr/>
            </p:nvSpPr>
            <p:spPr>
              <a:xfrm>
                <a:off x="2150" y="3323"/>
                <a:ext cx="556" cy="0"/>
              </a:xfrm>
              <a:prstGeom prst="line">
                <a:avLst/>
              </a:prstGeom>
              <a:ln w="38100" cap="flat" cmpd="sng">
                <a:solidFill>
                  <a:schemeClr val="tx1"/>
                </a:solidFill>
                <a:prstDash val="solid"/>
                <a:round/>
                <a:headEnd type="triangle" w="med" len="med"/>
                <a:tailEnd type="triangle" w="med" len="med"/>
              </a:ln>
            </p:spPr>
          </p:sp>
          <p:sp>
            <p:nvSpPr>
              <p:cNvPr id="204827" name="Line 25"/>
              <p:cNvSpPr/>
              <p:nvPr/>
            </p:nvSpPr>
            <p:spPr>
              <a:xfrm>
                <a:off x="2150" y="3779"/>
                <a:ext cx="556" cy="0"/>
              </a:xfrm>
              <a:prstGeom prst="line">
                <a:avLst/>
              </a:prstGeom>
              <a:ln w="38100" cap="flat" cmpd="sng">
                <a:solidFill>
                  <a:schemeClr val="tx1"/>
                </a:solidFill>
                <a:prstDash val="solid"/>
                <a:round/>
                <a:headEnd type="triangle" w="med" len="med"/>
                <a:tailEnd type="triangle" w="med" len="med"/>
              </a:ln>
            </p:spPr>
          </p:sp>
          <p:sp>
            <p:nvSpPr>
              <p:cNvPr id="204828" name="Line 26"/>
              <p:cNvSpPr/>
              <p:nvPr/>
            </p:nvSpPr>
            <p:spPr>
              <a:xfrm>
                <a:off x="3312" y="2868"/>
                <a:ext cx="505" cy="0"/>
              </a:xfrm>
              <a:prstGeom prst="line">
                <a:avLst/>
              </a:prstGeom>
              <a:ln w="38100" cap="flat" cmpd="sng">
                <a:solidFill>
                  <a:schemeClr val="tx1"/>
                </a:solidFill>
                <a:prstDash val="solid"/>
                <a:round/>
                <a:headEnd type="triangle" w="med" len="med"/>
                <a:tailEnd type="triangle" w="med" len="med"/>
              </a:ln>
            </p:spPr>
          </p:sp>
          <p:sp>
            <p:nvSpPr>
              <p:cNvPr id="204829" name="Line 27"/>
              <p:cNvSpPr/>
              <p:nvPr/>
            </p:nvSpPr>
            <p:spPr>
              <a:xfrm>
                <a:off x="3312" y="3323"/>
                <a:ext cx="505" cy="0"/>
              </a:xfrm>
              <a:prstGeom prst="line">
                <a:avLst/>
              </a:prstGeom>
              <a:ln w="38100" cap="flat" cmpd="sng">
                <a:solidFill>
                  <a:schemeClr val="tx1"/>
                </a:solidFill>
                <a:prstDash val="solid"/>
                <a:round/>
                <a:headEnd type="triangle" w="med" len="med"/>
                <a:tailEnd type="triangle" w="med" len="med"/>
              </a:ln>
            </p:spPr>
          </p:sp>
          <p:sp>
            <p:nvSpPr>
              <p:cNvPr id="204830" name="Line 28"/>
              <p:cNvSpPr/>
              <p:nvPr/>
            </p:nvSpPr>
            <p:spPr>
              <a:xfrm>
                <a:off x="3312" y="3779"/>
                <a:ext cx="505" cy="0"/>
              </a:xfrm>
              <a:prstGeom prst="line">
                <a:avLst/>
              </a:prstGeom>
              <a:ln w="38100" cap="flat" cmpd="sng">
                <a:solidFill>
                  <a:schemeClr val="tx1"/>
                </a:solidFill>
                <a:prstDash val="solid"/>
                <a:round/>
                <a:headEnd type="triangle" w="med" len="med"/>
                <a:tailEnd type="triangle" w="med" len="med"/>
              </a:ln>
            </p:spPr>
          </p:sp>
        </p:grpSp>
        <p:sp>
          <p:nvSpPr>
            <p:cNvPr id="204831" name="文本框 32"/>
            <p:cNvSpPr txBox="true"/>
            <p:nvPr/>
          </p:nvSpPr>
          <p:spPr>
            <a:xfrm>
              <a:off x="521" y="1806"/>
              <a:ext cx="7200" cy="725"/>
            </a:xfrm>
            <a:prstGeom prst="rect">
              <a:avLst/>
            </a:prstGeom>
            <a:noFill/>
            <a:ln w="9525">
              <a:noFill/>
            </a:ln>
          </p:spPr>
          <p:txBody>
            <a:bodyPr wrap="square" anchor="t" anchorCtr="false">
              <a:spAutoFit/>
            </a:bodyPr>
            <a:p>
              <a:pPr eaLnBrk="0" hangingPunct="0">
                <a:buClrTx/>
                <a:buFontTx/>
              </a:pPr>
              <a:r>
                <a:rPr lang="en-US" altLang="zh-CN" sz="2400" b="1" dirty="0">
                  <a:solidFill>
                    <a:schemeClr val="tx1"/>
                  </a:solidFill>
                  <a:latin typeface="微软雅黑" panose="020B0503020204020204" charset="-122"/>
                  <a:ea typeface="微软雅黑" panose="020B0503020204020204" charset="-122"/>
                  <a:cs typeface="微软雅黑" panose="020B0503020204020204" charset="-122"/>
                </a:rPr>
                <a:t>(2) </a:t>
              </a:r>
              <a:r>
                <a:rPr lang="zh-CN" altLang="en-US" sz="2400" b="1" dirty="0">
                  <a:solidFill>
                    <a:schemeClr val="tx1"/>
                  </a:solidFill>
                  <a:latin typeface="微软雅黑" panose="020B0503020204020204" charset="-122"/>
                  <a:ea typeface="微软雅黑" panose="020B0503020204020204" charset="-122"/>
                  <a:cs typeface="微软雅黑" panose="020B0503020204020204" charset="-122"/>
                </a:rPr>
                <a:t>信用数据采集</a:t>
              </a:r>
              <a:endParaRPr lang="zh-CN" altLang="en-US" sz="2400" b="1" dirty="0">
                <a:solidFill>
                  <a:schemeClr val="tx1"/>
                </a:solidFill>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 客户信用档案建设与服务</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07873" name="Group 4"/>
          <p:cNvGrpSpPr>
            <a:grpSpLocks noChangeAspect="true"/>
          </p:cNvGrpSpPr>
          <p:nvPr/>
        </p:nvGrpSpPr>
        <p:grpSpPr>
          <a:xfrm>
            <a:off x="1524000" y="818515"/>
            <a:ext cx="9144000" cy="5755005"/>
            <a:chOff x="2362" y="106"/>
            <a:chExt cx="6887" cy="8251"/>
          </a:xfrm>
        </p:grpSpPr>
        <p:sp>
          <p:nvSpPr>
            <p:cNvPr id="207874" name="AutoShape 5"/>
            <p:cNvSpPr>
              <a:spLocks noChangeAspect="true"/>
            </p:cNvSpPr>
            <p:nvPr/>
          </p:nvSpPr>
          <p:spPr>
            <a:xfrm>
              <a:off x="2362" y="106"/>
              <a:ext cx="6887" cy="8151"/>
            </a:xfrm>
            <a:prstGeom prst="rect">
              <a:avLst/>
            </a:prstGeom>
            <a:noFill/>
            <a:ln w="9525">
              <a:noFill/>
            </a:ln>
          </p:spPr>
          <p:txBody>
            <a:bodyPr anchor="t" anchorCtr="false"/>
            <a:p>
              <a:pPr>
                <a:buClrTx/>
                <a:buFont typeface="Arial" panose="020B0604020202020204" pitchFamily="34" charset="0"/>
              </a:pPr>
              <a:endParaRPr lang="zh-CN" altLang="en-US" sz="1400" dirty="0">
                <a:latin typeface="微软雅黑" panose="020B0503020204020204" charset="-122"/>
                <a:ea typeface="微软雅黑" panose="020B0503020204020204" charset="-122"/>
              </a:endParaRPr>
            </a:p>
          </p:txBody>
        </p:sp>
        <p:sp>
          <p:nvSpPr>
            <p:cNvPr id="166916" name="Rectangle 6"/>
            <p:cNvSpPr>
              <a:spLocks noChangeArrowheads="true"/>
            </p:cNvSpPr>
            <p:nvPr/>
          </p:nvSpPr>
          <p:spPr bwMode="auto">
            <a:xfrm>
              <a:off x="4554" y="476"/>
              <a:ext cx="2193" cy="403"/>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a:ln w="12700" algn="ctr">
              <a:solidFill>
                <a:srgbClr val="000000"/>
              </a:solidFill>
              <a:miter lim="800000"/>
            </a:ln>
          </p:spPr>
          <p:txBody>
            <a:bodyPr lIns="66751" tIns="33376" rIns="66751" bIns="33376">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聘请专家主持建库工作</a:t>
              </a:r>
              <a:endParaRPr kumimoji="0" lang="zh-CN" altLang="en-US" sz="14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66917" name="Rectangle 7"/>
            <p:cNvSpPr>
              <a:spLocks noChangeAspect="true" noChangeArrowheads="true"/>
            </p:cNvSpPr>
            <p:nvPr/>
          </p:nvSpPr>
          <p:spPr bwMode="auto">
            <a:xfrm>
              <a:off x="4866" y="1155"/>
              <a:ext cx="1566" cy="403"/>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a:ln w="12700" algn="ctr">
              <a:solidFill>
                <a:srgbClr val="000000"/>
              </a:solidFill>
              <a:miter lim="800000"/>
            </a:ln>
          </p:spPr>
          <p:txBody>
            <a:bodyPr lIns="66751" tIns="33376" rIns="66751" bIns="33376">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确定建库方案</a:t>
              </a:r>
              <a:endParaRPr kumimoji="0" lang="zh-CN" altLang="en-US" sz="14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66918" name="Rectangle 8"/>
            <p:cNvSpPr>
              <a:spLocks noChangeAspect="true" noChangeArrowheads="true"/>
            </p:cNvSpPr>
            <p:nvPr/>
          </p:nvSpPr>
          <p:spPr bwMode="auto">
            <a:xfrm>
              <a:off x="2831" y="2514"/>
              <a:ext cx="2193" cy="403"/>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a:ln w="12700" algn="ctr">
              <a:solidFill>
                <a:srgbClr val="000000"/>
              </a:solidFill>
              <a:miter lim="800000"/>
            </a:ln>
          </p:spPr>
          <p:txBody>
            <a:bodyPr lIns="66751" tIns="33376" rIns="66751" bIns="33376">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诊断旧档案可利用程度</a:t>
              </a:r>
              <a:endParaRPr kumimoji="0" lang="zh-CN" altLang="en-US" sz="14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66919" name="Rectangle 9"/>
            <p:cNvSpPr>
              <a:spLocks noChangeAspect="true" noChangeArrowheads="true"/>
            </p:cNvSpPr>
            <p:nvPr/>
          </p:nvSpPr>
          <p:spPr bwMode="auto">
            <a:xfrm>
              <a:off x="3146" y="1835"/>
              <a:ext cx="1565" cy="403"/>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a:ln w="12700" algn="ctr">
              <a:solidFill>
                <a:srgbClr val="000000"/>
              </a:solidFill>
              <a:miter lim="800000"/>
            </a:ln>
          </p:spPr>
          <p:txBody>
            <a:bodyPr lIns="66751" tIns="33376" rIns="66751" bIns="33376">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改造旧档案库</a:t>
              </a:r>
              <a:endParaRPr kumimoji="0" lang="zh-CN" altLang="en-US" sz="14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66920" name="Rectangle 10"/>
            <p:cNvSpPr>
              <a:spLocks noChangeAspect="true" noChangeArrowheads="true"/>
            </p:cNvSpPr>
            <p:nvPr/>
          </p:nvSpPr>
          <p:spPr bwMode="auto">
            <a:xfrm>
              <a:off x="6277" y="1835"/>
              <a:ext cx="1564" cy="403"/>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a:ln w="12700" algn="ctr">
              <a:solidFill>
                <a:srgbClr val="000000"/>
              </a:solidFill>
              <a:miter lim="800000"/>
            </a:ln>
          </p:spPr>
          <p:txBody>
            <a:bodyPr lIns="66751" tIns="33376" rIns="66751" bIns="33376">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新建档案库</a:t>
              </a:r>
              <a:endParaRPr kumimoji="0" lang="zh-CN" altLang="en-US" sz="14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66921" name="Rectangle 11"/>
            <p:cNvSpPr>
              <a:spLocks noChangeAspect="true" noChangeArrowheads="true"/>
            </p:cNvSpPr>
            <p:nvPr/>
          </p:nvSpPr>
          <p:spPr bwMode="auto">
            <a:xfrm>
              <a:off x="3146" y="3193"/>
              <a:ext cx="1565" cy="403"/>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a:ln w="12700" algn="ctr">
              <a:solidFill>
                <a:srgbClr val="000000"/>
              </a:solidFill>
              <a:miter lim="800000"/>
            </a:ln>
          </p:spPr>
          <p:txBody>
            <a:bodyPr lIns="66751" tIns="33376" rIns="66751" bIns="33376">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申请改造经费</a:t>
              </a:r>
              <a:endParaRPr kumimoji="0" lang="zh-CN" altLang="en-US" sz="14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66922" name="Rectangle 12"/>
            <p:cNvSpPr>
              <a:spLocks noChangeAspect="true" noChangeArrowheads="true"/>
            </p:cNvSpPr>
            <p:nvPr/>
          </p:nvSpPr>
          <p:spPr bwMode="auto">
            <a:xfrm>
              <a:off x="3146" y="3872"/>
              <a:ext cx="1565" cy="403"/>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a:ln w="12700" algn="ctr">
              <a:solidFill>
                <a:srgbClr val="000000"/>
              </a:solidFill>
              <a:miter lim="800000"/>
            </a:ln>
          </p:spPr>
          <p:txBody>
            <a:bodyPr lIns="66751" tIns="33376" rIns="66751" bIns="33376">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改造硬件</a:t>
              </a:r>
              <a:endParaRPr kumimoji="0" lang="zh-CN" altLang="en-US" sz="14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66923" name="Rectangle 13"/>
            <p:cNvSpPr>
              <a:spLocks noChangeAspect="true" noChangeArrowheads="true"/>
            </p:cNvSpPr>
            <p:nvPr/>
          </p:nvSpPr>
          <p:spPr bwMode="auto">
            <a:xfrm>
              <a:off x="2517" y="4552"/>
              <a:ext cx="1253" cy="403"/>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a:ln w="12700" algn="ctr">
              <a:solidFill>
                <a:srgbClr val="000000"/>
              </a:solidFill>
              <a:miter lim="800000"/>
            </a:ln>
          </p:spPr>
          <p:txBody>
            <a:bodyPr lIns="66751" tIns="33376" rIns="66751" bIns="33376">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转录旧数据</a:t>
              </a:r>
              <a:endParaRPr kumimoji="0" lang="zh-CN" altLang="en-US" sz="14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66924" name="Rectangle 14"/>
            <p:cNvSpPr>
              <a:spLocks noChangeAspect="true" noChangeArrowheads="true"/>
            </p:cNvSpPr>
            <p:nvPr/>
          </p:nvSpPr>
          <p:spPr bwMode="auto">
            <a:xfrm>
              <a:off x="3928" y="4552"/>
              <a:ext cx="1253" cy="403"/>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a:ln w="12700" algn="ctr">
              <a:solidFill>
                <a:srgbClr val="000000"/>
              </a:solidFill>
              <a:miter lim="800000"/>
            </a:ln>
          </p:spPr>
          <p:txBody>
            <a:bodyPr lIns="66751" tIns="33376" rIns="66751" bIns="33376">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补充新报告</a:t>
              </a:r>
              <a:endParaRPr kumimoji="0" lang="zh-CN" altLang="en-US" sz="14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66925" name="Rectangle 15"/>
            <p:cNvSpPr>
              <a:spLocks noChangeAspect="true" noChangeArrowheads="true"/>
            </p:cNvSpPr>
            <p:nvPr/>
          </p:nvSpPr>
          <p:spPr bwMode="auto">
            <a:xfrm>
              <a:off x="6277" y="2514"/>
              <a:ext cx="1564" cy="403"/>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a:ln w="12700" algn="ctr">
              <a:solidFill>
                <a:srgbClr val="000000"/>
              </a:solidFill>
              <a:miter lim="800000"/>
            </a:ln>
          </p:spPr>
          <p:txBody>
            <a:bodyPr lIns="66751" tIns="33376" rIns="66751" bIns="33376">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估算工程投资</a:t>
              </a:r>
              <a:endParaRPr kumimoji="0" lang="zh-CN" altLang="en-US" sz="14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66926" name="Rectangle 16"/>
            <p:cNvSpPr>
              <a:spLocks noChangeAspect="true" noChangeArrowheads="true"/>
            </p:cNvSpPr>
            <p:nvPr/>
          </p:nvSpPr>
          <p:spPr bwMode="auto">
            <a:xfrm>
              <a:off x="6277" y="3193"/>
              <a:ext cx="1564" cy="403"/>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a:ln w="12700" algn="ctr">
              <a:solidFill>
                <a:srgbClr val="000000"/>
              </a:solidFill>
              <a:miter lim="800000"/>
            </a:ln>
          </p:spPr>
          <p:txBody>
            <a:bodyPr lIns="66751" tIns="33376" rIns="66751" bIns="33376">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申请预算</a:t>
              </a:r>
              <a:endParaRPr kumimoji="0" lang="zh-CN" altLang="en-US" sz="14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66927" name="Rectangle 17"/>
            <p:cNvSpPr>
              <a:spLocks noChangeAspect="true" noChangeArrowheads="true"/>
            </p:cNvSpPr>
            <p:nvPr/>
          </p:nvSpPr>
          <p:spPr bwMode="auto">
            <a:xfrm>
              <a:off x="5492" y="3872"/>
              <a:ext cx="1253" cy="403"/>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a:ln w="12700" algn="ctr">
              <a:solidFill>
                <a:srgbClr val="000000"/>
              </a:solidFill>
              <a:miter lim="800000"/>
            </a:ln>
          </p:spPr>
          <p:txBody>
            <a:bodyPr lIns="66751" tIns="33376" rIns="66751" bIns="33376">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一次性建成</a:t>
              </a:r>
              <a:endParaRPr kumimoji="0" lang="zh-CN" altLang="en-US" sz="14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66928" name="Rectangle 18"/>
            <p:cNvSpPr>
              <a:spLocks noChangeAspect="true" noChangeArrowheads="true"/>
            </p:cNvSpPr>
            <p:nvPr/>
          </p:nvSpPr>
          <p:spPr bwMode="auto">
            <a:xfrm>
              <a:off x="7369" y="3872"/>
              <a:ext cx="1411" cy="403"/>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a:ln w="12700" algn="ctr">
              <a:solidFill>
                <a:srgbClr val="000000"/>
              </a:solidFill>
              <a:miter lim="800000"/>
            </a:ln>
          </p:spPr>
          <p:txBody>
            <a:bodyPr lIns="66751" tIns="33376" rIns="66751" bIns="33376">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逐步投资建设</a:t>
              </a:r>
              <a:endParaRPr kumimoji="0" lang="zh-CN" altLang="en-US" sz="14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66929" name="Rectangle 19"/>
            <p:cNvSpPr>
              <a:spLocks noChangeAspect="true" noChangeArrowheads="true"/>
            </p:cNvSpPr>
            <p:nvPr/>
          </p:nvSpPr>
          <p:spPr bwMode="auto">
            <a:xfrm>
              <a:off x="5394" y="4552"/>
              <a:ext cx="1407" cy="403"/>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a:ln w="12700" algn="ctr">
              <a:solidFill>
                <a:srgbClr val="000000"/>
              </a:solidFill>
              <a:miter lim="800000"/>
            </a:ln>
          </p:spPr>
          <p:txBody>
            <a:bodyPr lIns="66751" tIns="33376" rIns="66751" bIns="33376">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估算档案规模</a:t>
              </a:r>
              <a:endParaRPr kumimoji="0" lang="zh-CN" altLang="en-US" sz="14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66930" name="Rectangle 20"/>
            <p:cNvSpPr>
              <a:spLocks noChangeAspect="true" noChangeArrowheads="true"/>
            </p:cNvSpPr>
            <p:nvPr/>
          </p:nvSpPr>
          <p:spPr bwMode="auto">
            <a:xfrm>
              <a:off x="5334" y="5231"/>
              <a:ext cx="1412" cy="403"/>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a:ln w="12700" algn="ctr">
              <a:solidFill>
                <a:srgbClr val="000000"/>
              </a:solidFill>
              <a:miter lim="800000"/>
            </a:ln>
          </p:spPr>
          <p:txBody>
            <a:bodyPr lIns="66751" tIns="33376" rIns="66751" bIns="33376">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配置硬件设备</a:t>
              </a:r>
              <a:endParaRPr kumimoji="0" lang="zh-CN" altLang="en-US" sz="14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66931" name="Rectangle 21"/>
            <p:cNvSpPr>
              <a:spLocks noChangeAspect="true" noChangeArrowheads="true"/>
            </p:cNvSpPr>
            <p:nvPr/>
          </p:nvSpPr>
          <p:spPr bwMode="auto">
            <a:xfrm>
              <a:off x="4397" y="5910"/>
              <a:ext cx="1408" cy="403"/>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a:ln w="12700" algn="ctr">
              <a:solidFill>
                <a:srgbClr val="000000"/>
              </a:solidFill>
              <a:miter lim="800000"/>
            </a:ln>
          </p:spPr>
          <p:txBody>
            <a:bodyPr lIns="66751" tIns="33376" rIns="66751" bIns="33376">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订购信用报告</a:t>
              </a:r>
              <a:endParaRPr kumimoji="0" lang="zh-CN" altLang="en-US" sz="14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66932" name="Rectangle 22"/>
            <p:cNvSpPr>
              <a:spLocks noChangeAspect="true" noChangeArrowheads="true"/>
            </p:cNvSpPr>
            <p:nvPr/>
          </p:nvSpPr>
          <p:spPr bwMode="auto">
            <a:xfrm>
              <a:off x="4397" y="6589"/>
              <a:ext cx="1408" cy="403"/>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a:ln w="12700" algn="ctr">
              <a:solidFill>
                <a:srgbClr val="000000"/>
              </a:solidFill>
              <a:miter lim="800000"/>
            </a:ln>
          </p:spPr>
          <p:txBody>
            <a:bodyPr lIns="66751" tIns="33376" rIns="66751" bIns="33376">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建立评级系统</a:t>
              </a:r>
              <a:endParaRPr kumimoji="0" lang="zh-CN" altLang="en-US" sz="14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66933" name="Rectangle 23"/>
            <p:cNvSpPr>
              <a:spLocks noChangeAspect="true" noChangeArrowheads="true"/>
            </p:cNvSpPr>
            <p:nvPr/>
          </p:nvSpPr>
          <p:spPr bwMode="auto">
            <a:xfrm>
              <a:off x="6432" y="5910"/>
              <a:ext cx="1722" cy="403"/>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a:ln w="12700" algn="ctr">
              <a:solidFill>
                <a:srgbClr val="000000"/>
              </a:solidFill>
              <a:miter lim="800000"/>
            </a:ln>
          </p:spPr>
          <p:txBody>
            <a:bodyPr lIns="66751" tIns="33376" rIns="66751" bIns="33376">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配置风险管理软件</a:t>
              </a:r>
              <a:endParaRPr kumimoji="0" lang="zh-CN" altLang="en-US" sz="14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66934" name="Rectangle 24"/>
            <p:cNvSpPr>
              <a:spLocks noChangeAspect="true" noChangeArrowheads="true"/>
            </p:cNvSpPr>
            <p:nvPr/>
          </p:nvSpPr>
          <p:spPr bwMode="auto">
            <a:xfrm>
              <a:off x="5024" y="7269"/>
              <a:ext cx="2190" cy="403"/>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a:ln w="12700" algn="ctr">
              <a:solidFill>
                <a:srgbClr val="000000"/>
              </a:solidFill>
              <a:miter lim="800000"/>
            </a:ln>
          </p:spPr>
          <p:txBody>
            <a:bodyPr lIns="66751" tIns="33376" rIns="66751" bIns="33376">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建立客户档案检索系统</a:t>
              </a:r>
              <a:endParaRPr kumimoji="0" lang="zh-CN" altLang="en-US" sz="14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207894" name="Line 25"/>
            <p:cNvSpPr/>
            <p:nvPr/>
          </p:nvSpPr>
          <p:spPr>
            <a:xfrm>
              <a:off x="5649" y="884"/>
              <a:ext cx="0" cy="272"/>
            </a:xfrm>
            <a:prstGeom prst="line">
              <a:avLst/>
            </a:prstGeom>
            <a:ln w="12700" cap="flat" cmpd="sng">
              <a:solidFill>
                <a:srgbClr val="000000"/>
              </a:solidFill>
              <a:prstDash val="solid"/>
              <a:round/>
              <a:headEnd type="none" w="med" len="med"/>
              <a:tailEnd type="none" w="med" len="med"/>
            </a:ln>
          </p:spPr>
        </p:sp>
        <p:sp>
          <p:nvSpPr>
            <p:cNvPr id="207895" name="Line 26"/>
            <p:cNvSpPr/>
            <p:nvPr/>
          </p:nvSpPr>
          <p:spPr>
            <a:xfrm>
              <a:off x="3927" y="1699"/>
              <a:ext cx="3131" cy="0"/>
            </a:xfrm>
            <a:prstGeom prst="line">
              <a:avLst/>
            </a:prstGeom>
            <a:ln w="12700" cap="flat" cmpd="sng">
              <a:solidFill>
                <a:srgbClr val="000000"/>
              </a:solidFill>
              <a:prstDash val="solid"/>
              <a:round/>
              <a:headEnd type="none" w="med" len="med"/>
              <a:tailEnd type="none" w="med" len="med"/>
            </a:ln>
          </p:spPr>
        </p:sp>
        <p:sp>
          <p:nvSpPr>
            <p:cNvPr id="207896" name="Line 27"/>
            <p:cNvSpPr/>
            <p:nvPr/>
          </p:nvSpPr>
          <p:spPr>
            <a:xfrm>
              <a:off x="3927" y="1699"/>
              <a:ext cx="0" cy="136"/>
            </a:xfrm>
            <a:prstGeom prst="line">
              <a:avLst/>
            </a:prstGeom>
            <a:ln w="12700" cap="flat" cmpd="sng">
              <a:solidFill>
                <a:srgbClr val="000000"/>
              </a:solidFill>
              <a:prstDash val="solid"/>
              <a:round/>
              <a:headEnd type="none" w="med" len="med"/>
              <a:tailEnd type="none" w="med" len="med"/>
            </a:ln>
          </p:spPr>
        </p:sp>
        <p:sp>
          <p:nvSpPr>
            <p:cNvPr id="207897" name="Line 28"/>
            <p:cNvSpPr/>
            <p:nvPr/>
          </p:nvSpPr>
          <p:spPr>
            <a:xfrm>
              <a:off x="7058" y="1699"/>
              <a:ext cx="0" cy="136"/>
            </a:xfrm>
            <a:prstGeom prst="line">
              <a:avLst/>
            </a:prstGeom>
            <a:ln w="12700" cap="flat" cmpd="sng">
              <a:solidFill>
                <a:srgbClr val="000000"/>
              </a:solidFill>
              <a:prstDash val="solid"/>
              <a:round/>
              <a:headEnd type="none" w="med" len="med"/>
              <a:tailEnd type="none" w="med" len="med"/>
            </a:ln>
          </p:spPr>
        </p:sp>
        <p:sp>
          <p:nvSpPr>
            <p:cNvPr id="207898" name="Line 29"/>
            <p:cNvSpPr/>
            <p:nvPr/>
          </p:nvSpPr>
          <p:spPr>
            <a:xfrm>
              <a:off x="5649" y="1563"/>
              <a:ext cx="0" cy="136"/>
            </a:xfrm>
            <a:prstGeom prst="line">
              <a:avLst/>
            </a:prstGeom>
            <a:ln w="12700" cap="flat" cmpd="sng">
              <a:solidFill>
                <a:srgbClr val="000000"/>
              </a:solidFill>
              <a:prstDash val="solid"/>
              <a:round/>
              <a:headEnd type="none" w="med" len="med"/>
              <a:tailEnd type="none" w="med" len="med"/>
            </a:ln>
          </p:spPr>
        </p:sp>
        <p:sp>
          <p:nvSpPr>
            <p:cNvPr id="207899" name="Line 30"/>
            <p:cNvSpPr/>
            <p:nvPr/>
          </p:nvSpPr>
          <p:spPr>
            <a:xfrm>
              <a:off x="3927" y="2243"/>
              <a:ext cx="0" cy="271"/>
            </a:xfrm>
            <a:prstGeom prst="line">
              <a:avLst/>
            </a:prstGeom>
            <a:ln w="12700" cap="flat" cmpd="sng">
              <a:solidFill>
                <a:srgbClr val="000000"/>
              </a:solidFill>
              <a:prstDash val="solid"/>
              <a:round/>
              <a:headEnd type="none" w="med" len="med"/>
              <a:tailEnd type="none" w="med" len="med"/>
            </a:ln>
          </p:spPr>
        </p:sp>
        <p:sp>
          <p:nvSpPr>
            <p:cNvPr id="207900" name="Line 31"/>
            <p:cNvSpPr/>
            <p:nvPr/>
          </p:nvSpPr>
          <p:spPr>
            <a:xfrm>
              <a:off x="3927" y="2922"/>
              <a:ext cx="0" cy="272"/>
            </a:xfrm>
            <a:prstGeom prst="line">
              <a:avLst/>
            </a:prstGeom>
            <a:ln w="12700" cap="flat" cmpd="sng">
              <a:solidFill>
                <a:srgbClr val="000000"/>
              </a:solidFill>
              <a:prstDash val="solid"/>
              <a:round/>
              <a:headEnd type="none" w="med" len="med"/>
              <a:tailEnd type="none" w="med" len="med"/>
            </a:ln>
          </p:spPr>
        </p:sp>
        <p:sp>
          <p:nvSpPr>
            <p:cNvPr id="207901" name="Line 32"/>
            <p:cNvSpPr/>
            <p:nvPr/>
          </p:nvSpPr>
          <p:spPr>
            <a:xfrm>
              <a:off x="3927" y="3601"/>
              <a:ext cx="0" cy="272"/>
            </a:xfrm>
            <a:prstGeom prst="line">
              <a:avLst/>
            </a:prstGeom>
            <a:ln w="12700" cap="flat" cmpd="sng">
              <a:solidFill>
                <a:srgbClr val="000000"/>
              </a:solidFill>
              <a:prstDash val="solid"/>
              <a:round/>
              <a:headEnd type="none" w="med" len="med"/>
              <a:tailEnd type="none" w="med" len="med"/>
            </a:ln>
          </p:spPr>
        </p:sp>
        <p:sp>
          <p:nvSpPr>
            <p:cNvPr id="207902" name="Line 33"/>
            <p:cNvSpPr/>
            <p:nvPr/>
          </p:nvSpPr>
          <p:spPr>
            <a:xfrm>
              <a:off x="3145" y="4416"/>
              <a:ext cx="1408" cy="0"/>
            </a:xfrm>
            <a:prstGeom prst="line">
              <a:avLst/>
            </a:prstGeom>
            <a:ln w="12700" cap="flat" cmpd="sng">
              <a:solidFill>
                <a:srgbClr val="000000"/>
              </a:solidFill>
              <a:prstDash val="solid"/>
              <a:round/>
              <a:headEnd type="none" w="med" len="med"/>
              <a:tailEnd type="none" w="med" len="med"/>
            </a:ln>
          </p:spPr>
        </p:sp>
        <p:sp>
          <p:nvSpPr>
            <p:cNvPr id="207903" name="Line 34"/>
            <p:cNvSpPr/>
            <p:nvPr/>
          </p:nvSpPr>
          <p:spPr>
            <a:xfrm>
              <a:off x="3927" y="4280"/>
              <a:ext cx="0" cy="136"/>
            </a:xfrm>
            <a:prstGeom prst="line">
              <a:avLst/>
            </a:prstGeom>
            <a:ln w="12700" cap="flat" cmpd="sng">
              <a:solidFill>
                <a:srgbClr val="000000"/>
              </a:solidFill>
              <a:prstDash val="solid"/>
              <a:round/>
              <a:headEnd type="none" w="med" len="med"/>
              <a:tailEnd type="none" w="med" len="med"/>
            </a:ln>
          </p:spPr>
        </p:sp>
        <p:sp>
          <p:nvSpPr>
            <p:cNvPr id="207904" name="Line 35"/>
            <p:cNvSpPr/>
            <p:nvPr/>
          </p:nvSpPr>
          <p:spPr>
            <a:xfrm>
              <a:off x="3145" y="4416"/>
              <a:ext cx="0" cy="136"/>
            </a:xfrm>
            <a:prstGeom prst="line">
              <a:avLst/>
            </a:prstGeom>
            <a:ln w="12700" cap="flat" cmpd="sng">
              <a:solidFill>
                <a:srgbClr val="000000"/>
              </a:solidFill>
              <a:prstDash val="solid"/>
              <a:round/>
              <a:headEnd type="none" w="med" len="med"/>
              <a:tailEnd type="none" w="med" len="med"/>
            </a:ln>
          </p:spPr>
        </p:sp>
        <p:sp>
          <p:nvSpPr>
            <p:cNvPr id="207905" name="Line 36"/>
            <p:cNvSpPr/>
            <p:nvPr/>
          </p:nvSpPr>
          <p:spPr>
            <a:xfrm>
              <a:off x="4553" y="4416"/>
              <a:ext cx="0" cy="136"/>
            </a:xfrm>
            <a:prstGeom prst="line">
              <a:avLst/>
            </a:prstGeom>
            <a:ln w="12700" cap="flat" cmpd="sng">
              <a:solidFill>
                <a:srgbClr val="000000"/>
              </a:solidFill>
              <a:prstDash val="solid"/>
              <a:round/>
              <a:headEnd type="none" w="med" len="med"/>
              <a:tailEnd type="none" w="med" len="med"/>
            </a:ln>
          </p:spPr>
        </p:sp>
        <p:sp>
          <p:nvSpPr>
            <p:cNvPr id="207906" name="Line 37"/>
            <p:cNvSpPr/>
            <p:nvPr/>
          </p:nvSpPr>
          <p:spPr>
            <a:xfrm>
              <a:off x="7058" y="2243"/>
              <a:ext cx="0" cy="271"/>
            </a:xfrm>
            <a:prstGeom prst="line">
              <a:avLst/>
            </a:prstGeom>
            <a:ln w="12700" cap="flat" cmpd="sng">
              <a:solidFill>
                <a:srgbClr val="000000"/>
              </a:solidFill>
              <a:prstDash val="solid"/>
              <a:round/>
              <a:headEnd type="none" w="med" len="med"/>
              <a:tailEnd type="none" w="med" len="med"/>
            </a:ln>
          </p:spPr>
        </p:sp>
        <p:sp>
          <p:nvSpPr>
            <p:cNvPr id="207907" name="Line 38"/>
            <p:cNvSpPr/>
            <p:nvPr/>
          </p:nvSpPr>
          <p:spPr>
            <a:xfrm>
              <a:off x="7058" y="2922"/>
              <a:ext cx="0" cy="272"/>
            </a:xfrm>
            <a:prstGeom prst="line">
              <a:avLst/>
            </a:prstGeom>
            <a:ln w="12700" cap="flat" cmpd="sng">
              <a:solidFill>
                <a:srgbClr val="000000"/>
              </a:solidFill>
              <a:prstDash val="solid"/>
              <a:round/>
              <a:headEnd type="none" w="med" len="med"/>
              <a:tailEnd type="none" w="med" len="med"/>
            </a:ln>
          </p:spPr>
        </p:sp>
        <p:sp>
          <p:nvSpPr>
            <p:cNvPr id="207908" name="Line 39"/>
            <p:cNvSpPr/>
            <p:nvPr/>
          </p:nvSpPr>
          <p:spPr>
            <a:xfrm>
              <a:off x="6119" y="3737"/>
              <a:ext cx="2035" cy="0"/>
            </a:xfrm>
            <a:prstGeom prst="line">
              <a:avLst/>
            </a:prstGeom>
            <a:ln w="12700" cap="flat" cmpd="sng">
              <a:solidFill>
                <a:srgbClr val="000000"/>
              </a:solidFill>
              <a:prstDash val="solid"/>
              <a:round/>
              <a:headEnd type="none" w="med" len="med"/>
              <a:tailEnd type="none" w="med" len="med"/>
            </a:ln>
          </p:spPr>
        </p:sp>
        <p:sp>
          <p:nvSpPr>
            <p:cNvPr id="207909" name="Line 40"/>
            <p:cNvSpPr/>
            <p:nvPr/>
          </p:nvSpPr>
          <p:spPr>
            <a:xfrm>
              <a:off x="6119" y="3737"/>
              <a:ext cx="0" cy="136"/>
            </a:xfrm>
            <a:prstGeom prst="line">
              <a:avLst/>
            </a:prstGeom>
            <a:ln w="12700" cap="flat" cmpd="sng">
              <a:solidFill>
                <a:srgbClr val="000000"/>
              </a:solidFill>
              <a:prstDash val="solid"/>
              <a:round/>
              <a:headEnd type="none" w="med" len="med"/>
              <a:tailEnd type="none" w="med" len="med"/>
            </a:ln>
          </p:spPr>
        </p:sp>
        <p:sp>
          <p:nvSpPr>
            <p:cNvPr id="207910" name="Line 41"/>
            <p:cNvSpPr/>
            <p:nvPr/>
          </p:nvSpPr>
          <p:spPr>
            <a:xfrm>
              <a:off x="8154" y="3737"/>
              <a:ext cx="0" cy="136"/>
            </a:xfrm>
            <a:prstGeom prst="line">
              <a:avLst/>
            </a:prstGeom>
            <a:ln w="12700" cap="flat" cmpd="sng">
              <a:solidFill>
                <a:srgbClr val="000000"/>
              </a:solidFill>
              <a:prstDash val="solid"/>
              <a:round/>
              <a:headEnd type="none" w="med" len="med"/>
              <a:tailEnd type="none" w="med" len="med"/>
            </a:ln>
          </p:spPr>
        </p:sp>
        <p:sp>
          <p:nvSpPr>
            <p:cNvPr id="207911" name="Line 42"/>
            <p:cNvSpPr/>
            <p:nvPr/>
          </p:nvSpPr>
          <p:spPr>
            <a:xfrm>
              <a:off x="7058" y="3601"/>
              <a:ext cx="0" cy="136"/>
            </a:xfrm>
            <a:prstGeom prst="line">
              <a:avLst/>
            </a:prstGeom>
            <a:ln w="12700" cap="flat" cmpd="sng">
              <a:solidFill>
                <a:srgbClr val="000000"/>
              </a:solidFill>
              <a:prstDash val="solid"/>
              <a:round/>
              <a:headEnd type="none" w="med" len="med"/>
              <a:tailEnd type="none" w="med" len="med"/>
            </a:ln>
          </p:spPr>
        </p:sp>
        <p:sp>
          <p:nvSpPr>
            <p:cNvPr id="207912" name="Line 43"/>
            <p:cNvSpPr/>
            <p:nvPr/>
          </p:nvSpPr>
          <p:spPr>
            <a:xfrm>
              <a:off x="6119" y="4280"/>
              <a:ext cx="0" cy="272"/>
            </a:xfrm>
            <a:prstGeom prst="line">
              <a:avLst/>
            </a:prstGeom>
            <a:ln w="12700" cap="flat" cmpd="sng">
              <a:solidFill>
                <a:srgbClr val="000000"/>
              </a:solidFill>
              <a:prstDash val="solid"/>
              <a:round/>
              <a:headEnd type="none" w="med" len="med"/>
              <a:tailEnd type="none" w="med" len="med"/>
            </a:ln>
          </p:spPr>
        </p:sp>
        <p:sp>
          <p:nvSpPr>
            <p:cNvPr id="207913" name="Line 44"/>
            <p:cNvSpPr/>
            <p:nvPr/>
          </p:nvSpPr>
          <p:spPr>
            <a:xfrm>
              <a:off x="6119" y="4959"/>
              <a:ext cx="0" cy="272"/>
            </a:xfrm>
            <a:prstGeom prst="line">
              <a:avLst/>
            </a:prstGeom>
            <a:ln w="12700" cap="flat" cmpd="sng">
              <a:solidFill>
                <a:srgbClr val="000000"/>
              </a:solidFill>
              <a:prstDash val="solid"/>
              <a:round/>
              <a:headEnd type="none" w="med" len="med"/>
              <a:tailEnd type="none" w="med" len="med"/>
            </a:ln>
          </p:spPr>
        </p:sp>
        <p:sp>
          <p:nvSpPr>
            <p:cNvPr id="207914" name="Line 45"/>
            <p:cNvSpPr/>
            <p:nvPr/>
          </p:nvSpPr>
          <p:spPr>
            <a:xfrm flipV="true">
              <a:off x="5180" y="5775"/>
              <a:ext cx="2034" cy="1"/>
            </a:xfrm>
            <a:prstGeom prst="line">
              <a:avLst/>
            </a:prstGeom>
            <a:ln w="12700" cap="flat" cmpd="sng">
              <a:solidFill>
                <a:srgbClr val="000000"/>
              </a:solidFill>
              <a:prstDash val="solid"/>
              <a:round/>
              <a:headEnd type="none" w="med" len="med"/>
              <a:tailEnd type="none" w="med" len="med"/>
            </a:ln>
          </p:spPr>
        </p:sp>
        <p:sp>
          <p:nvSpPr>
            <p:cNvPr id="207915" name="Line 46"/>
            <p:cNvSpPr/>
            <p:nvPr/>
          </p:nvSpPr>
          <p:spPr>
            <a:xfrm>
              <a:off x="5180" y="5775"/>
              <a:ext cx="1" cy="134"/>
            </a:xfrm>
            <a:prstGeom prst="line">
              <a:avLst/>
            </a:prstGeom>
            <a:ln w="12700" cap="flat" cmpd="sng">
              <a:solidFill>
                <a:srgbClr val="000000"/>
              </a:solidFill>
              <a:prstDash val="solid"/>
              <a:round/>
              <a:headEnd type="none" w="med" len="med"/>
              <a:tailEnd type="none" w="med" len="med"/>
            </a:ln>
          </p:spPr>
        </p:sp>
        <p:sp>
          <p:nvSpPr>
            <p:cNvPr id="207916" name="Line 47"/>
            <p:cNvSpPr/>
            <p:nvPr/>
          </p:nvSpPr>
          <p:spPr>
            <a:xfrm>
              <a:off x="6119" y="5639"/>
              <a:ext cx="0" cy="136"/>
            </a:xfrm>
            <a:prstGeom prst="line">
              <a:avLst/>
            </a:prstGeom>
            <a:ln w="12700" cap="flat" cmpd="sng">
              <a:solidFill>
                <a:srgbClr val="000000"/>
              </a:solidFill>
              <a:prstDash val="solid"/>
              <a:round/>
              <a:headEnd type="none" w="med" len="med"/>
              <a:tailEnd type="none" w="med" len="med"/>
            </a:ln>
          </p:spPr>
        </p:sp>
        <p:sp>
          <p:nvSpPr>
            <p:cNvPr id="207917" name="Line 48"/>
            <p:cNvSpPr/>
            <p:nvPr/>
          </p:nvSpPr>
          <p:spPr>
            <a:xfrm>
              <a:off x="5180" y="6318"/>
              <a:ext cx="1" cy="272"/>
            </a:xfrm>
            <a:prstGeom prst="line">
              <a:avLst/>
            </a:prstGeom>
            <a:ln w="12700" cap="flat" cmpd="sng">
              <a:solidFill>
                <a:srgbClr val="000000"/>
              </a:solidFill>
              <a:prstDash val="solid"/>
              <a:round/>
              <a:headEnd type="none" w="med" len="med"/>
              <a:tailEnd type="none" w="med" len="med"/>
            </a:ln>
          </p:spPr>
        </p:sp>
        <p:sp>
          <p:nvSpPr>
            <p:cNvPr id="207918" name="Line 49"/>
            <p:cNvSpPr/>
            <p:nvPr/>
          </p:nvSpPr>
          <p:spPr>
            <a:xfrm>
              <a:off x="5180" y="6997"/>
              <a:ext cx="0" cy="272"/>
            </a:xfrm>
            <a:prstGeom prst="line">
              <a:avLst/>
            </a:prstGeom>
            <a:ln w="12700" cap="flat" cmpd="sng">
              <a:solidFill>
                <a:srgbClr val="000000"/>
              </a:solidFill>
              <a:prstDash val="solid"/>
              <a:round/>
              <a:headEnd type="none" w="med" len="med"/>
              <a:tailEnd type="none" w="med" len="med"/>
            </a:ln>
          </p:spPr>
        </p:sp>
        <p:sp>
          <p:nvSpPr>
            <p:cNvPr id="207919" name="Line 50"/>
            <p:cNvSpPr/>
            <p:nvPr/>
          </p:nvSpPr>
          <p:spPr>
            <a:xfrm>
              <a:off x="6901" y="6318"/>
              <a:ext cx="0" cy="951"/>
            </a:xfrm>
            <a:prstGeom prst="line">
              <a:avLst/>
            </a:prstGeom>
            <a:ln w="12700" cap="flat" cmpd="sng">
              <a:solidFill>
                <a:srgbClr val="000000"/>
              </a:solidFill>
              <a:prstDash val="solid"/>
              <a:round/>
              <a:headEnd type="none" w="med" len="med"/>
              <a:tailEnd type="none" w="med" len="med"/>
            </a:ln>
          </p:spPr>
        </p:sp>
        <p:sp>
          <p:nvSpPr>
            <p:cNvPr id="207920" name="Line 51"/>
            <p:cNvSpPr/>
            <p:nvPr/>
          </p:nvSpPr>
          <p:spPr>
            <a:xfrm>
              <a:off x="7214" y="5775"/>
              <a:ext cx="0" cy="135"/>
            </a:xfrm>
            <a:prstGeom prst="line">
              <a:avLst/>
            </a:prstGeom>
            <a:ln w="12700" cap="flat" cmpd="sng">
              <a:solidFill>
                <a:srgbClr val="000000"/>
              </a:solidFill>
              <a:prstDash val="solid"/>
              <a:round/>
              <a:headEnd type="none" w="med" len="med"/>
              <a:tailEnd type="none" w="med" len="med"/>
            </a:ln>
          </p:spPr>
        </p:sp>
        <p:sp>
          <p:nvSpPr>
            <p:cNvPr id="229426" name="Text Box 52"/>
            <p:cNvSpPr txBox="true">
              <a:spLocks noChangeArrowheads="true"/>
            </p:cNvSpPr>
            <p:nvPr/>
          </p:nvSpPr>
          <p:spPr bwMode="auto">
            <a:xfrm>
              <a:off x="4240" y="8001"/>
              <a:ext cx="3129" cy="356"/>
            </a:xfrm>
            <a:prstGeom prst="rect">
              <a:avLst/>
            </a:prstGeom>
            <a:solidFill>
              <a:srgbClr val="FFFFFF"/>
            </a:solidFill>
            <a:ln>
              <a:noFill/>
            </a:ln>
          </p:spPr>
          <p:txBody>
            <a:bodyP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8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客户档案库建设程序</a:t>
              </a:r>
              <a:endParaRPr kumimoji="0" lang="zh-CN" altLang="en-US" sz="18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 客户信用档案建设与服务</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3" name="内容占位符 2"/>
          <p:cNvSpPr>
            <a:spLocks noGrp="true"/>
          </p:cNvSpPr>
          <p:nvPr/>
        </p:nvSpPr>
        <p:spPr>
          <a:xfrm>
            <a:off x="1553210" y="1620520"/>
            <a:ext cx="8657590" cy="782320"/>
          </a:xfrm>
          <a:prstGeom prst="rect">
            <a:avLst/>
          </a:prstGeom>
          <a:noFill/>
          <a:ln w="9525">
            <a:noFill/>
          </a:ln>
        </p:spPr>
        <p:txBody>
          <a:bodyPr vert="horz" wrap="square" lIns="91440" tIns="45720" rIns="91440" bIns="45720" numCol="1" anchor="t" anchorCtr="false" compatLnSpc="tru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342900" marR="0" lvl="0" indent="-34290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Char char="v"/>
              <a:defRPr/>
            </a:pPr>
            <a:r>
              <a:rPr kumimoji="0" lang="zh-CN" altLang="en-US" sz="2000"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mn-cs"/>
              </a:rPr>
              <a:t>客户档案</a:t>
            </a:r>
            <a:r>
              <a:rPr kumimoji="0" lang="zh-CN" altLang="en-US" sz="200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mn-cs"/>
              </a:rPr>
              <a:t>模板要定期升级</a:t>
            </a:r>
            <a:r>
              <a:rPr kumimoji="0" lang="zh-CN" altLang="en-US" sz="2000"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mn-cs"/>
              </a:rPr>
              <a:t>，定期更新客户信用数据，以便及时掌握客户信用动态。</a:t>
            </a:r>
            <a:endParaRPr kumimoji="0" lang="zh-CN" altLang="en-US" sz="2000"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mn-cs"/>
            </a:endParaRPr>
          </a:p>
        </p:txBody>
      </p:sp>
      <p:sp>
        <p:nvSpPr>
          <p:cNvPr id="203777" name="标题 1"/>
          <p:cNvSpPr>
            <a:spLocks noGrp="true"/>
          </p:cNvSpPr>
          <p:nvPr/>
        </p:nvSpPr>
        <p:spPr>
          <a:xfrm>
            <a:off x="691515" y="849630"/>
            <a:ext cx="3543935" cy="563245"/>
          </a:xfrm>
          <a:prstGeom prst="rect">
            <a:avLst/>
          </a:prstGeom>
          <a:noFill/>
          <a:ln w="9525">
            <a:noFill/>
          </a:ln>
        </p:spPr>
        <p:txBody>
          <a:bodyPr vert="horz" wrap="square" lIns="91440" tIns="45720" rIns="91440" bIns="45720" anchor="ctr" anchorCtr="false"/>
          <a:lstStyle>
            <a:lvl1pPr algn="l" rtl="0" eaLnBrk="0" fontAlgn="base" hangingPunct="0">
              <a:spcBef>
                <a:spcPct val="0"/>
              </a:spcBef>
              <a:spcAft>
                <a:spcPct val="0"/>
              </a:spcAft>
              <a:defRPr sz="3600" b="1">
                <a:solidFill>
                  <a:schemeClr val="bg1"/>
                </a:solidFill>
                <a:latin typeface="+mj-lt"/>
                <a:ea typeface="+mj-ea"/>
                <a:cs typeface="+mj-cs"/>
              </a:defRPr>
            </a:lvl1pPr>
            <a:lvl2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2pPr>
            <a:lvl3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3pPr>
            <a:lvl4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4pPr>
            <a:lvl5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5pPr>
            <a:lvl6pPr marL="4572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6pPr>
            <a:lvl7pPr marL="9144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7pPr>
            <a:lvl8pPr marL="13716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8pPr>
            <a:lvl9pPr marL="18288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9pPr>
          </a:lstStyle>
          <a:p>
            <a:pPr>
              <a:buNone/>
            </a:pPr>
            <a:r>
              <a:rPr lang="en-US" altLang="zh-CN" sz="2400" dirty="0">
                <a:solidFill>
                  <a:schemeClr val="tx1"/>
                </a:solidFill>
                <a:latin typeface="微软雅黑" panose="020B0503020204020204" charset="-122"/>
                <a:ea typeface="微软雅黑" panose="020B0503020204020204" charset="-122"/>
                <a:cs typeface="微软雅黑" panose="020B0503020204020204" charset="-122"/>
              </a:rPr>
              <a:t>3. </a:t>
            </a:r>
            <a:r>
              <a:rPr lang="zh-CN" altLang="en-US" sz="2400" dirty="0">
                <a:solidFill>
                  <a:schemeClr val="tx1"/>
                </a:solidFill>
                <a:latin typeface="微软雅黑" panose="020B0503020204020204" charset="-122"/>
                <a:ea typeface="微软雅黑" panose="020B0503020204020204" charset="-122"/>
                <a:cs typeface="微软雅黑" panose="020B0503020204020204" charset="-122"/>
              </a:rPr>
              <a:t>客户信用档案维护</a:t>
            </a:r>
            <a:endParaRPr lang="zh-CN" altLang="en-US" sz="2400" dirty="0">
              <a:solidFill>
                <a:schemeClr val="tx1"/>
              </a:solidFill>
              <a:latin typeface="微软雅黑" panose="020B0503020204020204" charset="-122"/>
              <a:ea typeface="微软雅黑" panose="020B0503020204020204" charset="-122"/>
              <a:cs typeface="微软雅黑" panose="020B0503020204020204" charset="-122"/>
            </a:endParaRPr>
          </a:p>
        </p:txBody>
      </p:sp>
      <p:sp>
        <p:nvSpPr>
          <p:cNvPr id="2" name="内容占位符 2"/>
          <p:cNvSpPr>
            <a:spLocks noGrp="true"/>
          </p:cNvSpPr>
          <p:nvPr/>
        </p:nvSpPr>
        <p:spPr>
          <a:xfrm>
            <a:off x="1666875" y="3943350"/>
            <a:ext cx="9177655" cy="872490"/>
          </a:xfrm>
          <a:prstGeom prst="rect">
            <a:avLst/>
          </a:prstGeom>
          <a:noFill/>
          <a:ln w="9525">
            <a:noFill/>
          </a:ln>
        </p:spPr>
        <p:txBody>
          <a:bodyPr vert="horz" wrap="square" lIns="91440" tIns="45720" rIns="91440" bIns="45720" numCol="1" anchor="t" anchorCtr="false" compatLnSpc="tru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342900" marR="0" lvl="0" indent="-34290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Char char="v"/>
              <a:defRPr/>
            </a:pPr>
            <a:r>
              <a:rPr kumimoji="0" lang="zh-CN" altLang="en-US" sz="2000"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mn-cs"/>
              </a:rPr>
              <a:t>对客户信用档案及时进行筛选、核实、分类、处理等</a:t>
            </a:r>
            <a:r>
              <a:rPr kumimoji="0" lang="zh-CN" altLang="en-US" sz="200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mn-cs"/>
              </a:rPr>
              <a:t>加工</a:t>
            </a:r>
            <a:r>
              <a:rPr kumimoji="0" lang="zh-CN" altLang="en-US" sz="2000"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mn-cs"/>
              </a:rPr>
              <a:t>工作，以达到开发利用的要求。</a:t>
            </a:r>
            <a:endParaRPr kumimoji="0" lang="zh-CN" altLang="en-US" sz="2000"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mn-cs"/>
            </a:endParaRPr>
          </a:p>
        </p:txBody>
      </p:sp>
      <p:sp>
        <p:nvSpPr>
          <p:cNvPr id="4" name="标题 1"/>
          <p:cNvSpPr>
            <a:spLocks noGrp="true"/>
          </p:cNvSpPr>
          <p:nvPr/>
        </p:nvSpPr>
        <p:spPr>
          <a:xfrm>
            <a:off x="850900" y="3206115"/>
            <a:ext cx="3543935" cy="563245"/>
          </a:xfrm>
          <a:prstGeom prst="rect">
            <a:avLst/>
          </a:prstGeom>
          <a:noFill/>
          <a:ln w="9525">
            <a:noFill/>
          </a:ln>
        </p:spPr>
        <p:txBody>
          <a:bodyPr vert="horz" wrap="square" lIns="91440" tIns="45720" rIns="91440" bIns="45720" anchor="ctr" anchorCtr="false"/>
          <a:lstStyle>
            <a:lvl1pPr algn="l" rtl="0" eaLnBrk="0" fontAlgn="base" hangingPunct="0">
              <a:spcBef>
                <a:spcPct val="0"/>
              </a:spcBef>
              <a:spcAft>
                <a:spcPct val="0"/>
              </a:spcAft>
              <a:defRPr sz="3600" b="1">
                <a:solidFill>
                  <a:schemeClr val="bg1"/>
                </a:solidFill>
                <a:latin typeface="+mj-lt"/>
                <a:ea typeface="+mj-ea"/>
                <a:cs typeface="+mj-cs"/>
              </a:defRPr>
            </a:lvl1pPr>
            <a:lvl2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2pPr>
            <a:lvl3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3pPr>
            <a:lvl4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4pPr>
            <a:lvl5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5pPr>
            <a:lvl6pPr marL="4572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6pPr>
            <a:lvl7pPr marL="9144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7pPr>
            <a:lvl8pPr marL="13716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8pPr>
            <a:lvl9pPr marL="18288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9pPr>
          </a:lstStyle>
          <a:p>
            <a:pPr>
              <a:buNone/>
            </a:pPr>
            <a:r>
              <a:rPr lang="en-US" altLang="zh-CN" sz="2400" dirty="0">
                <a:solidFill>
                  <a:schemeClr val="tx1"/>
                </a:solidFill>
                <a:latin typeface="微软雅黑" panose="020B0503020204020204" charset="-122"/>
                <a:ea typeface="微软雅黑" panose="020B0503020204020204" charset="-122"/>
                <a:cs typeface="微软雅黑" panose="020B0503020204020204" charset="-122"/>
              </a:rPr>
              <a:t>4. </a:t>
            </a:r>
            <a:r>
              <a:rPr lang="zh-CN" altLang="en-US" sz="2400" dirty="0">
                <a:solidFill>
                  <a:schemeClr val="tx1"/>
                </a:solidFill>
                <a:latin typeface="微软雅黑" panose="020B0503020204020204" charset="-122"/>
                <a:ea typeface="微软雅黑" panose="020B0503020204020204" charset="-122"/>
                <a:cs typeface="微软雅黑" panose="020B0503020204020204" charset="-122"/>
              </a:rPr>
              <a:t>客户信用档案开发</a:t>
            </a:r>
            <a:endParaRPr lang="zh-CN" altLang="en-US" sz="2400" dirty="0">
              <a:solidFill>
                <a:schemeClr val="tx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2" y="0"/>
            <a:ext cx="12192002" cy="6858000"/>
            <a:chOff x="-2" y="0"/>
            <a:chExt cx="12192002" cy="6858000"/>
          </a:xfrm>
        </p:grpSpPr>
        <p:pic>
          <p:nvPicPr>
            <p:cNvPr id="10" name="图片 9"/>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31" name="图片 30"/>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3" name="图片 32"/>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8" name="图片 37"/>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9" name="图片 38"/>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2" name="图片 1"/>
          <p:cNvPicPr>
            <a:picLocks noChangeAspect="true"/>
          </p:cNvPicPr>
          <p:nvPr/>
        </p:nvPicPr>
        <p:blipFill>
          <a:blip r:embed="rId3"/>
          <a:stretch>
            <a:fillRect/>
          </a:stretch>
        </p:blipFill>
        <p:spPr>
          <a:xfrm>
            <a:off x="0" y="4686300"/>
            <a:ext cx="12192000" cy="638095"/>
          </a:xfrm>
          <a:prstGeom prst="rect">
            <a:avLst/>
          </a:prstGeom>
          <a:solidFill>
            <a:schemeClr val="bg1"/>
          </a:solidFill>
        </p:spPr>
      </p:pic>
      <p:sp>
        <p:nvSpPr>
          <p:cNvPr id="30" name="文本框 29"/>
          <p:cNvSpPr txBox="true"/>
          <p:nvPr/>
        </p:nvSpPr>
        <p:spPr>
          <a:xfrm>
            <a:off x="5116195" y="2244090"/>
            <a:ext cx="3957320" cy="1198880"/>
          </a:xfrm>
          <a:prstGeom prst="rect">
            <a:avLst/>
          </a:prstGeom>
          <a:noFill/>
        </p:spPr>
        <p:txBody>
          <a:bodyPr wrap="square" rtlCol="0">
            <a:spAutoFit/>
          </a:bodyPr>
          <a:lstStyle/>
          <a:p>
            <a:pPr fontAlgn="auto">
              <a:lnSpc>
                <a:spcPct val="100000"/>
              </a:lnSpc>
            </a:pPr>
            <a:r>
              <a:rPr lang="zh-CN" altLang="en-US" sz="7200" spc="300" dirty="0">
                <a:solidFill>
                  <a:srgbClr val="C31F23"/>
                </a:solidFill>
                <a:latin typeface="微软雅黑" panose="020B0503020204020204" charset="-122"/>
                <a:ea typeface="微软雅黑" panose="020B0503020204020204" charset="-122"/>
                <a:cs typeface="经典综艺体简" panose="02010609000101010101" pitchFamily="49" charset="-122"/>
              </a:rPr>
              <a:t>谢</a:t>
            </a:r>
            <a:r>
              <a:rPr lang="en-US" altLang="zh-CN" sz="7200" spc="300" dirty="0">
                <a:solidFill>
                  <a:srgbClr val="C31F23"/>
                </a:solidFill>
                <a:latin typeface="微软雅黑" panose="020B0503020204020204" charset="-122"/>
                <a:ea typeface="微软雅黑" panose="020B0503020204020204" charset="-122"/>
                <a:cs typeface="经典综艺体简" panose="02010609000101010101" pitchFamily="49" charset="-122"/>
              </a:rPr>
              <a:t>    </a:t>
            </a:r>
            <a:r>
              <a:rPr lang="zh-CN" altLang="en-US" sz="7200" spc="300" dirty="0">
                <a:solidFill>
                  <a:srgbClr val="C31F23"/>
                </a:solidFill>
                <a:latin typeface="微软雅黑" panose="020B0503020204020204" charset="-122"/>
                <a:ea typeface="微软雅黑" panose="020B0503020204020204" charset="-122"/>
                <a:cs typeface="经典综艺体简" panose="02010609000101010101" pitchFamily="49" charset="-122"/>
              </a:rPr>
              <a:t>谢</a:t>
            </a:r>
            <a:endParaRPr lang="en-US" altLang="zh-CN" sz="7200" spc="300" dirty="0">
              <a:solidFill>
                <a:srgbClr val="C31F23"/>
              </a:solidFill>
              <a:latin typeface="微软雅黑" panose="020B0503020204020204" charset="-122"/>
              <a:ea typeface="微软雅黑" panose="020B0503020204020204" charset="-122"/>
              <a:cs typeface="经典综艺体简" panose="02010609000101010101" pitchFamily="49" charset="-122"/>
            </a:endParaRPr>
          </a:p>
        </p:txBody>
      </p:sp>
      <p:pic>
        <p:nvPicPr>
          <p:cNvPr id="8" name="图片 7"/>
          <p:cNvPicPr>
            <a:picLocks noChangeAspect="true"/>
          </p:cNvPicPr>
          <p:nvPr userDrawn="true"/>
        </p:nvPicPr>
        <p:blipFill>
          <a:blip r:embed="rId4" cstate="print">
            <a:extLst>
              <a:ext uri="{28A0092B-C50C-407E-A947-70E740481C1C}">
                <a14:useLocalDpi xmlns:a14="http://schemas.microsoft.com/office/drawing/2010/main" val="false"/>
              </a:ext>
            </a:extLst>
          </a:blip>
          <a:stretch>
            <a:fillRect/>
          </a:stretch>
        </p:blipFill>
        <p:spPr>
          <a:xfrm>
            <a:off x="9073832" y="2540"/>
            <a:ext cx="3352802" cy="838200"/>
          </a:xfrm>
          <a:prstGeom prst="rect">
            <a:avLst/>
          </a:prstGeom>
        </p:spPr>
      </p:pic>
      <p:sp>
        <p:nvSpPr>
          <p:cNvPr id="14" name="文本框 13"/>
          <p:cNvSpPr txBox="true"/>
          <p:nvPr/>
        </p:nvSpPr>
        <p:spPr>
          <a:xfrm>
            <a:off x="1203579" y="3315274"/>
            <a:ext cx="2034540" cy="337185"/>
          </a:xfrm>
          <a:prstGeom prst="rect">
            <a:avLst/>
          </a:prstGeom>
          <a:noFill/>
        </p:spPr>
        <p:txBody>
          <a:bodyPr wrap="none" rtlCol="0">
            <a:spAutoFit/>
          </a:bodyPr>
          <a:p>
            <a:pPr algn="ctr"/>
            <a:r>
              <a:rPr lang="en-US" altLang="zh-CN" sz="1600" b="1" dirty="0">
                <a:solidFill>
                  <a:schemeClr val="tx1">
                    <a:lumMod val="65000"/>
                    <a:lumOff val="35000"/>
                  </a:schemeClr>
                </a:solidFill>
                <a:latin typeface="微软雅黑" panose="020B0503020204020204" charset="-122"/>
                <a:ea typeface="微软雅黑" panose="020B0503020204020204" charset="-122"/>
              </a:rPr>
              <a:t>INTERNET CREDIT</a:t>
            </a:r>
            <a:endParaRPr lang="en-US" altLang="zh-CN" sz="1600" b="1" dirty="0">
              <a:solidFill>
                <a:schemeClr val="tx1">
                  <a:lumMod val="65000"/>
                  <a:lumOff val="35000"/>
                </a:schemeClr>
              </a:solidFill>
              <a:latin typeface="微软雅黑" panose="020B0503020204020204" charset="-122"/>
              <a:ea typeface="微软雅黑" panose="020B0503020204020204" charset="-122"/>
            </a:endParaRPr>
          </a:p>
        </p:txBody>
      </p:sp>
      <p:pic>
        <p:nvPicPr>
          <p:cNvPr id="5" name="图片 4"/>
          <p:cNvPicPr>
            <a:picLocks noChangeAspect="true"/>
          </p:cNvPicPr>
          <p:nvPr/>
        </p:nvPicPr>
        <p:blipFill>
          <a:blip r:embed="rId5"/>
          <a:stretch>
            <a:fillRect/>
          </a:stretch>
        </p:blipFill>
        <p:spPr>
          <a:xfrm>
            <a:off x="1630045" y="2007235"/>
            <a:ext cx="1180465" cy="1180465"/>
          </a:xfrm>
          <a:prstGeom prst="rect">
            <a:avLst/>
          </a:prstGeom>
        </p:spPr>
      </p:pic>
      <p:pic>
        <p:nvPicPr>
          <p:cNvPr id="9" name="44B7C0F4-79DB-4F8B-9303-0E098D69D8BE-2" descr="/tmp/qt_temp.XV2261qt_temp"/>
          <p:cNvPicPr>
            <a:picLocks noChangeAspect="true"/>
          </p:cNvPicPr>
          <p:nvPr/>
        </p:nvPicPr>
        <p:blipFill>
          <a:blip r:embed="rId6"/>
          <a:stretch>
            <a:fillRect/>
          </a:stretch>
        </p:blipFill>
        <p:spPr>
          <a:xfrm>
            <a:off x="9342120" y="4352290"/>
            <a:ext cx="1305560" cy="130556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835342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（二）信用管理部门与销售部门客户范畴比较</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155653" name="组合 10"/>
          <p:cNvGrpSpPr/>
          <p:nvPr/>
        </p:nvGrpSpPr>
        <p:grpSpPr>
          <a:xfrm>
            <a:off x="1725930" y="1212533"/>
            <a:ext cx="1782763" cy="2314575"/>
            <a:chOff x="1421925" y="1428735"/>
            <a:chExt cx="2071688" cy="2623927"/>
          </a:xfrm>
        </p:grpSpPr>
        <p:pic>
          <p:nvPicPr>
            <p:cNvPr id="155654" name="Picture 4" descr="einladung1"/>
            <p:cNvPicPr>
              <a:picLocks noChangeAspect="true"/>
            </p:cNvPicPr>
            <p:nvPr/>
          </p:nvPicPr>
          <p:blipFill>
            <a:blip r:embed="rId4"/>
            <a:stretch>
              <a:fillRect/>
            </a:stretch>
          </p:blipFill>
          <p:spPr>
            <a:xfrm>
              <a:off x="1421925" y="1428735"/>
              <a:ext cx="2071688" cy="2089150"/>
            </a:xfrm>
            <a:prstGeom prst="rect">
              <a:avLst/>
            </a:prstGeom>
            <a:noFill/>
            <a:ln w="0" cap="flat" cmpd="sng">
              <a:solidFill>
                <a:schemeClr val="accent2"/>
              </a:solidFill>
              <a:prstDash val="solid"/>
              <a:miter/>
              <a:headEnd type="none" w="med" len="med"/>
              <a:tailEnd type="none" w="med" len="med"/>
            </a:ln>
          </p:spPr>
        </p:pic>
        <p:sp>
          <p:nvSpPr>
            <p:cNvPr id="155655" name="TextBox 11"/>
            <p:cNvSpPr txBox="true"/>
            <p:nvPr/>
          </p:nvSpPr>
          <p:spPr>
            <a:xfrm>
              <a:off x="1421925" y="3599087"/>
              <a:ext cx="1809598" cy="453575"/>
            </a:xfrm>
            <a:prstGeom prst="rect">
              <a:avLst/>
            </a:prstGeom>
            <a:noFill/>
            <a:ln w="9525">
              <a:noFill/>
            </a:ln>
          </p:spPr>
          <p:txBody>
            <a:bodyPr anchor="t" anchorCtr="false">
              <a:spAutoFit/>
            </a:bodyPr>
            <a:p>
              <a:pPr algn="ctr">
                <a:buClrTx/>
                <a:buFont typeface="Arial" panose="020B0604020202020204" pitchFamily="34" charset="0"/>
              </a:pPr>
              <a:r>
                <a:rPr lang="zh-CN" altLang="en-US" sz="2000" b="1" dirty="0">
                  <a:solidFill>
                    <a:schemeClr val="tx1"/>
                  </a:solidFill>
                  <a:latin typeface="微软雅黑" panose="020B0503020204020204" charset="-122"/>
                  <a:ea typeface="微软雅黑" panose="020B0503020204020204" charset="-122"/>
                </a:rPr>
                <a:t>信用部门</a:t>
              </a:r>
              <a:endParaRPr lang="zh-CN" altLang="en-US" sz="2000" b="1" dirty="0">
                <a:solidFill>
                  <a:schemeClr val="tx1"/>
                </a:solidFill>
                <a:latin typeface="微软雅黑" panose="020B0503020204020204" charset="-122"/>
                <a:ea typeface="微软雅黑" panose="020B0503020204020204" charset="-122"/>
              </a:endParaRPr>
            </a:p>
          </p:txBody>
        </p:sp>
      </p:grpSp>
      <p:grpSp>
        <p:nvGrpSpPr>
          <p:cNvPr id="155656" name="组合 16"/>
          <p:cNvGrpSpPr/>
          <p:nvPr/>
        </p:nvGrpSpPr>
        <p:grpSpPr>
          <a:xfrm>
            <a:off x="8236268" y="1101408"/>
            <a:ext cx="2081212" cy="2327275"/>
            <a:chOff x="585362" y="376667"/>
            <a:chExt cx="1921860" cy="2845561"/>
          </a:xfrm>
        </p:grpSpPr>
        <p:pic>
          <p:nvPicPr>
            <p:cNvPr id="155657" name="Picture 4" descr="CustomerBlau"/>
            <p:cNvPicPr>
              <a:picLocks noChangeAspect="true"/>
            </p:cNvPicPr>
            <p:nvPr/>
          </p:nvPicPr>
          <p:blipFill>
            <a:blip r:embed="rId5"/>
            <a:srcRect b="9187"/>
            <a:stretch>
              <a:fillRect/>
            </a:stretch>
          </p:blipFill>
          <p:spPr>
            <a:xfrm>
              <a:off x="585362" y="376667"/>
              <a:ext cx="1921860" cy="2228850"/>
            </a:xfrm>
            <a:prstGeom prst="rect">
              <a:avLst/>
            </a:prstGeom>
            <a:noFill/>
            <a:ln w="9525">
              <a:noFill/>
            </a:ln>
          </p:spPr>
        </p:pic>
        <p:sp>
          <p:nvSpPr>
            <p:cNvPr id="155658" name="TextBox 12"/>
            <p:cNvSpPr txBox="true"/>
            <p:nvPr/>
          </p:nvSpPr>
          <p:spPr>
            <a:xfrm>
              <a:off x="1002429" y="2732943"/>
              <a:ext cx="1285875" cy="489285"/>
            </a:xfrm>
            <a:prstGeom prst="rect">
              <a:avLst/>
            </a:prstGeom>
            <a:noFill/>
            <a:ln w="9525">
              <a:noFill/>
            </a:ln>
          </p:spPr>
          <p:txBody>
            <a:bodyPr anchor="t" anchorCtr="false">
              <a:spAutoFit/>
            </a:bodyPr>
            <a:p>
              <a:pPr algn="ctr">
                <a:buClrTx/>
                <a:buFont typeface="Arial" panose="020B0604020202020204" pitchFamily="34" charset="0"/>
              </a:pPr>
              <a:r>
                <a:rPr lang="zh-CN" altLang="en-US" sz="2000" b="1" dirty="0">
                  <a:solidFill>
                    <a:schemeClr val="tx1"/>
                  </a:solidFill>
                  <a:latin typeface="微软雅黑" panose="020B0503020204020204" charset="-122"/>
                  <a:ea typeface="微软雅黑" panose="020B0503020204020204" charset="-122"/>
                </a:rPr>
                <a:t>销售部门</a:t>
              </a:r>
              <a:endParaRPr lang="zh-CN" altLang="en-US" sz="2000" b="1" dirty="0">
                <a:solidFill>
                  <a:schemeClr val="tx1"/>
                </a:solidFill>
                <a:latin typeface="微软雅黑" panose="020B0503020204020204" charset="-122"/>
                <a:ea typeface="微软雅黑" panose="020B0503020204020204" charset="-122"/>
              </a:endParaRPr>
            </a:p>
          </p:txBody>
        </p:sp>
      </p:grpSp>
      <p:sp>
        <p:nvSpPr>
          <p:cNvPr id="155659" name="Rectangle 4"/>
          <p:cNvSpPr/>
          <p:nvPr/>
        </p:nvSpPr>
        <p:spPr>
          <a:xfrm>
            <a:off x="2940368" y="3468370"/>
            <a:ext cx="3125787" cy="1987550"/>
          </a:xfrm>
          <a:prstGeom prst="rect">
            <a:avLst/>
          </a:prstGeom>
          <a:solidFill>
            <a:schemeClr val="bg1"/>
          </a:solidFill>
          <a:ln w="6350" cap="flat" cmpd="sng">
            <a:solidFill>
              <a:srgbClr val="969696"/>
            </a:solidFill>
            <a:prstDash val="solid"/>
            <a:miter/>
            <a:headEnd type="none" w="med" len="med"/>
            <a:tailEnd type="none" w="med" len="med"/>
          </a:ln>
        </p:spPr>
        <p:txBody>
          <a:bodyPr wrap="none" lIns="72000" tIns="0" rIns="0" bIns="0"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55660" name="Rectangle 5"/>
          <p:cNvSpPr/>
          <p:nvPr/>
        </p:nvSpPr>
        <p:spPr>
          <a:xfrm>
            <a:off x="6866255" y="3468370"/>
            <a:ext cx="3282950" cy="2055813"/>
          </a:xfrm>
          <a:prstGeom prst="rect">
            <a:avLst/>
          </a:prstGeom>
          <a:solidFill>
            <a:schemeClr val="bg1"/>
          </a:solidFill>
          <a:ln w="6350" cap="flat" cmpd="sng">
            <a:solidFill>
              <a:srgbClr val="969696"/>
            </a:solidFill>
            <a:prstDash val="solid"/>
            <a:miter/>
            <a:headEnd type="none" w="med" len="med"/>
            <a:tailEnd type="none" w="med" len="med"/>
          </a:ln>
        </p:spPr>
        <p:txBody>
          <a:bodyPr wrap="none" lIns="72000" tIns="0" rIns="0" bIns="0"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7" name="Rectangle 6"/>
          <p:cNvSpPr>
            <a:spLocks noChangeArrowheads="true"/>
          </p:cNvSpPr>
          <p:nvPr/>
        </p:nvSpPr>
        <p:spPr bwMode="auto">
          <a:xfrm>
            <a:off x="2567623" y="5768975"/>
            <a:ext cx="7870825" cy="222250"/>
          </a:xfrm>
          <a:prstGeom prst="rect">
            <a:avLst/>
          </a:prstGeom>
          <a:solidFill>
            <a:schemeClr val="accent2"/>
          </a:solidFill>
          <a:ln>
            <a:noFill/>
          </a:ln>
          <a:effectLst>
            <a:prstShdw prst="shdw17" dist="17961" dir="2700000">
              <a:schemeClr val="accent2">
                <a:gamma/>
                <a:shade val="60000"/>
                <a:invGamma/>
              </a:schemeClr>
            </a:prstShdw>
          </a:effectLst>
        </p:spPr>
        <p:txBody>
          <a:bodyPr lIns="0" tIns="0" rIns="0" bIns="0" anchor="ctr">
            <a:spAutoFit/>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55662" name="AutoShape 7"/>
          <p:cNvSpPr/>
          <p:nvPr/>
        </p:nvSpPr>
        <p:spPr>
          <a:xfrm>
            <a:off x="6261418" y="6055995"/>
            <a:ext cx="450850" cy="593725"/>
          </a:xfrm>
          <a:prstGeom prst="triangle">
            <a:avLst>
              <a:gd name="adj" fmla="val 50000"/>
            </a:avLst>
          </a:prstGeom>
          <a:solidFill>
            <a:srgbClr val="FF6600"/>
          </a:solidFill>
          <a:ln w="6350">
            <a:noFill/>
          </a:ln>
          <a:effectLst>
            <a:prstShdw prst="shdw17" dist="17961" dir="2699999">
              <a:srgbClr val="993D00"/>
            </a:prstShdw>
          </a:effectLst>
        </p:spPr>
        <p:txBody>
          <a:bodyPr wrap="none" lIns="72000" tIns="0" rIns="0" bIns="0"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55663" name="TextBox 18"/>
          <p:cNvSpPr txBox="true"/>
          <p:nvPr/>
        </p:nvSpPr>
        <p:spPr>
          <a:xfrm>
            <a:off x="2973705" y="3504883"/>
            <a:ext cx="3163888" cy="1631950"/>
          </a:xfrm>
          <a:prstGeom prst="rect">
            <a:avLst/>
          </a:prstGeom>
          <a:noFill/>
          <a:ln w="9525">
            <a:noFill/>
          </a:ln>
        </p:spPr>
        <p:txBody>
          <a:bodyPr anchor="t" anchorCtr="false">
            <a:spAutoFit/>
          </a:bodyPr>
          <a:p>
            <a:pPr>
              <a:buClrTx/>
              <a:buFont typeface="Arial" panose="020B0604020202020204" pitchFamily="34" charset="0"/>
            </a:pPr>
            <a:r>
              <a:rPr lang="zh-CN" altLang="en-US" sz="2000" b="1" dirty="0">
                <a:solidFill>
                  <a:srgbClr val="130401"/>
                </a:solidFill>
                <a:latin typeface="微软雅黑" panose="020B0503020204020204" charset="-122"/>
                <a:ea typeface="微软雅黑" panose="020B0503020204020204" charset="-122"/>
              </a:rPr>
              <a:t>信用部门客户</a:t>
            </a:r>
            <a:r>
              <a:rPr lang="zh-CN" altLang="en-US" sz="2000" b="1" dirty="0">
                <a:solidFill>
                  <a:srgbClr val="00B0F0"/>
                </a:solidFill>
                <a:latin typeface="微软雅黑" panose="020B0503020204020204" charset="-122"/>
                <a:ea typeface="微软雅黑" panose="020B0503020204020204" charset="-122"/>
              </a:rPr>
              <a:t>主要来自于销售部门</a:t>
            </a:r>
            <a:r>
              <a:rPr lang="zh-CN" altLang="en-US" sz="2000" b="1" dirty="0">
                <a:solidFill>
                  <a:srgbClr val="130401"/>
                </a:solidFill>
                <a:latin typeface="微软雅黑" panose="020B0503020204020204" charset="-122"/>
                <a:ea typeface="微软雅黑" panose="020B0503020204020204" charset="-122"/>
              </a:rPr>
              <a:t>，但部分客户超出了销售部门客户的范畴。</a:t>
            </a:r>
            <a:r>
              <a:rPr lang="zh-CN" altLang="en-US" sz="2000" b="1" dirty="0">
                <a:solidFill>
                  <a:srgbClr val="00B0F0"/>
                </a:solidFill>
                <a:latin typeface="微软雅黑" panose="020B0503020204020204" charset="-122"/>
                <a:ea typeface="微软雅黑" panose="020B0503020204020204" charset="-122"/>
              </a:rPr>
              <a:t>对债权有潜在威胁的</a:t>
            </a:r>
            <a:r>
              <a:rPr lang="zh-CN" altLang="en-US" sz="2000" b="1" dirty="0">
                <a:solidFill>
                  <a:schemeClr val="tx1"/>
                </a:solidFill>
                <a:latin typeface="微软雅黑" panose="020B0503020204020204" charset="-122"/>
                <a:ea typeface="微软雅黑" panose="020B0503020204020204" charset="-122"/>
              </a:rPr>
              <a:t>，属于我部的客户</a:t>
            </a:r>
            <a:r>
              <a:rPr lang="zh-CN" altLang="en-US" sz="2000" b="1" dirty="0">
                <a:solidFill>
                  <a:srgbClr val="130401"/>
                </a:solidFill>
                <a:latin typeface="微软雅黑" panose="020B0503020204020204" charset="-122"/>
                <a:ea typeface="微软雅黑" panose="020B0503020204020204" charset="-122"/>
              </a:rPr>
              <a:t>。</a:t>
            </a:r>
            <a:endParaRPr lang="zh-CN" altLang="en-US" sz="2000" b="1" dirty="0">
              <a:solidFill>
                <a:srgbClr val="130401"/>
              </a:solidFill>
              <a:latin typeface="微软雅黑" panose="020B0503020204020204" charset="-122"/>
              <a:ea typeface="微软雅黑" panose="020B0503020204020204" charset="-122"/>
            </a:endParaRPr>
          </a:p>
        </p:txBody>
      </p:sp>
      <p:sp>
        <p:nvSpPr>
          <p:cNvPr id="155664" name="TextBox 19"/>
          <p:cNvSpPr txBox="true"/>
          <p:nvPr/>
        </p:nvSpPr>
        <p:spPr>
          <a:xfrm>
            <a:off x="6915468" y="3585845"/>
            <a:ext cx="3074987" cy="1631950"/>
          </a:xfrm>
          <a:prstGeom prst="rect">
            <a:avLst/>
          </a:prstGeom>
          <a:noFill/>
          <a:ln w="9525">
            <a:noFill/>
          </a:ln>
        </p:spPr>
        <p:txBody>
          <a:bodyPr anchor="t" anchorCtr="false">
            <a:spAutoFit/>
          </a:bodyPr>
          <a:p>
            <a:pPr>
              <a:buClrTx/>
              <a:buFont typeface="Arial" panose="020B0604020202020204" pitchFamily="34" charset="0"/>
            </a:pPr>
            <a:r>
              <a:rPr lang="zh-CN" altLang="en-US" sz="2000" b="1" dirty="0">
                <a:solidFill>
                  <a:srgbClr val="130401"/>
                </a:solidFill>
                <a:latin typeface="微软雅黑" panose="020B0503020204020204" charset="-122"/>
                <a:ea typeface="微软雅黑" panose="020B0503020204020204" charset="-122"/>
              </a:rPr>
              <a:t>销售部门</a:t>
            </a:r>
            <a:r>
              <a:rPr lang="zh-CN" altLang="en-US" sz="2000" b="1" dirty="0">
                <a:solidFill>
                  <a:srgbClr val="00B0F0"/>
                </a:solidFill>
                <a:latin typeface="微软雅黑" panose="020B0503020204020204" charset="-122"/>
                <a:ea typeface="微软雅黑" panose="020B0503020204020204" charset="-122"/>
              </a:rPr>
              <a:t>不涉及赊销的客户</a:t>
            </a:r>
            <a:r>
              <a:rPr lang="zh-CN" altLang="en-US" sz="2000" b="1" dirty="0">
                <a:solidFill>
                  <a:srgbClr val="130401"/>
                </a:solidFill>
                <a:latin typeface="微软雅黑" panose="020B0503020204020204" charset="-122"/>
                <a:ea typeface="微软雅黑" panose="020B0503020204020204" charset="-122"/>
              </a:rPr>
              <a:t>不属于信用部门，但属于销售部门。只要是愿意花钱买我们产品的就算是我部的客户。</a:t>
            </a:r>
            <a:endParaRPr lang="zh-CN" altLang="en-US" sz="2000" b="1" dirty="0">
              <a:solidFill>
                <a:srgbClr val="130401"/>
              </a:solidFill>
              <a:latin typeface="微软雅黑" panose="020B0503020204020204" charset="-122"/>
              <a:ea typeface="微软雅黑" panose="020B0503020204020204" charset="-122"/>
            </a:endParaRPr>
          </a:p>
        </p:txBody>
      </p:sp>
      <p:pic>
        <p:nvPicPr>
          <p:cNvPr id="155665" name="图片 27"/>
          <p:cNvPicPr>
            <a:picLocks noChangeAspect="true"/>
          </p:cNvPicPr>
          <p:nvPr/>
        </p:nvPicPr>
        <p:blipFill>
          <a:blip r:embed="rId6"/>
          <a:stretch>
            <a:fillRect/>
          </a:stretch>
        </p:blipFill>
        <p:spPr>
          <a:xfrm>
            <a:off x="5832793" y="1801495"/>
            <a:ext cx="730250" cy="663575"/>
          </a:xfrm>
          <a:prstGeom prst="rect">
            <a:avLst/>
          </a:prstGeom>
          <a:noFill/>
          <a:ln w="9525">
            <a:noFill/>
          </a:ln>
        </p:spPr>
      </p:pic>
      <p:sp>
        <p:nvSpPr>
          <p:cNvPr id="155666" name="TextBox 21"/>
          <p:cNvSpPr txBox="true"/>
          <p:nvPr/>
        </p:nvSpPr>
        <p:spPr>
          <a:xfrm>
            <a:off x="5859780" y="2825433"/>
            <a:ext cx="852488" cy="368300"/>
          </a:xfrm>
          <a:prstGeom prst="rect">
            <a:avLst/>
          </a:prstGeom>
          <a:noFill/>
          <a:ln w="9525">
            <a:noFill/>
          </a:ln>
        </p:spPr>
        <p:txBody>
          <a:bodyPr anchor="t" anchorCtr="false">
            <a:spAutoFit/>
          </a:bodyPr>
          <a:p>
            <a:pPr algn="ctr">
              <a:buClrTx/>
              <a:buFont typeface="Arial" panose="020B0604020202020204" pitchFamily="34" charset="0"/>
            </a:pPr>
            <a:r>
              <a:rPr lang="zh-CN" altLang="en-US" sz="1800" b="1" dirty="0">
                <a:solidFill>
                  <a:srgbClr val="000000"/>
                </a:solidFill>
                <a:latin typeface="微软雅黑" panose="020B0503020204020204" charset="-122"/>
                <a:ea typeface="微软雅黑" panose="020B0503020204020204" charset="-122"/>
              </a:rPr>
              <a:t>客户</a:t>
            </a:r>
            <a:endParaRPr lang="zh-CN" altLang="en-US" sz="1800" b="1" dirty="0">
              <a:solidFill>
                <a:srgbClr val="000000"/>
              </a:solidFill>
              <a:latin typeface="微软雅黑" panose="020B0503020204020204" charset="-122"/>
              <a:ea typeface="微软雅黑" panose="020B0503020204020204" charset="-122"/>
            </a:endParaRPr>
          </a:p>
        </p:txBody>
      </p:sp>
      <p:pic>
        <p:nvPicPr>
          <p:cNvPr id="155667" name="图片 27"/>
          <p:cNvPicPr>
            <a:picLocks noChangeAspect="true"/>
          </p:cNvPicPr>
          <p:nvPr/>
        </p:nvPicPr>
        <p:blipFill>
          <a:blip r:embed="rId6"/>
          <a:stretch>
            <a:fillRect/>
          </a:stretch>
        </p:blipFill>
        <p:spPr>
          <a:xfrm>
            <a:off x="5986780" y="1952308"/>
            <a:ext cx="730250" cy="663575"/>
          </a:xfrm>
          <a:prstGeom prst="rect">
            <a:avLst/>
          </a:prstGeom>
          <a:noFill/>
          <a:ln w="9525">
            <a:noFill/>
          </a:ln>
        </p:spPr>
      </p:pic>
      <p:pic>
        <p:nvPicPr>
          <p:cNvPr id="155668" name="图片 27"/>
          <p:cNvPicPr>
            <a:picLocks noChangeAspect="true"/>
          </p:cNvPicPr>
          <p:nvPr/>
        </p:nvPicPr>
        <p:blipFill>
          <a:blip r:embed="rId6"/>
          <a:stretch>
            <a:fillRect/>
          </a:stretch>
        </p:blipFill>
        <p:spPr>
          <a:xfrm>
            <a:off x="5985193" y="1953895"/>
            <a:ext cx="730250" cy="663575"/>
          </a:xfrm>
          <a:prstGeom prst="rect">
            <a:avLst/>
          </a:prstGeom>
          <a:noFill/>
          <a:ln w="9525">
            <a:noFill/>
          </a:ln>
        </p:spPr>
      </p:pic>
      <p:pic>
        <p:nvPicPr>
          <p:cNvPr id="155669" name="图片 27"/>
          <p:cNvPicPr>
            <a:picLocks noChangeAspect="true"/>
          </p:cNvPicPr>
          <p:nvPr/>
        </p:nvPicPr>
        <p:blipFill>
          <a:blip r:embed="rId6"/>
          <a:stretch>
            <a:fillRect/>
          </a:stretch>
        </p:blipFill>
        <p:spPr>
          <a:xfrm>
            <a:off x="6137593" y="2106295"/>
            <a:ext cx="730250" cy="663575"/>
          </a:xfrm>
          <a:prstGeom prst="rect">
            <a:avLst/>
          </a:prstGeom>
          <a:noFill/>
          <a:ln w="9525">
            <a:noFill/>
          </a:ln>
        </p:spPr>
      </p:pic>
      <p:pic>
        <p:nvPicPr>
          <p:cNvPr id="155670" name="图片 27"/>
          <p:cNvPicPr>
            <a:picLocks noChangeAspect="true"/>
          </p:cNvPicPr>
          <p:nvPr/>
        </p:nvPicPr>
        <p:blipFill>
          <a:blip r:embed="rId6"/>
          <a:stretch>
            <a:fillRect/>
          </a:stretch>
        </p:blipFill>
        <p:spPr>
          <a:xfrm>
            <a:off x="5620068" y="2018983"/>
            <a:ext cx="730250" cy="663575"/>
          </a:xfrm>
          <a:prstGeom prst="rect">
            <a:avLst/>
          </a:prstGeom>
          <a:noFill/>
          <a:ln w="9525">
            <a:noFill/>
          </a:ln>
        </p:spPr>
      </p:pic>
      <p:pic>
        <p:nvPicPr>
          <p:cNvPr id="155671" name="图片 27"/>
          <p:cNvPicPr>
            <a:picLocks noChangeAspect="true"/>
          </p:cNvPicPr>
          <p:nvPr/>
        </p:nvPicPr>
        <p:blipFill>
          <a:blip r:embed="rId6"/>
          <a:stretch>
            <a:fillRect/>
          </a:stretch>
        </p:blipFill>
        <p:spPr>
          <a:xfrm>
            <a:off x="5772468" y="2250758"/>
            <a:ext cx="730250" cy="663575"/>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8663940"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（二）信用管理部门与销售部门客户范畴比较</a:t>
            </a:r>
            <a:endParaRPr lang="zh-CN" altLang="en-US" sz="3200" dirty="0">
              <a:solidFill>
                <a:schemeClr val="bg1"/>
              </a:solidFill>
              <a:latin typeface="微软雅黑" panose="020B0503020204020204" charset="-122"/>
              <a:ea typeface="微软雅黑" panose="020B0503020204020204" charset="-122"/>
              <a:sym typeface="+mn-ea"/>
            </a:endParaRPr>
          </a:p>
        </p:txBody>
      </p:sp>
      <p:pic>
        <p:nvPicPr>
          <p:cNvPr id="2" name="图片 1" descr="客户区别"/>
          <p:cNvPicPr>
            <a:picLocks noChangeAspect="true"/>
          </p:cNvPicPr>
          <p:nvPr/>
        </p:nvPicPr>
        <p:blipFill>
          <a:blip r:embed="rId4"/>
          <a:stretch>
            <a:fillRect/>
          </a:stretch>
        </p:blipFill>
        <p:spPr>
          <a:xfrm rot="16200000">
            <a:off x="3629660" y="-656590"/>
            <a:ext cx="4832350" cy="84582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（三）客户管理内容</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620520" y="1299210"/>
            <a:ext cx="8951595" cy="4984750"/>
            <a:chOff x="38" y="2245"/>
            <a:chExt cx="14097" cy="7850"/>
          </a:xfrm>
        </p:grpSpPr>
        <p:sp>
          <p:nvSpPr>
            <p:cNvPr id="11" name="Rectangle 10"/>
            <p:cNvSpPr>
              <a:spLocks noChangeArrowheads="true"/>
            </p:cNvSpPr>
            <p:nvPr/>
          </p:nvSpPr>
          <p:spPr bwMode="auto">
            <a:xfrm>
              <a:off x="8725" y="2245"/>
              <a:ext cx="5410" cy="2908"/>
            </a:xfrm>
            <a:prstGeom prst="rect">
              <a:avLst/>
            </a:prstGeom>
            <a:noFill/>
            <a:ln>
              <a:noFill/>
            </a:ln>
            <a:effectLst/>
          </p:spPr>
          <p:txBody>
            <a:bodyPr lIns="0" tIns="0" rIns="0" bIns="0">
              <a:spAutoFit/>
            </a:bodyPr>
            <a:p>
              <a:pPr marL="0" marR="0" lvl="0" indent="0" algn="l" defTabSz="914400" rtl="0" eaLnBrk="1" fontAlgn="base" latinLnBrk="0" hangingPunct="1">
                <a:lnSpc>
                  <a:spcPct val="15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a:t>
              </a:r>
              <a:r>
                <a:rPr kumimoji="0" lang="en-US" altLang="zh-CN" sz="2000" b="1"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1</a:t>
              </a:r>
              <a:r>
                <a:rPr kumimoji="0" lang="zh-CN" altLang="en-US" sz="2000" b="1"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）能否和该客户做生意；（</a:t>
              </a:r>
              <a:r>
                <a:rPr kumimoji="0" lang="en-US" altLang="zh-CN" sz="2000" b="1"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2</a:t>
              </a:r>
              <a:r>
                <a:rPr kumimoji="0" lang="zh-CN" altLang="en-US" sz="2000" b="1"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）信用额度是多少；</a:t>
              </a:r>
              <a:endParaRPr kumimoji="0" lang="en-US" altLang="zh-CN" sz="2000" b="1"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ct val="15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a:t>
              </a:r>
              <a:r>
                <a:rPr kumimoji="0" lang="en-US" altLang="zh-CN" sz="2000" b="1"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3</a:t>
              </a:r>
              <a:r>
                <a:rPr kumimoji="0" lang="zh-CN" altLang="en-US" sz="2000" b="1"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）采用什么样的交易方式、付款期限和保障措施。</a:t>
              </a:r>
              <a:endParaRPr kumimoji="0" lang="zh-CN" altLang="en-US" sz="2000" b="1"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endParaRPr>
            </a:p>
          </p:txBody>
        </p:sp>
        <p:sp>
          <p:nvSpPr>
            <p:cNvPr id="13" name="Text Box 12"/>
            <p:cNvSpPr txBox="true">
              <a:spLocks noChangeArrowheads="true"/>
            </p:cNvSpPr>
            <p:nvPr/>
          </p:nvSpPr>
          <p:spPr bwMode="auto">
            <a:xfrm flipH="true">
              <a:off x="6285" y="6024"/>
              <a:ext cx="7638" cy="4071"/>
            </a:xfrm>
            <a:prstGeom prst="rect">
              <a:avLst/>
            </a:prstGeom>
            <a:noFill/>
            <a:ln w="6350">
              <a:solidFill>
                <a:schemeClr val="tx1"/>
              </a:solidFill>
              <a:miter lim="800000"/>
            </a:ln>
            <a:effectLst/>
          </p:spPr>
          <p:txBody>
            <a:bodyPr lIns="0" tIns="0" rIns="0" bIns="0" anchor="ctr">
              <a:spAutoFit/>
            </a:bodyPr>
            <a:p>
              <a:pPr marR="0" algn="ctr" defTabSz="914400">
                <a:lnSpc>
                  <a:spcPct val="150000"/>
                </a:lnSpc>
                <a:buClrTx/>
                <a:buSzTx/>
                <a:buFont typeface="Wingdings" panose="05000000000000000000" pitchFamily="2" charset="2"/>
                <a:buNone/>
                <a:defRPr/>
              </a:pPr>
              <a:r>
                <a:rPr kumimoji="0" lang="en-US" altLang="zh-CN" sz="2400" b="1" kern="1200" cap="none" spc="0" normalizeH="0" baseline="0" noProof="0" dirty="0">
                  <a:latin typeface="微软雅黑" panose="020B0503020204020204" charset="-122"/>
                  <a:ea typeface="微软雅黑" panose="020B0503020204020204" charset="-122"/>
                  <a:cs typeface="微软雅黑" panose="020B0503020204020204" charset="-122"/>
                </a:rPr>
                <a:t>2</a:t>
              </a:r>
              <a:r>
                <a:rPr kumimoji="0" lang="zh-CN" altLang="en-US" sz="2400" b="1" kern="1200" cap="none" spc="0" normalizeH="0" baseline="0" noProof="0" dirty="0">
                  <a:latin typeface="微软雅黑" panose="020B0503020204020204" charset="-122"/>
                  <a:ea typeface="微软雅黑" panose="020B0503020204020204" charset="-122"/>
                  <a:cs typeface="微软雅黑" panose="020B0503020204020204" charset="-122"/>
                </a:rPr>
                <a:t>、客户管理准则</a:t>
              </a:r>
              <a:endParaRPr kumimoji="0" lang="en-US" altLang="zh-CN" b="1" kern="1200" cap="none" spc="0" normalizeH="0" baseline="0" noProof="0" dirty="0">
                <a:latin typeface="微软雅黑" panose="020B0503020204020204" charset="-122"/>
                <a:ea typeface="微软雅黑" panose="020B0503020204020204" charset="-122"/>
                <a:cs typeface="微软雅黑" panose="020B0503020204020204" charset="-122"/>
              </a:endParaRPr>
            </a:p>
            <a:p>
              <a:pPr marL="285750" marR="0" indent="-285750" defTabSz="914400">
                <a:lnSpc>
                  <a:spcPct val="150000"/>
                </a:lnSpc>
                <a:buClrTx/>
                <a:buSzTx/>
                <a:buFont typeface="Arial" panose="020B0604020202020204" pitchFamily="34" charset="0"/>
                <a:buChar char="•"/>
                <a:defRPr/>
              </a:pPr>
              <a:r>
                <a:rPr kumimoji="0" lang="zh-CN" altLang="en-US" sz="2000" b="1" kern="1200" cap="none" spc="0" normalizeH="0" baseline="0" noProof="0" dirty="0">
                  <a:solidFill>
                    <a:srgbClr val="130401"/>
                  </a:solidFill>
                  <a:latin typeface="微软雅黑" panose="020B0503020204020204" charset="-122"/>
                  <a:ea typeface="微软雅黑" panose="020B0503020204020204" charset="-122"/>
                  <a:cs typeface="微软雅黑" panose="020B0503020204020204" charset="-122"/>
                </a:rPr>
                <a:t>选信誉好的客户、剔除风险客户；</a:t>
              </a:r>
              <a:endParaRPr kumimoji="0" lang="en-US" altLang="zh-CN" sz="2000" b="1" kern="1200" cap="none" spc="0" normalizeH="0" baseline="0" noProof="0" dirty="0">
                <a:solidFill>
                  <a:srgbClr val="130401"/>
                </a:solidFill>
                <a:latin typeface="微软雅黑" panose="020B0503020204020204" charset="-122"/>
                <a:ea typeface="微软雅黑" panose="020B0503020204020204" charset="-122"/>
                <a:cs typeface="微软雅黑" panose="020B0503020204020204" charset="-122"/>
              </a:endParaRPr>
            </a:p>
            <a:p>
              <a:pPr marL="285750" marR="0" indent="-285750" defTabSz="914400">
                <a:lnSpc>
                  <a:spcPct val="150000"/>
                </a:lnSpc>
                <a:buClrTx/>
                <a:buSzTx/>
                <a:buFont typeface="Arial" panose="020B0604020202020204" pitchFamily="34" charset="0"/>
                <a:buChar char="•"/>
                <a:defRPr/>
              </a:pPr>
              <a:r>
                <a:rPr kumimoji="0" lang="zh-CN" altLang="en-US" sz="2000" b="1" kern="1200" cap="none" spc="0" normalizeH="0" baseline="0" noProof="0" dirty="0">
                  <a:solidFill>
                    <a:srgbClr val="130401"/>
                  </a:solidFill>
                  <a:latin typeface="微软雅黑" panose="020B0503020204020204" charset="-122"/>
                  <a:ea typeface="微软雅黑" panose="020B0503020204020204" charset="-122"/>
                  <a:cs typeface="微软雅黑" panose="020B0503020204020204" charset="-122"/>
                </a:rPr>
                <a:t>保护高净值客户；</a:t>
              </a:r>
              <a:endParaRPr kumimoji="0" lang="en-US" altLang="zh-CN" sz="2000" b="1" kern="1200" cap="none" spc="0" normalizeH="0" baseline="0" noProof="0" dirty="0">
                <a:solidFill>
                  <a:srgbClr val="130401"/>
                </a:solidFill>
                <a:latin typeface="微软雅黑" panose="020B0503020204020204" charset="-122"/>
                <a:ea typeface="微软雅黑" panose="020B0503020204020204" charset="-122"/>
                <a:cs typeface="微软雅黑" panose="020B0503020204020204" charset="-122"/>
              </a:endParaRPr>
            </a:p>
            <a:p>
              <a:pPr marL="285750" marR="0" indent="-285750" defTabSz="914400">
                <a:lnSpc>
                  <a:spcPct val="150000"/>
                </a:lnSpc>
                <a:buClrTx/>
                <a:buSzTx/>
                <a:buFont typeface="Arial" panose="020B0604020202020204" pitchFamily="34" charset="0"/>
                <a:buChar char="•"/>
                <a:defRPr/>
              </a:pPr>
              <a:r>
                <a:rPr kumimoji="0" lang="zh-CN" altLang="en-US" sz="2000" b="1" kern="1200" cap="none" spc="0" normalizeH="0" baseline="0" noProof="0" dirty="0">
                  <a:solidFill>
                    <a:srgbClr val="130401"/>
                  </a:solidFill>
                  <a:latin typeface="微软雅黑" panose="020B0503020204020204" charset="-122"/>
                  <a:ea typeface="微软雅黑" panose="020B0503020204020204" charset="-122"/>
                  <a:cs typeface="微软雅黑" panose="020B0503020204020204" charset="-122"/>
                </a:rPr>
                <a:t>维护好客户资源；</a:t>
              </a:r>
              <a:endParaRPr kumimoji="0" lang="en-US" altLang="zh-CN" sz="2000" b="1" kern="1200" cap="none" spc="0" normalizeH="0" baseline="0" noProof="0" dirty="0">
                <a:solidFill>
                  <a:srgbClr val="130401"/>
                </a:solidFill>
                <a:latin typeface="微软雅黑" panose="020B0503020204020204" charset="-122"/>
                <a:ea typeface="微软雅黑" panose="020B0503020204020204" charset="-122"/>
                <a:cs typeface="微软雅黑" panose="020B0503020204020204" charset="-122"/>
              </a:endParaRPr>
            </a:p>
            <a:p>
              <a:pPr marL="285750" marR="0" indent="-285750" defTabSz="914400">
                <a:lnSpc>
                  <a:spcPct val="150000"/>
                </a:lnSpc>
                <a:buClrTx/>
                <a:buSzTx/>
                <a:buFont typeface="Arial" panose="020B0604020202020204" pitchFamily="34" charset="0"/>
                <a:buChar char="•"/>
                <a:defRPr/>
              </a:pPr>
              <a:r>
                <a:rPr kumimoji="0" lang="zh-CN" altLang="en-US" sz="2000" b="1" kern="1200" cap="none" spc="0" normalizeH="0" baseline="0" noProof="0" dirty="0">
                  <a:solidFill>
                    <a:srgbClr val="130401"/>
                  </a:solidFill>
                  <a:latin typeface="微软雅黑" panose="020B0503020204020204" charset="-122"/>
                  <a:ea typeface="微软雅黑" panose="020B0503020204020204" charset="-122"/>
                  <a:cs typeface="微软雅黑" panose="020B0503020204020204" charset="-122"/>
                </a:rPr>
                <a:t>维护公司整体利益。 </a:t>
              </a:r>
              <a:endParaRPr kumimoji="0" lang="zh-CN" altLang="en-US" sz="2000" b="1" kern="1200" cap="none" spc="0" normalizeH="0" baseline="0" noProof="0" dirty="0">
                <a:solidFill>
                  <a:srgbClr val="130401"/>
                </a:solidFill>
                <a:latin typeface="微软雅黑" panose="020B0503020204020204" charset="-122"/>
                <a:ea typeface="微软雅黑" panose="020B0503020204020204" charset="-122"/>
                <a:cs typeface="微软雅黑" panose="020B0503020204020204" charset="-122"/>
              </a:endParaRPr>
            </a:p>
            <a:p>
              <a:pPr marR="0" algn="ctr" defTabSz="914400">
                <a:buClrTx/>
                <a:buSzTx/>
                <a:buFontTx/>
                <a:buNone/>
                <a:defRPr/>
              </a:pPr>
              <a:endParaRPr kumimoji="0" lang="zh-CN" altLang="en-US" sz="1200" b="1" kern="1200" cap="none" spc="0" normalizeH="0" baseline="0" noProof="0" dirty="0">
                <a:solidFill>
                  <a:srgbClr val="130401"/>
                </a:solidFill>
                <a:latin typeface="微软雅黑" panose="020B0503020204020204" charset="-122"/>
                <a:ea typeface="微软雅黑" panose="020B0503020204020204" charset="-122"/>
                <a:cs typeface="微软雅黑" panose="020B0503020204020204" charset="-122"/>
              </a:endParaRPr>
            </a:p>
          </p:txBody>
        </p:sp>
        <p:sp>
          <p:nvSpPr>
            <p:cNvPr id="156678" name="TextBox 15"/>
            <p:cNvSpPr txBox="true"/>
            <p:nvPr/>
          </p:nvSpPr>
          <p:spPr>
            <a:xfrm>
              <a:off x="38" y="2463"/>
              <a:ext cx="5570" cy="4288"/>
            </a:xfrm>
            <a:prstGeom prst="rect">
              <a:avLst/>
            </a:prstGeom>
            <a:noFill/>
            <a:ln w="9525" cap="flat" cmpd="sng">
              <a:solidFill>
                <a:srgbClr val="130401"/>
              </a:solidFill>
              <a:prstDash val="solid"/>
              <a:round/>
              <a:headEnd type="none" w="med" len="med"/>
              <a:tailEnd type="none" w="med" len="med"/>
            </a:ln>
          </p:spPr>
          <p:txBody>
            <a:bodyPr anchor="t" anchorCtr="false">
              <a:spAutoFit/>
            </a:bodyPr>
            <a:p>
              <a:pPr algn="ctr">
                <a:lnSpc>
                  <a:spcPct val="150000"/>
                </a:lnSpc>
                <a:buClrTx/>
                <a:buFont typeface="Wingdings" panose="05000000000000000000" pitchFamily="2" charset="2"/>
              </a:pPr>
              <a:r>
                <a:rPr lang="en-US" altLang="zh-CN" sz="2400" b="1" dirty="0">
                  <a:latin typeface="微软雅黑" panose="020B0503020204020204" charset="-122"/>
                  <a:ea typeface="微软雅黑" panose="020B0503020204020204" charset="-122"/>
                  <a:cs typeface="微软雅黑" panose="020B0503020204020204" charset="-122"/>
                </a:rPr>
                <a:t>1</a:t>
              </a:r>
              <a:r>
                <a:rPr lang="zh-CN" altLang="en-US" sz="2400" b="1" dirty="0">
                  <a:latin typeface="微软雅黑" panose="020B0503020204020204" charset="-122"/>
                  <a:ea typeface="微软雅黑" panose="020B0503020204020204" charset="-122"/>
                  <a:cs typeface="微软雅黑" panose="020B0503020204020204" charset="-122"/>
                </a:rPr>
                <a:t>、客户管理的定义</a:t>
              </a:r>
              <a:endParaRPr lang="en-US" altLang="zh-CN" sz="2800" b="1" dirty="0">
                <a:latin typeface="微软雅黑" panose="020B0503020204020204" charset="-122"/>
                <a:ea typeface="微软雅黑" panose="020B0503020204020204" charset="-122"/>
                <a:cs typeface="微软雅黑" panose="020B0503020204020204" charset="-122"/>
              </a:endParaRPr>
            </a:p>
            <a:p>
              <a:pPr>
                <a:lnSpc>
                  <a:spcPct val="150000"/>
                </a:lnSpc>
                <a:buClrTx/>
                <a:buFont typeface="Wingdings" panose="05000000000000000000" pitchFamily="2" charset="2"/>
              </a:pPr>
              <a:r>
                <a:rPr lang="zh-CN" altLang="en-US" sz="1800" b="1" dirty="0">
                  <a:solidFill>
                    <a:srgbClr val="130401"/>
                  </a:solidFill>
                  <a:latin typeface="微软雅黑" panose="020B0503020204020204" charset="-122"/>
                  <a:ea typeface="微软雅黑" panose="020B0503020204020204" charset="-122"/>
                  <a:cs typeface="微软雅黑" panose="020B0503020204020204" charset="-122"/>
                </a:rPr>
                <a:t>客户管理是指</a:t>
              </a:r>
              <a:r>
                <a:rPr lang="zh-CN" altLang="en-US" sz="1800" b="1" dirty="0">
                  <a:solidFill>
                    <a:srgbClr val="00B0F0"/>
                  </a:solidFill>
                  <a:latin typeface="微软雅黑" panose="020B0503020204020204" charset="-122"/>
                  <a:ea typeface="微软雅黑" panose="020B0503020204020204" charset="-122"/>
                  <a:cs typeface="微软雅黑" panose="020B0503020204020204" charset="-122"/>
                </a:rPr>
                <a:t>定期调查和评估</a:t>
              </a:r>
              <a:r>
                <a:rPr lang="zh-CN" altLang="en-US" sz="1800" b="1" dirty="0">
                  <a:solidFill>
                    <a:srgbClr val="130401"/>
                  </a:solidFill>
                  <a:latin typeface="微软雅黑" panose="020B0503020204020204" charset="-122"/>
                  <a:ea typeface="微软雅黑" panose="020B0503020204020204" charset="-122"/>
                  <a:cs typeface="微软雅黑" panose="020B0503020204020204" charset="-122"/>
                </a:rPr>
                <a:t>客户的信用状况，预防商业欺诈，建立客户选择、维护、分级管理、额度管理方法、对客户的授信方法和赊销政策。</a:t>
              </a:r>
              <a:endParaRPr lang="zh-CN" altLang="en-US" sz="1800" b="1" dirty="0">
                <a:solidFill>
                  <a:srgbClr val="130401"/>
                </a:solidFill>
                <a:latin typeface="微软雅黑" panose="020B0503020204020204" charset="-122"/>
                <a:ea typeface="微软雅黑" panose="020B0503020204020204" charset="-122"/>
                <a:cs typeface="微软雅黑" panose="020B0503020204020204" charset="-122"/>
              </a:endParaRPr>
            </a:p>
          </p:txBody>
        </p:sp>
        <p:sp>
          <p:nvSpPr>
            <p:cNvPr id="197646" name="AutoShape 3"/>
            <p:cNvSpPr/>
            <p:nvPr/>
          </p:nvSpPr>
          <p:spPr>
            <a:xfrm>
              <a:off x="5420" y="3268"/>
              <a:ext cx="3528" cy="1362"/>
            </a:xfrm>
            <a:prstGeom prst="rightArrow">
              <a:avLst>
                <a:gd name="adj1" fmla="val 47620"/>
                <a:gd name="adj2" fmla="val 66007"/>
              </a:avLst>
            </a:prstGeom>
            <a:solidFill>
              <a:srgbClr val="B3B3FF"/>
            </a:solidFill>
            <a:ln w="9525">
              <a:noFill/>
            </a:ln>
            <a:effectLst>
              <a:prstShdw prst="shdw17" dir="16200000">
                <a:srgbClr val="6B6B99"/>
              </a:prstShdw>
            </a:effectLst>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97647" name="TextBox 17"/>
            <p:cNvSpPr txBox="true"/>
            <p:nvPr/>
          </p:nvSpPr>
          <p:spPr>
            <a:xfrm>
              <a:off x="5860" y="3075"/>
              <a:ext cx="2203" cy="630"/>
            </a:xfrm>
            <a:prstGeom prst="rect">
              <a:avLst/>
            </a:prstGeom>
            <a:noFill/>
            <a:ln w="9525">
              <a:noFill/>
            </a:ln>
          </p:spPr>
          <p:txBody>
            <a:bodyPr anchor="t" anchorCtr="false">
              <a:spAutoFit/>
            </a:bodyPr>
            <a:p>
              <a:pPr algn="ctr">
                <a:buClrTx/>
                <a:buFont typeface="Arial" panose="020B0604020202020204" pitchFamily="34" charset="0"/>
              </a:pPr>
              <a:r>
                <a:rPr lang="zh-CN" altLang="en-US" sz="2000" b="1" dirty="0">
                  <a:latin typeface="微软雅黑" panose="020B0503020204020204" charset="-122"/>
                  <a:ea typeface="微软雅黑" panose="020B0503020204020204" charset="-122"/>
                </a:rPr>
                <a:t>结论</a:t>
              </a:r>
              <a:endParaRPr lang="zh-CN" altLang="en-US" sz="2000" b="1" dirty="0">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（三）客户管理内容</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254760" y="1623060"/>
            <a:ext cx="9345295" cy="4098925"/>
            <a:chOff x="-37" y="3553"/>
            <a:chExt cx="14717" cy="6455"/>
          </a:xfrm>
        </p:grpSpPr>
        <p:sp>
          <p:nvSpPr>
            <p:cNvPr id="157701" name="AutoShape 68"/>
            <p:cNvSpPr/>
            <p:nvPr/>
          </p:nvSpPr>
          <p:spPr>
            <a:xfrm flipH="true">
              <a:off x="5045" y="7709"/>
              <a:ext cx="720" cy="1159"/>
            </a:xfrm>
            <a:prstGeom prst="leftArrow">
              <a:avLst>
                <a:gd name="adj1" fmla="val 50000"/>
                <a:gd name="adj2" fmla="val 64238"/>
              </a:avLst>
            </a:prstGeom>
            <a:solidFill>
              <a:schemeClr val="bg1"/>
            </a:solidFill>
            <a:ln w="19050" cap="flat" cmpd="sng">
              <a:solidFill>
                <a:srgbClr val="808080"/>
              </a:solidFill>
              <a:prstDash val="solid"/>
              <a:miter/>
              <a:headEnd type="none" w="med" len="med"/>
              <a:tailEnd type="none" w="med" len="med"/>
            </a:ln>
          </p:spPr>
          <p:txBody>
            <a:bodyPr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57702" name="AutoShape 62"/>
            <p:cNvSpPr/>
            <p:nvPr/>
          </p:nvSpPr>
          <p:spPr>
            <a:xfrm rot="-2188081">
              <a:off x="2078" y="6320"/>
              <a:ext cx="12602" cy="623"/>
            </a:xfrm>
            <a:prstGeom prst="rightArrow">
              <a:avLst>
                <a:gd name="adj1" fmla="val 34564"/>
                <a:gd name="adj2" fmla="val 42083"/>
              </a:avLst>
            </a:prstGeom>
            <a:gradFill rotWithShape="false">
              <a:gsLst>
                <a:gs pos="0">
                  <a:srgbClr val="3333FF"/>
                </a:gs>
                <a:gs pos="50000">
                  <a:srgbClr val="DEDEFF"/>
                </a:gs>
                <a:gs pos="100000">
                  <a:srgbClr val="3333FF"/>
                </a:gs>
              </a:gsLst>
              <a:lin ang="5400000" scaled="true"/>
              <a:tileRect/>
            </a:gradFill>
            <a:ln w="9525" cap="flat" cmpd="sng">
              <a:solidFill>
                <a:srgbClr val="6666FF"/>
              </a:solidFill>
              <a:prstDash val="solid"/>
              <a:miter/>
              <a:headEnd type="none" w="med" len="med"/>
              <a:tailEnd type="none" w="med" len="med"/>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57703" name="AutoShape 68"/>
            <p:cNvSpPr/>
            <p:nvPr/>
          </p:nvSpPr>
          <p:spPr>
            <a:xfrm flipH="true">
              <a:off x="6620" y="6628"/>
              <a:ext cx="720" cy="280"/>
            </a:xfrm>
            <a:prstGeom prst="leftArrow">
              <a:avLst>
                <a:gd name="adj1" fmla="val 50000"/>
                <a:gd name="adj2" fmla="val 64238"/>
              </a:avLst>
            </a:prstGeom>
            <a:solidFill>
              <a:schemeClr val="bg1"/>
            </a:solidFill>
            <a:ln w="19050" cap="flat" cmpd="sng">
              <a:solidFill>
                <a:srgbClr val="808080"/>
              </a:solidFill>
              <a:prstDash val="solid"/>
              <a:miter/>
              <a:headEnd type="none" w="med" len="med"/>
              <a:tailEnd type="none" w="med" len="med"/>
            </a:ln>
          </p:spPr>
          <p:txBody>
            <a:bodyPr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57704" name="AutoShape 68"/>
            <p:cNvSpPr/>
            <p:nvPr/>
          </p:nvSpPr>
          <p:spPr>
            <a:xfrm flipH="true">
              <a:off x="8928" y="5153"/>
              <a:ext cx="720" cy="280"/>
            </a:xfrm>
            <a:prstGeom prst="leftArrow">
              <a:avLst>
                <a:gd name="adj1" fmla="val 50000"/>
                <a:gd name="adj2" fmla="val 64238"/>
              </a:avLst>
            </a:prstGeom>
            <a:solidFill>
              <a:schemeClr val="bg1"/>
            </a:solidFill>
            <a:ln w="19050" cap="flat" cmpd="sng">
              <a:solidFill>
                <a:srgbClr val="808080"/>
              </a:solidFill>
              <a:prstDash val="solid"/>
              <a:miter/>
              <a:headEnd type="none" w="med" len="med"/>
              <a:tailEnd type="none" w="med" len="med"/>
            </a:ln>
          </p:spPr>
          <p:txBody>
            <a:bodyPr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8" name="TextBox 27"/>
            <p:cNvSpPr txBox="true"/>
            <p:nvPr/>
          </p:nvSpPr>
          <p:spPr>
            <a:xfrm>
              <a:off x="-37" y="7730"/>
              <a:ext cx="5522" cy="1113"/>
            </a:xfrm>
            <a:prstGeom prst="rect">
              <a:avLst/>
            </a:prstGeom>
            <a:noFill/>
            <a:ln w="9525">
              <a:noFill/>
            </a:ln>
          </p:spPr>
          <p:txBody>
            <a:bodyPr anchor="t" anchorCtr="false">
              <a:spAutoFit/>
            </a:bodyPr>
            <a:p>
              <a:pPr>
                <a:buClrTx/>
                <a:buFontTx/>
              </a:pPr>
              <a:r>
                <a:rPr lang="en-US" altLang="zh-CN" sz="2000" dirty="0">
                  <a:latin typeface="微软雅黑" panose="020B0503020204020204" charset="-122"/>
                  <a:ea typeface="微软雅黑" panose="020B0503020204020204" charset="-122"/>
                  <a:cs typeface="微软雅黑" panose="020B0503020204020204" charset="-122"/>
                </a:rPr>
                <a:t>1. </a:t>
              </a:r>
              <a:r>
                <a:rPr lang="zh-CN" altLang="en-US" sz="2000" dirty="0">
                  <a:latin typeface="微软雅黑" panose="020B0503020204020204" charset="-122"/>
                  <a:ea typeface="微软雅黑" panose="020B0503020204020204" charset="-122"/>
                  <a:cs typeface="微软雅黑" panose="020B0503020204020204" charset="-122"/>
                </a:rPr>
                <a:t>新客户一律现款提款，</a:t>
              </a:r>
              <a:r>
                <a:rPr lang="en-US" altLang="zh-CN" sz="2000" dirty="0">
                  <a:latin typeface="微软雅黑" panose="020B0503020204020204" charset="-122"/>
                  <a:ea typeface="微软雅黑" panose="020B0503020204020204" charset="-122"/>
                  <a:cs typeface="微软雅黑" panose="020B0503020204020204" charset="-122"/>
                </a:rPr>
                <a:t>3</a:t>
              </a:r>
              <a:r>
                <a:rPr lang="zh-CN" altLang="en-US" sz="2000" dirty="0">
                  <a:latin typeface="微软雅黑" panose="020B0503020204020204" charset="-122"/>
                  <a:ea typeface="微软雅黑" panose="020B0503020204020204" charset="-122"/>
                  <a:cs typeface="微软雅黑" panose="020B0503020204020204" charset="-122"/>
                </a:rPr>
                <a:t>～</a:t>
              </a:r>
              <a:r>
                <a:rPr lang="en-US" altLang="zh-CN" sz="2000" dirty="0">
                  <a:latin typeface="微软雅黑" panose="020B0503020204020204" charset="-122"/>
                  <a:ea typeface="微软雅黑" panose="020B0503020204020204" charset="-122"/>
                  <a:cs typeface="微软雅黑" panose="020B0503020204020204" charset="-122"/>
                </a:rPr>
                <a:t>6</a:t>
              </a:r>
              <a:r>
                <a:rPr lang="zh-CN" altLang="en-US" sz="2000" dirty="0">
                  <a:latin typeface="微软雅黑" panose="020B0503020204020204" charset="-122"/>
                  <a:ea typeface="微软雅黑" panose="020B0503020204020204" charset="-122"/>
                  <a:cs typeface="微软雅黑" panose="020B0503020204020204" charset="-122"/>
                </a:rPr>
                <a:t>个月考核后方成为信用客户</a:t>
              </a:r>
              <a:endParaRPr lang="zh-CN" altLang="en-US" sz="2000" dirty="0">
                <a:latin typeface="微软雅黑" panose="020B0503020204020204" charset="-122"/>
                <a:ea typeface="微软雅黑" panose="020B0503020204020204" charset="-122"/>
                <a:cs typeface="微软雅黑" panose="020B0503020204020204" charset="-122"/>
              </a:endParaRPr>
            </a:p>
          </p:txBody>
        </p:sp>
        <p:sp>
          <p:nvSpPr>
            <p:cNvPr id="29" name="TextBox 28"/>
            <p:cNvSpPr txBox="true"/>
            <p:nvPr/>
          </p:nvSpPr>
          <p:spPr>
            <a:xfrm>
              <a:off x="335" y="6395"/>
              <a:ext cx="6483" cy="1113"/>
            </a:xfrm>
            <a:prstGeom prst="rect">
              <a:avLst/>
            </a:prstGeom>
            <a:noFill/>
            <a:ln w="9525">
              <a:noFill/>
            </a:ln>
          </p:spPr>
          <p:txBody>
            <a:bodyPr anchor="t" anchorCtr="false">
              <a:spAutoFit/>
            </a:bodyPr>
            <a:p>
              <a:pPr>
                <a:buClrTx/>
                <a:buFontTx/>
              </a:pPr>
              <a:r>
                <a:rPr lang="en-US" altLang="zh-CN" sz="2000" dirty="0">
                  <a:latin typeface="微软雅黑" panose="020B0503020204020204" charset="-122"/>
                  <a:ea typeface="微软雅黑" panose="020B0503020204020204" charset="-122"/>
                </a:rPr>
                <a:t>2. </a:t>
              </a:r>
              <a:r>
                <a:rPr lang="zh-CN" altLang="en-US" sz="2000" dirty="0">
                  <a:latin typeface="微软雅黑" panose="020B0503020204020204" charset="-122"/>
                  <a:ea typeface="微软雅黑" panose="020B0503020204020204" charset="-122"/>
                </a:rPr>
                <a:t>考察每个法人的经营作风，产品价格和采购货物去向</a:t>
              </a:r>
              <a:endParaRPr lang="zh-CN" altLang="en-US" sz="2000" dirty="0">
                <a:latin typeface="微软雅黑" panose="020B0503020204020204" charset="-122"/>
                <a:ea typeface="微软雅黑" panose="020B0503020204020204" charset="-122"/>
              </a:endParaRPr>
            </a:p>
          </p:txBody>
        </p:sp>
        <p:sp>
          <p:nvSpPr>
            <p:cNvPr id="30" name="TextBox 29"/>
            <p:cNvSpPr txBox="true"/>
            <p:nvPr/>
          </p:nvSpPr>
          <p:spPr>
            <a:xfrm>
              <a:off x="3063" y="4915"/>
              <a:ext cx="6035" cy="1113"/>
            </a:xfrm>
            <a:prstGeom prst="rect">
              <a:avLst/>
            </a:prstGeom>
            <a:noFill/>
            <a:ln w="9525">
              <a:noFill/>
            </a:ln>
          </p:spPr>
          <p:txBody>
            <a:bodyPr anchor="t" anchorCtr="false">
              <a:spAutoFit/>
            </a:bodyPr>
            <a:p>
              <a:pPr>
                <a:buClrTx/>
                <a:buFontTx/>
              </a:pPr>
              <a:r>
                <a:rPr lang="en-US" altLang="zh-CN" sz="2000" dirty="0">
                  <a:latin typeface="微软雅黑" panose="020B0503020204020204" charset="-122"/>
                  <a:ea typeface="微软雅黑" panose="020B0503020204020204" charset="-122"/>
                </a:rPr>
                <a:t>3. </a:t>
              </a:r>
              <a:r>
                <a:rPr lang="zh-CN" altLang="en-US" sz="2000" dirty="0">
                  <a:latin typeface="微软雅黑" panose="020B0503020204020204" charset="-122"/>
                  <a:ea typeface="微软雅黑" panose="020B0503020204020204" charset="-122"/>
                </a:rPr>
                <a:t>建立信用高风险名单，定期跟踪</a:t>
              </a:r>
              <a:endParaRPr lang="zh-CN" altLang="en-US" sz="2000" dirty="0">
                <a:latin typeface="微软雅黑" panose="020B0503020204020204" charset="-122"/>
                <a:ea typeface="微软雅黑" panose="020B0503020204020204" charset="-122"/>
              </a:endParaRPr>
            </a:p>
          </p:txBody>
        </p:sp>
        <p:sp>
          <p:nvSpPr>
            <p:cNvPr id="31" name="TextBox 30"/>
            <p:cNvSpPr txBox="true"/>
            <p:nvPr/>
          </p:nvSpPr>
          <p:spPr>
            <a:xfrm>
              <a:off x="4898" y="3553"/>
              <a:ext cx="5697" cy="1113"/>
            </a:xfrm>
            <a:prstGeom prst="rect">
              <a:avLst/>
            </a:prstGeom>
            <a:noFill/>
            <a:ln w="9525">
              <a:noFill/>
            </a:ln>
          </p:spPr>
          <p:txBody>
            <a:bodyPr anchor="t" anchorCtr="false">
              <a:spAutoFit/>
            </a:bodyPr>
            <a:p>
              <a:pPr>
                <a:buClrTx/>
                <a:buFontTx/>
              </a:pPr>
              <a:r>
                <a:rPr lang="en-US" altLang="zh-CN" sz="2000" dirty="0">
                  <a:latin typeface="微软雅黑" panose="020B0503020204020204" charset="-122"/>
                  <a:ea typeface="微软雅黑" panose="020B0503020204020204" charset="-122"/>
                </a:rPr>
                <a:t>4. </a:t>
              </a:r>
              <a:r>
                <a:rPr lang="zh-CN" altLang="en-US" sz="2000" dirty="0">
                  <a:latin typeface="微软雅黑" panose="020B0503020204020204" charset="-122"/>
                  <a:ea typeface="微软雅黑" panose="020B0503020204020204" charset="-122"/>
                </a:rPr>
                <a:t>每年调整信用资格和信用额度</a:t>
              </a:r>
              <a:endParaRPr lang="zh-CN" altLang="en-US" sz="2000" dirty="0">
                <a:latin typeface="微软雅黑" panose="020B0503020204020204" charset="-122"/>
                <a:ea typeface="微软雅黑" panose="020B0503020204020204" charset="-122"/>
              </a:endParaRPr>
            </a:p>
          </p:txBody>
        </p:sp>
        <p:sp>
          <p:nvSpPr>
            <p:cNvPr id="39" name="Text Box 70"/>
            <p:cNvSpPr txBox="true"/>
            <p:nvPr/>
          </p:nvSpPr>
          <p:spPr>
            <a:xfrm>
              <a:off x="9120" y="6080"/>
              <a:ext cx="4510" cy="1235"/>
            </a:xfrm>
            <a:prstGeom prst="rect">
              <a:avLst/>
            </a:prstGeom>
            <a:solidFill>
              <a:srgbClr val="DDDDDD"/>
            </a:solidFill>
            <a:ln w="9525">
              <a:noFill/>
            </a:ln>
            <a:effectLst>
              <a:prstShdw prst="shdw17" dist="17961" dir="2699999">
                <a:srgbClr val="858585"/>
              </a:prstShdw>
            </a:effectLst>
          </p:spPr>
          <p:txBody>
            <a:bodyPr lIns="0" tIns="41275" rIns="0" bIns="41275" anchor="t" anchorCtr="false"/>
            <a:p>
              <a:pPr>
                <a:lnSpc>
                  <a:spcPct val="90000"/>
                </a:lnSpc>
                <a:buClrTx/>
                <a:buFontTx/>
              </a:pPr>
              <a:r>
                <a:rPr lang="en-US" altLang="zh-CN" sz="2000" dirty="0">
                  <a:latin typeface="微软雅黑" panose="020B0503020204020204" charset="-122"/>
                  <a:ea typeface="微软雅黑" panose="020B0503020204020204" charset="-122"/>
                </a:rPr>
                <a:t>6. </a:t>
              </a:r>
              <a:r>
                <a:rPr lang="zh-CN" altLang="en-US" sz="2000" dirty="0">
                  <a:latin typeface="微软雅黑" panose="020B0503020204020204" charset="-122"/>
                  <a:ea typeface="微软雅黑" panose="020B0503020204020204" charset="-122"/>
                </a:rPr>
                <a:t>定期拜访大客户，了解经营状况，确认应收账款</a:t>
              </a:r>
              <a:endParaRPr lang="zh-CN" altLang="en-US" sz="2000" dirty="0">
                <a:latin typeface="微软雅黑" panose="020B0503020204020204" charset="-122"/>
                <a:ea typeface="微软雅黑" panose="020B0503020204020204" charset="-122"/>
              </a:endParaRPr>
            </a:p>
          </p:txBody>
        </p:sp>
        <p:sp>
          <p:nvSpPr>
            <p:cNvPr id="40" name="Text Box 70"/>
            <p:cNvSpPr txBox="true"/>
            <p:nvPr/>
          </p:nvSpPr>
          <p:spPr>
            <a:xfrm>
              <a:off x="11003" y="4730"/>
              <a:ext cx="3397" cy="1235"/>
            </a:xfrm>
            <a:prstGeom prst="rect">
              <a:avLst/>
            </a:prstGeom>
            <a:solidFill>
              <a:srgbClr val="DDDDDD"/>
            </a:solidFill>
            <a:ln w="9525">
              <a:noFill/>
            </a:ln>
            <a:effectLst>
              <a:prstShdw prst="shdw17" dist="17961" dir="2699999">
                <a:srgbClr val="858585"/>
              </a:prstShdw>
            </a:effectLst>
          </p:spPr>
          <p:txBody>
            <a:bodyPr lIns="0" tIns="41275" rIns="0" bIns="41275" anchor="t" anchorCtr="false"/>
            <a:p>
              <a:pPr>
                <a:lnSpc>
                  <a:spcPct val="90000"/>
                </a:lnSpc>
                <a:buClrTx/>
                <a:buFontTx/>
              </a:pPr>
              <a:r>
                <a:rPr lang="en-US" altLang="zh-CN" sz="2000" dirty="0">
                  <a:latin typeface="微软雅黑" panose="020B0503020204020204" charset="-122"/>
                  <a:ea typeface="微软雅黑" panose="020B0503020204020204" charset="-122"/>
                </a:rPr>
                <a:t>5. </a:t>
              </a:r>
              <a:r>
                <a:rPr lang="zh-CN" altLang="en-US" sz="2000" dirty="0">
                  <a:latin typeface="微软雅黑" panose="020B0503020204020204" charset="-122"/>
                  <a:ea typeface="微软雅黑" panose="020B0503020204020204" charset="-122"/>
                </a:rPr>
                <a:t>私人企业客户要求提供担保或抵押；</a:t>
              </a:r>
              <a:endParaRPr lang="zh-CN" altLang="en-US" sz="2000" dirty="0">
                <a:latin typeface="微软雅黑" panose="020B0503020204020204" charset="-122"/>
                <a:ea typeface="微软雅黑" panose="020B0503020204020204" charset="-122"/>
              </a:endParaRPr>
            </a:p>
            <a:p>
              <a:pPr>
                <a:lnSpc>
                  <a:spcPct val="90000"/>
                </a:lnSpc>
                <a:buClrTx/>
                <a:buFontTx/>
              </a:pPr>
              <a:endParaRPr lang="zh-CN" altLang="en-US" sz="2000" dirty="0">
                <a:solidFill>
                  <a:schemeClr val="bg1"/>
                </a:solidFill>
                <a:latin typeface="微软雅黑" panose="020B0503020204020204" charset="-122"/>
                <a:ea typeface="微软雅黑" panose="020B0503020204020204" charset="-122"/>
              </a:endParaRPr>
            </a:p>
          </p:txBody>
        </p:sp>
        <p:sp>
          <p:nvSpPr>
            <p:cNvPr id="157711" name="AutoShape 68"/>
            <p:cNvSpPr/>
            <p:nvPr/>
          </p:nvSpPr>
          <p:spPr>
            <a:xfrm rot="-10800000" flipH="true">
              <a:off x="10283" y="5208"/>
              <a:ext cx="720" cy="280"/>
            </a:xfrm>
            <a:prstGeom prst="leftArrow">
              <a:avLst>
                <a:gd name="adj1" fmla="val 50000"/>
                <a:gd name="adj2" fmla="val 64238"/>
              </a:avLst>
            </a:prstGeom>
            <a:solidFill>
              <a:schemeClr val="bg1"/>
            </a:solidFill>
            <a:ln w="19050" cap="flat" cmpd="sng">
              <a:solidFill>
                <a:srgbClr val="808080"/>
              </a:solidFill>
              <a:prstDash val="solid"/>
              <a:miter/>
              <a:headEnd type="none" w="med" len="med"/>
              <a:tailEnd type="none" w="med" len="med"/>
            </a:ln>
          </p:spPr>
          <p:txBody>
            <a:bodyPr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57712" name="AutoShape 68"/>
            <p:cNvSpPr/>
            <p:nvPr/>
          </p:nvSpPr>
          <p:spPr>
            <a:xfrm rot="-10800000" flipH="true">
              <a:off x="8400" y="6715"/>
              <a:ext cx="720" cy="280"/>
            </a:xfrm>
            <a:prstGeom prst="leftArrow">
              <a:avLst>
                <a:gd name="adj1" fmla="val 50000"/>
                <a:gd name="adj2" fmla="val 64238"/>
              </a:avLst>
            </a:prstGeom>
            <a:solidFill>
              <a:schemeClr val="bg1"/>
            </a:solidFill>
            <a:ln w="19050" cap="flat" cmpd="sng">
              <a:solidFill>
                <a:srgbClr val="808080"/>
              </a:solidFill>
              <a:prstDash val="solid"/>
              <a:miter/>
              <a:headEnd type="none" w="med" len="med"/>
              <a:tailEnd type="none" w="med" len="med"/>
            </a:ln>
          </p:spPr>
          <p:txBody>
            <a:bodyPr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57713" name="AutoShape 68"/>
            <p:cNvSpPr/>
            <p:nvPr/>
          </p:nvSpPr>
          <p:spPr>
            <a:xfrm rot="-10800000" flipH="true">
              <a:off x="6268" y="8148"/>
              <a:ext cx="720" cy="280"/>
            </a:xfrm>
            <a:prstGeom prst="leftArrow">
              <a:avLst>
                <a:gd name="adj1" fmla="val 50000"/>
                <a:gd name="adj2" fmla="val 64238"/>
              </a:avLst>
            </a:prstGeom>
            <a:solidFill>
              <a:schemeClr val="bg1"/>
            </a:solidFill>
            <a:ln w="19050" cap="flat" cmpd="sng">
              <a:solidFill>
                <a:srgbClr val="808080"/>
              </a:solidFill>
              <a:prstDash val="solid"/>
              <a:miter/>
              <a:headEnd type="none" w="med" len="med"/>
              <a:tailEnd type="none" w="med" len="med"/>
            </a:ln>
          </p:spPr>
          <p:txBody>
            <a:bodyPr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57714" name="AutoShape 68"/>
            <p:cNvSpPr/>
            <p:nvPr/>
          </p:nvSpPr>
          <p:spPr>
            <a:xfrm flipH="true">
              <a:off x="10643" y="3858"/>
              <a:ext cx="720" cy="280"/>
            </a:xfrm>
            <a:prstGeom prst="leftArrow">
              <a:avLst>
                <a:gd name="adj1" fmla="val 50000"/>
                <a:gd name="adj2" fmla="val 64238"/>
              </a:avLst>
            </a:prstGeom>
            <a:solidFill>
              <a:schemeClr val="bg1"/>
            </a:solidFill>
            <a:ln w="19050" cap="flat" cmpd="sng">
              <a:solidFill>
                <a:srgbClr val="808080"/>
              </a:solidFill>
              <a:prstDash val="solid"/>
              <a:miter/>
              <a:headEnd type="none" w="med" len="med"/>
              <a:tailEnd type="none" w="med" len="med"/>
            </a:ln>
          </p:spPr>
          <p:txBody>
            <a:bodyPr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32" name="Text Box 70"/>
            <p:cNvSpPr txBox="true"/>
            <p:nvPr/>
          </p:nvSpPr>
          <p:spPr>
            <a:xfrm>
              <a:off x="7143" y="7963"/>
              <a:ext cx="6767" cy="655"/>
            </a:xfrm>
            <a:prstGeom prst="rect">
              <a:avLst/>
            </a:prstGeom>
            <a:solidFill>
              <a:srgbClr val="DDDDDD"/>
            </a:solidFill>
            <a:ln w="9525">
              <a:noFill/>
            </a:ln>
            <a:effectLst>
              <a:prstShdw prst="shdw17" dist="17961" dir="2699999">
                <a:srgbClr val="858585"/>
              </a:prstShdw>
            </a:effectLst>
          </p:spPr>
          <p:txBody>
            <a:bodyPr lIns="0" tIns="41275" rIns="0" bIns="41275" anchor="t" anchorCtr="false"/>
            <a:p>
              <a:pPr>
                <a:lnSpc>
                  <a:spcPct val="90000"/>
                </a:lnSpc>
                <a:buClrTx/>
                <a:buFontTx/>
              </a:pPr>
              <a:r>
                <a:rPr lang="en-US" altLang="zh-CN" sz="2000" dirty="0">
                  <a:latin typeface="微软雅黑" panose="020B0503020204020204" charset="-122"/>
                  <a:ea typeface="微软雅黑" panose="020B0503020204020204" charset="-122"/>
                </a:rPr>
                <a:t>7. </a:t>
              </a:r>
              <a:r>
                <a:rPr lang="zh-CN" altLang="en-US" sz="2000" dirty="0">
                  <a:latin typeface="微软雅黑" panose="020B0503020204020204" charset="-122"/>
                  <a:ea typeface="微软雅黑" panose="020B0503020204020204" charset="-122"/>
                </a:rPr>
                <a:t>向销售部门及时发布客户状况预警</a:t>
              </a:r>
              <a:endParaRPr lang="zh-CN" altLang="en-US" sz="2000" dirty="0">
                <a:latin typeface="微软雅黑" panose="020B0503020204020204" charset="-122"/>
                <a:ea typeface="微软雅黑" panose="020B0503020204020204" charset="-122"/>
              </a:endParaRPr>
            </a:p>
          </p:txBody>
        </p:sp>
        <p:sp>
          <p:nvSpPr>
            <p:cNvPr id="33" name="Text Box 70"/>
            <p:cNvSpPr txBox="true"/>
            <p:nvPr/>
          </p:nvSpPr>
          <p:spPr>
            <a:xfrm>
              <a:off x="5520" y="9053"/>
              <a:ext cx="7117" cy="955"/>
            </a:xfrm>
            <a:prstGeom prst="rect">
              <a:avLst/>
            </a:prstGeom>
            <a:solidFill>
              <a:srgbClr val="DDDDDD"/>
            </a:solidFill>
            <a:ln w="9525">
              <a:noFill/>
            </a:ln>
            <a:effectLst>
              <a:prstShdw prst="shdw17" dist="17961" dir="2699999">
                <a:srgbClr val="858585"/>
              </a:prstShdw>
            </a:effectLst>
          </p:spPr>
          <p:txBody>
            <a:bodyPr lIns="0" tIns="41275" rIns="0" bIns="41275" anchor="t" anchorCtr="false"/>
            <a:p>
              <a:pPr>
                <a:lnSpc>
                  <a:spcPct val="90000"/>
                </a:lnSpc>
                <a:buClrTx/>
                <a:buFontTx/>
              </a:pPr>
              <a:r>
                <a:rPr lang="en-US" altLang="zh-CN" sz="2000" dirty="0">
                  <a:latin typeface="微软雅黑" panose="020B0503020204020204" charset="-122"/>
                  <a:ea typeface="微软雅黑" panose="020B0503020204020204" charset="-122"/>
                  <a:cs typeface="微软雅黑" panose="020B0503020204020204" charset="-122"/>
                </a:rPr>
                <a:t>8</a:t>
              </a:r>
              <a:r>
                <a:rPr lang="en-US" altLang="en-US" sz="2000" dirty="0">
                  <a:latin typeface="微软雅黑" panose="020B0503020204020204" charset="-122"/>
                  <a:ea typeface="微软雅黑" panose="020B0503020204020204" charset="-122"/>
                  <a:cs typeface="微软雅黑" panose="020B0503020204020204" charset="-122"/>
                </a:rPr>
                <a:t>. </a:t>
              </a:r>
              <a:r>
                <a:rPr lang="zh-CN" altLang="en-US" sz="2000" dirty="0">
                  <a:latin typeface="微软雅黑" panose="020B0503020204020204" charset="-122"/>
                  <a:ea typeface="微软雅黑" panose="020B0503020204020204" charset="-122"/>
                  <a:cs typeface="微软雅黑" panose="020B0503020204020204" charset="-122"/>
                </a:rPr>
                <a:t>一旦客户信用出现问题，信用等级下调，可能重新成为现款提货客户。 </a:t>
              </a:r>
              <a:endParaRPr lang="zh-CN" altLang="en-US" sz="2000" dirty="0">
                <a:latin typeface="微软雅黑" panose="020B0503020204020204" charset="-122"/>
                <a:ea typeface="微软雅黑" panose="020B0503020204020204" charset="-122"/>
                <a:cs typeface="微软雅黑" panose="020B0503020204020204" charset="-122"/>
              </a:endParaRPr>
            </a:p>
          </p:txBody>
        </p:sp>
        <p:sp>
          <p:nvSpPr>
            <p:cNvPr id="157717" name="AutoShape 68"/>
            <p:cNvSpPr/>
            <p:nvPr/>
          </p:nvSpPr>
          <p:spPr>
            <a:xfrm rot="-10800000" flipH="true">
              <a:off x="4538" y="9623"/>
              <a:ext cx="720" cy="280"/>
            </a:xfrm>
            <a:prstGeom prst="leftArrow">
              <a:avLst>
                <a:gd name="adj1" fmla="val 50000"/>
                <a:gd name="adj2" fmla="val 64238"/>
              </a:avLst>
            </a:prstGeom>
            <a:solidFill>
              <a:schemeClr val="bg1"/>
            </a:solidFill>
            <a:ln w="19050" cap="flat" cmpd="sng">
              <a:solidFill>
                <a:srgbClr val="808080"/>
              </a:solidFill>
              <a:prstDash val="solid"/>
              <a:miter/>
              <a:headEnd type="none" w="med" len="med"/>
              <a:tailEnd type="none" w="med" len="med"/>
            </a:ln>
          </p:spPr>
          <p:txBody>
            <a:bodyPr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sp>
        <p:nvSpPr>
          <p:cNvPr id="3" name="文本框 2"/>
          <p:cNvSpPr txBox="true"/>
          <p:nvPr/>
        </p:nvSpPr>
        <p:spPr>
          <a:xfrm>
            <a:off x="881380" y="1052195"/>
            <a:ext cx="2854325" cy="460375"/>
          </a:xfrm>
          <a:prstGeom prst="rect">
            <a:avLst/>
          </a:prstGeom>
          <a:noFill/>
        </p:spPr>
        <p:txBody>
          <a:bodyPr wrap="square" rtlCol="0">
            <a:spAutoFit/>
          </a:bodyPr>
          <a:p>
            <a:r>
              <a:rPr lang="en-US" altLang="zh-CN" sz="2400" b="1" noProof="0" dirty="0">
                <a:latin typeface="微软雅黑" panose="020B0503020204020204" charset="-122"/>
                <a:ea typeface="微软雅黑" panose="020B0503020204020204" charset="-122"/>
                <a:cs typeface="微软雅黑" panose="020B0503020204020204" charset="-122"/>
                <a:sym typeface="+mn-ea"/>
              </a:rPr>
              <a:t>3</a:t>
            </a:r>
            <a:r>
              <a:rPr lang="zh-CN" altLang="en-US" sz="2400" b="1" noProof="0" dirty="0">
                <a:latin typeface="微软雅黑" panose="020B0503020204020204" charset="-122"/>
                <a:ea typeface="微软雅黑" panose="020B0503020204020204" charset="-122"/>
                <a:cs typeface="微软雅黑" panose="020B0503020204020204" charset="-122"/>
                <a:sym typeface="+mn-ea"/>
              </a:rPr>
              <a:t>、客户管理步骤</a:t>
            </a:r>
            <a:endParaRPr lang="zh-CN" altLang="en-US" sz="2400" b="1" noProof="0" dirty="0">
              <a:latin typeface="微软雅黑" panose="020B0503020204020204" charset="-122"/>
              <a:ea typeface="微软雅黑" panose="020B0503020204020204" charset="-122"/>
              <a:cs typeface="微软雅黑" panose="020B050302020402020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（三）客户管理内容</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158722" name="内容占位符 2"/>
          <p:cNvSpPr>
            <a:spLocks noGrp="true"/>
          </p:cNvSpPr>
          <p:nvPr/>
        </p:nvSpPr>
        <p:spPr>
          <a:xfrm>
            <a:off x="1752600" y="1949450"/>
            <a:ext cx="8686800" cy="2581910"/>
          </a:xfrm>
          <a:prstGeom prst="rect">
            <a:avLst/>
          </a:prstGeom>
          <a:noFill/>
          <a:ln w="9525">
            <a:noFill/>
          </a:ln>
        </p:spPr>
        <p:txBody>
          <a:bodyPr vert="horz" wrap="square" lIns="91440" tIns="45720" rIns="91440" bIns="45720" anchor="t"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r>
              <a:rPr lang="en-US" altLang="zh-CN" sz="2000" dirty="0">
                <a:latin typeface="微软雅黑" panose="020B0503020204020204" charset="-122"/>
                <a:ea typeface="微软雅黑" panose="020B0503020204020204" charset="-122"/>
                <a:cs typeface="微软雅黑" panose="020B0503020204020204" charset="-122"/>
              </a:rPr>
              <a:t>(1)</a:t>
            </a:r>
            <a:r>
              <a:rPr lang="zh-CN" altLang="en-US" sz="2000" b="1" dirty="0">
                <a:solidFill>
                  <a:srgbClr val="00B0F0"/>
                </a:solidFill>
                <a:latin typeface="微软雅黑" panose="020B0503020204020204" charset="-122"/>
                <a:ea typeface="微软雅黑" panose="020B0503020204020204" charset="-122"/>
                <a:cs typeface="微软雅黑" panose="020B0503020204020204" charset="-122"/>
              </a:rPr>
              <a:t>客户档案管理</a:t>
            </a:r>
            <a:r>
              <a:rPr lang="zh-CN" altLang="en-US" sz="2000" dirty="0">
                <a:latin typeface="微软雅黑" panose="020B0503020204020204" charset="-122"/>
                <a:ea typeface="微软雅黑" panose="020B0503020204020204" charset="-122"/>
                <a:cs typeface="微软雅黑" panose="020B0503020204020204" charset="-122"/>
              </a:rPr>
              <a:t>。客户信息的收集包括历史信息和信用记录，是客户管理的基础和依据。客户信息收集原则主要有真实性、完整性、时效性、标准化、制度化。</a:t>
            </a:r>
            <a:endParaRPr lang="zh-CN" altLang="en-US" sz="2000" dirty="0">
              <a:latin typeface="微软雅黑" panose="020B0503020204020204" charset="-122"/>
              <a:ea typeface="微软雅黑" panose="020B0503020204020204" charset="-122"/>
              <a:cs typeface="微软雅黑" panose="020B0503020204020204" charset="-122"/>
            </a:endParaRPr>
          </a:p>
          <a:p>
            <a:r>
              <a:rPr lang="en-US" altLang="zh-CN" sz="2000" dirty="0">
                <a:latin typeface="微软雅黑" panose="020B0503020204020204" charset="-122"/>
                <a:ea typeface="微软雅黑" panose="020B0503020204020204" charset="-122"/>
                <a:cs typeface="微软雅黑" panose="020B0503020204020204" charset="-122"/>
              </a:rPr>
              <a:t>(2)</a:t>
            </a:r>
            <a:r>
              <a:rPr lang="zh-CN" altLang="en-US" sz="2000" b="1" dirty="0">
                <a:solidFill>
                  <a:srgbClr val="00B0F0"/>
                </a:solidFill>
                <a:latin typeface="微软雅黑" panose="020B0503020204020204" charset="-122"/>
                <a:ea typeface="微软雅黑" panose="020B0503020204020204" charset="-122"/>
                <a:cs typeface="微软雅黑" panose="020B0503020204020204" charset="-122"/>
              </a:rPr>
              <a:t>客户分析和评价</a:t>
            </a:r>
            <a:r>
              <a:rPr lang="zh-CN" altLang="en-US" sz="2000" dirty="0">
                <a:latin typeface="微软雅黑" panose="020B0503020204020204" charset="-122"/>
                <a:ea typeface="微软雅黑" panose="020B0503020204020204" charset="-122"/>
                <a:cs typeface="微软雅黑" panose="020B0503020204020204" charset="-122"/>
              </a:rPr>
              <a:t>。将客户按照一定的标准分类和排序，根据不同的评价目的使用不同的评价标准。</a:t>
            </a:r>
            <a:endParaRPr lang="zh-CN" altLang="en-US" sz="2000" dirty="0">
              <a:latin typeface="微软雅黑" panose="020B0503020204020204" charset="-122"/>
              <a:ea typeface="微软雅黑" panose="020B0503020204020204" charset="-122"/>
              <a:cs typeface="微软雅黑" panose="020B0503020204020204" charset="-122"/>
            </a:endParaRPr>
          </a:p>
          <a:p>
            <a:r>
              <a:rPr lang="en-US" altLang="zh-CN" sz="2000" dirty="0">
                <a:latin typeface="微软雅黑" panose="020B0503020204020204" charset="-122"/>
                <a:ea typeface="微软雅黑" panose="020B0503020204020204" charset="-122"/>
                <a:cs typeface="微软雅黑" panose="020B0503020204020204" charset="-122"/>
              </a:rPr>
              <a:t>(3)</a:t>
            </a:r>
            <a:r>
              <a:rPr lang="zh-CN" altLang="en-US" sz="2000" b="1" dirty="0">
                <a:solidFill>
                  <a:srgbClr val="00B0F0"/>
                </a:solidFill>
                <a:latin typeface="微软雅黑" panose="020B0503020204020204" charset="-122"/>
                <a:ea typeface="微软雅黑" panose="020B0503020204020204" charset="-122"/>
                <a:cs typeface="微软雅黑" panose="020B0503020204020204" charset="-122"/>
              </a:rPr>
              <a:t>客户的优化</a:t>
            </a:r>
            <a:r>
              <a:rPr lang="zh-CN" altLang="en-US" sz="2000" dirty="0">
                <a:latin typeface="微软雅黑" panose="020B0503020204020204" charset="-122"/>
                <a:ea typeface="微软雅黑" panose="020B0503020204020204" charset="-122"/>
                <a:cs typeface="微软雅黑" panose="020B0503020204020204" charset="-122"/>
              </a:rPr>
              <a:t>。通过对客户考察和比较，找出优质客户的标准，以此指导客户开发和筛选。</a:t>
            </a:r>
            <a:endParaRPr lang="zh-CN" altLang="en-US" sz="2000" dirty="0">
              <a:latin typeface="微软雅黑" panose="020B0503020204020204" charset="-122"/>
              <a:ea typeface="微软雅黑" panose="020B0503020204020204" charset="-122"/>
              <a:cs typeface="微软雅黑" panose="020B0503020204020204" charset="-122"/>
            </a:endParaRPr>
          </a:p>
        </p:txBody>
      </p:sp>
      <p:sp>
        <p:nvSpPr>
          <p:cNvPr id="3" name="文本框 2"/>
          <p:cNvSpPr txBox="true"/>
          <p:nvPr/>
        </p:nvSpPr>
        <p:spPr>
          <a:xfrm>
            <a:off x="881380" y="1052195"/>
            <a:ext cx="2854325" cy="460375"/>
          </a:xfrm>
          <a:prstGeom prst="rect">
            <a:avLst/>
          </a:prstGeom>
          <a:noFill/>
        </p:spPr>
        <p:txBody>
          <a:bodyPr wrap="square" rtlCol="0">
            <a:spAutoFit/>
          </a:bodyPr>
          <a:p>
            <a:r>
              <a:rPr lang="en-US" altLang="zh-CN" sz="2400" b="1" noProof="0" dirty="0">
                <a:latin typeface="微软雅黑" panose="020B0503020204020204" charset="-122"/>
                <a:ea typeface="微软雅黑" panose="020B0503020204020204" charset="-122"/>
                <a:cs typeface="微软雅黑" panose="020B0503020204020204" charset="-122"/>
                <a:sym typeface="+mn-ea"/>
              </a:rPr>
              <a:t>4</a:t>
            </a:r>
            <a:r>
              <a:rPr lang="zh-CN" altLang="en-US" sz="2400" b="1" noProof="0" dirty="0">
                <a:latin typeface="微软雅黑" panose="020B0503020204020204" charset="-122"/>
                <a:ea typeface="微软雅黑" panose="020B0503020204020204" charset="-122"/>
                <a:cs typeface="微软雅黑" panose="020B0503020204020204" charset="-122"/>
                <a:sym typeface="+mn-ea"/>
              </a:rPr>
              <a:t>、客户管理系统</a:t>
            </a:r>
            <a:endParaRPr lang="zh-CN" altLang="en-US" sz="2400" b="1" noProof="0" dirty="0">
              <a:latin typeface="微软雅黑" panose="020B0503020204020204" charset="-122"/>
              <a:ea typeface="微软雅黑" panose="020B0503020204020204" charset="-122"/>
              <a:cs typeface="微软雅黑" panose="020B050302020402020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Black-Arial">
      <a:majorFont>
        <a:latin typeface="Arial Black"/>
        <a:ea typeface=""/>
        <a:cs typeface=""/>
        <a:font script="Jpan" typeface="ＭＳ ゴシック"/>
        <a:font script="Hang" typeface="굴림"/>
        <a:font script="Hans" typeface="宋体"/>
        <a:font script="Hant" typeface="新細明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item1.xml><?xml version="1.0" encoding="utf-8"?>
<s:customData xmlns="http://www.wps.cn/officeDocument/2013/wpsCustomData" xmlns:s="http://www.wps.cn/officeDocument/2013/wpsCustomData">
  <extobjs>
    <extobj name="44B7C0F4-79DB-4F8B-9303-0E098D69D8BE-1">
      <extobjdata type="44B7C0F4-79DB-4F8B-9303-0E098D69D8BE" data="ewogICAiTGFzdFVybCIgOiAiaHR0cDovL3d3dy50b3BzY2FuLmNvbS93cHMvaW5kZXguaHRtbD90ZXh0PWh0dHBzJTNBJTJGJTJGd3d3LnByb2Nlc3Nvbi5jb20lMkZ2aWV3JTJGbGluayUyRjYwNWMzYTQxNjM3Njg5NzAwNzdiODYwNyZ0ZXh0VHlwZT10ZXh0JnJvdW5kPTAmZ3JhZGllbnRXYXk9MCZmdENvbG9yPSUyM2FiYTAwMCZjb250ZW50PSVFNiU4MCU5RCVFNyVCQiVCNCVFNSVBRiVCQyVFNSU5QiVCRSIsCiAgICJMb2dvIiA6ICIiLAogICAiT3JpZ2luYWxVcmwiIDogImh0dHA6Ly93d3cudG9wc2Nhbi5jb20vd3BzL2luZGV4Lmh0bWwiCn0K"/>
    </extobj>
    <extobj name="44B7C0F4-79DB-4F8B-9303-0E098D69D8BE-2">
      <extobjdata type="44B7C0F4-79DB-4F8B-9303-0E098D69D8BE" data="ewogICAiTGFzdFVybCIgOiAiaHR0cDovL3d3dy50b3BzY2FuLmNvbS93cHMvaW5kZXguaHRtbD90ZXh0PWh0dHBzJTNBJTJGJTJGd3d3LnByb2Nlc3Nvbi5jb20lMkZ2aWV3JTJGbGluayUyRjYwNjE3ZjQ3MDc5MTI5NTYyN2JlMWUxMCZ0ZXh0VHlwZT10ZXh0JnJvdW5kPTAmZ3JhZGllbnRXYXk9MCZmdENvbG9yPSUyM2FiYTAwMCZjb250ZW50PSVFNiU4MCU5RCVFNyVCQiVCNCVFNSVBRiVCQyVFNSU5QiVCRSIsCiAgICJMb2dvIiA6ICIiLAogICAiT3JpZ2luYWxVcmwiIDogImh0dHA6Ly93d3cudG9wc2Nhbi5jb20vd3BzL2luZGV4Lmh0bWwiCn0K"/>
    </extobj>
  </extobjs>
</s:customData>
</file>

<file path=customXml/itemProps1.xml><?xml version="1.0" encoding="utf-8"?>
<ds:datastoreItem xmlns:ds="http://schemas.openxmlformats.org/officeDocument/2006/customXml" ds:itemID="s:customData">
  <ds:schemaRefs>
    <ds:schemaRef ds:uri="http://www.wps.cn/officeDocument/2013/wpsCustomData"/>
  </ds:schemaRefs>
</ds:datastoreItem>
</file>

<file path=docProps/app.xml><?xml version="1.0" encoding="utf-8"?>
<Properties xmlns="http://schemas.openxmlformats.org/officeDocument/2006/extended-properties" xmlns:vt="http://schemas.openxmlformats.org/officeDocument/2006/docPropsVTypes">
  <TotalTime>0</TotalTime>
  <Words>7195</Words>
  <Application>WPS 演示</Application>
  <PresentationFormat>宽屏</PresentationFormat>
  <Paragraphs>1025</Paragraphs>
  <Slides>44</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44</vt:i4>
      </vt:variant>
    </vt:vector>
  </HeadingPairs>
  <TitlesOfParts>
    <vt:vector size="58" baseType="lpstr">
      <vt:lpstr>Arial</vt:lpstr>
      <vt:lpstr>宋体</vt:lpstr>
      <vt:lpstr>Wingdings</vt:lpstr>
      <vt:lpstr>微软雅黑</vt:lpstr>
      <vt:lpstr>经典综艺体简</vt:lpstr>
      <vt:lpstr>新宋体</vt:lpstr>
      <vt:lpstr>Times New Roman</vt:lpstr>
      <vt:lpstr>华文中宋</vt:lpstr>
      <vt:lpstr>黑体</vt:lpstr>
      <vt:lpstr>Monotype Sorts</vt:lpstr>
      <vt:lpstr>Wingdings</vt:lpstr>
      <vt:lpstr>Arial Unicode MS</vt:lpstr>
      <vt:lpstr>Arial Black</vt:lpstr>
      <vt:lpstr>Office 主题​​</vt:lpstr>
      <vt:lpstr>PowerPoint 演示文稿</vt:lpstr>
      <vt:lpstr>本章大纲</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zjz</dc:creator>
  <cp:lastModifiedBy>zjz</cp:lastModifiedBy>
  <cp:revision>217</cp:revision>
  <dcterms:created xsi:type="dcterms:W3CDTF">2022-03-24T10:44:02Z</dcterms:created>
  <dcterms:modified xsi:type="dcterms:W3CDTF">2022-03-24T10:44:02Z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2052-11.1.0.9604</vt:lpwstr>
  </property>
</Properties>
</file>