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6"/>
  </p:handoutMasterIdLst>
  <p:sldIdLst>
    <p:sldId id="276" r:id="rId3"/>
    <p:sldId id="277" r:id="rId4"/>
    <p:sldId id="257" r:id="rId6"/>
    <p:sldId id="319" r:id="rId7"/>
    <p:sldId id="320"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283" r:id="rId2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1" Type="http://schemas.openxmlformats.org/officeDocument/2006/relationships/customXml" Target="../customXml/item1.xml"/><Relationship Id="rId30" Type="http://schemas.openxmlformats.org/officeDocument/2006/relationships/customXmlProps" Target="../customXml/itemProps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第五章：消费信用管理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95553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7" name="44B7C0F4-79DB-4F8B-9303-0E098D69D8BE-1" descr="qt_temp"/>
          <p:cNvPicPr>
            <a:picLocks noChangeAspect="true"/>
          </p:cNvPicPr>
          <p:nvPr/>
        </p:nvPicPr>
        <p:blipFill>
          <a:blip r:embed="rId7"/>
          <a:stretch>
            <a:fillRect/>
          </a:stretch>
        </p:blipFill>
        <p:spPr>
          <a:xfrm>
            <a:off x="8434705" y="4352290"/>
            <a:ext cx="1305560" cy="13055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四、消费信用的原则</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2427868" y="1908399"/>
            <a:ext cx="7336637" cy="3933190"/>
            <a:chOff x="4676" y="3204"/>
            <a:chExt cx="9847" cy="4780"/>
          </a:xfrm>
        </p:grpSpPr>
        <p:grpSp>
          <p:nvGrpSpPr>
            <p:cNvPr id="12294" name="组合 6"/>
            <p:cNvGrpSpPr/>
            <p:nvPr/>
          </p:nvGrpSpPr>
          <p:grpSpPr>
            <a:xfrm>
              <a:off x="4676" y="3204"/>
              <a:ext cx="9847" cy="4780"/>
              <a:chOff x="1532136" y="2052638"/>
              <a:chExt cx="6251950" cy="3035300"/>
            </a:xfrm>
          </p:grpSpPr>
          <p:sp>
            <p:nvSpPr>
              <p:cNvPr id="12299" name="AutoShape 7"/>
              <p:cNvSpPr/>
              <p:nvPr/>
            </p:nvSpPr>
            <p:spPr>
              <a:xfrm flipH="true">
                <a:off x="1532136" y="3787775"/>
                <a:ext cx="2481064" cy="1082675"/>
              </a:xfrm>
              <a:prstGeom prst="homePlate">
                <a:avLst>
                  <a:gd name="adj" fmla="val 19945"/>
                </a:avLst>
              </a:prstGeom>
              <a:solidFill>
                <a:srgbClr val="B3B3FF"/>
              </a:solidFill>
              <a:ln w="6350">
                <a:noFill/>
              </a:ln>
              <a:effectLst>
                <a:prstShdw prst="shdw17" dist="28398" dir="3806096">
                  <a:srgbClr val="6B6B99"/>
                </a:prstShdw>
              </a:effectLst>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2300" name="AutoShape 2"/>
              <p:cNvSpPr/>
              <p:nvPr/>
            </p:nvSpPr>
            <p:spPr>
              <a:xfrm>
                <a:off x="5189538" y="3787775"/>
                <a:ext cx="2594548" cy="1082675"/>
              </a:xfrm>
              <a:prstGeom prst="homePlate">
                <a:avLst>
                  <a:gd name="adj" fmla="val 19936"/>
                </a:avLst>
              </a:prstGeom>
              <a:solidFill>
                <a:srgbClr val="B3B3FF"/>
              </a:solidFill>
              <a:ln w="6350">
                <a:noFill/>
              </a:ln>
              <a:effectLst>
                <a:prstShdw prst="shdw17" dist="28398" dir="3806096">
                  <a:srgbClr val="6B6B99"/>
                </a:prstShdw>
              </a:effectLst>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2301" name="AutoShape 3"/>
              <p:cNvSpPr/>
              <p:nvPr/>
            </p:nvSpPr>
            <p:spPr>
              <a:xfrm rot="-5400000" flipV="true">
                <a:off x="3759200" y="2301875"/>
                <a:ext cx="1724025" cy="1225550"/>
              </a:xfrm>
              <a:prstGeom prst="homePlate">
                <a:avLst>
                  <a:gd name="adj" fmla="val 23321"/>
                </a:avLst>
              </a:prstGeom>
              <a:solidFill>
                <a:srgbClr val="B3B3FF"/>
              </a:solidFill>
              <a:ln w="6350">
                <a:noFill/>
              </a:ln>
              <a:effectLst>
                <a:prstShdw prst="shdw17" dist="35921" dir="2699999">
                  <a:srgbClr val="6B6B99"/>
                </a:prstShdw>
              </a:effectLst>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2302" name="Oval 4"/>
              <p:cNvSpPr/>
              <p:nvPr/>
            </p:nvSpPr>
            <p:spPr>
              <a:xfrm>
                <a:off x="3744913" y="3517900"/>
                <a:ext cx="1673225" cy="1570038"/>
              </a:xfrm>
              <a:prstGeom prst="ellipse">
                <a:avLst/>
              </a:prstGeom>
              <a:solidFill>
                <a:schemeClr val="bg1"/>
              </a:solidFill>
              <a:ln w="6350" cap="flat" cmpd="sng">
                <a:solidFill>
                  <a:srgbClr val="969696"/>
                </a:solidFill>
                <a:prstDash val="solid"/>
                <a:headEnd type="none" w="med" len="med"/>
                <a:tailEnd type="none" w="med" len="med"/>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sp>
          <p:nvSpPr>
            <p:cNvPr id="2" name="矩形 1"/>
            <p:cNvSpPr/>
            <p:nvPr/>
          </p:nvSpPr>
          <p:spPr>
            <a:xfrm>
              <a:off x="10628" y="6151"/>
              <a:ext cx="3703" cy="1412"/>
            </a:xfrm>
            <a:prstGeom prst="rect">
              <a:avLst/>
            </a:prstGeom>
          </p:spPr>
          <p:txBody>
            <a:bodyPr wrap="square">
              <a:spAutoFit/>
            </a:bodyPr>
            <a:lstStyle/>
            <a:p>
              <a:pPr marL="0" marR="0" lvl="0" indent="0" algn="l" defTabSz="914400" rtl="0" eaLnBrk="1" fontAlgn="base" latinLnBrk="0" hangingPunct="1">
                <a:lnSpc>
                  <a:spcPts val="24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小额信贷是立信</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ts val="24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之初的最佳帮手</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ts val="2400"/>
                </a:lnSpc>
                <a:spcBef>
                  <a:spcPct val="20000"/>
                </a:spcBef>
                <a:spcAft>
                  <a:spcPct val="0"/>
                </a:spcAft>
                <a:buClr>
                  <a:schemeClr val="hlink"/>
                </a:buClr>
                <a:buSzTx/>
                <a:buFont typeface="Wingdings" panose="05000000000000000000" pitchFamily="2" charset="2"/>
                <a:buNone/>
                <a:defRPr/>
              </a:pP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矩形 12"/>
            <p:cNvSpPr/>
            <p:nvPr/>
          </p:nvSpPr>
          <p:spPr>
            <a:xfrm>
              <a:off x="5358" y="6194"/>
              <a:ext cx="2238" cy="918"/>
            </a:xfrm>
            <a:prstGeom prst="rect">
              <a:avLst/>
            </a:prstGeom>
          </p:spPr>
          <p:txBody>
            <a:bodyPr wrap="square">
              <a:spAutoFit/>
            </a:bodyPr>
            <a:lstStyle/>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准时还贷</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再借不难</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 name="矩形 2"/>
            <p:cNvSpPr/>
            <p:nvPr/>
          </p:nvSpPr>
          <p:spPr>
            <a:xfrm>
              <a:off x="8666" y="3559"/>
              <a:ext cx="1753" cy="979"/>
            </a:xfrm>
            <a:prstGeom prst="rect">
              <a:avLst/>
            </a:prstGeom>
          </p:spPr>
          <p:txBody>
            <a:bodyPr wrap="square">
              <a:spAutoFit/>
            </a:bodyPr>
            <a:lstStyle/>
            <a:p>
              <a:pPr marL="0" marR="0" lvl="0" indent="0" algn="l" defTabSz="914400" rtl="0" eaLnBrk="1" fontAlgn="base" latinLnBrk="0" hangingPunct="1">
                <a:lnSpc>
                  <a:spcPts val="25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早借钱</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ts val="25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早立信</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五、消费信用的分类</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26339" name="Rectangle 3"/>
          <p:cNvSpPr>
            <a:spLocks noGrp="true" noChangeArrowheads="true"/>
          </p:cNvSpPr>
          <p:nvPr/>
        </p:nvSpPr>
        <p:spPr>
          <a:xfrm>
            <a:off x="2026920" y="2066290"/>
            <a:ext cx="8137525" cy="290258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（一）零售信用</a:t>
            </a:r>
            <a:endParaRPr kumimoji="0" lang="en-US" altLang="zh-CN" sz="20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u"/>
              <a:defRPr/>
            </a:pPr>
            <a:r>
              <a:rPr kumimoji="0" lang="zh-CN" altLang="en-US" sz="20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零售信用是指</a:t>
            </a:r>
            <a:r>
              <a:rPr kumimoji="0" lang="zh-CN" altLang="en-US" sz="20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商品制造企业或商业企业</a:t>
            </a:r>
            <a:r>
              <a:rPr kumimoji="0" lang="zh-CN" altLang="en-US" sz="20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等非金融机构授予消费者个人的信用。</a:t>
            </a:r>
            <a:endParaRPr kumimoji="0" lang="en-US" altLang="zh-CN" sz="20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u"/>
              <a:defRPr/>
            </a:pPr>
            <a:r>
              <a:rPr kumimoji="0" lang="zh-CN" altLang="en-US" sz="20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使用的是企业自有资金，没有金融机构资金的直接介入。</a:t>
            </a:r>
            <a:endParaRPr kumimoji="0" lang="en-US" altLang="zh-CN" sz="20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u"/>
              <a:defRPr/>
            </a:pPr>
            <a:r>
              <a:rPr kumimoji="0" lang="zh-CN" altLang="en-US" sz="20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分三种：零售赊欠信用；零售分期付款信用；零售循环信用。</a:t>
            </a:r>
            <a:r>
              <a:rPr kumimoji="0" lang="zh-CN" altLang="en-US" sz="22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2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文本框 1"/>
          <p:cNvSpPr txBox="true"/>
          <p:nvPr/>
        </p:nvSpPr>
        <p:spPr>
          <a:xfrm>
            <a:off x="2216785" y="1195705"/>
            <a:ext cx="8270240" cy="706755"/>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cs typeface="微软雅黑" panose="020B0503020204020204" charset="-122"/>
              </a:rPr>
              <a:t>根据</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授信主体</a:t>
            </a:r>
            <a:r>
              <a:rPr lang="zh-CN" altLang="en-US" sz="2000">
                <a:latin typeface="微软雅黑" panose="020B0503020204020204" charset="-122"/>
                <a:ea typeface="微软雅黑" panose="020B0503020204020204" charset="-122"/>
                <a:cs typeface="微软雅黑" panose="020B0503020204020204" charset="-122"/>
              </a:rPr>
              <a:t>不同，消费信用可以分为</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零售信用</a:t>
            </a:r>
            <a:r>
              <a:rPr lang="zh-CN" altLang="en-US" sz="2000">
                <a:latin typeface="微软雅黑" panose="020B0503020204020204" charset="-122"/>
                <a:ea typeface="微软雅黑" panose="020B0503020204020204" charset="-122"/>
                <a:cs typeface="微软雅黑" panose="020B0503020204020204" charset="-122"/>
              </a:rPr>
              <a:t>（</a:t>
            </a:r>
            <a:r>
              <a:rPr lang="en-US" altLang="zh-CN" sz="2000">
                <a:latin typeface="微软雅黑" panose="020B0503020204020204" charset="-122"/>
                <a:ea typeface="微软雅黑" panose="020B0503020204020204" charset="-122"/>
                <a:cs typeface="微软雅黑" panose="020B0503020204020204" charset="-122"/>
              </a:rPr>
              <a:t>retail credit</a:t>
            </a:r>
            <a:r>
              <a:rPr lang="zh-CN" altLang="en-US" sz="2000">
                <a:latin typeface="微软雅黑" panose="020B0503020204020204" charset="-122"/>
                <a:ea typeface="微软雅黑" panose="020B0503020204020204" charset="-122"/>
                <a:cs typeface="微软雅黑" panose="020B0503020204020204" charset="-122"/>
              </a:rPr>
              <a:t>）和</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现金信用</a:t>
            </a:r>
            <a:r>
              <a:rPr lang="zh-CN" altLang="en-US" sz="2000">
                <a:latin typeface="微软雅黑" panose="020B0503020204020204" charset="-122"/>
                <a:ea typeface="微软雅黑" panose="020B0503020204020204" charset="-122"/>
                <a:cs typeface="微软雅黑" panose="020B0503020204020204" charset="-122"/>
              </a:rPr>
              <a:t>（</a:t>
            </a:r>
            <a:r>
              <a:rPr lang="en-US" altLang="zh-CN" sz="2000">
                <a:latin typeface="微软雅黑" panose="020B0503020204020204" charset="-122"/>
                <a:ea typeface="微软雅黑" panose="020B0503020204020204" charset="-122"/>
                <a:cs typeface="微软雅黑" panose="020B0503020204020204" charset="-122"/>
              </a:rPr>
              <a:t>cash credit</a:t>
            </a:r>
            <a:r>
              <a:rPr lang="zh-CN" altLang="en-US" sz="2000">
                <a:latin typeface="微软雅黑" panose="020B0503020204020204" charset="-122"/>
                <a:ea typeface="微软雅黑" panose="020B0503020204020204" charset="-122"/>
                <a:cs typeface="微软雅黑" panose="020B0503020204020204" charset="-122"/>
              </a:rPr>
              <a:t>），是否为金融机构。</a:t>
            </a:r>
            <a:endParaRPr lang="en-US" altLang="zh-CN" sz="200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6339">
                                            <p:txEl>
                                              <p:charRg st="69" end="98"/>
                                            </p:txEl>
                                          </p:spTgt>
                                        </p:tgtEl>
                                        <p:attrNameLst>
                                          <p:attrName>style.visibility</p:attrName>
                                        </p:attrNameLst>
                                      </p:cBhvr>
                                      <p:to>
                                        <p:strVal val="visible"/>
                                      </p:to>
                                    </p:set>
                                    <p:animEffect transition="in" filter="fade">
                                      <p:cBhvr>
                                        <p:cTn id="7" dur="500"/>
                                        <p:tgtEl>
                                          <p:spTgt spid="526339">
                                            <p:txEl>
                                              <p:charRg st="69" end="9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五、消费信用的分类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2049463" y="1760855"/>
            <a:ext cx="8093075" cy="3740785"/>
            <a:chOff x="918" y="2905"/>
            <a:chExt cx="12745" cy="5891"/>
          </a:xfrm>
        </p:grpSpPr>
        <p:sp>
          <p:nvSpPr>
            <p:cNvPr id="7" name="AutoShape 9"/>
            <p:cNvSpPr>
              <a:spLocks noChangeArrowheads="true"/>
            </p:cNvSpPr>
            <p:nvPr/>
          </p:nvSpPr>
          <p:spPr bwMode="gray">
            <a:xfrm>
              <a:off x="925" y="3680"/>
              <a:ext cx="3668" cy="5008"/>
            </a:xfrm>
            <a:prstGeom prst="roundRect">
              <a:avLst>
                <a:gd name="adj" fmla="val 4690"/>
              </a:avLst>
            </a:prstGeom>
            <a:gradFill rotWithShape="true">
              <a:gsLst>
                <a:gs pos="0">
                  <a:schemeClr val="accent1"/>
                </a:gs>
                <a:gs pos="50000">
                  <a:schemeClr val="accent1">
                    <a:gamma/>
                    <a:tint val="69804"/>
                    <a:invGamma/>
                  </a:schemeClr>
                </a:gs>
                <a:gs pos="100000">
                  <a:schemeClr val="accent1"/>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8" name="AutoShape 10"/>
            <p:cNvSpPr>
              <a:spLocks noChangeArrowheads="true"/>
            </p:cNvSpPr>
            <p:nvPr/>
          </p:nvSpPr>
          <p:spPr bwMode="gray">
            <a:xfrm>
              <a:off x="1045" y="2905"/>
              <a:ext cx="3895" cy="640"/>
            </a:xfrm>
            <a:prstGeom prst="roundRect">
              <a:avLst>
                <a:gd name="adj" fmla="val 50000"/>
              </a:avLst>
            </a:prstGeom>
            <a:gradFill rotWithShape="true">
              <a:gsLst>
                <a:gs pos="0">
                  <a:schemeClr val="accent1"/>
                </a:gs>
                <a:gs pos="100000">
                  <a:schemeClr val="accent1">
                    <a:gamma/>
                    <a:shade val="46275"/>
                    <a:invGamma/>
                  </a:schemeClr>
                </a:gs>
              </a:gsLst>
              <a:lin ang="5400000" scaled="true"/>
            </a:gradFill>
            <a:ln w="9525">
              <a:noFill/>
              <a:round/>
            </a:ln>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9" name="AutoShape 11"/>
            <p:cNvSpPr>
              <a:spLocks noChangeArrowheads="true"/>
            </p:cNvSpPr>
            <p:nvPr/>
          </p:nvSpPr>
          <p:spPr bwMode="gray">
            <a:xfrm>
              <a:off x="5208" y="3658"/>
              <a:ext cx="3758" cy="5008"/>
            </a:xfrm>
            <a:prstGeom prst="roundRect">
              <a:avLst>
                <a:gd name="adj" fmla="val 4690"/>
              </a:avLst>
            </a:prstGeom>
            <a:gradFill rotWithShape="true">
              <a:gsLst>
                <a:gs pos="0">
                  <a:schemeClr val="accent2"/>
                </a:gs>
                <a:gs pos="50000">
                  <a:schemeClr val="accent2">
                    <a:gamma/>
                    <a:tint val="69804"/>
                    <a:invGamma/>
                  </a:schemeClr>
                </a:gs>
                <a:gs pos="100000">
                  <a:schemeClr val="accent2"/>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0" name="Text Box 12"/>
            <p:cNvSpPr txBox="true">
              <a:spLocks noChangeArrowheads="true"/>
            </p:cNvSpPr>
            <p:nvPr/>
          </p:nvSpPr>
          <p:spPr bwMode="gray">
            <a:xfrm>
              <a:off x="1115" y="2938"/>
              <a:ext cx="4090" cy="610"/>
            </a:xfrm>
            <a:prstGeom prst="rect">
              <a:avLst/>
            </a:prstGeom>
            <a:noFill/>
            <a:ln w="9525" algn="ctr">
              <a:noFill/>
              <a:miter lim="800000"/>
            </a:ln>
          </p:spPr>
          <p:txBody>
            <a:bodyPr>
              <a:spAutoFit/>
            </a:bodyPr>
            <a:p>
              <a:pPr marR="0" defTabSz="914400" eaLnBrk="1" hangingPunct="1">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rPr>
                <a:t>零售赊欠式信用</a:t>
              </a:r>
              <a:endPar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endParaRPr>
            </a:p>
          </p:txBody>
        </p:sp>
        <p:sp>
          <p:nvSpPr>
            <p:cNvPr id="11" name="Text Box 13"/>
            <p:cNvSpPr txBox="true">
              <a:spLocks noChangeArrowheads="true"/>
            </p:cNvSpPr>
            <p:nvPr/>
          </p:nvSpPr>
          <p:spPr bwMode="gray">
            <a:xfrm>
              <a:off x="918" y="3758"/>
              <a:ext cx="3408" cy="4450"/>
            </a:xfrm>
            <a:prstGeom prst="rect">
              <a:avLst/>
            </a:prstGeom>
            <a:noFill/>
            <a:ln w="9525" algn="ctr">
              <a:noFill/>
              <a:miter lim="800000"/>
            </a:ln>
          </p:spPr>
          <p:txBody>
            <a:bodyPr>
              <a:spAutoFit/>
            </a:bodyPr>
            <a:p>
              <a:pPr marL="342900" marR="0" indent="-342900" defTabSz="914400" eaLnBrk="1" hangingPunct="1">
                <a:lnSpc>
                  <a:spcPct val="90000"/>
                </a:lnSpc>
                <a:spcBef>
                  <a:spcPct val="20000"/>
                </a:spcBef>
                <a:buClr>
                  <a:srgbClr val="FF0000"/>
                </a:buClr>
                <a:buSzTx/>
                <a:buFont typeface="+mj-lt"/>
                <a:buAutoNum type="arabicPeriod"/>
                <a:defRPr/>
              </a:pPr>
              <a:r>
                <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mn-cs"/>
                </a:rPr>
                <a:t>表现形式为</a:t>
              </a:r>
              <a:r>
                <a:rPr kumimoji="0" lang="zh-CN" altLang="en-US" b="1" kern="1200" cap="none" spc="0" normalizeH="0" baseline="0" noProof="0" dirty="0">
                  <a:solidFill>
                    <a:srgbClr val="FF0000"/>
                  </a:solidFill>
                  <a:latin typeface="微软雅黑" panose="020B0503020204020204" charset="-122"/>
                  <a:ea typeface="微软雅黑" panose="020B0503020204020204" charset="-122"/>
                  <a:cs typeface="+mn-cs"/>
                </a:rPr>
                <a:t>普通赊欠账户</a:t>
              </a:r>
              <a:r>
                <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mn-cs"/>
                </a:rPr>
                <a:t>，即挂账方式。</a:t>
              </a:r>
              <a:endParaRPr kumimoji="0" lang="en-US" altLang="zh-CN" b="1" kern="1200" cap="none" spc="0" normalizeH="0" baseline="0" noProof="0" dirty="0">
                <a:solidFill>
                  <a:srgbClr val="000000"/>
                </a:solidFill>
                <a:latin typeface="微软雅黑" panose="020B0503020204020204" charset="-122"/>
                <a:ea typeface="微软雅黑" panose="020B0503020204020204" charset="-122"/>
                <a:cs typeface="+mn-cs"/>
              </a:endParaRPr>
            </a:p>
            <a:p>
              <a:pPr marL="342900" marR="0" indent="-342900" defTabSz="914400" eaLnBrk="1" hangingPunct="1">
                <a:lnSpc>
                  <a:spcPct val="90000"/>
                </a:lnSpc>
                <a:spcBef>
                  <a:spcPct val="20000"/>
                </a:spcBef>
                <a:buClr>
                  <a:srgbClr val="FF0000"/>
                </a:buClr>
                <a:buSzTx/>
                <a:buFont typeface="+mj-lt"/>
                <a:buAutoNum type="arabicPeriod"/>
                <a:defRPr/>
              </a:pPr>
              <a:r>
                <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mn-cs"/>
                </a:rPr>
                <a:t>商家和厂家承担了全部来自客户的风险。</a:t>
              </a:r>
              <a:endPar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mn-cs"/>
              </a:endParaRPr>
            </a:p>
          </p:txBody>
        </p:sp>
        <p:sp>
          <p:nvSpPr>
            <p:cNvPr id="13" name="AutoShape 15"/>
            <p:cNvSpPr>
              <a:spLocks noChangeArrowheads="true"/>
            </p:cNvSpPr>
            <p:nvPr/>
          </p:nvSpPr>
          <p:spPr bwMode="gray">
            <a:xfrm>
              <a:off x="5335" y="2905"/>
              <a:ext cx="3990" cy="640"/>
            </a:xfrm>
            <a:prstGeom prst="roundRect">
              <a:avLst>
                <a:gd name="adj" fmla="val 50000"/>
              </a:avLst>
            </a:prstGeom>
            <a:gradFill rotWithShape="true">
              <a:gsLst>
                <a:gs pos="0">
                  <a:schemeClr val="accent2"/>
                </a:gs>
                <a:gs pos="100000">
                  <a:schemeClr val="accent2">
                    <a:gamma/>
                    <a:shade val="46275"/>
                    <a:invGamma/>
                  </a:schemeClr>
                </a:gs>
              </a:gsLst>
              <a:lin ang="5400000" scaled="true"/>
            </a:gradFill>
            <a:ln w="9525">
              <a:noFill/>
              <a:round/>
            </a:ln>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AutoShape 17"/>
            <p:cNvSpPr>
              <a:spLocks noChangeArrowheads="true"/>
            </p:cNvSpPr>
            <p:nvPr/>
          </p:nvSpPr>
          <p:spPr bwMode="gray">
            <a:xfrm>
              <a:off x="9635" y="3680"/>
              <a:ext cx="3668" cy="5008"/>
            </a:xfrm>
            <a:prstGeom prst="roundRect">
              <a:avLst>
                <a:gd name="adj" fmla="val 4690"/>
              </a:avLst>
            </a:prstGeom>
            <a:gradFill rotWithShape="true">
              <a:gsLst>
                <a:gs pos="0">
                  <a:schemeClr val="hlink"/>
                </a:gs>
                <a:gs pos="50000">
                  <a:schemeClr val="hlink">
                    <a:gamma/>
                    <a:tint val="69804"/>
                    <a:invGamma/>
                  </a:schemeClr>
                </a:gs>
                <a:gs pos="100000">
                  <a:schemeClr val="hlink"/>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6" name="AutoShape 19"/>
            <p:cNvSpPr>
              <a:spLocks noChangeArrowheads="true"/>
            </p:cNvSpPr>
            <p:nvPr/>
          </p:nvSpPr>
          <p:spPr bwMode="gray">
            <a:xfrm>
              <a:off x="9768" y="2905"/>
              <a:ext cx="3895" cy="640"/>
            </a:xfrm>
            <a:prstGeom prst="roundRect">
              <a:avLst>
                <a:gd name="adj" fmla="val 50000"/>
              </a:avLst>
            </a:prstGeom>
            <a:gradFill rotWithShape="true">
              <a:gsLst>
                <a:gs pos="0">
                  <a:schemeClr val="hlink"/>
                </a:gs>
                <a:gs pos="100000">
                  <a:schemeClr val="hlink">
                    <a:gamma/>
                    <a:shade val="46275"/>
                    <a:invGamma/>
                  </a:schemeClr>
                </a:gs>
              </a:gsLst>
              <a:lin ang="5400000" scaled="true"/>
            </a:gradFill>
            <a:ln w="9525">
              <a:noFill/>
              <a:round/>
            </a:ln>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7" name="Text Box 20"/>
            <p:cNvSpPr txBox="true">
              <a:spLocks noChangeArrowheads="true"/>
            </p:cNvSpPr>
            <p:nvPr/>
          </p:nvSpPr>
          <p:spPr bwMode="gray">
            <a:xfrm>
              <a:off x="9933" y="2938"/>
              <a:ext cx="3398" cy="610"/>
            </a:xfrm>
            <a:prstGeom prst="rect">
              <a:avLst/>
            </a:prstGeom>
            <a:noFill/>
            <a:ln w="9525" algn="ctr">
              <a:noFill/>
              <a:miter lim="800000"/>
            </a:ln>
          </p:spPr>
          <p:txBody>
            <a:bodyPr>
              <a:spAutoFit/>
            </a:bodyPr>
            <a:p>
              <a:pPr marR="0" defTabSz="914400" eaLnBrk="1" hangingPunct="1">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rPr>
                <a:t>零售循环信用</a:t>
              </a:r>
              <a:endPar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endParaRPr>
            </a:p>
          </p:txBody>
        </p:sp>
        <p:sp>
          <p:nvSpPr>
            <p:cNvPr id="3" name="Text Box 12"/>
            <p:cNvSpPr txBox="true">
              <a:spLocks noChangeArrowheads="true"/>
            </p:cNvSpPr>
            <p:nvPr/>
          </p:nvSpPr>
          <p:spPr bwMode="gray">
            <a:xfrm>
              <a:off x="5293" y="2920"/>
              <a:ext cx="4475" cy="610"/>
            </a:xfrm>
            <a:prstGeom prst="rect">
              <a:avLst/>
            </a:prstGeom>
            <a:noFill/>
            <a:ln w="9525" algn="ctr">
              <a:noFill/>
              <a:miter lim="800000"/>
            </a:ln>
          </p:spPr>
          <p:txBody>
            <a:bodyPr>
              <a:spAutoFit/>
            </a:bodyPr>
            <a:p>
              <a:pPr marR="0" defTabSz="914400" eaLnBrk="1" hangingPunct="1">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rPr>
                <a:t>零售分期付款信用</a:t>
              </a:r>
              <a:endPar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endParaRPr>
            </a:p>
          </p:txBody>
        </p:sp>
        <p:sp>
          <p:nvSpPr>
            <p:cNvPr id="4" name="Text Box 13"/>
            <p:cNvSpPr txBox="true">
              <a:spLocks noChangeArrowheads="true"/>
            </p:cNvSpPr>
            <p:nvPr/>
          </p:nvSpPr>
          <p:spPr bwMode="gray">
            <a:xfrm>
              <a:off x="9635" y="3757"/>
              <a:ext cx="3855" cy="5039"/>
            </a:xfrm>
            <a:prstGeom prst="rect">
              <a:avLst/>
            </a:prstGeom>
            <a:noFill/>
            <a:ln w="9525" algn="ctr">
              <a:noFill/>
              <a:miter lim="800000"/>
            </a:ln>
          </p:spPr>
          <p:txBody>
            <a:bodyPr wrap="square">
              <a:spAutoFit/>
            </a:bodyPr>
            <a:p>
              <a:pPr marL="342900" marR="0" indent="-342900" defTabSz="914400" eaLnBrk="1" hangingPunct="1">
                <a:lnSpc>
                  <a:spcPct val="90000"/>
                </a:lnSpc>
                <a:spcBef>
                  <a:spcPct val="20000"/>
                </a:spcBef>
                <a:buClr>
                  <a:srgbClr val="FF0000"/>
                </a:buClr>
                <a:buSzTx/>
                <a:buFont typeface="+mj-lt"/>
                <a:buAutoNum type="arabicPeriod"/>
                <a:defRPr/>
              </a:pP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仅由零售商资金支持的赊销形式，是</a:t>
              </a:r>
              <a:r>
                <a:rPr kumimoji="0" lang="zh-CN" altLang="en-US" sz="2000" b="1" kern="1200" cap="none" spc="0" normalizeH="0" baseline="0" noProof="0" dirty="0">
                  <a:solidFill>
                    <a:srgbClr val="FF0000"/>
                  </a:solidFill>
                  <a:latin typeface="微软雅黑" panose="020B0503020204020204" charset="-122"/>
                  <a:ea typeface="微软雅黑" panose="020B0503020204020204" charset="-122"/>
                  <a:cs typeface="微软雅黑" panose="020B0503020204020204" charset="-122"/>
                </a:rPr>
                <a:t>开放式循环使用的信用</a:t>
              </a: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a:t>
              </a:r>
              <a:endPar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endParaRPr>
            </a:p>
            <a:p>
              <a:pPr marL="342900" marR="0" indent="-342900" defTabSz="914400" eaLnBrk="1" hangingPunct="1">
                <a:lnSpc>
                  <a:spcPct val="90000"/>
                </a:lnSpc>
                <a:spcBef>
                  <a:spcPct val="20000"/>
                </a:spcBef>
                <a:buClr>
                  <a:srgbClr val="FF0000"/>
                </a:buClr>
                <a:buSzTx/>
                <a:buFont typeface="+mj-lt"/>
                <a:buAutoNum type="arabicPeriod"/>
                <a:defRPr/>
              </a:pP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在形式上是零售商发给消费者一张</a:t>
              </a:r>
              <a:r>
                <a:rPr kumimoji="0" lang="zh-CN" altLang="en-US" sz="2000" b="1" kern="1200" cap="none" spc="0" normalizeH="0" baseline="0" noProof="0" dirty="0">
                  <a:solidFill>
                    <a:srgbClr val="FF0000"/>
                  </a:solidFill>
                  <a:latin typeface="微软雅黑" panose="020B0503020204020204" charset="-122"/>
                  <a:ea typeface="微软雅黑" panose="020B0503020204020204" charset="-122"/>
                  <a:cs typeface="微软雅黑" panose="020B0503020204020204" charset="-122"/>
                </a:rPr>
                <a:t>赊购卡</a:t>
              </a: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。消费者可以在</a:t>
              </a:r>
              <a:r>
                <a:rPr kumimoji="0" lang="en-US" altLang="zh-CN" sz="2000"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30</a:t>
              </a: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天内付清赊欠账款，而不用支付利息和其他费用。 </a:t>
              </a:r>
              <a:endPar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 name="Text Box 13"/>
            <p:cNvSpPr txBox="true">
              <a:spLocks noChangeArrowheads="true"/>
            </p:cNvSpPr>
            <p:nvPr/>
          </p:nvSpPr>
          <p:spPr bwMode="gray">
            <a:xfrm>
              <a:off x="5205" y="3658"/>
              <a:ext cx="3855" cy="5138"/>
            </a:xfrm>
            <a:prstGeom prst="rect">
              <a:avLst/>
            </a:prstGeom>
            <a:noFill/>
            <a:ln w="9525" algn="ctr">
              <a:noFill/>
              <a:miter lim="800000"/>
            </a:ln>
          </p:spPr>
          <p:txBody>
            <a:bodyPr>
              <a:spAutoFit/>
            </a:bodyPr>
            <a:p>
              <a:pPr marL="342900" marR="0" indent="-342900" defTabSz="914400" eaLnBrk="1" hangingPunct="1">
                <a:lnSpc>
                  <a:spcPct val="90000"/>
                </a:lnSpc>
                <a:spcBef>
                  <a:spcPct val="20000"/>
                </a:spcBef>
                <a:buClr>
                  <a:srgbClr val="FF0000"/>
                </a:buClr>
                <a:buSzTx/>
                <a:buFont typeface="+mj-lt"/>
                <a:buAutoNum type="arabicPeriod"/>
                <a:defRPr/>
              </a:pP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rPr>
                <a:t>近代出现的消费信用方式，一般被用于</a:t>
              </a:r>
              <a:r>
                <a:rPr kumimoji="0" lang="zh-CN" altLang="en-US" sz="2000" b="1" kern="1200" cap="none" spc="0" normalizeH="0" baseline="0" noProof="0" dirty="0">
                  <a:solidFill>
                    <a:srgbClr val="FF0000"/>
                  </a:solidFill>
                  <a:latin typeface="微软雅黑" panose="020B0503020204020204" charset="-122"/>
                  <a:ea typeface="微软雅黑" panose="020B0503020204020204" charset="-122"/>
                  <a:cs typeface="+mn-cs"/>
                </a:rPr>
                <a:t>大件耐用消费品</a:t>
              </a: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rPr>
                <a:t>的赊销。</a:t>
              </a:r>
              <a:endParaRPr kumimoji="0" lang="en-US" altLang="zh-CN" sz="2000" b="1" kern="1200" cap="none" spc="0" normalizeH="0" baseline="0" noProof="0" dirty="0">
                <a:solidFill>
                  <a:srgbClr val="000000"/>
                </a:solidFill>
                <a:latin typeface="微软雅黑" panose="020B0503020204020204" charset="-122"/>
                <a:ea typeface="微软雅黑" panose="020B0503020204020204" charset="-122"/>
                <a:cs typeface="+mn-cs"/>
              </a:endParaRPr>
            </a:p>
            <a:p>
              <a:pPr marL="342900" marR="0" indent="-342900" defTabSz="914400" eaLnBrk="1" hangingPunct="1">
                <a:lnSpc>
                  <a:spcPct val="90000"/>
                </a:lnSpc>
                <a:spcBef>
                  <a:spcPct val="20000"/>
                </a:spcBef>
                <a:buClr>
                  <a:srgbClr val="FF0000"/>
                </a:buClr>
                <a:buSzTx/>
                <a:buFont typeface="+mj-lt"/>
                <a:buAutoNum type="arabicPeriod"/>
                <a:defRPr/>
              </a:pP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rPr>
                <a:t>只要消费者没有清偿贷款，</a:t>
              </a:r>
              <a:r>
                <a:rPr kumimoji="0" lang="zh-CN" altLang="en-US" sz="2000" b="1" kern="1200" cap="none" spc="0" normalizeH="0" baseline="0" noProof="0" dirty="0">
                  <a:solidFill>
                    <a:srgbClr val="FF0000"/>
                  </a:solidFill>
                  <a:latin typeface="微软雅黑" panose="020B0503020204020204" charset="-122"/>
                  <a:ea typeface="微软雅黑" panose="020B0503020204020204" charset="-122"/>
                  <a:cs typeface="+mn-cs"/>
                </a:rPr>
                <a:t>商品的所有权仍然属于厂家</a:t>
              </a: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rPr>
                <a:t>。</a:t>
              </a:r>
              <a:endPar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endParaRPr>
            </a:p>
            <a:p>
              <a:pPr marL="342900" marR="0" indent="-342900" defTabSz="914400" eaLnBrk="1" hangingPunct="1">
                <a:lnSpc>
                  <a:spcPct val="90000"/>
                </a:lnSpc>
                <a:spcBef>
                  <a:spcPct val="20000"/>
                </a:spcBef>
                <a:buClr>
                  <a:srgbClr val="FF0000"/>
                </a:buClr>
                <a:buSzTx/>
                <a:buFont typeface="+mj-lt"/>
                <a:buAutoNum type="arabicPeriod"/>
                <a:defRPr/>
              </a:pPr>
              <a:r>
                <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rPr>
                <a:t>还款方式是分期偿还贷款的本金和利息。</a:t>
              </a:r>
              <a:endParaRPr kumimoji="0" lang="zh-CN" altLang="en-US" sz="2000" b="1" kern="1200" cap="none" spc="0" normalizeH="0" baseline="0" noProof="0" dirty="0">
                <a:solidFill>
                  <a:srgbClr val="000000"/>
                </a:solidFill>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五、消费信用的分类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545590" y="1160145"/>
            <a:ext cx="9101455" cy="5361305"/>
            <a:chOff x="-200" y="1895"/>
            <a:chExt cx="14333" cy="8443"/>
          </a:xfrm>
        </p:grpSpPr>
        <p:grpSp>
          <p:nvGrpSpPr>
            <p:cNvPr id="15366" name="组合 6"/>
            <p:cNvGrpSpPr/>
            <p:nvPr/>
          </p:nvGrpSpPr>
          <p:grpSpPr>
            <a:xfrm>
              <a:off x="283" y="2905"/>
              <a:ext cx="13835" cy="6678"/>
              <a:chOff x="1006702" y="2535238"/>
              <a:chExt cx="7743598" cy="3549650"/>
            </a:xfrm>
          </p:grpSpPr>
          <p:sp>
            <p:nvSpPr>
              <p:cNvPr id="15372" name="AutoShape 3"/>
              <p:cNvSpPr/>
              <p:nvPr/>
            </p:nvSpPr>
            <p:spPr>
              <a:xfrm>
                <a:off x="1006702" y="2973388"/>
                <a:ext cx="3594100" cy="323203"/>
              </a:xfrm>
              <a:prstGeom prst="homePlate">
                <a:avLst>
                  <a:gd name="adj" fmla="val 9342"/>
                </a:avLst>
              </a:prstGeom>
              <a:solidFill>
                <a:schemeClr val="bg1"/>
              </a:solidFill>
              <a:ln w="9525" cap="flat" cmpd="sng">
                <a:solidFill>
                  <a:srgbClr val="B3B3FF"/>
                </a:solidFill>
                <a:prstDash val="solid"/>
                <a:miter/>
                <a:headEnd type="none" w="med" len="med"/>
                <a:tailEnd type="none" w="med" len="med"/>
              </a:ln>
              <a:effectLst>
                <a:outerShdw dist="53882" dir="2699999" algn="ctr" rotWithShape="0">
                  <a:schemeClr val="bg2">
                    <a:alpha val="50000"/>
                  </a:schemeClr>
                </a:outerShdw>
              </a:effectLst>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 name="Rectangle 5"/>
              <p:cNvSpPr>
                <a:spLocks noChangeArrowheads="true"/>
              </p:cNvSpPr>
              <p:nvPr/>
            </p:nvSpPr>
            <p:spPr bwMode="auto">
              <a:xfrm>
                <a:off x="1006702" y="2535238"/>
                <a:ext cx="3302293" cy="438556"/>
              </a:xfrm>
              <a:prstGeom prst="rect">
                <a:avLst/>
              </a:prstGeom>
              <a:solidFill>
                <a:schemeClr val="accent5"/>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6350">
                    <a:solidFill>
                      <a:schemeClr val="tx1"/>
                    </a:solidFill>
                    <a:miter lim="800000"/>
                    <a:headEnd/>
                    <a:tailEnd/>
                  </a14:hiddenLine>
                </a:ext>
              </a:extLst>
            </p:spPr>
            <p:txBody>
              <a:bodyPr lIns="0" tIns="0" rIns="0" bIns="0"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374" name="AutoShape 7"/>
              <p:cNvSpPr/>
              <p:nvPr/>
            </p:nvSpPr>
            <p:spPr>
              <a:xfrm flipH="true">
                <a:off x="5156200" y="2973388"/>
                <a:ext cx="3594100" cy="3111500"/>
              </a:xfrm>
              <a:prstGeom prst="homePlate">
                <a:avLst>
                  <a:gd name="adj" fmla="val 9342"/>
                </a:avLst>
              </a:prstGeom>
              <a:solidFill>
                <a:schemeClr val="bg1"/>
              </a:solidFill>
              <a:ln w="9525" cap="flat" cmpd="sng">
                <a:solidFill>
                  <a:srgbClr val="B3B3FF"/>
                </a:solidFill>
                <a:prstDash val="solid"/>
                <a:miter/>
                <a:headEnd type="none" w="med" len="med"/>
                <a:tailEnd type="none" w="med" len="med"/>
              </a:ln>
              <a:effectLst>
                <a:outerShdw dist="53882" dir="2699999" algn="ctr" rotWithShape="0">
                  <a:schemeClr val="bg2">
                    <a:alpha val="50000"/>
                  </a:schemeClr>
                </a:outerShdw>
              </a:effectLst>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1" name="Rectangle 9"/>
              <p:cNvSpPr>
                <a:spLocks noChangeArrowheads="true"/>
              </p:cNvSpPr>
              <p:nvPr/>
            </p:nvSpPr>
            <p:spPr bwMode="auto">
              <a:xfrm flipH="true">
                <a:off x="5448007" y="2535238"/>
                <a:ext cx="3302293" cy="438556"/>
              </a:xfrm>
              <a:prstGeom prst="rect">
                <a:avLst/>
              </a:prstGeom>
              <a:solidFill>
                <a:schemeClr val="accent5"/>
              </a:solidFill>
              <a:ln>
                <a:noFill/>
              </a:ln>
              <a:effectLst>
                <a:prstShdw prst="shdw17" dist="17961" dir="2700000">
                  <a:schemeClr val="accent2">
                    <a:gamma/>
                    <a:shade val="60000"/>
                    <a:invGamma/>
                  </a:schemeClr>
                </a:prstShdw>
              </a:effectLst>
              <a:extLst>
                <a:ext uri="{91240B29-F687-4F45-9708-019B960494DF}">
                  <a14:hiddenLine xmlns:a14="http://schemas.microsoft.com/office/drawing/2010/main" w="6350">
                    <a:solidFill>
                      <a:schemeClr val="tx1"/>
                    </a:solidFill>
                    <a:miter lim="800000"/>
                    <a:headEnd/>
                    <a:tailEnd/>
                  </a14:hiddenLine>
                </a:ext>
              </a:extLst>
            </p:spPr>
            <p:txBody>
              <a:bodyPr lIns="0" tIns="0" rIns="0" bIns="0"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376" name="Freeform 11"/>
              <p:cNvSpPr/>
              <p:nvPr/>
            </p:nvSpPr>
            <p:spPr>
              <a:xfrm>
                <a:off x="4749800" y="3827463"/>
                <a:ext cx="406400" cy="1403350"/>
              </a:xfrm>
              <a:custGeom>
                <a:avLst/>
                <a:gdLst/>
                <a:ahLst/>
                <a:cxnLst>
                  <a:cxn ang="0">
                    <a:pos x="2147483646" y="0"/>
                  </a:cxn>
                  <a:cxn ang="0">
                    <a:pos x="0" y="2147483646"/>
                  </a:cxn>
                  <a:cxn ang="0">
                    <a:pos x="2147483646" y="2147483646"/>
                  </a:cxn>
                  <a:cxn ang="0">
                    <a:pos x="0"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Lst>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F6DA11">
                  <a:alpha val="100000"/>
                </a:srgbClr>
              </a:solidFill>
              <a:ln w="6350">
                <a:noFill/>
              </a:ln>
              <a:effectLst>
                <a:prstShdw prst="shdw17" dist="17961" dir="2699999">
                  <a:srgbClr val="94830A">
                    <a:alpha val="100000"/>
                  </a:srgbClr>
                </a:prstShdw>
              </a:effectLst>
            </p:spPr>
            <p:txBody>
              <a:bodyPr/>
              <a:p>
                <a:endParaRPr lang="zh-CN" altLang="en-US">
                  <a:latin typeface="微软雅黑" panose="020B0503020204020204" charset="-122"/>
                  <a:ea typeface="微软雅黑" panose="020B0503020204020204" charset="-122"/>
                </a:endParaRPr>
              </a:p>
            </p:txBody>
          </p:sp>
        </p:grpSp>
        <p:sp>
          <p:nvSpPr>
            <p:cNvPr id="13" name="矩形 12"/>
            <p:cNvSpPr/>
            <p:nvPr/>
          </p:nvSpPr>
          <p:spPr>
            <a:xfrm>
              <a:off x="1138" y="2808"/>
              <a:ext cx="4190" cy="1020"/>
            </a:xfrm>
            <a:prstGeom prst="rect">
              <a:avLst/>
            </a:prstGeom>
          </p:spPr>
          <p:txBody>
            <a:bodyPr wrap="none">
              <a:spAutoFit/>
            </a:body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现金信用及其特征</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200" y="3858"/>
              <a:ext cx="6413" cy="5184"/>
            </a:xfrm>
            <a:prstGeom prst="rect">
              <a:avLst/>
            </a:prstGeom>
          </p:spPr>
          <p:txBody>
            <a:bodyPr>
              <a:spAutoFit/>
            </a:bodyPr>
            <a:lstStyle/>
            <a:p>
              <a:pPr marL="742950" marR="0" lvl="1" indent="-342900" algn="l" defTabSz="914400" rtl="0" eaLnBrk="1" fontAlgn="base" latinLnBrk="0" hangingPunct="1">
                <a:lnSpc>
                  <a:spcPts val="2400"/>
                </a:lnSpc>
                <a:spcBef>
                  <a:spcPct val="20000"/>
                </a:spcBef>
                <a:spcAft>
                  <a:spcPct val="0"/>
                </a:spcAft>
                <a:buClr>
                  <a:srgbClr val="FF0000"/>
                </a:buClr>
                <a:buSzTx/>
                <a:buFont typeface="Arial" panose="020B0604020202020204" pitchFamily="34" charset="0"/>
                <a:buChar char="•"/>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现金信用是对</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主流金融机构</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对消费市场投放的信用类别的统称，是</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金融机构介入赊销</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而产生的消费信用方式</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直接由金融机构与消费者个人签订信贷合同</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742950" marR="0" lvl="1" indent="-342900" algn="l" defTabSz="914400" rtl="0" eaLnBrk="1" fontAlgn="base" latinLnBrk="0" hangingPunct="1">
                <a:lnSpc>
                  <a:spcPts val="2400"/>
                </a:lnSpc>
                <a:spcBef>
                  <a:spcPct val="20000"/>
                </a:spcBef>
                <a:spcAft>
                  <a:spcPct val="0"/>
                </a:spcAft>
                <a:buClr>
                  <a:srgbClr val="FF0000"/>
                </a:buClr>
                <a:buSzTx/>
                <a:buFont typeface="Arial" panose="020B0604020202020204" pitchFamily="34" charset="0"/>
                <a:buChar char="•"/>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现金信用类工具主要是</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消费信贷</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信用卡</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742950" marR="0" lvl="1" indent="-342900" algn="l" defTabSz="914400" rtl="0" eaLnBrk="1" fontAlgn="base" latinLnBrk="0" hangingPunct="1">
                <a:lnSpc>
                  <a:spcPts val="2400"/>
                </a:lnSpc>
                <a:spcBef>
                  <a:spcPct val="20000"/>
                </a:spcBef>
                <a:spcAft>
                  <a:spcPct val="0"/>
                </a:spcAft>
                <a:buClr>
                  <a:srgbClr val="FF0000"/>
                </a:buClr>
                <a:buSzTx/>
                <a:buFont typeface="Arial" panose="020B0604020202020204" pitchFamily="34" charset="0"/>
                <a:buChar char="•"/>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开办消费信贷和信用卡业务是为资金寻找新的信贷领域</a:t>
              </a:r>
              <a:r>
                <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5" name="矩形 14"/>
            <p:cNvSpPr/>
            <p:nvPr/>
          </p:nvSpPr>
          <p:spPr>
            <a:xfrm>
              <a:off x="8325" y="3013"/>
              <a:ext cx="5650" cy="610"/>
            </a:xfrm>
            <a:prstGeom prst="rect">
              <a:avLst/>
            </a:prstGeom>
          </p:spPr>
          <p:txBody>
            <a:bodyPr wrap="none">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使用现金信用主的要理由</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6" name="矩形 15"/>
            <p:cNvSpPr/>
            <p:nvPr/>
          </p:nvSpPr>
          <p:spPr>
            <a:xfrm>
              <a:off x="8233" y="3768"/>
              <a:ext cx="5900" cy="6570"/>
            </a:xfrm>
            <a:prstGeom prst="rect">
              <a:avLst/>
            </a:prstGeom>
          </p:spPr>
          <p:txBody>
            <a:bodyPr>
              <a:spAutoFit/>
            </a:bodyPr>
            <a:lstStyle/>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、在某些交易中只收取现金，大学生学费。</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、现金信用的利率比制造商提供的信用的利率低时，消费者会权衡使用现金信用。</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、某种现金信用授信门槛较低时，有信用记录瑕疵的消费者，会转向使用现金信用。</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、为合并多笔额度较小的债务时，会申请一笔额度能够盖过其他债务总和的贷款。</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5</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、信用卡等现金信用工具，使用更方便，用途更为广泛。 </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 name="矩形 2"/>
            <p:cNvSpPr/>
            <p:nvPr/>
          </p:nvSpPr>
          <p:spPr>
            <a:xfrm>
              <a:off x="78" y="1895"/>
              <a:ext cx="3700" cy="883"/>
            </a:xfrm>
            <a:prstGeom prst="rect">
              <a:avLst/>
            </a:prstGeom>
          </p:spPr>
          <p:txBody>
            <a:bodyPr wrap="none">
              <a:spAutoFit/>
            </a:bodyPr>
            <a:lstStyle/>
            <a:p>
              <a:pPr marL="0" marR="0" lvl="0" indent="0" algn="l" defTabSz="914400" rtl="0" eaLnBrk="1" fontAlgn="base" latinLnBrk="0" hangingPunct="1">
                <a:lnSpc>
                  <a:spcPct val="150000"/>
                </a:lnSpc>
                <a:spcBef>
                  <a:spcPct val="20000"/>
                </a:spcBef>
                <a:spcAft>
                  <a:spcPct val="0"/>
                </a:spcAft>
                <a:buClr>
                  <a:srgbClr val="9999FF"/>
                </a:buClr>
                <a:buSzTx/>
                <a:buFontTx/>
                <a:buNone/>
                <a:defRPr/>
              </a:pPr>
              <a:r>
                <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（二）现金信用</a:t>
              </a:r>
              <a:endPar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五、消费信用的分类</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 name="页脚占位符 4"/>
          <p:cNvSpPr txBox="true">
            <a:spLocks noGrp="true"/>
          </p:cNvSpPr>
          <p:nvPr>
            <p:ph type="ftr" sz="quarter" idx="11"/>
          </p:nvPr>
        </p:nvSpPr>
        <p:spPr bwMode="auto"/>
        <p:txBody>
          <a:bodyPr vert="horz" wrap="square" lIns="91440" tIns="45720" rIns="91440" bIns="45720" numCol="1" anchor="t" anchorCtr="false" compatLnSpc="true"/>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rPr>
              <a:t>北京科技大学经管学院</a:t>
            </a:r>
            <a:endParaRPr kumimoji="0" lang="en-US" altLang="zh-CN" sz="1200" b="0" i="0" u="none" strike="noStrike" kern="1200" cap="none" spc="0" normalizeH="0" baseline="0" noProof="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grpSp>
        <p:nvGrpSpPr>
          <p:cNvPr id="16390" name="组合 6"/>
          <p:cNvGrpSpPr/>
          <p:nvPr/>
        </p:nvGrpSpPr>
        <p:grpSpPr>
          <a:xfrm>
            <a:off x="1909445" y="2075180"/>
            <a:ext cx="8085138" cy="4562475"/>
            <a:chOff x="1465262" y="2171700"/>
            <a:chExt cx="6926681" cy="3910010"/>
          </a:xfrm>
        </p:grpSpPr>
        <p:grpSp>
          <p:nvGrpSpPr>
            <p:cNvPr id="16395" name="Group 24"/>
            <p:cNvGrpSpPr/>
            <p:nvPr/>
          </p:nvGrpSpPr>
          <p:grpSpPr>
            <a:xfrm>
              <a:off x="6526213" y="2171700"/>
              <a:ext cx="388937" cy="390525"/>
              <a:chOff x="4111" y="1368"/>
              <a:chExt cx="245" cy="246"/>
            </a:xfrm>
          </p:grpSpPr>
          <p:sp>
            <p:nvSpPr>
              <p:cNvPr id="16410" name="Oval 8"/>
              <p:cNvSpPr/>
              <p:nvPr/>
            </p:nvSpPr>
            <p:spPr>
              <a:xfrm>
                <a:off x="4111" y="1368"/>
                <a:ext cx="245" cy="246"/>
              </a:xfrm>
              <a:prstGeom prst="ellipse">
                <a:avLst/>
              </a:prstGeom>
              <a:solidFill>
                <a:srgbClr val="FF6600"/>
              </a:solidFill>
              <a:ln w="6350">
                <a:noFill/>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6411" name="Oval 9"/>
              <p:cNvSpPr/>
              <p:nvPr/>
            </p:nvSpPr>
            <p:spPr>
              <a:xfrm>
                <a:off x="4175" y="1432"/>
                <a:ext cx="117" cy="118"/>
              </a:xfrm>
              <a:prstGeom prst="ellipse">
                <a:avLst/>
              </a:prstGeom>
              <a:solidFill>
                <a:schemeClr val="bg1"/>
              </a:solidFill>
              <a:ln w="6350">
                <a:noFill/>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nvGrpSpPr>
            <p:cNvPr id="16396" name="Group 25"/>
            <p:cNvGrpSpPr/>
            <p:nvPr/>
          </p:nvGrpSpPr>
          <p:grpSpPr>
            <a:xfrm>
              <a:off x="2992438" y="2178050"/>
              <a:ext cx="388937" cy="390525"/>
              <a:chOff x="1885" y="1372"/>
              <a:chExt cx="245" cy="246"/>
            </a:xfrm>
          </p:grpSpPr>
          <p:sp>
            <p:nvSpPr>
              <p:cNvPr id="16408" name="Oval 22"/>
              <p:cNvSpPr/>
              <p:nvPr/>
            </p:nvSpPr>
            <p:spPr>
              <a:xfrm>
                <a:off x="1885" y="1372"/>
                <a:ext cx="245" cy="246"/>
              </a:xfrm>
              <a:prstGeom prst="ellipse">
                <a:avLst/>
              </a:prstGeom>
              <a:solidFill>
                <a:srgbClr val="FF6600"/>
              </a:solidFill>
              <a:ln w="6350">
                <a:noFill/>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6409" name="Oval 23"/>
              <p:cNvSpPr/>
              <p:nvPr/>
            </p:nvSpPr>
            <p:spPr>
              <a:xfrm>
                <a:off x="1949" y="1436"/>
                <a:ext cx="117" cy="118"/>
              </a:xfrm>
              <a:prstGeom prst="ellipse">
                <a:avLst/>
              </a:prstGeom>
              <a:solidFill>
                <a:schemeClr val="bg1"/>
              </a:solidFill>
              <a:ln w="6350">
                <a:noFill/>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sp>
          <p:nvSpPr>
            <p:cNvPr id="16397" name="AutoShape 3"/>
            <p:cNvSpPr/>
            <p:nvPr/>
          </p:nvSpPr>
          <p:spPr>
            <a:xfrm rot="-5400000">
              <a:off x="1553221" y="2944165"/>
              <a:ext cx="2986082" cy="3162001"/>
            </a:xfrm>
            <a:prstGeom prst="homePlate">
              <a:avLst>
                <a:gd name="adj" fmla="val 11384"/>
              </a:avLst>
            </a:prstGeom>
            <a:solidFill>
              <a:schemeClr val="bg1"/>
            </a:solidFill>
            <a:ln w="6350" cap="flat" cmpd="sng">
              <a:solidFill>
                <a:srgbClr val="969696"/>
              </a:solidFill>
              <a:prstDash val="solid"/>
              <a:miter/>
              <a:headEnd type="none" w="med" len="med"/>
              <a:tailEnd type="none" w="med" len="med"/>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7422" name="Rectangle 4"/>
            <p:cNvSpPr>
              <a:spLocks noChangeArrowheads="true"/>
            </p:cNvSpPr>
            <p:nvPr/>
          </p:nvSpPr>
          <p:spPr bwMode="auto">
            <a:xfrm>
              <a:off x="1555025" y="3673666"/>
              <a:ext cx="2849283" cy="2216217"/>
            </a:xfrm>
            <a:prstGeom prst="rect">
              <a:avLst/>
            </a:prstGeom>
            <a:solidFill>
              <a:schemeClr val="accent2">
                <a:lumMod val="20000"/>
                <a:lumOff val="80000"/>
              </a:schemeClr>
            </a:solidFill>
            <a:ln>
              <a:noFill/>
            </a:ln>
            <a:effectLst>
              <a:prstShdw prst="shdw17" dist="17961" dir="2700000">
                <a:srgbClr val="737373"/>
              </a:prstShdw>
            </a:effectLst>
            <a:extLst>
              <a:ext uri="{91240B29-F687-4F45-9708-019B960494DF}">
                <a14:hiddenLine xmlns:a14="http://schemas.microsoft.com/office/drawing/2010/main" w="6350">
                  <a:solidFill>
                    <a:schemeClr val="tx1"/>
                  </a:solidFill>
                  <a:miter lim="800000"/>
                  <a:headEnd/>
                  <a:tailEnd/>
                </a14:hiddenLine>
              </a:ext>
            </a:extLst>
          </p:spPr>
          <p:txBody>
            <a:bodyPr wrap="none" lIns="0" tIns="0" rIns="0" bIns="0"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399" name="Line 6"/>
            <p:cNvSpPr/>
            <p:nvPr/>
          </p:nvSpPr>
          <p:spPr>
            <a:xfrm flipV="true">
              <a:off x="3001963" y="2319338"/>
              <a:ext cx="0" cy="911225"/>
            </a:xfrm>
            <a:prstGeom prst="line">
              <a:avLst/>
            </a:prstGeom>
            <a:ln w="19050" cap="flat" cmpd="sng">
              <a:solidFill>
                <a:srgbClr val="969696"/>
              </a:solidFill>
              <a:prstDash val="solid"/>
              <a:headEnd type="none" w="med" len="med"/>
              <a:tailEnd type="none" w="med" len="med"/>
            </a:ln>
          </p:spPr>
        </p:sp>
        <p:sp>
          <p:nvSpPr>
            <p:cNvPr id="16400" name="Arc 10"/>
            <p:cNvSpPr/>
            <p:nvPr/>
          </p:nvSpPr>
          <p:spPr>
            <a:xfrm rot="5400000" flipH="true" flipV="true">
              <a:off x="2997994" y="2189956"/>
              <a:ext cx="141287" cy="133350"/>
            </a:xfrm>
            <a:custGeom>
              <a:avLst/>
              <a:gdLst/>
              <a:ahLst/>
              <a:cxnLst>
                <a:cxn ang="0">
                  <a:pos x="0" y="2147483646"/>
                </a:cxn>
                <a:cxn ang="0">
                  <a:pos x="2147483646" y="2147483646"/>
                </a:cxn>
                <a:cxn ang="0">
                  <a:pos x="2147483646" y="2147483646"/>
                </a:cxn>
              </a:cxnLst>
              <a:pathLst>
                <a:path w="22821" h="21600" fill="none">
                  <a:moveTo>
                    <a:pt x="-1" y="34"/>
                  </a:moveTo>
                  <a:cubicBezTo>
                    <a:pt x="406" y="11"/>
                    <a:pt x="813" y="-1"/>
                    <a:pt x="1221" y="0"/>
                  </a:cubicBezTo>
                  <a:cubicBezTo>
                    <a:pt x="13150" y="0"/>
                    <a:pt x="22821" y="9670"/>
                    <a:pt x="22821" y="21600"/>
                  </a:cubicBezTo>
                </a:path>
                <a:path w="22821" h="21600" stroke="false">
                  <a:moveTo>
                    <a:pt x="-1" y="34"/>
                  </a:moveTo>
                  <a:cubicBezTo>
                    <a:pt x="406" y="11"/>
                    <a:pt x="813" y="-1"/>
                    <a:pt x="1221" y="0"/>
                  </a:cubicBezTo>
                  <a:cubicBezTo>
                    <a:pt x="13150" y="0"/>
                    <a:pt x="22821" y="9670"/>
                    <a:pt x="22821" y="21600"/>
                  </a:cubicBezTo>
                  <a:lnTo>
                    <a:pt x="1221" y="21600"/>
                  </a:lnTo>
                  <a:lnTo>
                    <a:pt x="-1" y="34"/>
                  </a:lnTo>
                  <a:close/>
                </a:path>
              </a:pathLst>
            </a:custGeom>
            <a:noFill/>
            <a:ln w="19050" cap="flat" cmpd="sng">
              <a:solidFill>
                <a:srgbClr val="969696">
                  <a:alpha val="10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6401" name="AutoShape 11"/>
            <p:cNvSpPr/>
            <p:nvPr/>
          </p:nvSpPr>
          <p:spPr>
            <a:xfrm rot="-5400000">
              <a:off x="5340453" y="3030220"/>
              <a:ext cx="3040288" cy="3062692"/>
            </a:xfrm>
            <a:prstGeom prst="homePlate">
              <a:avLst>
                <a:gd name="adj" fmla="val 11384"/>
              </a:avLst>
            </a:prstGeom>
            <a:solidFill>
              <a:schemeClr val="bg1"/>
            </a:solidFill>
            <a:ln w="6350" cap="flat" cmpd="sng">
              <a:solidFill>
                <a:srgbClr val="969696"/>
              </a:solidFill>
              <a:prstDash val="solid"/>
              <a:miter/>
              <a:headEnd type="none" w="med" len="med"/>
              <a:tailEnd type="none" w="med" len="med"/>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7426" name="Rectangle 12"/>
            <p:cNvSpPr>
              <a:spLocks noChangeArrowheads="true"/>
            </p:cNvSpPr>
            <p:nvPr/>
          </p:nvSpPr>
          <p:spPr bwMode="auto">
            <a:xfrm>
              <a:off x="5467858" y="3801551"/>
              <a:ext cx="2849282" cy="2216217"/>
            </a:xfrm>
            <a:prstGeom prst="rect">
              <a:avLst/>
            </a:prstGeom>
            <a:solidFill>
              <a:schemeClr val="accent2">
                <a:lumMod val="20000"/>
                <a:lumOff val="80000"/>
              </a:schemeClr>
            </a:solidFill>
            <a:ln>
              <a:noFill/>
            </a:ln>
            <a:effectLst>
              <a:prstShdw prst="shdw17" dist="17961" dir="2700000">
                <a:srgbClr val="737373"/>
              </a:prstShdw>
            </a:effectLst>
            <a:extLst>
              <a:ext uri="{91240B29-F687-4F45-9708-019B960494DF}">
                <a14:hiddenLine xmlns:a14="http://schemas.microsoft.com/office/drawing/2010/main" w="6350">
                  <a:solidFill>
                    <a:schemeClr val="tx1"/>
                  </a:solidFill>
                  <a:miter lim="800000"/>
                  <a:headEnd/>
                  <a:tailEnd/>
                </a14:hiddenLine>
              </a:ext>
            </a:extLst>
          </p:spPr>
          <p:txBody>
            <a:bodyPr wrap="none" lIns="0" tIns="0" rIns="0" bIns="0"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403" name="Line 14"/>
            <p:cNvSpPr/>
            <p:nvPr/>
          </p:nvSpPr>
          <p:spPr>
            <a:xfrm flipV="true">
              <a:off x="6885701" y="2322512"/>
              <a:ext cx="8812" cy="1001267"/>
            </a:xfrm>
            <a:prstGeom prst="line">
              <a:avLst/>
            </a:prstGeom>
            <a:ln w="19050" cap="flat" cmpd="sng">
              <a:solidFill>
                <a:srgbClr val="969696"/>
              </a:solidFill>
              <a:prstDash val="solid"/>
              <a:headEnd type="none" w="med" len="med"/>
              <a:tailEnd type="none" w="med" len="med"/>
            </a:ln>
          </p:spPr>
        </p:sp>
        <p:sp>
          <p:nvSpPr>
            <p:cNvPr id="16404" name="Arc 18"/>
            <p:cNvSpPr/>
            <p:nvPr/>
          </p:nvSpPr>
          <p:spPr>
            <a:xfrm rot="-5400000" flipV="true">
              <a:off x="6757194" y="2189956"/>
              <a:ext cx="141287" cy="133350"/>
            </a:xfrm>
            <a:custGeom>
              <a:avLst/>
              <a:gdLst/>
              <a:ahLst/>
              <a:cxnLst>
                <a:cxn ang="0">
                  <a:pos x="0" y="2147483646"/>
                </a:cxn>
                <a:cxn ang="0">
                  <a:pos x="2147483646" y="2147483646"/>
                </a:cxn>
                <a:cxn ang="0">
                  <a:pos x="2147483646" y="2147483646"/>
                </a:cxn>
              </a:cxnLst>
              <a:pathLst>
                <a:path w="22821" h="21600" fill="none">
                  <a:moveTo>
                    <a:pt x="-1" y="34"/>
                  </a:moveTo>
                  <a:cubicBezTo>
                    <a:pt x="406" y="11"/>
                    <a:pt x="813" y="-1"/>
                    <a:pt x="1221" y="0"/>
                  </a:cubicBezTo>
                  <a:cubicBezTo>
                    <a:pt x="13150" y="0"/>
                    <a:pt x="22821" y="9670"/>
                    <a:pt x="22821" y="21600"/>
                  </a:cubicBezTo>
                </a:path>
                <a:path w="22821" h="21600" stroke="false">
                  <a:moveTo>
                    <a:pt x="-1" y="34"/>
                  </a:moveTo>
                  <a:cubicBezTo>
                    <a:pt x="406" y="11"/>
                    <a:pt x="813" y="-1"/>
                    <a:pt x="1221" y="0"/>
                  </a:cubicBezTo>
                  <a:cubicBezTo>
                    <a:pt x="13150" y="0"/>
                    <a:pt x="22821" y="9670"/>
                    <a:pt x="22821" y="21600"/>
                  </a:cubicBezTo>
                  <a:lnTo>
                    <a:pt x="1221" y="21600"/>
                  </a:lnTo>
                  <a:lnTo>
                    <a:pt x="-1" y="34"/>
                  </a:lnTo>
                  <a:close/>
                </a:path>
              </a:pathLst>
            </a:custGeom>
            <a:noFill/>
            <a:ln w="19050" cap="flat" cmpd="sng">
              <a:solidFill>
                <a:srgbClr val="969696">
                  <a:alpha val="10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6405" name="Line 19"/>
            <p:cNvSpPr/>
            <p:nvPr/>
          </p:nvSpPr>
          <p:spPr>
            <a:xfrm flipH="true">
              <a:off x="3124200" y="2185988"/>
              <a:ext cx="3636963" cy="0"/>
            </a:xfrm>
            <a:prstGeom prst="line">
              <a:avLst/>
            </a:prstGeom>
            <a:ln w="19050" cap="flat" cmpd="sng">
              <a:solidFill>
                <a:srgbClr val="969696"/>
              </a:solidFill>
              <a:prstDash val="solid"/>
              <a:headEnd type="none" w="med" len="med"/>
              <a:tailEnd type="none" w="med" len="med"/>
            </a:ln>
          </p:spPr>
        </p:sp>
        <p:sp>
          <p:nvSpPr>
            <p:cNvPr id="16406" name="AutoShape 5"/>
            <p:cNvSpPr/>
            <p:nvPr/>
          </p:nvSpPr>
          <p:spPr>
            <a:xfrm>
              <a:off x="2935288" y="3221038"/>
              <a:ext cx="136525" cy="136525"/>
            </a:xfrm>
            <a:prstGeom prst="flowChartMerge">
              <a:avLst/>
            </a:prstGeom>
            <a:solidFill>
              <a:srgbClr val="FF6600"/>
            </a:solidFill>
            <a:ln w="6350">
              <a:noFill/>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16407" name="AutoShape 13"/>
            <p:cNvSpPr/>
            <p:nvPr/>
          </p:nvSpPr>
          <p:spPr>
            <a:xfrm>
              <a:off x="6827838" y="3279641"/>
              <a:ext cx="136525" cy="136525"/>
            </a:xfrm>
            <a:prstGeom prst="flowChartMerge">
              <a:avLst/>
            </a:prstGeom>
            <a:solidFill>
              <a:srgbClr val="FF6600"/>
            </a:solidFill>
            <a:ln w="6350">
              <a:noFill/>
            </a:ln>
          </p:spPr>
          <p:txBody>
            <a:bodyPr wrap="none" lIns="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sp>
        <p:nvSpPr>
          <p:cNvPr id="2" name="矩形 1"/>
          <p:cNvSpPr/>
          <p:nvPr/>
        </p:nvSpPr>
        <p:spPr>
          <a:xfrm>
            <a:off x="2560320" y="3419475"/>
            <a:ext cx="1466850" cy="506730"/>
          </a:xfrm>
          <a:prstGeom prst="rect">
            <a:avLst/>
          </a:prstGeom>
        </p:spPr>
        <p:txBody>
          <a:bodyPr wrap="none">
            <a:spAutoFit/>
          </a:body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en-US" altLang="zh-CN"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、服务信用</a:t>
            </a:r>
            <a:endParaRPr kumimoji="0" lang="zh-CN" altLang="en-US"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7" name="矩形 26"/>
          <p:cNvSpPr/>
          <p:nvPr/>
        </p:nvSpPr>
        <p:spPr>
          <a:xfrm>
            <a:off x="6805930" y="3318510"/>
            <a:ext cx="2381250" cy="506730"/>
          </a:xfrm>
          <a:prstGeom prst="rect">
            <a:avLst/>
          </a:prstGeom>
        </p:spPr>
        <p:txBody>
          <a:bodyPr wrap="none">
            <a:spAutoFit/>
          </a:body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en-US" altLang="zh-CN"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、美国式房地产信用</a:t>
            </a:r>
            <a:endParaRPr kumimoji="0" lang="zh-CN" altLang="en-US"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 name="文本框 2"/>
          <p:cNvSpPr txBox="true"/>
          <p:nvPr/>
        </p:nvSpPr>
        <p:spPr>
          <a:xfrm>
            <a:off x="1909445" y="1303655"/>
            <a:ext cx="3194050" cy="398780"/>
          </a:xfrm>
          <a:prstGeom prst="rect">
            <a:avLst/>
          </a:prstGeom>
          <a:noFill/>
        </p:spPr>
        <p:txBody>
          <a:bodyPr wrap="square" rtlCol="0">
            <a:spAutoFit/>
          </a:bodyPr>
          <a:p>
            <a:r>
              <a:rPr lang="zh-CN" altLang="en-US" sz="2000" b="1">
                <a:latin typeface="微软雅黑" panose="020B0503020204020204" charset="-122"/>
                <a:ea typeface="微软雅黑" panose="020B0503020204020204" charset="-122"/>
                <a:cs typeface="微软雅黑" panose="020B0503020204020204" charset="-122"/>
              </a:rPr>
              <a:t>(三) 其他类别信用</a:t>
            </a:r>
            <a:endParaRPr lang="zh-CN" altLang="en-US" sz="2000" b="1">
              <a:latin typeface="微软雅黑" panose="020B0503020204020204" charset="-122"/>
              <a:ea typeface="微软雅黑" panose="020B0503020204020204" charset="-122"/>
              <a:cs typeface="微软雅黑" panose="020B0503020204020204" charset="-122"/>
            </a:endParaRPr>
          </a:p>
        </p:txBody>
      </p:sp>
      <p:sp>
        <p:nvSpPr>
          <p:cNvPr id="100" name="文本框 99"/>
          <p:cNvSpPr txBox="true"/>
          <p:nvPr/>
        </p:nvSpPr>
        <p:spPr>
          <a:xfrm>
            <a:off x="1973580" y="3988435"/>
            <a:ext cx="3626485" cy="3046095"/>
          </a:xfrm>
          <a:prstGeom prst="rect">
            <a:avLst/>
          </a:prstGeom>
          <a:noFill/>
          <a:ln w="9525">
            <a:noFill/>
          </a:ln>
        </p:spPr>
        <p:txBody>
          <a:bodyPr wrap="square">
            <a:spAutoFit/>
          </a:bodyPr>
          <a:p>
            <a:pPr indent="254000"/>
            <a:r>
              <a:rPr lang="zh-CN">
                <a:latin typeface="微软雅黑" panose="020B0503020204020204" charset="-122"/>
                <a:ea typeface="微软雅黑" panose="020B0503020204020204" charset="-122"/>
              </a:rPr>
              <a:t>服务信用是指服务提供者给予消费者的信用，消费者在使用了服务之后，服务的提供者没有立刻向消费者收取费用，而是经过一段时间再将积累的账单寄送给消费者，请求照单付款。</a:t>
            </a:r>
            <a:endParaRPr lang="zh-CN" altLang="en-US">
              <a:latin typeface="微软雅黑" panose="020B0503020204020204" charset="-122"/>
              <a:ea typeface="微软雅黑" panose="020B0503020204020204" charset="-122"/>
            </a:endParaRPr>
          </a:p>
        </p:txBody>
      </p:sp>
      <p:sp>
        <p:nvSpPr>
          <p:cNvPr id="7" name="文本框 6"/>
          <p:cNvSpPr txBox="true"/>
          <p:nvPr/>
        </p:nvSpPr>
        <p:spPr>
          <a:xfrm>
            <a:off x="6383020" y="3977005"/>
            <a:ext cx="3648710" cy="3046095"/>
          </a:xfrm>
          <a:prstGeom prst="rect">
            <a:avLst/>
          </a:prstGeom>
          <a:noFill/>
          <a:ln w="9525">
            <a:noFill/>
          </a:ln>
        </p:spPr>
        <p:txBody>
          <a:bodyPr wrap="square">
            <a:spAutoFit/>
          </a:bodyPr>
          <a:p>
            <a:pPr indent="254000"/>
            <a:r>
              <a:rPr lang="zh-CN">
                <a:latin typeface="微软雅黑" panose="020B0503020204020204" charset="-122"/>
                <a:ea typeface="微软雅黑" panose="020B0503020204020204" charset="-122"/>
              </a:rPr>
              <a:t>美国式房地产信用</a:t>
            </a:r>
            <a:r>
              <a:rPr lang="zh-CN">
                <a:solidFill>
                  <a:srgbClr val="00B0F0"/>
                </a:solidFill>
                <a:latin typeface="微软雅黑" panose="020B0503020204020204" charset="-122"/>
                <a:ea typeface="微软雅黑" panose="020B0503020204020204" charset="-122"/>
              </a:rPr>
              <a:t>类似于我国的按揭贷款</a:t>
            </a:r>
            <a:r>
              <a:rPr lang="zh-CN">
                <a:latin typeface="微软雅黑" panose="020B0503020204020204" charset="-122"/>
                <a:ea typeface="微软雅黑" panose="020B0503020204020204" charset="-122"/>
              </a:rPr>
              <a:t>，贷款申请被金融机构核准后，借款人便要签订一份房贷借据，同意在约定时间内连本带利以分期付款方式逐渐还清购房贷款和利息。</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六、消费信用的形式</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36579" name="Rectangle 3"/>
          <p:cNvSpPr>
            <a:spLocks noGrp="true" noChangeArrowheads="true"/>
          </p:cNvSpPr>
          <p:nvPr/>
        </p:nvSpPr>
        <p:spPr>
          <a:xfrm>
            <a:off x="2026920" y="2510790"/>
            <a:ext cx="8137525" cy="306514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（一）消费信贷</a:t>
            </a:r>
            <a:endPar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57250" marR="0" lvl="1" indent="-457200" algn="l" defTabSz="914400" rtl="0" eaLnBrk="1" fontAlgn="base" latinLnBrk="0" hangingPunct="1">
              <a:lnSpc>
                <a:spcPct val="150000"/>
              </a:lnSpc>
              <a:spcBef>
                <a:spcPct val="20000"/>
              </a:spcBef>
              <a:spcAft>
                <a:spcPct val="0"/>
              </a:spcAft>
              <a:buClrTx/>
              <a:buSzTx/>
              <a:buFont typeface="Wingdings" panose="05000000000000000000" pitchFamily="2" charset="2"/>
              <a:buChar char="u"/>
              <a:defRPr/>
            </a:pPr>
            <a:r>
              <a:rPr kumimoji="0" lang="zh-CN" altLang="en-US" sz="22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消费信贷是指</a:t>
            </a:r>
            <a:r>
              <a:rPr kumimoji="0" lang="zh-CN" altLang="en-US" sz="22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rPr>
              <a:t>商业企业、银行或其他金融机构</a:t>
            </a:r>
            <a:r>
              <a:rPr kumimoji="0" lang="zh-CN" altLang="en-US" sz="22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对消费者</a:t>
            </a:r>
            <a:r>
              <a:rPr kumimoji="0" lang="zh-CN" altLang="en-US" sz="22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rPr>
              <a:t>个人</a:t>
            </a:r>
            <a:r>
              <a:rPr kumimoji="0" lang="zh-CN" altLang="en-US" sz="22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提供的信贷。主要用于消费者</a:t>
            </a:r>
            <a:r>
              <a:rPr kumimoji="0" lang="zh-CN" altLang="en-US" sz="22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rPr>
              <a:t>购买耐用消费品</a:t>
            </a:r>
            <a:r>
              <a:rPr kumimoji="0" lang="zh-CN" altLang="en-US" sz="22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，如家具、家电、汽车，房屋和各种劳务。</a:t>
            </a:r>
            <a:endParaRPr kumimoji="0" lang="zh-CN" altLang="en-US" sz="22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a:p>
            <a:pPr marL="857250" marR="0" lvl="1" indent="-457200" algn="l" defTabSz="914400" rtl="0" eaLnBrk="1" fontAlgn="base" latinLnBrk="0" hangingPunct="1">
              <a:lnSpc>
                <a:spcPct val="150000"/>
              </a:lnSpc>
              <a:spcBef>
                <a:spcPct val="20000"/>
              </a:spcBef>
              <a:spcAft>
                <a:spcPct val="0"/>
              </a:spcAft>
              <a:buClrTx/>
              <a:buSzTx/>
              <a:buFont typeface="Wingdings" panose="05000000000000000000" pitchFamily="2" charset="2"/>
              <a:buChar char="u"/>
              <a:defRPr/>
            </a:pPr>
            <a:r>
              <a:rPr kumimoji="0" lang="zh-CN" altLang="en-US" sz="22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rPr>
              <a:t>消费信贷的形式：赊销、分期付款和消费贷款。</a:t>
            </a:r>
            <a:endParaRPr kumimoji="0" lang="zh-CN" altLang="en-US" sz="22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endParaRPr>
          </a:p>
        </p:txBody>
      </p:sp>
      <p:sp>
        <p:nvSpPr>
          <p:cNvPr id="2" name="文本框 1"/>
          <p:cNvSpPr txBox="true"/>
          <p:nvPr/>
        </p:nvSpPr>
        <p:spPr>
          <a:xfrm>
            <a:off x="1918335" y="1682115"/>
            <a:ext cx="8354695" cy="398780"/>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rPr>
              <a:t>消费信用的</a:t>
            </a:r>
            <a:r>
              <a:rPr lang="zh-CN" altLang="en-US" sz="2000">
                <a:solidFill>
                  <a:schemeClr val="tx1"/>
                </a:solidFill>
                <a:latin typeface="微软雅黑" panose="020B0503020204020204" charset="-122"/>
                <a:ea typeface="微软雅黑" panose="020B0503020204020204" charset="-122"/>
              </a:rPr>
              <a:t>常见</a:t>
            </a:r>
            <a:r>
              <a:rPr lang="zh-CN" altLang="en-US" sz="2000">
                <a:solidFill>
                  <a:srgbClr val="00B0F0"/>
                </a:solidFill>
                <a:latin typeface="微软雅黑" panose="020B0503020204020204" charset="-122"/>
                <a:ea typeface="微软雅黑" panose="020B0503020204020204" charset="-122"/>
              </a:rPr>
              <a:t>表现形式</a:t>
            </a:r>
            <a:r>
              <a:rPr lang="zh-CN" altLang="en-US" sz="2000">
                <a:latin typeface="微软雅黑" panose="020B0503020204020204" charset="-122"/>
                <a:ea typeface="微软雅黑" panose="020B0503020204020204" charset="-122"/>
              </a:rPr>
              <a:t>为</a:t>
            </a:r>
            <a:r>
              <a:rPr lang="zh-CN" altLang="en-US" sz="2000">
                <a:solidFill>
                  <a:srgbClr val="00B0F0"/>
                </a:solidFill>
                <a:latin typeface="微软雅黑" panose="020B0503020204020204" charset="-122"/>
                <a:ea typeface="微软雅黑" panose="020B0503020204020204" charset="-122"/>
              </a:rPr>
              <a:t>消费信贷</a:t>
            </a:r>
            <a:r>
              <a:rPr lang="zh-CN" altLang="en-US" sz="2000">
                <a:latin typeface="微软雅黑" panose="020B0503020204020204" charset="-122"/>
                <a:ea typeface="微软雅黑" panose="020B0503020204020204" charset="-122"/>
              </a:rPr>
              <a:t>和</a:t>
            </a:r>
            <a:r>
              <a:rPr lang="zh-CN" altLang="en-US" sz="2000">
                <a:solidFill>
                  <a:srgbClr val="00B0F0"/>
                </a:solidFill>
                <a:latin typeface="微软雅黑" panose="020B0503020204020204" charset="-122"/>
                <a:ea typeface="微软雅黑" panose="020B0503020204020204" charset="-122"/>
              </a:rPr>
              <a:t>信用卡</a:t>
            </a:r>
            <a:endParaRPr lang="zh-CN" altLang="en-US" sz="2000">
              <a:solidFill>
                <a:srgbClr val="00B0F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六、消费信用的形式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771015" y="1252855"/>
            <a:ext cx="8650605" cy="4685983"/>
            <a:chOff x="313" y="2303"/>
            <a:chExt cx="13623" cy="7380"/>
          </a:xfrm>
        </p:grpSpPr>
        <p:sp>
          <p:nvSpPr>
            <p:cNvPr id="18436" name="Freeform 3"/>
            <p:cNvSpPr/>
            <p:nvPr/>
          </p:nvSpPr>
          <p:spPr>
            <a:xfrm>
              <a:off x="1240" y="2313"/>
              <a:ext cx="5885" cy="6272"/>
            </a:xfrm>
            <a:custGeom>
              <a:avLst/>
              <a:gdLst/>
              <a:ahLst/>
              <a:cxnLst>
                <a:cxn ang="0">
                  <a:pos x="2147483646" y="0"/>
                </a:cxn>
                <a:cxn ang="0">
                  <a:pos x="0" y="0"/>
                </a:cxn>
                <a:cxn ang="0">
                  <a:pos x="5968721" y="2147483646"/>
                </a:cxn>
                <a:cxn ang="0">
                  <a:pos x="2147483646" y="2147483646"/>
                </a:cxn>
                <a:cxn ang="0">
                  <a:pos x="2147483646" y="0"/>
                </a:cxn>
              </a:cxnLst>
              <a:pathLst>
                <a:path w="2649" h="2092">
                  <a:moveTo>
                    <a:pt x="2648" y="0"/>
                  </a:moveTo>
                  <a:lnTo>
                    <a:pt x="0" y="0"/>
                  </a:lnTo>
                  <a:lnTo>
                    <a:pt x="3" y="2092"/>
                  </a:lnTo>
                  <a:lnTo>
                    <a:pt x="2649" y="1092"/>
                  </a:lnTo>
                  <a:lnTo>
                    <a:pt x="2648" y="0"/>
                  </a:lnTo>
                  <a:close/>
                </a:path>
              </a:pathLst>
            </a:custGeom>
            <a:solidFill>
              <a:schemeClr val="bg1">
                <a:alpha val="100000"/>
              </a:schemeClr>
            </a:solidFill>
            <a:ln w="9525" cap="flat" cmpd="sng">
              <a:solidFill>
                <a:srgbClr val="B3B3FF">
                  <a:alpha val="100000"/>
                </a:srgbClr>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sz="1600">
                <a:latin typeface="微软雅黑" panose="020B0503020204020204" charset="-122"/>
                <a:ea typeface="微软雅黑" panose="020B0503020204020204" charset="-122"/>
              </a:endParaRPr>
            </a:p>
          </p:txBody>
        </p:sp>
        <p:sp>
          <p:nvSpPr>
            <p:cNvPr id="18437" name="Freeform 4"/>
            <p:cNvSpPr/>
            <p:nvPr/>
          </p:nvSpPr>
          <p:spPr>
            <a:xfrm>
              <a:off x="1240" y="5775"/>
              <a:ext cx="11970" cy="3908"/>
            </a:xfrm>
            <a:custGeom>
              <a:avLst/>
              <a:gdLst/>
              <a:ahLst/>
              <a:cxnLst>
                <a:cxn ang="0">
                  <a:pos x="0" y="1284209330"/>
                </a:cxn>
                <a:cxn ang="0">
                  <a:pos x="5967641" y="1649415253"/>
                </a:cxn>
                <a:cxn ang="0">
                  <a:pos x="2147483646" y="1649415253"/>
                </a:cxn>
                <a:cxn ang="0">
                  <a:pos x="2147483646" y="1260260124"/>
                </a:cxn>
                <a:cxn ang="0">
                  <a:pos x="2147483646" y="0"/>
                </a:cxn>
                <a:cxn ang="0">
                  <a:pos x="0" y="1284209330"/>
                </a:cxn>
              </a:cxnLst>
              <a:pathLst>
                <a:path w="5389" h="1434">
                  <a:moveTo>
                    <a:pt x="0" y="1115"/>
                  </a:moveTo>
                  <a:lnTo>
                    <a:pt x="3" y="1434"/>
                  </a:lnTo>
                  <a:lnTo>
                    <a:pt x="5389" y="1434"/>
                  </a:lnTo>
                  <a:lnTo>
                    <a:pt x="5389" y="1096"/>
                  </a:lnTo>
                  <a:lnTo>
                    <a:pt x="2695" y="0"/>
                  </a:lnTo>
                  <a:lnTo>
                    <a:pt x="0" y="1115"/>
                  </a:lnTo>
                  <a:close/>
                </a:path>
              </a:pathLst>
            </a:custGeom>
            <a:solidFill>
              <a:schemeClr val="bg1">
                <a:alpha val="100000"/>
              </a:schemeClr>
            </a:solidFill>
            <a:ln w="9525" cap="flat" cmpd="sng">
              <a:solidFill>
                <a:srgbClr val="B3B3FF">
                  <a:alpha val="100000"/>
                </a:srgbClr>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sz="1600">
                <a:latin typeface="微软雅黑" panose="020B0503020204020204" charset="-122"/>
                <a:ea typeface="微软雅黑" panose="020B0503020204020204" charset="-122"/>
              </a:endParaRPr>
            </a:p>
          </p:txBody>
        </p:sp>
        <p:sp>
          <p:nvSpPr>
            <p:cNvPr id="18438" name="Freeform 5"/>
            <p:cNvSpPr/>
            <p:nvPr/>
          </p:nvSpPr>
          <p:spPr>
            <a:xfrm flipH="true">
              <a:off x="7325" y="2313"/>
              <a:ext cx="5885" cy="6272"/>
            </a:xfrm>
            <a:custGeom>
              <a:avLst/>
              <a:gdLst/>
              <a:ahLst/>
              <a:cxnLst>
                <a:cxn ang="0">
                  <a:pos x="2147483646" y="0"/>
                </a:cxn>
                <a:cxn ang="0">
                  <a:pos x="0" y="0"/>
                </a:cxn>
                <a:cxn ang="0">
                  <a:pos x="5968721" y="2147483646"/>
                </a:cxn>
                <a:cxn ang="0">
                  <a:pos x="2147483646" y="2147483646"/>
                </a:cxn>
                <a:cxn ang="0">
                  <a:pos x="2147483646" y="0"/>
                </a:cxn>
              </a:cxnLst>
              <a:pathLst>
                <a:path w="2649" h="2092">
                  <a:moveTo>
                    <a:pt x="2648" y="0"/>
                  </a:moveTo>
                  <a:lnTo>
                    <a:pt x="0" y="0"/>
                  </a:lnTo>
                  <a:lnTo>
                    <a:pt x="3" y="2092"/>
                  </a:lnTo>
                  <a:lnTo>
                    <a:pt x="2649" y="1092"/>
                  </a:lnTo>
                  <a:lnTo>
                    <a:pt x="2648" y="0"/>
                  </a:lnTo>
                  <a:close/>
                </a:path>
              </a:pathLst>
            </a:custGeom>
            <a:solidFill>
              <a:schemeClr val="bg1">
                <a:alpha val="100000"/>
              </a:schemeClr>
            </a:solidFill>
            <a:ln w="9525" cap="flat" cmpd="sng">
              <a:solidFill>
                <a:srgbClr val="B3B3FF">
                  <a:alpha val="100000"/>
                </a:srgbClr>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sz="1600">
                <a:latin typeface="微软雅黑" panose="020B0503020204020204" charset="-122"/>
                <a:ea typeface="微软雅黑" panose="020B0503020204020204" charset="-122"/>
              </a:endParaRPr>
            </a:p>
          </p:txBody>
        </p:sp>
        <p:sp>
          <p:nvSpPr>
            <p:cNvPr id="18439" name="Oval 6"/>
            <p:cNvSpPr/>
            <p:nvPr/>
          </p:nvSpPr>
          <p:spPr>
            <a:xfrm>
              <a:off x="5288" y="4768"/>
              <a:ext cx="3882" cy="2435"/>
            </a:xfrm>
            <a:prstGeom prst="ellipse">
              <a:avLst/>
            </a:prstGeom>
            <a:solidFill>
              <a:srgbClr val="B3B3FF"/>
            </a:solidFill>
            <a:ln w="6350">
              <a:noFill/>
            </a:ln>
            <a:effectLst>
              <a:prstShdw prst="shdw17" dist="17961" dir="2699999">
                <a:srgbClr val="6B6B99"/>
              </a:prstShdw>
            </a:effectLst>
          </p:spPr>
          <p:txBody>
            <a:bodyPr wrap="none" lIns="72000" tIns="0" rIns="0" bIns="0"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000" dirty="0">
                <a:latin typeface="微软雅黑" panose="020B0503020204020204" charset="-122"/>
                <a:ea typeface="微软雅黑" panose="020B0503020204020204" charset="-122"/>
              </a:endParaRPr>
            </a:p>
          </p:txBody>
        </p:sp>
        <p:sp>
          <p:nvSpPr>
            <p:cNvPr id="2" name="矩形 1"/>
            <p:cNvSpPr/>
            <p:nvPr/>
          </p:nvSpPr>
          <p:spPr>
            <a:xfrm>
              <a:off x="620" y="2373"/>
              <a:ext cx="5830" cy="3149"/>
            </a:xfrm>
            <a:prstGeom prst="rect">
              <a:avLst/>
            </a:prstGeom>
          </p:spPr>
          <p:txBody>
            <a:bodyPr>
              <a:spAutoFit/>
            </a:bodyPr>
            <a:lstStyle/>
            <a:p>
              <a:pPr marL="857250" marR="0" lvl="1" indent="-45720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赊销</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400050" marR="0" lvl="1" indent="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指零售商以商品赊销形式向消费者提供的用于日常生活消费品购买的短期信用。在发达国家多数采用信用卡的方式进行。</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矩形 12"/>
            <p:cNvSpPr/>
            <p:nvPr/>
          </p:nvSpPr>
          <p:spPr>
            <a:xfrm>
              <a:off x="6860" y="2303"/>
              <a:ext cx="6238" cy="5087"/>
            </a:xfrm>
            <a:prstGeom prst="rect">
              <a:avLst/>
            </a:prstGeom>
          </p:spPr>
          <p:txBody>
            <a:bodyPr>
              <a:spAutoFit/>
            </a:bodyPr>
            <a:lstStyle/>
            <a:p>
              <a:pPr marL="857250" marR="0" lvl="1" indent="-457200" algn="ctr"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分期付款</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just" defTabSz="914400" rtl="0" eaLnBrk="1" fontAlgn="base" latinLnBrk="0" hangingPunct="1">
                <a:lnSpc>
                  <a:spcPts val="2000"/>
                </a:lnSpc>
                <a:spcBef>
                  <a:spcPct val="2000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分期付款是指消费者在购买高档消费品时，只支付一部分货款，然后按合同分期加息支付其余货款。 如果消</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just" defTabSz="914400" rtl="0" eaLnBrk="1" fontAlgn="base" latinLnBrk="0" hangingPunct="1">
                <a:lnSpc>
                  <a:spcPts val="2000"/>
                </a:lnSpc>
                <a:spcBef>
                  <a:spcPct val="20000"/>
                </a:spcBef>
                <a:spcAft>
                  <a:spcPct val="0"/>
                </a:spcAft>
                <a:buClr>
                  <a:srgbClr val="FF0000"/>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费者不能按时偿还所   </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just" defTabSz="914400" rtl="0" eaLnBrk="1" fontAlgn="base" latinLnBrk="0" hangingPunct="1">
                <a:lnSpc>
                  <a:spcPts val="2000"/>
                </a:lnSpc>
                <a:spcBef>
                  <a:spcPct val="20000"/>
                </a:spcBef>
                <a:spcAft>
                  <a:spcPct val="0"/>
                </a:spcAft>
                <a:buClr>
                  <a:srgbClr val="FF0000"/>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欠款项，其所购商   </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just" defTabSz="914400" rtl="0" eaLnBrk="1" fontAlgn="base" latinLnBrk="0" hangingPunct="1">
                <a:lnSpc>
                  <a:spcPts val="2000"/>
                </a:lnSpc>
                <a:spcBef>
                  <a:spcPct val="20000"/>
                </a:spcBef>
                <a:spcAft>
                  <a:spcPct val="0"/>
                </a:spcAft>
                <a:buClr>
                  <a:srgbClr val="FF0000"/>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品将被收回，并不 </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just" defTabSz="914400" rtl="0" eaLnBrk="1" fontAlgn="base" latinLnBrk="0" hangingPunct="1">
                <a:lnSpc>
                  <a:spcPts val="2000"/>
                </a:lnSpc>
                <a:spcBef>
                  <a:spcPct val="20000"/>
                </a:spcBef>
                <a:spcAft>
                  <a:spcPct val="0"/>
                </a:spcAft>
                <a:buClr>
                  <a:srgbClr val="FF0000"/>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再退回已付</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00050" marR="0" lvl="1" indent="0" algn="just" defTabSz="914400" rtl="0" eaLnBrk="1" fontAlgn="base" latinLnBrk="0" hangingPunct="1">
                <a:lnSpc>
                  <a:spcPts val="2000"/>
                </a:lnSpc>
                <a:spcBef>
                  <a:spcPct val="20000"/>
                </a:spcBef>
                <a:spcAft>
                  <a:spcPct val="0"/>
                </a:spcAft>
                <a:buClr>
                  <a:srgbClr val="FF0000"/>
                </a:buClr>
                <a:buSzTx/>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款项。</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 name="矩形 2"/>
            <p:cNvSpPr/>
            <p:nvPr/>
          </p:nvSpPr>
          <p:spPr>
            <a:xfrm>
              <a:off x="1020" y="6940"/>
              <a:ext cx="12643" cy="871"/>
            </a:xfrm>
            <a:prstGeom prst="rect">
              <a:avLst/>
            </a:prstGeom>
          </p:spPr>
          <p:txBody>
            <a:bodyPr>
              <a:spAutoFit/>
            </a:bodyPr>
            <a:lstStyle/>
            <a:p>
              <a:pPr marL="857250" marR="0" lvl="1" indent="-457200" algn="ctr"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消费贷款</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5" name="矩形 14"/>
            <p:cNvSpPr/>
            <p:nvPr/>
          </p:nvSpPr>
          <p:spPr>
            <a:xfrm>
              <a:off x="6105" y="5490"/>
              <a:ext cx="1888" cy="1169"/>
            </a:xfrm>
            <a:prstGeom prst="rect">
              <a:avLst/>
            </a:prstGeom>
          </p:spPr>
          <p:txBody>
            <a:bodyPr wrap="none">
              <a:spAutoFit/>
            </a:bodyPr>
            <a:lstStyle/>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消费信贷</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ts val="23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三种形式</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7" name="矩形 6"/>
            <p:cNvSpPr/>
            <p:nvPr/>
          </p:nvSpPr>
          <p:spPr>
            <a:xfrm>
              <a:off x="313" y="7833"/>
              <a:ext cx="13623" cy="1840"/>
            </a:xfrm>
            <a:prstGeom prst="rect">
              <a:avLst/>
            </a:prstGeom>
          </p:spPr>
          <p:txBody>
            <a:bodyPr>
              <a:spAutoFit/>
            </a:bodyPr>
            <a:lstStyle/>
            <a:p>
              <a:pPr marL="857250" marR="0" lvl="1" indent="-457200" algn="ctr" defTabSz="914400" rtl="0" eaLnBrk="1" fontAlgn="base" latinLnBrk="0" hangingPunct="1">
                <a:lnSpc>
                  <a:spcPts val="2100"/>
                </a:lnSpc>
                <a:spcBef>
                  <a:spcPct val="2000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消费贷款是指银行通过信用放款或抵押放款以及信用卡、支票保证卡等方式向消费者提供的贷款。买方信贷，即由银行直接对购买住房等耐用消费品的个人发放贷款；卖方信贷，即</a:t>
              </a:r>
              <a:r>
                <a:rPr kumimoji="0" lang="zh-CN" altLang="en-US" sz="20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以分期付款单证作抵押</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，由银行对提供耐用消费品的生产企业发放贷款。</a:t>
              </a:r>
              <a:endParaRPr kumimoji="0" lang="zh-CN" altLang="en-US" sz="2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六、消费信用的形式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6" name="组合 35"/>
          <p:cNvGrpSpPr/>
          <p:nvPr/>
        </p:nvGrpSpPr>
        <p:grpSpPr>
          <a:xfrm>
            <a:off x="1630363" y="1185545"/>
            <a:ext cx="9886632" cy="5561330"/>
            <a:chOff x="-287" y="2660"/>
            <a:chExt cx="15569" cy="8758"/>
          </a:xfrm>
        </p:grpSpPr>
        <p:grpSp>
          <p:nvGrpSpPr>
            <p:cNvPr id="8" name="组合 6"/>
            <p:cNvGrpSpPr/>
            <p:nvPr/>
          </p:nvGrpSpPr>
          <p:grpSpPr>
            <a:xfrm>
              <a:off x="170" y="2660"/>
              <a:ext cx="9272" cy="7390"/>
              <a:chOff x="662186" y="1628775"/>
              <a:chExt cx="5887839" cy="4691801"/>
            </a:xfrm>
          </p:grpSpPr>
          <p:sp>
            <p:nvSpPr>
              <p:cNvPr id="10" name="AutoShape 4"/>
              <p:cNvSpPr/>
              <p:nvPr/>
            </p:nvSpPr>
            <p:spPr>
              <a:xfrm>
                <a:off x="662186" y="3352800"/>
                <a:ext cx="3547864" cy="2967776"/>
              </a:xfrm>
              <a:prstGeom prst="roundRect">
                <a:avLst>
                  <a:gd name="adj" fmla="val 16667"/>
                </a:avLst>
              </a:prstGeom>
              <a:no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nSpc>
                    <a:spcPct val="80000"/>
                  </a:lnSpc>
                  <a:buFont typeface="Wingdings" panose="05000000000000000000" pitchFamily="2" charset="2"/>
                  <a:buNone/>
                </a:pPr>
                <a:endParaRPr lang="zh-CN" altLang="en-US" sz="1800" dirty="0">
                  <a:latin typeface="微软雅黑" panose="020B0503020204020204" charset="-122"/>
                  <a:ea typeface="微软雅黑" panose="020B0503020204020204" charset="-122"/>
                </a:endParaRPr>
              </a:p>
            </p:txBody>
          </p:sp>
          <p:sp>
            <p:nvSpPr>
              <p:cNvPr id="15" name="Freeform 6"/>
              <p:cNvSpPr/>
              <p:nvPr/>
            </p:nvSpPr>
            <p:spPr bwMode="gray">
              <a:xfrm>
                <a:off x="4209695" y="3255668"/>
                <a:ext cx="979509" cy="1241200"/>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accent2"/>
                  </a:gs>
                  <a:gs pos="100000">
                    <a:schemeClr val="accent2">
                      <a:gamma/>
                      <a:tint val="63529"/>
                      <a:invGamma/>
                    </a:schemeClr>
                  </a:gs>
                </a:gsLst>
                <a:lin ang="0" scaled="true"/>
              </a:gradFill>
              <a:ln>
                <a:noFill/>
              </a:ln>
              <a:extLst>
                <a:ext uri="{91240B29-F687-4F45-9708-019B960494DF}">
                  <a14:hiddenLine xmlns:a14="http://schemas.microsoft.com/office/drawing/2010/main" w="0">
                    <a:solidFill>
                      <a:srgbClr val="00A06C"/>
                    </a:solidFill>
                    <a:prstDash val="solid"/>
                    <a:round/>
                  </a14:hiddenLine>
                </a:ext>
              </a:extLst>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16" name="AutoShape 7"/>
              <p:cNvSpPr>
                <a:spLocks noChangeAspect="true" noTextEdit="true"/>
              </p:cNvSpPr>
              <p:nvPr/>
            </p:nvSpPr>
            <p:spPr>
              <a:xfrm flipH="true">
                <a:off x="5275263" y="3252788"/>
                <a:ext cx="984250" cy="1244600"/>
              </a:xfrm>
              <a:prstGeom prst="rect">
                <a:avLst/>
              </a:prstGeom>
              <a:noFill/>
              <a:ln w="9525">
                <a:noFill/>
              </a:ln>
            </p:spPr>
            <p:txBody>
              <a:bodyPr/>
              <a:p>
                <a:endParaRPr lang="zh-CN" altLang="en-US">
                  <a:latin typeface="微软雅黑" panose="020B0503020204020204" charset="-122"/>
                  <a:ea typeface="微软雅黑" panose="020B0503020204020204" charset="-122"/>
                </a:endParaRPr>
              </a:p>
            </p:txBody>
          </p:sp>
          <p:sp>
            <p:nvSpPr>
              <p:cNvPr id="17" name="Freeform 8"/>
              <p:cNvSpPr/>
              <p:nvPr/>
            </p:nvSpPr>
            <p:spPr bwMode="gray">
              <a:xfrm flipH="true">
                <a:off x="5475913" y="3230591"/>
                <a:ext cx="977922" cy="1241200"/>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hlink"/>
                  </a:gs>
                  <a:gs pos="100000">
                    <a:schemeClr val="hlink">
                      <a:gamma/>
                      <a:tint val="31765"/>
                      <a:invGamma/>
                    </a:schemeClr>
                  </a:gs>
                </a:gsLst>
                <a:lin ang="0" scaled="true"/>
              </a:gradFill>
              <a:ln>
                <a:noFill/>
              </a:ln>
              <a:extLst>
                <a:ext uri="{91240B29-F687-4F45-9708-019B960494DF}">
                  <a14:hiddenLine xmlns:a14="http://schemas.microsoft.com/office/drawing/2010/main" w="0">
                    <a:solidFill>
                      <a:srgbClr val="00A06C"/>
                    </a:solidFill>
                    <a:prstDash val="solid"/>
                    <a:round/>
                  </a14:hiddenLine>
                </a:ext>
              </a:extLst>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grpSp>
            <p:nvGrpSpPr>
              <p:cNvPr id="24" name="Group 9"/>
              <p:cNvGrpSpPr/>
              <p:nvPr/>
            </p:nvGrpSpPr>
            <p:grpSpPr>
              <a:xfrm>
                <a:off x="3302000" y="1628775"/>
                <a:ext cx="3248025" cy="1601788"/>
                <a:chOff x="1997" y="1314"/>
                <a:chExt cx="1889" cy="1009"/>
              </a:xfrm>
            </p:grpSpPr>
            <p:grpSp>
              <p:nvGrpSpPr>
                <p:cNvPr id="26" name="Group 10"/>
                <p:cNvGrpSpPr/>
                <p:nvPr/>
              </p:nvGrpSpPr>
              <p:grpSpPr>
                <a:xfrm>
                  <a:off x="1997" y="1404"/>
                  <a:ext cx="1889" cy="919"/>
                  <a:chOff x="1973" y="1027"/>
                  <a:chExt cx="1926" cy="937"/>
                </a:xfrm>
              </p:grpSpPr>
              <p:sp>
                <p:nvSpPr>
                  <p:cNvPr id="27" name="Oval 11"/>
                  <p:cNvSpPr>
                    <a:spLocks noChangeArrowheads="true"/>
                  </p:cNvSpPr>
                  <p:nvPr/>
                </p:nvSpPr>
                <p:spPr bwMode="gray">
                  <a:xfrm>
                    <a:off x="1994" y="1057"/>
                    <a:ext cx="1905" cy="907"/>
                  </a:xfrm>
                  <a:prstGeom prst="ellipse">
                    <a:avLst/>
                  </a:prstGeom>
                  <a:gradFill rotWithShape="true">
                    <a:gsLst>
                      <a:gs pos="0">
                        <a:schemeClr val="hlink"/>
                      </a:gs>
                      <a:gs pos="100000">
                        <a:schemeClr val="hlink">
                          <a:gamma/>
                          <a:shade val="48627"/>
                          <a:invGamma/>
                        </a:schemeClr>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8" name="Oval 12"/>
                  <p:cNvSpPr>
                    <a:spLocks noChangeArrowheads="true"/>
                  </p:cNvSpPr>
                  <p:nvPr/>
                </p:nvSpPr>
                <p:spPr bwMode="gray">
                  <a:xfrm>
                    <a:off x="1973" y="1027"/>
                    <a:ext cx="1905" cy="907"/>
                  </a:xfrm>
                  <a:prstGeom prst="ellipse">
                    <a:avLst/>
                  </a:prstGeom>
                  <a:gradFill rotWithShape="true">
                    <a:gsLst>
                      <a:gs pos="0">
                        <a:schemeClr val="hlink">
                          <a:gamma/>
                          <a:tint val="44314"/>
                          <a:invGamma/>
                        </a:schemeClr>
                      </a:gs>
                      <a:gs pos="100000">
                        <a:schemeClr val="hlink"/>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grpSp>
            <p:sp>
              <p:nvSpPr>
                <p:cNvPr id="29" name="Oval 13"/>
                <p:cNvSpPr>
                  <a:spLocks noChangeArrowheads="true"/>
                </p:cNvSpPr>
                <p:nvPr/>
              </p:nvSpPr>
              <p:spPr bwMode="gray">
                <a:xfrm>
                  <a:off x="2086" y="1314"/>
                  <a:ext cx="1691" cy="845"/>
                </a:xfrm>
                <a:prstGeom prst="ellipse">
                  <a:avLst/>
                </a:prstGeom>
                <a:gradFill rotWithShape="true">
                  <a:gsLst>
                    <a:gs pos="0">
                      <a:schemeClr val="accent1">
                        <a:gamma/>
                        <a:shade val="46275"/>
                        <a:invGamma/>
                      </a:schemeClr>
                    </a:gs>
                    <a:gs pos="100000">
                      <a:schemeClr val="accent1"/>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30" name="Oval 14"/>
                <p:cNvSpPr>
                  <a:spLocks noChangeArrowheads="true"/>
                </p:cNvSpPr>
                <p:nvPr/>
              </p:nvSpPr>
              <p:spPr bwMode="gray">
                <a:xfrm>
                  <a:off x="2108" y="1319"/>
                  <a:ext cx="1650" cy="824"/>
                </a:xfrm>
                <a:prstGeom prst="ellipse">
                  <a:avLst/>
                </a:prstGeom>
                <a:gradFill rotWithShape="true">
                  <a:gsLst>
                    <a:gs pos="0">
                      <a:schemeClr val="accent1">
                        <a:alpha val="0"/>
                      </a:schemeClr>
                    </a:gs>
                    <a:gs pos="100000">
                      <a:schemeClr val="accent1">
                        <a:gamma/>
                        <a:tint val="34902"/>
                        <a:invGamma/>
                      </a:schemeClr>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31" name="Oval 15"/>
                <p:cNvSpPr>
                  <a:spLocks noChangeArrowheads="true"/>
                </p:cNvSpPr>
                <p:nvPr/>
              </p:nvSpPr>
              <p:spPr bwMode="gray">
                <a:xfrm>
                  <a:off x="2125" y="1327"/>
                  <a:ext cx="1570" cy="770"/>
                </a:xfrm>
                <a:prstGeom prst="ellipse">
                  <a:avLst/>
                </a:prstGeom>
                <a:gradFill rotWithShape="true">
                  <a:gsLst>
                    <a:gs pos="0">
                      <a:schemeClr val="accent1">
                        <a:gamma/>
                        <a:shade val="79216"/>
                        <a:invGamma/>
                      </a:schemeClr>
                    </a:gs>
                    <a:gs pos="100000">
                      <a:schemeClr val="accent1">
                        <a:alpha val="48000"/>
                      </a:schemeClr>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32" name="Oval 16"/>
                <p:cNvSpPr>
                  <a:spLocks noChangeArrowheads="true"/>
                </p:cNvSpPr>
                <p:nvPr/>
              </p:nvSpPr>
              <p:spPr bwMode="gray">
                <a:xfrm>
                  <a:off x="2210" y="1344"/>
                  <a:ext cx="1378" cy="624"/>
                </a:xfrm>
                <a:prstGeom prst="ellipse">
                  <a:avLst/>
                </a:prstGeom>
                <a:gradFill rotWithShape="true">
                  <a:gsLst>
                    <a:gs pos="0">
                      <a:schemeClr val="accent1">
                        <a:gamma/>
                        <a:tint val="0"/>
                        <a:invGamma/>
                      </a:schemeClr>
                    </a:gs>
                    <a:gs pos="100000">
                      <a:schemeClr val="accent1">
                        <a:alpha val="38000"/>
                      </a:schemeClr>
                    </a:gs>
                  </a:gsLst>
                  <a:lin ang="2700000" scaled="true"/>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grpSp>
          <p:sp>
            <p:nvSpPr>
              <p:cNvPr id="33" name="Text Box 17"/>
              <p:cNvSpPr txBox="true"/>
              <p:nvPr/>
            </p:nvSpPr>
            <p:spPr>
              <a:xfrm>
                <a:off x="3829919" y="1920653"/>
                <a:ext cx="2316533" cy="4355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nSpc>
                    <a:spcPct val="80000"/>
                  </a:lnSpc>
                  <a:buFont typeface="Wingdings" panose="05000000000000000000" pitchFamily="2" charset="2"/>
                  <a:buNone/>
                </a:pPr>
                <a:r>
                  <a:rPr lang="zh-CN" altLang="en-US" sz="2800" b="1" dirty="0">
                    <a:solidFill>
                      <a:srgbClr val="000000"/>
                    </a:solidFill>
                    <a:latin typeface="微软雅黑" panose="020B0503020204020204" charset="-122"/>
                    <a:ea typeface="微软雅黑" panose="020B0503020204020204" charset="-122"/>
                  </a:rPr>
                  <a:t>（二）信用卡</a:t>
                </a:r>
                <a:endParaRPr lang="zh-CN" altLang="en-US" sz="2800" b="1" dirty="0">
                  <a:solidFill>
                    <a:srgbClr val="000000"/>
                  </a:solidFill>
                  <a:latin typeface="微软雅黑" panose="020B0503020204020204" charset="-122"/>
                  <a:ea typeface="微软雅黑" panose="020B0503020204020204" charset="-122"/>
                </a:endParaRPr>
              </a:p>
            </p:txBody>
          </p:sp>
        </p:grpSp>
        <p:sp>
          <p:nvSpPr>
            <p:cNvPr id="34" name="矩形 33"/>
            <p:cNvSpPr/>
            <p:nvPr/>
          </p:nvSpPr>
          <p:spPr>
            <a:xfrm>
              <a:off x="-287" y="5513"/>
              <a:ext cx="6480" cy="4590"/>
            </a:xfrm>
            <a:prstGeom prst="rect">
              <a:avLst/>
            </a:prstGeom>
          </p:spPr>
          <p:txBody>
            <a:bodyPr>
              <a:spAutoFit/>
            </a:bodyPr>
            <a:lstStyle/>
            <a:p>
              <a:pPr marL="400050" marR="0" lvl="1" indent="0" algn="l" defTabSz="914400" rtl="0" eaLnBrk="1" fontAlgn="base" latinLnBrk="0" hangingPunct="1">
                <a:lnSpc>
                  <a:spcPts val="2000"/>
                </a:lnSpc>
                <a:spcBef>
                  <a:spcPct val="2000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信用卡具有存取款、转账结算、汇兑和消费信用等功能。它是银行</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或信用卡公司）对具有一定信用的顾客发放的一种赋予信用的证书，需要信用卡的顾客可以向银行申请，并由银行核定一定的透支额度，然后凭信用卡向承接该银行信用卡的各个商业部门赊销商品，再由银行定期向顾客和商业部门进行结算</a:t>
              </a:r>
              <a:r>
                <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5" name="矩形 34"/>
            <p:cNvSpPr/>
            <p:nvPr/>
          </p:nvSpPr>
          <p:spPr>
            <a:xfrm>
              <a:off x="9407" y="4295"/>
              <a:ext cx="5875" cy="7123"/>
            </a:xfrm>
            <a:prstGeom prst="rect">
              <a:avLst/>
            </a:prstGeom>
          </p:spPr>
          <p:txBody>
            <a:bodyPr wrap="square">
              <a:spAutoFit/>
            </a:bodyPr>
            <a:lstStyle/>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）按性质与功能分：</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借记卡</a:t>
              </a:r>
              <a:r>
                <a:rPr kumimoji="0" lang="zh-CN" altLang="en-US"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先存款，后支用；</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贷记卡：</a:t>
              </a:r>
              <a:endParaRPr kumimoji="0" lang="en-US" altLang="zh-CN"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先消费后还款；</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综合卡：</a:t>
              </a:r>
              <a:endParaRPr kumimoji="0" lang="en-US" altLang="zh-CN"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结合两种功能的卡，偏重</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“借记”</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）按发卡机构分：</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金融卡</a:t>
              </a:r>
              <a:r>
                <a:rPr kumimoji="0" lang="zh-CN" altLang="en-US"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万事达卡、维萨卡、中国银行长城卡等。</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非金融卡：</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加油卡、地铁卡、电话卡、商业优惠卡等。</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按发卡对象分为：</a:t>
              </a:r>
              <a:endParaRPr kumimoji="0" lang="en-US" altLang="zh-CN"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主卡、附属卡、个人卡、</a:t>
              </a:r>
              <a:endParaRPr kumimoji="0" lang="en-US" altLang="zh-CN"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公司卡</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等。</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按经济地位分为：</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白金卡、金卡、银卡、普通卡等</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5</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按流通范围：</a:t>
              </a:r>
              <a:endParaRPr kumimoji="0" lang="en-US" altLang="zh-CN"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国际卡、区域卡</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（二）信用卡</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2058988" y="1483995"/>
            <a:ext cx="8067142" cy="4289425"/>
            <a:chOff x="1048" y="2575"/>
            <a:chExt cx="12704" cy="6755"/>
          </a:xfrm>
        </p:grpSpPr>
        <p:sp>
          <p:nvSpPr>
            <p:cNvPr id="36" name="Oval 15"/>
            <p:cNvSpPr>
              <a:spLocks noChangeArrowheads="true"/>
            </p:cNvSpPr>
            <p:nvPr/>
          </p:nvSpPr>
          <p:spPr bwMode="gray">
            <a:xfrm>
              <a:off x="1050" y="4745"/>
              <a:ext cx="2600" cy="2395"/>
            </a:xfrm>
            <a:prstGeom prst="ellipse">
              <a:avLst/>
            </a:prstGeom>
            <a:solidFill>
              <a:schemeClr val="accent2">
                <a:lumMod val="20000"/>
                <a:lumOff val="80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9" name="AutoShape 4"/>
            <p:cNvSpPr>
              <a:spLocks noChangeArrowheads="true"/>
            </p:cNvSpPr>
            <p:nvPr/>
          </p:nvSpPr>
          <p:spPr bwMode="gray">
            <a:xfrm>
              <a:off x="2400" y="2575"/>
              <a:ext cx="9880" cy="905"/>
            </a:xfrm>
            <a:prstGeom prst="roundRect">
              <a:avLst>
                <a:gd name="adj" fmla="val 50000"/>
              </a:avLst>
            </a:prstGeom>
            <a:gradFill rotWithShape="true">
              <a:gsLst>
                <a:gs pos="0">
                  <a:schemeClr val="hlink">
                    <a:alpha val="99001"/>
                  </a:schemeClr>
                </a:gs>
                <a:gs pos="50000">
                  <a:schemeClr val="hlink">
                    <a:gamma/>
                    <a:tint val="64314"/>
                    <a:invGamma/>
                  </a:schemeClr>
                </a:gs>
                <a:gs pos="100000">
                  <a:schemeClr val="hlink">
                    <a:alpha val="99001"/>
                  </a:schemeClr>
                </a:gs>
              </a:gsLst>
              <a:lin ang="0" scaled="true"/>
            </a:gradFill>
            <a:ln w="38100" algn="ctr">
              <a:solidFill>
                <a:srgbClr val="FFFFFF"/>
              </a:solidFill>
              <a:round/>
            </a:ln>
            <a:effectLst>
              <a:outerShdw dist="63500" dir="3187806" algn="ctr" rotWithShape="0">
                <a:srgbClr val="001D3A"/>
              </a:outerShdw>
            </a:effectLst>
          </p:spPr>
          <p:txBody>
            <a:bodyPr wrap="none" anchor="ctr"/>
            <a:lstStyle/>
            <a:p>
              <a:pPr marL="857250" marR="0" lvl="1" indent="-457200" algn="ctr"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信用卡的功能</a:t>
              </a:r>
              <a:endParaRPr kumimoji="0"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20488" name="Group 6"/>
            <p:cNvGrpSpPr/>
            <p:nvPr/>
          </p:nvGrpSpPr>
          <p:grpSpPr>
            <a:xfrm>
              <a:off x="1048" y="5523"/>
              <a:ext cx="2695" cy="2415"/>
              <a:chOff x="576" y="2814"/>
              <a:chExt cx="995" cy="966"/>
            </a:xfrm>
          </p:grpSpPr>
          <p:sp>
            <p:nvSpPr>
              <p:cNvPr id="34" name="Text Box 11"/>
              <p:cNvSpPr txBox="true">
                <a:spLocks noChangeArrowheads="true"/>
              </p:cNvSpPr>
              <p:nvPr/>
            </p:nvSpPr>
            <p:spPr bwMode="gray">
              <a:xfrm>
                <a:off x="577" y="2814"/>
                <a:ext cx="921"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algn="just" defTabSz="914400" fontAlgn="auto">
                  <a:lnSpc>
                    <a:spcPct val="80000"/>
                  </a:lnSpc>
                  <a:spcBef>
                    <a:spcPts val="0"/>
                  </a:spcBef>
                  <a:buClr>
                    <a:schemeClr val="hlink"/>
                  </a:buClr>
                  <a:buSzTx/>
                  <a:buFont typeface="Wingdings" panose="05000000000000000000" pitchFamily="2" charset="2"/>
                  <a:defRPr/>
                </a:pPr>
                <a:r>
                  <a:rPr kumimoji="0" lang="en-US" altLang="zh-CN" b="1" kern="1200" cap="none" spc="0" normalizeH="0" baseline="0" noProof="0" dirty="0">
                    <a:solidFill>
                      <a:srgbClr val="000000"/>
                    </a:solidFill>
                    <a:latin typeface="微软雅黑" panose="020B0503020204020204" charset="-122"/>
                    <a:ea typeface="微软雅黑" panose="020B0503020204020204" charset="-122"/>
                    <a:cs typeface="+mn-cs"/>
                  </a:rPr>
                  <a:t>ID</a:t>
                </a:r>
                <a:r>
                  <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mn-cs"/>
                  </a:rPr>
                  <a:t>功能：证明</a:t>
                </a:r>
                <a:endParaRPr kumimoji="0" lang="en-US" altLang="zh-CN" b="1" kern="1200" cap="none" spc="0" normalizeH="0" baseline="0" noProof="0" dirty="0">
                  <a:solidFill>
                    <a:srgbClr val="000000"/>
                  </a:solidFill>
                  <a:latin typeface="微软雅黑" panose="020B0503020204020204" charset="-122"/>
                  <a:ea typeface="微软雅黑" panose="020B0503020204020204" charset="-122"/>
                  <a:cs typeface="+mn-cs"/>
                </a:endParaRPr>
              </a:p>
              <a:p>
                <a:pPr marR="0" algn="just" defTabSz="914400" fontAlgn="auto">
                  <a:lnSpc>
                    <a:spcPct val="80000"/>
                  </a:lnSpc>
                  <a:spcBef>
                    <a:spcPts val="0"/>
                  </a:spcBef>
                  <a:buClr>
                    <a:schemeClr val="hlink"/>
                  </a:buClr>
                  <a:buSzTx/>
                  <a:buFont typeface="Wingdings" panose="05000000000000000000" pitchFamily="2" charset="2"/>
                  <a:defRPr/>
                </a:pPr>
                <a:r>
                  <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mn-cs"/>
                  </a:rPr>
                  <a:t>持卡人的身份</a:t>
                </a:r>
                <a:endParaRPr kumimoji="0" lang="en-US" altLang="zh-CN" b="1" kern="1200" cap="none" spc="0" normalizeH="0" baseline="0" noProof="0" dirty="0">
                  <a:solidFill>
                    <a:srgbClr val="FFFFFF"/>
                  </a:solidFill>
                  <a:effectLst>
                    <a:outerShdw blurRad="38100" dist="38100" dir="2700000" algn="tl">
                      <a:srgbClr val="C0C0C0"/>
                    </a:outerShdw>
                  </a:effectLst>
                  <a:latin typeface="微软雅黑" panose="020B0503020204020204" charset="-122"/>
                  <a:ea typeface="微软雅黑" panose="020B0503020204020204" charset="-122"/>
                  <a:cs typeface="Arial" panose="020B0604020202020204" pitchFamily="34" charset="0"/>
                </a:endParaRPr>
              </a:p>
            </p:txBody>
          </p:sp>
          <p:sp>
            <p:nvSpPr>
              <p:cNvPr id="20503" name="Oval 12"/>
              <p:cNvSpPr/>
              <p:nvPr/>
            </p:nvSpPr>
            <p:spPr>
              <a:xfrm>
                <a:off x="576" y="3504"/>
                <a:ext cx="995" cy="276"/>
              </a:xfrm>
              <a:prstGeom prst="ellipse">
                <a:avLst/>
              </a:prstGeom>
              <a:gradFill rotWithShape="true">
                <a:gsLst>
                  <a:gs pos="0">
                    <a:srgbClr val="C0C0C0"/>
                  </a:gs>
                  <a:gs pos="100000">
                    <a:schemeClr val="bg1"/>
                  </a:gs>
                </a:gsLst>
                <a:path path="shape">
                  <a:fillToRect l="50000" t="50000" r="50000" b="50000"/>
                </a:path>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1800" dirty="0">
                  <a:latin typeface="微软雅黑" panose="020B0503020204020204" charset="-122"/>
                  <a:ea typeface="微软雅黑" panose="020B0503020204020204" charset="-122"/>
                </a:endParaRPr>
              </a:p>
            </p:txBody>
          </p:sp>
        </p:grpSp>
        <p:grpSp>
          <p:nvGrpSpPr>
            <p:cNvPr id="20489" name="Group 13"/>
            <p:cNvGrpSpPr/>
            <p:nvPr/>
          </p:nvGrpSpPr>
          <p:grpSpPr>
            <a:xfrm>
              <a:off x="4187" y="4673"/>
              <a:ext cx="2870" cy="3265"/>
              <a:chOff x="1736" y="2475"/>
              <a:chExt cx="1059" cy="1305"/>
            </a:xfrm>
          </p:grpSpPr>
          <p:sp>
            <p:nvSpPr>
              <p:cNvPr id="29" name="Oval 15"/>
              <p:cNvSpPr>
                <a:spLocks noChangeArrowheads="true"/>
              </p:cNvSpPr>
              <p:nvPr/>
            </p:nvSpPr>
            <p:spPr bwMode="gray">
              <a:xfrm>
                <a:off x="1776" y="2475"/>
                <a:ext cx="960" cy="958"/>
              </a:xfrm>
              <a:prstGeom prst="ellipse">
                <a:avLst/>
              </a:prstGeom>
              <a:solidFill>
                <a:schemeClr val="accent2">
                  <a:lumMod val="20000"/>
                  <a:lumOff val="80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7" name="Text Box 17"/>
              <p:cNvSpPr txBox="true">
                <a:spLocks noChangeArrowheads="true"/>
              </p:cNvSpPr>
              <p:nvPr/>
            </p:nvSpPr>
            <p:spPr bwMode="gray">
              <a:xfrm>
                <a:off x="1736" y="2815"/>
                <a:ext cx="1000"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1"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结算功能：即用于支付</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0501" name="Oval 18"/>
              <p:cNvSpPr/>
              <p:nvPr/>
            </p:nvSpPr>
            <p:spPr>
              <a:xfrm>
                <a:off x="1800" y="3504"/>
                <a:ext cx="995" cy="276"/>
              </a:xfrm>
              <a:prstGeom prst="ellipse">
                <a:avLst/>
              </a:prstGeom>
              <a:gradFill rotWithShape="true">
                <a:gsLst>
                  <a:gs pos="0">
                    <a:srgbClr val="C0C0C0"/>
                  </a:gs>
                  <a:gs pos="100000">
                    <a:schemeClr val="bg1"/>
                  </a:gs>
                </a:gsLst>
                <a:path path="shape">
                  <a:fillToRect l="50000" t="50000" r="50000" b="50000"/>
                </a:path>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1800" dirty="0">
                  <a:latin typeface="微软雅黑" panose="020B0503020204020204" charset="-122"/>
                  <a:ea typeface="微软雅黑" panose="020B0503020204020204" charset="-122"/>
                </a:endParaRPr>
              </a:p>
            </p:txBody>
          </p:sp>
        </p:grpSp>
        <p:grpSp>
          <p:nvGrpSpPr>
            <p:cNvPr id="20490" name="Group 19"/>
            <p:cNvGrpSpPr/>
            <p:nvPr/>
          </p:nvGrpSpPr>
          <p:grpSpPr>
            <a:xfrm>
              <a:off x="7808" y="4605"/>
              <a:ext cx="2785" cy="3333"/>
              <a:chOff x="3072" y="2448"/>
              <a:chExt cx="1028" cy="1332"/>
            </a:xfrm>
          </p:grpSpPr>
          <p:sp>
            <p:nvSpPr>
              <p:cNvPr id="24" name="Oval 21"/>
              <p:cNvSpPr>
                <a:spLocks noChangeArrowheads="true"/>
              </p:cNvSpPr>
              <p:nvPr/>
            </p:nvSpPr>
            <p:spPr bwMode="gray">
              <a:xfrm>
                <a:off x="3072" y="2448"/>
                <a:ext cx="959" cy="958"/>
              </a:xfrm>
              <a:prstGeom prst="ellipse">
                <a:avLst/>
              </a:prstGeom>
              <a:solidFill>
                <a:schemeClr val="accent2">
                  <a:lumMod val="20000"/>
                  <a:lumOff val="80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 name="Text Box 23"/>
              <p:cNvSpPr txBox="true">
                <a:spLocks noChangeArrowheads="true"/>
              </p:cNvSpPr>
              <p:nvPr/>
            </p:nvSpPr>
            <p:spPr bwMode="gray">
              <a:xfrm>
                <a:off x="3120" y="2647"/>
                <a:ext cx="864" cy="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just" defTabSz="914400">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mn-cs"/>
                  </a:rPr>
                  <a:t>信息记录功能：持卡人信息和使用记录</a:t>
                </a:r>
                <a:endParaRPr kumimoji="0" lang="zh-CN" altLang="en-US"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sp>
            <p:nvSpPr>
              <p:cNvPr id="20498" name="Oval 24"/>
              <p:cNvSpPr/>
              <p:nvPr/>
            </p:nvSpPr>
            <p:spPr>
              <a:xfrm>
                <a:off x="3105" y="3504"/>
                <a:ext cx="995" cy="276"/>
              </a:xfrm>
              <a:prstGeom prst="ellipse">
                <a:avLst/>
              </a:prstGeom>
              <a:gradFill rotWithShape="true">
                <a:gsLst>
                  <a:gs pos="0">
                    <a:srgbClr val="C0C0C0"/>
                  </a:gs>
                  <a:gs pos="100000">
                    <a:schemeClr val="bg1"/>
                  </a:gs>
                </a:gsLst>
                <a:path path="shape">
                  <a:fillToRect l="50000" t="50000" r="50000" b="50000"/>
                </a:path>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1800" dirty="0">
                  <a:latin typeface="微软雅黑" panose="020B0503020204020204" charset="-122"/>
                  <a:ea typeface="微软雅黑" panose="020B0503020204020204" charset="-122"/>
                </a:endParaRPr>
              </a:p>
            </p:txBody>
          </p:sp>
        </p:grpSp>
        <p:grpSp>
          <p:nvGrpSpPr>
            <p:cNvPr id="20491" name="Group 25"/>
            <p:cNvGrpSpPr/>
            <p:nvPr/>
          </p:nvGrpSpPr>
          <p:grpSpPr>
            <a:xfrm>
              <a:off x="11050" y="4605"/>
              <a:ext cx="2702" cy="3333"/>
              <a:chOff x="4270" y="2448"/>
              <a:chExt cx="997" cy="1332"/>
            </a:xfrm>
          </p:grpSpPr>
          <p:grpSp>
            <p:nvGrpSpPr>
              <p:cNvPr id="20492" name="Group 26"/>
              <p:cNvGrpSpPr/>
              <p:nvPr/>
            </p:nvGrpSpPr>
            <p:grpSpPr>
              <a:xfrm>
                <a:off x="4270" y="2448"/>
                <a:ext cx="959" cy="965"/>
                <a:chOff x="2400" y="1488"/>
                <a:chExt cx="1151" cy="1152"/>
              </a:xfrm>
            </p:grpSpPr>
            <p:sp>
              <p:nvSpPr>
                <p:cNvPr id="3" name="Oval 28"/>
                <p:cNvSpPr>
                  <a:spLocks noChangeArrowheads="true"/>
                </p:cNvSpPr>
                <p:nvPr/>
              </p:nvSpPr>
              <p:spPr bwMode="gray">
                <a:xfrm>
                  <a:off x="2400" y="1488"/>
                  <a:ext cx="1151" cy="1152"/>
                </a:xfrm>
                <a:prstGeom prst="ellipse">
                  <a:avLst/>
                </a:prstGeom>
                <a:solidFill>
                  <a:schemeClr val="accent2">
                    <a:lumMod val="20000"/>
                    <a:lumOff val="80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4" name="Text Box 30"/>
                <p:cNvSpPr txBox="true">
                  <a:spLocks noChangeArrowheads="true"/>
                </p:cNvSpPr>
                <p:nvPr/>
              </p:nvSpPr>
              <p:spPr bwMode="gray">
                <a:xfrm>
                  <a:off x="2426" y="1760"/>
                  <a:ext cx="1099" cy="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rgbClr val="000000"/>
                      </a:solidFill>
                      <a:latin typeface="微软雅黑" panose="020B0503020204020204" charset="-122"/>
                      <a:ea typeface="微软雅黑" panose="020B0503020204020204" charset="-122"/>
                      <a:cs typeface="+mn-cs"/>
                    </a:rPr>
                    <a:t>补充功能：如转账结算、信誉标志等</a:t>
                  </a:r>
                  <a:endParaRPr kumimoji="0" lang="zh-CN" altLang="en-US"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grpSp>
          <p:sp>
            <p:nvSpPr>
              <p:cNvPr id="20493" name="Oval 31"/>
              <p:cNvSpPr/>
              <p:nvPr/>
            </p:nvSpPr>
            <p:spPr>
              <a:xfrm>
                <a:off x="4272" y="3504"/>
                <a:ext cx="995" cy="276"/>
              </a:xfrm>
              <a:prstGeom prst="ellipse">
                <a:avLst/>
              </a:prstGeom>
              <a:gradFill rotWithShape="true">
                <a:gsLst>
                  <a:gs pos="0">
                    <a:srgbClr val="C0C0C0"/>
                  </a:gs>
                  <a:gs pos="100000">
                    <a:schemeClr val="bg1"/>
                  </a:gs>
                </a:gsLst>
                <a:path path="shape">
                  <a:fillToRect l="50000" t="50000" r="50000" b="50000"/>
                </a:path>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1800" dirty="0">
                  <a:latin typeface="微软雅黑" panose="020B0503020204020204" charset="-122"/>
                  <a:ea typeface="微软雅黑" panose="020B0503020204020204" charset="-122"/>
                </a:endParaRPr>
              </a:p>
            </p:txBody>
          </p:sp>
        </p:grpSp>
        <p:sp>
          <p:nvSpPr>
            <p:cNvPr id="5" name="AutoShape 4"/>
            <p:cNvSpPr>
              <a:spLocks noChangeArrowheads="true"/>
            </p:cNvSpPr>
            <p:nvPr/>
          </p:nvSpPr>
          <p:spPr bwMode="gray">
            <a:xfrm>
              <a:off x="2400" y="8425"/>
              <a:ext cx="10566" cy="905"/>
            </a:xfrm>
            <a:prstGeom prst="roundRect">
              <a:avLst>
                <a:gd name="adj" fmla="val 50000"/>
              </a:avLst>
            </a:prstGeom>
            <a:gradFill rotWithShape="true">
              <a:gsLst>
                <a:gs pos="0">
                  <a:schemeClr val="hlink">
                    <a:alpha val="99001"/>
                  </a:schemeClr>
                </a:gs>
                <a:gs pos="50000">
                  <a:schemeClr val="hlink">
                    <a:gamma/>
                    <a:tint val="64314"/>
                    <a:invGamma/>
                  </a:schemeClr>
                </a:gs>
                <a:gs pos="100000">
                  <a:schemeClr val="hlink">
                    <a:alpha val="99001"/>
                  </a:schemeClr>
                </a:gs>
              </a:gsLst>
              <a:lin ang="0" scaled="true"/>
            </a:gradFill>
            <a:ln w="38100" algn="ctr">
              <a:solidFill>
                <a:srgbClr val="FFFFFF"/>
              </a:solidFill>
              <a:round/>
            </a:ln>
            <a:effectLst>
              <a:outerShdw dist="63500" dir="3187806" algn="ctr" rotWithShape="0">
                <a:srgbClr val="001D3A"/>
              </a:outerShdw>
            </a:effectLst>
          </p:spPr>
          <p:txBody>
            <a:bodyPr wrap="none" anchor="ctr"/>
            <a:p>
              <a:pPr marL="857250" marR="0" lvl="1" indent="-457200" algn="ctr"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信用卡的主要形式：</a:t>
              </a: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购物卡、现金卡、记账卡、支票卡</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七、消费信用作用</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 name="文本占位符 3"/>
          <p:cNvSpPr>
            <a:spLocks noGrp="true"/>
          </p:cNvSpPr>
          <p:nvPr/>
        </p:nvSpPr>
        <p:spPr>
          <a:xfrm>
            <a:off x="2167255" y="1733550"/>
            <a:ext cx="7857490" cy="3390265"/>
          </a:xfrm>
          <a:prstGeom prst="rect">
            <a:avLst/>
          </a:prstGeom>
          <a:noFill/>
          <a:ln w="9525">
            <a:noFill/>
          </a:ln>
        </p:spPr>
        <p:txBody>
          <a:bodyPr anchor="b"/>
          <a:lstStyle>
            <a:lvl1pPr marL="0" indent="0" algn="l" rtl="0" eaLnBrk="0" fontAlgn="base" hangingPunct="0">
              <a:spcBef>
                <a:spcPct val="20000"/>
              </a:spcBef>
              <a:spcAft>
                <a:spcPct val="0"/>
              </a:spcAft>
              <a:buClr>
                <a:schemeClr val="hlink"/>
              </a:buClr>
              <a:buFont typeface="Wingdings" panose="05000000000000000000" pitchFamily="2" charset="2"/>
              <a:buNone/>
              <a:defRPr sz="2000">
                <a:solidFill>
                  <a:schemeClr val="tx1"/>
                </a:solidFill>
                <a:latin typeface="+mn-lt"/>
                <a:ea typeface="+mn-ea"/>
                <a:cs typeface="+mn-cs"/>
              </a:defRPr>
            </a:lvl1pPr>
            <a:lvl2pPr marL="457200" indent="0" algn="l" rtl="0" eaLnBrk="0" fontAlgn="base" hangingPunct="0">
              <a:spcBef>
                <a:spcPct val="20000"/>
              </a:spcBef>
              <a:spcAft>
                <a:spcPct val="0"/>
              </a:spcAft>
              <a:buClr>
                <a:schemeClr val="accent1"/>
              </a:buClr>
              <a:buFont typeface="Wingdings" panose="05000000000000000000" pitchFamily="2" charset="2"/>
              <a:buNone/>
              <a:defRPr sz="1800">
                <a:solidFill>
                  <a:schemeClr val="tx1"/>
                </a:solidFill>
                <a:latin typeface="+mn-lt"/>
                <a:ea typeface="+mn-ea"/>
              </a:defRPr>
            </a:lvl2pPr>
            <a:lvl3pPr marL="914400" indent="0" algn="l" rtl="0" eaLnBrk="0" fontAlgn="base" hangingPunct="0">
              <a:spcBef>
                <a:spcPct val="20000"/>
              </a:spcBef>
              <a:spcAft>
                <a:spcPct val="0"/>
              </a:spcAft>
              <a:buClr>
                <a:schemeClr val="tx1"/>
              </a:buClr>
              <a:buNone/>
              <a:defRPr sz="1600">
                <a:solidFill>
                  <a:schemeClr val="tx1"/>
                </a:solidFill>
                <a:latin typeface="+mn-lt"/>
                <a:ea typeface="+mn-ea"/>
              </a:defRPr>
            </a:lvl3pPr>
            <a:lvl4pPr marL="13716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4pPr>
            <a:lvl5pPr marL="18288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5pPr>
            <a:lvl6pPr marL="2286000" indent="0" algn="l" rtl="0" fontAlgn="base">
              <a:spcBef>
                <a:spcPct val="20000"/>
              </a:spcBef>
              <a:spcAft>
                <a:spcPct val="0"/>
              </a:spcAft>
              <a:buNone/>
              <a:defRPr sz="1400">
                <a:solidFill>
                  <a:schemeClr val="tx1"/>
                </a:solidFill>
                <a:latin typeface="Arial" panose="020B0604020202020204" pitchFamily="34" charset="0"/>
                <a:ea typeface="+mn-ea"/>
              </a:defRPr>
            </a:lvl6pPr>
            <a:lvl7pPr marL="2743200" indent="0" algn="l" rtl="0" fontAlgn="base">
              <a:spcBef>
                <a:spcPct val="20000"/>
              </a:spcBef>
              <a:spcAft>
                <a:spcPct val="0"/>
              </a:spcAft>
              <a:buNone/>
              <a:defRPr sz="1400">
                <a:solidFill>
                  <a:schemeClr val="tx1"/>
                </a:solidFill>
                <a:latin typeface="Arial" panose="020B0604020202020204" pitchFamily="34" charset="0"/>
                <a:ea typeface="+mn-ea"/>
              </a:defRPr>
            </a:lvl7pPr>
            <a:lvl8pPr marL="3200400" indent="0" algn="l" rtl="0" fontAlgn="base">
              <a:spcBef>
                <a:spcPct val="20000"/>
              </a:spcBef>
              <a:spcAft>
                <a:spcPct val="0"/>
              </a:spcAft>
              <a:buNone/>
              <a:defRPr sz="1400">
                <a:solidFill>
                  <a:schemeClr val="tx1"/>
                </a:solidFill>
                <a:latin typeface="Arial" panose="020B0604020202020204" pitchFamily="34" charset="0"/>
                <a:ea typeface="+mn-ea"/>
              </a:defRPr>
            </a:lvl8pPr>
            <a:lvl9pPr marL="3657600" indent="0" algn="l" rtl="0" fontAlgn="base">
              <a:spcBef>
                <a:spcPct val="20000"/>
              </a:spcBef>
              <a:spcAft>
                <a:spcPct val="0"/>
              </a:spcAft>
              <a:buNone/>
              <a:defRPr sz="1400">
                <a:solidFill>
                  <a:schemeClr val="tx1"/>
                </a:solidFill>
                <a:latin typeface="Arial" panose="020B0604020202020204" pitchFamily="34" charset="0"/>
                <a:ea typeface="+mn-ea"/>
              </a:defRPr>
            </a:lvl9pPr>
          </a:lstStyle>
          <a:p>
            <a:pPr algn="just"/>
            <a:r>
              <a:rPr lang="zh-CN" altLang="en-US" sz="2400">
                <a:latin typeface="微软雅黑" panose="020B0503020204020204" charset="-122"/>
                <a:ea typeface="微软雅黑" panose="020B0503020204020204" charset="-122"/>
                <a:cs typeface="微软雅黑" panose="020B0503020204020204" charset="-122"/>
              </a:rPr>
              <a:t>(1) 刺激消费，扩大消费品销售额；</a:t>
            </a:r>
            <a:endParaRPr lang="zh-CN" altLang="en-US" sz="2400">
              <a:latin typeface="微软雅黑" panose="020B0503020204020204" charset="-122"/>
              <a:ea typeface="微软雅黑" panose="020B0503020204020204" charset="-122"/>
              <a:cs typeface="微软雅黑" panose="020B0503020204020204" charset="-122"/>
            </a:endParaRPr>
          </a:p>
          <a:p>
            <a:pPr algn="just"/>
            <a:endParaRPr lang="zh-CN" altLang="en-US" sz="2400">
              <a:latin typeface="微软雅黑" panose="020B0503020204020204" charset="-122"/>
              <a:ea typeface="微软雅黑" panose="020B0503020204020204" charset="-122"/>
              <a:cs typeface="微软雅黑" panose="020B0503020204020204" charset="-122"/>
            </a:endParaRPr>
          </a:p>
          <a:p>
            <a:pPr algn="just"/>
            <a:r>
              <a:rPr lang="zh-CN" altLang="en-US" sz="2400">
                <a:latin typeface="微软雅黑" panose="020B0503020204020204" charset="-122"/>
                <a:ea typeface="微软雅黑" panose="020B0503020204020204" charset="-122"/>
                <a:cs typeface="微软雅黑" panose="020B0503020204020204" charset="-122"/>
              </a:rPr>
              <a:t>(2) 加快消费品更新换代步伐；</a:t>
            </a:r>
            <a:endParaRPr lang="zh-CN" altLang="en-US" sz="2400">
              <a:latin typeface="微软雅黑" panose="020B0503020204020204" charset="-122"/>
              <a:ea typeface="微软雅黑" panose="020B0503020204020204" charset="-122"/>
              <a:cs typeface="微软雅黑" panose="020B0503020204020204" charset="-122"/>
            </a:endParaRPr>
          </a:p>
          <a:p>
            <a:pPr algn="just"/>
            <a:endParaRPr lang="zh-CN" altLang="en-US" sz="2400">
              <a:latin typeface="微软雅黑" panose="020B0503020204020204" charset="-122"/>
              <a:ea typeface="微软雅黑" panose="020B0503020204020204" charset="-122"/>
              <a:cs typeface="微软雅黑" panose="020B0503020204020204" charset="-122"/>
            </a:endParaRPr>
          </a:p>
          <a:p>
            <a:pPr algn="just"/>
            <a:r>
              <a:rPr lang="zh-CN" altLang="en-US" sz="2400">
                <a:latin typeface="微软雅黑" panose="020B0503020204020204" charset="-122"/>
                <a:ea typeface="微软雅黑" panose="020B0503020204020204" charset="-122"/>
                <a:cs typeface="微软雅黑" panose="020B0503020204020204" charset="-122"/>
              </a:rPr>
              <a:t>(3) 过量发展消费信用会导致信用膨胀；在延期付款的诱惑下，对未来收入预算过大会使消费者债务负担过重，增加社会不稳定因素，严重时可能诱发债务危机。</a:t>
            </a:r>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928110"/>
            <a:ext cx="4276725" cy="2122805"/>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第一节  消费信用概论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消费信用管理概论</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第三节  消费信用评级体系</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了解消费信用概念、分类和形式；</a:t>
            </a:r>
            <a:endParaRPr kumimoji="0" lang="en-US" altLang="zh-CN"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了解消费信用管理的流程和具体的管理制度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掌握</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个人信用评价方法</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，了解提升个人信用等级的途径</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八、经营消费信用的机构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1510" name="组合 6"/>
          <p:cNvGrpSpPr/>
          <p:nvPr/>
        </p:nvGrpSpPr>
        <p:grpSpPr>
          <a:xfrm>
            <a:off x="2422525" y="1445263"/>
            <a:ext cx="7346950" cy="4551995"/>
            <a:chOff x="1403350" y="1772605"/>
            <a:chExt cx="7346950" cy="4551995"/>
          </a:xfrm>
        </p:grpSpPr>
        <p:grpSp>
          <p:nvGrpSpPr>
            <p:cNvPr id="21511" name="Group 3"/>
            <p:cNvGrpSpPr/>
            <p:nvPr/>
          </p:nvGrpSpPr>
          <p:grpSpPr>
            <a:xfrm>
              <a:off x="3797300" y="1772605"/>
              <a:ext cx="2559050" cy="2418395"/>
              <a:chOff x="4071" y="1593"/>
              <a:chExt cx="1092" cy="1088"/>
            </a:xfrm>
          </p:grpSpPr>
          <p:sp>
            <p:nvSpPr>
              <p:cNvPr id="21551" name="Oval 4"/>
              <p:cNvSpPr/>
              <p:nvPr/>
            </p:nvSpPr>
            <p:spPr>
              <a:xfrm>
                <a:off x="4071" y="2006"/>
                <a:ext cx="187" cy="246"/>
              </a:xfrm>
              <a:prstGeom prst="ellipse">
                <a:avLst/>
              </a:prstGeom>
              <a:gradFill rotWithShape="true">
                <a:gsLst>
                  <a:gs pos="0">
                    <a:srgbClr val="FFFFFF"/>
                  </a:gs>
                  <a:gs pos="50000">
                    <a:srgbClr val="D8755A"/>
                  </a:gs>
                  <a:gs pos="100000">
                    <a:srgbClr val="FFFFFF"/>
                  </a:gs>
                </a:gsLst>
                <a:lin ang="2700000" scaled="true"/>
                <a:tileRect/>
              </a:gradFill>
              <a:ln w="38100">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52" name="Oval 5"/>
              <p:cNvSpPr/>
              <p:nvPr/>
            </p:nvSpPr>
            <p:spPr>
              <a:xfrm>
                <a:off x="4073" y="1593"/>
                <a:ext cx="1090" cy="1088"/>
              </a:xfrm>
              <a:prstGeom prst="ellipse">
                <a:avLst/>
              </a:prstGeom>
              <a:gradFill rotWithShape="true">
                <a:gsLst>
                  <a:gs pos="0">
                    <a:srgbClr val="D8755A">
                      <a:alpha val="32001"/>
                    </a:srgbClr>
                  </a:gs>
                  <a:gs pos="100000">
                    <a:srgbClr val="000000">
                      <a:alpha val="89998"/>
                    </a:srgbClr>
                  </a:gs>
                </a:gsLst>
                <a:lin ang="2700000" scaled="true"/>
                <a:tileRect/>
              </a:gradFill>
              <a:ln w="38100">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53" name="Oval 6"/>
              <p:cNvSpPr/>
              <p:nvPr/>
            </p:nvSpPr>
            <p:spPr>
              <a:xfrm>
                <a:off x="4131" y="1655"/>
                <a:ext cx="946" cy="945"/>
              </a:xfrm>
              <a:prstGeom prst="ellipse">
                <a:avLst/>
              </a:prstGeom>
              <a:gradFill rotWithShape="true">
                <a:gsLst>
                  <a:gs pos="0">
                    <a:srgbClr val="753F31"/>
                  </a:gs>
                  <a:gs pos="50000">
                    <a:srgbClr val="D8755A"/>
                  </a:gs>
                  <a:gs pos="100000">
                    <a:srgbClr val="753F31"/>
                  </a:gs>
                </a:gsLst>
                <a:lin ang="18900000" scaled="true"/>
                <a:tileRect/>
              </a:gra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54" name="Oval 7"/>
              <p:cNvSpPr/>
              <p:nvPr/>
            </p:nvSpPr>
            <p:spPr>
              <a:xfrm>
                <a:off x="4128" y="1650"/>
                <a:ext cx="946" cy="945"/>
              </a:xfrm>
              <a:prstGeom prst="ellipse">
                <a:avLst/>
              </a:prstGeom>
              <a:gradFill rotWithShape="true">
                <a:gsLst>
                  <a:gs pos="0">
                    <a:srgbClr val="894A39"/>
                  </a:gs>
                  <a:gs pos="100000">
                    <a:srgbClr val="D8755A">
                      <a:alpha val="0"/>
                    </a:srgbClr>
                  </a:gs>
                </a:gsLst>
                <a:lin ang="2700000" scaled="true"/>
                <a:tileRect/>
              </a:gra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55" name="Oval 8"/>
              <p:cNvSpPr/>
              <p:nvPr/>
            </p:nvSpPr>
            <p:spPr>
              <a:xfrm>
                <a:off x="4178" y="1703"/>
                <a:ext cx="852" cy="850"/>
              </a:xfrm>
              <a:prstGeom prst="ellipse">
                <a:avLst/>
              </a:prstGeom>
              <a:solidFill>
                <a:srgbClr val="000000"/>
              </a:soli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nvGrpSpPr>
              <p:cNvPr id="21556" name="Group 9"/>
              <p:cNvGrpSpPr/>
              <p:nvPr/>
            </p:nvGrpSpPr>
            <p:grpSpPr>
              <a:xfrm>
                <a:off x="4197" y="1716"/>
                <a:ext cx="826" cy="825"/>
                <a:chOff x="4166" y="1706"/>
                <a:chExt cx="1252" cy="1252"/>
              </a:xfrm>
            </p:grpSpPr>
            <p:sp>
              <p:nvSpPr>
                <p:cNvPr id="21557" name="Oval 10"/>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58" name="Oval 11"/>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59" name="Oval 12"/>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60" name="Oval 13"/>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grpSp>
          <p:nvGrpSpPr>
            <p:cNvPr id="21512" name="Group 14"/>
            <p:cNvGrpSpPr/>
            <p:nvPr/>
          </p:nvGrpSpPr>
          <p:grpSpPr>
            <a:xfrm>
              <a:off x="3136900" y="2743200"/>
              <a:ext cx="3879850" cy="2057400"/>
              <a:chOff x="1680" y="1824"/>
              <a:chExt cx="2256" cy="1296"/>
            </a:xfrm>
          </p:grpSpPr>
          <p:sp>
            <p:nvSpPr>
              <p:cNvPr id="21548" name="AutoShape 15"/>
              <p:cNvSpPr/>
              <p:nvPr/>
            </p:nvSpPr>
            <p:spPr>
              <a:xfrm rot="10800000">
                <a:off x="3552" y="1824"/>
                <a:ext cx="384" cy="288"/>
              </a:xfrm>
              <a:prstGeom prst="leftArrow">
                <a:avLst>
                  <a:gd name="adj1" fmla="val 31250"/>
                  <a:gd name="adj2" fmla="val 71530"/>
                </a:avLst>
              </a:prstGeom>
              <a:gradFill rotWithShape="true">
                <a:gsLst>
                  <a:gs pos="0">
                    <a:srgbClr val="666699"/>
                  </a:gs>
                  <a:gs pos="100000">
                    <a:srgbClr val="BEBED4"/>
                  </a:gs>
                </a:gsLst>
                <a:lin ang="0" scaled="true"/>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49" name="AutoShape 17"/>
              <p:cNvSpPr/>
              <p:nvPr/>
            </p:nvSpPr>
            <p:spPr>
              <a:xfrm>
                <a:off x="1680" y="1824"/>
                <a:ext cx="384" cy="288"/>
              </a:xfrm>
              <a:prstGeom prst="leftArrow">
                <a:avLst>
                  <a:gd name="adj1" fmla="val 31250"/>
                  <a:gd name="adj2" fmla="val 71530"/>
                </a:avLst>
              </a:prstGeom>
              <a:gradFill rotWithShape="true">
                <a:gsLst>
                  <a:gs pos="0">
                    <a:srgbClr val="666699"/>
                  </a:gs>
                  <a:gs pos="100000">
                    <a:srgbClr val="BEBED4"/>
                  </a:gs>
                </a:gsLst>
                <a:lin ang="0" scaled="true"/>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50" name="AutoShape 18"/>
              <p:cNvSpPr/>
              <p:nvPr/>
            </p:nvSpPr>
            <p:spPr>
              <a:xfrm rot="-5400000">
                <a:off x="2749" y="2784"/>
                <a:ext cx="384" cy="288"/>
              </a:xfrm>
              <a:prstGeom prst="leftArrow">
                <a:avLst>
                  <a:gd name="adj1" fmla="val 31250"/>
                  <a:gd name="adj2" fmla="val 71530"/>
                </a:avLst>
              </a:prstGeom>
              <a:gradFill rotWithShape="true">
                <a:gsLst>
                  <a:gs pos="0">
                    <a:srgbClr val="666699"/>
                  </a:gs>
                  <a:gs pos="100000">
                    <a:srgbClr val="BEBED4"/>
                  </a:gs>
                </a:gsLst>
                <a:lin ang="0" scaled="true"/>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sp>
          <p:nvSpPr>
            <p:cNvPr id="10" name="Text Box 19"/>
            <p:cNvSpPr txBox="true">
              <a:spLocks noChangeArrowheads="true"/>
            </p:cNvSpPr>
            <p:nvPr/>
          </p:nvSpPr>
          <p:spPr bwMode="gray">
            <a:xfrm>
              <a:off x="4187825" y="2579687"/>
              <a:ext cx="1855788"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2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经营消费</a:t>
              </a:r>
              <a:endParaRPr kumimoji="0" lang="en-US" altLang="zh-CN"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ts val="2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信用的机构</a:t>
              </a:r>
              <a:endPar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grpSp>
          <p:nvGrpSpPr>
            <p:cNvPr id="21514" name="Group 20"/>
            <p:cNvGrpSpPr/>
            <p:nvPr/>
          </p:nvGrpSpPr>
          <p:grpSpPr>
            <a:xfrm>
              <a:off x="7189788" y="2286000"/>
              <a:ext cx="1560512" cy="1439863"/>
              <a:chOff x="2789" y="1625"/>
              <a:chExt cx="907" cy="907"/>
            </a:xfrm>
          </p:grpSpPr>
          <p:sp>
            <p:nvSpPr>
              <p:cNvPr id="21538" name="Oval 21"/>
              <p:cNvSpPr/>
              <p:nvPr/>
            </p:nvSpPr>
            <p:spPr>
              <a:xfrm>
                <a:off x="2789" y="1625"/>
                <a:ext cx="907" cy="907"/>
              </a:xfrm>
              <a:prstGeom prst="ellipse">
                <a:avLst/>
              </a:prstGeom>
              <a:gradFill rotWithShape="true">
                <a:gsLst>
                  <a:gs pos="0">
                    <a:srgbClr val="FFFFFF"/>
                  </a:gs>
                  <a:gs pos="50000">
                    <a:srgbClr val="83A6A7"/>
                  </a:gs>
                  <a:gs pos="100000">
                    <a:srgbClr val="FFFFFF"/>
                  </a:gs>
                </a:gsLst>
                <a:lin ang="2700000" scaled="true"/>
                <a:tileRect/>
              </a:gradFill>
              <a:ln w="38100">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39" name="Oval 22"/>
              <p:cNvSpPr/>
              <p:nvPr/>
            </p:nvSpPr>
            <p:spPr>
              <a:xfrm>
                <a:off x="2789" y="1625"/>
                <a:ext cx="907" cy="907"/>
              </a:xfrm>
              <a:prstGeom prst="ellipse">
                <a:avLst/>
              </a:prstGeom>
              <a:gradFill rotWithShape="true">
                <a:gsLst>
                  <a:gs pos="0">
                    <a:srgbClr val="83A6A7">
                      <a:alpha val="32001"/>
                    </a:srgbClr>
                  </a:gs>
                  <a:gs pos="100000">
                    <a:srgbClr val="000000">
                      <a:alpha val="89998"/>
                    </a:srgbClr>
                  </a:gs>
                </a:gsLst>
                <a:lin ang="2700000" scaled="true"/>
                <a:tileRect/>
              </a:gradFill>
              <a:ln w="38100">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40" name="Oval 23"/>
              <p:cNvSpPr/>
              <p:nvPr/>
            </p:nvSpPr>
            <p:spPr>
              <a:xfrm>
                <a:off x="2849" y="1684"/>
                <a:ext cx="787" cy="788"/>
              </a:xfrm>
              <a:prstGeom prst="ellipse">
                <a:avLst/>
              </a:prstGeom>
              <a:gradFill rotWithShape="true">
                <a:gsLst>
                  <a:gs pos="0">
                    <a:srgbClr val="475A5A"/>
                  </a:gs>
                  <a:gs pos="50000">
                    <a:srgbClr val="83A6A7"/>
                  </a:gs>
                  <a:gs pos="100000">
                    <a:srgbClr val="475A5A"/>
                  </a:gs>
                </a:gsLst>
                <a:lin ang="18900000" scaled="true"/>
                <a:tileRect/>
              </a:gra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41" name="Oval 24"/>
              <p:cNvSpPr/>
              <p:nvPr/>
            </p:nvSpPr>
            <p:spPr>
              <a:xfrm>
                <a:off x="2849" y="1686"/>
                <a:ext cx="787" cy="788"/>
              </a:xfrm>
              <a:prstGeom prst="ellipse">
                <a:avLst/>
              </a:prstGeom>
              <a:gradFill rotWithShape="true">
                <a:gsLst>
                  <a:gs pos="0">
                    <a:srgbClr val="53696A"/>
                  </a:gs>
                  <a:gs pos="100000">
                    <a:srgbClr val="83A6A7">
                      <a:alpha val="0"/>
                    </a:srgbClr>
                  </a:gs>
                </a:gsLst>
                <a:lin ang="2700000" scaled="true"/>
                <a:tileRect/>
              </a:gra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42" name="Oval 25"/>
              <p:cNvSpPr/>
              <p:nvPr/>
            </p:nvSpPr>
            <p:spPr>
              <a:xfrm>
                <a:off x="2888" y="1724"/>
                <a:ext cx="709" cy="709"/>
              </a:xfrm>
              <a:prstGeom prst="ellipse">
                <a:avLst/>
              </a:prstGeom>
              <a:solidFill>
                <a:srgbClr val="000000"/>
              </a:soli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nvGrpSpPr>
              <p:cNvPr id="21543" name="Group 26"/>
              <p:cNvGrpSpPr/>
              <p:nvPr/>
            </p:nvGrpSpPr>
            <p:grpSpPr>
              <a:xfrm>
                <a:off x="2899" y="1735"/>
                <a:ext cx="687" cy="688"/>
                <a:chOff x="4166" y="1706"/>
                <a:chExt cx="1252" cy="1252"/>
              </a:xfrm>
            </p:grpSpPr>
            <p:sp>
              <p:nvSpPr>
                <p:cNvPr id="21544" name="Oval 27"/>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45" name="Oval 28"/>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46" name="Oval 29"/>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47" name="Oval 30"/>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grpSp>
        <p:sp>
          <p:nvSpPr>
            <p:cNvPr id="2" name="Text Box 31"/>
            <p:cNvSpPr txBox="true">
              <a:spLocks noChangeArrowheads="true"/>
            </p:cNvSpPr>
            <p:nvPr/>
          </p:nvSpPr>
          <p:spPr bwMode="gray">
            <a:xfrm>
              <a:off x="7502525" y="2644775"/>
              <a:ext cx="904875"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21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商业</a:t>
              </a:r>
              <a:endParaRPr kumimoji="0" lang="en-US" altLang="zh-CN"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ts val="21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银行</a:t>
              </a:r>
              <a:endParaRPr kumimoji="0"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21516" name="Group 32"/>
            <p:cNvGrpSpPr/>
            <p:nvPr/>
          </p:nvGrpSpPr>
          <p:grpSpPr>
            <a:xfrm>
              <a:off x="4479395" y="4800600"/>
              <a:ext cx="1565275" cy="1524000"/>
              <a:chOff x="864" y="1680"/>
              <a:chExt cx="910" cy="960"/>
            </a:xfrm>
          </p:grpSpPr>
          <p:sp>
            <p:nvSpPr>
              <p:cNvPr id="21528" name="Oval 33"/>
              <p:cNvSpPr/>
              <p:nvPr/>
            </p:nvSpPr>
            <p:spPr>
              <a:xfrm>
                <a:off x="864" y="1680"/>
                <a:ext cx="910" cy="960"/>
              </a:xfrm>
              <a:prstGeom prst="ellipse">
                <a:avLst/>
              </a:prstGeom>
              <a:gradFill rotWithShape="true">
                <a:gsLst>
                  <a:gs pos="0">
                    <a:srgbClr val="FFFFFF"/>
                  </a:gs>
                  <a:gs pos="50000">
                    <a:srgbClr val="FF6699"/>
                  </a:gs>
                  <a:gs pos="100000">
                    <a:srgbClr val="FFFFFF"/>
                  </a:gs>
                </a:gsLst>
                <a:lin ang="2700000" scaled="true"/>
                <a:tileRect/>
              </a:gradFill>
              <a:ln w="38100">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9" name="Oval 34"/>
              <p:cNvSpPr/>
              <p:nvPr/>
            </p:nvSpPr>
            <p:spPr>
              <a:xfrm>
                <a:off x="864" y="1680"/>
                <a:ext cx="910" cy="960"/>
              </a:xfrm>
              <a:prstGeom prst="ellipse">
                <a:avLst/>
              </a:prstGeom>
              <a:gradFill rotWithShape="true">
                <a:gsLst>
                  <a:gs pos="0">
                    <a:srgbClr val="FF6699">
                      <a:alpha val="32001"/>
                    </a:srgbClr>
                  </a:gs>
                  <a:gs pos="100000">
                    <a:srgbClr val="000000">
                      <a:alpha val="89998"/>
                    </a:srgbClr>
                  </a:gs>
                </a:gsLst>
                <a:lin ang="2700000" scaled="true"/>
                <a:tileRect/>
              </a:gradFill>
              <a:ln w="38100">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30" name="Oval 35"/>
              <p:cNvSpPr/>
              <p:nvPr/>
            </p:nvSpPr>
            <p:spPr>
              <a:xfrm>
                <a:off x="923" y="1742"/>
                <a:ext cx="792" cy="836"/>
              </a:xfrm>
              <a:prstGeom prst="ellipse">
                <a:avLst/>
              </a:prstGeom>
              <a:gradFill rotWithShape="true">
                <a:gsLst>
                  <a:gs pos="0">
                    <a:srgbClr val="8A3753"/>
                  </a:gs>
                  <a:gs pos="50000">
                    <a:srgbClr val="FF6699"/>
                  </a:gs>
                  <a:gs pos="100000">
                    <a:srgbClr val="8A3753"/>
                  </a:gs>
                </a:gsLst>
                <a:lin ang="18900000" scaled="true"/>
                <a:tileRect/>
              </a:gra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31" name="Oval 36"/>
              <p:cNvSpPr/>
              <p:nvPr/>
            </p:nvSpPr>
            <p:spPr>
              <a:xfrm>
                <a:off x="912" y="1728"/>
                <a:ext cx="791" cy="836"/>
              </a:xfrm>
              <a:prstGeom prst="ellipse">
                <a:avLst/>
              </a:prstGeom>
              <a:gradFill rotWithShape="true">
                <a:gsLst>
                  <a:gs pos="0">
                    <a:srgbClr val="A24161"/>
                  </a:gs>
                  <a:gs pos="100000">
                    <a:srgbClr val="FF6699">
                      <a:alpha val="0"/>
                    </a:srgbClr>
                  </a:gs>
                </a:gsLst>
                <a:lin ang="2700000" scaled="true"/>
                <a:tileRect/>
              </a:gra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32" name="Oval 37"/>
              <p:cNvSpPr/>
              <p:nvPr/>
            </p:nvSpPr>
            <p:spPr>
              <a:xfrm>
                <a:off x="966" y="1785"/>
                <a:ext cx="712" cy="750"/>
              </a:xfrm>
              <a:prstGeom prst="ellipse">
                <a:avLst/>
              </a:prstGeom>
              <a:solidFill>
                <a:srgbClr val="333333"/>
              </a:soli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33" name="Oval 38"/>
              <p:cNvSpPr/>
              <p:nvPr/>
            </p:nvSpPr>
            <p:spPr>
              <a:xfrm>
                <a:off x="960" y="1776"/>
                <a:ext cx="689" cy="727"/>
              </a:xfrm>
              <a:prstGeom prst="ellipse">
                <a:avLst/>
              </a:prstGeom>
              <a:gradFill rotWithShape="true">
                <a:gsLst>
                  <a:gs pos="0">
                    <a:srgbClr val="595959"/>
                  </a:gs>
                  <a:gs pos="100000">
                    <a:srgbClr val="C0C0C0"/>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34" name="Oval 39"/>
              <p:cNvSpPr/>
              <p:nvPr/>
            </p:nvSpPr>
            <p:spPr>
              <a:xfrm>
                <a:off x="986" y="1801"/>
                <a:ext cx="673" cy="709"/>
              </a:xfrm>
              <a:prstGeom prst="ellipse">
                <a:avLst/>
              </a:prstGeom>
              <a:gradFill rotWithShape="true">
                <a:gsLst>
                  <a:gs pos="0">
                    <a:srgbClr val="C0C0C0">
                      <a:alpha val="0"/>
                    </a:srgbClr>
                  </a:gs>
                  <a:gs pos="100000">
                    <a:srgbClr val="E9E9E9"/>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35" name="Oval 40"/>
              <p:cNvSpPr/>
              <p:nvPr/>
            </p:nvSpPr>
            <p:spPr>
              <a:xfrm>
                <a:off x="994" y="1808"/>
                <a:ext cx="640" cy="663"/>
              </a:xfrm>
              <a:prstGeom prst="ellipse">
                <a:avLst/>
              </a:prstGeom>
              <a:gradFill rotWithShape="true">
                <a:gsLst>
                  <a:gs pos="0">
                    <a:srgbClr val="989898"/>
                  </a:gs>
                  <a:gs pos="100000">
                    <a:srgbClr val="C0C0C0">
                      <a:alpha val="48000"/>
                    </a:srgbClr>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36" name="Oval 41"/>
              <p:cNvSpPr/>
              <p:nvPr/>
            </p:nvSpPr>
            <p:spPr>
              <a:xfrm>
                <a:off x="1031" y="1827"/>
                <a:ext cx="569" cy="538"/>
              </a:xfrm>
              <a:prstGeom prst="ellipse">
                <a:avLst/>
              </a:prstGeom>
              <a:gradFill rotWithShape="true">
                <a:gsLst>
                  <a:gs pos="0">
                    <a:srgbClr val="FFFFFF"/>
                  </a:gs>
                  <a:gs pos="100000">
                    <a:srgbClr val="C0C0C0">
                      <a:alpha val="37999"/>
                    </a:srgbClr>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34" name="Text Box 42"/>
              <p:cNvSpPr txBox="true">
                <a:spLocks noChangeArrowheads="true"/>
              </p:cNvSpPr>
              <p:nvPr/>
            </p:nvSpPr>
            <p:spPr bwMode="gray">
              <a:xfrm>
                <a:off x="905" y="1925"/>
                <a:ext cx="827" cy="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2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专业消费</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ts val="2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信用机构</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grpSp>
          <p:nvGrpSpPr>
            <p:cNvPr id="21517" name="Group 43"/>
            <p:cNvGrpSpPr/>
            <p:nvPr/>
          </p:nvGrpSpPr>
          <p:grpSpPr>
            <a:xfrm>
              <a:off x="1403350" y="2286000"/>
              <a:ext cx="1566863" cy="1524000"/>
              <a:chOff x="884" y="2523"/>
              <a:chExt cx="862" cy="862"/>
            </a:xfrm>
          </p:grpSpPr>
          <p:sp>
            <p:nvSpPr>
              <p:cNvPr id="21519" name="Oval 44"/>
              <p:cNvSpPr/>
              <p:nvPr/>
            </p:nvSpPr>
            <p:spPr>
              <a:xfrm>
                <a:off x="884" y="2523"/>
                <a:ext cx="862" cy="862"/>
              </a:xfrm>
              <a:prstGeom prst="ellipse">
                <a:avLst/>
              </a:prstGeom>
              <a:gradFill rotWithShape="true">
                <a:gsLst>
                  <a:gs pos="0">
                    <a:srgbClr val="FFFFFF"/>
                  </a:gs>
                  <a:gs pos="50000">
                    <a:srgbClr val="00CC66"/>
                  </a:gs>
                  <a:gs pos="100000">
                    <a:srgbClr val="FFFFFF"/>
                  </a:gs>
                </a:gsLst>
                <a:lin ang="2700000" scaled="true"/>
                <a:tileRect/>
              </a:gradFill>
              <a:ln w="38100">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0" name="Oval 45"/>
              <p:cNvSpPr/>
              <p:nvPr/>
            </p:nvSpPr>
            <p:spPr>
              <a:xfrm>
                <a:off x="884" y="2523"/>
                <a:ext cx="862" cy="862"/>
              </a:xfrm>
              <a:prstGeom prst="ellipse">
                <a:avLst/>
              </a:prstGeom>
              <a:gradFill rotWithShape="true">
                <a:gsLst>
                  <a:gs pos="0">
                    <a:srgbClr val="00CC66">
                      <a:alpha val="32001"/>
                    </a:srgbClr>
                  </a:gs>
                  <a:gs pos="100000">
                    <a:srgbClr val="000000">
                      <a:alpha val="89998"/>
                    </a:srgbClr>
                  </a:gs>
                </a:gsLst>
                <a:lin ang="2700000" scaled="true"/>
                <a:tileRect/>
              </a:gradFill>
              <a:ln w="38100">
                <a:noFill/>
              </a:ln>
            </p:spPr>
            <p:txBody>
              <a:bodyPr wrap="none"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1" name="Oval 46"/>
              <p:cNvSpPr/>
              <p:nvPr/>
            </p:nvSpPr>
            <p:spPr>
              <a:xfrm>
                <a:off x="940" y="2579"/>
                <a:ext cx="750" cy="750"/>
              </a:xfrm>
              <a:prstGeom prst="ellipse">
                <a:avLst/>
              </a:prstGeom>
              <a:gradFill rotWithShape="true">
                <a:gsLst>
                  <a:gs pos="0">
                    <a:srgbClr val="006E37"/>
                  </a:gs>
                  <a:gs pos="50000">
                    <a:srgbClr val="00CC66"/>
                  </a:gs>
                  <a:gs pos="100000">
                    <a:srgbClr val="006E37"/>
                  </a:gs>
                </a:gsLst>
                <a:lin ang="18900000" scaled="true"/>
                <a:tileRect/>
              </a:gra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2" name="Oval 47"/>
              <p:cNvSpPr/>
              <p:nvPr/>
            </p:nvSpPr>
            <p:spPr>
              <a:xfrm>
                <a:off x="941" y="2579"/>
                <a:ext cx="749" cy="750"/>
              </a:xfrm>
              <a:prstGeom prst="ellipse">
                <a:avLst/>
              </a:prstGeom>
              <a:gradFill rotWithShape="true">
                <a:gsLst>
                  <a:gs pos="0">
                    <a:srgbClr val="008241"/>
                  </a:gs>
                  <a:gs pos="100000">
                    <a:srgbClr val="00CC66">
                      <a:alpha val="0"/>
                    </a:srgbClr>
                  </a:gs>
                </a:gsLst>
                <a:lin ang="2700000" scaled="true"/>
                <a:tileRect/>
              </a:gra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3" name="Oval 48"/>
              <p:cNvSpPr/>
              <p:nvPr/>
            </p:nvSpPr>
            <p:spPr>
              <a:xfrm>
                <a:off x="981" y="2617"/>
                <a:ext cx="674" cy="674"/>
              </a:xfrm>
              <a:prstGeom prst="ellipse">
                <a:avLst/>
              </a:prstGeom>
              <a:solidFill>
                <a:srgbClr val="333333"/>
              </a:solidFill>
              <a:ln w="38100">
                <a:noFill/>
              </a:ln>
            </p:spPr>
            <p:txBody>
              <a:bodyPr anchor="ct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4" name="Oval 49"/>
              <p:cNvSpPr/>
              <p:nvPr/>
            </p:nvSpPr>
            <p:spPr>
              <a:xfrm>
                <a:off x="992" y="2628"/>
                <a:ext cx="653" cy="653"/>
              </a:xfrm>
              <a:prstGeom prst="ellipse">
                <a:avLst/>
              </a:prstGeom>
              <a:gradFill rotWithShape="true">
                <a:gsLst>
                  <a:gs pos="0">
                    <a:srgbClr val="595959"/>
                  </a:gs>
                  <a:gs pos="100000">
                    <a:srgbClr val="C0C0C0"/>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5" name="Oval 50"/>
              <p:cNvSpPr/>
              <p:nvPr/>
            </p:nvSpPr>
            <p:spPr>
              <a:xfrm>
                <a:off x="1000" y="2632"/>
                <a:ext cx="637" cy="636"/>
              </a:xfrm>
              <a:prstGeom prst="ellipse">
                <a:avLst/>
              </a:prstGeom>
              <a:gradFill rotWithShape="true">
                <a:gsLst>
                  <a:gs pos="0">
                    <a:srgbClr val="C0C0C0">
                      <a:alpha val="0"/>
                    </a:srgbClr>
                  </a:gs>
                  <a:gs pos="100000">
                    <a:srgbClr val="E9E9E9"/>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6" name="Oval 51"/>
              <p:cNvSpPr/>
              <p:nvPr/>
            </p:nvSpPr>
            <p:spPr>
              <a:xfrm>
                <a:off x="1007" y="2638"/>
                <a:ext cx="606" cy="595"/>
              </a:xfrm>
              <a:prstGeom prst="ellipse">
                <a:avLst/>
              </a:prstGeom>
              <a:gradFill rotWithShape="true">
                <a:gsLst>
                  <a:gs pos="0">
                    <a:srgbClr val="989898"/>
                  </a:gs>
                  <a:gs pos="100000">
                    <a:srgbClr val="C0C0C0">
                      <a:alpha val="48000"/>
                    </a:srgbClr>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21527" name="Oval 52"/>
              <p:cNvSpPr/>
              <p:nvPr/>
            </p:nvSpPr>
            <p:spPr>
              <a:xfrm>
                <a:off x="1042" y="2655"/>
                <a:ext cx="539" cy="483"/>
              </a:xfrm>
              <a:prstGeom prst="ellipse">
                <a:avLst/>
              </a:prstGeom>
              <a:gradFill rotWithShape="true">
                <a:gsLst>
                  <a:gs pos="0">
                    <a:srgbClr val="FFFFFF"/>
                  </a:gs>
                  <a:gs pos="100000">
                    <a:srgbClr val="C0C0C0">
                      <a:alpha val="37999"/>
                    </a:srgbClr>
                  </a:gs>
                </a:gsLst>
                <a:lin ang="5400000" scaled="true"/>
                <a:tileRect/>
              </a:gradFill>
              <a:ln w="9525">
                <a:noFill/>
              </a:ln>
            </p:spPr>
            <p:txBody>
              <a:bodyPr vert="eaVert"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sp>
          <p:nvSpPr>
            <p:cNvPr id="15" name="Text Box 53"/>
            <p:cNvSpPr txBox="true">
              <a:spLocks noChangeArrowheads="true"/>
            </p:cNvSpPr>
            <p:nvPr/>
          </p:nvSpPr>
          <p:spPr bwMode="gray">
            <a:xfrm>
              <a:off x="1527175" y="2644775"/>
              <a:ext cx="1266825" cy="63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零售商</a:t>
              </a:r>
              <a:endParaRPr kumimoji="0"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八、经营消费信用的机构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 name="文本框 1"/>
          <p:cNvSpPr txBox="true"/>
          <p:nvPr/>
        </p:nvSpPr>
        <p:spPr>
          <a:xfrm>
            <a:off x="914400" y="1060450"/>
            <a:ext cx="10294620" cy="368300"/>
          </a:xfrm>
          <a:prstGeom prst="rect">
            <a:avLst/>
          </a:prstGeom>
          <a:noFill/>
        </p:spPr>
        <p:txBody>
          <a:bodyPr wrap="square" rtlCol="0">
            <a:spAutoFit/>
          </a:bodyPr>
          <a:p>
            <a:endParaRPr lang="zh-CN" altLang="en-US"/>
          </a:p>
        </p:txBody>
      </p:sp>
      <p:sp>
        <p:nvSpPr>
          <p:cNvPr id="3" name="文本框 2"/>
          <p:cNvSpPr txBox="true"/>
          <p:nvPr/>
        </p:nvSpPr>
        <p:spPr>
          <a:xfrm>
            <a:off x="965200" y="1195070"/>
            <a:ext cx="10554335" cy="313817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（一）零售商</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包括提供商品和劳务的许多部门，如汽车推销商、家居推销商、商场等，它们不是对消费者提供贷款，而是给予消费者一种在接受商品和劳务后延期支付的能力。</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（二）专业消费信用机构</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属</a:t>
            </a:r>
            <a:r>
              <a:rPr lang="zh-CN" altLang="en-US">
                <a:solidFill>
                  <a:srgbClr val="00B0F0"/>
                </a:solidFill>
                <a:latin typeface="微软雅黑" panose="020B0503020204020204" charset="-122"/>
                <a:ea typeface="微软雅黑" panose="020B0503020204020204" charset="-122"/>
              </a:rPr>
              <a:t>非银行金融机构</a:t>
            </a:r>
            <a:r>
              <a:rPr lang="zh-CN" altLang="en-US">
                <a:latin typeface="微软雅黑" panose="020B0503020204020204" charset="-122"/>
                <a:ea typeface="微软雅黑" panose="020B0503020204020204" charset="-122"/>
              </a:rPr>
              <a:t>，主要包括金融公司、信用协会等。直接向消费者发放货币贷款，往往只经营消费信用中的某一项，专业消费信用机构大都是消费信用的开拓者。</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（三）商业银行</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几乎经营所有的消费信用业务，商业银行通常要求对所贷款项提供担保品，担保品可以是贷款所资助购买的商品（如汽车和家具），也可以是储蓄支票簿、人寿保险单或不动产等。</a:t>
            </a:r>
            <a:endParaRPr lang="en-US" altLang="zh-CN">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第一节 信用评级</a:t>
            </a:r>
            <a:endParaRPr lang="zh-CN" altLang="en-US" sz="3200" dirty="0">
              <a:solidFill>
                <a:schemeClr val="bg1"/>
              </a:solidFill>
              <a:latin typeface="微软雅黑" panose="020B0503020204020204" charset="-122"/>
              <a:ea typeface="微软雅黑" panose="020B0503020204020204" charset="-122"/>
            </a:endParaRPr>
          </a:p>
        </p:txBody>
      </p:sp>
      <p:sp>
        <p:nvSpPr>
          <p:cNvPr id="9224" name="AutoShape 5"/>
          <p:cNvSpPr/>
          <p:nvPr/>
        </p:nvSpPr>
        <p:spPr>
          <a:xfrm>
            <a:off x="4406265" y="326263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四、消费信用原则</a:t>
            </a:r>
            <a:endParaRPr lang="zh-CN" altLang="en-US" sz="2400" b="1" dirty="0">
              <a:latin typeface="微软雅黑" panose="020B0503020204020204" charset="-122"/>
              <a:ea typeface="微软雅黑" panose="020B0503020204020204" charset="-122"/>
            </a:endParaRPr>
          </a:p>
        </p:txBody>
      </p:sp>
      <p:sp>
        <p:nvSpPr>
          <p:cNvPr id="9225" name="AutoShape 6"/>
          <p:cNvSpPr/>
          <p:nvPr/>
        </p:nvSpPr>
        <p:spPr>
          <a:xfrm>
            <a:off x="4231640" y="254952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三、消费信用特点</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900805" y="182816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二、消费信用理论</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3552825" y="110807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一、消费信用的内涵</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rot="0">
            <a:off x="2909570" y="1241425"/>
            <a:ext cx="422275" cy="399415"/>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rot="0">
            <a:off x="3324225" y="1896745"/>
            <a:ext cx="422275" cy="399415"/>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rot="0">
            <a:off x="3834130" y="2660650"/>
            <a:ext cx="422275" cy="399415"/>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1" name="Group 30"/>
          <p:cNvGrpSpPr/>
          <p:nvPr/>
        </p:nvGrpSpPr>
        <p:grpSpPr>
          <a:xfrm rot="0">
            <a:off x="3992245" y="3342640"/>
            <a:ext cx="422275" cy="399415"/>
            <a:chOff x="0" y="0"/>
            <a:chExt cx="1615" cy="1615"/>
          </a:xfrm>
        </p:grpSpPr>
        <p:sp>
          <p:nvSpPr>
            <p:cNvPr id="9250"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1"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2"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3"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4"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5"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2" name="AutoShape 6"/>
          <p:cNvSpPr/>
          <p:nvPr/>
        </p:nvSpPr>
        <p:spPr>
          <a:xfrm>
            <a:off x="4269105" y="397827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五、消费信用分类</a:t>
            </a:r>
            <a:endParaRPr lang="zh-CN" altLang="en-US" sz="2400" b="1" dirty="0">
              <a:latin typeface="微软雅黑" panose="020B0503020204020204" charset="-122"/>
              <a:ea typeface="微软雅黑" panose="020B0503020204020204" charset="-122"/>
            </a:endParaRPr>
          </a:p>
        </p:txBody>
      </p:sp>
      <p:grpSp>
        <p:nvGrpSpPr>
          <p:cNvPr id="9233" name="Group 23"/>
          <p:cNvGrpSpPr/>
          <p:nvPr/>
        </p:nvGrpSpPr>
        <p:grpSpPr>
          <a:xfrm rot="0">
            <a:off x="3879850" y="4043680"/>
            <a:ext cx="422275" cy="399415"/>
            <a:chOff x="0" y="0"/>
            <a:chExt cx="1615" cy="1615"/>
          </a:xfrm>
        </p:grpSpPr>
        <p:sp>
          <p:nvSpPr>
            <p:cNvPr id="9244"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45"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7"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9"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pic>
        <p:nvPicPr>
          <p:cNvPr id="9234" name="图片 5"/>
          <p:cNvPicPr>
            <a:picLocks noChangeAspect="true"/>
          </p:cNvPicPr>
          <p:nvPr/>
        </p:nvPicPr>
        <p:blipFill>
          <a:blip r:embed="rId4"/>
          <a:stretch>
            <a:fillRect/>
          </a:stretch>
        </p:blipFill>
        <p:spPr>
          <a:xfrm>
            <a:off x="3422650" y="4773930"/>
            <a:ext cx="425450" cy="402590"/>
          </a:xfrm>
          <a:prstGeom prst="rect">
            <a:avLst/>
          </a:prstGeom>
          <a:noFill/>
          <a:ln w="9525">
            <a:noFill/>
          </a:ln>
        </p:spPr>
      </p:pic>
      <p:sp>
        <p:nvSpPr>
          <p:cNvPr id="9235" name="AutoShape 6"/>
          <p:cNvSpPr/>
          <p:nvPr/>
        </p:nvSpPr>
        <p:spPr>
          <a:xfrm>
            <a:off x="3917315" y="470916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六、消费信用形式</a:t>
            </a:r>
            <a:endParaRPr lang="zh-CN" altLang="en-US" sz="2400" b="1" dirty="0">
              <a:latin typeface="微软雅黑" panose="020B0503020204020204" charset="-122"/>
              <a:ea typeface="微软雅黑" panose="020B0503020204020204" charset="-122"/>
            </a:endParaRPr>
          </a:p>
        </p:txBody>
      </p:sp>
      <p:grpSp>
        <p:nvGrpSpPr>
          <p:cNvPr id="9236" name="Group 9"/>
          <p:cNvGrpSpPr/>
          <p:nvPr/>
        </p:nvGrpSpPr>
        <p:grpSpPr>
          <a:xfrm rot="0">
            <a:off x="2890520" y="5401310"/>
            <a:ext cx="422275" cy="399415"/>
            <a:chOff x="0" y="0"/>
            <a:chExt cx="1615" cy="1615"/>
          </a:xfrm>
        </p:grpSpPr>
        <p:sp>
          <p:nvSpPr>
            <p:cNvPr id="923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3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6"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8"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7" name="AutoShape 6"/>
          <p:cNvSpPr/>
          <p:nvPr/>
        </p:nvSpPr>
        <p:spPr>
          <a:xfrm>
            <a:off x="3533775" y="537273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七、消费信用作用</a:t>
            </a:r>
            <a:endParaRPr lang="zh-CN" altLang="en-US" sz="2400" b="1" dirty="0">
              <a:latin typeface="微软雅黑" panose="020B0503020204020204" charset="-122"/>
              <a:ea typeface="微软雅黑" panose="020B0503020204020204" charset="-122"/>
            </a:endParaRPr>
          </a:p>
        </p:txBody>
      </p:sp>
      <p:sp>
        <p:nvSpPr>
          <p:cNvPr id="7" name="AutoShape 6"/>
          <p:cNvSpPr/>
          <p:nvPr/>
        </p:nvSpPr>
        <p:spPr>
          <a:xfrm>
            <a:off x="3247629" y="5995271"/>
            <a:ext cx="4894774" cy="532529"/>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八、消费信用服务机构</a:t>
            </a:r>
            <a:endParaRPr lang="zh-CN" altLang="en-US" sz="2400" b="1" dirty="0">
              <a:latin typeface="微软雅黑" panose="020B0503020204020204" charset="-122"/>
              <a:ea typeface="微软雅黑" panose="020B0503020204020204" charset="-122"/>
            </a:endParaRPr>
          </a:p>
        </p:txBody>
      </p:sp>
      <p:grpSp>
        <p:nvGrpSpPr>
          <p:cNvPr id="8" name="Group 9"/>
          <p:cNvGrpSpPr/>
          <p:nvPr/>
        </p:nvGrpSpPr>
        <p:grpSpPr>
          <a:xfrm rot="0">
            <a:off x="2555240" y="6061710"/>
            <a:ext cx="422275" cy="399415"/>
            <a:chOff x="0" y="0"/>
            <a:chExt cx="1615" cy="1615"/>
          </a:xfrm>
        </p:grpSpPr>
        <p:sp>
          <p:nvSpPr>
            <p:cNvPr id="9"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0"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1"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3"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5"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6"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消费信用：从一个小故事说起</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150" name="Rectangle 10"/>
          <p:cNvSpPr/>
          <p:nvPr/>
        </p:nvSpPr>
        <p:spPr>
          <a:xfrm>
            <a:off x="2099310" y="1542415"/>
            <a:ext cx="7993063" cy="3384550"/>
          </a:xfrm>
          <a:prstGeom prst="rect">
            <a:avLst/>
          </a:prstGeom>
          <a:solidFill>
            <a:srgbClr val="CCFFFF"/>
          </a:solidFill>
          <a:ln w="57150" cap="flat" cmpd="thickThin">
            <a:solidFill>
              <a:schemeClr val="folHlink"/>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115000"/>
              </a:lnSpc>
              <a:spcBef>
                <a:spcPct val="0"/>
              </a:spcBef>
              <a:buClrTx/>
              <a:buFontTx/>
              <a:buNone/>
            </a:pPr>
            <a:r>
              <a:rPr lang="zh-CN" altLang="en-US" sz="2400" dirty="0">
                <a:solidFill>
                  <a:srgbClr val="135A9A"/>
                </a:solidFill>
                <a:latin typeface="微软雅黑" panose="020B0503020204020204" charset="-122"/>
                <a:ea typeface="微软雅黑" panose="020B0503020204020204" charset="-122"/>
                <a:cs typeface="微软雅黑" panose="020B0503020204020204" charset="-122"/>
              </a:rPr>
              <a:t>　　</a:t>
            </a:r>
            <a:r>
              <a:rPr lang="zh-CN" altLang="en-US" sz="2800" dirty="0">
                <a:latin typeface="微软雅黑" panose="020B0503020204020204" charset="-122"/>
                <a:ea typeface="微软雅黑" panose="020B0503020204020204" charset="-122"/>
                <a:cs typeface="微软雅黑" panose="020B0503020204020204" charset="-122"/>
              </a:rPr>
              <a:t>一个美国老太太和一个中国老太太同一天在天堂相遇。</a:t>
            </a:r>
            <a:endParaRPr lang="zh-CN" altLang="en-US" sz="2800" dirty="0">
              <a:latin typeface="微软雅黑" panose="020B0503020204020204" charset="-122"/>
              <a:ea typeface="微软雅黑" panose="020B0503020204020204" charset="-122"/>
              <a:cs typeface="微软雅黑" panose="020B0503020204020204" charset="-122"/>
            </a:endParaRPr>
          </a:p>
          <a:p>
            <a:pPr marL="0" lvl="0" indent="0" eaLnBrk="1" hangingPunct="1">
              <a:lnSpc>
                <a:spcPct val="115000"/>
              </a:lnSpc>
              <a:spcBef>
                <a:spcPct val="0"/>
              </a:spcBef>
              <a:buClrTx/>
              <a:buFontTx/>
              <a:buNone/>
            </a:pPr>
            <a:r>
              <a:rPr lang="zh-CN" altLang="en-US" sz="2800" dirty="0">
                <a:latin typeface="微软雅黑" panose="020B0503020204020204" charset="-122"/>
                <a:ea typeface="微软雅黑" panose="020B0503020204020204" charset="-122"/>
                <a:cs typeface="微软雅黑" panose="020B0503020204020204" charset="-122"/>
              </a:rPr>
              <a:t>    美国老太太说：“唉，我昨天总算把</a:t>
            </a:r>
            <a:r>
              <a:rPr lang="en-US" altLang="zh-CN" sz="2800">
                <a:latin typeface="微软雅黑" panose="020B0503020204020204" charset="-122"/>
                <a:ea typeface="微软雅黑" panose="020B0503020204020204" charset="-122"/>
                <a:cs typeface="微软雅黑" panose="020B0503020204020204" charset="-122"/>
              </a:rPr>
              <a:t>30</a:t>
            </a:r>
            <a:r>
              <a:rPr lang="zh-CN" altLang="en-US" sz="2800" dirty="0">
                <a:latin typeface="微软雅黑" panose="020B0503020204020204" charset="-122"/>
                <a:ea typeface="微软雅黑" panose="020B0503020204020204" charset="-122"/>
                <a:cs typeface="微软雅黑" panose="020B0503020204020204" charset="-122"/>
              </a:rPr>
              <a:t>年的住房按揭款还清了。”</a:t>
            </a:r>
            <a:endParaRPr lang="zh-CN" altLang="en-US" sz="2800" dirty="0">
              <a:latin typeface="微软雅黑" panose="020B0503020204020204" charset="-122"/>
              <a:ea typeface="微软雅黑" panose="020B0503020204020204" charset="-122"/>
              <a:cs typeface="微软雅黑" panose="020B0503020204020204" charset="-122"/>
            </a:endParaRPr>
          </a:p>
          <a:p>
            <a:pPr marL="0" lvl="0" indent="0" eaLnBrk="1" hangingPunct="1">
              <a:lnSpc>
                <a:spcPct val="115000"/>
              </a:lnSpc>
              <a:spcBef>
                <a:spcPct val="0"/>
              </a:spcBef>
              <a:buClrTx/>
              <a:buFontTx/>
              <a:buNone/>
            </a:pPr>
            <a:r>
              <a:rPr lang="zh-CN" altLang="en-US" sz="2800" dirty="0">
                <a:latin typeface="微软雅黑" panose="020B0503020204020204" charset="-122"/>
                <a:ea typeface="微软雅黑" panose="020B0503020204020204" charset="-122"/>
                <a:cs typeface="微软雅黑" panose="020B0503020204020204" charset="-122"/>
              </a:rPr>
              <a:t>    中国老太太说：“唉，我昨天总算用我毕生的积蓄把住房买进了。”</a:t>
            </a: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800" dirty="0">
                <a:solidFill>
                  <a:srgbClr val="0000FF"/>
                </a:solidFill>
                <a:latin typeface="微软雅黑" panose="020B0503020204020204" charset="-122"/>
                <a:ea typeface="微软雅黑" panose="020B0503020204020204" charset="-122"/>
                <a:cs typeface="微软雅黑" panose="020B0503020204020204" charset="-122"/>
              </a:rPr>
              <a:t>     </a:t>
            </a:r>
            <a:endParaRPr lang="en-US" altLang="zh-CN" sz="2800">
              <a:solidFill>
                <a:srgbClr val="0000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消费信用：从一个小故事说起</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078990" y="1239520"/>
            <a:ext cx="8135938" cy="5177790"/>
            <a:chOff x="783" y="2230"/>
            <a:chExt cx="12813" cy="8154"/>
          </a:xfrm>
        </p:grpSpPr>
        <p:sp>
          <p:nvSpPr>
            <p:cNvPr id="441354" name="Rectangle 10"/>
            <p:cNvSpPr/>
            <p:nvPr/>
          </p:nvSpPr>
          <p:spPr>
            <a:xfrm>
              <a:off x="903" y="2230"/>
              <a:ext cx="12152" cy="13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lvl="0" eaLnBrk="1" hangingPunct="1">
                <a:lnSpc>
                  <a:spcPct val="80000"/>
                </a:lnSpc>
                <a:buFont typeface="Wingdings" panose="05000000000000000000" pitchFamily="2" charset="2"/>
                <a:buNone/>
              </a:pPr>
              <a:r>
                <a:rPr lang="zh-CN" altLang="en-US" sz="2800" dirty="0">
                  <a:latin typeface="微软雅黑" panose="020B0503020204020204" charset="-122"/>
                  <a:ea typeface="微软雅黑" panose="020B0503020204020204" charset="-122"/>
                  <a:cs typeface="微软雅黑" panose="020B0503020204020204" charset="-122"/>
                </a:rPr>
                <a:t>    </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消费观念和消费方式的差异造成了两位老太太</a:t>
              </a:r>
              <a:endParaRPr lang="zh-CN" altLang="en-US" sz="2800" dirty="0">
                <a:solidFill>
                  <a:schemeClr val="tx1"/>
                </a:solidFill>
                <a:latin typeface="微软雅黑" panose="020B0503020204020204" charset="-122"/>
                <a:ea typeface="微软雅黑" panose="020B0503020204020204" charset="-122"/>
                <a:cs typeface="微软雅黑" panose="020B0503020204020204" charset="-122"/>
              </a:endParaRPr>
            </a:p>
            <a:p>
              <a:pPr lvl="0" eaLnBrk="1" hangingPunct="1">
                <a:lnSpc>
                  <a:spcPct val="80000"/>
                </a:lnSpc>
                <a:buFont typeface="Wingdings" panose="05000000000000000000" pitchFamily="2" charset="2"/>
                <a:buNone/>
              </a:pP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截然不同的生活质量。</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441355" name="Rectangle 11" descr="沙滩"/>
            <p:cNvSpPr>
              <a:spLocks noChangeArrowheads="true"/>
            </p:cNvSpPr>
            <p:nvPr/>
          </p:nvSpPr>
          <p:spPr bwMode="auto">
            <a:xfrm>
              <a:off x="783" y="4829"/>
              <a:ext cx="12813" cy="5555"/>
            </a:xfrm>
            <a:prstGeom prst="rect">
              <a:avLst/>
            </a:prstGeom>
            <a:solidFill>
              <a:schemeClr val="accent2">
                <a:lumMod val="20000"/>
                <a:lumOff val="80000"/>
              </a:schemeClr>
            </a:solidFill>
            <a:ln>
              <a:noFill/>
            </a:ln>
          </p:spPr>
          <p:txBody>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Tx/>
                <a:buNone/>
                <a:defRPr/>
              </a:pPr>
              <a:r>
                <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800" i="0" u="none" strike="noStrike" kern="1200" cap="none" spc="0" normalizeH="0" baseline="0" noProof="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前者是用</a:t>
              </a:r>
              <a:r>
                <a:rPr kumimoji="0" lang="zh-CN" altLang="en-US" sz="2800" i="0" u="none" strike="noStrike" kern="1200" cap="none" spc="0" normalizeH="0" baseline="0" noProof="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信用消费</a:t>
              </a:r>
              <a:r>
                <a:rPr kumimoji="0" lang="zh-CN" altLang="en-US" sz="2800" i="0" u="none" strike="noStrike" kern="1200" cap="none" spc="0" normalizeH="0" baseline="0" noProof="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方式，后者是用</a:t>
              </a:r>
              <a:r>
                <a:rPr kumimoji="0" lang="zh-CN" altLang="en-US" sz="2800" i="0" u="none" strike="noStrike" kern="1200" cap="none" spc="0" normalizeH="0" baseline="0" noProof="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现金消费</a:t>
              </a:r>
              <a:r>
                <a:rPr kumimoji="0" lang="zh-CN" altLang="en-US" sz="2800" i="0" u="none" strike="noStrike" kern="1200" cap="none" spc="0" normalizeH="0" baseline="0" noProof="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方式。在经济发达国家，信用消费已经成为最主要的消费方式。从其它国家的信用消费发展的历史来看，信用消费方式是未来主要的消费方式，也是促进消费增长，</a:t>
              </a:r>
              <a:r>
                <a:rPr kumimoji="0" lang="zh-CN" altLang="en-US" sz="2800" i="0" u="none" strike="noStrike" kern="1200" cap="none" spc="0" normalizeH="0" baseline="0" noProof="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促进经济发展</a:t>
              </a:r>
              <a:r>
                <a:rPr kumimoji="0" lang="zh-CN" altLang="en-US" sz="2800" i="0" u="none" strike="noStrike" kern="1200" cap="none" spc="0" normalizeH="0" baseline="0" noProof="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的重要手段。同时，也是消费者充分利用自己的个人信用资源的手段。</a:t>
              </a:r>
              <a:r>
                <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41356" name="AutoShape 12"/>
            <p:cNvSpPr/>
            <p:nvPr/>
          </p:nvSpPr>
          <p:spPr>
            <a:xfrm rot="5400000">
              <a:off x="6880" y="3298"/>
              <a:ext cx="1475" cy="1587"/>
            </a:xfrm>
            <a:custGeom>
              <a:avLst/>
              <a:gdLst>
                <a:gd name="txL" fmla="*/ 3375 w 21600"/>
                <a:gd name="txT" fmla="*/ 5400 h 21600"/>
                <a:gd name="txR" fmla="*/ 18900 w 21600"/>
                <a:gd name="txB" fmla="*/ 16200 h 21600"/>
              </a:gdLst>
              <a:ahLst/>
              <a:cxnLst>
                <a:cxn ang="17694720">
                  <a:pos x="2147483646" y="0"/>
                </a:cxn>
                <a:cxn ang="11796480">
                  <a:pos x="0" y="2147483646"/>
                </a:cxn>
                <a:cxn ang="5898240">
                  <a:pos x="2147483646" y="2147483646"/>
                </a:cxn>
                <a:cxn ang="0">
                  <a:pos x="2147483646" y="2147483646"/>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true">
              <a:gsLst>
                <a:gs pos="0">
                  <a:srgbClr val="8C1B08">
                    <a:alpha val="100000"/>
                  </a:srgbClr>
                </a:gs>
                <a:gs pos="100000">
                  <a:schemeClr val="bg1">
                    <a:alpha val="100000"/>
                  </a:schemeClr>
                </a:gs>
              </a:gsLst>
              <a:lin ang="0" scaled="true"/>
              <a:tileRect/>
            </a:gradFill>
            <a:ln w="9525">
              <a:noFill/>
            </a:ln>
          </p:spPr>
          <p:txBody>
            <a:bodyPr/>
            <a:p>
              <a:endParaRPr lang="zh-CN" altLang="en-US">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第一节  个人消费信用概论 </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33563" y="720408"/>
            <a:ext cx="8524875" cy="5133975"/>
            <a:chOff x="693" y="1153"/>
            <a:chExt cx="13425" cy="8085"/>
          </a:xfrm>
        </p:grpSpPr>
        <p:sp>
          <p:nvSpPr>
            <p:cNvPr id="9219" name="Rectangle 2"/>
            <p:cNvSpPr>
              <a:spLocks noGrp="true"/>
            </p:cNvSpPr>
            <p:nvPr/>
          </p:nvSpPr>
          <p:spPr>
            <a:xfrm>
              <a:off x="1155" y="1153"/>
              <a:ext cx="12285" cy="887"/>
            </a:xfrm>
            <a:prstGeom prst="rect">
              <a:avLst/>
            </a:prstGeom>
            <a:noFill/>
            <a:ln w="9525">
              <a:noFill/>
            </a:ln>
          </p:spPr>
          <p:txBody>
            <a:bodyPr vert="horz" wrap="square" lIns="91440" tIns="45720" rIns="91440" bIns="45720" anchor="ctr"/>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eaLnBrk="1" hangingPunct="1"/>
              <a:endParaRPr lang="en-US" altLang="zh-CN">
                <a:latin typeface="微软雅黑" panose="020B0503020204020204" charset="-122"/>
                <a:ea typeface="微软雅黑" panose="020B0503020204020204" charset="-122"/>
                <a:cs typeface="微软雅黑" panose="020B0503020204020204" charset="-122"/>
              </a:endParaRPr>
            </a:p>
          </p:txBody>
        </p:sp>
        <p:sp>
          <p:nvSpPr>
            <p:cNvPr id="110675" name="Rectangle 83"/>
            <p:cNvSpPr>
              <a:spLocks noGrp="true" noChangeArrowheads="true"/>
            </p:cNvSpPr>
            <p:nvPr/>
          </p:nvSpPr>
          <p:spPr>
            <a:xfrm>
              <a:off x="713" y="1866"/>
              <a:ext cx="13170" cy="2448"/>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一、个人消费信用概念</a:t>
              </a:r>
              <a:r>
                <a:rPr kumimoji="0" lang="zh-CN" altLang="en-US" sz="24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定义：按授信对象分类，个人信用是授信机构向</a:t>
              </a:r>
              <a:r>
                <a:rPr kumimoji="0" lang="zh-CN" altLang="en-US"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个人</a:t>
              </a:r>
              <a:r>
                <a:rPr kumimoji="0" lang="zh-CN" altLang="en-US" sz="24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提供的信用，由于个人信用一般用于满足</a:t>
              </a:r>
              <a:r>
                <a:rPr kumimoji="0" lang="zh-CN" altLang="en-US"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个人的消费需求</a:t>
              </a:r>
              <a:r>
                <a:rPr kumimoji="0" lang="zh-CN" altLang="en-US" sz="24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，一般也称为个人消费信用或消费信用。</a:t>
              </a:r>
              <a:endParaRPr kumimoji="0" lang="en-US" altLang="zh-CN" sz="240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7" name="AutoShape 4"/>
            <p:cNvSpPr>
              <a:spLocks noChangeArrowheads="true"/>
            </p:cNvSpPr>
            <p:nvPr/>
          </p:nvSpPr>
          <p:spPr bwMode="gray">
            <a:xfrm>
              <a:off x="1735" y="4988"/>
              <a:ext cx="12065" cy="1378"/>
            </a:xfrm>
            <a:prstGeom prst="homePlate">
              <a:avLst>
                <a:gd name="adj" fmla="val 51607"/>
              </a:avLst>
            </a:prstGeom>
            <a:gradFill rotWithShape="true">
              <a:gsLst>
                <a:gs pos="0">
                  <a:schemeClr val="folHlink"/>
                </a:gs>
                <a:gs pos="100000">
                  <a:schemeClr val="folHlink">
                    <a:gamma/>
                    <a:tint val="40000"/>
                    <a:invGamma/>
                  </a:schemeClr>
                </a:gs>
              </a:gsLst>
              <a:lin ang="0" scaled="true"/>
            </a:gradFill>
            <a:ln w="19050">
              <a:miter lim="800000"/>
            </a:ln>
            <a:effectLst/>
            <a:scene3d>
              <a:camera prst="legacyObliqueBottomLeft"/>
              <a:lightRig rig="legacyFlat3" dir="b"/>
            </a:scene3d>
            <a:sp3d extrusionH="430200" prstMaterial="legacyMetal">
              <a:bevelT w="13500" h="13500" prst="angle"/>
              <a:bevelB w="13500" h="13500" prst="angle"/>
              <a:extrusionClr>
                <a:schemeClr val="folHlink"/>
              </a:extrusionClr>
            </a:sp3d>
          </p:spPr>
          <p:txBody>
            <a:bodyPr wrap="none" anchor="ctr">
              <a:flatTx/>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1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9222" name="Group 5"/>
            <p:cNvGrpSpPr/>
            <p:nvPr/>
          </p:nvGrpSpPr>
          <p:grpSpPr>
            <a:xfrm>
              <a:off x="693" y="4918"/>
              <a:ext cx="2085" cy="1835"/>
              <a:chOff x="2161" y="696"/>
              <a:chExt cx="1360" cy="1356"/>
            </a:xfrm>
          </p:grpSpPr>
          <p:grpSp>
            <p:nvGrpSpPr>
              <p:cNvPr id="9250" name="Group 6"/>
              <p:cNvGrpSpPr/>
              <p:nvPr/>
            </p:nvGrpSpPr>
            <p:grpSpPr>
              <a:xfrm>
                <a:off x="2161" y="696"/>
                <a:ext cx="1360" cy="1356"/>
                <a:chOff x="2508" y="1231"/>
                <a:chExt cx="1248" cy="1240"/>
              </a:xfrm>
            </p:grpSpPr>
            <p:sp>
              <p:nvSpPr>
                <p:cNvPr id="9252" name="Oval 7"/>
                <p:cNvSpPr/>
                <p:nvPr/>
              </p:nvSpPr>
              <p:spPr>
                <a:xfrm>
                  <a:off x="2508" y="1231"/>
                  <a:ext cx="1248" cy="1240"/>
                </a:xfrm>
                <a:prstGeom prst="ellipse">
                  <a:avLst/>
                </a:prstGeom>
                <a:solidFill>
                  <a:srgbClr val="808080"/>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53" name="Oval 8"/>
                <p:cNvSpPr/>
                <p:nvPr/>
              </p:nvSpPr>
              <p:spPr>
                <a:xfrm>
                  <a:off x="2541" y="1256"/>
                  <a:ext cx="1190" cy="1190"/>
                </a:xfrm>
                <a:prstGeom prst="ellipse">
                  <a:avLst/>
                </a:prstGeom>
                <a:gradFill rotWithShape="true">
                  <a:gsLst>
                    <a:gs pos="0">
                      <a:srgbClr val="F8F8F8"/>
                    </a:gs>
                    <a:gs pos="100000">
                      <a:srgbClr val="414141"/>
                    </a:gs>
                  </a:gsLst>
                  <a:lin ang="5400000" scaled="true"/>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54" name="Oval 9"/>
                <p:cNvSpPr/>
                <p:nvPr/>
              </p:nvSpPr>
              <p:spPr>
                <a:xfrm>
                  <a:off x="2590" y="1305"/>
                  <a:ext cx="1092" cy="1092"/>
                </a:xfrm>
                <a:prstGeom prst="ellipse">
                  <a:avLst/>
                </a:prstGeom>
                <a:solidFill>
                  <a:srgbClr val="808080">
                    <a:alpha val="25098"/>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55" name="Oval 10"/>
                <p:cNvSpPr/>
                <p:nvPr/>
              </p:nvSpPr>
              <p:spPr>
                <a:xfrm>
                  <a:off x="2623" y="1330"/>
                  <a:ext cx="1026" cy="1026"/>
                </a:xfrm>
                <a:prstGeom prst="ellipse">
                  <a:avLst/>
                </a:prstGeom>
                <a:solidFill>
                  <a:srgbClr val="808080">
                    <a:alpha val="30196"/>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56" name="Oval 11"/>
                <p:cNvSpPr/>
                <p:nvPr/>
              </p:nvSpPr>
              <p:spPr>
                <a:xfrm>
                  <a:off x="2637" y="1346"/>
                  <a:ext cx="993" cy="994"/>
                </a:xfrm>
                <a:prstGeom prst="ellipse">
                  <a:avLst/>
                </a:prstGeom>
                <a:gradFill rotWithShape="true">
                  <a:gsLst>
                    <a:gs pos="0">
                      <a:srgbClr val="5C5C5C"/>
                    </a:gs>
                    <a:gs pos="100000">
                      <a:srgbClr val="FFFFFF"/>
                    </a:gs>
                  </a:gsLst>
                  <a:lin ang="5400000" scaled="true"/>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sp>
            <p:nvSpPr>
              <p:cNvPr id="10" name="Oval 12"/>
              <p:cNvSpPr>
                <a:spLocks noChangeArrowheads="true"/>
              </p:cNvSpPr>
              <p:nvPr/>
            </p:nvSpPr>
            <p:spPr bwMode="gray">
              <a:xfrm>
                <a:off x="2322" y="844"/>
                <a:ext cx="1052" cy="1055"/>
              </a:xfrm>
              <a:prstGeom prst="ellipse">
                <a:avLst/>
              </a:prstGeom>
              <a:gradFill rotWithShape="true">
                <a:gsLst>
                  <a:gs pos="0">
                    <a:schemeClr val="folHlink">
                      <a:gamma/>
                      <a:shade val="46275"/>
                      <a:invGamma/>
                    </a:schemeClr>
                  </a:gs>
                  <a:gs pos="100000">
                    <a:schemeClr val="folHlink"/>
                  </a:gs>
                </a:gsLst>
                <a:lin ang="5400000" scaled="true"/>
              </a:gradFill>
              <a:ln w="57150">
                <a:noFill/>
                <a:round/>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9223" name="Group 13"/>
            <p:cNvGrpSpPr/>
            <p:nvPr/>
          </p:nvGrpSpPr>
          <p:grpSpPr>
            <a:xfrm>
              <a:off x="1110" y="5230"/>
              <a:ext cx="1385" cy="1230"/>
              <a:chOff x="523" y="2809"/>
              <a:chExt cx="876" cy="882"/>
            </a:xfrm>
          </p:grpSpPr>
          <p:sp>
            <p:nvSpPr>
              <p:cNvPr id="9243" name="Oval 14"/>
              <p:cNvSpPr/>
              <p:nvPr/>
            </p:nvSpPr>
            <p:spPr>
              <a:xfrm>
                <a:off x="523" y="2809"/>
                <a:ext cx="876" cy="876"/>
              </a:xfrm>
              <a:prstGeom prst="ellipse">
                <a:avLst/>
              </a:prstGeom>
              <a:noFill/>
              <a:ln w="19050" cap="flat" cmpd="sng">
                <a:solidFill>
                  <a:srgbClr val="FFFFFF">
                    <a:alpha val="20000"/>
                  </a:srgbClr>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44" name="Line 15"/>
              <p:cNvSpPr/>
              <p:nvPr/>
            </p:nvSpPr>
            <p:spPr>
              <a:xfrm>
                <a:off x="964" y="2809"/>
                <a:ext cx="0" cy="870"/>
              </a:xfrm>
              <a:prstGeom prst="line">
                <a:avLst/>
              </a:prstGeom>
              <a:ln w="19050" cap="flat" cmpd="sng">
                <a:solidFill>
                  <a:srgbClr val="FFFFFF">
                    <a:alpha val="20000"/>
                  </a:srgbClr>
                </a:solidFill>
                <a:prstDash val="solid"/>
                <a:headEnd type="none" w="med" len="med"/>
                <a:tailEnd type="none" w="med" len="med"/>
              </a:ln>
            </p:spPr>
          </p:sp>
          <p:sp>
            <p:nvSpPr>
              <p:cNvPr id="9245" name="Line 16"/>
              <p:cNvSpPr/>
              <p:nvPr/>
            </p:nvSpPr>
            <p:spPr>
              <a:xfrm>
                <a:off x="523" y="3244"/>
                <a:ext cx="876" cy="0"/>
              </a:xfrm>
              <a:prstGeom prst="line">
                <a:avLst/>
              </a:prstGeom>
              <a:ln w="19050" cap="flat" cmpd="sng">
                <a:solidFill>
                  <a:srgbClr val="FFFFFF">
                    <a:alpha val="20000"/>
                  </a:srgbClr>
                </a:solidFill>
                <a:prstDash val="solid"/>
                <a:headEnd type="none" w="med" len="med"/>
                <a:tailEnd type="none" w="med" len="med"/>
              </a:ln>
            </p:spPr>
          </p:sp>
          <p:sp>
            <p:nvSpPr>
              <p:cNvPr id="9246" name="Freeform 17"/>
              <p:cNvSpPr/>
              <p:nvPr/>
            </p:nvSpPr>
            <p:spPr>
              <a:xfrm>
                <a:off x="1023" y="2815"/>
                <a:ext cx="182" cy="864"/>
              </a:xfrm>
              <a:custGeom>
                <a:avLst/>
                <a:gdLst>
                  <a:gd name="txL" fmla="*/ 0 w 182"/>
                  <a:gd name="txT" fmla="*/ 0 h 864"/>
                  <a:gd name="txR" fmla="*/ 182 w 182"/>
                  <a:gd name="txB" fmla="*/ 864 h 864"/>
                </a:gdLst>
                <a:ahLst/>
                <a:cxnLst>
                  <a:cxn ang="0">
                    <a:pos x="0" y="0"/>
                  </a:cxn>
                  <a:cxn ang="0">
                    <a:pos x="182" y="435"/>
                  </a:cxn>
                  <a:cxn ang="0">
                    <a:pos x="6" y="864"/>
                  </a:cxn>
                </a:cxnLst>
                <a:rect l="txL" t="txT" r="txR" b="txB"/>
                <a:pathLst>
                  <a:path w="182" h="864">
                    <a:moveTo>
                      <a:pt x="0" y="0"/>
                    </a:moveTo>
                    <a:cubicBezTo>
                      <a:pt x="59" y="89"/>
                      <a:pt x="182" y="177"/>
                      <a:pt x="182" y="435"/>
                    </a:cubicBezTo>
                    <a:cubicBezTo>
                      <a:pt x="182" y="693"/>
                      <a:pt x="70" y="800"/>
                      <a:pt x="6" y="864"/>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9247" name="Freeform 18"/>
              <p:cNvSpPr/>
              <p:nvPr/>
            </p:nvSpPr>
            <p:spPr>
              <a:xfrm>
                <a:off x="726" y="2821"/>
                <a:ext cx="197" cy="870"/>
              </a:xfrm>
              <a:custGeom>
                <a:avLst/>
                <a:gdLst>
                  <a:gd name="txL" fmla="*/ 0 w 197"/>
                  <a:gd name="txT" fmla="*/ 0 h 870"/>
                  <a:gd name="txR" fmla="*/ 197 w 197"/>
                  <a:gd name="txB" fmla="*/ 870 h 870"/>
                </a:gdLst>
                <a:ahLst/>
                <a:cxnLst>
                  <a:cxn ang="0">
                    <a:pos x="167" y="0"/>
                  </a:cxn>
                  <a:cxn ang="0">
                    <a:pos x="0" y="436"/>
                  </a:cxn>
                  <a:cxn ang="0">
                    <a:pos x="197" y="870"/>
                  </a:cxn>
                </a:cxnLst>
                <a:rect l="txL" t="txT" r="txR" b="txB"/>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9248" name="Freeform 19"/>
              <p:cNvSpPr/>
              <p:nvPr/>
            </p:nvSpPr>
            <p:spPr>
              <a:xfrm rot="5400000">
                <a:off x="891" y="3171"/>
                <a:ext cx="114" cy="653"/>
              </a:xfrm>
              <a:custGeom>
                <a:avLst/>
                <a:gdLst>
                  <a:gd name="txL" fmla="*/ 0 w 197"/>
                  <a:gd name="txT" fmla="*/ 0 h 870"/>
                  <a:gd name="txR" fmla="*/ 197 w 197"/>
                  <a:gd name="txB" fmla="*/ 870 h 870"/>
                </a:gdLst>
                <a:ahLst/>
                <a:cxnLst>
                  <a:cxn ang="0">
                    <a:pos x="1" y="0"/>
                  </a:cxn>
                  <a:cxn ang="0">
                    <a:pos x="0" y="2"/>
                  </a:cxn>
                  <a:cxn ang="0">
                    <a:pos x="1" y="2"/>
                  </a:cxn>
                </a:cxnLst>
                <a:rect l="txL" t="txT" r="txR" b="txB"/>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9249" name="Freeform 20"/>
              <p:cNvSpPr/>
              <p:nvPr/>
            </p:nvSpPr>
            <p:spPr>
              <a:xfrm rot="-5400000" flipV="true">
                <a:off x="899" y="2668"/>
                <a:ext cx="114" cy="653"/>
              </a:xfrm>
              <a:custGeom>
                <a:avLst/>
                <a:gdLst>
                  <a:gd name="txL" fmla="*/ 0 w 197"/>
                  <a:gd name="txT" fmla="*/ 0 h 870"/>
                  <a:gd name="txR" fmla="*/ 197 w 197"/>
                  <a:gd name="txB" fmla="*/ 870 h 870"/>
                </a:gdLst>
                <a:ahLst/>
                <a:cxnLst>
                  <a:cxn ang="0">
                    <a:pos x="1" y="0"/>
                  </a:cxn>
                  <a:cxn ang="0">
                    <a:pos x="0" y="2"/>
                  </a:cxn>
                  <a:cxn ang="0">
                    <a:pos x="1" y="2"/>
                  </a:cxn>
                </a:cxnLst>
                <a:rect l="txL" t="txT" r="txR" b="txB"/>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9224" name="Rectangle 22"/>
            <p:cNvSpPr/>
            <p:nvPr/>
          </p:nvSpPr>
          <p:spPr>
            <a:xfrm>
              <a:off x="2693" y="4955"/>
              <a:ext cx="11425" cy="123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lvl="0">
                <a:lnSpc>
                  <a:spcPts val="2400"/>
                </a:lnSpc>
                <a:buFont typeface="Wingdings" panose="05000000000000000000" pitchFamily="2" charset="2"/>
                <a:buNone/>
              </a:pPr>
              <a:r>
                <a:rPr lang="zh-CN" altLang="en-US" sz="2400" b="1" dirty="0">
                  <a:solidFill>
                    <a:srgbClr val="000000"/>
                  </a:solidFill>
                  <a:latin typeface="微软雅黑" panose="020B0503020204020204" charset="-122"/>
                  <a:ea typeface="微软雅黑" panose="020B0503020204020204" charset="-122"/>
                </a:rPr>
                <a:t>形式以</a:t>
              </a:r>
              <a:r>
                <a:rPr lang="zh-CN" altLang="en-US" sz="2400" b="1" dirty="0">
                  <a:solidFill>
                    <a:srgbClr val="00B0F0"/>
                  </a:solidFill>
                  <a:latin typeface="微软雅黑" panose="020B0503020204020204" charset="-122"/>
                  <a:ea typeface="微软雅黑" panose="020B0503020204020204" charset="-122"/>
                </a:rPr>
                <a:t>消费者个人及其家庭</a:t>
              </a:r>
              <a:r>
                <a:rPr lang="zh-CN" altLang="en-US" sz="2400" b="1" dirty="0">
                  <a:solidFill>
                    <a:srgbClr val="000000"/>
                  </a:solidFill>
                  <a:latin typeface="微软雅黑" panose="020B0503020204020204" charset="-122"/>
                  <a:ea typeface="微软雅黑" panose="020B0503020204020204" charset="-122"/>
                </a:rPr>
                <a:t>为授信对象</a:t>
              </a:r>
              <a:endParaRPr lang="en-US" altLang="zh-CN" sz="2400" b="1">
                <a:solidFill>
                  <a:srgbClr val="000000"/>
                </a:solidFill>
                <a:latin typeface="微软雅黑" panose="020B0503020204020204" charset="-122"/>
                <a:ea typeface="微软雅黑" panose="020B0503020204020204" charset="-122"/>
              </a:endParaRPr>
            </a:p>
            <a:p>
              <a:pPr lvl="0">
                <a:lnSpc>
                  <a:spcPts val="2400"/>
                </a:lnSpc>
                <a:buFont typeface="Wingdings" panose="05000000000000000000" pitchFamily="2" charset="2"/>
                <a:buNone/>
              </a:pPr>
              <a:r>
                <a:rPr lang="zh-CN" altLang="en-US" sz="2400" b="1" dirty="0">
                  <a:solidFill>
                    <a:srgbClr val="000000"/>
                  </a:solidFill>
                  <a:latin typeface="微软雅黑" panose="020B0503020204020204" charset="-122"/>
                  <a:ea typeface="微软雅黑" panose="020B0503020204020204" charset="-122"/>
                </a:rPr>
                <a:t>为消费者</a:t>
              </a:r>
              <a:r>
                <a:rPr lang="zh-CN" altLang="en-US" sz="2400" b="1" dirty="0">
                  <a:solidFill>
                    <a:srgbClr val="00B0F0"/>
                  </a:solidFill>
                  <a:latin typeface="微软雅黑" panose="020B0503020204020204" charset="-122"/>
                  <a:ea typeface="微软雅黑" panose="020B0503020204020204" charset="-122"/>
                </a:rPr>
                <a:t>购买生活资料</a:t>
              </a:r>
              <a:r>
                <a:rPr lang="zh-CN" altLang="en-US" sz="2400" b="1" dirty="0">
                  <a:solidFill>
                    <a:srgbClr val="000000"/>
                  </a:solidFill>
                  <a:latin typeface="微软雅黑" panose="020B0503020204020204" charset="-122"/>
                  <a:ea typeface="微软雅黑" panose="020B0503020204020204" charset="-122"/>
                </a:rPr>
                <a:t>和为消费者</a:t>
              </a:r>
              <a:r>
                <a:rPr lang="zh-CN" altLang="en-US" sz="2400" b="1" dirty="0">
                  <a:solidFill>
                    <a:srgbClr val="00B0F0"/>
                  </a:solidFill>
                  <a:latin typeface="微软雅黑" panose="020B0503020204020204" charset="-122"/>
                  <a:ea typeface="微软雅黑" panose="020B0503020204020204" charset="-122"/>
                </a:rPr>
                <a:t>理财</a:t>
              </a:r>
              <a:r>
                <a:rPr lang="zh-CN" altLang="en-US" sz="2400" b="1" dirty="0">
                  <a:solidFill>
                    <a:srgbClr val="000000"/>
                  </a:solidFill>
                  <a:latin typeface="微软雅黑" panose="020B0503020204020204" charset="-122"/>
                  <a:ea typeface="微软雅黑" panose="020B0503020204020204" charset="-122"/>
                </a:rPr>
                <a:t>提供融资。</a:t>
              </a:r>
              <a:endParaRPr lang="en-US" altLang="zh-CN" sz="2400" b="1">
                <a:solidFill>
                  <a:srgbClr val="000000"/>
                </a:solidFill>
                <a:latin typeface="微软雅黑" panose="020B0503020204020204" charset="-122"/>
                <a:ea typeface="微软雅黑" panose="020B0503020204020204" charset="-122"/>
              </a:endParaRPr>
            </a:p>
          </p:txBody>
        </p:sp>
        <p:sp>
          <p:nvSpPr>
            <p:cNvPr id="26" name="AutoShape 25"/>
            <p:cNvSpPr>
              <a:spLocks noChangeArrowheads="true"/>
            </p:cNvSpPr>
            <p:nvPr/>
          </p:nvSpPr>
          <p:spPr bwMode="gray">
            <a:xfrm>
              <a:off x="2045" y="7458"/>
              <a:ext cx="11188" cy="1573"/>
            </a:xfrm>
            <a:prstGeom prst="homePlate">
              <a:avLst>
                <a:gd name="adj" fmla="val 51607"/>
              </a:avLst>
            </a:prstGeom>
            <a:gradFill rotWithShape="true">
              <a:gsLst>
                <a:gs pos="0">
                  <a:schemeClr val="accent2"/>
                </a:gs>
                <a:gs pos="100000">
                  <a:schemeClr val="accent2">
                    <a:gamma/>
                    <a:tint val="40000"/>
                    <a:invGamma/>
                  </a:schemeClr>
                </a:gs>
              </a:gsLst>
              <a:lin ang="0" scaled="true"/>
            </a:gradFill>
            <a:ln w="19050">
              <a:miter lim="800000"/>
            </a:ln>
            <a:effectLst/>
            <a:scene3d>
              <a:camera prst="legacyObliqueBottomLeft"/>
              <a:lightRig rig="legacyFlat3" dir="b"/>
            </a:scene3d>
            <a:sp3d extrusionH="430200" prstMaterial="legacyMetal">
              <a:bevelT w="13500" h="13500" prst="angle"/>
              <a:bevelB w="13500" h="13500" prst="angle"/>
              <a:extrusionClr>
                <a:schemeClr val="accent2"/>
              </a:extrusionClr>
            </a:sp3d>
          </p:spPr>
          <p:txBody>
            <a:bodyPr wrap="none" anchor="ctr">
              <a:flatTx/>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1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9226" name="Group 26"/>
            <p:cNvGrpSpPr/>
            <p:nvPr/>
          </p:nvGrpSpPr>
          <p:grpSpPr>
            <a:xfrm>
              <a:off x="740" y="7403"/>
              <a:ext cx="2085" cy="1835"/>
              <a:chOff x="2161" y="696"/>
              <a:chExt cx="1360" cy="1356"/>
            </a:xfrm>
          </p:grpSpPr>
          <p:grpSp>
            <p:nvGrpSpPr>
              <p:cNvPr id="9236" name="Group 27"/>
              <p:cNvGrpSpPr/>
              <p:nvPr/>
            </p:nvGrpSpPr>
            <p:grpSpPr>
              <a:xfrm>
                <a:off x="2161" y="696"/>
                <a:ext cx="1360" cy="1356"/>
                <a:chOff x="2508" y="1231"/>
                <a:chExt cx="1248" cy="1240"/>
              </a:xfrm>
            </p:grpSpPr>
            <p:sp>
              <p:nvSpPr>
                <p:cNvPr id="9238" name="Oval 28"/>
                <p:cNvSpPr/>
                <p:nvPr/>
              </p:nvSpPr>
              <p:spPr>
                <a:xfrm>
                  <a:off x="2508" y="1231"/>
                  <a:ext cx="1248" cy="1240"/>
                </a:xfrm>
                <a:prstGeom prst="ellipse">
                  <a:avLst/>
                </a:prstGeom>
                <a:solidFill>
                  <a:srgbClr val="808080"/>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39" name="Oval 29"/>
                <p:cNvSpPr/>
                <p:nvPr/>
              </p:nvSpPr>
              <p:spPr>
                <a:xfrm>
                  <a:off x="2541" y="1256"/>
                  <a:ext cx="1190" cy="1190"/>
                </a:xfrm>
                <a:prstGeom prst="ellipse">
                  <a:avLst/>
                </a:prstGeom>
                <a:gradFill rotWithShape="true">
                  <a:gsLst>
                    <a:gs pos="0">
                      <a:srgbClr val="F8F8F8"/>
                    </a:gs>
                    <a:gs pos="100000">
                      <a:srgbClr val="414141"/>
                    </a:gs>
                  </a:gsLst>
                  <a:lin ang="5400000" scaled="true"/>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40" name="Oval 30"/>
                <p:cNvSpPr/>
                <p:nvPr/>
              </p:nvSpPr>
              <p:spPr>
                <a:xfrm>
                  <a:off x="2590" y="1305"/>
                  <a:ext cx="1092" cy="1092"/>
                </a:xfrm>
                <a:prstGeom prst="ellipse">
                  <a:avLst/>
                </a:prstGeom>
                <a:solidFill>
                  <a:srgbClr val="808080">
                    <a:alpha val="25098"/>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41" name="Oval 31"/>
                <p:cNvSpPr/>
                <p:nvPr/>
              </p:nvSpPr>
              <p:spPr>
                <a:xfrm>
                  <a:off x="2623" y="1330"/>
                  <a:ext cx="1026" cy="1026"/>
                </a:xfrm>
                <a:prstGeom prst="ellipse">
                  <a:avLst/>
                </a:prstGeom>
                <a:solidFill>
                  <a:srgbClr val="808080">
                    <a:alpha val="30196"/>
                  </a:srgbClr>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42" name="Oval 32"/>
                <p:cNvSpPr/>
                <p:nvPr/>
              </p:nvSpPr>
              <p:spPr>
                <a:xfrm>
                  <a:off x="2637" y="1346"/>
                  <a:ext cx="993" cy="994"/>
                </a:xfrm>
                <a:prstGeom prst="ellipse">
                  <a:avLst/>
                </a:prstGeom>
                <a:gradFill rotWithShape="true">
                  <a:gsLst>
                    <a:gs pos="0">
                      <a:srgbClr val="5C5C5C"/>
                    </a:gs>
                    <a:gs pos="100000">
                      <a:srgbClr val="FFFFFF"/>
                    </a:gs>
                  </a:gsLst>
                  <a:lin ang="5400000" scaled="true"/>
                  <a:tileRect/>
                </a:gra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sp>
            <p:nvSpPr>
              <p:cNvPr id="29" name="Oval 33"/>
              <p:cNvSpPr>
                <a:spLocks noChangeArrowheads="true"/>
              </p:cNvSpPr>
              <p:nvPr/>
            </p:nvSpPr>
            <p:spPr bwMode="gray">
              <a:xfrm>
                <a:off x="2322" y="844"/>
                <a:ext cx="1052" cy="1055"/>
              </a:xfrm>
              <a:prstGeom prst="ellipse">
                <a:avLst/>
              </a:prstGeom>
              <a:gradFill rotWithShape="true">
                <a:gsLst>
                  <a:gs pos="0">
                    <a:schemeClr val="accent2">
                      <a:gamma/>
                      <a:shade val="46275"/>
                      <a:invGamma/>
                    </a:schemeClr>
                  </a:gs>
                  <a:gs pos="100000">
                    <a:schemeClr val="accent2"/>
                  </a:gs>
                </a:gsLst>
                <a:lin ang="5400000" scaled="true"/>
              </a:gradFill>
              <a:ln w="57150">
                <a:noFill/>
                <a:round/>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9227" name="Group 34"/>
            <p:cNvGrpSpPr/>
            <p:nvPr/>
          </p:nvGrpSpPr>
          <p:grpSpPr>
            <a:xfrm>
              <a:off x="1103" y="7755"/>
              <a:ext cx="1385" cy="1230"/>
              <a:chOff x="523" y="2809"/>
              <a:chExt cx="876" cy="882"/>
            </a:xfrm>
          </p:grpSpPr>
          <p:sp>
            <p:nvSpPr>
              <p:cNvPr id="9229" name="Oval 35"/>
              <p:cNvSpPr/>
              <p:nvPr/>
            </p:nvSpPr>
            <p:spPr>
              <a:xfrm>
                <a:off x="523" y="2809"/>
                <a:ext cx="876" cy="876"/>
              </a:xfrm>
              <a:prstGeom prst="ellipse">
                <a:avLst/>
              </a:prstGeom>
              <a:noFill/>
              <a:ln w="19050" cap="flat" cmpd="sng">
                <a:solidFill>
                  <a:srgbClr val="FFFFFF">
                    <a:alpha val="20000"/>
                  </a:srgbClr>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9230" name="Line 36"/>
              <p:cNvSpPr/>
              <p:nvPr/>
            </p:nvSpPr>
            <p:spPr>
              <a:xfrm>
                <a:off x="964" y="2809"/>
                <a:ext cx="0" cy="870"/>
              </a:xfrm>
              <a:prstGeom prst="line">
                <a:avLst/>
              </a:prstGeom>
              <a:ln w="19050" cap="flat" cmpd="sng">
                <a:solidFill>
                  <a:srgbClr val="FFFFFF">
                    <a:alpha val="20000"/>
                  </a:srgbClr>
                </a:solidFill>
                <a:prstDash val="solid"/>
                <a:headEnd type="none" w="med" len="med"/>
                <a:tailEnd type="none" w="med" len="med"/>
              </a:ln>
            </p:spPr>
          </p:sp>
          <p:sp>
            <p:nvSpPr>
              <p:cNvPr id="9231" name="Line 37"/>
              <p:cNvSpPr/>
              <p:nvPr/>
            </p:nvSpPr>
            <p:spPr>
              <a:xfrm>
                <a:off x="523" y="3244"/>
                <a:ext cx="876" cy="0"/>
              </a:xfrm>
              <a:prstGeom prst="line">
                <a:avLst/>
              </a:prstGeom>
              <a:ln w="19050" cap="flat" cmpd="sng">
                <a:solidFill>
                  <a:srgbClr val="FFFFFF">
                    <a:alpha val="20000"/>
                  </a:srgbClr>
                </a:solidFill>
                <a:prstDash val="solid"/>
                <a:headEnd type="none" w="med" len="med"/>
                <a:tailEnd type="none" w="med" len="med"/>
              </a:ln>
            </p:spPr>
          </p:sp>
          <p:sp>
            <p:nvSpPr>
              <p:cNvPr id="9232" name="Freeform 38"/>
              <p:cNvSpPr/>
              <p:nvPr/>
            </p:nvSpPr>
            <p:spPr>
              <a:xfrm>
                <a:off x="1023" y="2815"/>
                <a:ext cx="182" cy="864"/>
              </a:xfrm>
              <a:custGeom>
                <a:avLst/>
                <a:gdLst>
                  <a:gd name="txL" fmla="*/ 0 w 182"/>
                  <a:gd name="txT" fmla="*/ 0 h 864"/>
                  <a:gd name="txR" fmla="*/ 182 w 182"/>
                  <a:gd name="txB" fmla="*/ 864 h 864"/>
                </a:gdLst>
                <a:ahLst/>
                <a:cxnLst>
                  <a:cxn ang="0">
                    <a:pos x="0" y="0"/>
                  </a:cxn>
                  <a:cxn ang="0">
                    <a:pos x="182" y="435"/>
                  </a:cxn>
                  <a:cxn ang="0">
                    <a:pos x="6" y="864"/>
                  </a:cxn>
                </a:cxnLst>
                <a:rect l="txL" t="txT" r="txR" b="txB"/>
                <a:pathLst>
                  <a:path w="182" h="864">
                    <a:moveTo>
                      <a:pt x="0" y="0"/>
                    </a:moveTo>
                    <a:cubicBezTo>
                      <a:pt x="59" y="89"/>
                      <a:pt x="182" y="177"/>
                      <a:pt x="182" y="435"/>
                    </a:cubicBezTo>
                    <a:cubicBezTo>
                      <a:pt x="182" y="693"/>
                      <a:pt x="70" y="800"/>
                      <a:pt x="6" y="864"/>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9233" name="Freeform 39"/>
              <p:cNvSpPr/>
              <p:nvPr/>
            </p:nvSpPr>
            <p:spPr>
              <a:xfrm>
                <a:off x="726" y="2821"/>
                <a:ext cx="197" cy="870"/>
              </a:xfrm>
              <a:custGeom>
                <a:avLst/>
                <a:gdLst>
                  <a:gd name="txL" fmla="*/ 0 w 197"/>
                  <a:gd name="txT" fmla="*/ 0 h 870"/>
                  <a:gd name="txR" fmla="*/ 197 w 197"/>
                  <a:gd name="txB" fmla="*/ 870 h 870"/>
                </a:gdLst>
                <a:ahLst/>
                <a:cxnLst>
                  <a:cxn ang="0">
                    <a:pos x="167" y="0"/>
                  </a:cxn>
                  <a:cxn ang="0">
                    <a:pos x="0" y="436"/>
                  </a:cxn>
                  <a:cxn ang="0">
                    <a:pos x="197" y="870"/>
                  </a:cxn>
                </a:cxnLst>
                <a:rect l="txL" t="txT" r="txR" b="txB"/>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9234" name="Freeform 40"/>
              <p:cNvSpPr/>
              <p:nvPr/>
            </p:nvSpPr>
            <p:spPr>
              <a:xfrm rot="5400000">
                <a:off x="891" y="3171"/>
                <a:ext cx="114" cy="653"/>
              </a:xfrm>
              <a:custGeom>
                <a:avLst/>
                <a:gdLst>
                  <a:gd name="txL" fmla="*/ 0 w 197"/>
                  <a:gd name="txT" fmla="*/ 0 h 870"/>
                  <a:gd name="txR" fmla="*/ 197 w 197"/>
                  <a:gd name="txB" fmla="*/ 870 h 870"/>
                </a:gdLst>
                <a:ahLst/>
                <a:cxnLst>
                  <a:cxn ang="0">
                    <a:pos x="1" y="0"/>
                  </a:cxn>
                  <a:cxn ang="0">
                    <a:pos x="0" y="2"/>
                  </a:cxn>
                  <a:cxn ang="0">
                    <a:pos x="1" y="2"/>
                  </a:cxn>
                </a:cxnLst>
                <a:rect l="txL" t="txT" r="txR" b="txB"/>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9235" name="Freeform 41"/>
              <p:cNvSpPr/>
              <p:nvPr/>
            </p:nvSpPr>
            <p:spPr>
              <a:xfrm rot="-5400000" flipV="true">
                <a:off x="899" y="2668"/>
                <a:ext cx="114" cy="653"/>
              </a:xfrm>
              <a:custGeom>
                <a:avLst/>
                <a:gdLst>
                  <a:gd name="txL" fmla="*/ 0 w 197"/>
                  <a:gd name="txT" fmla="*/ 0 h 870"/>
                  <a:gd name="txR" fmla="*/ 197 w 197"/>
                  <a:gd name="txB" fmla="*/ 870 h 870"/>
                </a:gdLst>
                <a:ahLst/>
                <a:cxnLst>
                  <a:cxn ang="0">
                    <a:pos x="1" y="0"/>
                  </a:cxn>
                  <a:cxn ang="0">
                    <a:pos x="0" y="2"/>
                  </a:cxn>
                  <a:cxn ang="0">
                    <a:pos x="1" y="2"/>
                  </a:cxn>
                </a:cxnLst>
                <a:rect l="txL" t="txT" r="txR" b="txB"/>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9228" name="Rectangle 43"/>
            <p:cNvSpPr/>
            <p:nvPr/>
          </p:nvSpPr>
          <p:spPr>
            <a:xfrm>
              <a:off x="2703" y="7690"/>
              <a:ext cx="9570" cy="111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lvl="0">
                <a:lnSpc>
                  <a:spcPts val="2400"/>
                </a:lnSpc>
                <a:buFont typeface="Wingdings" panose="05000000000000000000" pitchFamily="2" charset="2"/>
                <a:buNone/>
              </a:pPr>
              <a:r>
                <a:rPr lang="zh-CN" altLang="en-US" sz="2400" b="1" dirty="0">
                  <a:solidFill>
                    <a:srgbClr val="000000"/>
                  </a:solidFill>
                  <a:latin typeface="微软雅黑" panose="020B0503020204020204" charset="-122"/>
                  <a:ea typeface="微软雅黑" panose="020B0503020204020204" charset="-122"/>
                </a:rPr>
                <a:t>强调的是受信人的</a:t>
              </a:r>
              <a:r>
                <a:rPr lang="zh-CN" altLang="en-US" sz="2400" b="1" dirty="0">
                  <a:solidFill>
                    <a:srgbClr val="00B0F0"/>
                  </a:solidFill>
                  <a:latin typeface="微软雅黑" panose="020B0503020204020204" charset="-122"/>
                  <a:ea typeface="微软雅黑" panose="020B0503020204020204" charset="-122"/>
                </a:rPr>
                <a:t>自然人身份特征</a:t>
              </a:r>
              <a:r>
                <a:rPr lang="zh-CN" altLang="en-US" sz="2400" b="1" dirty="0">
                  <a:solidFill>
                    <a:srgbClr val="000000"/>
                  </a:solidFill>
                  <a:latin typeface="微软雅黑" panose="020B0503020204020204" charset="-122"/>
                  <a:ea typeface="微软雅黑" panose="020B0503020204020204" charset="-122"/>
                </a:rPr>
                <a:t>和信用工具用于</a:t>
              </a:r>
              <a:r>
                <a:rPr lang="zh-CN" altLang="en-US" sz="2400" b="1" dirty="0">
                  <a:solidFill>
                    <a:srgbClr val="00B0F0"/>
                  </a:solidFill>
                  <a:latin typeface="微软雅黑" panose="020B0503020204020204" charset="-122"/>
                  <a:ea typeface="微软雅黑" panose="020B0503020204020204" charset="-122"/>
                </a:rPr>
                <a:t>私人家庭生活目的</a:t>
              </a:r>
              <a:r>
                <a:rPr lang="zh-CN" altLang="en-US" sz="2400" b="1" dirty="0">
                  <a:solidFill>
                    <a:srgbClr val="000000"/>
                  </a:solidFill>
                  <a:latin typeface="微软雅黑" panose="020B0503020204020204" charset="-122"/>
                  <a:ea typeface="微软雅黑" panose="020B0503020204020204" charset="-122"/>
                </a:rPr>
                <a:t>。</a:t>
              </a:r>
              <a:endParaRPr lang="en-US" altLang="zh-CN" sz="2400" b="1">
                <a:solidFill>
                  <a:srgbClr val="000000"/>
                </a:solidFill>
                <a:latin typeface="微软雅黑" panose="020B0503020204020204" charset="-122"/>
                <a:ea typeface="微软雅黑" panose="020B0503020204020204" charset="-122"/>
              </a:endParaRPr>
            </a:p>
          </p:txBody>
        </p:sp>
      </p:grpSp>
      <p:sp>
        <p:nvSpPr>
          <p:cNvPr id="3" name="文本框 2"/>
          <p:cNvSpPr txBox="true"/>
          <p:nvPr/>
        </p:nvSpPr>
        <p:spPr>
          <a:xfrm>
            <a:off x="1885315" y="6068060"/>
            <a:ext cx="8422005" cy="398780"/>
          </a:xfrm>
          <a:prstGeom prst="rect">
            <a:avLst/>
          </a:prstGeom>
          <a:noFill/>
        </p:spPr>
        <p:txBody>
          <a:bodyPr wrap="square" rtlCol="0">
            <a:spAutoFit/>
          </a:bodyPr>
          <a:p>
            <a:r>
              <a:rPr lang="zh-CN" altLang="en-US" sz="2000">
                <a:solidFill>
                  <a:schemeClr val="tx1"/>
                </a:solidFill>
                <a:latin typeface="微软雅黑" panose="020B0503020204020204" charset="-122"/>
                <a:ea typeface="微软雅黑" panose="020B0503020204020204" charset="-122"/>
              </a:rPr>
              <a:t>张三使用无指定用途的消费信贷创业，属于消费信用的范畴吗？</a:t>
            </a:r>
            <a:endParaRPr lang="zh-CN" altLang="en-US" sz="2000">
              <a:solidFill>
                <a:schemeClr val="tx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一、个人消费信用概念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7" name="组合 6"/>
          <p:cNvGrpSpPr/>
          <p:nvPr/>
        </p:nvGrpSpPr>
        <p:grpSpPr>
          <a:xfrm>
            <a:off x="2108835" y="1423035"/>
            <a:ext cx="7973695" cy="4536440"/>
            <a:chOff x="1220" y="2678"/>
            <a:chExt cx="12557" cy="7144"/>
          </a:xfrm>
        </p:grpSpPr>
        <p:grpSp>
          <p:nvGrpSpPr>
            <p:cNvPr id="10246" name="Group 3"/>
            <p:cNvGrpSpPr/>
            <p:nvPr/>
          </p:nvGrpSpPr>
          <p:grpSpPr>
            <a:xfrm>
              <a:off x="1220" y="2678"/>
              <a:ext cx="11960" cy="6977"/>
              <a:chOff x="877" y="1162"/>
              <a:chExt cx="4784" cy="2791"/>
            </a:xfrm>
          </p:grpSpPr>
          <p:sp>
            <p:nvSpPr>
              <p:cNvPr id="9" name="Freeform 4"/>
              <p:cNvSpPr>
                <a:spLocks noEditPoints="true"/>
              </p:cNvSpPr>
              <p:nvPr/>
            </p:nvSpPr>
            <p:spPr bwMode="gray">
              <a:xfrm rot="-1358056">
                <a:off x="877" y="1765"/>
                <a:ext cx="3839" cy="1527"/>
              </a:xfrm>
              <a:custGeom>
                <a:avLst/>
                <a:gdLst/>
                <a:ahLst/>
                <a:cxnLst>
                  <a:cxn ang="0">
                    <a:pos x="1692" y="12"/>
                  </a:cxn>
                  <a:cxn ang="0">
                    <a:pos x="1234" y="74"/>
                  </a:cxn>
                  <a:cxn ang="0">
                    <a:pos x="828" y="182"/>
                  </a:cxn>
                  <a:cxn ang="0">
                    <a:pos x="486" y="330"/>
                  </a:cxn>
                  <a:cxn ang="0">
                    <a:pos x="226" y="510"/>
                  </a:cxn>
                  <a:cxn ang="0">
                    <a:pos x="58" y="718"/>
                  </a:cxn>
                  <a:cxn ang="0">
                    <a:pos x="0" y="944"/>
                  </a:cxn>
                  <a:cxn ang="0">
                    <a:pos x="58" y="1170"/>
                  </a:cxn>
                  <a:cxn ang="0">
                    <a:pos x="226" y="1378"/>
                  </a:cxn>
                  <a:cxn ang="0">
                    <a:pos x="486" y="1558"/>
                  </a:cxn>
                  <a:cxn ang="0">
                    <a:pos x="828" y="1706"/>
                  </a:cxn>
                  <a:cxn ang="0">
                    <a:pos x="1234" y="1814"/>
                  </a:cxn>
                  <a:cxn ang="0">
                    <a:pos x="1692" y="1876"/>
                  </a:cxn>
                  <a:cxn ang="0">
                    <a:pos x="2186" y="1884"/>
                  </a:cxn>
                  <a:cxn ang="0">
                    <a:pos x="2658" y="1840"/>
                  </a:cxn>
                  <a:cxn ang="0">
                    <a:pos x="3084" y="1746"/>
                  </a:cxn>
                  <a:cxn ang="0">
                    <a:pos x="3448" y="1612"/>
                  </a:cxn>
                  <a:cxn ang="0">
                    <a:pos x="3738" y="1442"/>
                  </a:cxn>
                  <a:cxn ang="0">
                    <a:pos x="3938" y="1242"/>
                  </a:cxn>
                  <a:cxn ang="0">
                    <a:pos x="4034" y="1022"/>
                  </a:cxn>
                  <a:cxn ang="0">
                    <a:pos x="4014" y="790"/>
                  </a:cxn>
                  <a:cxn ang="0">
                    <a:pos x="3882" y="576"/>
                  </a:cxn>
                  <a:cxn ang="0">
                    <a:pos x="3650" y="386"/>
                  </a:cxn>
                  <a:cxn ang="0">
                    <a:pos x="3334" y="228"/>
                  </a:cxn>
                  <a:cxn ang="0">
                    <a:pos x="2948" y="106"/>
                  </a:cxn>
                  <a:cxn ang="0">
                    <a:pos x="2506" y="28"/>
                  </a:cxn>
                  <a:cxn ang="0">
                    <a:pos x="2020" y="0"/>
                  </a:cxn>
                  <a:cxn ang="0">
                    <a:pos x="1606" y="1736"/>
                  </a:cxn>
                  <a:cxn ang="0">
                    <a:pos x="1164" y="1678"/>
                  </a:cxn>
                  <a:cxn ang="0">
                    <a:pos x="776" y="1576"/>
                  </a:cxn>
                  <a:cxn ang="0">
                    <a:pos x="458" y="1436"/>
                  </a:cxn>
                  <a:cxn ang="0">
                    <a:pos x="224" y="1266"/>
                  </a:cxn>
                  <a:cxn ang="0">
                    <a:pos x="88" y="1074"/>
                  </a:cxn>
                  <a:cxn ang="0">
                    <a:pos x="68" y="864"/>
                  </a:cxn>
                  <a:cxn ang="0">
                    <a:pos x="166" y="664"/>
                  </a:cxn>
                  <a:cxn ang="0">
                    <a:pos x="370" y="486"/>
                  </a:cxn>
                  <a:cxn ang="0">
                    <a:pos x="662" y="336"/>
                  </a:cxn>
                  <a:cxn ang="0">
                    <a:pos x="1028" y="222"/>
                  </a:cxn>
                  <a:cxn ang="0">
                    <a:pos x="1454" y="148"/>
                  </a:cxn>
                  <a:cxn ang="0">
                    <a:pos x="1922" y="120"/>
                  </a:cxn>
                  <a:cxn ang="0">
                    <a:pos x="2392" y="148"/>
                  </a:cxn>
                  <a:cxn ang="0">
                    <a:pos x="2818" y="222"/>
                  </a:cxn>
                  <a:cxn ang="0">
                    <a:pos x="3184" y="336"/>
                  </a:cxn>
                  <a:cxn ang="0">
                    <a:pos x="3476" y="486"/>
                  </a:cxn>
                  <a:cxn ang="0">
                    <a:pos x="3680" y="664"/>
                  </a:cxn>
                  <a:cxn ang="0">
                    <a:pos x="3778" y="864"/>
                  </a:cxn>
                  <a:cxn ang="0">
                    <a:pos x="3758" y="1074"/>
                  </a:cxn>
                  <a:cxn ang="0">
                    <a:pos x="3622" y="1266"/>
                  </a:cxn>
                  <a:cxn ang="0">
                    <a:pos x="3388" y="1436"/>
                  </a:cxn>
                  <a:cxn ang="0">
                    <a:pos x="3070" y="1576"/>
                  </a:cxn>
                  <a:cxn ang="0">
                    <a:pos x="2682" y="1678"/>
                  </a:cxn>
                  <a:cxn ang="0">
                    <a:pos x="2240" y="1736"/>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true">
                <a:gsLst>
                  <a:gs pos="0">
                    <a:schemeClr val="bg2">
                      <a:gamma/>
                      <a:tint val="30196"/>
                      <a:invGamma/>
                      <a:alpha val="36000"/>
                    </a:schemeClr>
                  </a:gs>
                  <a:gs pos="100000">
                    <a:schemeClr val="bg2"/>
                  </a:gs>
                </a:gsLst>
                <a:lin ang="0" scaled="true"/>
              </a:gradFill>
              <a:ln w="0">
                <a:noFill/>
                <a:prstDash val="solid"/>
                <a:round/>
              </a:ln>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 name="Oval 5"/>
              <p:cNvSpPr>
                <a:spLocks noChangeArrowheads="true"/>
              </p:cNvSpPr>
              <p:nvPr/>
            </p:nvSpPr>
            <p:spPr bwMode="gray">
              <a:xfrm>
                <a:off x="2407" y="1162"/>
                <a:ext cx="836" cy="862"/>
              </a:xfrm>
              <a:prstGeom prst="ellipse">
                <a:avLst/>
              </a:prstGeom>
              <a:gradFill rotWithShape="true">
                <a:gsLst>
                  <a:gs pos="0">
                    <a:schemeClr val="hlink"/>
                  </a:gs>
                  <a:gs pos="100000">
                    <a:schemeClr val="hlink">
                      <a:gamma/>
                      <a:shade val="34510"/>
                      <a:invGamma/>
                    </a:schemeClr>
                  </a:gs>
                </a:gsLst>
                <a:path path="shape">
                  <a:fillToRect l="50000" t="50000" r="50000" b="50000"/>
                </a:path>
              </a:gradFill>
              <a:ln w="9525">
                <a:noFill/>
                <a:round/>
              </a:ln>
              <a:effectLst>
                <a:prstShdw prst="shdw12" dist="76200" dir="10800000">
                  <a:srgbClr val="001D3A">
                    <a:alpha val="50000"/>
                  </a:srgbClr>
                </a:prstShdw>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 name="Oval 6"/>
              <p:cNvSpPr>
                <a:spLocks noChangeArrowheads="true"/>
              </p:cNvSpPr>
              <p:nvPr/>
            </p:nvSpPr>
            <p:spPr bwMode="gray">
              <a:xfrm>
                <a:off x="4596" y="2931"/>
                <a:ext cx="1065" cy="1022"/>
              </a:xfrm>
              <a:prstGeom prst="ellipse">
                <a:avLst/>
              </a:prstGeom>
              <a:gradFill rotWithShape="true">
                <a:gsLst>
                  <a:gs pos="0">
                    <a:schemeClr val="accent1"/>
                  </a:gs>
                  <a:gs pos="100000">
                    <a:schemeClr val="accent1">
                      <a:gamma/>
                      <a:shade val="31373"/>
                      <a:invGamma/>
                    </a:schemeClr>
                  </a:gs>
                </a:gsLst>
                <a:path path="shape">
                  <a:fillToRect l="50000" t="50000" r="50000" b="50000"/>
                </a:path>
              </a:gradFill>
              <a:ln w="9525">
                <a:noFill/>
                <a:round/>
              </a:ln>
              <a:effectLst>
                <a:prstShdw prst="shdw12" dist="76200" dir="10800000">
                  <a:srgbClr val="001D3A">
                    <a:alpha val="50000"/>
                  </a:srgbClr>
                </a:prstShdw>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Oval 7"/>
              <p:cNvSpPr>
                <a:spLocks noChangeArrowheads="true"/>
              </p:cNvSpPr>
              <p:nvPr/>
            </p:nvSpPr>
            <p:spPr bwMode="gray">
              <a:xfrm>
                <a:off x="1226" y="2387"/>
                <a:ext cx="838" cy="841"/>
              </a:xfrm>
              <a:prstGeom prst="ellipse">
                <a:avLst/>
              </a:prstGeom>
              <a:gradFill rotWithShape="true">
                <a:gsLst>
                  <a:gs pos="0">
                    <a:schemeClr val="accent2"/>
                  </a:gs>
                  <a:gs pos="100000">
                    <a:schemeClr val="accent2">
                      <a:gamma/>
                      <a:shade val="35686"/>
                      <a:invGamma/>
                    </a:schemeClr>
                  </a:gs>
                </a:gsLst>
                <a:path path="shape">
                  <a:fillToRect l="50000" t="50000" r="50000" b="50000"/>
                </a:path>
              </a:gradFill>
              <a:ln w="9525">
                <a:noFill/>
                <a:round/>
              </a:ln>
              <a:effectLst>
                <a:prstShdw prst="shdw12" dist="76200" dir="10800000">
                  <a:srgbClr val="001D3A">
                    <a:alpha val="50000"/>
                  </a:srgbClr>
                </a:prstShdw>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 name="Oval 8"/>
              <p:cNvSpPr>
                <a:spLocks noChangeArrowheads="true"/>
              </p:cNvSpPr>
              <p:nvPr/>
            </p:nvSpPr>
            <p:spPr bwMode="gray">
              <a:xfrm>
                <a:off x="3048" y="2560"/>
                <a:ext cx="838" cy="841"/>
              </a:xfrm>
              <a:prstGeom prst="ellipse">
                <a:avLst/>
              </a:prstGeom>
              <a:gradFill rotWithShape="true">
                <a:gsLst>
                  <a:gs pos="0">
                    <a:schemeClr val="bg2"/>
                  </a:gs>
                  <a:gs pos="100000">
                    <a:schemeClr val="bg2">
                      <a:gamma/>
                      <a:shade val="35686"/>
                      <a:invGamma/>
                    </a:schemeClr>
                  </a:gs>
                </a:gsLst>
                <a:path path="shape">
                  <a:fillToRect l="50000" t="50000" r="50000" b="50000"/>
                </a:path>
              </a:gradFill>
              <a:ln w="9525">
                <a:noFill/>
                <a:round/>
              </a:ln>
              <a:effectLst>
                <a:prstShdw prst="shdw12" dist="76200" dir="10800000">
                  <a:srgbClr val="001D3A">
                    <a:alpha val="50000"/>
                  </a:srgbClr>
                </a:prstShdw>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Oval 9"/>
              <p:cNvSpPr>
                <a:spLocks noChangeArrowheads="true"/>
              </p:cNvSpPr>
              <p:nvPr/>
            </p:nvSpPr>
            <p:spPr bwMode="gray">
              <a:xfrm>
                <a:off x="4072" y="1272"/>
                <a:ext cx="792" cy="843"/>
              </a:xfrm>
              <a:prstGeom prst="ellipse">
                <a:avLst/>
              </a:prstGeom>
              <a:gradFill rotWithShape="true">
                <a:gsLst>
                  <a:gs pos="0">
                    <a:schemeClr val="folHlink"/>
                  </a:gs>
                  <a:gs pos="100000">
                    <a:schemeClr val="folHlink">
                      <a:gamma/>
                      <a:shade val="34510"/>
                      <a:invGamma/>
                    </a:schemeClr>
                  </a:gs>
                </a:gsLst>
                <a:path path="shape">
                  <a:fillToRect l="50000" t="50000" r="50000" b="50000"/>
                </a:path>
              </a:gradFill>
              <a:ln w="9525">
                <a:noFill/>
                <a:round/>
              </a:ln>
              <a:effectLst>
                <a:prstShdw prst="shdw12" dist="76200" dir="10800000">
                  <a:srgbClr val="001D3A">
                    <a:alpha val="50000"/>
                  </a:srgbClr>
                </a:prstShdw>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255" name="Text Box 10"/>
              <p:cNvSpPr txBox="true"/>
              <p:nvPr/>
            </p:nvSpPr>
            <p:spPr>
              <a:xfrm>
                <a:off x="1091" y="2357"/>
                <a:ext cx="116" cy="24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nSpc>
                    <a:spcPct val="80000"/>
                  </a:lnSpc>
                  <a:buFont typeface="Wingdings" panose="05000000000000000000" pitchFamily="2" charset="2"/>
                  <a:buNone/>
                </a:pPr>
                <a:endParaRPr lang="en-US" altLang="zh-CN" sz="2400" b="1">
                  <a:solidFill>
                    <a:schemeClr val="bg1"/>
                  </a:solidFill>
                  <a:latin typeface="微软雅黑" panose="020B0503020204020204" charset="-122"/>
                  <a:ea typeface="微软雅黑" panose="020B0503020204020204" charset="-122"/>
                </a:endParaRPr>
              </a:p>
            </p:txBody>
          </p:sp>
          <p:sp>
            <p:nvSpPr>
              <p:cNvPr id="16" name="Text Box 11"/>
              <p:cNvSpPr txBox="true">
                <a:spLocks noChangeArrowheads="true"/>
              </p:cNvSpPr>
              <p:nvPr/>
            </p:nvSpPr>
            <p:spPr bwMode="white">
              <a:xfrm>
                <a:off x="2426" y="1389"/>
                <a:ext cx="862" cy="366"/>
              </a:xfrm>
              <a:prstGeom prst="rect">
                <a:avLst/>
              </a:prstGeom>
              <a:noFill/>
              <a:ln w="9525">
                <a:noFill/>
                <a:miter lim="800000"/>
              </a:ln>
            </p:spPr>
            <p:txBody>
              <a:bodyPr>
                <a:spAutoFit/>
              </a:bodyPr>
              <a:lstStyle/>
              <a:p>
                <a:pPr marR="0" defTabSz="914400">
                  <a:lnSpc>
                    <a:spcPct val="80000"/>
                  </a:lnSpc>
                  <a:spcBef>
                    <a:spcPct val="20000"/>
                  </a:spcBef>
                  <a:buClr>
                    <a:schemeClr val="hlink"/>
                  </a:buClr>
                  <a:buSzTx/>
                  <a:buFont typeface="Wingdings" panose="05000000000000000000" pitchFamily="2" charset="2"/>
                  <a:defRPr/>
                </a:pPr>
                <a:r>
                  <a:rPr kumimoji="0" lang="zh-CN" altLang="en-US" sz="2000" b="1" kern="1200" cap="none" spc="0" normalizeH="0" baseline="0" noProof="0" dirty="0">
                    <a:solidFill>
                      <a:schemeClr val="bg1"/>
                    </a:solidFill>
                    <a:latin typeface="微软雅黑" panose="020B0503020204020204" charset="-122"/>
                    <a:ea typeface="微软雅黑" panose="020B0503020204020204" charset="-122"/>
                    <a:cs typeface="+mn-cs"/>
                  </a:rPr>
                  <a:t>赊购大件消费品</a:t>
                </a:r>
                <a:endParaRPr kumimoji="0" lang="zh-CN" altLang="en-US" sz="2000" b="1" kern="1200" cap="none" spc="0" normalizeH="0" baseline="0" noProof="0" dirty="0">
                  <a:solidFill>
                    <a:schemeClr val="bg1"/>
                  </a:solidFill>
                  <a:latin typeface="微软雅黑" panose="020B0503020204020204" charset="-122"/>
                  <a:ea typeface="微软雅黑" panose="020B0503020204020204" charset="-122"/>
                  <a:cs typeface="+mn-cs"/>
                </a:endParaRPr>
              </a:p>
            </p:txBody>
          </p:sp>
          <p:sp>
            <p:nvSpPr>
              <p:cNvPr id="17" name="Text Box 12"/>
              <p:cNvSpPr txBox="true">
                <a:spLocks noChangeArrowheads="true"/>
              </p:cNvSpPr>
              <p:nvPr/>
            </p:nvSpPr>
            <p:spPr bwMode="white">
              <a:xfrm>
                <a:off x="4150" y="1480"/>
                <a:ext cx="781" cy="426"/>
              </a:xfrm>
              <a:prstGeom prst="rect">
                <a:avLst/>
              </a:prstGeom>
              <a:noFill/>
              <a:ln w="9525">
                <a:noFill/>
                <a:miter lim="800000"/>
              </a:ln>
            </p:spPr>
            <p:txBody>
              <a:bodyPr>
                <a:spAutoFit/>
              </a:bodyPr>
              <a:lstStyle/>
              <a:p>
                <a:pPr marR="0" defTabSz="914400">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rPr>
                  <a:t>分期付款购物</a:t>
                </a:r>
                <a:endPar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endParaRPr>
              </a:p>
            </p:txBody>
          </p:sp>
          <p:sp>
            <p:nvSpPr>
              <p:cNvPr id="4" name="Text Box 13"/>
              <p:cNvSpPr txBox="true">
                <a:spLocks noChangeArrowheads="true"/>
              </p:cNvSpPr>
              <p:nvPr/>
            </p:nvSpPr>
            <p:spPr bwMode="white">
              <a:xfrm>
                <a:off x="3144" y="2882"/>
                <a:ext cx="702" cy="197"/>
              </a:xfrm>
              <a:prstGeom prst="rect">
                <a:avLst/>
              </a:prstGeom>
              <a:noFill/>
              <a:ln w="9525">
                <a:noFill/>
                <a:miter lim="800000"/>
              </a:ln>
            </p:spPr>
            <p:txBody>
              <a:bodyPr wrap="square">
                <a:spAutoFit/>
              </a:bodyPr>
              <a:lstStyle/>
              <a:p>
                <a:pPr marR="0" defTabSz="914400">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rPr>
                  <a:t>延期付款</a:t>
                </a:r>
                <a:endPar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endParaRPr>
              </a:p>
            </p:txBody>
          </p:sp>
          <p:sp>
            <p:nvSpPr>
              <p:cNvPr id="5" name="Text Box 14"/>
              <p:cNvSpPr txBox="true">
                <a:spLocks noChangeArrowheads="true"/>
              </p:cNvSpPr>
              <p:nvPr/>
            </p:nvSpPr>
            <p:spPr bwMode="white">
              <a:xfrm>
                <a:off x="1285" y="2709"/>
                <a:ext cx="721" cy="197"/>
              </a:xfrm>
              <a:prstGeom prst="rect">
                <a:avLst/>
              </a:prstGeom>
              <a:noFill/>
              <a:ln w="9525">
                <a:noFill/>
                <a:miter lim="800000"/>
              </a:ln>
            </p:spPr>
            <p:txBody>
              <a:bodyPr wrap="square">
                <a:spAutoFit/>
              </a:bodyPr>
              <a:lstStyle/>
              <a:p>
                <a:pPr marR="0" defTabSz="914400">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rPr>
                  <a:t>消费贷款</a:t>
                </a:r>
                <a:endPar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endParaRPr>
              </a:p>
            </p:txBody>
          </p:sp>
          <p:sp>
            <p:nvSpPr>
              <p:cNvPr id="10260" name="Text Box 15"/>
              <p:cNvSpPr txBox="true"/>
              <p:nvPr/>
            </p:nvSpPr>
            <p:spPr>
              <a:xfrm>
                <a:off x="1973" y="2205"/>
                <a:ext cx="1452" cy="4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a:lnSpc>
                    <a:spcPct val="80000"/>
                  </a:lnSpc>
                  <a:buFont typeface="Wingdings" panose="05000000000000000000" pitchFamily="2" charset="2"/>
                  <a:buNone/>
                </a:pPr>
                <a:r>
                  <a:rPr lang="zh-CN" altLang="en-US" sz="2800" b="1" dirty="0">
                    <a:solidFill>
                      <a:schemeClr val="tx1"/>
                    </a:solidFill>
                    <a:latin typeface="微软雅黑" panose="020B0503020204020204" charset="-122"/>
                    <a:ea typeface="微软雅黑" panose="020B0503020204020204" charset="-122"/>
                  </a:rPr>
                  <a:t>消费信用的</a:t>
                </a:r>
                <a:r>
                  <a:rPr lang="zh-CN" altLang="en-US" sz="2800" b="1" dirty="0">
                    <a:solidFill>
                      <a:srgbClr val="00B0F0"/>
                    </a:solidFill>
                    <a:latin typeface="微软雅黑" panose="020B0503020204020204" charset="-122"/>
                    <a:ea typeface="微软雅黑" panose="020B0503020204020204" charset="-122"/>
                  </a:rPr>
                  <a:t>使用形式</a:t>
                </a:r>
                <a:endParaRPr lang="zh-CN" altLang="en-US" sz="2800" b="1" dirty="0">
                  <a:solidFill>
                    <a:srgbClr val="00B0F0"/>
                  </a:solidFill>
                  <a:latin typeface="微软雅黑" panose="020B0503020204020204" charset="-122"/>
                  <a:ea typeface="微软雅黑" panose="020B0503020204020204" charset="-122"/>
                </a:endParaRPr>
              </a:p>
            </p:txBody>
          </p:sp>
        </p:grpSp>
        <p:sp>
          <p:nvSpPr>
            <p:cNvPr id="24" name="Text Box 13"/>
            <p:cNvSpPr txBox="true">
              <a:spLocks noChangeArrowheads="true"/>
            </p:cNvSpPr>
            <p:nvPr/>
          </p:nvSpPr>
          <p:spPr bwMode="white">
            <a:xfrm>
              <a:off x="10715" y="7440"/>
              <a:ext cx="1738" cy="2008"/>
            </a:xfrm>
            <a:prstGeom prst="rect">
              <a:avLst/>
            </a:prstGeom>
            <a:noFill/>
            <a:ln w="9525">
              <a:noFill/>
              <a:miter lim="800000"/>
            </a:ln>
          </p:spPr>
          <p:txBody>
            <a:bodyPr>
              <a:spAutoFit/>
            </a:bodyPr>
            <a:lstStyle/>
            <a:p>
              <a:pPr marR="0" defTabSz="914400">
                <a:lnSpc>
                  <a:spcPct val="80000"/>
                </a:lnSpc>
                <a:spcBef>
                  <a:spcPct val="20000"/>
                </a:spcBef>
                <a:buClr>
                  <a:schemeClr val="hlink"/>
                </a:buClr>
                <a:buSzTx/>
                <a:buFont typeface="Wingdings" panose="05000000000000000000" pitchFamily="2" charset="2"/>
                <a:defRPr/>
              </a:pPr>
              <a:r>
                <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rPr>
                <a:t>用于个人创业的消费贷款</a:t>
              </a:r>
              <a:endParaRPr kumimoji="0" lang="zh-CN" altLang="en-US" b="1" kern="1200" cap="none" spc="0" normalizeH="0" baseline="0" noProof="0" dirty="0">
                <a:solidFill>
                  <a:schemeClr val="bg1"/>
                </a:solidFill>
                <a:latin typeface="微软雅黑" panose="020B0503020204020204" charset="-122"/>
                <a:ea typeface="微软雅黑" panose="020B0503020204020204" charset="-122"/>
                <a:cs typeface="+mn-cs"/>
              </a:endParaRPr>
            </a:p>
          </p:txBody>
        </p:sp>
        <p:sp>
          <p:nvSpPr>
            <p:cNvPr id="6" name="乘号 5"/>
            <p:cNvSpPr/>
            <p:nvPr/>
          </p:nvSpPr>
          <p:spPr bwMode="auto">
            <a:xfrm>
              <a:off x="12075" y="7100"/>
              <a:ext cx="1703" cy="2723"/>
            </a:xfrm>
            <a:prstGeom prst="mathMultiply">
              <a:avLst/>
            </a:prstGeom>
            <a:noFill/>
            <a:ln w="44450" cap="flat" cmpd="sng" algn="ctr">
              <a:solidFill>
                <a:srgbClr val="FF0000">
                  <a:alpha val="99000"/>
                </a:srgbClr>
              </a:solidFill>
              <a:prstDash val="solid"/>
              <a:round/>
              <a:headEnd type="none" w="med" len="med"/>
              <a:tailEnd type="none" w="med" len="med"/>
            </a:ln>
            <a:effectLst/>
          </p:spPr>
          <p:txBody>
            <a:bodyPr/>
            <a:lstStyle/>
            <a:p>
              <a:pPr marL="342900" marR="0" lvl="0" indent="-34290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二、消费信用理论</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 name="文本占位符 3"/>
          <p:cNvSpPr>
            <a:spLocks noGrp="true"/>
          </p:cNvSpPr>
          <p:nvPr/>
        </p:nvSpPr>
        <p:spPr>
          <a:xfrm>
            <a:off x="2209800" y="1053465"/>
            <a:ext cx="7772400" cy="5222240"/>
          </a:xfrm>
          <a:prstGeom prst="rect">
            <a:avLst/>
          </a:prstGeom>
          <a:noFill/>
          <a:ln w="9525">
            <a:noFill/>
          </a:ln>
        </p:spPr>
        <p:txBody>
          <a:bodyPr anchor="b"/>
          <a:lstStyle>
            <a:lvl1pPr marL="0" indent="0" algn="l" rtl="0" eaLnBrk="0" fontAlgn="base" hangingPunct="0">
              <a:spcBef>
                <a:spcPct val="20000"/>
              </a:spcBef>
              <a:spcAft>
                <a:spcPct val="0"/>
              </a:spcAft>
              <a:buClr>
                <a:schemeClr val="hlink"/>
              </a:buClr>
              <a:buFont typeface="Wingdings" panose="05000000000000000000" pitchFamily="2" charset="2"/>
              <a:buNone/>
              <a:defRPr sz="2000">
                <a:solidFill>
                  <a:schemeClr val="tx1"/>
                </a:solidFill>
                <a:latin typeface="+mn-lt"/>
                <a:ea typeface="+mn-ea"/>
                <a:cs typeface="+mn-cs"/>
              </a:defRPr>
            </a:lvl1pPr>
            <a:lvl2pPr marL="457200" indent="0" algn="l" rtl="0" eaLnBrk="0" fontAlgn="base" hangingPunct="0">
              <a:spcBef>
                <a:spcPct val="20000"/>
              </a:spcBef>
              <a:spcAft>
                <a:spcPct val="0"/>
              </a:spcAft>
              <a:buClr>
                <a:schemeClr val="accent1"/>
              </a:buClr>
              <a:buFont typeface="Wingdings" panose="05000000000000000000" pitchFamily="2" charset="2"/>
              <a:buNone/>
              <a:defRPr sz="1800">
                <a:solidFill>
                  <a:schemeClr val="tx1"/>
                </a:solidFill>
                <a:latin typeface="+mn-lt"/>
                <a:ea typeface="+mn-ea"/>
              </a:defRPr>
            </a:lvl2pPr>
            <a:lvl3pPr marL="914400" indent="0" algn="l" rtl="0" eaLnBrk="0" fontAlgn="base" hangingPunct="0">
              <a:spcBef>
                <a:spcPct val="20000"/>
              </a:spcBef>
              <a:spcAft>
                <a:spcPct val="0"/>
              </a:spcAft>
              <a:buClr>
                <a:schemeClr val="tx1"/>
              </a:buClr>
              <a:buNone/>
              <a:defRPr sz="1600">
                <a:solidFill>
                  <a:schemeClr val="tx1"/>
                </a:solidFill>
                <a:latin typeface="+mn-lt"/>
                <a:ea typeface="+mn-ea"/>
              </a:defRPr>
            </a:lvl3pPr>
            <a:lvl4pPr marL="13716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4pPr>
            <a:lvl5pPr marL="18288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5pPr>
            <a:lvl6pPr marL="2286000" indent="0" algn="l" rtl="0" fontAlgn="base">
              <a:spcBef>
                <a:spcPct val="20000"/>
              </a:spcBef>
              <a:spcAft>
                <a:spcPct val="0"/>
              </a:spcAft>
              <a:buNone/>
              <a:defRPr sz="1400">
                <a:solidFill>
                  <a:schemeClr val="tx1"/>
                </a:solidFill>
                <a:latin typeface="Arial" panose="020B0604020202020204" pitchFamily="34" charset="0"/>
                <a:ea typeface="+mn-ea"/>
              </a:defRPr>
            </a:lvl6pPr>
            <a:lvl7pPr marL="2743200" indent="0" algn="l" rtl="0" fontAlgn="base">
              <a:spcBef>
                <a:spcPct val="20000"/>
              </a:spcBef>
              <a:spcAft>
                <a:spcPct val="0"/>
              </a:spcAft>
              <a:buNone/>
              <a:defRPr sz="1400">
                <a:solidFill>
                  <a:schemeClr val="tx1"/>
                </a:solidFill>
                <a:latin typeface="Arial" panose="020B0604020202020204" pitchFamily="34" charset="0"/>
                <a:ea typeface="+mn-ea"/>
              </a:defRPr>
            </a:lvl7pPr>
            <a:lvl8pPr marL="3200400" indent="0" algn="l" rtl="0" fontAlgn="base">
              <a:spcBef>
                <a:spcPct val="20000"/>
              </a:spcBef>
              <a:spcAft>
                <a:spcPct val="0"/>
              </a:spcAft>
              <a:buNone/>
              <a:defRPr sz="1400">
                <a:solidFill>
                  <a:schemeClr val="tx1"/>
                </a:solidFill>
                <a:latin typeface="Arial" panose="020B0604020202020204" pitchFamily="34" charset="0"/>
                <a:ea typeface="+mn-ea"/>
              </a:defRPr>
            </a:lvl8pPr>
            <a:lvl9pPr marL="3657600" indent="0" algn="l" rtl="0" fontAlgn="base">
              <a:spcBef>
                <a:spcPct val="20000"/>
              </a:spcBef>
              <a:spcAft>
                <a:spcPct val="0"/>
              </a:spcAft>
              <a:buNone/>
              <a:defRPr sz="1400">
                <a:solidFill>
                  <a:schemeClr val="tx1"/>
                </a:solidFill>
                <a:latin typeface="Arial" panose="020B0604020202020204" pitchFamily="34" charset="0"/>
                <a:ea typeface="+mn-ea"/>
              </a:defRPr>
            </a:lvl9pPr>
          </a:lstStyle>
          <a:p>
            <a:r>
              <a:rPr lang="zh-CN" altLang="en-US">
                <a:latin typeface="微软雅黑" panose="020B0503020204020204" charset="-122"/>
                <a:ea typeface="微软雅黑" panose="020B0503020204020204" charset="-122"/>
                <a:cs typeface="微软雅黑" panose="020B0503020204020204" charset="-122"/>
              </a:rPr>
              <a:t>(一) 马克思的信用理论</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消费信用是社会化大生产的产物，是社会生产力发展到一定阶段，为了缓解生产与消费的矛盾，促进剩余价值实现的必然要求。</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(二) 经济增长理论</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消费信用除了可以通过</a:t>
            </a:r>
            <a:r>
              <a:rPr lang="zh-CN" altLang="en-US">
                <a:solidFill>
                  <a:srgbClr val="00B0F0"/>
                </a:solidFill>
                <a:latin typeface="微软雅黑" panose="020B0503020204020204" charset="-122"/>
                <a:ea typeface="微软雅黑" panose="020B0503020204020204" charset="-122"/>
                <a:cs typeface="微软雅黑" panose="020B0503020204020204" charset="-122"/>
              </a:rPr>
              <a:t>增加消费</a:t>
            </a:r>
            <a:r>
              <a:rPr lang="zh-CN" altLang="en-US">
                <a:solidFill>
                  <a:schemeClr val="tx1"/>
                </a:solidFill>
                <a:latin typeface="微软雅黑" panose="020B0503020204020204" charset="-122"/>
                <a:ea typeface="微软雅黑" panose="020B0503020204020204" charset="-122"/>
                <a:cs typeface="微软雅黑" panose="020B0503020204020204" charset="-122"/>
              </a:rPr>
              <a:t>、</a:t>
            </a:r>
            <a:r>
              <a:rPr lang="zh-CN" altLang="en-US">
                <a:solidFill>
                  <a:srgbClr val="00B0F0"/>
                </a:solidFill>
                <a:latin typeface="微软雅黑" panose="020B0503020204020204" charset="-122"/>
                <a:ea typeface="微软雅黑" panose="020B0503020204020204" charset="-122"/>
                <a:cs typeface="微软雅黑" panose="020B0503020204020204" charset="-122"/>
              </a:rPr>
              <a:t>减少储蓄</a:t>
            </a:r>
            <a:r>
              <a:rPr lang="zh-CN" altLang="en-US">
                <a:latin typeface="微软雅黑" panose="020B0503020204020204" charset="-122"/>
                <a:ea typeface="微软雅黑" panose="020B0503020204020204" charset="-122"/>
                <a:cs typeface="微软雅黑" panose="020B0503020204020204" charset="-122"/>
              </a:rPr>
              <a:t>从而增加总需求来刺激经济增长以外，还可以通过</a:t>
            </a:r>
            <a:r>
              <a:rPr lang="zh-CN" altLang="en-US">
                <a:solidFill>
                  <a:srgbClr val="00B0F0"/>
                </a:solidFill>
                <a:latin typeface="微软雅黑" panose="020B0503020204020204" charset="-122"/>
                <a:ea typeface="微软雅黑" panose="020B0503020204020204" charset="-122"/>
                <a:cs typeface="微软雅黑" panose="020B0503020204020204" charset="-122"/>
              </a:rPr>
              <a:t>提高社会边际消费倾向</a:t>
            </a:r>
            <a:r>
              <a:rPr lang="zh-CN" altLang="en-US">
                <a:latin typeface="微软雅黑" panose="020B0503020204020204" charset="-122"/>
                <a:ea typeface="微软雅黑" panose="020B0503020204020204" charset="-122"/>
                <a:cs typeface="微软雅黑" panose="020B0503020204020204" charset="-122"/>
              </a:rPr>
              <a:t>从而</a:t>
            </a:r>
            <a:r>
              <a:rPr lang="zh-CN" altLang="en-US">
                <a:solidFill>
                  <a:srgbClr val="00B0F0"/>
                </a:solidFill>
                <a:latin typeface="微软雅黑" panose="020B0503020204020204" charset="-122"/>
                <a:ea typeface="微软雅黑" panose="020B0503020204020204" charset="-122"/>
                <a:cs typeface="微软雅黑" panose="020B0503020204020204" charset="-122"/>
              </a:rPr>
              <a:t>增大“乘数”</a:t>
            </a:r>
            <a:r>
              <a:rPr lang="zh-CN" altLang="en-US">
                <a:latin typeface="微软雅黑" panose="020B0503020204020204" charset="-122"/>
                <a:ea typeface="微软雅黑" panose="020B0503020204020204" charset="-122"/>
                <a:cs typeface="微软雅黑" panose="020B0503020204020204" charset="-122"/>
              </a:rPr>
              <a:t>来刺激经济。</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(三) 商业银行经营管理理论</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该理论认为，借款人的</a:t>
            </a:r>
            <a:r>
              <a:rPr lang="zh-CN" altLang="en-US">
                <a:solidFill>
                  <a:srgbClr val="00B0F0"/>
                </a:solidFill>
                <a:latin typeface="微软雅黑" panose="020B0503020204020204" charset="-122"/>
                <a:ea typeface="微软雅黑" panose="020B0503020204020204" charset="-122"/>
                <a:cs typeface="微软雅黑" panose="020B0503020204020204" charset="-122"/>
              </a:rPr>
              <a:t>预期收入</a:t>
            </a:r>
            <a:r>
              <a:rPr lang="zh-CN" altLang="en-US">
                <a:latin typeface="微软雅黑" panose="020B0503020204020204" charset="-122"/>
                <a:ea typeface="微软雅黑" panose="020B0503020204020204" charset="-122"/>
                <a:cs typeface="微软雅黑" panose="020B0503020204020204" charset="-122"/>
              </a:rPr>
              <a:t>是归还贷款真正的资金来源和衡量其归还贷款能力的标准。</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(四) 持久收入假定和生命周期假定理论</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消费者的消费支出主要不是由其现期收入决定的，而是</a:t>
            </a:r>
            <a:r>
              <a:rPr lang="zh-CN" altLang="en-US">
                <a:solidFill>
                  <a:srgbClr val="00B0F0"/>
                </a:solidFill>
                <a:latin typeface="微软雅黑" panose="020B0503020204020204" charset="-122"/>
                <a:ea typeface="微软雅黑" panose="020B0503020204020204" charset="-122"/>
                <a:cs typeface="微软雅黑" panose="020B0503020204020204" charset="-122"/>
              </a:rPr>
              <a:t>由其持久收入决定的</a:t>
            </a:r>
            <a:r>
              <a:rPr lang="zh-CN" altLang="en-US">
                <a:latin typeface="微软雅黑" panose="020B0503020204020204" charset="-122"/>
                <a:ea typeface="微软雅黑" panose="020B0503020204020204" charset="-122"/>
                <a:cs typeface="微软雅黑" panose="020B0503020204020204" charset="-122"/>
              </a:rPr>
              <a:t>。持久收入是指消费者可以预期到的长期收入，即在一生各个阶段可望得到的收入的平均值。实质上，</a:t>
            </a:r>
            <a:r>
              <a:rPr lang="zh-CN" altLang="en-US">
                <a:solidFill>
                  <a:srgbClr val="00B0F0"/>
                </a:solidFill>
                <a:latin typeface="微软雅黑" panose="020B0503020204020204" charset="-122"/>
                <a:ea typeface="微软雅黑" panose="020B0503020204020204" charset="-122"/>
                <a:cs typeface="微软雅黑" panose="020B0503020204020204" charset="-122"/>
              </a:rPr>
              <a:t>债务人是借助消费信贷这一手段，将其未来的持久收入转化为现实收入提前进行消费</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三、消费信用的特点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3" name="组合 22"/>
          <p:cNvGrpSpPr/>
          <p:nvPr/>
        </p:nvGrpSpPr>
        <p:grpSpPr>
          <a:xfrm>
            <a:off x="1909445" y="1675130"/>
            <a:ext cx="8373496" cy="4573270"/>
            <a:chOff x="1808" y="3000"/>
            <a:chExt cx="10835" cy="6028"/>
          </a:xfrm>
        </p:grpSpPr>
        <p:sp>
          <p:nvSpPr>
            <p:cNvPr id="4" name="AutoShape 2"/>
            <p:cNvSpPr/>
            <p:nvPr/>
          </p:nvSpPr>
          <p:spPr>
            <a:xfrm>
              <a:off x="7363" y="4320"/>
              <a:ext cx="5280" cy="4708"/>
            </a:xfrm>
            <a:prstGeom prst="roundRect">
              <a:avLst>
                <a:gd name="adj" fmla="val 10347"/>
              </a:avLst>
            </a:prstGeom>
            <a:solidFill>
              <a:schemeClr val="bg1"/>
            </a:solidFill>
            <a:ln w="50800" cap="flat" cmpd="sng">
              <a:solidFill>
                <a:schemeClr val="accent1"/>
              </a:solidFill>
              <a:prstDash val="solid"/>
              <a:headEnd type="none" w="med" len="med"/>
              <a:tailEnd type="none" w="med" len="med"/>
            </a:ln>
            <a:effectLst>
              <a:outerShdw dist="107763" dir="2699999" algn="ctr" rotWithShape="0">
                <a:srgbClr val="808080">
                  <a:alpha val="50000"/>
                </a:srgbClr>
              </a:outerShdw>
            </a:effectLst>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sp>
          <p:nvSpPr>
            <p:cNvPr id="5" name="AutoShape 4"/>
            <p:cNvSpPr/>
            <p:nvPr/>
          </p:nvSpPr>
          <p:spPr>
            <a:xfrm>
              <a:off x="1808" y="4320"/>
              <a:ext cx="5280" cy="4708"/>
            </a:xfrm>
            <a:prstGeom prst="roundRect">
              <a:avLst>
                <a:gd name="adj" fmla="val 10347"/>
              </a:avLst>
            </a:prstGeom>
            <a:solidFill>
              <a:schemeClr val="bg1"/>
            </a:solidFill>
            <a:ln w="50800" cap="flat" cmpd="sng">
              <a:solidFill>
                <a:schemeClr val="folHlink"/>
              </a:solidFill>
              <a:prstDash val="solid"/>
              <a:headEnd type="none" w="med" len="med"/>
              <a:tailEnd type="none" w="med" len="med"/>
            </a:ln>
            <a:effectLst>
              <a:outerShdw dist="107763" dir="8100000" algn="ctr" rotWithShape="0">
                <a:srgbClr val="808080">
                  <a:alpha val="50000"/>
                </a:srgbClr>
              </a:outerShdw>
            </a:effectLst>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80000"/>
                </a:lnSpc>
                <a:buFont typeface="Wingdings" panose="05000000000000000000" pitchFamily="2" charset="2"/>
                <a:buNone/>
              </a:pPr>
              <a:endParaRPr lang="zh-CN" altLang="en-US" sz="2400" dirty="0">
                <a:latin typeface="微软雅黑" panose="020B0503020204020204" charset="-122"/>
                <a:ea typeface="微软雅黑" panose="020B0503020204020204" charset="-122"/>
              </a:endParaRPr>
            </a:p>
          </p:txBody>
        </p:sp>
        <p:grpSp>
          <p:nvGrpSpPr>
            <p:cNvPr id="6" name="Group 5"/>
            <p:cNvGrpSpPr/>
            <p:nvPr/>
          </p:nvGrpSpPr>
          <p:grpSpPr>
            <a:xfrm>
              <a:off x="5888" y="3000"/>
              <a:ext cx="1245" cy="3113"/>
              <a:chOff x="2304" y="1344"/>
              <a:chExt cx="498" cy="1245"/>
            </a:xfrm>
          </p:grpSpPr>
          <p:sp>
            <p:nvSpPr>
              <p:cNvPr id="7" name="Freeform 6"/>
              <p:cNvSpPr/>
              <p:nvPr/>
            </p:nvSpPr>
            <p:spPr>
              <a:xfrm>
                <a:off x="2425" y="1344"/>
                <a:ext cx="233" cy="254"/>
              </a:xfrm>
              <a:custGeom>
                <a:avLst/>
                <a:gdLst>
                  <a:gd name="txL" fmla="*/ 0 w 267"/>
                  <a:gd name="txT" fmla="*/ 0 h 292"/>
                  <a:gd name="txR" fmla="*/ 267 w 267"/>
                  <a:gd name="txB" fmla="*/ 292 h 292"/>
                </a:gdLst>
                <a:ahLst/>
                <a:cxnLst>
                  <a:cxn ang="0">
                    <a:pos x="5" y="0"/>
                  </a:cxn>
                  <a:cxn ang="0">
                    <a:pos x="6" y="3"/>
                  </a:cxn>
                  <a:cxn ang="0">
                    <a:pos x="7" y="3"/>
                  </a:cxn>
                  <a:cxn ang="0">
                    <a:pos x="8" y="3"/>
                  </a:cxn>
                  <a:cxn ang="0">
                    <a:pos x="9" y="3"/>
                  </a:cxn>
                  <a:cxn ang="0">
                    <a:pos x="9" y="3"/>
                  </a:cxn>
                  <a:cxn ang="0">
                    <a:pos x="10" y="3"/>
                  </a:cxn>
                  <a:cxn ang="0">
                    <a:pos x="10" y="3"/>
                  </a:cxn>
                  <a:cxn ang="0">
                    <a:pos x="10" y="5"/>
                  </a:cxn>
                  <a:cxn ang="0">
                    <a:pos x="10" y="6"/>
                  </a:cxn>
                  <a:cxn ang="0">
                    <a:pos x="10" y="7"/>
                  </a:cxn>
                  <a:cxn ang="0">
                    <a:pos x="9" y="8"/>
                  </a:cxn>
                  <a:cxn ang="0">
                    <a:pos x="9" y="9"/>
                  </a:cxn>
                  <a:cxn ang="0">
                    <a:pos x="8" y="9"/>
                  </a:cxn>
                  <a:cxn ang="0">
                    <a:pos x="7" y="10"/>
                  </a:cxn>
                  <a:cxn ang="0">
                    <a:pos x="6" y="10"/>
                  </a:cxn>
                  <a:cxn ang="0">
                    <a:pos x="5" y="10"/>
                  </a:cxn>
                  <a:cxn ang="0">
                    <a:pos x="3" y="10"/>
                  </a:cxn>
                  <a:cxn ang="0">
                    <a:pos x="3" y="10"/>
                  </a:cxn>
                  <a:cxn ang="0">
                    <a:pos x="3" y="9"/>
                  </a:cxn>
                  <a:cxn ang="0">
                    <a:pos x="3" y="9"/>
                  </a:cxn>
                  <a:cxn ang="0">
                    <a:pos x="3" y="8"/>
                  </a:cxn>
                  <a:cxn ang="0">
                    <a:pos x="3" y="6"/>
                  </a:cxn>
                  <a:cxn ang="0">
                    <a:pos x="0" y="5"/>
                  </a:cxn>
                  <a:cxn ang="0">
                    <a:pos x="3" y="3"/>
                  </a:cxn>
                  <a:cxn ang="0">
                    <a:pos x="3" y="3"/>
                  </a:cxn>
                  <a:cxn ang="0">
                    <a:pos x="3" y="3"/>
                  </a:cxn>
                  <a:cxn ang="0">
                    <a:pos x="3" y="3"/>
                  </a:cxn>
                  <a:cxn ang="0">
                    <a:pos x="3" y="3"/>
                  </a:cxn>
                  <a:cxn ang="0">
                    <a:pos x="3" y="3"/>
                  </a:cxn>
                  <a:cxn ang="0">
                    <a:pos x="5" y="0"/>
                  </a:cxn>
                </a:cxnLst>
                <a:rect l="txL" t="txT" r="txR" b="tx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chemeClr val="folHlink">
                  <a:alpha val="100000"/>
                </a:schemeClr>
              </a:solidFill>
              <a:ln w="0">
                <a:noFill/>
              </a:ln>
            </p:spPr>
            <p:txBody>
              <a:bodyPr/>
              <a:p>
                <a:endParaRPr lang="zh-CN" altLang="en-US">
                  <a:latin typeface="微软雅黑" panose="020B0503020204020204" charset="-122"/>
                  <a:ea typeface="微软雅黑" panose="020B0503020204020204" charset="-122"/>
                </a:endParaRPr>
              </a:p>
            </p:txBody>
          </p:sp>
          <p:sp>
            <p:nvSpPr>
              <p:cNvPr id="8" name="Freeform 7"/>
              <p:cNvSpPr/>
              <p:nvPr/>
            </p:nvSpPr>
            <p:spPr>
              <a:xfrm>
                <a:off x="2304" y="1625"/>
                <a:ext cx="498" cy="964"/>
              </a:xfrm>
              <a:custGeom>
                <a:avLst/>
                <a:gdLst>
                  <a:gd name="txL" fmla="*/ 0 w 573"/>
                  <a:gd name="txT" fmla="*/ 0 h 1111"/>
                  <a:gd name="txR" fmla="*/ 573 w 573"/>
                  <a:gd name="txB" fmla="*/ 1111 h 1111"/>
                </a:gdLst>
                <a:ahLst/>
                <a:cxnLst>
                  <a:cxn ang="0">
                    <a:pos x="3" y="3"/>
                  </a:cxn>
                  <a:cxn ang="0">
                    <a:pos x="3" y="3"/>
                  </a:cxn>
                  <a:cxn ang="0">
                    <a:pos x="3" y="3"/>
                  </a:cxn>
                  <a:cxn ang="0">
                    <a:pos x="0" y="17"/>
                  </a:cxn>
                  <a:cxn ang="0">
                    <a:pos x="1" y="17"/>
                  </a:cxn>
                  <a:cxn ang="0">
                    <a:pos x="3" y="17"/>
                  </a:cxn>
                  <a:cxn ang="0">
                    <a:pos x="3" y="18"/>
                  </a:cxn>
                  <a:cxn ang="0">
                    <a:pos x="3" y="18"/>
                  </a:cxn>
                  <a:cxn ang="0">
                    <a:pos x="3" y="18"/>
                  </a:cxn>
                  <a:cxn ang="0">
                    <a:pos x="3" y="17"/>
                  </a:cxn>
                  <a:cxn ang="0">
                    <a:pos x="3" y="17"/>
                  </a:cxn>
                  <a:cxn ang="0">
                    <a:pos x="3" y="17"/>
                  </a:cxn>
                  <a:cxn ang="0">
                    <a:pos x="3" y="6"/>
                  </a:cxn>
                  <a:cxn ang="0">
                    <a:pos x="4" y="36"/>
                  </a:cxn>
                  <a:cxn ang="0">
                    <a:pos x="5" y="36"/>
                  </a:cxn>
                  <a:cxn ang="0">
                    <a:pos x="5" y="37"/>
                  </a:cxn>
                  <a:cxn ang="0">
                    <a:pos x="6" y="37"/>
                  </a:cxn>
                  <a:cxn ang="0">
                    <a:pos x="7" y="37"/>
                  </a:cxn>
                  <a:cxn ang="0">
                    <a:pos x="8" y="37"/>
                  </a:cxn>
                  <a:cxn ang="0">
                    <a:pos x="9" y="37"/>
                  </a:cxn>
                  <a:cxn ang="0">
                    <a:pos x="9" y="36"/>
                  </a:cxn>
                  <a:cxn ang="0">
                    <a:pos x="10" y="36"/>
                  </a:cxn>
                  <a:cxn ang="0">
                    <a:pos x="10" y="17"/>
                  </a:cxn>
                  <a:cxn ang="0">
                    <a:pos x="10" y="17"/>
                  </a:cxn>
                  <a:cxn ang="0">
                    <a:pos x="10" y="17"/>
                  </a:cxn>
                  <a:cxn ang="0">
                    <a:pos x="10" y="20"/>
                  </a:cxn>
                  <a:cxn ang="0">
                    <a:pos x="10" y="23"/>
                  </a:cxn>
                  <a:cxn ang="0">
                    <a:pos x="10" y="24"/>
                  </a:cxn>
                  <a:cxn ang="0">
                    <a:pos x="10" y="28"/>
                  </a:cxn>
                  <a:cxn ang="0">
                    <a:pos x="10" y="31"/>
                  </a:cxn>
                  <a:cxn ang="0">
                    <a:pos x="10" y="33"/>
                  </a:cxn>
                  <a:cxn ang="0">
                    <a:pos x="10" y="36"/>
                  </a:cxn>
                  <a:cxn ang="0">
                    <a:pos x="10" y="36"/>
                  </a:cxn>
                  <a:cxn ang="0">
                    <a:pos x="11" y="37"/>
                  </a:cxn>
                  <a:cxn ang="0">
                    <a:pos x="12" y="37"/>
                  </a:cxn>
                  <a:cxn ang="0">
                    <a:pos x="13" y="37"/>
                  </a:cxn>
                  <a:cxn ang="0">
                    <a:pos x="14" y="37"/>
                  </a:cxn>
                  <a:cxn ang="0">
                    <a:pos x="15" y="37"/>
                  </a:cxn>
                  <a:cxn ang="0">
                    <a:pos x="15" y="36"/>
                  </a:cxn>
                  <a:cxn ang="0">
                    <a:pos x="15" y="36"/>
                  </a:cxn>
                  <a:cxn ang="0">
                    <a:pos x="16" y="6"/>
                  </a:cxn>
                  <a:cxn ang="0">
                    <a:pos x="16" y="17"/>
                  </a:cxn>
                  <a:cxn ang="0">
                    <a:pos x="16" y="17"/>
                  </a:cxn>
                  <a:cxn ang="0">
                    <a:pos x="17" y="18"/>
                  </a:cxn>
                  <a:cxn ang="0">
                    <a:pos x="17" y="18"/>
                  </a:cxn>
                  <a:cxn ang="0">
                    <a:pos x="18" y="18"/>
                  </a:cxn>
                  <a:cxn ang="0">
                    <a:pos x="19" y="18"/>
                  </a:cxn>
                  <a:cxn ang="0">
                    <a:pos x="20" y="17"/>
                  </a:cxn>
                  <a:cxn ang="0">
                    <a:pos x="20" y="17"/>
                  </a:cxn>
                  <a:cxn ang="0">
                    <a:pos x="20" y="3"/>
                  </a:cxn>
                  <a:cxn ang="0">
                    <a:pos x="18" y="3"/>
                  </a:cxn>
                  <a:cxn ang="0">
                    <a:pos x="17" y="3"/>
                  </a:cxn>
                  <a:cxn ang="0">
                    <a:pos x="3" y="0"/>
                  </a:cxn>
                </a:cxnLst>
                <a:rect l="txL" t="txT" r="txR" b="tx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close/>
                  </a:path>
                </a:pathLst>
              </a:custGeom>
              <a:solidFill>
                <a:schemeClr val="folHlink">
                  <a:alpha val="100000"/>
                </a:schemeClr>
              </a:solidFill>
              <a:ln w="0">
                <a:noFill/>
              </a:ln>
            </p:spPr>
            <p:txBody>
              <a:bodyPr/>
              <a:p>
                <a:endParaRPr lang="zh-CN" altLang="en-US">
                  <a:latin typeface="微软雅黑" panose="020B0503020204020204" charset="-122"/>
                  <a:ea typeface="微软雅黑" panose="020B0503020204020204" charset="-122"/>
                </a:endParaRPr>
              </a:p>
            </p:txBody>
          </p:sp>
        </p:grpSp>
        <p:sp>
          <p:nvSpPr>
            <p:cNvPr id="9" name="Text Box 8"/>
            <p:cNvSpPr txBox="true">
              <a:spLocks noChangeArrowheads="true"/>
            </p:cNvSpPr>
            <p:nvPr/>
          </p:nvSpPr>
          <p:spPr bwMode="gray">
            <a:xfrm>
              <a:off x="2168" y="4680"/>
              <a:ext cx="4315" cy="1975"/>
            </a:xfrm>
            <a:prstGeom prst="rect">
              <a:avLst/>
            </a:prstGeom>
            <a:noFill/>
            <a:ln w="9525" algn="ctr">
              <a:noFill/>
              <a:miter lim="800000"/>
            </a:ln>
          </p:spPr>
          <p:txBody>
            <a:bodyPr>
              <a:spAutoFit/>
            </a:bodyPr>
            <a:lstStyle/>
            <a:p>
              <a:pPr marR="0" defTabSz="914400">
                <a:lnSpc>
                  <a:spcPct val="80000"/>
                </a:lnSpc>
                <a:spcBef>
                  <a:spcPct val="20000"/>
                </a:spcBef>
                <a:buClr>
                  <a:schemeClr val="hlink"/>
                </a:buClr>
                <a:buSzTx/>
                <a:buFont typeface="Wingdings" panose="05000000000000000000" pitchFamily="2" charset="2"/>
                <a:defRPr/>
              </a:pPr>
              <a:r>
                <a:rPr kumimoji="0" lang="zh-CN" altLang="en-US" sz="2000" b="1" kern="1200" cap="none" spc="0" normalizeH="0" baseline="0" noProof="0" dirty="0">
                  <a:solidFill>
                    <a:srgbClr val="00B0F0"/>
                  </a:solidFill>
                  <a:latin typeface="微软雅黑" panose="020B0503020204020204" charset="-122"/>
                  <a:ea typeface="微软雅黑" panose="020B0503020204020204" charset="-122"/>
                  <a:cs typeface="+mn-cs"/>
                </a:rPr>
                <a:t>消费信用风险高</a:t>
              </a:r>
              <a:endParaRPr kumimoji="0" lang="en-US" altLang="zh-CN" b="1" kern="1200" cap="none" spc="0" normalizeH="0" baseline="0" noProof="0" dirty="0">
                <a:solidFill>
                  <a:srgbClr val="000000"/>
                </a:solidFill>
                <a:latin typeface="微软雅黑" panose="020B0503020204020204" charset="-122"/>
                <a:ea typeface="微软雅黑" panose="020B0503020204020204" charset="-122"/>
                <a:cs typeface="+mn-cs"/>
              </a:endParaRPr>
            </a:p>
            <a:p>
              <a:pPr marR="0" defTabSz="914400">
                <a:lnSpc>
                  <a:spcPct val="80000"/>
                </a:lnSpc>
                <a:spcBef>
                  <a:spcPct val="20000"/>
                </a:spcBef>
                <a:buClr>
                  <a:schemeClr val="hlink"/>
                </a:buClr>
                <a:buSzTx/>
                <a:buFont typeface="Wingdings" panose="05000000000000000000" pitchFamily="2" charset="2"/>
                <a:defRPr/>
              </a:pPr>
              <a:r>
                <a:rPr kumimoji="0" lang="zh-CN" altLang="en-US" kern="1200" cap="none" spc="0" normalizeH="0" baseline="0" noProof="0" dirty="0">
                  <a:solidFill>
                    <a:srgbClr val="00B0F0"/>
                  </a:solidFill>
                  <a:latin typeface="微软雅黑" panose="020B0503020204020204" charset="-122"/>
                  <a:ea typeface="微软雅黑" panose="020B0503020204020204" charset="-122"/>
                  <a:cs typeface="+mn-cs"/>
                </a:rPr>
                <a:t>个人信用信息的缺乏</a:t>
              </a:r>
              <a:r>
                <a:rPr kumimoji="0" lang="zh-CN" altLang="en-US" kern="1200" cap="none" spc="0" normalizeH="0" baseline="0" noProof="0" dirty="0">
                  <a:solidFill>
                    <a:srgbClr val="000000"/>
                  </a:solidFill>
                  <a:latin typeface="微软雅黑" panose="020B0503020204020204" charset="-122"/>
                  <a:ea typeface="微软雅黑" panose="020B0503020204020204" charset="-122"/>
                  <a:cs typeface="+mn-cs"/>
                </a:rPr>
                <a:t>导致消费信用在确定信用额度和信用期限方面存在一定的盲目性，导致消费信用的</a:t>
              </a:r>
              <a:r>
                <a:rPr kumimoji="0" lang="zh-CN" altLang="en-US" kern="1200" cap="none" spc="0" normalizeH="0" baseline="0" noProof="0" dirty="0">
                  <a:solidFill>
                    <a:srgbClr val="00B0F0"/>
                  </a:solidFill>
                  <a:latin typeface="微软雅黑" panose="020B0503020204020204" charset="-122"/>
                  <a:ea typeface="微软雅黑" panose="020B0503020204020204" charset="-122"/>
                  <a:cs typeface="+mn-cs"/>
                </a:rPr>
                <a:t>呆账率</a:t>
              </a:r>
              <a:r>
                <a:rPr kumimoji="0" lang="zh-CN" altLang="en-US" kern="1200" cap="none" spc="0" normalizeH="0" baseline="0" noProof="0" dirty="0">
                  <a:solidFill>
                    <a:srgbClr val="000000"/>
                  </a:solidFill>
                  <a:latin typeface="微软雅黑" panose="020B0503020204020204" charset="-122"/>
                  <a:ea typeface="微软雅黑" panose="020B0503020204020204" charset="-122"/>
                  <a:cs typeface="+mn-cs"/>
                </a:rPr>
                <a:t>一直处于较高水平。</a:t>
              </a:r>
              <a:endParaRPr kumimoji="0" lang="zh-CN" altLang="en-US" kern="1200" cap="none" spc="0" normalizeH="0" baseline="0" noProof="0" dirty="0">
                <a:solidFill>
                  <a:srgbClr val="000000"/>
                </a:solidFill>
                <a:latin typeface="微软雅黑" panose="020B0503020204020204" charset="-122"/>
                <a:ea typeface="微软雅黑" panose="020B0503020204020204" charset="-122"/>
                <a:cs typeface="+mn-cs"/>
              </a:endParaRPr>
            </a:p>
          </p:txBody>
        </p:sp>
        <p:sp>
          <p:nvSpPr>
            <p:cNvPr id="10" name="Text Box 9"/>
            <p:cNvSpPr txBox="true">
              <a:spLocks noChangeArrowheads="true"/>
            </p:cNvSpPr>
            <p:nvPr/>
          </p:nvSpPr>
          <p:spPr bwMode="gray">
            <a:xfrm>
              <a:off x="8438" y="4680"/>
              <a:ext cx="4205" cy="2412"/>
            </a:xfrm>
            <a:prstGeom prst="rect">
              <a:avLst/>
            </a:prstGeom>
            <a:noFill/>
            <a:ln w="9525" algn="ctr">
              <a:noFill/>
              <a:miter lim="800000"/>
            </a:ln>
          </p:spPr>
          <p:txBody>
            <a:bodyPr>
              <a:spAutoFit/>
            </a:bodyPr>
            <a:lstStyle/>
            <a:p>
              <a:pPr marR="0" defTabSz="914400">
                <a:lnSpc>
                  <a:spcPct val="80000"/>
                </a:lnSpc>
                <a:spcBef>
                  <a:spcPct val="20000"/>
                </a:spcBef>
                <a:buClr>
                  <a:schemeClr val="hlink"/>
                </a:buClr>
                <a:buSzTx/>
                <a:buFont typeface="Wingdings" panose="05000000000000000000" pitchFamily="2" charset="2"/>
                <a:defRPr/>
              </a:pPr>
              <a:r>
                <a:rPr kumimoji="0" lang="zh-CN" altLang="en-US" sz="2000" b="1" kern="12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消费信用经营成本高</a:t>
              </a:r>
              <a:endParaRPr kumimoji="0" lang="en-US" altLang="zh-CN" b="1"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endParaRPr>
            </a:p>
            <a:p>
              <a:pPr marR="0" defTabSz="914400">
                <a:lnSpc>
                  <a:spcPct val="80000"/>
                </a:lnSpc>
                <a:spcBef>
                  <a:spcPct val="20000"/>
                </a:spcBef>
                <a:buClr>
                  <a:srgbClr val="9999FF"/>
                </a:buClr>
                <a:buSzTx/>
                <a:buFont typeface="Wingdings" panose="05000000000000000000" pitchFamily="2" charset="2"/>
                <a:defRPr/>
              </a:pPr>
              <a:r>
                <a:rPr kumimoji="0" lang="zh-CN" altLang="en-US"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个体消费信用规模小、发放对象分散、调查成本高，导致消费信用经营成本居高不下。 </a:t>
              </a:r>
              <a:endParaRPr kumimoji="0" lang="zh-CN" altLang="en-US"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endParaRPr>
            </a:p>
            <a:p>
              <a:pPr marR="0" defTabSz="914400">
                <a:lnSpc>
                  <a:spcPct val="80000"/>
                </a:lnSpc>
                <a:spcBef>
                  <a:spcPct val="20000"/>
                </a:spcBef>
                <a:buClr>
                  <a:schemeClr val="hlink"/>
                </a:buClr>
                <a:buSzTx/>
                <a:buFont typeface="Wingdings" panose="05000000000000000000" pitchFamily="2" charset="2"/>
                <a:defRPr/>
              </a:pPr>
              <a:endParaRPr kumimoji="0" lang="en-US" altLang="zh-CN"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endParaRPr>
            </a:p>
            <a:p>
              <a:pPr marR="0" defTabSz="914400">
                <a:lnSpc>
                  <a:spcPct val="80000"/>
                </a:lnSpc>
                <a:spcBef>
                  <a:spcPct val="20000"/>
                </a:spcBef>
                <a:buClr>
                  <a:schemeClr val="hlink"/>
                </a:buClr>
                <a:buSzTx/>
                <a:buFont typeface="Wingdings" panose="05000000000000000000" pitchFamily="2" charset="2"/>
                <a:defRPr/>
              </a:pPr>
              <a:r>
                <a:rPr kumimoji="0" lang="zh-CN" altLang="en-US"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当前的</a:t>
              </a:r>
              <a:r>
                <a:rPr kumimoji="0" lang="zh-CN" altLang="en-US" kern="12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大数据征信技术</a:t>
              </a:r>
              <a:r>
                <a:rPr kumimoji="0" lang="zh-CN" altLang="en-US"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rPr>
                <a:t>可以有效降低消费信用的经营成本。</a:t>
              </a:r>
              <a:endParaRPr kumimoji="0" lang="zh-CN" altLang="en-US" kern="1200" cap="none" spc="0" normalizeH="0" baseline="0" noProof="0" dirty="0">
                <a:solidFill>
                  <a:srgbClr val="000000"/>
                </a:solidFill>
                <a:latin typeface="微软雅黑" panose="020B0503020204020204" charset="-122"/>
                <a:ea typeface="微软雅黑" panose="020B0503020204020204" charset="-122"/>
                <a:cs typeface="微软雅黑" panose="020B0503020204020204" charset="-122"/>
              </a:endParaRPr>
            </a:p>
          </p:txBody>
        </p:sp>
        <p:grpSp>
          <p:nvGrpSpPr>
            <p:cNvPr id="11" name="Group 10"/>
            <p:cNvGrpSpPr/>
            <p:nvPr/>
          </p:nvGrpSpPr>
          <p:grpSpPr>
            <a:xfrm>
              <a:off x="7328" y="3000"/>
              <a:ext cx="1245" cy="3113"/>
              <a:chOff x="2880" y="1344"/>
              <a:chExt cx="498" cy="1245"/>
            </a:xfrm>
          </p:grpSpPr>
          <p:sp>
            <p:nvSpPr>
              <p:cNvPr id="15" name="Freeform 11"/>
              <p:cNvSpPr/>
              <p:nvPr/>
            </p:nvSpPr>
            <p:spPr>
              <a:xfrm>
                <a:off x="3001" y="1344"/>
                <a:ext cx="233" cy="254"/>
              </a:xfrm>
              <a:custGeom>
                <a:avLst/>
                <a:gdLst>
                  <a:gd name="txL" fmla="*/ 0 w 267"/>
                  <a:gd name="txT" fmla="*/ 0 h 292"/>
                  <a:gd name="txR" fmla="*/ 267 w 267"/>
                  <a:gd name="txB" fmla="*/ 292 h 292"/>
                </a:gdLst>
                <a:ahLst/>
                <a:cxnLst>
                  <a:cxn ang="0">
                    <a:pos x="5" y="0"/>
                  </a:cxn>
                  <a:cxn ang="0">
                    <a:pos x="6" y="3"/>
                  </a:cxn>
                  <a:cxn ang="0">
                    <a:pos x="7" y="3"/>
                  </a:cxn>
                  <a:cxn ang="0">
                    <a:pos x="8" y="3"/>
                  </a:cxn>
                  <a:cxn ang="0">
                    <a:pos x="9" y="3"/>
                  </a:cxn>
                  <a:cxn ang="0">
                    <a:pos x="9" y="3"/>
                  </a:cxn>
                  <a:cxn ang="0">
                    <a:pos x="10" y="3"/>
                  </a:cxn>
                  <a:cxn ang="0">
                    <a:pos x="10" y="3"/>
                  </a:cxn>
                  <a:cxn ang="0">
                    <a:pos x="10" y="5"/>
                  </a:cxn>
                  <a:cxn ang="0">
                    <a:pos x="10" y="6"/>
                  </a:cxn>
                  <a:cxn ang="0">
                    <a:pos x="10" y="7"/>
                  </a:cxn>
                  <a:cxn ang="0">
                    <a:pos x="9" y="8"/>
                  </a:cxn>
                  <a:cxn ang="0">
                    <a:pos x="9" y="9"/>
                  </a:cxn>
                  <a:cxn ang="0">
                    <a:pos x="8" y="9"/>
                  </a:cxn>
                  <a:cxn ang="0">
                    <a:pos x="7" y="10"/>
                  </a:cxn>
                  <a:cxn ang="0">
                    <a:pos x="6" y="10"/>
                  </a:cxn>
                  <a:cxn ang="0">
                    <a:pos x="5" y="10"/>
                  </a:cxn>
                  <a:cxn ang="0">
                    <a:pos x="3" y="10"/>
                  </a:cxn>
                  <a:cxn ang="0">
                    <a:pos x="3" y="10"/>
                  </a:cxn>
                  <a:cxn ang="0">
                    <a:pos x="3" y="9"/>
                  </a:cxn>
                  <a:cxn ang="0">
                    <a:pos x="3" y="9"/>
                  </a:cxn>
                  <a:cxn ang="0">
                    <a:pos x="3" y="8"/>
                  </a:cxn>
                  <a:cxn ang="0">
                    <a:pos x="3" y="6"/>
                  </a:cxn>
                  <a:cxn ang="0">
                    <a:pos x="0" y="5"/>
                  </a:cxn>
                  <a:cxn ang="0">
                    <a:pos x="3" y="3"/>
                  </a:cxn>
                  <a:cxn ang="0">
                    <a:pos x="3" y="3"/>
                  </a:cxn>
                  <a:cxn ang="0">
                    <a:pos x="3" y="3"/>
                  </a:cxn>
                  <a:cxn ang="0">
                    <a:pos x="3" y="3"/>
                  </a:cxn>
                  <a:cxn ang="0">
                    <a:pos x="3" y="3"/>
                  </a:cxn>
                  <a:cxn ang="0">
                    <a:pos x="3" y="3"/>
                  </a:cxn>
                  <a:cxn ang="0">
                    <a:pos x="5" y="0"/>
                  </a:cxn>
                </a:cxnLst>
                <a:rect l="txL" t="txT" r="txR" b="tx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chemeClr val="accent1">
                  <a:alpha val="100000"/>
                </a:schemeClr>
              </a:solidFill>
              <a:ln w="0">
                <a:noFill/>
              </a:ln>
            </p:spPr>
            <p:txBody>
              <a:bodyPr/>
              <a:p>
                <a:endParaRPr lang="zh-CN" altLang="en-US">
                  <a:latin typeface="微软雅黑" panose="020B0503020204020204" charset="-122"/>
                  <a:ea typeface="微软雅黑" panose="020B0503020204020204" charset="-122"/>
                </a:endParaRPr>
              </a:p>
            </p:txBody>
          </p:sp>
          <p:sp>
            <p:nvSpPr>
              <p:cNvPr id="16" name="Freeform 12"/>
              <p:cNvSpPr/>
              <p:nvPr/>
            </p:nvSpPr>
            <p:spPr>
              <a:xfrm>
                <a:off x="2880" y="1625"/>
                <a:ext cx="498" cy="964"/>
              </a:xfrm>
              <a:custGeom>
                <a:avLst/>
                <a:gdLst>
                  <a:gd name="txL" fmla="*/ 0 w 573"/>
                  <a:gd name="txT" fmla="*/ 0 h 1111"/>
                  <a:gd name="txR" fmla="*/ 573 w 573"/>
                  <a:gd name="txB" fmla="*/ 1111 h 1111"/>
                </a:gdLst>
                <a:ahLst/>
                <a:cxnLst>
                  <a:cxn ang="0">
                    <a:pos x="3" y="3"/>
                  </a:cxn>
                  <a:cxn ang="0">
                    <a:pos x="3" y="3"/>
                  </a:cxn>
                  <a:cxn ang="0">
                    <a:pos x="3" y="3"/>
                  </a:cxn>
                  <a:cxn ang="0">
                    <a:pos x="0" y="17"/>
                  </a:cxn>
                  <a:cxn ang="0">
                    <a:pos x="1" y="17"/>
                  </a:cxn>
                  <a:cxn ang="0">
                    <a:pos x="3" y="17"/>
                  </a:cxn>
                  <a:cxn ang="0">
                    <a:pos x="3" y="18"/>
                  </a:cxn>
                  <a:cxn ang="0">
                    <a:pos x="3" y="18"/>
                  </a:cxn>
                  <a:cxn ang="0">
                    <a:pos x="3" y="18"/>
                  </a:cxn>
                  <a:cxn ang="0">
                    <a:pos x="3" y="17"/>
                  </a:cxn>
                  <a:cxn ang="0">
                    <a:pos x="3" y="17"/>
                  </a:cxn>
                  <a:cxn ang="0">
                    <a:pos x="3" y="17"/>
                  </a:cxn>
                  <a:cxn ang="0">
                    <a:pos x="3" y="6"/>
                  </a:cxn>
                  <a:cxn ang="0">
                    <a:pos x="4" y="36"/>
                  </a:cxn>
                  <a:cxn ang="0">
                    <a:pos x="5" y="36"/>
                  </a:cxn>
                  <a:cxn ang="0">
                    <a:pos x="5" y="37"/>
                  </a:cxn>
                  <a:cxn ang="0">
                    <a:pos x="6" y="37"/>
                  </a:cxn>
                  <a:cxn ang="0">
                    <a:pos x="7" y="37"/>
                  </a:cxn>
                  <a:cxn ang="0">
                    <a:pos x="8" y="37"/>
                  </a:cxn>
                  <a:cxn ang="0">
                    <a:pos x="9" y="37"/>
                  </a:cxn>
                  <a:cxn ang="0">
                    <a:pos x="9" y="36"/>
                  </a:cxn>
                  <a:cxn ang="0">
                    <a:pos x="10" y="36"/>
                  </a:cxn>
                  <a:cxn ang="0">
                    <a:pos x="10" y="17"/>
                  </a:cxn>
                  <a:cxn ang="0">
                    <a:pos x="10" y="17"/>
                  </a:cxn>
                  <a:cxn ang="0">
                    <a:pos x="10" y="17"/>
                  </a:cxn>
                  <a:cxn ang="0">
                    <a:pos x="10" y="20"/>
                  </a:cxn>
                  <a:cxn ang="0">
                    <a:pos x="10" y="23"/>
                  </a:cxn>
                  <a:cxn ang="0">
                    <a:pos x="10" y="24"/>
                  </a:cxn>
                  <a:cxn ang="0">
                    <a:pos x="10" y="28"/>
                  </a:cxn>
                  <a:cxn ang="0">
                    <a:pos x="10" y="31"/>
                  </a:cxn>
                  <a:cxn ang="0">
                    <a:pos x="10" y="33"/>
                  </a:cxn>
                  <a:cxn ang="0">
                    <a:pos x="10" y="36"/>
                  </a:cxn>
                  <a:cxn ang="0">
                    <a:pos x="10" y="36"/>
                  </a:cxn>
                  <a:cxn ang="0">
                    <a:pos x="11" y="37"/>
                  </a:cxn>
                  <a:cxn ang="0">
                    <a:pos x="12" y="37"/>
                  </a:cxn>
                  <a:cxn ang="0">
                    <a:pos x="13" y="37"/>
                  </a:cxn>
                  <a:cxn ang="0">
                    <a:pos x="14" y="37"/>
                  </a:cxn>
                  <a:cxn ang="0">
                    <a:pos x="15" y="37"/>
                  </a:cxn>
                  <a:cxn ang="0">
                    <a:pos x="15" y="36"/>
                  </a:cxn>
                  <a:cxn ang="0">
                    <a:pos x="15" y="36"/>
                  </a:cxn>
                  <a:cxn ang="0">
                    <a:pos x="16" y="6"/>
                  </a:cxn>
                  <a:cxn ang="0">
                    <a:pos x="16" y="17"/>
                  </a:cxn>
                  <a:cxn ang="0">
                    <a:pos x="16" y="17"/>
                  </a:cxn>
                  <a:cxn ang="0">
                    <a:pos x="17" y="18"/>
                  </a:cxn>
                  <a:cxn ang="0">
                    <a:pos x="17" y="18"/>
                  </a:cxn>
                  <a:cxn ang="0">
                    <a:pos x="18" y="18"/>
                  </a:cxn>
                  <a:cxn ang="0">
                    <a:pos x="19" y="18"/>
                  </a:cxn>
                  <a:cxn ang="0">
                    <a:pos x="20" y="17"/>
                  </a:cxn>
                  <a:cxn ang="0">
                    <a:pos x="20" y="17"/>
                  </a:cxn>
                  <a:cxn ang="0">
                    <a:pos x="20" y="3"/>
                  </a:cxn>
                  <a:cxn ang="0">
                    <a:pos x="18" y="3"/>
                  </a:cxn>
                  <a:cxn ang="0">
                    <a:pos x="17" y="3"/>
                  </a:cxn>
                  <a:cxn ang="0">
                    <a:pos x="3" y="0"/>
                  </a:cxn>
                </a:cxnLst>
                <a:rect l="txL" t="txT" r="txR" b="txB"/>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close/>
                  </a:path>
                </a:pathLst>
              </a:custGeom>
              <a:solidFill>
                <a:schemeClr val="accent1">
                  <a:alpha val="100000"/>
                </a:schemeClr>
              </a:solidFill>
              <a:ln w="0">
                <a:noFill/>
              </a:ln>
            </p:spPr>
            <p:txBody>
              <a:bodyPr/>
              <a:p>
                <a:endParaRPr lang="zh-CN" altLang="en-US">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OTMzM2NiZjM0NmZiMWE1Njg2NmZhZSZ0ZXh0VHlwZT10ZXh0JnJvdW5kPTAmZ3JhZGllbnRXYXk9MCZmdENvbG9yPSUyMzgyN2E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3462</Words>
  <Application>WPS 演示</Application>
  <PresentationFormat>宽屏</PresentationFormat>
  <Paragraphs>268</Paragraphs>
  <Slides>22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宋体</vt:lpstr>
      <vt:lpstr>Wingdings</vt:lpstr>
      <vt:lpstr>微软雅黑</vt:lpstr>
      <vt:lpstr>经典综艺体简</vt:lpstr>
      <vt:lpstr>新宋体</vt:lpstr>
      <vt:lpstr>黑体</vt:lpstr>
      <vt:lpstr>Arial Unicode MS</vt:lpstr>
      <vt:lpstr>Arial Black</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89</cp:revision>
  <dcterms:created xsi:type="dcterms:W3CDTF">2022-04-22T01:14:23Z</dcterms:created>
  <dcterms:modified xsi:type="dcterms:W3CDTF">2022-04-22T01:14:23Z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