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76" r:id="rId3"/>
    <p:sldId id="319" r:id="rId4"/>
    <p:sldId id="373" r:id="rId6"/>
    <p:sldId id="320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76" r:id="rId15"/>
    <p:sldId id="384" r:id="rId16"/>
    <p:sldId id="385" r:id="rId17"/>
    <p:sldId id="386" r:id="rId18"/>
    <p:sldId id="387" r:id="rId19"/>
    <p:sldId id="388" r:id="rId20"/>
    <p:sldId id="398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321" r:id="rId29"/>
    <p:sldId id="322" r:id="rId30"/>
    <p:sldId id="374" r:id="rId31"/>
    <p:sldId id="375" r:id="rId32"/>
    <p:sldId id="395" r:id="rId33"/>
    <p:sldId id="397" r:id="rId34"/>
    <p:sldId id="396" r:id="rId35"/>
    <p:sldId id="283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7B963944-84AD-4C31-99FF-18D9B5868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4704715" y="2212975"/>
            <a:ext cx="62426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4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循环信用和内部收益率</a:t>
            </a:r>
            <a:endParaRPr lang="zh-CN" altLang="en-US" sz="44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42082" y="79375"/>
            <a:ext cx="3352802" cy="838200"/>
          </a:xfrm>
          <a:prstGeom prst="rect">
            <a:avLst/>
          </a:prstGeom>
        </p:spPr>
      </p:pic>
      <p:pic>
        <p:nvPicPr>
          <p:cNvPr id="3" name="44B7C0F4-79DB-4F8B-9303-0E098D69D8BE-1" descr="/tmp/qt_temp.XV2261qt_temp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310642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你用的利率对结果有影响！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1356360"/>
            <a:ext cx="8261350" cy="519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826770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关键时刻……哪个利率可以使得净现值刚好等于零？试试 14%：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905" y="1322070"/>
            <a:ext cx="7863205" cy="495490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44880" y="6276975"/>
            <a:ext cx="993203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我们找到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投资的内部收益率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了……它是 14%。 因为14%的利率使净现值等于零。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83615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它是个利率。 要计算内部收益率，你先猜一个值（例如 10%），然后计算净现值。 接下来继续猜测（8%？9%？），求净现值，直至净现值等于零。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90" y="2086610"/>
            <a:ext cx="7415530" cy="432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内部收益率是使净现值等于零的利率。 "猜测和检查" 是最常见的求净现值的方法。（对于前面的简单例子也可以直接计算出来）。更复杂的例子：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1899285"/>
            <a:ext cx="10440670" cy="4608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79500" y="1296670"/>
            <a:ext cx="218313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试试用 12% 利率：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135" y="2179320"/>
            <a:ext cx="9777730" cy="379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1054100" y="1288415"/>
            <a:ext cx="30562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差不多了，再试试 12.4%？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75" y="1943735"/>
            <a:ext cx="9671050" cy="375856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1260475" y="5834380"/>
            <a:ext cx="46602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够精确了！我们就说内部收益率是 12.4% 。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5515" y="2193925"/>
            <a:ext cx="10133965" cy="221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是评估投资的好方法。 首先，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IRR 应该高于资金的成本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。如果你要付 8% 的利息去借贷，6% 的 IRR 就不够了！ 用来比较很不同的投资也很合适。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可能投资需要很不一样的资金。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可能一个投资开始时要很多资金，另一个则有很多小的支出。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等等……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使用内部收益率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90" y="1078865"/>
            <a:ext cx="8186420" cy="503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复利的计算是先计算第一期的利息，把利息加到本金上，然后用新的本金计算下一期的利息，就这样重复下去：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17520" y="2169160"/>
            <a:ext cx="6156325" cy="2663190"/>
            <a:chOff x="5353" y="4265"/>
            <a:chExt cx="7095" cy="2755"/>
          </a:xfrm>
        </p:grpSpPr>
        <p:pic>
          <p:nvPicPr>
            <p:cNvPr id="2" name="图片 1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3" y="4265"/>
              <a:ext cx="7095" cy="97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true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8" y="5702"/>
              <a:ext cx="6870" cy="37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true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5" y="6390"/>
              <a:ext cx="4215" cy="63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105" y="5224145"/>
            <a:ext cx="3400425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" y="1344295"/>
            <a:ext cx="10960100" cy="4589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233805" y="942975"/>
            <a:ext cx="8841740" cy="1773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信用卡的"循环信用"，其实是一种自行安排的还款选择。收到信用卡账单后，若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偿还的金额大于等于账单中的最低还款额（但小于应还金额即欠款总额）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时，就在使用循环信用，剩余的未还金额就是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循环信用余额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。使用循环信用，需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按日计息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当期不能享受免息还款期的待遇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1233805" y="4271645"/>
            <a:ext cx="8841740" cy="2413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对于消费刷卡而言：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如果你到期前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全额还款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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如果到期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不是全额还款（即使差一点）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，那么将会从消费日起，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分笔计算利息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；已还部分利息记到还款日的前一天，未还的部分将记到帐单日那一天。如果有预借现金，那么将从预支当天开始计，一直记到还款的前一天为止。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1233805" y="2482215"/>
            <a:ext cx="9135110" cy="165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业务特点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无需抵押：作为一种无担保的便捷小额信用贷款，循环信用无需抵押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简单快捷：循环信用无需申请，偿还最低还款额后即可享受，不影响持卡人的信用记录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自由灵活：自由选择还款金额和时间，让持卡人灵活掌控财务状况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00076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有时候利率是年利率，但一年里计算多次利息，每次的利息都加到本金上，所以一年内也有复利计算：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905" y="1490980"/>
            <a:ext cx="6346190" cy="3258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060" y="4968875"/>
            <a:ext cx="5897880" cy="133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" y="1464310"/>
            <a:ext cx="5126990" cy="4489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015" y="1530985"/>
            <a:ext cx="5669915" cy="4511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" y="1847215"/>
            <a:ext cx="10928985" cy="3909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0" y="960755"/>
            <a:ext cx="10363200" cy="5388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" y="836295"/>
            <a:ext cx="9667875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复利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1573530"/>
            <a:ext cx="10855325" cy="390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329690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采用内部收益率法计算贷款年化利率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10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计算贷款年化利率较为公允的方法是，根据借款人的借款本金、每期还款金额、贷款期数等要素，考虑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后计算得出的年化内部收益率（IRR）。计算公式为：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3289300"/>
            <a:ext cx="3728720" cy="968375"/>
          </a:xfrm>
          <a:prstGeom prst="rect">
            <a:avLst/>
          </a:prstGeom>
        </p:spPr>
      </p:pic>
      <p:sp>
        <p:nvSpPr>
          <p:cNvPr id="5" name="文本框 4"/>
          <p:cNvSpPr txBox="true"/>
          <p:nvPr/>
        </p:nvSpPr>
        <p:spPr>
          <a:xfrm>
            <a:off x="982345" y="4403090"/>
            <a:ext cx="1022667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为一年内还款频率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（例如，每月还款一次为 12，每 3 个月还款一次为 4，每年还款一次为 1），T 为还款年数，由此计算得出的 IRR 即为年化利率。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1. 到期一次性还本付息类产品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2420620"/>
            <a:ext cx="10302240" cy="1595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借款人在贷款到期日一次性归还贷款本金并支付利息。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例如，某贷款产品，期限为 2 年，本金为 10 万元，2 年后借款人一次性还本付息11万元。上述贷款的年化利率约为 4.88%， 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505" y="4074160"/>
            <a:ext cx="3743325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2. 分期偿还类产品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25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借款人在还款期内，每期需偿还一定数额的本金，并支付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实际占用的本金在该期所产生的利息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。如使用等额本息或等额本金方式分期偿还的商业性个人住房贷款等。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例如，某个人住房贷款，期限为 20 年，按月还款，共 240 期，本金为 100 万元，采用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方式还款。按照还款计划， 从借款后第一个月末起，借款人每月等额偿还本息 6599.6 元。以 IRR 方法计算的年化利率约为 5.12%，计算过程为：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90" y="4131945"/>
            <a:ext cx="8618220" cy="102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计算各类贷款的年化利率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906780" y="1052195"/>
            <a:ext cx="509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3. 收取费用的产品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06780" y="1663065"/>
            <a:ext cx="10302240" cy="2924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借款人需在借款当期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一次性支付手续费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等与贷款直接相关的费用，并在还款期内，分期偿还一定数额的本金和费用。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例如，某消费金融公司贷款，期限为 1 年，按月还款，共 12 期，本金为 10 万元。按照还款计划，借款人在借款当期一次性支付 1000 元服务费，并从借款后第一个月末起，每月等额偿还 8833.3 元，其中本金 100000/12=8333.3 元，分期费（按初始贷款本金的 0.5%计算）100000*0.5%=500 元。上述贷款以单利计算的综合年化利率约为 12.80%。以 IRR 方法计算的综合年化利率约为13.58%，计算过程为：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4522470"/>
            <a:ext cx="8357235" cy="82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71395" y="480060"/>
            <a:ext cx="7648575" cy="6279515"/>
            <a:chOff x="3577" y="319"/>
            <a:chExt cx="12045" cy="9889"/>
          </a:xfrm>
        </p:grpSpPr>
        <p:grpSp>
          <p:nvGrpSpPr>
            <p:cNvPr id="10" name="组合 9"/>
            <p:cNvGrpSpPr/>
            <p:nvPr/>
          </p:nvGrpSpPr>
          <p:grpSpPr>
            <a:xfrm>
              <a:off x="3577" y="5154"/>
              <a:ext cx="12044" cy="5054"/>
              <a:chOff x="3577" y="4490"/>
              <a:chExt cx="12044" cy="5054"/>
            </a:xfrm>
          </p:grpSpPr>
          <p:pic>
            <p:nvPicPr>
              <p:cNvPr id="7" name="图片 6"/>
              <p:cNvPicPr>
                <a:picLocks noChangeAspect="true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7" y="4490"/>
                <a:ext cx="12045" cy="184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true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7" y="6335"/>
                <a:ext cx="12045" cy="184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true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" y="8180"/>
                <a:ext cx="12045" cy="1365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3578" y="319"/>
              <a:ext cx="12044" cy="5054"/>
              <a:chOff x="3670" y="4296"/>
              <a:chExt cx="12044" cy="5054"/>
            </a:xfrm>
          </p:grpSpPr>
          <p:pic>
            <p:nvPicPr>
              <p:cNvPr id="13" name="图片 12"/>
              <p:cNvPicPr>
                <a:picLocks noChangeAspect="true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0" y="6186"/>
                <a:ext cx="12045" cy="189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true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0" y="4296"/>
                <a:ext cx="12045" cy="1890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true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0" y="8076"/>
                <a:ext cx="12045" cy="1275"/>
              </a:xfrm>
              <a:prstGeom prst="rect">
                <a:avLst/>
              </a:prstGeom>
            </p:spPr>
          </p:pic>
        </p:grpSp>
      </p:grpSp>
      <p:sp>
        <p:nvSpPr>
          <p:cNvPr id="23" name="文本框 22"/>
          <p:cNvSpPr txBox="true"/>
          <p:nvPr/>
        </p:nvSpPr>
        <p:spPr>
          <a:xfrm>
            <a:off x="10054590" y="2965450"/>
            <a:ext cx="193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还款日为每月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等额本金和等额本息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920750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等额本金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：每月偿还相同金额的本金，由于剩余本金减少，每月的利息也逐月减少，因此每月的还款金额也相应递减。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585" y="1794510"/>
            <a:ext cx="6132830" cy="1403985"/>
          </a:xfrm>
          <a:prstGeom prst="rect">
            <a:avLst/>
          </a:prstGeom>
        </p:spPr>
      </p:pic>
      <p:sp>
        <p:nvSpPr>
          <p:cNvPr id="8" name="文本框 7"/>
          <p:cNvSpPr txBox="true"/>
          <p:nvPr/>
        </p:nvSpPr>
        <p:spPr>
          <a:xfrm>
            <a:off x="815340" y="3446145"/>
            <a:ext cx="1056195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等额本息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：每月以相同的金额偿还贷款本息（即每月的总还款额一致，其中利息逐月递减，本金逐月增加）。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585" y="4344670"/>
            <a:ext cx="6132195" cy="178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等额本息每月还款额计算方法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true"/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总贷款额为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M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，贷款期数为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，每期利率为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r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，每期还款额为</a:t>
                </a: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A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表示第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i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期的欠款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                                      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𝐴−𝐴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𝐴−𝐴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⋯−（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）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，得：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微软雅黑" panose="020B0503020204020204" charset="-122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微软雅黑" panose="020B0503020204020204" charset="-122"/>
                                      <a:cs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∙（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微软雅黑" panose="020B0503020204020204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814705" y="920115"/>
                <a:ext cx="10561955" cy="535305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true"/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072634" y="95307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true"/>
          <p:nvPr/>
        </p:nvSpPr>
        <p:spPr>
          <a:xfrm>
            <a:off x="815975" y="2002155"/>
            <a:ext cx="10561955" cy="3671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的单位要一致（年利率，年；月利率，月；日利率，日）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12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；日利率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年利率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360</a:t>
            </a:r>
            <a:endParaRPr lang="en-US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0年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是从借贷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那一天开始以后的第一年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，1年从借贷的“第一个生日”开始。5年的开始是刚好在借贷成立之后5年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0" name="图片 9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3" name="图片 32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8" name="图片 37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39" name="图片 38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2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6300"/>
            <a:ext cx="12192000" cy="63809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文本框 29"/>
          <p:cNvSpPr txBox="true"/>
          <p:nvPr/>
        </p:nvSpPr>
        <p:spPr>
          <a:xfrm>
            <a:off x="5116195" y="2244090"/>
            <a:ext cx="3957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    </a:t>
            </a:r>
            <a:r>
              <a:rPr lang="zh-CN" altLang="en-US" sz="7200" spc="300" dirty="0">
                <a:solidFill>
                  <a:srgbClr val="C31F23"/>
                </a:solidFill>
                <a:latin typeface="微软雅黑" panose="020B0503020204020204" charset="-122"/>
                <a:ea typeface="微软雅黑" panose="020B0503020204020204" charset="-122"/>
                <a:cs typeface="经典综艺体简" panose="02010609000101010101" pitchFamily="49" charset="-122"/>
              </a:rPr>
              <a:t>谢</a:t>
            </a:r>
            <a:endParaRPr lang="en-US" altLang="zh-CN" sz="7200" spc="300" dirty="0">
              <a:solidFill>
                <a:srgbClr val="C31F23"/>
              </a:solidFill>
              <a:latin typeface="微软雅黑" panose="020B0503020204020204" charset="-122"/>
              <a:ea typeface="微软雅黑" panose="020B0503020204020204" charset="-122"/>
              <a:cs typeface="经典综艺体简" panose="02010609000101010101" pitchFamily="49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73832" y="2540"/>
            <a:ext cx="3352802" cy="838200"/>
          </a:xfrm>
          <a:prstGeom prst="rect">
            <a:avLst/>
          </a:prstGeom>
        </p:spPr>
      </p:pic>
      <p:sp>
        <p:nvSpPr>
          <p:cNvPr id="14" name="文本框 13"/>
          <p:cNvSpPr txBox="true"/>
          <p:nvPr/>
        </p:nvSpPr>
        <p:spPr>
          <a:xfrm>
            <a:off x="1203579" y="3315274"/>
            <a:ext cx="20345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 CREDIT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045" y="2007235"/>
            <a:ext cx="1180465" cy="1180465"/>
          </a:xfrm>
          <a:prstGeom prst="rect">
            <a:avLst/>
          </a:prstGeom>
        </p:spPr>
      </p:pic>
      <p:pic>
        <p:nvPicPr>
          <p:cNvPr id="9" name="44B7C0F4-79DB-4F8B-9303-0E098D69D8BE-2" descr="/tmp/qt_temp.XV2261qt_temp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120" y="435229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循环信用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1650365" y="1034415"/>
            <a:ext cx="9336405" cy="4975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账单日为每月10日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到期还款日为每月</a:t>
            </a:r>
            <a:r>
              <a:rPr lang="en-US" altLang="zh-CN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6月10日银行为张先生打印的本期账单包括了他从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5月11日至6月10日之间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的所有交易账务；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本月账单周期张先生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仅有一笔消费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——5月30日，消费金额为人民币1000元；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张先生的本期账单列印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本期应还金额"为人民币1000元，最低还款额"为100元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不同的还款情况下，张先生的循环利息分别为：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 若张先生于6月28日前，全额还款1000元，则在7月10日的对账单中循环利息= 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 若张先生于6月28日前，只偿还最低还款额100元，该100元是在6月25日偿还的，则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7月10日的对账单的循环利息=20.20元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具体计算如下：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1000元 * 0.05% * 26天 （5月30日--6月2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日）+ (1000元-100元) * 0.05% * 16天 （6月25日--7月10日） =13+7.2=20.2元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货币时间价值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一个投资有现金流出（投资或开支）和流入（利润和红利等）。你希望流入大于流出，你便会得到利润！但在求总值前你需要计算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货币时间价值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。现在的钱财比未来的钱财更有价值。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75" y="4378960"/>
            <a:ext cx="6489700" cy="1904365"/>
          </a:xfrm>
          <a:prstGeom prst="rect">
            <a:avLst/>
          </a:prstGeom>
        </p:spPr>
      </p:pic>
      <p:pic>
        <p:nvPicPr>
          <p:cNvPr id="5" name="图片 4" descr="pv-vs-fv-1yr"/>
          <p:cNvPicPr>
            <a:picLocks noChangeAspect="true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1445" y="1906270"/>
            <a:ext cx="6958330" cy="1228090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869950" y="3553460"/>
            <a:ext cx="105619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现在的 ￥1,000 和 明年的 ￥1,100 是一样的（如果利率等于 10%），明年 ￥1,100 的现值是 ￥1,000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1286510"/>
            <a:ext cx="103022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PV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）和终值（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 value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FV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）的换算公式如下：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814705" y="3966210"/>
            <a:ext cx="10561955" cy="1881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 是现值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FV 是终值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是利率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以小数表示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是期数</a:t>
            </a:r>
            <a:endParaRPr lang="zh-CN" altLang="en-US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true"/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𝑃𝑉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127244" y="2470721"/>
                <a:ext cx="2048510" cy="842010"/>
              </a:xfrm>
              <a:prstGeom prst="rect">
                <a:avLst/>
              </a:prstGeom>
              <a:blipFill rotWithShape="true">
                <a:blip r:embed="rId4"/>
                <a:stretch>
                  <a:fillRect l="-12" t="-68" r="1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85" y="805815"/>
            <a:ext cx="9281795" cy="586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现值和终值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0" y="1616710"/>
            <a:ext cx="9864725" cy="4242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2" y="0"/>
            <a:ext cx="12192002" cy="6858000"/>
            <a:chOff x="-2" y="0"/>
            <a:chExt cx="12192002" cy="6858000"/>
          </a:xfrm>
        </p:grpSpPr>
        <p:pic>
          <p:nvPicPr>
            <p:cNvPr id="19" name="图片 18"/>
            <p:cNvPicPr>
              <a:picLocks noChangeAspect="true"/>
            </p:cNvPicPr>
            <p:nvPr/>
          </p:nvPicPr>
          <p:blipFill rotWithShape="true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9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>
              <a:off x="5707965" y="2575"/>
              <a:ext cx="648403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1" name="图片 20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flipH="true" flipV="true">
              <a:off x="-2" y="2575"/>
              <a:ext cx="4702465" cy="77036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2" name="图片 21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/>
            <a:stretch>
              <a:fillRect/>
            </a:stretch>
          </p:blipFill>
          <p:spPr>
            <a:xfrm rot="10800000">
              <a:off x="-2" y="6759208"/>
              <a:ext cx="648403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  <p:pic>
          <p:nvPicPr>
            <p:cNvPr id="25" name="图片 24"/>
            <p:cNvPicPr>
              <a:picLocks noChangeAspect="true"/>
            </p:cNvPicPr>
            <p:nvPr/>
          </p:nvPicPr>
          <p:blipFill>
            <a:blip r:embed="rId3">
              <a:lum bright="70000" contrast="-70000"/>
            </a:blip>
            <a:srcRect l="4950" r="26116"/>
            <a:stretch>
              <a:fillRect/>
            </a:stretch>
          </p:blipFill>
          <p:spPr>
            <a:xfrm rot="10800000" flipH="true" flipV="true">
              <a:off x="7489535" y="6759208"/>
              <a:ext cx="4702465" cy="95234"/>
            </a:xfrm>
            <a:custGeom>
              <a:avLst/>
              <a:gdLst>
                <a:gd name="connsiteX0" fmla="*/ 137250 w 4702465"/>
                <a:gd name="connsiteY0" fmla="*/ 0 h 222240"/>
                <a:gd name="connsiteX1" fmla="*/ 4702465 w 4702465"/>
                <a:gd name="connsiteY1" fmla="*/ 0 h 222240"/>
                <a:gd name="connsiteX2" fmla="*/ 4702465 w 4702465"/>
                <a:gd name="connsiteY2" fmla="*/ 222240 h 222240"/>
                <a:gd name="connsiteX3" fmla="*/ 0 w 4702465"/>
                <a:gd name="connsiteY3" fmla="*/ 222240 h 22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2465" h="222240">
                  <a:moveTo>
                    <a:pt x="137250" y="0"/>
                  </a:moveTo>
                  <a:lnTo>
                    <a:pt x="4702465" y="0"/>
                  </a:lnTo>
                  <a:lnTo>
                    <a:pt x="4702465" y="222240"/>
                  </a:lnTo>
                  <a:lnTo>
                    <a:pt x="0" y="222240"/>
                  </a:lnTo>
                  <a:close/>
                </a:path>
              </a:pathLst>
            </a:custGeom>
            <a:solidFill>
              <a:schemeClr val="bg1"/>
            </a:solidFill>
          </p:spPr>
        </p:pic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79375"/>
            <a:ext cx="12192000" cy="6381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文本框 13"/>
          <p:cNvSpPr txBox="true"/>
          <p:nvPr/>
        </p:nvSpPr>
        <p:spPr>
          <a:xfrm>
            <a:off x="314325" y="137160"/>
            <a:ext cx="7472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净现值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944880" y="958850"/>
            <a:ext cx="103022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我们现在可以计算净现值了。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为所有（流出和流入）的金额求现值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，然后：</a:t>
            </a:r>
            <a:r>
              <a:rPr lang="zh-CN" altLang="en-US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加上流入金额的现值减去流出金额的现值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，净现值为正才值得投资。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714500"/>
            <a:ext cx="8762365" cy="502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3253</Words>
  <Application>WPS 演示</Application>
  <PresentationFormat>宽屏</PresentationFormat>
  <Paragraphs>185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经典综艺体简</vt:lpstr>
      <vt:lpstr>新宋体</vt:lpstr>
      <vt:lpstr>Wingdings</vt:lpstr>
      <vt:lpstr>Cambria Math</vt:lpstr>
      <vt:lpstr>Arial Unicode MS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zjz</dc:creator>
  <cp:lastModifiedBy>zjz</cp:lastModifiedBy>
  <cp:revision>99</cp:revision>
  <dcterms:created xsi:type="dcterms:W3CDTF">2022-04-29T01:35:34Z</dcterms:created>
  <dcterms:modified xsi:type="dcterms:W3CDTF">2022-04-29T01:35:34Z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