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6"/>
  </p:handoutMasterIdLst>
  <p:sldIdLst>
    <p:sldId id="276" r:id="rId3"/>
    <p:sldId id="319" r:id="rId4"/>
    <p:sldId id="320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76" r:id="rId14"/>
    <p:sldId id="384" r:id="rId15"/>
    <p:sldId id="385" r:id="rId16"/>
    <p:sldId id="386" r:id="rId17"/>
    <p:sldId id="387" r:id="rId18"/>
    <p:sldId id="388" r:id="rId19"/>
    <p:sldId id="398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321" r:id="rId28"/>
    <p:sldId id="322" r:id="rId29"/>
    <p:sldId id="374" r:id="rId30"/>
    <p:sldId id="375" r:id="rId31"/>
    <p:sldId id="395" r:id="rId32"/>
    <p:sldId id="397" r:id="rId33"/>
    <p:sldId id="396" r:id="rId34"/>
    <p:sldId id="283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.sv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循环信用和内部收益率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826770"/>
            <a:ext cx="993203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关键时刻……哪个利率可以使得净现值刚好等于零？试试 14%：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905" y="1322070"/>
            <a:ext cx="7863205" cy="495490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944880" y="6276975"/>
            <a:ext cx="993203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我们找到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投资的内部收益率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了……它是 14%。 因为14%的利率使净现值等于零。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83615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它是个利率。 要计算内部收益率，你先猜一个值（例如 10%），然后计算净现值。 接下来继续猜测（8%？9%？），求净现值，直至净现值等于零。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90" y="2086610"/>
            <a:ext cx="7415530" cy="4324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00076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内部收益率是使净现值等于零的利率。 "猜测和检查" 是最常见的求净现值的方法。（对于前面的简单例子也可以直接计算出来）。更复杂的例子：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90" y="1899285"/>
            <a:ext cx="10440670" cy="4608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79500" y="1296670"/>
            <a:ext cx="218313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试试用 12% 利率：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135" y="2179320"/>
            <a:ext cx="9777730" cy="37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54100" y="1288415"/>
            <a:ext cx="30562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差不多了，再试试 12.4%？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475" y="1943735"/>
            <a:ext cx="9671050" cy="375856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1260475" y="5834380"/>
            <a:ext cx="46602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够精确了！我们就说内部收益率是 12.4% 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5515" y="2193925"/>
            <a:ext cx="10133965" cy="221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IRR 是评估投资的好方法。 首先，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IRR 应该高于资金的成本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。如果你要付 8% 的利息去借贷，6% 的 IRR 就不够了！ 用来比较很不同的投资也很合适。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可能投资需要很不一样的资金。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可能一个投资开始时要很多资金，另一个则有很多小的支出。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等等……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790" y="1078865"/>
            <a:ext cx="8186420" cy="5033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00076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复利的计算是先计算第一期的利息，把利息加到本金上，然后用新的本金计算下一期的利息，就这样重复下去：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7520" y="2169160"/>
            <a:ext cx="6156325" cy="2663190"/>
            <a:chOff x="5353" y="4265"/>
            <a:chExt cx="7095" cy="2755"/>
          </a:xfrm>
        </p:grpSpPr>
        <p:pic>
          <p:nvPicPr>
            <p:cNvPr id="2" name="图片 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3" y="4265"/>
              <a:ext cx="7095" cy="97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8" y="5702"/>
              <a:ext cx="6870" cy="37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true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5" y="6390"/>
              <a:ext cx="4215" cy="63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105" y="5224145"/>
            <a:ext cx="3400425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" y="1344295"/>
            <a:ext cx="10960100" cy="4589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000760"/>
            <a:ext cx="103022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有时候利率是年利率，但一年里计算多次利息，每次的利息都加到本金上，所以一年内也有复利计算：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905" y="1490980"/>
            <a:ext cx="6346190" cy="32581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060" y="4968875"/>
            <a:ext cx="5897880" cy="133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循环信用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233805" y="942975"/>
            <a:ext cx="8841740" cy="1773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信用卡的"循环信用"，其实是一种自行安排的还款选择。收到信用卡账单后，若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偿还的金额大于等于账单中的最低还款额（但小于应还金额即欠款总额）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时，就在使用循环信用，剩余的未还金额就是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循环信用余额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。使用循环信用，需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按日计息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，且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当期不能享受免息还款期的待遇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233805" y="4271645"/>
            <a:ext cx="8841740" cy="2413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对于消费刷卡而言：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如果你到期前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全额还款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如果到期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不是全额还款（即使差一点）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，那么将会从消费日起，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分笔计算利息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；已还部分利息记到还款日的前一天，未还的部分将记到帐单日那一天。如果有预借现金，那么将从预支当天开始计，一直记到还款的前一天为止。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1233805" y="2482215"/>
            <a:ext cx="9135110" cy="165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业务特点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无需抵押：作为一种无担保的便捷小额信用贷款，循环信用无需抵押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简单快捷：循环信用无需申请，偿还最低还款额后即可享受，不影响持卡人的信用记录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自由灵活：自由选择还款金额和时间，让持卡人灵活掌控财务状况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45" y="1464310"/>
            <a:ext cx="5126990" cy="4489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015" y="1530985"/>
            <a:ext cx="5669915" cy="4511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5" y="1847215"/>
            <a:ext cx="10928985" cy="390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30" y="960755"/>
            <a:ext cx="10363200" cy="5388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80" y="836295"/>
            <a:ext cx="9667875" cy="541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" y="1573530"/>
            <a:ext cx="10855325" cy="3907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329690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采用内部收益率法计算贷款年化利率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2420620"/>
            <a:ext cx="10302240" cy="1109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计算贷款年化利率较为公允的方法是，根据借款人的借款本金、每期还款金额、贷款期数等要素，考虑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复利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后计算得出的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年化内部收益率（IRR）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。计算公式为：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0" y="3289300"/>
            <a:ext cx="3728720" cy="96837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982345" y="4403090"/>
            <a:ext cx="1022667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为一年内还款频率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（例如，每月还款一次为 12，每 3 个月还款一次为 4，每年还款一次为 1），T 为还款年数，由此计算得出的 IRR 即为年化利率。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1. 到期一次性还本付息类产品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2420620"/>
            <a:ext cx="10302240" cy="159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借款人在贷款到期日一次性归还贷款本金并支付利息。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例如，某贷款产品，期限为 2 年，本金为 10 万元，2 年后借款人一次性还本付息11万元。上述贷款的年化利率约为 4.88%， 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415" y="4015740"/>
            <a:ext cx="3743325" cy="117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2. 分期偿还类产品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1663065"/>
            <a:ext cx="10302240" cy="225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借款人在还款期内，每期需偿还一定数额的本金，并支付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实际占用的本金在该期所产生的利息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。如使用等额本息或等额本金方式分期偿还的商业性个人住房贷款等。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例如，某个人住房贷款，期限为 20 年，按月还款，共 240 期，本金为 100 万元，采用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等额本息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方式还款。按照还款计划， 从借款后第一个月末起，借款人每月等额偿还本息 6599.6 元。以 IRR 方法计算的年化利率约为 5.12%，计算过程为：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90" y="4131945"/>
            <a:ext cx="8618220" cy="1021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3. 收取费用的产品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1663065"/>
            <a:ext cx="10302240" cy="2924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借款人需在借款当期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一次性支付手续费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等与贷款直接相关的费用，并在还款期内，分期偿还一定数额的本金和费用。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例如，某消费金融公司贷款，期限为 1 年，按月还款，共 12 期，本金为 10 万元。按照还款计划，借款人在借款当期一次性支付 1000 元服务费，并从借款后第一个月末起，每月等额偿还 8833.3 元，其中本金 100000/12=8333.3 元，分期费（按初始贷款本金的 0.5%计算）100000*0.5%=500 元。上述贷款以单利计算的综合年化利率约为 12.80%。以 IRR 方法计算的综合年化利率约为13.58%，计算过程为：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700" y="4522470"/>
            <a:ext cx="8357235" cy="82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等额本金和等额本息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14705" y="920750"/>
            <a:ext cx="1056195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等额本金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：每月偿还相同金额的本金，由于剩余本金减少，每月的利息也逐月减少，因此每月的还款金额也相应递减。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585" y="1794510"/>
            <a:ext cx="6132830" cy="1403985"/>
          </a:xfrm>
          <a:prstGeom prst="rect">
            <a:avLst/>
          </a:prstGeom>
        </p:spPr>
      </p:pic>
      <p:sp>
        <p:nvSpPr>
          <p:cNvPr id="8" name="文本框 7"/>
          <p:cNvSpPr txBox="true"/>
          <p:nvPr/>
        </p:nvSpPr>
        <p:spPr>
          <a:xfrm>
            <a:off x="815340" y="3446145"/>
            <a:ext cx="1056195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等额本息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：每月以相同的金额偿还贷款本息（即每月的总还款额一致，其中利息逐月递减，本金逐月增加）。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585" y="4344670"/>
            <a:ext cx="6132195" cy="1784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循环信用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650365" y="1034415"/>
            <a:ext cx="9336405" cy="4975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张先生的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账单日为每月10日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到期还款日为每月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28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6月10日银行为张先生打印的本期账单包括了他从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5月11日至6月10日之间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的所有交易账务；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本月账单周期张先生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仅有一笔消费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——5月30日，消费金额为人民币1000元；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张先生的本期账单列印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本期应还金额"为人民币1000元，最低还款额"为100元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不同的还款情况下，张先生的循环利息分别为：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若张先生于6月28日前，全额还款1000元，则在7月10日的对账单中循环利息= 0元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若张先生于6月28日前，只偿还最低还款额100元，该100元是在6月25日偿还的，则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7月10日的对账单的循环利息=20.20元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具体计算如下：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1000元 * 0.05% * 26天 （5月30日--6月2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日）+ (1000元-100元) * 0.05% * 16天 （6月25日--7月10日） =13+7.2=20.2元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等额本息每月还款额计算方法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true"/>
              <p:nvPr/>
            </p:nvSpPr>
            <p:spPr>
              <a:xfrm>
                <a:off x="814705" y="920115"/>
                <a:ext cx="10561955" cy="5353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总贷款额为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，贷款期数为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，每期利率为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r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，每期还款额为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A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表示第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期的欠款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                                      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⋯−（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）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（利用等比数列公式），得：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∙（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14705" y="920115"/>
                <a:ext cx="10561955" cy="535305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true"/>
              <p:nvPr/>
            </p:nvSpPr>
            <p:spPr>
              <a:xfrm>
                <a:off x="5072634" y="953071"/>
                <a:ext cx="2048510" cy="8420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𝑃𝑉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𝐹𝑉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072634" y="953071"/>
                <a:ext cx="2048510" cy="842010"/>
              </a:xfrm>
              <a:prstGeom prst="rect">
                <a:avLst/>
              </a:prstGeom>
              <a:blipFill rotWithShape="true">
                <a:blip r:embed="rId4"/>
                <a:stretch>
                  <a:fillRect l="-12" t="-68" r="1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true"/>
          <p:nvPr/>
        </p:nvSpPr>
        <p:spPr>
          <a:xfrm>
            <a:off x="815975" y="2002155"/>
            <a:ext cx="10561955" cy="3671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 是现值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FV 是终值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 是利率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是期数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的单位要一致（年利率，年；月利率，月；日利率，日）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12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；日利率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360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是从借贷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成立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那一天开始以后的第一年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，1年从借贷的“第一个生日”开始。5年的开始是刚好在借贷成立之后5年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货币时间价值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5885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一个投资有现金流出（投资或开支）和流入（利润和红利等）。你希望流入大于流出，你便会得到利润！但在求总值前你需要计算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货币时间价值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。现在的钱财比未来的钱财更有价值。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075" y="4378960"/>
            <a:ext cx="6489700" cy="1904365"/>
          </a:xfrm>
          <a:prstGeom prst="rect">
            <a:avLst/>
          </a:prstGeom>
        </p:spPr>
      </p:pic>
      <p:pic>
        <p:nvPicPr>
          <p:cNvPr id="5" name="图片 4" descr="pv-vs-fv-1yr"/>
          <p:cNvPicPr>
            <a:picLocks noChangeAspect="true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1445" y="1906270"/>
            <a:ext cx="6958330" cy="1228090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869950" y="3553460"/>
            <a:ext cx="105619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现在的 ￥1,000 和 明年的 ￥1,100 是一样的（如果利率等于 10%），明年 ￥1,100 的现值是 ￥1,000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286510"/>
            <a:ext cx="103022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现值（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present value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PV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）和终值（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 value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FV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）的换算公式如下：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14705" y="3966210"/>
            <a:ext cx="10561955" cy="236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 是现值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FV 是终值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 是利率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以小数表示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是期数</a:t>
            </a:r>
            <a:endParaRPr lang="zh-CN" altLang="en-US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确保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的时间单位一致（月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月利率，年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年利率）</a:t>
            </a:r>
            <a:endParaRPr lang="zh-CN" altLang="en-US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5127244" y="2470721"/>
                <a:ext cx="2048510" cy="8420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𝑃𝑉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𝐹𝑉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127244" y="2470721"/>
                <a:ext cx="2048510" cy="842010"/>
              </a:xfrm>
              <a:prstGeom prst="rect">
                <a:avLst/>
              </a:prstGeom>
              <a:blipFill rotWithShape="true">
                <a:blip r:embed="rId4"/>
                <a:stretch>
                  <a:fillRect l="-12" t="-68" r="1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85" y="805815"/>
            <a:ext cx="9281795" cy="5868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20" y="1616710"/>
            <a:ext cx="9864725" cy="424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5885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我们现在可以计算净现值了。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为所有（流出和流入）的金额求现值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，然后：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加上流入金额的现值减去流出金额的现值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，净现值为正才值得投资。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714500"/>
            <a:ext cx="8762365" cy="5025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826770"/>
            <a:ext cx="310642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你用的利率对结果有影响！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25" y="1356360"/>
            <a:ext cx="8261350" cy="519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3279</Words>
  <Application>WPS 演示</Application>
  <PresentationFormat>宽屏</PresentationFormat>
  <Paragraphs>182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经典综艺体简</vt:lpstr>
      <vt:lpstr>新宋体</vt:lpstr>
      <vt:lpstr>Wingdings</vt:lpstr>
      <vt:lpstr>Cambria Math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106</cp:revision>
  <dcterms:created xsi:type="dcterms:W3CDTF">2023-05-16T13:05:20Z</dcterms:created>
  <dcterms:modified xsi:type="dcterms:W3CDTF">2023-05-16T13:05:20Z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