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4940" r:id="rId3"/>
    <p:sldId id="4941" r:id="rId4"/>
    <p:sldId id="5073" r:id="rId5"/>
    <p:sldId id="5092" r:id="rId7"/>
    <p:sldId id="5076" r:id="rId8"/>
    <p:sldId id="4840" r:id="rId9"/>
    <p:sldId id="5077" r:id="rId10"/>
    <p:sldId id="5078" r:id="rId11"/>
    <p:sldId id="5079" r:id="rId12"/>
    <p:sldId id="5080" r:id="rId13"/>
    <p:sldId id="5081" r:id="rId14"/>
    <p:sldId id="5082" r:id="rId15"/>
    <p:sldId id="5083" r:id="rId16"/>
    <p:sldId id="5084" r:id="rId17"/>
    <p:sldId id="5085" r:id="rId18"/>
    <p:sldId id="5086" r:id="rId19"/>
    <p:sldId id="5087" r:id="rId20"/>
    <p:sldId id="5088" r:id="rId21"/>
    <p:sldId id="5089" r:id="rId22"/>
    <p:sldId id="4842" r:id="rId23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方正清刻本悦宋简体" panose="02000000000000000000" pitchFamily="2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钟齐志莽行书" panose="02010600030101010101" pitchFamily="2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3"/>
    <a:srgbClr val="E5C193"/>
    <a:srgbClr val="2A3D54"/>
    <a:srgbClr val="2B4059"/>
    <a:srgbClr val="D2AB74"/>
    <a:srgbClr val="D3B58D"/>
    <a:srgbClr val="6FB6E1"/>
    <a:srgbClr val="BDC4CC"/>
    <a:srgbClr val="67A4B7"/>
    <a:srgbClr val="30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4" Type="http://schemas.openxmlformats.org/officeDocument/2006/relationships/font" Target="fonts/font15.fntdata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2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3C05-1326-4D9D-A0D6-800553264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1408-DEC9-42BE-906F-8A6C86778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0"/>
    </mc:Choice>
    <mc:Fallback>
      <p:transition spd="slow" advClick="false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导言：信用的力量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Rectangle 3"/>
          <p:cNvSpPr>
            <a:spLocks noGrp="true"/>
          </p:cNvSpPr>
          <p:nvPr/>
        </p:nvSpPr>
        <p:spPr>
          <a:xfrm>
            <a:off x="1668463" y="1923098"/>
            <a:ext cx="8856662" cy="2009775"/>
          </a:xfrm>
          <a:prstGeom prst="rect">
            <a:avLst/>
          </a:prstGeom>
          <a:noFill/>
          <a:ln w="28575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0-1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不信者，吾亦信之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唐太宗李世民认为“奸民”会为逃避兵役而谎报年龄，下令年龄不满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岁，但体格健壮的男子也要应征入伍。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魏征说：陛下心里先失去诚信，所以才会疑心人民诈欺。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李世民深以为然，立即收回成命。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3" name="Rectangle 5"/>
          <p:cNvSpPr/>
          <p:nvPr/>
        </p:nvSpPr>
        <p:spPr>
          <a:xfrm>
            <a:off x="1668463" y="4279265"/>
            <a:ext cx="8856662" cy="2232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0-2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己所不欲，勿施于人（陈策追骡）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陈策买到一头不能加鞍驼东西的骡子，不忍心把它转售给别人。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陈策的儿子磨破了骡子的脊背，成功地将它卖给过路人。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陈策闻听后，追上买者实情相告，并现场示范。买者非常感谢。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市民百姓对“信”信奉到这种程度，确实是宋朝人的骄傲。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6440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（二）诚信行为可以提高企业竞争力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Rectangle 3"/>
          <p:cNvSpPr>
            <a:spLocks noGrp="true"/>
          </p:cNvSpPr>
          <p:nvPr/>
        </p:nvSpPr>
        <p:spPr>
          <a:xfrm>
            <a:off x="2015490" y="1697990"/>
            <a:ext cx="8547735" cy="4765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企业家的生命，企业最为宝贵的无形资产。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晋商的信用：票号、钱庄的发展（近代银行的雏形）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诚信是优秀管理者必备的素质（放权下属，高效管理）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，小到管理小组，大到掌舵企业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提高企业竞争力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赊销可以节约资金、加快资金周转。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企业赊销比例不同，占用资金的比例悬殊。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为何中国企业不偏好赊销行为？非不为也，实不能也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74440" y="836295"/>
            <a:ext cx="4582795" cy="5313045"/>
            <a:chOff x="5548" y="1278"/>
            <a:chExt cx="8278" cy="9185"/>
          </a:xfrm>
        </p:grpSpPr>
        <p:graphicFrame>
          <p:nvGraphicFramePr>
            <p:cNvPr id="33794" name="Object 2"/>
            <p:cNvGraphicFramePr>
              <a:graphicFrameLocks noChangeAspect="true"/>
            </p:cNvGraphicFramePr>
            <p:nvPr/>
          </p:nvGraphicFramePr>
          <p:xfrm>
            <a:off x="6908" y="2751"/>
            <a:ext cx="5670" cy="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" imgW="2794000" imgH="4113530" progId="MS_ClipArt_Gallery.2">
                    <p:embed/>
                  </p:oleObj>
                </mc:Choice>
                <mc:Fallback>
                  <p:oleObj name="" r:id="rId4" imgW="2794000" imgH="4113530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908" y="2751"/>
                          <a:ext cx="5670" cy="7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5" name="Rectangle 3"/>
            <p:cNvSpPr>
              <a:spLocks noGrp="true"/>
            </p:cNvSpPr>
            <p:nvPr/>
          </p:nvSpPr>
          <p:spPr>
            <a:xfrm>
              <a:off x="6681" y="1278"/>
              <a:ext cx="6010" cy="1203"/>
            </a:xfrm>
            <a:prstGeom prst="rect">
              <a:avLst/>
            </a:prstGeom>
            <a:solidFill>
              <a:srgbClr val="FF3300">
                <a:alpha val="100000"/>
              </a:srgbClr>
            </a:solidFill>
            <a:ln w="9525"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91440" tIns="45720" rIns="91440" bIns="45720" anchor="ctr" anchorCtr="false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同仁堂药店</a:t>
              </a:r>
              <a:endParaRPr lang="zh-CN" altLang="en-US" sz="4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796" name="Rectangle 4"/>
            <p:cNvSpPr>
              <a:spLocks noGrp="true"/>
            </p:cNvSpPr>
            <p:nvPr/>
          </p:nvSpPr>
          <p:spPr>
            <a:xfrm>
              <a:off x="5548" y="2411"/>
              <a:ext cx="908" cy="7597"/>
            </a:xfrm>
            <a:prstGeom prst="rect">
              <a:avLst/>
            </a:prstGeom>
            <a:solidFill>
              <a:srgbClr val="FF3300">
                <a:alpha val="100000"/>
              </a:srgbClr>
            </a:solidFill>
            <a:ln w="9525"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square" lIns="91440" tIns="45720" rIns="91440" bIns="45720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dist" eaLnBrk="1" hangingPunct="1">
                <a:buNone/>
              </a:pPr>
              <a:r>
                <a:rPr lang="zh-CN" altLang="en-US" sz="2400" b="1" dirty="0">
                  <a:ea typeface="隶书" panose="02010509060101010101" pitchFamily="49" charset="-122"/>
                </a:rPr>
                <a:t>品味虽贵，必不敢减物力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  <p:sp>
          <p:nvSpPr>
            <p:cNvPr id="33797" name="Rectangle 5"/>
            <p:cNvSpPr/>
            <p:nvPr/>
          </p:nvSpPr>
          <p:spPr>
            <a:xfrm>
              <a:off x="12918" y="2526"/>
              <a:ext cx="908" cy="7597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dist" eaLnBrk="1" hangingPunct="1">
                <a:buNone/>
              </a:pPr>
              <a:r>
                <a:rPr lang="zh-CN" altLang="en-US" sz="2400" b="1" dirty="0">
                  <a:ea typeface="隶书" panose="02010509060101010101" pitchFamily="49" charset="-122"/>
                </a:rPr>
                <a:t>炮制虽繁，必不敢省人工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</p:grpSp>
      <p:sp>
        <p:nvSpPr>
          <p:cNvPr id="33798" name="Rectangle 6"/>
          <p:cNvSpPr/>
          <p:nvPr/>
        </p:nvSpPr>
        <p:spPr>
          <a:xfrm>
            <a:off x="1214120" y="6268720"/>
            <a:ext cx="9763125" cy="368300"/>
          </a:xfrm>
          <a:prstGeom prst="rect">
            <a:avLst/>
          </a:prstGeom>
          <a:solidFill>
            <a:srgbClr val="FCFAC8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fals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正是靠着这份承诺，同仁堂历经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年风雨而不倒，从一家普通的家族药铺发展为国药第一品牌。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Rectangle 22"/>
          <p:cNvSpPr>
            <a:spLocks noGrp="true"/>
          </p:cNvSpPr>
          <p:nvPr/>
        </p:nvSpPr>
        <p:spPr>
          <a:xfrm>
            <a:off x="1929448" y="828358"/>
            <a:ext cx="7800975" cy="5635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赊销与风险（</a:t>
            </a:r>
            <a:r>
              <a:rPr lang="zh-TW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能否不</a:t>
            </a:r>
            <a:r>
              <a:rPr lang="zh-CN" altLang="zh-TW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</a:t>
            </a:r>
            <a:r>
              <a:rPr lang="zh-TW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？）</a:t>
            </a:r>
            <a:endParaRPr lang="zh-TW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194" name="Group 34"/>
          <p:cNvGraphicFramePr>
            <a:graphicFrameLocks noGrp="true"/>
          </p:cNvGraphicFramePr>
          <p:nvPr/>
        </p:nvGraphicFramePr>
        <p:xfrm>
          <a:off x="2625725" y="1567180"/>
          <a:ext cx="6941820" cy="1388745"/>
        </p:xfrm>
        <a:graphic>
          <a:graphicData uri="http://schemas.openxmlformats.org/drawingml/2006/table">
            <a:tbl>
              <a:tblPr/>
              <a:tblGrid>
                <a:gridCol w="1301750"/>
                <a:gridCol w="3210560"/>
                <a:gridCol w="2429510"/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使用赊销比率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占用资金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882775" y="2405380"/>
            <a:ext cx="7956550" cy="4724400"/>
            <a:chOff x="2788" y="3895"/>
            <a:chExt cx="12530" cy="7440"/>
          </a:xfrm>
        </p:grpSpPr>
        <p:sp>
          <p:nvSpPr>
            <p:cNvPr id="35864" name="Rectangle 26"/>
            <p:cNvSpPr/>
            <p:nvPr/>
          </p:nvSpPr>
          <p:spPr>
            <a:xfrm>
              <a:off x="2788" y="3895"/>
              <a:ext cx="12360" cy="744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	</a:t>
              </a: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    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销售额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利润率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流动现金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客户数目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544" y="5098"/>
              <a:ext cx="774" cy="5143"/>
              <a:chOff x="13944" y="4977"/>
              <a:chExt cx="774" cy="5143"/>
            </a:xfrm>
          </p:grpSpPr>
          <p:sp>
            <p:nvSpPr>
              <p:cNvPr id="35865" name="Text Box 28"/>
              <p:cNvSpPr txBox="true"/>
              <p:nvPr/>
            </p:nvSpPr>
            <p:spPr>
              <a:xfrm>
                <a:off x="13994" y="7900"/>
                <a:ext cx="724" cy="2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不使用赊销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6" name="Rectangle 29"/>
              <p:cNvSpPr/>
              <p:nvPr/>
            </p:nvSpPr>
            <p:spPr>
              <a:xfrm>
                <a:off x="13948" y="4977"/>
                <a:ext cx="600" cy="350"/>
              </a:xfrm>
              <a:prstGeom prst="rect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7" name="Text Box 30"/>
              <p:cNvSpPr txBox="true"/>
              <p:nvPr/>
            </p:nvSpPr>
            <p:spPr>
              <a:xfrm>
                <a:off x="13944" y="5455"/>
                <a:ext cx="724" cy="21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使用赊销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8" name="Rectangle 31"/>
              <p:cNvSpPr/>
              <p:nvPr/>
            </p:nvSpPr>
            <p:spPr>
              <a:xfrm>
                <a:off x="13948" y="7437"/>
                <a:ext cx="600" cy="350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35869" name="Object 32"/>
            <p:cNvGraphicFramePr>
              <a:graphicFrameLocks noChangeAspect="true"/>
            </p:cNvGraphicFramePr>
            <p:nvPr/>
          </p:nvGraphicFramePr>
          <p:xfrm>
            <a:off x="3958" y="4575"/>
            <a:ext cx="10590" cy="5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4" imgW="5763895" imgH="3494405" progId="MSGraph.Chart.8">
                    <p:embed/>
                  </p:oleObj>
                </mc:Choice>
                <mc:Fallback>
                  <p:oleObj name="" r:id="rId4" imgW="5763895" imgH="3494405" progId="MSGraph.Chart.8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58" y="4575"/>
                          <a:ext cx="10590" cy="58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Rectangle 3"/>
          <p:cNvSpPr>
            <a:spLocks noGrp="true"/>
          </p:cNvSpPr>
          <p:nvPr/>
        </p:nvSpPr>
        <p:spPr>
          <a:xfrm>
            <a:off x="1692275" y="1630680"/>
            <a:ext cx="8806815" cy="433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做生意不是赌博，而是要合理控制（风险）！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据统计：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％的企业承认中国加入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WTO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后，更广泛地采用信用销售；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67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％的公司却没有建立信用管理部门；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31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％的公司没有对客户详细的信用审核；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％的公司未曾使用第三方的调查信息；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全面进行信用管理的企业仅占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社会急需大量高素质的信用管理人才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日期占位符 3"/>
          <p:cNvSpPr txBox="true">
            <a:spLocks noGrp="true"/>
          </p:cNvSpPr>
          <p:nvPr/>
        </p:nvSpPr>
        <p:spPr bwMode="auto">
          <a:xfrm>
            <a:off x="2066925" y="6239510"/>
            <a:ext cx="2072640" cy="307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fld id="{B99D7053-6E6A-4CA7-ADC9-3A0930C52ECF}" type="datetime1">
              <a:rPr kumimoji="0" lang="zh-CN" altLang="en-US" sz="1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42" name="AutoShape 3"/>
          <p:cNvSpPr/>
          <p:nvPr/>
        </p:nvSpPr>
        <p:spPr>
          <a:xfrm rot="1670855">
            <a:off x="5436870" y="4977130"/>
            <a:ext cx="2727960" cy="402590"/>
          </a:xfrm>
          <a:prstGeom prst="rightArrow">
            <a:avLst>
              <a:gd name="adj1" fmla="val 50000"/>
              <a:gd name="adj2" fmla="val 167518"/>
            </a:avLst>
          </a:prstGeom>
          <a:solidFill>
            <a:srgbClr val="FFFF99"/>
          </a:solidFill>
          <a:ln w="9525" cap="flat" cmpd="sng">
            <a:solidFill>
              <a:srgbClr val="00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3" name="AutoShape 4"/>
          <p:cNvSpPr/>
          <p:nvPr/>
        </p:nvSpPr>
        <p:spPr>
          <a:xfrm>
            <a:off x="5574030" y="3603625"/>
            <a:ext cx="743585" cy="277495"/>
          </a:xfrm>
          <a:prstGeom prst="rightArrow">
            <a:avLst>
              <a:gd name="adj1" fmla="val 50000"/>
              <a:gd name="adj2" fmla="val 66208"/>
            </a:avLst>
          </a:prstGeom>
          <a:solidFill>
            <a:srgbClr val="FFFF99"/>
          </a:solidFill>
          <a:ln w="9525" cap="flat" cmpd="sng">
            <a:solidFill>
              <a:srgbClr val="00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4" name="AutoShape 5"/>
          <p:cNvSpPr/>
          <p:nvPr/>
        </p:nvSpPr>
        <p:spPr>
          <a:xfrm rot="19755937" flipV="true">
            <a:off x="5384165" y="2115185"/>
            <a:ext cx="2799080" cy="320040"/>
          </a:xfrm>
          <a:prstGeom prst="rightArrow">
            <a:avLst>
              <a:gd name="adj1" fmla="val 50000"/>
              <a:gd name="adj2" fmla="val 216071"/>
            </a:avLst>
          </a:prstGeom>
          <a:solidFill>
            <a:srgbClr val="FFFF99"/>
          </a:solidFill>
          <a:ln w="9525" cap="flat" cmpd="sng">
            <a:solidFill>
              <a:srgbClr val="00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5" name="Rectangle 6"/>
          <p:cNvSpPr/>
          <p:nvPr/>
        </p:nvSpPr>
        <p:spPr>
          <a:xfrm>
            <a:off x="1707515" y="852805"/>
            <a:ext cx="63233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信用已经成为市场经济最为稀缺的资源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5255" name="Oval 7"/>
          <p:cNvSpPr>
            <a:spLocks noChangeArrowheads="true"/>
          </p:cNvSpPr>
          <p:nvPr/>
        </p:nvSpPr>
        <p:spPr bwMode="gray">
          <a:xfrm>
            <a:off x="8092440" y="97599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56" name="Oval 8"/>
          <p:cNvSpPr>
            <a:spLocks noChangeArrowheads="true"/>
          </p:cNvSpPr>
          <p:nvPr/>
        </p:nvSpPr>
        <p:spPr bwMode="gray">
          <a:xfrm>
            <a:off x="8216265" y="1098550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9948" name="Group 9"/>
          <p:cNvGrpSpPr/>
          <p:nvPr/>
        </p:nvGrpSpPr>
        <p:grpSpPr>
          <a:xfrm rot="0">
            <a:off x="8232775" y="1115060"/>
            <a:ext cx="1824990" cy="1803400"/>
            <a:chOff x="3606" y="709"/>
            <a:chExt cx="1183" cy="1183"/>
          </a:xfrm>
        </p:grpSpPr>
        <p:sp>
          <p:nvSpPr>
            <p:cNvPr id="565258" name="Oval 10"/>
            <p:cNvSpPr>
              <a:spLocks noChangeArrowheads="true"/>
            </p:cNvSpPr>
            <p:nvPr/>
          </p:nvSpPr>
          <p:spPr bwMode="gray">
            <a:xfrm>
              <a:off x="3606" y="709"/>
              <a:ext cx="1183" cy="1183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59" name="Oval 11"/>
            <p:cNvSpPr>
              <a:spLocks noChangeArrowheads="true"/>
            </p:cNvSpPr>
            <p:nvPr/>
          </p:nvSpPr>
          <p:spPr bwMode="gray">
            <a:xfrm>
              <a:off x="3606" y="709"/>
              <a:ext cx="1183" cy="1183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981" name="Oval 12"/>
            <p:cNvSpPr/>
            <p:nvPr/>
          </p:nvSpPr>
          <p:spPr>
            <a:xfrm>
              <a:off x="3651" y="799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982" name="Group 13"/>
            <p:cNvGrpSpPr/>
            <p:nvPr/>
          </p:nvGrpSpPr>
          <p:grpSpPr>
            <a:xfrm>
              <a:off x="3696" y="799"/>
              <a:ext cx="1031" cy="1031"/>
              <a:chOff x="4166" y="1706"/>
              <a:chExt cx="1252" cy="1252"/>
            </a:xfrm>
          </p:grpSpPr>
          <p:sp>
            <p:nvSpPr>
              <p:cNvPr id="39984" name="Oval 14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85" name="Oval 15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86" name="Oval 16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87" name="Oval 17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83" name="Text Box 18"/>
            <p:cNvSpPr txBox="true"/>
            <p:nvPr/>
          </p:nvSpPr>
          <p:spPr>
            <a:xfrm>
              <a:off x="3833" y="890"/>
              <a:ext cx="817" cy="9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政府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危机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949" name="Line 19"/>
          <p:cNvSpPr/>
          <p:nvPr/>
        </p:nvSpPr>
        <p:spPr>
          <a:xfrm flipV="true">
            <a:off x="5297805" y="3515360"/>
            <a:ext cx="0" cy="73025"/>
          </a:xfrm>
          <a:prstGeom prst="line">
            <a:avLst/>
          </a:prstGeom>
          <a:ln w="0">
            <a:noFill/>
          </a:ln>
        </p:spPr>
      </p:sp>
      <p:sp>
        <p:nvSpPr>
          <p:cNvPr id="565268" name="Oval 20"/>
          <p:cNvSpPr>
            <a:spLocks noChangeArrowheads="true"/>
          </p:cNvSpPr>
          <p:nvPr/>
        </p:nvSpPr>
        <p:spPr bwMode="gray">
          <a:xfrm>
            <a:off x="6205220" y="277431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69" name="Oval 21"/>
          <p:cNvSpPr>
            <a:spLocks noChangeArrowheads="true"/>
          </p:cNvSpPr>
          <p:nvPr/>
        </p:nvSpPr>
        <p:spPr bwMode="gray">
          <a:xfrm>
            <a:off x="6328410" y="289623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70" name="Oval 22"/>
          <p:cNvSpPr>
            <a:spLocks noChangeArrowheads="true"/>
          </p:cNvSpPr>
          <p:nvPr/>
        </p:nvSpPr>
        <p:spPr bwMode="gray">
          <a:xfrm>
            <a:off x="6341745" y="2909570"/>
            <a:ext cx="1824990" cy="1804035"/>
          </a:xfrm>
          <a:prstGeom prst="ellipse">
            <a:avLst/>
          </a:prstGeom>
          <a:gradFill rotWithShape="true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true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71" name="Oval 23"/>
          <p:cNvSpPr>
            <a:spLocks noChangeArrowheads="true"/>
          </p:cNvSpPr>
          <p:nvPr/>
        </p:nvSpPr>
        <p:spPr bwMode="gray">
          <a:xfrm>
            <a:off x="6343650" y="2912745"/>
            <a:ext cx="1824990" cy="1804035"/>
          </a:xfrm>
          <a:prstGeom prst="ellipse">
            <a:avLst/>
          </a:prstGeom>
          <a:gradFill rotWithShape="true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54" name="Oval 24"/>
          <p:cNvSpPr/>
          <p:nvPr/>
        </p:nvSpPr>
        <p:spPr>
          <a:xfrm>
            <a:off x="6433185" y="2999740"/>
            <a:ext cx="1642110" cy="1623695"/>
          </a:xfrm>
          <a:prstGeom prst="ellipse">
            <a:avLst/>
          </a:prstGeom>
          <a:solidFill>
            <a:srgbClr val="333333"/>
          </a:solidFill>
          <a:ln w="38100">
            <a:noFill/>
          </a:ln>
        </p:spPr>
        <p:txBody>
          <a:bodyPr anchor="ctr" anchorCtr="fals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55" name="Group 25"/>
          <p:cNvGrpSpPr/>
          <p:nvPr/>
        </p:nvGrpSpPr>
        <p:grpSpPr>
          <a:xfrm rot="0">
            <a:off x="6459220" y="3018155"/>
            <a:ext cx="1590675" cy="1571625"/>
            <a:chOff x="4166" y="1706"/>
            <a:chExt cx="1252" cy="1252"/>
          </a:xfrm>
        </p:grpSpPr>
        <p:sp>
          <p:nvSpPr>
            <p:cNvPr id="39975" name="Oval 26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true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6" name="Oval 27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true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7" name="Oval 28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true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8" name="Oval 29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956" name="Text Box 30"/>
          <p:cNvSpPr txBox="true"/>
          <p:nvPr/>
        </p:nvSpPr>
        <p:spPr>
          <a:xfrm>
            <a:off x="6833870" y="3188970"/>
            <a:ext cx="8731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5279" name="Oval 31"/>
          <p:cNvSpPr>
            <a:spLocks noChangeArrowheads="true"/>
          </p:cNvSpPr>
          <p:nvPr/>
        </p:nvSpPr>
        <p:spPr bwMode="gray">
          <a:xfrm>
            <a:off x="8163560" y="454596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80" name="Oval 32"/>
          <p:cNvSpPr>
            <a:spLocks noChangeArrowheads="true"/>
          </p:cNvSpPr>
          <p:nvPr/>
        </p:nvSpPr>
        <p:spPr bwMode="gray">
          <a:xfrm>
            <a:off x="8286750" y="466788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81" name="Oval 33"/>
          <p:cNvSpPr>
            <a:spLocks noChangeArrowheads="true"/>
          </p:cNvSpPr>
          <p:nvPr/>
        </p:nvSpPr>
        <p:spPr bwMode="gray">
          <a:xfrm>
            <a:off x="8300720" y="4681220"/>
            <a:ext cx="1824990" cy="1804035"/>
          </a:xfrm>
          <a:prstGeom prst="ellipse">
            <a:avLst/>
          </a:prstGeom>
          <a:gradFill rotWithShape="true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true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82" name="Oval 34"/>
          <p:cNvSpPr>
            <a:spLocks noChangeArrowheads="true"/>
          </p:cNvSpPr>
          <p:nvPr/>
        </p:nvSpPr>
        <p:spPr bwMode="gray">
          <a:xfrm>
            <a:off x="8331200" y="4692015"/>
            <a:ext cx="1824990" cy="1804035"/>
          </a:xfrm>
          <a:prstGeom prst="ellipse">
            <a:avLst/>
          </a:prstGeom>
          <a:gradFill rotWithShape="true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1" name="Oval 35"/>
          <p:cNvSpPr/>
          <p:nvPr/>
        </p:nvSpPr>
        <p:spPr>
          <a:xfrm>
            <a:off x="8399145" y="4771390"/>
            <a:ext cx="1642745" cy="1623695"/>
          </a:xfrm>
          <a:prstGeom prst="ellipse">
            <a:avLst/>
          </a:prstGeom>
          <a:solidFill>
            <a:srgbClr val="333333"/>
          </a:solidFill>
          <a:ln w="38100">
            <a:noFill/>
          </a:ln>
        </p:spPr>
        <p:txBody>
          <a:bodyPr anchor="ctr" anchorCtr="fals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62" name="Group 36"/>
          <p:cNvGrpSpPr/>
          <p:nvPr/>
        </p:nvGrpSpPr>
        <p:grpSpPr>
          <a:xfrm rot="0">
            <a:off x="8428990" y="4789805"/>
            <a:ext cx="1590040" cy="1571625"/>
            <a:chOff x="4166" y="1706"/>
            <a:chExt cx="1252" cy="1252"/>
          </a:xfrm>
        </p:grpSpPr>
        <p:sp>
          <p:nvSpPr>
            <p:cNvPr id="39971" name="Oval 37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true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2" name="Oval 38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true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3" name="Oval 39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true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4" name="Oval 40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963" name="Text Box 41"/>
          <p:cNvSpPr txBox="true"/>
          <p:nvPr/>
        </p:nvSpPr>
        <p:spPr>
          <a:xfrm>
            <a:off x="8743315" y="4937125"/>
            <a:ext cx="8731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4" name="Text Box 42"/>
          <p:cNvSpPr txBox="true"/>
          <p:nvPr/>
        </p:nvSpPr>
        <p:spPr>
          <a:xfrm>
            <a:off x="4791075" y="2427605"/>
            <a:ext cx="736600" cy="2489835"/>
          </a:xfrm>
          <a:prstGeom prst="rect">
            <a:avLst/>
          </a:prstGeom>
          <a:solidFill>
            <a:srgbClr val="FFFF00">
              <a:alpha val="58823"/>
            </a:srgbClr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信用危机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5" name="Rectangle 43"/>
          <p:cNvSpPr/>
          <p:nvPr/>
        </p:nvSpPr>
        <p:spPr>
          <a:xfrm>
            <a:off x="8792210" y="3393440"/>
            <a:ext cx="1363345" cy="1078230"/>
          </a:xfrm>
          <a:prstGeom prst="rect">
            <a:avLst/>
          </a:prstGeom>
          <a:noFill/>
          <a:ln w="9525" cap="flat" cmpd="sng">
            <a:solidFill>
              <a:srgbClr val="13040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ctr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溃败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5" y="2133600"/>
            <a:ext cx="4574540" cy="3217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6" name="Rectangle 3"/>
          <p:cNvSpPr>
            <a:spLocks noGrp="true" noChangeArrowheads="true"/>
          </p:cNvSpPr>
          <p:nvPr/>
        </p:nvSpPr>
        <p:spPr>
          <a:xfrm>
            <a:off x="1313815" y="1165860"/>
            <a:ext cx="9564370" cy="4879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Tx/>
              <a:buFont typeface="+mj-lt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信任危机毁掉了行业的发展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以保健品行业为例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Tx/>
              <a:buFont typeface="+mj-lt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信用危机导致市场交易成本上升，资源配置效率下降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1680" marR="0" lvl="1" indent="-28448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许多企业陷入了相互拖欠的泥潭，形成三（多）角债；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中关村流传这样的话：“发起来的老板是骗来的，倒闭的老板们是被骗的。”这就是对中国高科技企业的真实写照（现今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行业、直播行业亦有众多案例，如贾跃亭、瑞幸咖啡、不良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MCN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信用功能的发挥受到很大限制，大大提高了市场交易成本，降低了交易效率和经济活力（互联网行业引领的移动支付促进了个人信用交易发展）。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Rectangle 3"/>
          <p:cNvSpPr>
            <a:spLocks noGrp="true"/>
          </p:cNvSpPr>
          <p:nvPr/>
        </p:nvSpPr>
        <p:spPr>
          <a:xfrm>
            <a:off x="1603375" y="989330"/>
            <a:ext cx="9018905" cy="56095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（三）信用危机降低了企业竞争力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西方企业把信用赊销当作主要的销售手段和竞争手段，而我国企业由于惧怕被拖欠，采用赊销的比例相对低。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美国的企业坏帐率是0.25%-0.5%，我国企业平均坏帐率是5%-10%，相差10倍到20倍；美国企业的账款拖欠期平均是7天，我国平均是90多天。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我国企业管理费用、财务费用和销售费用占销售收入的14%。而美国只有2%-3%。信用危机导致市场交易成本上升，资源配置效率下降。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（四）信用危机影响地方经济发展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东南沿海个别地区（如潮汕、莆田），曾经因大量的骗税、制假、售假行为成为信用缺失的“重灾区”。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（五）毁掉了政府机构和中介机构的公信力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8" name="Picture 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445" y="1415415"/>
            <a:ext cx="5324475" cy="373126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6089" name="Rectangle 4"/>
          <p:cNvSpPr/>
          <p:nvPr/>
        </p:nvSpPr>
        <p:spPr>
          <a:xfrm>
            <a:off x="1524000" y="5748973"/>
            <a:ext cx="9144000" cy="579437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人无信不立，业无信难兴，政无信必颓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Rectangle 3"/>
          <p:cNvSpPr>
            <a:spLocks noGrp="true"/>
          </p:cNvSpPr>
          <p:nvPr/>
        </p:nvSpPr>
        <p:spPr>
          <a:xfrm>
            <a:off x="1381125" y="2395220"/>
            <a:ext cx="9429750" cy="2068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诚信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诚实守信，社会交往与经济活动中的道德规范和行为准则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诚信精神与原则的应用，是为个人、企业、政府积累的重要社会资本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65937"/>
            <a:ext cx="49911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4678791" y="623320"/>
            <a:ext cx="283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5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en-US" altLang="zh-CN" sz="5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7200900" y="765937"/>
            <a:ext cx="4991100" cy="63809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/>
          <p:cNvGrpSpPr/>
          <p:nvPr/>
        </p:nvGrpSpPr>
        <p:grpSpPr>
          <a:xfrm>
            <a:off x="2314367" y="3865330"/>
            <a:ext cx="2275545" cy="739775"/>
            <a:chOff x="1835667" y="2950930"/>
            <a:chExt cx="2275545" cy="739775"/>
          </a:xfrm>
        </p:grpSpPr>
        <p:sp>
          <p:nvSpPr>
            <p:cNvPr id="16" name="文本框 15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2588482" y="3113889"/>
              <a:ext cx="152273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失信的代价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2" y="6763642"/>
            <a:ext cx="12192002" cy="101605"/>
            <a:chOff x="-2" y="6635760"/>
            <a:chExt cx="12192002" cy="237107"/>
          </a:xfrm>
        </p:grpSpPr>
        <p:pic>
          <p:nvPicPr>
            <p:cNvPr id="29" name="图片 2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635760"/>
              <a:ext cx="6484035" cy="222240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650627"/>
              <a:ext cx="4702465" cy="222240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grpSp>
        <p:nvGrpSpPr>
          <p:cNvPr id="35" name="组合 34"/>
          <p:cNvGrpSpPr/>
          <p:nvPr/>
        </p:nvGrpSpPr>
        <p:grpSpPr>
          <a:xfrm>
            <a:off x="2314367" y="2724870"/>
            <a:ext cx="2007575" cy="739775"/>
            <a:chOff x="1835667" y="2950930"/>
            <a:chExt cx="2007575" cy="739775"/>
          </a:xfrm>
        </p:grpSpPr>
        <p:sp>
          <p:nvSpPr>
            <p:cNvPr id="36" name="文本框 35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true"/>
            <p:nvPr/>
          </p:nvSpPr>
          <p:spPr>
            <a:xfrm>
              <a:off x="2588482" y="3113889"/>
              <a:ext cx="125476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7267" y="2724870"/>
            <a:ext cx="2275545" cy="739775"/>
            <a:chOff x="1835667" y="2950930"/>
            <a:chExt cx="2275545" cy="739775"/>
          </a:xfrm>
        </p:grpSpPr>
        <p:sp>
          <p:nvSpPr>
            <p:cNvPr id="42" name="文本框 41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true"/>
            <p:nvPr/>
          </p:nvSpPr>
          <p:spPr>
            <a:xfrm>
              <a:off x="2588482" y="3113889"/>
              <a:ext cx="152273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守信的力量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教学目的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06115" y="1818640"/>
            <a:ext cx="5779135" cy="3838575"/>
            <a:chOff x="2880" y="3018"/>
            <a:chExt cx="8520" cy="5331"/>
          </a:xfrm>
        </p:grpSpPr>
        <p:grpSp>
          <p:nvGrpSpPr>
            <p:cNvPr id="6" name="Group 3"/>
            <p:cNvGrpSpPr/>
            <p:nvPr/>
          </p:nvGrpSpPr>
          <p:grpSpPr>
            <a:xfrm>
              <a:off x="2880" y="3018"/>
              <a:ext cx="8520" cy="1047"/>
              <a:chOff x="1152" y="1275"/>
              <a:chExt cx="3408" cy="419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1152" y="1275"/>
                <a:ext cx="480" cy="419"/>
                <a:chOff x="1110" y="2656"/>
                <a:chExt cx="1549" cy="1351"/>
              </a:xfrm>
            </p:grpSpPr>
            <p:sp>
              <p:nvSpPr>
                <p:cNvPr id="8" name="AutoShape 5"/>
                <p:cNvSpPr>
                  <a:spLocks noChangeArrowheads="true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AutoShape 6"/>
                <p:cNvSpPr>
                  <a:spLocks noChangeArrowheads="true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AutoShape 7"/>
                <p:cNvSpPr>
                  <a:spLocks noChangeArrowheads="true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" name="Line 8"/>
              <p:cNvSpPr>
                <a:spLocks noChangeShapeType="true"/>
              </p:cNvSpPr>
              <p:nvPr/>
            </p:nvSpPr>
            <p:spPr bwMode="auto">
              <a:xfrm>
                <a:off x="1536" y="1646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9"/>
              <p:cNvSpPr txBox="true">
                <a:spLocks noChangeArrowheads="true"/>
              </p:cNvSpPr>
              <p:nvPr/>
            </p:nvSpPr>
            <p:spPr bwMode="auto">
              <a:xfrm>
                <a:off x="2183" y="1358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端正信用观念</a:t>
                </a:r>
                <a:endParaRPr kumimoji="0" lang="en-US" altLang="zh-CN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Text Box 10"/>
              <p:cNvSpPr txBox="true"/>
              <p:nvPr/>
            </p:nvSpPr>
            <p:spPr>
              <a:xfrm>
                <a:off x="1307" y="1385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7" name="Group 11"/>
            <p:cNvGrpSpPr/>
            <p:nvPr/>
          </p:nvGrpSpPr>
          <p:grpSpPr>
            <a:xfrm>
              <a:off x="2880" y="4458"/>
              <a:ext cx="8520" cy="1047"/>
              <a:chOff x="1152" y="1851"/>
              <a:chExt cx="3408" cy="419"/>
            </a:xfrm>
          </p:grpSpPr>
          <p:grpSp>
            <p:nvGrpSpPr>
              <p:cNvPr id="32" name="Group 12"/>
              <p:cNvGrpSpPr/>
              <p:nvPr/>
            </p:nvGrpSpPr>
            <p:grpSpPr>
              <a:xfrm>
                <a:off x="1152" y="1851"/>
                <a:ext cx="480" cy="419"/>
                <a:chOff x="3174" y="2656"/>
                <a:chExt cx="1549" cy="1351"/>
              </a:xfrm>
            </p:grpSpPr>
            <p:sp>
              <p:nvSpPr>
                <p:cNvPr id="35" name="AutoShape 13"/>
                <p:cNvSpPr>
                  <a:spLocks noChangeArrowheads="true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AutoShape 14"/>
                <p:cNvSpPr>
                  <a:spLocks noChangeArrowheads="true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AutoShape 15"/>
                <p:cNvSpPr>
                  <a:spLocks noChangeArrowheads="true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16"/>
              <p:cNvSpPr>
                <a:spLocks noChangeShapeType="true"/>
              </p:cNvSpPr>
              <p:nvPr/>
            </p:nvSpPr>
            <p:spPr bwMode="auto">
              <a:xfrm>
                <a:off x="1536" y="2222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Text Box 17"/>
              <p:cNvSpPr txBox="true">
                <a:spLocks noChangeArrowheads="true"/>
              </p:cNvSpPr>
              <p:nvPr/>
            </p:nvSpPr>
            <p:spPr bwMode="auto">
              <a:xfrm>
                <a:off x="2162" y="1934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培育信用文化</a:t>
                </a:r>
                <a:endParaRPr kumimoji="0" lang="en-US" altLang="zh-CN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Text Box 18"/>
              <p:cNvSpPr txBox="true"/>
              <p:nvPr/>
            </p:nvSpPr>
            <p:spPr>
              <a:xfrm>
                <a:off x="1303" y="1961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9"/>
            <p:cNvGrpSpPr/>
            <p:nvPr/>
          </p:nvGrpSpPr>
          <p:grpSpPr>
            <a:xfrm>
              <a:off x="2880" y="5863"/>
              <a:ext cx="8520" cy="1047"/>
              <a:chOff x="1152" y="2413"/>
              <a:chExt cx="3408" cy="419"/>
            </a:xfrm>
          </p:grpSpPr>
          <p:grpSp>
            <p:nvGrpSpPr>
              <p:cNvPr id="52" name="Group 20"/>
              <p:cNvGrpSpPr/>
              <p:nvPr/>
            </p:nvGrpSpPr>
            <p:grpSpPr>
              <a:xfrm>
                <a:off x="1152" y="2413"/>
                <a:ext cx="480" cy="419"/>
                <a:chOff x="1110" y="2656"/>
                <a:chExt cx="1549" cy="1351"/>
              </a:xfrm>
            </p:grpSpPr>
            <p:sp>
              <p:nvSpPr>
                <p:cNvPr id="53" name="AutoShape 21"/>
                <p:cNvSpPr>
                  <a:spLocks noChangeArrowheads="true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AutoShape 22"/>
                <p:cNvSpPr>
                  <a:spLocks noChangeArrowheads="true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AutoShape 23"/>
                <p:cNvSpPr>
                  <a:spLocks noChangeArrowheads="true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7" name="Line 24"/>
              <p:cNvSpPr>
                <a:spLocks noChangeShapeType="true"/>
              </p:cNvSpPr>
              <p:nvPr/>
            </p:nvSpPr>
            <p:spPr bwMode="auto">
              <a:xfrm>
                <a:off x="1536" y="2797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 Box 25"/>
              <p:cNvSpPr txBox="true">
                <a:spLocks noChangeArrowheads="true"/>
              </p:cNvSpPr>
              <p:nvPr/>
            </p:nvSpPr>
            <p:spPr bwMode="auto">
              <a:xfrm>
                <a:off x="2162" y="2505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强化信用教育</a:t>
                </a:r>
                <a:endParaRPr kumimoji="0" lang="en-US" altLang="zh-CN" sz="2800" b="1" kern="1200" cap="none" spc="0" normalizeH="0" baseline="0" noProof="0" dirty="0"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Text Box 26"/>
              <p:cNvSpPr txBox="true"/>
              <p:nvPr/>
            </p:nvSpPr>
            <p:spPr>
              <a:xfrm>
                <a:off x="1298" y="2536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3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60" name="Group 27"/>
            <p:cNvGrpSpPr/>
            <p:nvPr/>
          </p:nvGrpSpPr>
          <p:grpSpPr>
            <a:xfrm>
              <a:off x="2880" y="7303"/>
              <a:ext cx="8520" cy="1047"/>
              <a:chOff x="1152" y="2989"/>
              <a:chExt cx="3408" cy="419"/>
            </a:xfrm>
          </p:grpSpPr>
          <p:grpSp>
            <p:nvGrpSpPr>
              <p:cNvPr id="61" name="Group 28"/>
              <p:cNvGrpSpPr/>
              <p:nvPr/>
            </p:nvGrpSpPr>
            <p:grpSpPr>
              <a:xfrm>
                <a:off x="1152" y="2989"/>
                <a:ext cx="480" cy="419"/>
                <a:chOff x="3174" y="2656"/>
                <a:chExt cx="1549" cy="1351"/>
              </a:xfrm>
            </p:grpSpPr>
            <p:sp>
              <p:nvSpPr>
                <p:cNvPr id="62" name="AutoShape 29"/>
                <p:cNvSpPr>
                  <a:spLocks noChangeArrowheads="true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AutoShape 30"/>
                <p:cNvSpPr>
                  <a:spLocks noChangeArrowheads="true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AutoShape 31"/>
                <p:cNvSpPr>
                  <a:spLocks noChangeArrowheads="true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Line 32"/>
              <p:cNvSpPr>
                <a:spLocks noChangeShapeType="true"/>
              </p:cNvSpPr>
              <p:nvPr/>
            </p:nvSpPr>
            <p:spPr bwMode="auto">
              <a:xfrm>
                <a:off x="1536" y="3360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33"/>
              <p:cNvSpPr txBox="true">
                <a:spLocks noChangeArrowheads="true"/>
              </p:cNvSpPr>
              <p:nvPr/>
            </p:nvSpPr>
            <p:spPr bwMode="auto">
              <a:xfrm>
                <a:off x="1952" y="3074"/>
                <a:ext cx="1934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加速信用人才培养</a:t>
                </a:r>
                <a:endParaRPr kumimoji="0" lang="zh-CN" altLang="en-US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Text Box 34"/>
              <p:cNvSpPr txBox="true"/>
              <p:nvPr/>
            </p:nvSpPr>
            <p:spPr>
              <a:xfrm>
                <a:off x="1299" y="3107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4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7345" y="1259205"/>
            <a:ext cx="11475720" cy="4680585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955165" y="1585595"/>
            <a:ext cx="8616950" cy="4575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根据教学大纲要求，本课程的考核办法为：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auto">
              <a:lnSpc>
                <a:spcPct val="18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总评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期末成绩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50  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% +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平时成绩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50 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期末考核方法：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论文报告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平时成绩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项构成，具体如下：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小组汇报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考勤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课堂表现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5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作业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15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教学方式：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讲授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流程图: 手动输入 3"/>
          <p:cNvSpPr/>
          <p:nvPr/>
        </p:nvSpPr>
        <p:spPr>
          <a:xfrm rot="5400000">
            <a:off x="1247775" y="-941070"/>
            <a:ext cx="822960" cy="3316605"/>
          </a:xfrm>
          <a:prstGeom prst="flowChartManualIn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347980" y="492760"/>
            <a:ext cx="25209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课程考核说明</a:t>
            </a:r>
            <a:endParaRPr lang="zh-CN" altLang="en-US" sz="2500" b="1" spc="30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cut/>
      </p:transition>
    </mc:Choice>
    <mc:Fallback>
      <p:transition spd="med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报告安排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4678" y="1109980"/>
            <a:ext cx="8461375" cy="5256213"/>
            <a:chOff x="538" y="1260"/>
            <a:chExt cx="13325" cy="8278"/>
          </a:xfrm>
        </p:grpSpPr>
        <p:sp>
          <p:nvSpPr>
            <p:cNvPr id="2" name="Rectangle 13"/>
            <p:cNvSpPr/>
            <p:nvPr/>
          </p:nvSpPr>
          <p:spPr>
            <a:xfrm>
              <a:off x="538" y="1260"/>
              <a:ext cx="13325" cy="8278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Text Box 10"/>
            <p:cNvSpPr txBox="true"/>
            <p:nvPr/>
          </p:nvSpPr>
          <p:spPr>
            <a:xfrm>
              <a:off x="850" y="1545"/>
              <a:ext cx="278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随机分组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6" name="Text Box 16"/>
            <p:cNvSpPr txBox="true"/>
            <p:nvPr/>
          </p:nvSpPr>
          <p:spPr>
            <a:xfrm>
              <a:off x="850" y="2429"/>
              <a:ext cx="1124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题目在给定的范围内自定，合作撰写研究报告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篇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7" name="Text Box 22"/>
            <p:cNvSpPr txBox="true"/>
            <p:nvPr/>
          </p:nvSpPr>
          <p:spPr>
            <a:xfrm>
              <a:off x="850" y="3364"/>
              <a:ext cx="12360" cy="2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字数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&gt;5000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，每位同学撰写不得低于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1000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字；要求文字规范，数据准确，图文并茂；小组指定组长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名，负责统稿和润色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8" name="Text Box 28"/>
            <p:cNvSpPr txBox="true"/>
            <p:nvPr/>
          </p:nvSpPr>
          <p:spPr>
            <a:xfrm>
              <a:off x="850" y="5701"/>
              <a:ext cx="11659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考试时同步提交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word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ppt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文档（明确说明分工）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9" name="Text Box 28"/>
            <p:cNvSpPr txBox="true"/>
            <p:nvPr/>
          </p:nvSpPr>
          <p:spPr>
            <a:xfrm>
              <a:off x="850" y="6688"/>
              <a:ext cx="11518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课程结束时或学期中集中安排论文汇报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20" name="Text Box 28"/>
            <p:cNvSpPr txBox="true"/>
            <p:nvPr/>
          </p:nvSpPr>
          <p:spPr>
            <a:xfrm>
              <a:off x="850" y="7659"/>
              <a:ext cx="12025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每组派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名代表作主题发言，其他成员可作补充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21" name="Text Box 28"/>
            <p:cNvSpPr txBox="true"/>
            <p:nvPr/>
          </p:nvSpPr>
          <p:spPr>
            <a:xfrm>
              <a:off x="850" y="8631"/>
              <a:ext cx="12530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综合每组研究水平和陈述表现确定小组每位成员的成绩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Object 4"/>
          <p:cNvGraphicFramePr>
            <a:graphicFrameLocks noChangeAspect="true"/>
          </p:cNvGraphicFramePr>
          <p:nvPr/>
        </p:nvGraphicFramePr>
        <p:xfrm>
          <a:off x="3412173" y="1858645"/>
          <a:ext cx="5368925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425055" imgH="5403850" progId="Photoshop.Image.8">
                  <p:embed/>
                </p:oleObj>
              </mc:Choice>
              <mc:Fallback>
                <p:oleObj name="" r:id="rId4" imgW="7425055" imgH="540385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6544" t="11987" b="29437"/>
                      <a:stretch>
                        <a:fillRect/>
                      </a:stretch>
                    </p:blipFill>
                    <p:spPr>
                      <a:xfrm>
                        <a:off x="3412173" y="1858645"/>
                        <a:ext cx="5368925" cy="3624263"/>
                      </a:xfrm>
                      <a:prstGeom prst="rect">
                        <a:avLst/>
                      </a:prstGeom>
                      <a:solidFill>
                        <a:srgbClr val="C0C0C0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true"/>
          <p:nvPr/>
        </p:nvSpPr>
        <p:spPr>
          <a:xfrm>
            <a:off x="2306320" y="2702560"/>
            <a:ext cx="613410" cy="193611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守信的力量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8"/>
          <p:cNvSpPr txBox="true"/>
          <p:nvPr/>
        </p:nvSpPr>
        <p:spPr>
          <a:xfrm>
            <a:off x="9298940" y="2735580"/>
            <a:ext cx="613410" cy="190309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失信的代价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091" name="Rectangle 3"/>
          <p:cNvSpPr>
            <a:spLocks noGrp="true" noChangeArrowheads="true"/>
          </p:cNvSpPr>
          <p:nvPr/>
        </p:nvSpPr>
        <p:spPr>
          <a:xfrm>
            <a:off x="1864360" y="2085975"/>
            <a:ext cx="8464550" cy="4105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中华民族历来倡导：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礼、义、仁、智、信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儒家孔子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人而无信，不知其可也”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道家老子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信者，吾信之；不信者，吾亦信之，德信”。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墨家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志强智达，言信行果”；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兵家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将者必须具备“智、信、仁、勇、严”五德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可见“信”在治人、治兵、治国、治世方面的功用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0" y="1867535"/>
            <a:ext cx="5438140" cy="3813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true"/>
          <p:nvPr/>
        </p:nvSpPr>
        <p:spPr>
          <a:xfrm>
            <a:off x="3674745" y="5972175"/>
            <a:ext cx="484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商鞅徙木立信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674110" y="5922010"/>
            <a:ext cx="484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季布的故事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Rectangle 3"/>
          <p:cNvSpPr>
            <a:spLocks noGrp="true"/>
          </p:cNvSpPr>
          <p:nvPr/>
        </p:nvSpPr>
        <p:spPr>
          <a:xfrm>
            <a:off x="1883093" y="2075180"/>
            <a:ext cx="8424862" cy="369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秦末楚将季布，使刘邦吃足苦头，刘邦誓杀之。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项羽战败，刘邦重金悬赏捉拿季布。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虽有千金利诱，酷刑威逼，人们仍然把季布保护起来，甚至还有大胆者到刘邦那里为季布求情。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为何？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当时有句俗语：“得黄金千两，不如得季布一诺”。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季布因为讲信用，以守信而闻名天下，免得一死。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WPS 演示</Application>
  <PresentationFormat>宽屏</PresentationFormat>
  <Paragraphs>247</Paragraphs>
  <Slides>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经典综艺体简</vt:lpstr>
      <vt:lpstr>新宋体</vt:lpstr>
      <vt:lpstr>Century Gothic</vt:lpstr>
      <vt:lpstr>楷体</vt:lpstr>
      <vt:lpstr>隶书</vt:lpstr>
      <vt:lpstr>Wingdings</vt:lpstr>
      <vt:lpstr>Times New Roman</vt:lpstr>
      <vt:lpstr>黑体</vt:lpstr>
      <vt:lpstr>Arial Unicode MS</vt:lpstr>
      <vt:lpstr>等线 Light</vt:lpstr>
      <vt:lpstr>等线</vt:lpstr>
      <vt:lpstr>Abyssinica SIL</vt:lpstr>
      <vt:lpstr>Office 主题​​</vt:lpstr>
      <vt:lpstr>Photoshop.Image.8</vt:lpstr>
      <vt:lpstr>MS_ClipArt_Gallery.2</vt:lpstr>
      <vt:lpstr>MSGraph.Chart.8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248</cp:revision>
  <dcterms:created xsi:type="dcterms:W3CDTF">2023-02-22T01:21:07Z</dcterms:created>
  <dcterms:modified xsi:type="dcterms:W3CDTF">2023-02-22T01:21:07Z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