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9"/>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28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8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customXml" Target="../customXml/item1.xml"/><Relationship Id="rId83" Type="http://schemas.openxmlformats.org/officeDocument/2006/relationships/customXmlProps" Target="../customXml/itemProps1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0" Type="http://schemas.openxmlformats.org/officeDocument/2006/relationships/notesSlide" Target="../notesSlides/notesSlide57.xml"/><Relationship Id="rId2" Type="http://schemas.microsoft.com/office/2007/relationships/hdphoto" Target="../media/image2.wdp"/><Relationship Id="rId19" Type="http://schemas.openxmlformats.org/officeDocument/2006/relationships/slideLayout" Target="../slideLayouts/slideLayout7.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债券保障建议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077" y="7897"/>
              <a:ext cx="450" cy="526"/>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注重与客户联系的态度，注意搞好客户服务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3-4</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8575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74" y="2256"/>
              <a:ext cx="789"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媒介</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580"/>
            </a:xfrm>
            <a:prstGeom prst="rect">
              <a:avLst/>
            </a:prstGeom>
            <a:noFill/>
            <a:ln w="9525">
              <a:noFill/>
            </a:ln>
          </p:spPr>
          <p:txBody>
            <a:bodyPr wrap="square"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016"/>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089140" cy="2553970"/>
            <a:chOff x="2043" y="5928"/>
            <a:chExt cx="11164"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4763" cy="632"/>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，包括信用危机管理前的准备、确认、控制、解决等四个环节。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2901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50658" y="1373823"/>
            <a:ext cx="9290050" cy="4587875"/>
            <a:chOff x="448" y="3110"/>
            <a:chExt cx="14630" cy="7225"/>
          </a:xfrm>
        </p:grpSpPr>
        <p:pic>
          <p:nvPicPr>
            <p:cNvPr id="2" name="Picture 2"/>
            <p:cNvPicPr>
              <a:picLocks noChangeAspect="true"/>
            </p:cNvPicPr>
            <p:nvPr/>
          </p:nvPicPr>
          <p:blipFill>
            <a:blip r:embed="rId4"/>
            <a:stretch>
              <a:fillRect/>
            </a:stretch>
          </p:blipFill>
          <p:spPr>
            <a:xfrm>
              <a:off x="7878" y="3170"/>
              <a:ext cx="7200" cy="6720"/>
            </a:xfrm>
            <a:prstGeom prst="rect">
              <a:avLst/>
            </a:prstGeom>
            <a:noFill/>
            <a:ln w="9525">
              <a:noFill/>
            </a:ln>
          </p:spPr>
        </p:pic>
        <p:sp>
          <p:nvSpPr>
            <p:cNvPr id="7" name="Rectangle 3"/>
            <p:cNvSpPr>
              <a:spLocks noGrp="true"/>
            </p:cNvSpPr>
            <p:nvPr/>
          </p:nvSpPr>
          <p:spPr>
            <a:xfrm>
              <a:off x="448" y="3110"/>
              <a:ext cx="12960" cy="7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危机</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1999</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年</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月中旬，正值饮料消费高峰期。此刻比利时、法国的消费者却在饮用可口可乐后出现不适症状。</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欧洲大陆心理恐慌。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多国宣布禁售可口可乐。</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可口可乐股票直线下跌。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极大地破坏了可口可乐的品牌形象和公司声誉。</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000" b="1" dirty="0">
                  <a:latin typeface="微软雅黑" panose="020B0503020204020204" charset="-122"/>
                  <a:ea typeface="微软雅黑" panose="020B0503020204020204" charset="-122"/>
                  <a:cs typeface="微软雅黑" panose="020B0503020204020204" charset="-122"/>
                </a:rPr>
                <a:t>   </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92429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74520" y="1129665"/>
            <a:ext cx="8277225" cy="5116195"/>
            <a:chOff x="503" y="2295"/>
            <a:chExt cx="13035" cy="8057"/>
          </a:xfrm>
        </p:grpSpPr>
        <p:sp>
          <p:nvSpPr>
            <p:cNvPr id="149516" name="Rectangle 8"/>
            <p:cNvSpPr>
              <a:spLocks noChangeArrowheads="true"/>
            </p:cNvSpPr>
            <p:nvPr/>
          </p:nvSpPr>
          <p:spPr bwMode="auto">
            <a:xfrm>
              <a:off x="503" y="2295"/>
              <a:ext cx="12695" cy="4129"/>
            </a:xfrm>
            <a:prstGeom prst="rect">
              <a:avLst/>
            </a:prstGeom>
            <a:noFill/>
            <a:ln>
              <a:noFill/>
            </a:ln>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处理：</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fontAlgn="base">
                <a:lnSpc>
                  <a:spcPct val="150000"/>
                </a:lnSpc>
                <a:spcBef>
                  <a:spcPct val="0"/>
                </a:spcBef>
                <a:spcAft>
                  <a:spcPct val="0"/>
                </a:spcAft>
                <a:buClrTx/>
                <a:buSzTx/>
                <a:buFont typeface="Wingdings" panose="05000000000000000000" pitchFamily="2" charset="2"/>
                <a:buChar char="v"/>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公司高层赴比利时向受害者道歉。</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总裁艾华士直飞比利时接受专访，公开向消费者道歉，当场喝一瓶可口可乐。配合世界各地卫生部门检查，将调查结果公之于众。在中国更是借商检部门检查之际，反复向媒体说明污染的欧洲可口可乐并没有输入到中国境内。</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9518" name="Rectangle 10"/>
            <p:cNvSpPr/>
            <p:nvPr/>
          </p:nvSpPr>
          <p:spPr>
            <a:xfrm>
              <a:off x="503" y="6717"/>
              <a:ext cx="13035" cy="3635"/>
            </a:xfrm>
            <a:prstGeom prst="rect">
              <a:avLst/>
            </a:prstGeom>
            <a:noFill/>
            <a:ln w="9525">
              <a:noFill/>
            </a:ln>
          </p:spPr>
          <p:txBody>
            <a:bodyPr lIns="0" tIns="0" rIns="0" bIns="0" anchor="b" anchorCtr="false">
              <a:spAutoFit/>
            </a:bodyPr>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6月15日，北京办事处提出让消费者尽量了解事实真相，减少疑虑。</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6月17日，可口可乐组织记者去超市调查。</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6月18日，跟中国卫生部门接触。</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6月20日，卫生部去北京、天津、青岛瓶装厂考察，中央电视台随团考察并记录了全过程。</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14336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Rectangle 9"/>
          <p:cNvSpPr/>
          <p:nvPr/>
        </p:nvSpPr>
        <p:spPr>
          <a:xfrm>
            <a:off x="1755775" y="1827848"/>
            <a:ext cx="8680450" cy="2308225"/>
          </a:xfrm>
          <a:prstGeom prst="rect">
            <a:avLst/>
          </a:prstGeom>
          <a:noFill/>
          <a:ln w="9525">
            <a:noFill/>
          </a:ln>
        </p:spPr>
        <p:txBody>
          <a:bodyPr lIns="0" tIns="0" rIns="0" bIns="0" anchor="b" anchorCtr="false">
            <a:spAutoFit/>
          </a:bodyPr>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日，比利时卫生部决定，从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日起取消对可口可乐的禁销令，准许可口可乐系列产品在比利时重新上市。</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29</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日，卫生部的官员说中国没有发现一例不合格事件，生产的可口可乐符合国家卫生标准。</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可口可乐为此事付出的代价仅比利时就</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6000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万美元。</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charRg st="0" end="52"/>
                                            </p:txEl>
                                          </p:spTgt>
                                        </p:tgtEl>
                                        <p:attrNameLst>
                                          <p:attrName>style.visibility</p:attrName>
                                        </p:attrNameLst>
                                      </p:cBhvr>
                                      <p:to>
                                        <p:strVal val="visible"/>
                                      </p:to>
                                    </p:set>
                                    <p:anim calcmode="lin" valueType="num">
                                      <p:cBhvr additive="base">
                                        <p:cTn id="7" dur="500" fill="hold"/>
                                        <p:tgtEl>
                                          <p:spTgt spid="4">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5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charRg st="52" end="96"/>
                                            </p:txEl>
                                          </p:spTgt>
                                        </p:tgtEl>
                                        <p:attrNameLst>
                                          <p:attrName>style.visibility</p:attrName>
                                        </p:attrNameLst>
                                      </p:cBhvr>
                                      <p:to>
                                        <p:strVal val="visible"/>
                                      </p:to>
                                    </p:set>
                                    <p:anim calcmode="lin" valueType="num">
                                      <p:cBhvr additive="base">
                                        <p:cTn id="13" dur="500" fill="hold"/>
                                        <p:tgtEl>
                                          <p:spTgt spid="4">
                                            <p:txEl>
                                              <p:charRg st="52" end="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charRg st="52" end="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charRg st="96" end="122"/>
                                            </p:txEl>
                                          </p:spTgt>
                                        </p:tgtEl>
                                        <p:attrNameLst>
                                          <p:attrName>style.visibility</p:attrName>
                                        </p:attrNameLst>
                                      </p:cBhvr>
                                      <p:to>
                                        <p:strVal val="visible"/>
                                      </p:to>
                                    </p:set>
                                    <p:anim calcmode="lin" valueType="num">
                                      <p:cBhvr additive="base">
                                        <p:cTn id="19" dur="500" fill="hold"/>
                                        <p:tgtEl>
                                          <p:spTgt spid="4">
                                            <p:txEl>
                                              <p:charRg st="96"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charRg st="96"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165" name="Rectangle 3"/>
          <p:cNvSpPr>
            <a:spLocks noGrp="true" noChangeArrowheads="true"/>
          </p:cNvSpPr>
          <p:nvPr/>
        </p:nvSpPr>
        <p:spPr>
          <a:xfrm>
            <a:off x="1981200" y="1108710"/>
            <a:ext cx="8229600" cy="51228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可口可乐平时都有危机处理小组，成员包括各部门抽调的人员，如瓶装厂总经理、生产销售人员、对外推销人员、技术品控人员，甚至电话接线员。</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一旦危机发生电话如潮而至时，训练有素的接线员是公关的第一道门户。协调与媒介的关系，有效地引导舆论。</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在危机发生时，可口可乐几小时内就可以联络到总裁，这是可口可乐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严密高效的组织协作</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的体现。</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危机发生时，可口可乐全球的营销网络迅速做出反应，有完整的危机处理预案，它们步调一致、声音统一，危机发生时都知道该说什么，不该说什么。</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危机公关的要义：</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公开诚实、勇于承担责任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b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b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一些企业危机时刻，往往是一张铁门把关，或者封堵记者，在万般无奈之中虽然派代表出面说明情况，却都是一律的“无可奉告”之类的不合作言辞。</a:t>
            </a: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66"/>
                                            </p:txEl>
                                          </p:spTgt>
                                        </p:tgtEl>
                                        <p:attrNameLst>
                                          <p:attrName>style.visibility</p:attrName>
                                        </p:attrNameLst>
                                      </p:cBhvr>
                                      <p:to>
                                        <p:strVal val="visible"/>
                                      </p:to>
                                    </p:set>
                                    <p:anim calcmode="lin" valueType="num">
                                      <p:cBhvr additive="base">
                                        <p:cTn id="7" dur="500" fill="hold"/>
                                        <p:tgtEl>
                                          <p:spTgt spid="92165">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66" end="115"/>
                                            </p:txEl>
                                          </p:spTgt>
                                        </p:tgtEl>
                                        <p:attrNameLst>
                                          <p:attrName>style.visibility</p:attrName>
                                        </p:attrNameLst>
                                      </p:cBhvr>
                                      <p:to>
                                        <p:strVal val="visible"/>
                                      </p:to>
                                    </p:set>
                                    <p:anim calcmode="lin" valueType="num">
                                      <p:cBhvr additive="base">
                                        <p:cTn id="13" dur="500" fill="hold"/>
                                        <p:tgtEl>
                                          <p:spTgt spid="92165">
                                            <p:txEl>
                                              <p:charRg st="66" end="1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66" end="1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15" end="159"/>
                                            </p:txEl>
                                          </p:spTgt>
                                        </p:tgtEl>
                                        <p:attrNameLst>
                                          <p:attrName>style.visibility</p:attrName>
                                        </p:attrNameLst>
                                      </p:cBhvr>
                                      <p:to>
                                        <p:strVal val="visible"/>
                                      </p:to>
                                    </p:set>
                                    <p:anim calcmode="lin" valueType="num">
                                      <p:cBhvr additive="base">
                                        <p:cTn id="19" dur="500" fill="hold"/>
                                        <p:tgtEl>
                                          <p:spTgt spid="92165">
                                            <p:txEl>
                                              <p:charRg st="115" end="1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15" end="1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159" end="226"/>
                                            </p:txEl>
                                          </p:spTgt>
                                        </p:tgtEl>
                                        <p:attrNameLst>
                                          <p:attrName>style.visibility</p:attrName>
                                        </p:attrNameLst>
                                      </p:cBhvr>
                                      <p:to>
                                        <p:strVal val="visible"/>
                                      </p:to>
                                    </p:set>
                                    <p:anim calcmode="lin" valueType="num">
                                      <p:cBhvr additive="base">
                                        <p:cTn id="25" dur="500" fill="hold"/>
                                        <p:tgtEl>
                                          <p:spTgt spid="92165">
                                            <p:txEl>
                                              <p:charRg st="159" end="2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159" end="2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226" end="248"/>
                                            </p:txEl>
                                          </p:spTgt>
                                        </p:tgtEl>
                                        <p:attrNameLst>
                                          <p:attrName>style.visibility</p:attrName>
                                        </p:attrNameLst>
                                      </p:cBhvr>
                                      <p:to>
                                        <p:strVal val="visible"/>
                                      </p:to>
                                    </p:set>
                                    <p:anim calcmode="lin" valueType="num">
                                      <p:cBhvr additive="base">
                                        <p:cTn id="31" dur="500" fill="hold"/>
                                        <p:tgtEl>
                                          <p:spTgt spid="92165">
                                            <p:txEl>
                                              <p:charRg st="226" end="2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226" end="24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248" end="315"/>
                                            </p:txEl>
                                          </p:spTgt>
                                        </p:tgtEl>
                                        <p:attrNameLst>
                                          <p:attrName>style.visibility</p:attrName>
                                        </p:attrNameLst>
                                      </p:cBhvr>
                                      <p:to>
                                        <p:strVal val="visible"/>
                                      </p:to>
                                    </p:set>
                                    <p:anim calcmode="lin" valueType="num">
                                      <p:cBhvr additive="base">
                                        <p:cTn id="37" dur="500" fill="hold"/>
                                        <p:tgtEl>
                                          <p:spTgt spid="92165">
                                            <p:txEl>
                                              <p:charRg st="248" end="3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248"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7966" y="1822450"/>
            <a:ext cx="8916369" cy="4069343"/>
            <a:chOff x="63" y="3710"/>
            <a:chExt cx="13315" cy="5458"/>
          </a:xfrm>
        </p:grpSpPr>
        <p:grpSp>
          <p:nvGrpSpPr>
            <p:cNvPr id="119813" name="组合 7"/>
            <p:cNvGrpSpPr/>
            <p:nvPr/>
          </p:nvGrpSpPr>
          <p:grpSpPr>
            <a:xfrm>
              <a:off x="63" y="3710"/>
              <a:ext cx="9255" cy="5458"/>
              <a:chOff x="555228" y="1744662"/>
              <a:chExt cx="5876916" cy="3727450"/>
            </a:xfrm>
          </p:grpSpPr>
          <p:grpSp>
            <p:nvGrpSpPr>
              <p:cNvPr id="119814" name="Group 5"/>
              <p:cNvGrpSpPr/>
              <p:nvPr/>
            </p:nvGrpSpPr>
            <p:grpSpPr>
              <a:xfrm>
                <a:off x="555228" y="2878138"/>
                <a:ext cx="1670447" cy="1377950"/>
                <a:chOff x="671" y="1680"/>
                <a:chExt cx="920" cy="960"/>
              </a:xfrm>
            </p:grpSpPr>
            <p:sp>
              <p:nvSpPr>
                <p:cNvPr id="119815" name="Rectangle 6"/>
                <p:cNvSpPr/>
                <p:nvPr>
                  <p:custDataLst>
                    <p:tags r:id="rId4"/>
                  </p:custDataLst>
                </p:nvPr>
              </p:nvSpPr>
              <p:spPr>
                <a:xfrm>
                  <a:off x="710" y="1680"/>
                  <a:ext cx="881"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Rectangle 7"/>
                <p:cNvSpPr>
                  <a:spLocks noChangeArrowheads="true"/>
                </p:cNvSpPr>
                <p:nvPr>
                  <p:custDataLst>
                    <p:tags r:id="rId5"/>
                  </p:custDataLst>
                </p:nvPr>
              </p:nvSpPr>
              <p:spPr bwMode="blackWhite">
                <a:xfrm>
                  <a:off x="671" y="1721"/>
                  <a:ext cx="880" cy="879"/>
                </a:xfrm>
                <a:prstGeom prst="rect">
                  <a:avLst/>
                </a:prstGeom>
                <a:noFill/>
                <a:ln>
                  <a:noFill/>
                </a:ln>
                <a:effectLst/>
              </p:spPr>
              <p:txBody>
                <a:bodyPr lIns="4073" tIns="0" rIns="4073" bIns="0" anchor="ctr"/>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发生</a:t>
                  </a:r>
                  <a:endParaRPr kumimoji="0" lang="en-US" altLang="ko-KR"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危机</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19817" name="Group 8"/>
              <p:cNvGrpSpPr/>
              <p:nvPr/>
            </p:nvGrpSpPr>
            <p:grpSpPr>
              <a:xfrm>
                <a:off x="2474440" y="1744662"/>
                <a:ext cx="1917700" cy="852488"/>
                <a:chOff x="631" y="1680"/>
                <a:chExt cx="960" cy="960"/>
              </a:xfrm>
            </p:grpSpPr>
            <p:sp>
              <p:nvSpPr>
                <p:cNvPr id="119818" name="Rectangle 9"/>
                <p:cNvSpPr/>
                <p:nvPr>
                  <p:custDataLst>
                    <p:tags r:id="rId6"/>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19" name="Rectangle 10"/>
                <p:cNvSpPr/>
                <p:nvPr>
                  <p:custDataLst>
                    <p:tags r:id="rId7"/>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瓶装厂总经理</a:t>
                  </a:r>
                  <a:endParaRPr lang="zh-CN" altLang="en-US" sz="2000" dirty="0">
                    <a:latin typeface="微软雅黑" panose="020B0503020204020204" charset="-122"/>
                    <a:ea typeface="微软雅黑" panose="020B0503020204020204" charset="-122"/>
                  </a:endParaRPr>
                </a:p>
              </p:txBody>
            </p:sp>
          </p:grpSp>
          <p:grpSp>
            <p:nvGrpSpPr>
              <p:cNvPr id="119820" name="Group 20"/>
              <p:cNvGrpSpPr/>
              <p:nvPr/>
            </p:nvGrpSpPr>
            <p:grpSpPr>
              <a:xfrm>
                <a:off x="4922365" y="1848656"/>
                <a:ext cx="1449388" cy="673100"/>
                <a:chOff x="631" y="1817"/>
                <a:chExt cx="960" cy="960"/>
              </a:xfrm>
            </p:grpSpPr>
            <p:sp>
              <p:nvSpPr>
                <p:cNvPr id="119821" name="Rectangle 21"/>
                <p:cNvSpPr/>
                <p:nvPr>
                  <p:custDataLst>
                    <p:tags r:id="rId8"/>
                  </p:custDataLst>
                </p:nvPr>
              </p:nvSpPr>
              <p:spPr>
                <a:xfrm>
                  <a:off x="631" y="1817"/>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2" name="Rectangle 22"/>
                <p:cNvSpPr/>
                <p:nvPr>
                  <p:custDataLst>
                    <p:tags r:id="rId9"/>
                  </p:custDataLst>
                </p:nvPr>
              </p:nvSpPr>
              <p:spPr>
                <a:xfrm>
                  <a:off x="631" y="1817"/>
                  <a:ext cx="960" cy="960"/>
                </a:xfrm>
                <a:prstGeom prst="rect">
                  <a:avLst/>
                </a:prstGeom>
                <a:noFill/>
                <a:ln w="9525">
                  <a:noFill/>
                </a:ln>
                <a:effectLst>
                  <a:outerShdw dist="35921" dir="2699999" algn="ctr" rotWithShape="0">
                    <a:schemeClr val="bg2"/>
                  </a:outerShdw>
                </a:effectLst>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总裁</a:t>
                  </a:r>
                  <a:endParaRPr lang="zh-CN" altLang="en-US" sz="2000" dirty="0">
                    <a:latin typeface="微软雅黑" panose="020B0503020204020204" charset="-122"/>
                    <a:ea typeface="微软雅黑" panose="020B0503020204020204" charset="-122"/>
                  </a:endParaRPr>
                </a:p>
              </p:txBody>
            </p:sp>
          </p:grpSp>
          <p:grpSp>
            <p:nvGrpSpPr>
              <p:cNvPr id="119823" name="Group 41"/>
              <p:cNvGrpSpPr/>
              <p:nvPr/>
            </p:nvGrpSpPr>
            <p:grpSpPr>
              <a:xfrm>
                <a:off x="2474440" y="4619625"/>
                <a:ext cx="1917700" cy="852487"/>
                <a:chOff x="631" y="1680"/>
                <a:chExt cx="960" cy="960"/>
              </a:xfrm>
            </p:grpSpPr>
            <p:sp>
              <p:nvSpPr>
                <p:cNvPr id="119824" name="Rectangle 42"/>
                <p:cNvSpPr/>
                <p:nvPr>
                  <p:custDataLst>
                    <p:tags r:id="rId10"/>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5" name="Rectangle 43"/>
                <p:cNvSpPr/>
                <p:nvPr>
                  <p:custDataLst>
                    <p:tags r:id="rId11"/>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生产销售人员</a:t>
                  </a:r>
                  <a:endParaRPr lang="zh-CN" altLang="en-US" sz="2000" dirty="0">
                    <a:latin typeface="微软雅黑" panose="020B0503020204020204" charset="-122"/>
                    <a:ea typeface="微软雅黑" panose="020B0503020204020204" charset="-122"/>
                  </a:endParaRPr>
                </a:p>
              </p:txBody>
            </p:sp>
          </p:grpSp>
          <p:grpSp>
            <p:nvGrpSpPr>
              <p:cNvPr id="119826" name="Group 62"/>
              <p:cNvGrpSpPr/>
              <p:nvPr/>
            </p:nvGrpSpPr>
            <p:grpSpPr>
              <a:xfrm>
                <a:off x="4982756" y="3735387"/>
                <a:ext cx="1449388" cy="673100"/>
                <a:chOff x="671" y="-840"/>
                <a:chExt cx="960" cy="960"/>
              </a:xfrm>
            </p:grpSpPr>
            <p:sp>
              <p:nvSpPr>
                <p:cNvPr id="119827" name="Rectangle 63"/>
                <p:cNvSpPr/>
                <p:nvPr>
                  <p:custDataLst>
                    <p:tags r:id="rId12"/>
                  </p:custDataLst>
                </p:nvPr>
              </p:nvSpPr>
              <p:spPr>
                <a:xfrm>
                  <a:off x="671" y="-84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8" name="Rectangle 64"/>
                <p:cNvSpPr/>
                <p:nvPr>
                  <p:custDataLst>
                    <p:tags r:id="rId13"/>
                  </p:custDataLst>
                </p:nvPr>
              </p:nvSpPr>
              <p:spPr>
                <a:xfrm>
                  <a:off x="671" y="-818"/>
                  <a:ext cx="880" cy="880"/>
                </a:xfrm>
                <a:prstGeom prst="rect">
                  <a:avLst/>
                </a:prstGeom>
                <a:noFill/>
                <a:ln w="9525">
                  <a:noFill/>
                </a:ln>
              </p:spPr>
              <p:txBody>
                <a:bodyPr lIns="4073" tIns="0" rIns="4073" bIns="0" anchor="ctr" anchorCtr="false"/>
                <a:p>
                  <a:pPr algn="ctr">
                    <a:spcBef>
                      <a:spcPct val="20000"/>
                    </a:spcBef>
                    <a:buClr>
                      <a:schemeClr val="tx2"/>
                    </a:buClr>
                    <a:buFont typeface="Arial" panose="020B0604020202020204" pitchFamily="34" charset="0"/>
                  </a:pPr>
                  <a:r>
                    <a:rPr lang="zh-CN" altLang="en-US" sz="1800" dirty="0">
                      <a:latin typeface="微软雅黑" panose="020B0503020204020204" charset="-122"/>
                      <a:ea typeface="微软雅黑" panose="020B0503020204020204" charset="-122"/>
                    </a:rPr>
                    <a:t>接线员</a:t>
                  </a:r>
                  <a:endParaRPr lang="zh-CN" altLang="en-US" sz="1800" dirty="0">
                    <a:latin typeface="微软雅黑" panose="020B0503020204020204" charset="-122"/>
                    <a:ea typeface="微软雅黑" panose="020B0503020204020204" charset="-122"/>
                  </a:endParaRPr>
                </a:p>
              </p:txBody>
            </p:sp>
          </p:grpSp>
          <p:cxnSp>
            <p:nvCxnSpPr>
              <p:cNvPr id="119829" name="AutoShape 74"/>
              <p:cNvCxnSpPr>
                <a:stCxn id="119815" idx="3"/>
                <a:endCxn id="119818" idx="1"/>
              </p:cNvCxnSpPr>
              <p:nvPr/>
            </p:nvCxnSpPr>
            <p:spPr>
              <a:xfrm flipV="true">
                <a:off x="2225675" y="2170906"/>
                <a:ext cx="248765" cy="1396208"/>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119830" name="AutoShape 75"/>
              <p:cNvCxnSpPr>
                <a:stCxn id="119815" idx="3"/>
                <a:endCxn id="119824" idx="1"/>
              </p:cNvCxnSpPr>
              <p:nvPr/>
            </p:nvCxnSpPr>
            <p:spPr>
              <a:xfrm>
                <a:off x="2225675" y="3567114"/>
                <a:ext cx="248765" cy="1478755"/>
              </a:xfrm>
              <a:prstGeom prst="bentConnector3">
                <a:avLst>
                  <a:gd name="adj1" fmla="val 50000"/>
                </a:avLst>
              </a:prstGeom>
              <a:ln w="19050" cap="flat" cmpd="sng">
                <a:solidFill>
                  <a:schemeClr val="tx1"/>
                </a:solidFill>
                <a:prstDash val="solid"/>
                <a:miter/>
                <a:headEnd type="none" w="med" len="med"/>
                <a:tailEnd type="none" w="med" len="med"/>
              </a:ln>
            </p:spPr>
          </p:cxnSp>
        </p:grpSp>
        <p:sp>
          <p:nvSpPr>
            <p:cNvPr id="119831" name="Rectangle 42"/>
            <p:cNvSpPr/>
            <p:nvPr>
              <p:custDataLst>
                <p:tags r:id="rId14"/>
              </p:custDataLst>
            </p:nvPr>
          </p:nvSpPr>
          <p:spPr>
            <a:xfrm>
              <a:off x="3078" y="5130"/>
              <a:ext cx="3020" cy="1248"/>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2" name="Rectangle 43"/>
            <p:cNvSpPr/>
            <p:nvPr>
              <p:custDataLst>
                <p:tags r:id="rId15"/>
              </p:custDataLst>
            </p:nvPr>
          </p:nvSpPr>
          <p:spPr>
            <a:xfrm>
              <a:off x="3138" y="5235"/>
              <a:ext cx="2767" cy="1143"/>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对外推销人员</a:t>
              </a:r>
              <a:endParaRPr lang="zh-CN" altLang="en-US" sz="2000" dirty="0">
                <a:latin typeface="微软雅黑" panose="020B0503020204020204" charset="-122"/>
                <a:ea typeface="微软雅黑" panose="020B0503020204020204" charset="-122"/>
              </a:endParaRPr>
            </a:p>
          </p:txBody>
        </p:sp>
        <p:sp>
          <p:nvSpPr>
            <p:cNvPr id="119833" name="Rectangle 43"/>
            <p:cNvSpPr/>
            <p:nvPr>
              <p:custDataLst>
                <p:tags r:id="rId16"/>
              </p:custDataLst>
            </p:nvPr>
          </p:nvSpPr>
          <p:spPr>
            <a:xfrm>
              <a:off x="3138" y="6730"/>
              <a:ext cx="2767" cy="1145"/>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1800" dirty="0">
                  <a:latin typeface="微软雅黑" panose="020B0503020204020204" charset="-122"/>
                  <a:ea typeface="微软雅黑" panose="020B0503020204020204" charset="-122"/>
                </a:rPr>
                <a:t>生产销售人员</a:t>
              </a:r>
              <a:endParaRPr lang="zh-CN" altLang="en-US" sz="1800" dirty="0">
                <a:latin typeface="微软雅黑" panose="020B0503020204020204" charset="-122"/>
                <a:ea typeface="微软雅黑" panose="020B0503020204020204" charset="-122"/>
              </a:endParaRPr>
            </a:p>
          </p:txBody>
        </p:sp>
        <p:sp>
          <p:nvSpPr>
            <p:cNvPr id="48" name="Rectangle 42"/>
            <p:cNvSpPr>
              <a:spLocks noChangeArrowheads="true"/>
            </p:cNvSpPr>
            <p:nvPr>
              <p:custDataLst>
                <p:tags r:id="rId17"/>
              </p:custDataLst>
            </p:nvPr>
          </p:nvSpPr>
          <p:spPr bwMode="blackWhite">
            <a:xfrm>
              <a:off x="3078" y="6493"/>
              <a:ext cx="3020" cy="1250"/>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技术品控人员</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54" name="直接箭头连接符 53"/>
            <p:cNvCxnSpPr>
              <a:stCxn id="119831" idx="3"/>
              <a:endCxn id="119827" idx="1"/>
            </p:cNvCxnSpPr>
            <p:nvPr/>
          </p:nvCxnSpPr>
          <p:spPr bwMode="auto">
            <a:xfrm>
              <a:off x="6098" y="5755"/>
              <a:ext cx="938" cy="136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8" idx="3"/>
              <a:endCxn id="119827" idx="1"/>
            </p:cNvCxnSpPr>
            <p:nvPr/>
          </p:nvCxnSpPr>
          <p:spPr bwMode="auto">
            <a:xfrm>
              <a:off x="6098" y="7118"/>
              <a:ext cx="938"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19824" idx="3"/>
              <a:endCxn id="119827" idx="1"/>
            </p:cNvCxnSpPr>
            <p:nvPr/>
          </p:nvCxnSpPr>
          <p:spPr bwMode="auto">
            <a:xfrm flipV="true">
              <a:off x="6105" y="7118"/>
              <a:ext cx="930" cy="14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38" name="AutoShape 28"/>
            <p:cNvSpPr/>
            <p:nvPr/>
          </p:nvSpPr>
          <p:spPr>
            <a:xfrm rot="5400000">
              <a:off x="7193" y="5218"/>
              <a:ext cx="1777" cy="1037"/>
            </a:xfrm>
            <a:prstGeom prst="leftRightArrow">
              <a:avLst>
                <a:gd name="adj1" fmla="val 62388"/>
                <a:gd name="adj2" fmla="val 26341"/>
              </a:avLst>
            </a:prstGeom>
            <a:gradFill rotWithShape="false">
              <a:gsLst>
                <a:gs pos="0">
                  <a:srgbClr val="90CF3B"/>
                </a:gs>
                <a:gs pos="50000">
                  <a:srgbClr val="DAEFBD"/>
                </a:gs>
                <a:gs pos="100000">
                  <a:srgbClr val="90CF3B"/>
                </a:gs>
              </a:gsLst>
              <a:lin ang="0" scaled="true"/>
              <a:tileRect/>
            </a:gradFill>
            <a:ln w="0">
              <a:noFill/>
            </a:ln>
            <a:effectLst>
              <a:prstShdw prst="shdw17" dist="17961" dir="2699999">
                <a:srgbClr val="567C23"/>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9" name="TextBox 59"/>
            <p:cNvSpPr txBox="true"/>
            <p:nvPr/>
          </p:nvSpPr>
          <p:spPr>
            <a:xfrm>
              <a:off x="7130" y="5070"/>
              <a:ext cx="2093" cy="948"/>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声音统一步调一致</a:t>
              </a:r>
              <a:endParaRPr lang="zh-CN" altLang="en-US" sz="2000" b="1" dirty="0">
                <a:latin typeface="微软雅黑" panose="020B0503020204020204" charset="-122"/>
                <a:ea typeface="微软雅黑" panose="020B0503020204020204" charset="-122"/>
              </a:endParaRPr>
            </a:p>
          </p:txBody>
        </p:sp>
        <p:sp>
          <p:nvSpPr>
            <p:cNvPr id="119840" name="Rectangle 63"/>
            <p:cNvSpPr/>
            <p:nvPr>
              <p:custDataLst>
                <p:tags r:id="rId18"/>
              </p:custDataLst>
            </p:nvPr>
          </p:nvSpPr>
          <p:spPr>
            <a:xfrm>
              <a:off x="10328" y="4680"/>
              <a:ext cx="3050" cy="205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119841" name="直接箭头连接符 62"/>
            <p:cNvCxnSpPr>
              <a:stCxn id="119818" idx="3"/>
              <a:endCxn id="119821" idx="1"/>
            </p:cNvCxnSpPr>
            <p:nvPr/>
          </p:nvCxnSpPr>
          <p:spPr>
            <a:xfrm>
              <a:off x="6105" y="4333"/>
              <a:ext cx="835" cy="22"/>
            </a:xfrm>
            <a:prstGeom prst="straightConnector1">
              <a:avLst/>
            </a:prstGeom>
            <a:ln w="9525">
              <a:noFill/>
            </a:ln>
          </p:spPr>
        </p:cxnSp>
        <p:cxnSp>
          <p:nvCxnSpPr>
            <p:cNvPr id="65" name="直接箭头连接符 64"/>
            <p:cNvCxnSpPr>
              <a:stCxn id="119818" idx="3"/>
              <a:endCxn id="119821" idx="1"/>
            </p:cNvCxnSpPr>
            <p:nvPr/>
          </p:nvCxnSpPr>
          <p:spPr bwMode="auto">
            <a:xfrm>
              <a:off x="6105" y="4333"/>
              <a:ext cx="835"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43" name="TextBox 73"/>
            <p:cNvSpPr txBox="true"/>
            <p:nvPr/>
          </p:nvSpPr>
          <p:spPr>
            <a:xfrm>
              <a:off x="10328" y="4708"/>
              <a:ext cx="3050" cy="1361"/>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协调政府、媒介，引导舆论。最终化解危机 </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76" name="直接箭头连接符 75"/>
            <p:cNvCxnSpPr>
              <a:stCxn id="119822" idx="3"/>
              <a:endCxn id="119843" idx="1"/>
            </p:cNvCxnSpPr>
            <p:nvPr/>
          </p:nvCxnSpPr>
          <p:spPr bwMode="auto">
            <a:xfrm>
              <a:off x="9223" y="4356"/>
              <a:ext cx="1106" cy="10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119827" idx="3"/>
              <a:endCxn id="119840" idx="1"/>
            </p:cNvCxnSpPr>
            <p:nvPr/>
          </p:nvCxnSpPr>
          <p:spPr bwMode="auto">
            <a:xfrm flipV="true">
              <a:off x="9318" y="5705"/>
              <a:ext cx="1010" cy="141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2313" y="1135380"/>
            <a:ext cx="8207375" cy="5208588"/>
            <a:chOff x="738" y="1611"/>
            <a:chExt cx="12925" cy="8203"/>
          </a:xfrm>
        </p:grpSpPr>
        <p:sp>
          <p:nvSpPr>
            <p:cNvPr id="10" name="圆角矩形 9"/>
            <p:cNvSpPr/>
            <p:nvPr/>
          </p:nvSpPr>
          <p:spPr bwMode="auto">
            <a:xfrm>
              <a:off x="1220" y="1611"/>
              <a:ext cx="4173"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5"/>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确定企业信用政策、信用管理的程序及其调整机制，明确信用管理与销售、运作的关系；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NAME" val="RectangleShape"/>
</p:tagLst>
</file>

<file path=ppt/tags/tag10.xml><?xml version="1.0" encoding="utf-8"?>
<p:tagLst xmlns:p="http://schemas.openxmlformats.org/presentationml/2006/main">
  <p:tag name="NAME" val="RectangleText"/>
</p:tagLst>
</file>

<file path=ppt/tags/tag11.xml><?xml version="1.0" encoding="utf-8"?>
<p:tagLst xmlns:p="http://schemas.openxmlformats.org/presentationml/2006/main">
  <p:tag name="NAME" val="RectangleShape"/>
</p:tagLst>
</file>

<file path=ppt/tags/tag12.xml><?xml version="1.0" encoding="utf-8"?>
<p:tagLst xmlns:p="http://schemas.openxmlformats.org/presentationml/2006/main">
  <p:tag name="NAME" val="RectangleText"/>
</p:tagLst>
</file>

<file path=ppt/tags/tag13.xml><?xml version="1.0" encoding="utf-8"?>
<p:tagLst xmlns:p="http://schemas.openxmlformats.org/presentationml/2006/main">
  <p:tag name="NAME" val="RectangleText"/>
</p:tagLst>
</file>

<file path=ppt/tags/tag14.xml><?xml version="1.0" encoding="utf-8"?>
<p:tagLst xmlns:p="http://schemas.openxmlformats.org/presentationml/2006/main">
  <p:tag name="NAME" val="RectangleShape"/>
</p:tagLst>
</file>

<file path=ppt/tags/tag15.xml><?xml version="1.0" encoding="utf-8"?>
<p:tagLst xmlns:p="http://schemas.openxmlformats.org/presentationml/2006/main">
  <p:tag name="NAME" val="RectangleShape"/>
</p:tagLst>
</file>

<file path=ppt/tags/tag2.xml><?xml version="1.0" encoding="utf-8"?>
<p:tagLst xmlns:p="http://schemas.openxmlformats.org/presentationml/2006/main">
  <p:tag name="NAME" val="RectangleText"/>
</p:tagLst>
</file>

<file path=ppt/tags/tag3.xml><?xml version="1.0" encoding="utf-8"?>
<p:tagLst xmlns:p="http://schemas.openxmlformats.org/presentationml/2006/main">
  <p:tag name="NAME" val="RectangleShape"/>
</p:tagLst>
</file>

<file path=ppt/tags/tag4.xml><?xml version="1.0" encoding="utf-8"?>
<p:tagLst xmlns:p="http://schemas.openxmlformats.org/presentationml/2006/main">
  <p:tag name="NAME" val="RectangleText"/>
</p:tagLst>
</file>

<file path=ppt/tags/tag5.xml><?xml version="1.0" encoding="utf-8"?>
<p:tagLst xmlns:p="http://schemas.openxmlformats.org/presentationml/2006/main">
  <p:tag name="NAME" val="RectangleShape"/>
</p:tagLst>
</file>

<file path=ppt/tags/tag6.xml><?xml version="1.0" encoding="utf-8"?>
<p:tagLst xmlns:p="http://schemas.openxmlformats.org/presentationml/2006/main">
  <p:tag name="NAME" val="RectangleText"/>
</p:tagLst>
</file>

<file path=ppt/tags/tag7.xml><?xml version="1.0" encoding="utf-8"?>
<p:tagLst xmlns:p="http://schemas.openxmlformats.org/presentationml/2006/main">
  <p:tag name="NAME" val="RectangleShape"/>
</p:tagLst>
</file>

<file path=ppt/tags/tag8.xml><?xml version="1.0" encoding="utf-8"?>
<p:tagLst xmlns:p="http://schemas.openxmlformats.org/presentationml/2006/main">
  <p:tag name="NAME" val="RectangleText"/>
</p:tagLst>
</file>

<file path=ppt/tags/tag9.xml><?xml version="1.0" encoding="utf-8"?>
<p:tagLst xmlns:p="http://schemas.openxmlformats.org/presentationml/2006/main">
  <p:tag name="NAME" val="RectangleShap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12464</Words>
  <Application>WPS 演示</Application>
  <PresentationFormat>宽屏</PresentationFormat>
  <Paragraphs>1833</Paragraphs>
  <Slides>75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7"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157</cp:revision>
  <dcterms:created xsi:type="dcterms:W3CDTF">2022-03-25T01:31:32Z</dcterms:created>
  <dcterms:modified xsi:type="dcterms:W3CDTF">2022-03-25T01:31:32Z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