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76" r:id="rId3"/>
    <p:sldId id="277" r:id="rId4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283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第六章：银行信用管理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84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91105" y="1459865"/>
            <a:ext cx="6779381" cy="4670689"/>
            <a:chOff x="4848" y="2828"/>
            <a:chExt cx="8970" cy="6285"/>
          </a:xfrm>
        </p:grpSpPr>
        <p:grpSp>
          <p:nvGrpSpPr>
            <p:cNvPr id="151559" name="组合 8"/>
            <p:cNvGrpSpPr/>
            <p:nvPr/>
          </p:nvGrpSpPr>
          <p:grpSpPr>
            <a:xfrm>
              <a:off x="5381" y="3133"/>
              <a:ext cx="8437" cy="5980"/>
              <a:chOff x="1944688" y="2192338"/>
              <a:chExt cx="5357812" cy="3797300"/>
            </a:xfrm>
          </p:grpSpPr>
          <p:sp>
            <p:nvSpPr>
              <p:cNvPr id="151560" name="AutoShape 3"/>
              <p:cNvSpPr/>
              <p:nvPr/>
            </p:nvSpPr>
            <p:spPr>
              <a:xfrm>
                <a:off x="2724150" y="2982913"/>
                <a:ext cx="3822700" cy="2232025"/>
              </a:xfrm>
              <a:prstGeom prst="triangle">
                <a:avLst>
                  <a:gd name="adj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1" name="Oval 4"/>
              <p:cNvSpPr/>
              <p:nvPr/>
            </p:nvSpPr>
            <p:spPr>
              <a:xfrm>
                <a:off x="3876675" y="2192338"/>
                <a:ext cx="1517650" cy="1606550"/>
              </a:xfrm>
              <a:prstGeom prst="ellipse">
                <a:avLst/>
              </a:prstGeom>
              <a:solidFill>
                <a:srgbClr val="92D05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hlink"/>
                </a:outerShdw>
              </a:effectLst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2" name="Oval 5"/>
              <p:cNvSpPr/>
              <p:nvPr/>
            </p:nvSpPr>
            <p:spPr>
              <a:xfrm>
                <a:off x="1944688" y="4383088"/>
                <a:ext cx="1517650" cy="1606550"/>
              </a:xfrm>
              <a:prstGeom prst="ellipse">
                <a:avLst/>
              </a:prstGeom>
              <a:solidFill>
                <a:srgbClr val="92D05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hlink"/>
                </a:outerShdw>
              </a:effectLst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3" name="Oval 6"/>
              <p:cNvSpPr/>
              <p:nvPr/>
            </p:nvSpPr>
            <p:spPr>
              <a:xfrm>
                <a:off x="5784850" y="4383088"/>
                <a:ext cx="1517650" cy="1606550"/>
              </a:xfrm>
              <a:prstGeom prst="ellipse">
                <a:avLst/>
              </a:prstGeom>
              <a:solidFill>
                <a:srgbClr val="92D050"/>
              </a:solidFill>
              <a:ln w="6350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hlink"/>
                </a:outerShdw>
              </a:effectLst>
            </p:spPr>
            <p:txBody>
              <a:bodyPr wrap="none" lIns="72000" tIns="0" rIns="0" bIns="0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4" name="Text Box 7"/>
              <p:cNvSpPr txBox="true"/>
              <p:nvPr/>
            </p:nvSpPr>
            <p:spPr>
              <a:xfrm flipH="true">
                <a:off x="2058988" y="4950606"/>
                <a:ext cx="1289050" cy="4731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0" tIns="0" rIns="0" bIns="0" anchor="ctr" anchorCtr="false">
                <a:spAutoFit/>
              </a:bodyPr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）受理客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户申请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5" name="Text Box 8"/>
              <p:cNvSpPr txBox="true"/>
              <p:nvPr/>
            </p:nvSpPr>
            <p:spPr>
              <a:xfrm flipH="true">
                <a:off x="5899150" y="4950606"/>
                <a:ext cx="1290638" cy="4731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0" tIns="0" rIns="0" bIns="0" anchor="ctr" anchorCtr="false">
                <a:spAutoFit/>
              </a:bodyPr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）收集相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关资料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1566" name="Text Box 9"/>
              <p:cNvSpPr txBox="true"/>
              <p:nvPr/>
            </p:nvSpPr>
            <p:spPr>
              <a:xfrm flipH="true">
                <a:off x="3990975" y="2759856"/>
                <a:ext cx="1290638" cy="47310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lIns="0" tIns="0" rIns="0" bIns="0" anchor="ctr" anchorCtr="false">
                <a:spAutoFit/>
              </a:bodyPr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）审查客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户资格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1567" name="矩形 2"/>
            <p:cNvSpPr/>
            <p:nvPr/>
          </p:nvSpPr>
          <p:spPr>
            <a:xfrm>
              <a:off x="4848" y="2828"/>
              <a:ext cx="3458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、开户行受理</a:t>
              </a:r>
              <a:endParaRPr lang="zh-CN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265873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、开户行调查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）客户基本情况调查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个人客户调查内容：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年龄、教育程度、职业、婚姻状态、赡养人数、个人财富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年收入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不动产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存款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基金投资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、个人借款、信用卡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现金卡使用状况。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企业授信调查内容（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借款户资力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(People)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、借款用途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(Purpose)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、还款来源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(Payment)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、债权保障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(Protection)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、授信展望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(Perspective)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具体调查企业是否出现以下负面消息：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票信不良问题、公司财务不良、担保品、综合评估。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232218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）对客户的信用分析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）担保情况的分析调查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）最高授信额度的拟定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）调查评价报告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、审批行审查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）客户的风险状况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）信用等级的复测和调整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）担保的有效性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）最高授信额度方案的适当性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183958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、审批人审批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西欧各家商业银行都实行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审批个人负责制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。这些人员有三个主要特点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不需要管理职员；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②做出重大决定；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③负责资产组合和授信政策分析、回顾。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、授信额度的使用和监控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在授信期间，银行应通过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非现场和现场检查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，及时发现授信主体的潜在风险，发出预警风险提示。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银行应根据客户偿还能力和现金流量，对客户授信进行调整，包括展期，增加或缩减授信，要求借款人提前还款，并决定是否将该笔授信列入观察名单或划入问题授信。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五、授信限额确定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8131" name="Rectangle 3"/>
              <p:cNvSpPr>
                <a:spLocks noGrp="true" noChangeArrowheads="true"/>
              </p:cNvSpPr>
              <p:nvPr/>
            </p:nvSpPr>
            <p:spPr>
              <a:xfrm>
                <a:off x="763270" y="805815"/>
                <a:ext cx="10941050" cy="56241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（一）授信限额的考虑因素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首先，必须考虑客户的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债务承受能力，即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最高债务承受额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maximum borrowing capacity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MBC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;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其次，银行自身的损失承受能力</a:t>
                </a:r>
                <a:r>
                  <a: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，即</a:t>
                </a:r>
                <a:r>
                  <a:rPr lang="zh-CN" altLang="en-US" sz="2000" kern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客户损失限额</a:t>
                </a:r>
                <a:r>
                  <a: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（</a:t>
                </a:r>
                <a:r>
                  <a:rPr lang="en-US" altLang="zh-CN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customer maximum loss quota</a:t>
                </a:r>
                <a:r>
                  <a:rPr lang="en-US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, </a:t>
                </a:r>
                <a:r>
                  <a:rPr lang="en-US" altLang="en-US" sz="2000" kern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CMLQ</a:t>
                </a:r>
                <a:r>
                  <a:rPr lang="zh-CN" altLang="en-US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）</a:t>
                </a:r>
                <a:r>
                  <a:rPr lang="en-US" altLang="zh-CN" sz="2000" kern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;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最后，银行主观上是否愿意向客户提供授信业务。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（二）单一企业授信额度的计算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客户授信额度（</a:t>
                </a:r>
                <a:r>
                  <a:rPr kumimoji="0" lang="en-US" altLang="zh-CN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customer maximum credit quota</a:t>
                </a:r>
                <a:r>
                  <a:rPr kumimoji="0" lang="en-US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, CMCQ</a:t>
                </a: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）计算方法如下：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CMCQ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Min(MBC,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CMLQ) -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在其他银行的授信额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CMCQ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=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Min(MBC,</a:t>
                </a: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CMLQ) ×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本行对该客户的市场目标占有率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）确定授信额度也要考虑行业差异，通常采用贷款损失比率模型。</a:t>
                </a:r>
                <a14:m>
                  <m:oMath xmlns:m="http://schemas.openxmlformats.org/officeDocument/2006/math">
                    <m:r>
                      <a:rPr kumimoji="0" lang="en-US" altLang="zh-CN" sz="20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𝛼</m:t>
                    </m:r>
                    <m:r>
                      <a:rPr kumimoji="0" lang="en-US" altLang="zh-CN" sz="20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固定，</m:t>
                    </m:r>
                    <m:r>
                      <a:rPr kumimoji="0" lang="en-US" altLang="zh-CN" sz="200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𝛽</m:t>
                    </m:r>
                  </m:oMath>
                </a14:m>
                <a:r>
                  <a:rPr kumimoji="0" lang="zh-CN" altLang="en-US" sz="200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系数高的行业设定较低授信限额，反之亦反。</a:t>
                </a:r>
                <a:endPara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88131" name="Rectangle 3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63270" y="805815"/>
                <a:ext cx="10941050" cy="562419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9752" name="Object 2"/>
          <p:cNvGraphicFramePr>
            <a:graphicFrameLocks noChangeAspect="true"/>
          </p:cNvGraphicFramePr>
          <p:nvPr/>
        </p:nvGraphicFramePr>
        <p:xfrm>
          <a:off x="5184140" y="6063615"/>
          <a:ext cx="244919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523365" imgH="406400" progId="Equation.3">
                  <p:embed/>
                </p:oleObj>
              </mc:Choice>
              <mc:Fallback>
                <p:oleObj name="" r:id="rId5" imgW="1523365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4140" y="6063615"/>
                        <a:ext cx="2449195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五、授信限额确定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800" y="1316355"/>
            <a:ext cx="858266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（三）最高授信限额的计算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最高授信限额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本银行系统最高风险限额基数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×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信用等级调整基数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本银行系统最高风险限额基数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本行最高风险限额基数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×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同业占比控制线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36035"/>
            <a:ext cx="5510530" cy="2306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银行信用及信用管理概论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银行信用产品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银行信用风险管理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授信管理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了解银行信用风险的概念、分类和评估方法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了解银行信用管理制度和授信管理操作流程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掌握银行信用产品的业务流程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8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授信管理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4" name="AutoShape 5"/>
          <p:cNvSpPr/>
          <p:nvPr/>
        </p:nvSpPr>
        <p:spPr>
          <a:xfrm>
            <a:off x="4382135" y="42614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四、授信操作流程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4207510" y="354838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三、授信审查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3876675" y="282702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二、授信管理机制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3528695" y="2106930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一、授信管理概述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2885440" y="224028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3300095" y="289560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3810000" y="365950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Group 30"/>
          <p:cNvGrpSpPr/>
          <p:nvPr/>
        </p:nvGrpSpPr>
        <p:grpSpPr>
          <a:xfrm rot="0">
            <a:off x="3968115" y="4341495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AutoShape 5"/>
          <p:cNvSpPr/>
          <p:nvPr/>
        </p:nvSpPr>
        <p:spPr>
          <a:xfrm>
            <a:off x="4702810" y="4985385"/>
            <a:ext cx="4894580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 algn="l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五、授信限额确定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30"/>
          <p:cNvGrpSpPr/>
          <p:nvPr/>
        </p:nvGrpSpPr>
        <p:grpSpPr>
          <a:xfrm rot="0">
            <a:off x="4288790" y="5065395"/>
            <a:ext cx="422275" cy="399415"/>
            <a:chOff x="0" y="0"/>
            <a:chExt cx="1615" cy="1615"/>
          </a:xfrm>
        </p:grpSpPr>
        <p:sp>
          <p:nvSpPr>
            <p:cNvPr id="7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一、授信管理概述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1740" y="966470"/>
            <a:ext cx="892683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指银行向客户直接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提供资金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支持，或对客户在有关经济活动中的信用向第三方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作出保证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的行为。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 rot="0">
            <a:off x="927735" y="1870075"/>
            <a:ext cx="4529455" cy="4295775"/>
            <a:chOff x="598488" y="2276475"/>
            <a:chExt cx="4238625" cy="4295775"/>
          </a:xfrm>
        </p:grpSpPr>
        <p:pic>
          <p:nvPicPr>
            <p:cNvPr id="6" name="Oval 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5188" y="2786063"/>
              <a:ext cx="3243262" cy="29321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Oval 3"/>
            <p:cNvSpPr/>
            <p:nvPr/>
          </p:nvSpPr>
          <p:spPr>
            <a:xfrm>
              <a:off x="1790700" y="3214688"/>
              <a:ext cx="2052638" cy="2071687"/>
            </a:xfrm>
            <a:prstGeom prst="ellipse">
              <a:avLst/>
            </a:prstGeom>
            <a:solidFill>
              <a:srgbClr val="0070C0">
                <a:alpha val="43137"/>
              </a:srgb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6013" y="3714750"/>
              <a:ext cx="1258887" cy="1285875"/>
            </a:xfrm>
            <a:prstGeom prst="ellipse">
              <a:avLst/>
            </a:prstGeom>
            <a:solidFill>
              <a:srgbClr val="0070C0">
                <a:alpha val="30980"/>
              </a:srgbClr>
            </a:soli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" name="Group 7"/>
            <p:cNvGrpSpPr/>
            <p:nvPr/>
          </p:nvGrpSpPr>
          <p:grpSpPr>
            <a:xfrm>
              <a:off x="3976688" y="3929063"/>
              <a:ext cx="860425" cy="1071562"/>
              <a:chOff x="0" y="0"/>
              <a:chExt cx="1146175" cy="1361680"/>
            </a:xfrm>
          </p:grpSpPr>
          <p:sp>
            <p:nvSpPr>
              <p:cNvPr id="13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5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2CD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7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3" name="Group 12"/>
              <p:cNvGrpSpPr/>
              <p:nvPr/>
            </p:nvGrpSpPr>
            <p:grpSpPr>
              <a:xfrm rot="-3733502" flipH="true" flipV="true">
                <a:off x="355444" y="773586"/>
                <a:ext cx="955081" cy="221466"/>
                <a:chOff x="0" y="0"/>
                <a:chExt cx="902" cy="236"/>
              </a:xfrm>
            </p:grpSpPr>
            <p:grpSp>
              <p:nvGrpSpPr>
                <p:cNvPr id="24" name="Group 13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32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3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4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5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36" name="Group 18"/>
                <p:cNvGrpSpPr/>
                <p:nvPr/>
              </p:nvGrpSpPr>
              <p:grpSpPr>
                <a:xfrm rot="1353540">
                  <a:off x="160" y="50"/>
                  <a:ext cx="742" cy="186"/>
                  <a:chOff x="0" y="0"/>
                  <a:chExt cx="1118" cy="279"/>
                </a:xfrm>
              </p:grpSpPr>
              <p:sp>
                <p:nvSpPr>
                  <p:cNvPr id="37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8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9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0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41" name="Group 23"/>
              <p:cNvGrpSpPr/>
              <p:nvPr/>
            </p:nvGrpSpPr>
            <p:grpSpPr>
              <a:xfrm rot="-3733502" flipH="true" flipV="true">
                <a:off x="471581" y="788081"/>
                <a:ext cx="845408" cy="193673"/>
                <a:chOff x="0" y="0"/>
                <a:chExt cx="902" cy="236"/>
              </a:xfrm>
            </p:grpSpPr>
            <p:grpSp>
              <p:nvGrpSpPr>
                <p:cNvPr id="42" name="Group 24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43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4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5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6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47" name="Group 29"/>
                <p:cNvGrpSpPr/>
                <p:nvPr/>
              </p:nvGrpSpPr>
              <p:grpSpPr>
                <a:xfrm rot="1353540">
                  <a:off x="160" y="50"/>
                  <a:ext cx="742" cy="186"/>
                  <a:chOff x="0" y="0"/>
                  <a:chExt cx="1118" cy="279"/>
                </a:xfrm>
              </p:grpSpPr>
              <p:sp>
                <p:nvSpPr>
                  <p:cNvPr id="48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49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0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1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52" name="Group 34"/>
            <p:cNvGrpSpPr/>
            <p:nvPr/>
          </p:nvGrpSpPr>
          <p:grpSpPr>
            <a:xfrm>
              <a:off x="3644900" y="2714625"/>
              <a:ext cx="860425" cy="1071563"/>
              <a:chOff x="0" y="0"/>
              <a:chExt cx="1146175" cy="1361499"/>
            </a:xfrm>
          </p:grpSpPr>
          <p:sp>
            <p:nvSpPr>
              <p:cNvPr id="53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4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5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6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57" name="Group 39"/>
              <p:cNvGrpSpPr/>
              <p:nvPr/>
            </p:nvGrpSpPr>
            <p:grpSpPr>
              <a:xfrm rot="-3733502" flipH="true" flipV="true">
                <a:off x="355730" y="774059"/>
                <a:ext cx="954022" cy="221466"/>
                <a:chOff x="0" y="0"/>
                <a:chExt cx="901" cy="236"/>
              </a:xfrm>
            </p:grpSpPr>
            <p:grpSp>
              <p:nvGrpSpPr>
                <p:cNvPr id="58" name="Group 40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59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0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1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2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63" name="Group 45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64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5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6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7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68" name="Group 50"/>
              <p:cNvGrpSpPr/>
              <p:nvPr/>
            </p:nvGrpSpPr>
            <p:grpSpPr>
              <a:xfrm rot="-3733502" flipH="true" flipV="true">
                <a:off x="471832" y="788496"/>
                <a:ext cx="844471" cy="193673"/>
                <a:chOff x="0" y="0"/>
                <a:chExt cx="901" cy="236"/>
              </a:xfrm>
            </p:grpSpPr>
            <p:grpSp>
              <p:nvGrpSpPr>
                <p:cNvPr id="69" name="Group 51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70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1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2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3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74" name="Group 56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75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6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7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8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sp>
          <p:nvSpPr>
            <p:cNvPr id="79" name="Line 4"/>
            <p:cNvSpPr/>
            <p:nvPr/>
          </p:nvSpPr>
          <p:spPr>
            <a:xfrm>
              <a:off x="1327150" y="4071938"/>
              <a:ext cx="1390650" cy="142875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0" name="Line 5"/>
            <p:cNvSpPr/>
            <p:nvPr/>
          </p:nvSpPr>
          <p:spPr>
            <a:xfrm>
              <a:off x="2254250" y="2857500"/>
              <a:ext cx="661988" cy="1214438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1" name="Line 6"/>
            <p:cNvSpPr/>
            <p:nvPr/>
          </p:nvSpPr>
          <p:spPr>
            <a:xfrm flipH="true">
              <a:off x="2586038" y="4643438"/>
              <a:ext cx="463550" cy="1071562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2" name="Line 7"/>
            <p:cNvSpPr/>
            <p:nvPr/>
          </p:nvSpPr>
          <p:spPr>
            <a:xfrm>
              <a:off x="3313113" y="4714875"/>
              <a:ext cx="463550" cy="571500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3" name="Line 8"/>
            <p:cNvSpPr/>
            <p:nvPr/>
          </p:nvSpPr>
          <p:spPr>
            <a:xfrm flipV="true">
              <a:off x="3313113" y="3357563"/>
              <a:ext cx="596900" cy="785812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84" name="Line 5"/>
            <p:cNvSpPr/>
            <p:nvPr/>
          </p:nvSpPr>
          <p:spPr>
            <a:xfrm flipV="true">
              <a:off x="1327150" y="4572000"/>
              <a:ext cx="1457325" cy="785813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85" name="Group 68"/>
            <p:cNvGrpSpPr/>
            <p:nvPr/>
          </p:nvGrpSpPr>
          <p:grpSpPr>
            <a:xfrm>
              <a:off x="665163" y="3505200"/>
              <a:ext cx="860425" cy="1071563"/>
              <a:chOff x="0" y="0"/>
              <a:chExt cx="1146175" cy="1361499"/>
            </a:xfrm>
          </p:grpSpPr>
          <p:sp>
            <p:nvSpPr>
              <p:cNvPr id="86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7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8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9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90" name="Group 73"/>
              <p:cNvGrpSpPr/>
              <p:nvPr/>
            </p:nvGrpSpPr>
            <p:grpSpPr>
              <a:xfrm rot="-3733502" flipH="true" flipV="true">
                <a:off x="356295" y="774995"/>
                <a:ext cx="951904" cy="221466"/>
                <a:chOff x="0" y="0"/>
                <a:chExt cx="899" cy="236"/>
              </a:xfrm>
            </p:grpSpPr>
            <p:grpSp>
              <p:nvGrpSpPr>
                <p:cNvPr id="91" name="Group 74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92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3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4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5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96" name="Group 79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97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8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9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0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01" name="Group 84"/>
              <p:cNvGrpSpPr/>
              <p:nvPr/>
            </p:nvGrpSpPr>
            <p:grpSpPr>
              <a:xfrm rot="-3733502" flipH="true" flipV="true">
                <a:off x="472333" y="789326"/>
                <a:ext cx="842597" cy="193673"/>
                <a:chOff x="0" y="0"/>
                <a:chExt cx="899" cy="236"/>
              </a:xfrm>
            </p:grpSpPr>
            <p:grpSp>
              <p:nvGrpSpPr>
                <p:cNvPr id="102" name="Group 85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03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4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5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6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07" name="Group 90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108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9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0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1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12" name="Group 95"/>
            <p:cNvGrpSpPr/>
            <p:nvPr/>
          </p:nvGrpSpPr>
          <p:grpSpPr>
            <a:xfrm>
              <a:off x="3446463" y="5005388"/>
              <a:ext cx="860425" cy="1071562"/>
              <a:chOff x="0" y="0"/>
              <a:chExt cx="1146175" cy="1361499"/>
            </a:xfrm>
          </p:grpSpPr>
          <p:sp>
            <p:nvSpPr>
              <p:cNvPr id="113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14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15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16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17" name="Group 100"/>
              <p:cNvGrpSpPr/>
              <p:nvPr/>
            </p:nvGrpSpPr>
            <p:grpSpPr>
              <a:xfrm rot="-3733502" flipH="true" flipV="true">
                <a:off x="356009" y="774522"/>
                <a:ext cx="952963" cy="221466"/>
                <a:chOff x="0" y="0"/>
                <a:chExt cx="900" cy="236"/>
              </a:xfrm>
            </p:grpSpPr>
            <p:grpSp>
              <p:nvGrpSpPr>
                <p:cNvPr id="118" name="Group 101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19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0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1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2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23" name="Group 106"/>
                <p:cNvGrpSpPr/>
                <p:nvPr/>
              </p:nvGrpSpPr>
              <p:grpSpPr>
                <a:xfrm rot="1353540">
                  <a:off x="158" y="50"/>
                  <a:ext cx="742" cy="186"/>
                  <a:chOff x="0" y="0"/>
                  <a:chExt cx="1118" cy="279"/>
                </a:xfrm>
              </p:grpSpPr>
              <p:sp>
                <p:nvSpPr>
                  <p:cNvPr id="124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5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6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7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28" name="Group 111"/>
              <p:cNvGrpSpPr/>
              <p:nvPr/>
            </p:nvGrpSpPr>
            <p:grpSpPr>
              <a:xfrm rot="-3733502" flipH="true" flipV="true">
                <a:off x="472081" y="788911"/>
                <a:ext cx="843534" cy="193673"/>
                <a:chOff x="0" y="0"/>
                <a:chExt cx="900" cy="236"/>
              </a:xfrm>
            </p:grpSpPr>
            <p:grpSp>
              <p:nvGrpSpPr>
                <p:cNvPr id="129" name="Group 112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30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1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2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3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34" name="Group 117"/>
                <p:cNvGrpSpPr/>
                <p:nvPr/>
              </p:nvGrpSpPr>
              <p:grpSpPr>
                <a:xfrm rot="1353540">
                  <a:off x="158" y="50"/>
                  <a:ext cx="742" cy="186"/>
                  <a:chOff x="0" y="0"/>
                  <a:chExt cx="1118" cy="279"/>
                </a:xfrm>
              </p:grpSpPr>
              <p:sp>
                <p:nvSpPr>
                  <p:cNvPr id="135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6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7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8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39" name="Group 122"/>
            <p:cNvGrpSpPr/>
            <p:nvPr/>
          </p:nvGrpSpPr>
          <p:grpSpPr>
            <a:xfrm>
              <a:off x="1989138" y="5500688"/>
              <a:ext cx="860425" cy="1071562"/>
              <a:chOff x="0" y="0"/>
              <a:chExt cx="1146175" cy="1361499"/>
            </a:xfrm>
          </p:grpSpPr>
          <p:sp>
            <p:nvSpPr>
              <p:cNvPr id="140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41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2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EA9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43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44" name="Group 127"/>
              <p:cNvGrpSpPr/>
              <p:nvPr/>
            </p:nvGrpSpPr>
            <p:grpSpPr>
              <a:xfrm rot="-3733502" flipH="true" flipV="true">
                <a:off x="356574" y="775458"/>
                <a:ext cx="950845" cy="221466"/>
                <a:chOff x="0" y="0"/>
                <a:chExt cx="898" cy="236"/>
              </a:xfrm>
            </p:grpSpPr>
            <p:grpSp>
              <p:nvGrpSpPr>
                <p:cNvPr id="145" name="Group 128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46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7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8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49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50" name="Group 133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151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2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3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4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55" name="Group 138"/>
              <p:cNvGrpSpPr/>
              <p:nvPr/>
            </p:nvGrpSpPr>
            <p:grpSpPr>
              <a:xfrm rot="-3733502" flipH="true" flipV="true">
                <a:off x="472584" y="789741"/>
                <a:ext cx="841660" cy="193673"/>
                <a:chOff x="0" y="0"/>
                <a:chExt cx="898" cy="236"/>
              </a:xfrm>
            </p:grpSpPr>
            <p:grpSp>
              <p:nvGrpSpPr>
                <p:cNvPr id="156" name="Group 139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57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8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9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0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61" name="Group 144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162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3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4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5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66" name="Group 149"/>
            <p:cNvGrpSpPr/>
            <p:nvPr/>
          </p:nvGrpSpPr>
          <p:grpSpPr>
            <a:xfrm>
              <a:off x="1658938" y="2276475"/>
              <a:ext cx="860425" cy="1071563"/>
              <a:chOff x="0" y="0"/>
              <a:chExt cx="1146175" cy="1361680"/>
            </a:xfrm>
          </p:grpSpPr>
          <p:sp>
            <p:nvSpPr>
              <p:cNvPr id="167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8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9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EA9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70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71" name="Group 154"/>
              <p:cNvGrpSpPr/>
              <p:nvPr/>
            </p:nvGrpSpPr>
            <p:grpSpPr>
              <a:xfrm rot="-3733502" flipH="true" flipV="true">
                <a:off x="356295" y="774995"/>
                <a:ext cx="951904" cy="221466"/>
                <a:chOff x="0" y="0"/>
                <a:chExt cx="899" cy="236"/>
              </a:xfrm>
            </p:grpSpPr>
            <p:grpSp>
              <p:nvGrpSpPr>
                <p:cNvPr id="172" name="Group 155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73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4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5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6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77" name="Group 160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178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9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0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1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182" name="Group 165"/>
              <p:cNvGrpSpPr/>
              <p:nvPr/>
            </p:nvGrpSpPr>
            <p:grpSpPr>
              <a:xfrm rot="-3733502" flipH="true" flipV="true">
                <a:off x="472336" y="789323"/>
                <a:ext cx="842596" cy="193673"/>
                <a:chOff x="0" y="0"/>
                <a:chExt cx="899" cy="236"/>
              </a:xfrm>
            </p:grpSpPr>
            <p:grpSp>
              <p:nvGrpSpPr>
                <p:cNvPr id="183" name="Group 166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184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5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6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7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88" name="Group 171"/>
                <p:cNvGrpSpPr/>
                <p:nvPr/>
              </p:nvGrpSpPr>
              <p:grpSpPr>
                <a:xfrm rot="1353540">
                  <a:off x="157" y="50"/>
                  <a:ext cx="742" cy="186"/>
                  <a:chOff x="0" y="0"/>
                  <a:chExt cx="1118" cy="279"/>
                </a:xfrm>
              </p:grpSpPr>
              <p:sp>
                <p:nvSpPr>
                  <p:cNvPr id="189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0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1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2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193" name="Group 176"/>
            <p:cNvGrpSpPr/>
            <p:nvPr/>
          </p:nvGrpSpPr>
          <p:grpSpPr>
            <a:xfrm>
              <a:off x="665163" y="5000625"/>
              <a:ext cx="860425" cy="1071563"/>
              <a:chOff x="0" y="0"/>
              <a:chExt cx="1146175" cy="1361680"/>
            </a:xfrm>
          </p:grpSpPr>
          <p:sp>
            <p:nvSpPr>
              <p:cNvPr id="194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95" name="Picture 72" descr="circuler_1"/>
              <p:cNvPicPr>
                <a:picLocks noChangeAspect="true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6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D2CD0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97" name="Picture 74" descr="light_shadow1"/>
              <p:cNvPicPr>
                <a:picLocks noChangeAspect="true"/>
              </p:cNvPicPr>
              <p:nvPr/>
            </p:nvPicPr>
            <p:blipFill>
              <a:blip r:embed="rId4"/>
              <a:srcRect t="14285"/>
              <a:stretch>
                <a:fillRect/>
              </a:stretch>
            </p:blipFill>
            <p:spPr>
              <a:xfrm>
                <a:off x="45361" y="75176"/>
                <a:ext cx="790783" cy="6751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198" name="Group 181"/>
              <p:cNvGrpSpPr/>
              <p:nvPr/>
            </p:nvGrpSpPr>
            <p:grpSpPr>
              <a:xfrm rot="-3733502" flipH="true" flipV="true">
                <a:off x="355730" y="774059"/>
                <a:ext cx="954022" cy="221466"/>
                <a:chOff x="0" y="0"/>
                <a:chExt cx="901" cy="236"/>
              </a:xfrm>
            </p:grpSpPr>
            <p:grpSp>
              <p:nvGrpSpPr>
                <p:cNvPr id="199" name="Group 182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00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1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2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3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04" name="Group 187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205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6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7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8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209" name="Group 192"/>
              <p:cNvGrpSpPr/>
              <p:nvPr/>
            </p:nvGrpSpPr>
            <p:grpSpPr>
              <a:xfrm rot="-3733502" flipH="true" flipV="true">
                <a:off x="471832" y="788496"/>
                <a:ext cx="844471" cy="193673"/>
                <a:chOff x="0" y="0"/>
                <a:chExt cx="901" cy="236"/>
              </a:xfrm>
            </p:grpSpPr>
            <p:grpSp>
              <p:nvGrpSpPr>
                <p:cNvPr id="210" name="Group 193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11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2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3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4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15" name="Group 198"/>
                <p:cNvGrpSpPr/>
                <p:nvPr/>
              </p:nvGrpSpPr>
              <p:grpSpPr>
                <a:xfrm rot="1353540">
                  <a:off x="159" y="50"/>
                  <a:ext cx="742" cy="186"/>
                  <a:chOff x="0" y="0"/>
                  <a:chExt cx="1118" cy="279"/>
                </a:xfrm>
              </p:grpSpPr>
              <p:sp>
                <p:nvSpPr>
                  <p:cNvPr id="216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7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8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9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sp>
          <p:nvSpPr>
            <p:cNvPr id="220" name="TextBox 35"/>
            <p:cNvSpPr txBox="true">
              <a:spLocks noChangeArrowheads="true"/>
            </p:cNvSpPr>
            <p:nvPr/>
          </p:nvSpPr>
          <p:spPr bwMode="auto">
            <a:xfrm>
              <a:off x="668338" y="3538537"/>
              <a:ext cx="990600" cy="953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特殊情况下超授信的申请和审批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1" name="TextBox 36"/>
            <p:cNvSpPr txBox="true">
              <a:spLocks noChangeArrowheads="true"/>
            </p:cNvSpPr>
            <p:nvPr/>
          </p:nvSpPr>
          <p:spPr bwMode="auto">
            <a:xfrm>
              <a:off x="1790700" y="2428875"/>
              <a:ext cx="661988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统一管理原则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2" name="TextBox 37"/>
            <p:cNvSpPr txBox="true">
              <a:spLocks noChangeArrowheads="true"/>
            </p:cNvSpPr>
            <p:nvPr/>
          </p:nvSpPr>
          <p:spPr bwMode="auto">
            <a:xfrm>
              <a:off x="3721100" y="2928937"/>
              <a:ext cx="798513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差别化额度原则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3" name="TextBox 39"/>
            <p:cNvSpPr txBox="true">
              <a:spLocks noChangeArrowheads="true"/>
            </p:cNvSpPr>
            <p:nvPr/>
          </p:nvSpPr>
          <p:spPr bwMode="auto">
            <a:xfrm>
              <a:off x="3462338" y="5197475"/>
              <a:ext cx="922337" cy="41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预警原则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4" name="TextBox 40"/>
            <p:cNvSpPr txBox="true">
              <a:spLocks noChangeArrowheads="true"/>
            </p:cNvSpPr>
            <p:nvPr/>
          </p:nvSpPr>
          <p:spPr bwMode="auto">
            <a:xfrm>
              <a:off x="4175125" y="4143375"/>
              <a:ext cx="661988" cy="52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适度原则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5" name="TextBox 41"/>
            <p:cNvSpPr txBox="true">
              <a:spLocks noChangeArrowheads="true"/>
            </p:cNvSpPr>
            <p:nvPr/>
          </p:nvSpPr>
          <p:spPr bwMode="auto">
            <a:xfrm>
              <a:off x="2025650" y="5653087"/>
              <a:ext cx="838200" cy="434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权利与责任相匹配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6" name="TextBox 42"/>
            <p:cNvSpPr txBox="true">
              <a:spLocks noChangeArrowheads="true"/>
            </p:cNvSpPr>
            <p:nvPr/>
          </p:nvSpPr>
          <p:spPr bwMode="auto">
            <a:xfrm>
              <a:off x="598488" y="5130800"/>
              <a:ext cx="927100" cy="6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采取书面授信作为基本形式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7" name="Line 7"/>
            <p:cNvSpPr/>
            <p:nvPr/>
          </p:nvSpPr>
          <p:spPr>
            <a:xfrm>
              <a:off x="3446463" y="4357688"/>
              <a:ext cx="728662" cy="71437"/>
            </a:xfrm>
            <a:prstGeom prst="line">
              <a:avLst/>
            </a:prstGeom>
            <a:ln w="19050" cap="flat" cmpd="sng">
              <a:solidFill>
                <a:srgbClr val="FFBD5B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228" name="Group 212"/>
            <p:cNvGrpSpPr/>
            <p:nvPr/>
          </p:nvGrpSpPr>
          <p:grpSpPr>
            <a:xfrm>
              <a:off x="2586038" y="3857625"/>
              <a:ext cx="927100" cy="1214438"/>
              <a:chOff x="0" y="0"/>
              <a:chExt cx="1146175" cy="1361618"/>
            </a:xfrm>
          </p:grpSpPr>
          <p:sp>
            <p:nvSpPr>
              <p:cNvPr id="229" name="Oval 70"/>
              <p:cNvSpPr/>
              <p:nvPr/>
            </p:nvSpPr>
            <p:spPr>
              <a:xfrm>
                <a:off x="0" y="0"/>
                <a:ext cx="1146175" cy="1154113"/>
              </a:xfrm>
              <a:prstGeom prst="ellipse">
                <a:avLst/>
              </a:prstGeom>
              <a:solidFill>
                <a:srgbClr val="EAEAEA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30" name="Picture 72" descr="circuler_1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5" y="30163"/>
                <a:ext cx="1072543" cy="10791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1" name="Oval 73"/>
              <p:cNvSpPr/>
              <p:nvPr/>
            </p:nvSpPr>
            <p:spPr>
              <a:xfrm>
                <a:off x="34925" y="30163"/>
                <a:ext cx="1079500" cy="1081458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32" name="Group 216"/>
              <p:cNvGrpSpPr/>
              <p:nvPr/>
            </p:nvGrpSpPr>
            <p:grpSpPr>
              <a:xfrm rot="-3733502" flipH="true" flipV="true">
                <a:off x="356574" y="775458"/>
                <a:ext cx="950845" cy="221466"/>
                <a:chOff x="0" y="0"/>
                <a:chExt cx="898" cy="236"/>
              </a:xfrm>
            </p:grpSpPr>
            <p:grpSp>
              <p:nvGrpSpPr>
                <p:cNvPr id="233" name="Group 217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34" name="AutoShape 77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5" name="AutoShape 78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6" name="AutoShape 79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7" name="AutoShape 80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8" name="Group 222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239" name="AutoShape 82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0" name="AutoShape 83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1" name="AutoShape 84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2" name="AutoShape 85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243" name="Group 227"/>
              <p:cNvGrpSpPr/>
              <p:nvPr/>
            </p:nvGrpSpPr>
            <p:grpSpPr>
              <a:xfrm rot="-3733502" flipH="true" flipV="true">
                <a:off x="472584" y="789741"/>
                <a:ext cx="841660" cy="193673"/>
                <a:chOff x="0" y="0"/>
                <a:chExt cx="898" cy="236"/>
              </a:xfrm>
            </p:grpSpPr>
            <p:grpSp>
              <p:nvGrpSpPr>
                <p:cNvPr id="244" name="Group 228"/>
                <p:cNvGrpSpPr/>
                <p:nvPr/>
              </p:nvGrpSpPr>
              <p:grpSpPr>
                <a:xfrm>
                  <a:off x="0" y="0"/>
                  <a:ext cx="742" cy="186"/>
                  <a:chOff x="0" y="0"/>
                  <a:chExt cx="1118" cy="279"/>
                </a:xfrm>
              </p:grpSpPr>
              <p:sp>
                <p:nvSpPr>
                  <p:cNvPr id="245" name="AutoShape 88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6" name="AutoShape 89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8" name="AutoShape 90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49" name="AutoShape 91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50" name="Group 233"/>
                <p:cNvGrpSpPr/>
                <p:nvPr/>
              </p:nvGrpSpPr>
              <p:grpSpPr>
                <a:xfrm rot="1353540">
                  <a:off x="156" y="50"/>
                  <a:ext cx="742" cy="186"/>
                  <a:chOff x="0" y="0"/>
                  <a:chExt cx="1118" cy="279"/>
                </a:xfrm>
              </p:grpSpPr>
              <p:sp>
                <p:nvSpPr>
                  <p:cNvPr id="251" name="AutoShape 93"/>
                  <p:cNvSpPr/>
                  <p:nvPr/>
                </p:nvSpPr>
                <p:spPr>
                  <a:xfrm rot="5263130">
                    <a:off x="290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2" name="AutoShape 94"/>
                  <p:cNvSpPr/>
                  <p:nvPr/>
                </p:nvSpPr>
                <p:spPr>
                  <a:xfrm rot="6078281">
                    <a:off x="426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3" name="AutoShape 95"/>
                  <p:cNvSpPr/>
                  <p:nvPr/>
                </p:nvSpPr>
                <p:spPr>
                  <a:xfrm rot="6373927">
                    <a:off x="502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54" name="AutoShape 96"/>
                  <p:cNvSpPr/>
                  <p:nvPr/>
                </p:nvSpPr>
                <p:spPr>
                  <a:xfrm rot="6906312">
                    <a:off x="592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 w="9525">
                    <a:noFill/>
                  </a:ln>
                </p:spPr>
                <p:txBody>
                  <a:bodyPr wrap="none" anchor="ctr" anchorCtr="false"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hlink"/>
                      </a:buClr>
                    </a:pPr>
                    <a:endParaRPr lang="zh-CN" altLang="en-US" dirty="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255" name="Group 238"/>
            <p:cNvGrpSpPr/>
            <p:nvPr/>
          </p:nvGrpSpPr>
          <p:grpSpPr>
            <a:xfrm>
              <a:off x="2586038" y="3857625"/>
              <a:ext cx="962025" cy="1027113"/>
              <a:chOff x="0" y="0"/>
              <a:chExt cx="709" cy="708"/>
            </a:xfrm>
          </p:grpSpPr>
          <p:sp>
            <p:nvSpPr>
              <p:cNvPr id="256" name="Oval 61"/>
              <p:cNvSpPr/>
              <p:nvPr/>
            </p:nvSpPr>
            <p:spPr>
              <a:xfrm>
                <a:off x="0" y="0"/>
                <a:ext cx="709" cy="708"/>
              </a:xfrm>
              <a:prstGeom prst="ellipse">
                <a:avLst/>
              </a:prstGeom>
              <a:gradFill rotWithShape="true">
                <a:gsLst>
                  <a:gs pos="0">
                    <a:srgbClr val="6BA1C5"/>
                  </a:gs>
                  <a:gs pos="100000">
                    <a:srgbClr val="314A5A"/>
                  </a:gs>
                </a:gsLst>
                <a:path path="rect">
                  <a:fillToRect r="100000" b="10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>
                  <a:lnSpc>
                    <a:spcPct val="80000"/>
                  </a:lnSpc>
                  <a:spcBef>
                    <a:spcPct val="50000"/>
                  </a:spcBef>
                  <a:buClr>
                    <a:schemeClr val="hlink"/>
                  </a:buClr>
                </a:pPr>
                <a:endParaRPr lang="en-US" altLang="zh-CN" sz="14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7" name="Oval 62"/>
              <p:cNvSpPr/>
              <p:nvPr/>
            </p:nvSpPr>
            <p:spPr>
              <a:xfrm>
                <a:off x="146" y="49"/>
                <a:ext cx="163" cy="170"/>
              </a:xfrm>
              <a:prstGeom prst="ellipse">
                <a:avLst/>
              </a:prstGeom>
              <a:gradFill rotWithShape="true"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58" name="TextBox 43"/>
            <p:cNvSpPr txBox="true"/>
            <p:nvPr/>
          </p:nvSpPr>
          <p:spPr>
            <a:xfrm>
              <a:off x="2593227" y="4213107"/>
              <a:ext cx="993507" cy="288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授信原则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9" name="矩形 258"/>
          <p:cNvSpPr/>
          <p:nvPr/>
        </p:nvSpPr>
        <p:spPr>
          <a:xfrm>
            <a:off x="5568315" y="1858645"/>
            <a:ext cx="5812790" cy="486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授信种类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按银行授信产品分类：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表内授信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（贷款、贴现、项目融资等）和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表外授信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（贷款承诺、保证、票据承兑等）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按授信公开性分类：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内部授信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：银行内部制定的贷款限额，属于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内部掌握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，不对客户公开。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公开授信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：也称客户授信，是银行公开通知客户的授信额度，客户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在这个额度内提款审批非常方便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银行授信方式</a:t>
            </a:r>
            <a:endParaRPr lang="zh-CN" altLang="en-US" sz="2000" b="1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：银行根据国家信贷政策和每个地区、客户的基本情况所确定的信用额度。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特别授信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：根据国家政策、市场情况变化及客户特殊需要，对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特殊项目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及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超过基本授信额度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所给予的授信。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63" name="图片 262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4" name="图片 263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5" name="图片 26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66" name="图片 265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二、授信管理机制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36389" y="1776095"/>
            <a:ext cx="8320131" cy="4129650"/>
            <a:chOff x="3849" y="3128"/>
            <a:chExt cx="11502" cy="5288"/>
          </a:xfrm>
        </p:grpSpPr>
        <p:grpSp>
          <p:nvGrpSpPr>
            <p:cNvPr id="143365" name="Group 2"/>
            <p:cNvGrpSpPr/>
            <p:nvPr/>
          </p:nvGrpSpPr>
          <p:grpSpPr>
            <a:xfrm>
              <a:off x="3849" y="3128"/>
              <a:ext cx="11502" cy="5288"/>
              <a:chOff x="4189" y="0"/>
              <a:chExt cx="8282" cy="9001"/>
            </a:xfrm>
          </p:grpSpPr>
          <p:sp>
            <p:nvSpPr>
              <p:cNvPr id="8" name="Oval 4"/>
              <p:cNvSpPr>
                <a:spLocks noChangeArrowheads="true"/>
              </p:cNvSpPr>
              <p:nvPr/>
            </p:nvSpPr>
            <p:spPr bwMode="auto">
              <a:xfrm>
                <a:off x="4250" y="1724"/>
                <a:ext cx="3037" cy="800"/>
              </a:xfrm>
              <a:prstGeom prst="ellipse">
                <a:avLst/>
              </a:prstGeom>
              <a:gradFill rotWithShape="true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57647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ap="flat" cmpd="sng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" name="Oval 5"/>
              <p:cNvSpPr>
                <a:spLocks noChangeArrowheads="true"/>
              </p:cNvSpPr>
              <p:nvPr/>
            </p:nvSpPr>
            <p:spPr bwMode="auto">
              <a:xfrm>
                <a:off x="7863" y="1711"/>
                <a:ext cx="3035" cy="804"/>
              </a:xfrm>
              <a:prstGeom prst="ellipse">
                <a:avLst/>
              </a:prstGeom>
              <a:gradFill rotWithShape="true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57647"/>
                      <a:invGamma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 cap="flat" cmpd="sng">
                <a:noFill/>
                <a:round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3368" name="Oval 7"/>
              <p:cNvSpPr/>
              <p:nvPr/>
            </p:nvSpPr>
            <p:spPr>
              <a:xfrm>
                <a:off x="8392" y="0"/>
                <a:ext cx="3128" cy="2502"/>
              </a:xfrm>
              <a:prstGeom prst="ellipse">
                <a:avLst/>
              </a:prstGeom>
              <a:gradFill rotWithShape="true">
                <a:gsLst>
                  <a:gs pos="0">
                    <a:srgbClr val="336699"/>
                  </a:gs>
                  <a:gs pos="100000">
                    <a:srgbClr val="00336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 latinLnBrk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zh-CN" u="sng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43369" name="Group 8"/>
              <p:cNvGrpSpPr>
                <a:grpSpLocks noChangeAspect="true"/>
              </p:cNvGrpSpPr>
              <p:nvPr/>
            </p:nvGrpSpPr>
            <p:grpSpPr>
              <a:xfrm>
                <a:off x="4189" y="2495"/>
                <a:ext cx="8282" cy="6506"/>
                <a:chOff x="3907" y="0"/>
                <a:chExt cx="7723" cy="4590"/>
              </a:xfrm>
            </p:grpSpPr>
            <p:sp>
              <p:nvSpPr>
                <p:cNvPr id="143370" name="AutoShape 11"/>
                <p:cNvSpPr>
                  <a:spLocks noChangeAspect="true"/>
                </p:cNvSpPr>
                <p:nvPr/>
              </p:nvSpPr>
              <p:spPr>
                <a:xfrm rot="5400000">
                  <a:off x="3299" y="604"/>
                  <a:ext cx="4587" cy="3378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5" y="2"/>
                    </a:cxn>
                    <a:cxn ang="0">
                      <a:pos x="0" y="1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2178" y="21600"/>
                      </a:lnTo>
                      <a:lnTo>
                        <a:pt x="19422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C0C0C0"/>
                    </a:gs>
                    <a:gs pos="100000">
                      <a:schemeClr val="bg2"/>
                    </a:gs>
                  </a:gsLst>
                  <a:lin ang="5400000" scaled="true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3371" name="AutoShape 12"/>
                <p:cNvSpPr>
                  <a:spLocks noChangeAspect="true"/>
                </p:cNvSpPr>
                <p:nvPr/>
              </p:nvSpPr>
              <p:spPr>
                <a:xfrm rot="-5400000">
                  <a:off x="5300" y="2065"/>
                  <a:ext cx="4570" cy="4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1730" y="21600"/>
                      </a:lnTo>
                      <a:lnTo>
                        <a:pt x="1987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chemeClr val="tx1">
                        <a:alpha val="2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3372" name="AutoShape 13"/>
                <p:cNvSpPr>
                  <a:spLocks noChangeAspect="true"/>
                </p:cNvSpPr>
                <p:nvPr/>
              </p:nvSpPr>
              <p:spPr>
                <a:xfrm rot="5400000">
                  <a:off x="7124" y="604"/>
                  <a:ext cx="4587" cy="3378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5" y="2"/>
                    </a:cxn>
                    <a:cxn ang="0">
                      <a:pos x="0" y="1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2178" y="21600"/>
                      </a:lnTo>
                      <a:lnTo>
                        <a:pt x="19422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rgbClr val="C0C0C0"/>
                    </a:gs>
                    <a:gs pos="100000">
                      <a:schemeClr val="bg2"/>
                    </a:gs>
                  </a:gsLst>
                  <a:lin ang="5400000" scaled="true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3373" name="AutoShape 14"/>
                <p:cNvSpPr>
                  <a:spLocks noChangeAspect="true"/>
                </p:cNvSpPr>
                <p:nvPr/>
              </p:nvSpPr>
              <p:spPr>
                <a:xfrm rot="-5400000">
                  <a:off x="9125" y="2065"/>
                  <a:ext cx="4570" cy="4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pathLst>
                    <a:path w="21600" h="21600">
                      <a:moveTo>
                        <a:pt x="0" y="0"/>
                      </a:moveTo>
                      <a:lnTo>
                        <a:pt x="1730" y="21600"/>
                      </a:lnTo>
                      <a:lnTo>
                        <a:pt x="1987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true">
                  <a:gsLst>
                    <a:gs pos="0">
                      <a:schemeClr val="tx1">
                        <a:alpha val="25000"/>
                      </a:scheme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true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43374" name="Oval 21"/>
              <p:cNvSpPr/>
              <p:nvPr/>
            </p:nvSpPr>
            <p:spPr>
              <a:xfrm>
                <a:off x="4535" y="0"/>
                <a:ext cx="3127" cy="2502"/>
              </a:xfrm>
              <a:prstGeom prst="ellipse">
                <a:avLst/>
              </a:prstGeom>
              <a:gradFill rotWithShape="true">
                <a:gsLst>
                  <a:gs pos="0">
                    <a:srgbClr val="336699"/>
                  </a:gs>
                  <a:gs pos="100000">
                    <a:srgbClr val="00336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 algn="ctr" latinLnBrk="1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</a:pPr>
                <a:endParaRPr lang="zh-CN" altLang="zh-CN" u="sng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934" y="3426"/>
              <a:ext cx="3213" cy="4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授信管理制度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454" y="3336"/>
              <a:ext cx="3213" cy="82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授信管理机构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41" y="4901"/>
              <a:ext cx="4905" cy="1713"/>
            </a:xfrm>
            <a:prstGeom prst="rect">
              <a:avLst/>
            </a:prstGeom>
          </p:spPr>
          <p:txBody>
            <a:bodyPr>
              <a:spAutoFit/>
            </a:bodyPr>
            <a:p>
              <a:pPr marL="400050" marR="0" lvl="1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审贷分离制度、信贷授权审批制度、信贷委员会批准制度、企业授信额度制度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544" y="4938"/>
              <a:ext cx="5153" cy="2316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由董事会领导下的授信审查委员会行使授信审查职能。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授信审查委员会定期举行会议，就具体的授信项目进行审批。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三、授信审查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19885" y="1028700"/>
            <a:ext cx="9192260" cy="5607050"/>
            <a:chOff x="2680" y="2352"/>
            <a:chExt cx="10588" cy="7848"/>
          </a:xfrm>
        </p:grpSpPr>
        <p:sp>
          <p:nvSpPr>
            <p:cNvPr id="7" name="AutoShape 2"/>
            <p:cNvSpPr>
              <a:spLocks noChangeArrowheads="true"/>
            </p:cNvSpPr>
            <p:nvPr/>
          </p:nvSpPr>
          <p:spPr bwMode="auto">
            <a:xfrm>
              <a:off x="2680" y="2352"/>
              <a:ext cx="10075" cy="6360"/>
            </a:xfrm>
            <a:prstGeom prst="roundRect">
              <a:avLst>
                <a:gd name="adj" fmla="val 9583"/>
              </a:avLst>
            </a:prstGeom>
            <a:gradFill rotWithShape="true">
              <a:gsLst>
                <a:gs pos="0">
                  <a:srgbClr val="72AAAA"/>
                </a:gs>
                <a:gs pos="50000">
                  <a:schemeClr val="accent1"/>
                </a:gs>
                <a:gs pos="100000">
                  <a:srgbClr val="72AAAA"/>
                </a:gs>
              </a:gsLst>
              <a:lin ang="18900000" scaled="true"/>
            </a:gradFill>
            <a:ln w="19050" cap="flat" cmpd="sng">
              <a:solidFill>
                <a:schemeClr val="bg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4392" name="Oval 7"/>
            <p:cNvSpPr/>
            <p:nvPr/>
          </p:nvSpPr>
          <p:spPr>
            <a:xfrm>
              <a:off x="3530" y="4790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chemeClr val="accent2"/>
                </a:gs>
                <a:gs pos="100000">
                  <a:srgbClr val="888800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395" name="Oval 10"/>
            <p:cNvSpPr/>
            <p:nvPr/>
          </p:nvSpPr>
          <p:spPr>
            <a:xfrm>
              <a:off x="3563" y="5520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chemeClr val="accent1"/>
                </a:gs>
                <a:gs pos="100000">
                  <a:srgbClr val="2E5F5F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398" name="Oval 13"/>
            <p:cNvSpPr/>
            <p:nvPr/>
          </p:nvSpPr>
          <p:spPr>
            <a:xfrm>
              <a:off x="3563" y="6668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chemeClr val="hlink"/>
                </a:gs>
                <a:gs pos="100000">
                  <a:srgbClr val="6666AA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401" name="Oval 16"/>
            <p:cNvSpPr/>
            <p:nvPr/>
          </p:nvSpPr>
          <p:spPr>
            <a:xfrm>
              <a:off x="3533" y="2725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rgbClr val="E96E29"/>
                </a:gs>
                <a:gs pos="100000">
                  <a:srgbClr val="9B491B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404" name="Oval 19"/>
            <p:cNvSpPr/>
            <p:nvPr/>
          </p:nvSpPr>
          <p:spPr>
            <a:xfrm>
              <a:off x="3530" y="3958"/>
              <a:ext cx="369" cy="360"/>
            </a:xfrm>
            <a:prstGeom prst="ellipse">
              <a:avLst/>
            </a:prstGeom>
            <a:gradFill rotWithShape="true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4405" name="Picture 26" descr="1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" y="6065"/>
              <a:ext cx="7688" cy="41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" name="矩形 28"/>
            <p:cNvSpPr/>
            <p:nvPr/>
          </p:nvSpPr>
          <p:spPr>
            <a:xfrm>
              <a:off x="3898" y="2591"/>
              <a:ext cx="8405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授信审查指导思想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“理性、稳健、审慎”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区分主次矛盾，抓住核心风险点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强调第一还款来源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辨证思维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70" y="3605"/>
              <a:ext cx="8385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信息搜集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通过互联网、政府、媒体、上下游客户、行业协会、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现场调研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等渠道获取和核实信息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。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32" y="4627"/>
              <a:ext cx="8670" cy="515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授信审查方法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对贷款全方位、多角度进行审查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015" y="5304"/>
              <a:ext cx="8093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风险评估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风险评估就是在前期审查的基础上，对项目风险点的影响程度、发生概率和控制程度进行评估。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932" y="6389"/>
              <a:ext cx="7950" cy="903"/>
            </a:xfrm>
            <a:prstGeom prst="rect">
              <a:avLst/>
            </a:prstGeom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方案设计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授信的基础性方案一般包括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:</a:t>
              </a:r>
              <a:r>
                <a:rPr kumimoji="0" lang="zh-C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金额、品种、期限、利率、担保和账户管理等。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true"/>
          <p:nvPr/>
        </p:nvSpPr>
        <p:spPr>
          <a:xfrm>
            <a:off x="1670685" y="5813425"/>
            <a:ext cx="703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授信审查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的过程就是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寻找风险点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的过程，以及在风险评估与控制的基础上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平衡风险与收益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的过程。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三、授信审查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8131" name="Rectangle 3"/>
          <p:cNvSpPr>
            <a:spLocks noGrp="true" noChangeArrowheads="true"/>
          </p:cNvSpPr>
          <p:nvPr/>
        </p:nvSpPr>
        <p:spPr>
          <a:xfrm>
            <a:off x="1955483" y="1139508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蓝田股份授信审查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2000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年蓝田股份水产品收入位于上市公司同业最高水平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高于同业平均值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但应收账款回收期低于同业平均值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蓝田股份公告称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占公司产品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70%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的水产品在养殖基地现场成交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上门提货的客户中个体比重大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因此“钱货两清”成为惯例。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蓝田股份的农副水产品销售收入分析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蓝田股份水产品生产基地位于湖北洪湖市，武昌鱼公司和洞庭水殖均在其附近，距洪湖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公里左右，武昌鱼公司和洞庭水殖应收帐款回收期分别比蓝田股份长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倍，但水产品收入分别只是蓝田股份的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8%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4%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。水产品差异性很小，人们不会只喜欢洪湖里的鱼，而不喜欢武昌鱼或洞庭湖里的鱼，蓝田股份采取“钱货两清”的方式不能支持其水产品收入异常高于同业；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如果蓝田股份每年在水产品基地有巨额水产品销售的现金，则商业银行会争先恐后的在其水产品基地设立分支机构，促进个体户与蓝田股份的交易，但事实上，商业银行未在其生产基地设立分支机构。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结论：蓝田股份水产品收入数据是虚假的。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7464" name="Picture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390" y="2044065"/>
            <a:ext cx="9507855" cy="3055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true"/>
          <p:nvPr/>
        </p:nvSpPr>
        <p:spPr>
          <a:xfrm>
            <a:off x="3399790" y="5553075"/>
            <a:ext cx="5189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银行授信业务审批程序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四、授信操作流程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Rectangle 3"/>
          <p:cNvSpPr>
            <a:spLocks noGrp="true" noChangeArrowheads="true"/>
          </p:cNvSpPr>
          <p:nvPr/>
        </p:nvSpPr>
        <p:spPr>
          <a:xfrm>
            <a:off x="2028508" y="1307783"/>
            <a:ext cx="8280400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、客户申请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说明申请授信的使用用途、授信金额、期限、担保方式。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6575" marR="0" lvl="1" indent="63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2171383" y="2099945"/>
          <a:ext cx="7848600" cy="419100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419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企业授信申请书（模板）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银行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支行：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	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公司生产、经营及财务状况介绍（主要是公司的主导产品、市场占有率、公司的技术水平、近三年的财务状况简介等）。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为扩大再生产。。。。，现向贵行申请额度授信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万元，其中：流动资金贷款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万元，信用证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**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……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（说明需要贷款及信用证等的具体原因，并具体测算金额）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               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署名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               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日期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81025" algn="l"/>
                          <a:tab pos="1162050" algn="l"/>
                          <a:tab pos="1744345" algn="l"/>
                          <a:tab pos="2325370" algn="l"/>
                          <a:tab pos="2908300" algn="l"/>
                          <a:tab pos="3489325" algn="l"/>
                          <a:tab pos="4070350" algn="l"/>
                          <a:tab pos="4652645" algn="l"/>
                          <a:tab pos="5233670" algn="l"/>
                          <a:tab pos="5816600" algn="l"/>
                          <a:tab pos="6397625" algn="l"/>
                          <a:tab pos="6978650" algn="l"/>
                          <a:tab pos="7560945" algn="l"/>
                          <a:tab pos="8141970" algn="l"/>
                          <a:tab pos="8724900" algn="l"/>
                          <a:tab pos="9305925" algn="l"/>
                        </a:tabLs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                         </a:t>
                      </a:r>
                      <a:r>
                        <a:rPr kumimoji="0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盖章</a:t>
                      </a:r>
                      <a:endParaRPr kumimoji="0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WNkZDk1N2Q5YzA4MjE4NDMxMWFmYi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WPS 演示</Application>
  <PresentationFormat>宽屏</PresentationFormat>
  <Paragraphs>192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经典综艺体简</vt:lpstr>
      <vt:lpstr>新宋体</vt:lpstr>
      <vt:lpstr>华文细黑</vt:lpstr>
      <vt:lpstr>Cambria Math</vt:lpstr>
      <vt:lpstr>Arial Unicode MS</vt:lpstr>
      <vt:lpstr>Arial Black</vt:lpstr>
      <vt:lpstr>Abyssinica SIL</vt:lpstr>
      <vt:lpstr>Times New Roman</vt:lpstr>
      <vt:lpstr>Office 主题​​</vt:lpstr>
      <vt:lpstr>Equation.3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120</cp:revision>
  <dcterms:created xsi:type="dcterms:W3CDTF">2023-05-23T14:45:58Z</dcterms:created>
  <dcterms:modified xsi:type="dcterms:W3CDTF">2023-05-23T14:45:58Z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